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9"/>
  </p:notesMasterIdLst>
  <p:sldIdLst>
    <p:sldId id="263" r:id="rId2"/>
    <p:sldId id="283" r:id="rId3"/>
    <p:sldId id="259" r:id="rId4"/>
    <p:sldId id="264" r:id="rId5"/>
    <p:sldId id="265" r:id="rId6"/>
    <p:sldId id="266" r:id="rId7"/>
    <p:sldId id="290" r:id="rId8"/>
    <p:sldId id="285" r:id="rId9"/>
    <p:sldId id="268" r:id="rId10"/>
    <p:sldId id="292" r:id="rId11"/>
    <p:sldId id="294" r:id="rId12"/>
    <p:sldId id="273" r:id="rId13"/>
    <p:sldId id="275" r:id="rId14"/>
    <p:sldId id="295" r:id="rId15"/>
    <p:sldId id="276" r:id="rId16"/>
    <p:sldId id="279" r:id="rId17"/>
    <p:sldId id="280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Wingdings 3" pitchFamily="18" charset="2"/>
      <p:regular r:id="rId24"/>
    </p:embeddedFont>
    <p:embeddedFont>
      <p:font typeface="Trebuchet MS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45C15-C461-49DE-A67F-6FA22392477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9C9B2-B806-4FD5-B3D0-8578C39C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6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smtClean="0"/>
              <a:t> https://youtu.be/wcb8mjbeVH0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C9B2-B806-4FD5-B3D0-8578C39C35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06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8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5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5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7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7.png"/><Relationship Id="rId18" Type="http://schemas.openxmlformats.org/officeDocument/2006/relationships/image" Target="../media/image18.png"/><Relationship Id="rId3" Type="http://schemas.openxmlformats.org/officeDocument/2006/relationships/image" Target="../media/image7.svg"/><Relationship Id="rId7" Type="http://schemas.openxmlformats.org/officeDocument/2006/relationships/image" Target="../media/image2.png"/><Relationship Id="rId12" Type="http://schemas.openxmlformats.org/officeDocument/2006/relationships/image" Target="../media/image27.svg"/><Relationship Id="rId17" Type="http://schemas.openxmlformats.org/officeDocument/2006/relationships/image" Target="../media/image12.sv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25.sv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3.sv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95300"/>
            <a:ext cx="16535400" cy="95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026876" y="1028699"/>
            <a:ext cx="13258800" cy="8305800"/>
          </a:xfrm>
          <a:prstGeom prst="diamond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60476" y="3965914"/>
            <a:ext cx="8991600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XIN CHÀO CÁC EM HỌC SINH THÂN MẾN!</a:t>
            </a:r>
          </a:p>
        </p:txBody>
      </p:sp>
    </p:spTree>
    <p:extLst>
      <p:ext uri="{BB962C8B-B14F-4D97-AF65-F5344CB8AC3E}">
        <p14:creationId xmlns:p14="http://schemas.microsoft.com/office/powerpoint/2010/main" val="39628419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96942" y="8528441"/>
            <a:ext cx="4267200" cy="26990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6490" y="3848100"/>
            <a:ext cx="8695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2. </a:t>
            </a:r>
            <a:r>
              <a:rPr lang="vi-VN" sz="3600">
                <a:latin typeface="Arial" pitchFamily="34" charset="0"/>
                <a:cs typeface="Arial" pitchFamily="34" charset="0"/>
              </a:rPr>
              <a:t>Tham gia nhiều hoạt động chung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0817" y="1318194"/>
            <a:ext cx="15758598" cy="1169466"/>
            <a:chOff x="448986" y="2038462"/>
            <a:chExt cx="15758598" cy="1169466"/>
          </a:xfrm>
        </p:grpSpPr>
        <p:grpSp>
          <p:nvGrpSpPr>
            <p:cNvPr id="19" name="Group 18"/>
            <p:cNvGrpSpPr/>
            <p:nvPr/>
          </p:nvGrpSpPr>
          <p:grpSpPr>
            <a:xfrm>
              <a:off x="448986" y="2038462"/>
              <a:ext cx="1705396" cy="1169466"/>
              <a:chOff x="428204" y="2082743"/>
              <a:chExt cx="1705396" cy="1169466"/>
            </a:xfrm>
          </p:grpSpPr>
          <p:pic>
            <p:nvPicPr>
              <p:cNvPr id="21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90035" y="2293087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203429" y="2300174"/>
              <a:ext cx="140041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X</a:t>
              </a:r>
              <a:r>
                <a:rPr lang="vi-VN" sz="3600" b="1">
                  <a:latin typeface="Arial" pitchFamily="34" charset="0"/>
                  <a:cs typeface="Arial" pitchFamily="34" charset="0"/>
                </a:rPr>
                <a:t>ác định các biện pháp mở rộng quan hệ và thu hút cộng đồng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60544" y="206043"/>
            <a:ext cx="5943600" cy="1048600"/>
            <a:chOff x="5181600" y="407825"/>
            <a:chExt cx="5943600" cy="1048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5"/>
              <a:ext cx="5943600" cy="1048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214532" y="547404"/>
              <a:ext cx="4104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HOẠT ĐỘNG 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6571" y="2628901"/>
            <a:ext cx="8181684" cy="914399"/>
            <a:chOff x="8077201" y="2628901"/>
            <a:chExt cx="8181684" cy="914399"/>
          </a:xfrm>
        </p:grpSpPr>
        <p:sp>
          <p:nvSpPr>
            <p:cNvPr id="27" name="Rounded Rectangle 26"/>
            <p:cNvSpPr/>
            <p:nvPr/>
          </p:nvSpPr>
          <p:spPr>
            <a:xfrm>
              <a:off x="8077201" y="2628901"/>
              <a:ext cx="8181684" cy="91439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07668" y="2713110"/>
              <a:ext cx="79512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Biện pháp mở rộng quan hệ xã hội: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571" y="4771430"/>
            <a:ext cx="8635227" cy="4976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232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5715000" cy="278130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2556067" y="-21167"/>
            <a:ext cx="5715000" cy="26500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718492" y="-1477434"/>
            <a:ext cx="5494384" cy="37705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59209" y="8859714"/>
            <a:ext cx="4267200" cy="269900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83913" y="3036276"/>
            <a:ext cx="5531087" cy="5239317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76785" y="8502064"/>
            <a:ext cx="2938215" cy="788571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84510" y="7863032"/>
            <a:ext cx="1184176" cy="2350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6490" y="3359441"/>
            <a:ext cx="10074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4. </a:t>
            </a:r>
            <a:r>
              <a:rPr lang="vi-VN" sz="3600">
                <a:latin typeface="Arial" pitchFamily="34" charset="0"/>
                <a:cs typeface="Arial" pitchFamily="34" charset="0"/>
              </a:rPr>
              <a:t>Chân thành, giữ thái độ vui vẻ và hòa đồng với mọi người...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0817" y="1318194"/>
            <a:ext cx="15758598" cy="1169466"/>
            <a:chOff x="448986" y="2038462"/>
            <a:chExt cx="15758598" cy="1169466"/>
          </a:xfrm>
        </p:grpSpPr>
        <p:grpSp>
          <p:nvGrpSpPr>
            <p:cNvPr id="19" name="Group 18"/>
            <p:cNvGrpSpPr/>
            <p:nvPr/>
          </p:nvGrpSpPr>
          <p:grpSpPr>
            <a:xfrm>
              <a:off x="448986" y="2038462"/>
              <a:ext cx="1705396" cy="1169466"/>
              <a:chOff x="428204" y="2082743"/>
              <a:chExt cx="1705396" cy="1169466"/>
            </a:xfrm>
          </p:grpSpPr>
          <p:pic>
            <p:nvPicPr>
              <p:cNvPr id="21" name="Picture 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90035" y="2293087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203429" y="2300174"/>
              <a:ext cx="140041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X</a:t>
              </a:r>
              <a:r>
                <a:rPr lang="vi-VN" sz="3600" b="1">
                  <a:latin typeface="Arial" pitchFamily="34" charset="0"/>
                  <a:cs typeface="Arial" pitchFamily="34" charset="0"/>
                </a:rPr>
                <a:t>ác định các biện pháp mở rộng quan hệ và thu hút cộng đồng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60544" y="206043"/>
            <a:ext cx="5943600" cy="1048600"/>
            <a:chOff x="5181600" y="407825"/>
            <a:chExt cx="5943600" cy="1048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5"/>
              <a:ext cx="5943600" cy="1048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214532" y="547404"/>
              <a:ext cx="4104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HOẠT ĐỘNG 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89249" y="2445042"/>
            <a:ext cx="8181684" cy="914399"/>
            <a:chOff x="8077201" y="2628901"/>
            <a:chExt cx="8181684" cy="914399"/>
          </a:xfrm>
        </p:grpSpPr>
        <p:sp>
          <p:nvSpPr>
            <p:cNvPr id="27" name="Rounded Rectangle 26"/>
            <p:cNvSpPr/>
            <p:nvPr/>
          </p:nvSpPr>
          <p:spPr>
            <a:xfrm>
              <a:off x="8077201" y="2628901"/>
              <a:ext cx="8181684" cy="91439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07668" y="2713110"/>
              <a:ext cx="79512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Biện pháp mở rộng quan hệ xã hội: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161" y="5006389"/>
            <a:ext cx="9126254" cy="5003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232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18492" y="-1477434"/>
            <a:ext cx="5494384" cy="37705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70369" y="8118713"/>
            <a:ext cx="5014878" cy="317191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60544" y="206043"/>
            <a:ext cx="5943600" cy="1048600"/>
            <a:chOff x="5181600" y="407825"/>
            <a:chExt cx="5943600" cy="104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5"/>
              <a:ext cx="5943600" cy="1048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14532" y="547404"/>
              <a:ext cx="4104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HOẠT ĐỘNG 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067" y="1485900"/>
            <a:ext cx="14889512" cy="1169466"/>
            <a:chOff x="1610720" y="892830"/>
            <a:chExt cx="14889512" cy="1169466"/>
          </a:xfrm>
        </p:grpSpPr>
        <p:sp>
          <p:nvSpPr>
            <p:cNvPr id="14" name="Rectangle 13"/>
            <p:cNvSpPr/>
            <p:nvPr/>
          </p:nvSpPr>
          <p:spPr>
            <a:xfrm>
              <a:off x="3316116" y="908528"/>
              <a:ext cx="13184116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Tìm hiểu biểu hiện của giao tiếp, ứng xử có văn hóa</a:t>
              </a:r>
              <a:endParaRPr lang="vi-VN" sz="40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10720" y="892830"/>
              <a:ext cx="1705396" cy="1169466"/>
              <a:chOff x="428204" y="2082743"/>
              <a:chExt cx="1705396" cy="1169466"/>
            </a:xfrm>
          </p:grpSpPr>
          <p:pic>
            <p:nvPicPr>
              <p:cNvPr id="16" name="Picture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76319" y="2313533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NV1</a:t>
                </a:r>
              </a:p>
            </p:txBody>
          </p:sp>
        </p:grpSp>
      </p:grpSp>
      <p:sp>
        <p:nvSpPr>
          <p:cNvPr id="18" name="Rounded Rectangle 17"/>
          <p:cNvSpPr/>
          <p:nvPr/>
        </p:nvSpPr>
        <p:spPr>
          <a:xfrm>
            <a:off x="1183168" y="8081096"/>
            <a:ext cx="4309360" cy="771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HOẠT ĐỘNG NHÓM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22536" y="3311325"/>
            <a:ext cx="6663591" cy="5541550"/>
            <a:chOff x="5875219" y="4121231"/>
            <a:chExt cx="6663591" cy="5541550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5875219" y="4121231"/>
              <a:ext cx="6663591" cy="55415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905695" y="5486645"/>
              <a:ext cx="499501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itchFamily="34" charset="0"/>
                  <a:cs typeface="Arial" pitchFamily="34" charset="0"/>
                </a:rPr>
                <a:t>Các nhóm thảo luận và chỉ ra c</a:t>
              </a:r>
              <a:r>
                <a:rPr lang="vi-VN" sz="3600">
                  <a:latin typeface="Arial" pitchFamily="34" charset="0"/>
                  <a:cs typeface="Arial" pitchFamily="34" charset="0"/>
                </a:rPr>
                <a:t>ác biểu hiện của giao tiếp, ứng cử có văn hóa</a:t>
              </a:r>
              <a:r>
                <a:rPr lang="en-US" sz="360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7800" y="3765270"/>
            <a:ext cx="5105400" cy="488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727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12556067" y="-21169"/>
            <a:ext cx="5715000" cy="114909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718492" y="-1477434"/>
            <a:ext cx="5494384" cy="37705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98759" y="487406"/>
            <a:ext cx="14889512" cy="1169466"/>
            <a:chOff x="1610720" y="892830"/>
            <a:chExt cx="14889512" cy="1169466"/>
          </a:xfrm>
        </p:grpSpPr>
        <p:sp>
          <p:nvSpPr>
            <p:cNvPr id="22" name="Rectangle 21"/>
            <p:cNvSpPr/>
            <p:nvPr/>
          </p:nvSpPr>
          <p:spPr>
            <a:xfrm>
              <a:off x="3316116" y="908528"/>
              <a:ext cx="131841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Tìm hiểu vấn đề còn tồn tại trong văn hóa ứng xử</a:t>
              </a:r>
              <a:endParaRPr lang="vi-VN" sz="40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10720" y="892830"/>
              <a:ext cx="1705396" cy="1169466"/>
              <a:chOff x="428204" y="2082743"/>
              <a:chExt cx="1705396" cy="1169466"/>
            </a:xfrm>
          </p:grpSpPr>
          <p:pic>
            <p:nvPicPr>
              <p:cNvPr id="25" name="Picture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76319" y="2313533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00200" y="1662733"/>
            <a:ext cx="152781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Xem video và nêu cảm nhận của em về vấn đề “Việt Nam nằm trong top 5 những quốc gia có mức độ văn minh thấp nhất trong không gian mạng”.</a:t>
            </a:r>
          </a:p>
        </p:txBody>
      </p:sp>
    </p:spTree>
    <p:extLst>
      <p:ext uri="{BB962C8B-B14F-4D97-AF65-F5344CB8AC3E}">
        <p14:creationId xmlns:p14="http://schemas.microsoft.com/office/powerpoint/2010/main" val="788727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98759" y="487406"/>
            <a:ext cx="14889512" cy="1169466"/>
            <a:chOff x="1610720" y="892830"/>
            <a:chExt cx="14889512" cy="1169466"/>
          </a:xfrm>
        </p:grpSpPr>
        <p:sp>
          <p:nvSpPr>
            <p:cNvPr id="22" name="Rectangle 21"/>
            <p:cNvSpPr/>
            <p:nvPr/>
          </p:nvSpPr>
          <p:spPr>
            <a:xfrm>
              <a:off x="3316116" y="908528"/>
              <a:ext cx="131841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Tìm hiểu vấn đề còn tồn tại trong văn hóa ứng xử</a:t>
              </a:r>
              <a:endParaRPr lang="vi-VN" sz="40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10720" y="892830"/>
              <a:ext cx="1705396" cy="1169466"/>
              <a:chOff x="428204" y="2082743"/>
              <a:chExt cx="1705396" cy="1169466"/>
            </a:xfrm>
          </p:grpSpPr>
          <p:pic>
            <p:nvPicPr>
              <p:cNvPr id="25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76319" y="2313533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38200" y="1840524"/>
            <a:ext cx="16678614" cy="1093176"/>
            <a:chOff x="838200" y="1840524"/>
            <a:chExt cx="16678614" cy="1093176"/>
          </a:xfrm>
        </p:grpSpPr>
        <p:sp>
          <p:nvSpPr>
            <p:cNvPr id="3" name="Snip Single Corner Rectangle 2"/>
            <p:cNvSpPr/>
            <p:nvPr/>
          </p:nvSpPr>
          <p:spPr>
            <a:xfrm>
              <a:off x="838200" y="1840524"/>
              <a:ext cx="16678614" cy="1093176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3141" y="2019109"/>
              <a:ext cx="16429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>
                  <a:latin typeface="Arial" pitchFamily="34" charset="0"/>
                  <a:cs typeface="Arial" pitchFamily="34" charset="0"/>
                </a:rPr>
                <a:t>Những vấn đề đang tồn tại trong giao tiếp, ứng xử nơi công cộng ở địa phương.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349475" y="8401357"/>
            <a:ext cx="4309360" cy="771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HOẠT ĐỘNG NHÓM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116" y="3503858"/>
            <a:ext cx="5606283" cy="362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302" y="6117900"/>
            <a:ext cx="6022337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69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18492" y="-1477434"/>
            <a:ext cx="4367541" cy="37705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200" y="609952"/>
            <a:ext cx="16832059" cy="1169466"/>
            <a:chOff x="1610720" y="892830"/>
            <a:chExt cx="16832059" cy="1169466"/>
          </a:xfrm>
        </p:grpSpPr>
        <p:sp>
          <p:nvSpPr>
            <p:cNvPr id="10" name="Rectangle 9"/>
            <p:cNvSpPr/>
            <p:nvPr/>
          </p:nvSpPr>
          <p:spPr>
            <a:xfrm>
              <a:off x="3337228" y="892830"/>
              <a:ext cx="151055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Tìm hiểu n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ội dung cần tuyên truyền về văn hóa ứng xử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610720" y="892830"/>
              <a:ext cx="1705396" cy="1169466"/>
              <a:chOff x="428204" y="2082743"/>
              <a:chExt cx="1705396" cy="1169466"/>
            </a:xfrm>
          </p:grpSpPr>
          <p:pic>
            <p:nvPicPr>
              <p:cNvPr id="12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76319" y="2313533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NV3</a:t>
                </a: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1597184" y="7412399"/>
            <a:ext cx="4629262" cy="906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HOẠT ĐỘNG NHÓM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4723" y="2099975"/>
            <a:ext cx="12328496" cy="8144170"/>
            <a:chOff x="6214723" y="2099975"/>
            <a:chExt cx="12328496" cy="8144170"/>
          </a:xfrm>
        </p:grpSpPr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214723" y="2099975"/>
              <a:ext cx="9198844" cy="54848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508631" y="3134243"/>
              <a:ext cx="73914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itchFamily="34" charset="0"/>
                  <a:cs typeface="Arial" pitchFamily="34" charset="0"/>
                </a:rPr>
                <a:t>D</a:t>
              </a:r>
              <a:r>
                <a:rPr lang="vi-VN" sz="3600">
                  <a:latin typeface="Arial" pitchFamily="34" charset="0"/>
                  <a:cs typeface="Arial" pitchFamily="34" charset="0"/>
                </a:rPr>
                <a:t>ựa vào các gợi ý trong sgk, thảo luận để xác định nội dung cần tuyên truyền về văn hóa ứng xử nơi công cộng ở địa phương.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2039600" y="5862332"/>
              <a:ext cx="6503619" cy="4381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8727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718492" y="-1477434"/>
            <a:ext cx="21984710" cy="6064024"/>
            <a:chOff x="-1718492" y="-1477434"/>
            <a:chExt cx="21984710" cy="6064024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718492" y="-1477434"/>
              <a:ext cx="5494384" cy="377052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258736" y="571500"/>
              <a:ext cx="6054864" cy="982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HƯỚNG DẪN VỀ NHÀ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516314" y="2293087"/>
              <a:ext cx="8507427" cy="228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2511260"/>
              <a:ext cx="150846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en-US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Ôn lại kiến thức đã học.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3570927"/>
              <a:ext cx="91527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en-US" sz="40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Xem hoạt động 3, 4 chủ đề 6.</a:t>
              </a: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8400" y="7734300"/>
            <a:ext cx="5014878" cy="317191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959032">
            <a:off x="-495467" y="7417707"/>
            <a:ext cx="5014878" cy="317191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75892" y="128131"/>
            <a:ext cx="2283161" cy="22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2755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52500"/>
            <a:ext cx="15392400" cy="7924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CẢM ƠN SỰ QUAN TÂM THEO DÕI </a:t>
            </a:r>
          </a:p>
          <a:p>
            <a:pPr algn="ctr">
              <a:lnSpc>
                <a:spcPct val="150000"/>
              </a:lnSpc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 CÁC EM,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7887275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60" y="1243738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CHỦ ĐỀ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4168" y="535883"/>
            <a:ext cx="6852902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THAM GIA XÂY DỰNG 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CỘNG ĐỒNG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3543300"/>
            <a:ext cx="15621000" cy="674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9015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65967" y="407826"/>
            <a:ext cx="9698567" cy="1885261"/>
            <a:chOff x="2865967" y="407826"/>
            <a:chExt cx="9698567" cy="188526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65967" y="407826"/>
              <a:ext cx="9698567" cy="18852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99038" y="862326"/>
              <a:ext cx="60324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NỘI DUNG BÀI HỌC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2500" y="2628900"/>
            <a:ext cx="8267699" cy="5943600"/>
            <a:chOff x="952501" y="2628900"/>
            <a:chExt cx="7734300" cy="5943600"/>
          </a:xfrm>
        </p:grpSpPr>
        <p:grpSp>
          <p:nvGrpSpPr>
            <p:cNvPr id="20" name="Group 19"/>
            <p:cNvGrpSpPr/>
            <p:nvPr/>
          </p:nvGrpSpPr>
          <p:grpSpPr>
            <a:xfrm>
              <a:off x="952501" y="2628900"/>
              <a:ext cx="7734300" cy="5943600"/>
              <a:chOff x="952500" y="2628900"/>
              <a:chExt cx="8522843" cy="4495799"/>
            </a:xfrm>
          </p:grpSpPr>
          <p:pic>
            <p:nvPicPr>
              <p:cNvPr id="15" name="Picture 3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952500" y="2628900"/>
                <a:ext cx="8522843" cy="449579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491334" y="2966646"/>
                <a:ext cx="34451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Hoạt động 1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390651" y="4276152"/>
              <a:ext cx="6857999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44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Tìm hiểu biện pháp mở rộng quan hệ và thu hút cộng đồng vào hoạt động xã hội.</a:t>
              </a:r>
              <a:endParaRPr lang="en-US" sz="4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48800" y="2628899"/>
            <a:ext cx="8710253" cy="5943601"/>
            <a:chOff x="9067800" y="2628899"/>
            <a:chExt cx="9091253" cy="5943601"/>
          </a:xfrm>
        </p:grpSpPr>
        <p:grpSp>
          <p:nvGrpSpPr>
            <p:cNvPr id="19" name="Group 18"/>
            <p:cNvGrpSpPr/>
            <p:nvPr/>
          </p:nvGrpSpPr>
          <p:grpSpPr>
            <a:xfrm>
              <a:off x="9067800" y="2628899"/>
              <a:ext cx="9091253" cy="5943601"/>
              <a:chOff x="9636210" y="2628899"/>
              <a:chExt cx="8522843" cy="4495799"/>
            </a:xfrm>
          </p:grpSpPr>
          <p:pic>
            <p:nvPicPr>
              <p:cNvPr id="16" name="Picture 3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9636210" y="2628899"/>
                <a:ext cx="8522843" cy="4495799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2175044" y="2966645"/>
                <a:ext cx="34451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Hoạt động 2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570608" y="4276152"/>
              <a:ext cx="8085636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Xác định nội dung cần tuyên truyền trong cộng đồng về văn hóa ứng xử nơi cộng đồng.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00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7505700"/>
            <a:ext cx="5715000" cy="278130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800000">
            <a:off x="12556067" y="-21167"/>
            <a:ext cx="5715000" cy="26500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718492" y="-1477434"/>
            <a:ext cx="5494384" cy="37705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81600" y="206046"/>
            <a:ext cx="5943600" cy="1389317"/>
            <a:chOff x="5181600" y="407824"/>
            <a:chExt cx="5943600" cy="1389317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4"/>
              <a:ext cx="5943600" cy="138931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629400" y="686983"/>
              <a:ext cx="3788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KHỞI ĐỘNG</a:t>
              </a:r>
            </a:p>
          </p:txBody>
        </p:sp>
      </p:grpSp>
      <p:sp>
        <p:nvSpPr>
          <p:cNvPr id="10" name="Snip Single Corner Rectangle 9"/>
          <p:cNvSpPr/>
          <p:nvPr/>
        </p:nvSpPr>
        <p:spPr>
          <a:xfrm>
            <a:off x="609600" y="1776318"/>
            <a:ext cx="16833039" cy="1033538"/>
          </a:xfrm>
          <a:prstGeom prst="snip1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313" y="1921015"/>
            <a:ext cx="166459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Xem video “Hành động tháng thanh niên tham gia hoạt động cộng đồng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tại https://youtu.be/wcb8mjbeVH0</a:t>
            </a: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9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600" y="1776318"/>
            <a:ext cx="16954500" cy="2224182"/>
            <a:chOff x="609600" y="1776318"/>
            <a:chExt cx="16954500" cy="2224182"/>
          </a:xfrm>
        </p:grpSpPr>
        <p:sp>
          <p:nvSpPr>
            <p:cNvPr id="10" name="Snip Single Corner Rectangle 9"/>
            <p:cNvSpPr/>
            <p:nvPr/>
          </p:nvSpPr>
          <p:spPr>
            <a:xfrm>
              <a:off x="609600" y="1776318"/>
              <a:ext cx="16833039" cy="2224182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8700" y="1918913"/>
              <a:ext cx="165354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000">
                  <a:latin typeface="Arial" pitchFamily="34" charset="0"/>
                  <a:cs typeface="Arial" pitchFamily="34" charset="0"/>
                </a:rPr>
                <a:t>Em đã từng tham gia các hoạt động cộng đồng nào? Sau khi tham gia em cảm thấy như thế nào?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206046"/>
            <a:ext cx="5943600" cy="1389317"/>
            <a:chOff x="5181600" y="407824"/>
            <a:chExt cx="5943600" cy="1389317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4"/>
              <a:ext cx="5943600" cy="13893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29400" y="686983"/>
              <a:ext cx="3788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KHỞI ĐỘNG</a:t>
              </a:r>
            </a:p>
          </p:txBody>
        </p:sp>
      </p:grpSp>
      <p:pic>
        <p:nvPicPr>
          <p:cNvPr id="1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972090" y="4727687"/>
            <a:ext cx="6785651" cy="47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60544" y="206043"/>
            <a:ext cx="5943600" cy="1048600"/>
            <a:chOff x="5181600" y="407825"/>
            <a:chExt cx="5943600" cy="104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5"/>
              <a:ext cx="5943600" cy="1048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14532" y="547404"/>
              <a:ext cx="4104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HOẠT ĐỘNG 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4559" y="1283420"/>
            <a:ext cx="16016681" cy="1169466"/>
            <a:chOff x="448986" y="2038462"/>
            <a:chExt cx="16016681" cy="1169466"/>
          </a:xfrm>
        </p:grpSpPr>
        <p:grpSp>
          <p:nvGrpSpPr>
            <p:cNvPr id="4" name="Group 3"/>
            <p:cNvGrpSpPr/>
            <p:nvPr/>
          </p:nvGrpSpPr>
          <p:grpSpPr>
            <a:xfrm>
              <a:off x="448986" y="2038462"/>
              <a:ext cx="1705396" cy="1169466"/>
              <a:chOff x="428204" y="2082743"/>
              <a:chExt cx="1705396" cy="1169466"/>
            </a:xfrm>
          </p:grpSpPr>
          <p:pic>
            <p:nvPicPr>
              <p:cNvPr id="12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90035" y="2293087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NV1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03429" y="2300174"/>
              <a:ext cx="142622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Chia sẻ những hoạt động cộng đồng em có thể tham gia.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22902" y="3009900"/>
            <a:ext cx="2658103" cy="1538593"/>
            <a:chOff x="1456697" y="3543300"/>
            <a:chExt cx="2658103" cy="1219200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56697" y="3543300"/>
              <a:ext cx="2658103" cy="1219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96765" y="3798957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Yêu cầu: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4700944"/>
            <a:ext cx="6553200" cy="2819400"/>
            <a:chOff x="993626" y="4700944"/>
            <a:chExt cx="5564531" cy="2819400"/>
          </a:xfrm>
        </p:grpSpPr>
        <p:sp>
          <p:nvSpPr>
            <p:cNvPr id="17" name="Snip Single Corner Rectangle 16"/>
            <p:cNvSpPr/>
            <p:nvPr/>
          </p:nvSpPr>
          <p:spPr>
            <a:xfrm>
              <a:off x="993626" y="4700944"/>
              <a:ext cx="5564531" cy="281940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8701" y="4817982"/>
              <a:ext cx="546477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Chia sẻ với bạn bên cạnh những hoạt động cộng đồng mà em có thể tham gia</a:t>
              </a:r>
              <a:r>
                <a:rPr lang="en-US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364244" y="2580306"/>
            <a:ext cx="2757229" cy="1090411"/>
            <a:chOff x="7364244" y="2580306"/>
            <a:chExt cx="2757229" cy="1090411"/>
          </a:xfrm>
        </p:grpSpPr>
        <p:pic>
          <p:nvPicPr>
            <p:cNvPr id="33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364244" y="2580306"/>
              <a:ext cx="2757229" cy="109041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973256" y="2753044"/>
              <a:ext cx="15392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Gợi ý: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73256" y="3779196"/>
            <a:ext cx="9247944" cy="1038786"/>
            <a:chOff x="7973256" y="3779196"/>
            <a:chExt cx="9247944" cy="1038786"/>
          </a:xfrm>
        </p:grpSpPr>
        <p:sp>
          <p:nvSpPr>
            <p:cNvPr id="37" name="Rounded Rectangle 36"/>
            <p:cNvSpPr/>
            <p:nvPr/>
          </p:nvSpPr>
          <p:spPr>
            <a:xfrm>
              <a:off x="7973256" y="3779196"/>
              <a:ext cx="9247944" cy="10387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09995" y="3975423"/>
              <a:ext cx="86052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>
                  <a:latin typeface="Arial" pitchFamily="34" charset="0"/>
                  <a:cs typeface="Arial" pitchFamily="34" charset="0"/>
                </a:rPr>
                <a:t>Hoạt động bảo vệ môi trường, cảnh quan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70846" y="5071858"/>
            <a:ext cx="9247944" cy="1038786"/>
            <a:chOff x="7973256" y="3779196"/>
            <a:chExt cx="9247944" cy="1038786"/>
          </a:xfrm>
        </p:grpSpPr>
        <p:sp>
          <p:nvSpPr>
            <p:cNvPr id="41" name="Rounded Rectangle 40"/>
            <p:cNvSpPr/>
            <p:nvPr/>
          </p:nvSpPr>
          <p:spPr>
            <a:xfrm>
              <a:off x="7973256" y="3779196"/>
              <a:ext cx="9247944" cy="10387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09995" y="3975423"/>
              <a:ext cx="86052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>
                  <a:latin typeface="Arial" pitchFamily="34" charset="0"/>
                  <a:cs typeface="Arial" pitchFamily="34" charset="0"/>
                </a:rPr>
                <a:t>Hoạt động bảo vệ di tích văn hoá, lịch sử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86233" y="6364519"/>
            <a:ext cx="9247944" cy="1038786"/>
            <a:chOff x="7973256" y="3779196"/>
            <a:chExt cx="9247944" cy="1038786"/>
          </a:xfrm>
        </p:grpSpPr>
        <p:sp>
          <p:nvSpPr>
            <p:cNvPr id="44" name="Rounded Rectangle 43"/>
            <p:cNvSpPr/>
            <p:nvPr/>
          </p:nvSpPr>
          <p:spPr>
            <a:xfrm>
              <a:off x="7973256" y="3779196"/>
              <a:ext cx="9247944" cy="10387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309995" y="3975423"/>
              <a:ext cx="72635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>
                  <a:latin typeface="Arial" pitchFamily="34" charset="0"/>
                  <a:cs typeface="Arial" pitchFamily="34" charset="0"/>
                </a:rPr>
                <a:t>Hoạt động thiện nguyện, nhân đạo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01620" y="7808955"/>
            <a:ext cx="9247944" cy="1038786"/>
            <a:chOff x="7973256" y="3779196"/>
            <a:chExt cx="9247944" cy="1038786"/>
          </a:xfrm>
        </p:grpSpPr>
        <p:sp>
          <p:nvSpPr>
            <p:cNvPr id="47" name="Rounded Rectangle 46"/>
            <p:cNvSpPr/>
            <p:nvPr/>
          </p:nvSpPr>
          <p:spPr>
            <a:xfrm>
              <a:off x="7973256" y="3779196"/>
              <a:ext cx="9247944" cy="10387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09995" y="3975423"/>
              <a:ext cx="62071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>
                  <a:latin typeface="Arial" pitchFamily="34" charset="0"/>
                  <a:cs typeface="Arial" pitchFamily="34" charset="0"/>
                </a:rPr>
                <a:t>Hoạt động đ</a:t>
              </a:r>
              <a:r>
                <a:rPr lang="en-US" sz="36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600">
                  <a:latin typeface="Arial" pitchFamily="34" charset="0"/>
                  <a:cs typeface="Arial" pitchFamily="34" charset="0"/>
                </a:rPr>
                <a:t>n ơn đáp nghĩa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39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60544" y="206043"/>
            <a:ext cx="5943600" cy="1048600"/>
            <a:chOff x="5181600" y="407825"/>
            <a:chExt cx="5943600" cy="104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5"/>
              <a:ext cx="5943600" cy="1048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14532" y="547404"/>
              <a:ext cx="4104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HOẠT ĐỘNG 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4559" y="1283420"/>
            <a:ext cx="16016681" cy="1169466"/>
            <a:chOff x="448986" y="2038462"/>
            <a:chExt cx="16016681" cy="1169466"/>
          </a:xfrm>
        </p:grpSpPr>
        <p:grpSp>
          <p:nvGrpSpPr>
            <p:cNvPr id="4" name="Group 3"/>
            <p:cNvGrpSpPr/>
            <p:nvPr/>
          </p:nvGrpSpPr>
          <p:grpSpPr>
            <a:xfrm>
              <a:off x="448986" y="2038462"/>
              <a:ext cx="1705396" cy="1169466"/>
              <a:chOff x="428204" y="2082743"/>
              <a:chExt cx="1705396" cy="1169466"/>
            </a:xfrm>
          </p:grpSpPr>
          <p:pic>
            <p:nvPicPr>
              <p:cNvPr id="12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90035" y="2293087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NV1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03429" y="2300174"/>
              <a:ext cx="142622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Chia sẻ những hoạt động cộng đồng em có thể tham gia.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22902" y="3009900"/>
            <a:ext cx="2658103" cy="1538593"/>
            <a:chOff x="1456697" y="3543300"/>
            <a:chExt cx="2658103" cy="1219200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56697" y="3543300"/>
              <a:ext cx="2658103" cy="1219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96765" y="3798957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Yêu cầu: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4700944"/>
            <a:ext cx="6553200" cy="2819400"/>
            <a:chOff x="993626" y="4700944"/>
            <a:chExt cx="5564531" cy="2819400"/>
          </a:xfrm>
        </p:grpSpPr>
        <p:sp>
          <p:nvSpPr>
            <p:cNvPr id="17" name="Snip Single Corner Rectangle 16"/>
            <p:cNvSpPr/>
            <p:nvPr/>
          </p:nvSpPr>
          <p:spPr>
            <a:xfrm>
              <a:off x="993626" y="4700944"/>
              <a:ext cx="5564531" cy="2819400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8701" y="4817982"/>
              <a:ext cx="546477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Chia sẻ với bạn bên cạnh những hoạt động cộng đồng mà em có thể tham gia</a:t>
              </a:r>
              <a:r>
                <a:rPr lang="en-US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35200" y="7808955"/>
            <a:ext cx="5014878" cy="317191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364244" y="2580306"/>
            <a:ext cx="2757229" cy="1090411"/>
            <a:chOff x="7364244" y="2580306"/>
            <a:chExt cx="2757229" cy="1090411"/>
          </a:xfrm>
        </p:grpSpPr>
        <p:pic>
          <p:nvPicPr>
            <p:cNvPr id="33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364244" y="2580306"/>
              <a:ext cx="2757229" cy="109041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973256" y="2753044"/>
              <a:ext cx="15392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Gợi ý: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14491" y="3833367"/>
            <a:ext cx="10416750" cy="1038786"/>
            <a:chOff x="7543801" y="3779196"/>
            <a:chExt cx="10416750" cy="1038786"/>
          </a:xfrm>
        </p:grpSpPr>
        <p:sp>
          <p:nvSpPr>
            <p:cNvPr id="37" name="Rounded Rectangle 36"/>
            <p:cNvSpPr/>
            <p:nvPr/>
          </p:nvSpPr>
          <p:spPr>
            <a:xfrm>
              <a:off x="7543801" y="3779196"/>
              <a:ext cx="10416750" cy="10387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700012" y="4029595"/>
              <a:ext cx="89851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>
                  <a:latin typeface="Arial" pitchFamily="34" charset="0"/>
                  <a:cs typeface="Arial" pitchFamily="34" charset="0"/>
                </a:rPr>
                <a:t>Hoạt động tuyên truyền về văn hoá ứng xử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43799" y="5395022"/>
            <a:ext cx="10416751" cy="1038786"/>
            <a:chOff x="7546210" y="3779196"/>
            <a:chExt cx="10416751" cy="1038786"/>
          </a:xfrm>
        </p:grpSpPr>
        <p:sp>
          <p:nvSpPr>
            <p:cNvPr id="41" name="Rounded Rectangle 40"/>
            <p:cNvSpPr/>
            <p:nvPr/>
          </p:nvSpPr>
          <p:spPr>
            <a:xfrm>
              <a:off x="7546210" y="3779196"/>
              <a:ext cx="10416751" cy="10387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90699" y="3975422"/>
              <a:ext cx="101277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>
                  <a:latin typeface="Arial" pitchFamily="34" charset="0"/>
                  <a:cs typeface="Arial" pitchFamily="34" charset="0"/>
                </a:rPr>
                <a:t>Hoạt động tuyên truyền phòng, chống các </a:t>
              </a:r>
              <a:r>
                <a:rPr lang="en-US" sz="3600">
                  <a:latin typeface="Arial" pitchFamily="34" charset="0"/>
                  <a:cs typeface="Arial" pitchFamily="34" charset="0"/>
                </a:rPr>
                <a:t>TNXH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43802" y="6883910"/>
            <a:ext cx="10416748" cy="1038786"/>
            <a:chOff x="7530825" y="3779196"/>
            <a:chExt cx="10416748" cy="1038786"/>
          </a:xfrm>
        </p:grpSpPr>
        <p:sp>
          <p:nvSpPr>
            <p:cNvPr id="44" name="Rounded Rectangle 43"/>
            <p:cNvSpPr/>
            <p:nvPr/>
          </p:nvSpPr>
          <p:spPr>
            <a:xfrm>
              <a:off x="7530825" y="3779196"/>
              <a:ext cx="10416748" cy="10387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69569" y="3975422"/>
              <a:ext cx="100335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>
                  <a:latin typeface="Arial" pitchFamily="34" charset="0"/>
                  <a:cs typeface="Arial" pitchFamily="34" charset="0"/>
                </a:rPr>
                <a:t>Hoạt động tuyên truyền phòng, chống dịch bệnh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22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60544" y="206043"/>
            <a:ext cx="5943600" cy="1048600"/>
            <a:chOff x="5181600" y="407825"/>
            <a:chExt cx="5943600" cy="104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5"/>
              <a:ext cx="5943600" cy="1048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14532" y="547404"/>
              <a:ext cx="4104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HOẠT ĐỘNG 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0817" y="1209977"/>
            <a:ext cx="15758598" cy="1169466"/>
            <a:chOff x="448986" y="2038462"/>
            <a:chExt cx="15758598" cy="1169466"/>
          </a:xfrm>
        </p:grpSpPr>
        <p:grpSp>
          <p:nvGrpSpPr>
            <p:cNvPr id="4" name="Group 3"/>
            <p:cNvGrpSpPr/>
            <p:nvPr/>
          </p:nvGrpSpPr>
          <p:grpSpPr>
            <a:xfrm>
              <a:off x="448986" y="2038462"/>
              <a:ext cx="1705396" cy="1169466"/>
              <a:chOff x="428204" y="2082743"/>
              <a:chExt cx="1705396" cy="1169466"/>
            </a:xfrm>
          </p:grpSpPr>
          <p:pic>
            <p:nvPicPr>
              <p:cNvPr id="12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90035" y="2293087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03429" y="2300174"/>
              <a:ext cx="140041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X</a:t>
              </a:r>
              <a:r>
                <a:rPr lang="vi-VN" sz="3600" b="1">
                  <a:latin typeface="Arial" pitchFamily="34" charset="0"/>
                  <a:cs typeface="Arial" pitchFamily="34" charset="0"/>
                </a:rPr>
                <a:t>ác định các biện pháp mở rộng quan hệ và thu hút cộng đồng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4463" y="2628901"/>
            <a:ext cx="2658103" cy="1770382"/>
            <a:chOff x="1456697" y="3543300"/>
            <a:chExt cx="2658103" cy="1219200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56697" y="3543300"/>
              <a:ext cx="2658103" cy="1219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96763" y="3829734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Yêu cầu: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72736" y="2583763"/>
            <a:ext cx="13843663" cy="1783532"/>
            <a:chOff x="732341" y="4225328"/>
            <a:chExt cx="5560394" cy="1783532"/>
          </a:xfrm>
        </p:grpSpPr>
        <p:sp>
          <p:nvSpPr>
            <p:cNvPr id="17" name="Snip Single Corner Rectangle 16"/>
            <p:cNvSpPr/>
            <p:nvPr/>
          </p:nvSpPr>
          <p:spPr>
            <a:xfrm>
              <a:off x="732341" y="4225328"/>
              <a:ext cx="5560394" cy="1783532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7887" y="4254533"/>
              <a:ext cx="540303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hảo luận xác định các biện pháp mở rộng quan hệ và thu hút cộng đồng vào các hoạt động xã hội. </a:t>
              </a:r>
              <a:endPara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35200" y="8010866"/>
            <a:ext cx="5014878" cy="31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9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96942" y="8528441"/>
            <a:ext cx="4267200" cy="26990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6490" y="3848100"/>
            <a:ext cx="869530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1. </a:t>
            </a:r>
            <a:r>
              <a:rPr lang="vi-VN" sz="3600">
                <a:latin typeface="Arial" pitchFamily="34" charset="0"/>
                <a:cs typeface="Arial" pitchFamily="34" charset="0"/>
              </a:rPr>
              <a:t>Chủ động làm quen với mọi người.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0817" y="1318194"/>
            <a:ext cx="15758598" cy="1169466"/>
            <a:chOff x="448986" y="2038462"/>
            <a:chExt cx="15758598" cy="1169466"/>
          </a:xfrm>
        </p:grpSpPr>
        <p:grpSp>
          <p:nvGrpSpPr>
            <p:cNvPr id="19" name="Group 18"/>
            <p:cNvGrpSpPr/>
            <p:nvPr/>
          </p:nvGrpSpPr>
          <p:grpSpPr>
            <a:xfrm>
              <a:off x="448986" y="2038462"/>
              <a:ext cx="1705396" cy="1169466"/>
              <a:chOff x="428204" y="2082743"/>
              <a:chExt cx="1705396" cy="1169466"/>
            </a:xfrm>
          </p:grpSpPr>
          <p:pic>
            <p:nvPicPr>
              <p:cNvPr id="21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8204" y="2082743"/>
                <a:ext cx="1705396" cy="116946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90035" y="2293087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NV2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203429" y="2300174"/>
              <a:ext cx="140041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X</a:t>
              </a:r>
              <a:r>
                <a:rPr lang="vi-VN" sz="3600" b="1">
                  <a:latin typeface="Arial" pitchFamily="34" charset="0"/>
                  <a:cs typeface="Arial" pitchFamily="34" charset="0"/>
                </a:rPr>
                <a:t>ác định các biện pháp mở rộng quan hệ và thu hút cộng đồng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60544" y="206043"/>
            <a:ext cx="5943600" cy="1048600"/>
            <a:chOff x="5181600" y="407825"/>
            <a:chExt cx="5943600" cy="1048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81600" y="407825"/>
              <a:ext cx="5943600" cy="1048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214532" y="547404"/>
              <a:ext cx="4104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HOẠT ĐỘNG 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6571" y="2628901"/>
            <a:ext cx="8181684" cy="914399"/>
            <a:chOff x="8077201" y="2628901"/>
            <a:chExt cx="8181684" cy="914399"/>
          </a:xfrm>
        </p:grpSpPr>
        <p:sp>
          <p:nvSpPr>
            <p:cNvPr id="27" name="Rounded Rectangle 26"/>
            <p:cNvSpPr/>
            <p:nvPr/>
          </p:nvSpPr>
          <p:spPr>
            <a:xfrm>
              <a:off x="8077201" y="2628901"/>
              <a:ext cx="8181684" cy="91439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07668" y="2713110"/>
              <a:ext cx="79512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Biện pháp mở rộng quan hệ xã hội: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18" y="4914900"/>
            <a:ext cx="8211149" cy="503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9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638</Words>
  <Application>Microsoft Office PowerPoint</Application>
  <PresentationFormat>Custom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 3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2025-09-12T08:08:41Z</dcterms:created>
  <dcterms:modified xsi:type="dcterms:W3CDTF">2025-09-12T08:59:28Z</dcterms:modified>
  <dc:identifier/>
</cp:coreProperties>
</file>