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67" r:id="rId2"/>
    <p:sldId id="308" r:id="rId3"/>
    <p:sldId id="284" r:id="rId4"/>
    <p:sldId id="286" r:id="rId5"/>
    <p:sldId id="300" r:id="rId6"/>
    <p:sldId id="303" r:id="rId7"/>
    <p:sldId id="282" r:id="rId8"/>
    <p:sldId id="309" r:id="rId9"/>
    <p:sldId id="270" r:id="rId10"/>
    <p:sldId id="291" r:id="rId11"/>
    <p:sldId id="311" r:id="rId12"/>
    <p:sldId id="310" r:id="rId13"/>
    <p:sldId id="287" r:id="rId14"/>
    <p:sldId id="305" r:id="rId15"/>
    <p:sldId id="290" r:id="rId16"/>
    <p:sldId id="307" r:id="rId17"/>
    <p:sldId id="298" r:id="rId18"/>
    <p:sldId id="272" r:id="rId19"/>
    <p:sldId id="302" r:id="rId20"/>
    <p:sldId id="299" r:id="rId21"/>
    <p:sldId id="295" r:id="rId22"/>
    <p:sldId id="275" r:id="rId23"/>
    <p:sldId id="297" r:id="rId24"/>
  </p:sldIdLst>
  <p:sldSz cx="15544800" cy="82296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77863" indent="-220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57313" indent="-442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036763" indent="-665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716213" indent="-88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0000CC"/>
    <a:srgbClr val="FFFFCC"/>
    <a:srgbClr val="F8F8F8"/>
    <a:srgbClr val="A50021"/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728" autoAdjust="0"/>
  </p:normalViewPr>
  <p:slideViewPr>
    <p:cSldViewPr>
      <p:cViewPr varScale="1">
        <p:scale>
          <a:sx n="61" d="100"/>
          <a:sy n="61" d="100"/>
        </p:scale>
        <p:origin x="-378" y="-96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BD4E4C8-938B-4F5F-9001-90BBD47B5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A79B1C-4818-452E-B08A-995A509D85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95CF6-5A16-4E7A-97D2-A9AC2853F12B}" type="datetimeFigureOut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7E7516C-4351-45C2-8FCF-97E7D260D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5DD1BE8-EF51-4FB1-8B09-841ACCEFE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0839A1-507E-4A70-8EE2-ECF29BA5D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39EA96-4B5E-4C24-81CC-D1D9E3F43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086D95-9F78-40F3-B18A-40D386F7A8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2765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79262" indent="0" algn="ctr">
              <a:buNone/>
              <a:defRPr/>
            </a:lvl2pPr>
            <a:lvl3pPr marL="1358524" indent="0" algn="ctr">
              <a:buNone/>
              <a:defRPr/>
            </a:lvl3pPr>
            <a:lvl4pPr marL="2037786" indent="0" algn="ctr">
              <a:buNone/>
              <a:defRPr/>
            </a:lvl4pPr>
            <a:lvl5pPr marL="2717048" indent="0" algn="ctr">
              <a:buNone/>
              <a:defRPr/>
            </a:lvl5pPr>
            <a:lvl6pPr marL="3396310" indent="0" algn="ctr">
              <a:buNone/>
              <a:defRPr/>
            </a:lvl6pPr>
            <a:lvl7pPr marL="4075572" indent="0" algn="ctr">
              <a:buNone/>
              <a:defRPr/>
            </a:lvl7pPr>
            <a:lvl8pPr marL="4754834" indent="0" algn="ctr">
              <a:buNone/>
              <a:defRPr/>
            </a:lvl8pPr>
            <a:lvl9pPr marL="54340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857A1-B9DA-481D-A953-37AA1AD336B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1055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AB849-F4FA-4723-8B1F-B00A9BCE829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6294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CEE61-43C8-47A7-9F84-9A5C6A8EF8C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2025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7240" y="329566"/>
            <a:ext cx="13990320" cy="7021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2EBDB-2EEE-4E9A-B726-7590FEC4071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667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E284B-73D0-4617-A94E-F6A8C64C27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830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</p:spPr>
        <p:txBody>
          <a:bodyPr anchor="b"/>
          <a:lstStyle>
            <a:lvl1pPr marL="0" indent="0">
              <a:buNone/>
              <a:defRPr sz="3000"/>
            </a:lvl1pPr>
            <a:lvl2pPr marL="679262" indent="0">
              <a:buNone/>
              <a:defRPr sz="2700"/>
            </a:lvl2pPr>
            <a:lvl3pPr marL="1358524" indent="0">
              <a:buNone/>
              <a:defRPr sz="2400"/>
            </a:lvl3pPr>
            <a:lvl4pPr marL="2037786" indent="0">
              <a:buNone/>
              <a:defRPr sz="2100"/>
            </a:lvl4pPr>
            <a:lvl5pPr marL="2717048" indent="0">
              <a:buNone/>
              <a:defRPr sz="2100"/>
            </a:lvl5pPr>
            <a:lvl6pPr marL="3396310" indent="0">
              <a:buNone/>
              <a:defRPr sz="2100"/>
            </a:lvl6pPr>
            <a:lvl7pPr marL="4075572" indent="0">
              <a:buNone/>
              <a:defRPr sz="2100"/>
            </a:lvl7pPr>
            <a:lvl8pPr marL="4754834" indent="0">
              <a:buNone/>
              <a:defRPr sz="2100"/>
            </a:lvl8pPr>
            <a:lvl9pPr marL="543409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C96AC-AABD-4928-9DDF-08EB8CD53C2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572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36169-0B04-4AE8-99E4-7A5D7FF1801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366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67F1B-0097-465D-A24D-3FFDFA02163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35587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C183D-6879-48DC-8B02-9780351515D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7018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CF10A-0D3F-434A-B4DF-FA117721A54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8869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624E0-3D6A-498B-8452-D08C31A5F33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1006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EF16D-0829-4601-AAF8-A1C2BC33A7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4277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7875" y="330200"/>
            <a:ext cx="13989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1920875"/>
            <a:ext cx="139890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8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1775" y="7494588"/>
            <a:ext cx="4921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10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/>
            </a:lvl1pPr>
          </a:lstStyle>
          <a:p>
            <a:fld id="{64FEFD71-CB16-4C2A-A5A6-0C692575EC94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5pPr>
      <a:lvl6pPr marL="679262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6pPr>
      <a:lvl7pPr marL="1358524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7pPr>
      <a:lvl8pPr marL="2037786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8pPr>
      <a:lvl9pPr marL="2717048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08000" indent="-5080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03313" indent="-423863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cs typeface="+mn-cs"/>
        </a:defRPr>
      </a:lvl2pPr>
      <a:lvl3pPr marL="16970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2376488" indent="-33813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4pPr>
      <a:lvl5pPr marL="3055938" indent="-338138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5pPr>
      <a:lvl6pPr marL="3735941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6pPr>
      <a:lvl7pPr marL="4415203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7pPr>
      <a:lvl8pPr marL="5094465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8pPr>
      <a:lvl9pPr marL="5773727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vn/imgres?imgurl=http://www.biomed-vietnam.com/?do=product&amp;dtd=thumbnail&amp;id=21172&amp;w=200&amp;h=200&amp;imgrefurl=http://www.biomed-vietnam.com/?do=product&amp;dtd=view&amp;id=21172&amp;h=200&amp;w=160&amp;sz=24&amp;hl=vi&amp;start=35&amp;usg=__ZZZXJ0mRVHtUdKyzhU83egOz1lw=&amp;tbnid=XSwFyY5N2FIP-M:&amp;tbnh=104&amp;tbnw=83&amp;prev=/images?q=c%C3%A2n+x%C3%A1ch&amp;start=20&amp;gbv=2&amp;ndsp=20&amp;hl=vi&amp;sa=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19200" y="3106738"/>
            <a:ext cx="14325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KHỐI LƯỢNG</a:t>
            </a:r>
            <a:endParaRPr lang="vi-VN" altLang="vi-VN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587625" y="1811338"/>
            <a:ext cx="22542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6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r>
              <a:rPr lang="en-US" altLang="vi-VN" sz="6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6600" b="1" i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55448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FCCDF4D-FA3C-45B7-B1C8-6E3A1511754F}"/>
              </a:ext>
            </a:extLst>
          </p:cNvPr>
          <p:cNvSpPr/>
          <p:nvPr/>
        </p:nvSpPr>
        <p:spPr>
          <a:xfrm>
            <a:off x="12126913" y="6516688"/>
            <a:ext cx="3222625" cy="915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1CD05F73-7762-4C88-86D9-D5429F31A0AF}"/>
              </a:ext>
            </a:extLst>
          </p:cNvPr>
          <p:cNvSpPr/>
          <p:nvPr/>
        </p:nvSpPr>
        <p:spPr>
          <a:xfrm>
            <a:off x="500063" y="6635750"/>
            <a:ext cx="3221037" cy="915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43E2458E-0898-4670-BEBE-183C3DB63E6A}"/>
              </a:ext>
            </a:extLst>
          </p:cNvPr>
          <p:cNvSpPr/>
          <p:nvPr/>
        </p:nvSpPr>
        <p:spPr>
          <a:xfrm>
            <a:off x="8272463" y="6516688"/>
            <a:ext cx="3222625" cy="917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0DE1D014-E657-4AD7-9864-60C63295378E}"/>
              </a:ext>
            </a:extLst>
          </p:cNvPr>
          <p:cNvSpPr/>
          <p:nvPr/>
        </p:nvSpPr>
        <p:spPr>
          <a:xfrm>
            <a:off x="4387850" y="6516688"/>
            <a:ext cx="3222625" cy="974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1.11111E-6 L -0.00295 0.2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4.16667E-6 0.2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312 0.216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00173 0.2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dell\Downloads\download (4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38" y="1187450"/>
            <a:ext cx="5135562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dell\Downloads\download (33)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027238"/>
            <a:ext cx="508158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dell\Downloads\download (41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331913"/>
            <a:ext cx="5562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571500" y="369888"/>
            <a:ext cx="147304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  Xác định GHĐ và ĐCNN của cân trong các trường hợp sau:</a:t>
            </a:r>
            <a:endParaRPr lang="vi-VN" altLang="vi-VN" sz="4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074415F3-E6EB-4DE5-9760-0EDBBEE5D47B}"/>
              </a:ext>
            </a:extLst>
          </p:cNvPr>
          <p:cNvSpPr/>
          <p:nvPr/>
        </p:nvSpPr>
        <p:spPr>
          <a:xfrm>
            <a:off x="147638" y="5849938"/>
            <a:ext cx="3221037" cy="915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E72D38-287A-4444-AB00-55912DF3A3CA}"/>
              </a:ext>
            </a:extLst>
          </p:cNvPr>
          <p:cNvSpPr/>
          <p:nvPr/>
        </p:nvSpPr>
        <p:spPr>
          <a:xfrm>
            <a:off x="11528425" y="5848350"/>
            <a:ext cx="3222625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536C173B-9555-4A84-AE3C-ED88D6279035}"/>
              </a:ext>
            </a:extLst>
          </p:cNvPr>
          <p:cNvSpPr/>
          <p:nvPr/>
        </p:nvSpPr>
        <p:spPr>
          <a:xfrm>
            <a:off x="5741988" y="5886450"/>
            <a:ext cx="3222625" cy="9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3913" y="6738938"/>
            <a:ext cx="28940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GHĐ: 1000 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ĐCNN: 5 g</a:t>
            </a:r>
            <a:endParaRPr lang="vi-VN" sz="36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30900" y="6746875"/>
            <a:ext cx="42433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GHĐ: 15 kg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ĐCNN: 0,05 kg</a:t>
            </a:r>
            <a:endParaRPr lang="vi-VN" sz="36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03025" y="6746875"/>
            <a:ext cx="38068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GHĐ: 130 kg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Calibri" pitchFamily="34" charset="0"/>
              </a:rPr>
              <a:t>ĐCNN: 1 kg</a:t>
            </a:r>
            <a:endParaRPr lang="vi-VN" sz="36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sz="4800" b="1" smtClean="0">
                <a:latin typeface="Times New Roman" pitchFamily="18" charset="0"/>
                <a:cs typeface="Times New Roman" pitchFamily="18" charset="0"/>
              </a:rPr>
              <a:t>III. Cách đo khối l</a:t>
            </a:r>
            <a:r>
              <a:rPr lang="vi-VN" altLang="vi-VN" sz="4800" b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665163"/>
            <a:ext cx="828675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1724025" y="2290763"/>
            <a:ext cx="655320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1376363" y="1958975"/>
            <a:ext cx="610870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2658725" y="5091113"/>
            <a:ext cx="23256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cân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9201150" y="1176338"/>
            <a:ext cx="3857625" cy="78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2658725" y="4298950"/>
            <a:ext cx="23256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cân</a:t>
            </a:r>
          </a:p>
        </p:txBody>
      </p:sp>
      <p:sp>
        <p:nvSpPr>
          <p:cNvPr id="15368" name="Line 21"/>
          <p:cNvSpPr>
            <a:spLocks noChangeShapeType="1"/>
          </p:cNvSpPr>
          <p:nvPr/>
        </p:nvSpPr>
        <p:spPr bwMode="auto">
          <a:xfrm>
            <a:off x="5200650" y="5668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2168188" y="3505200"/>
            <a:ext cx="33051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 điều chỉnh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2238375" y="5495925"/>
            <a:ext cx="6107113" cy="101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2131675" y="5781675"/>
            <a:ext cx="32146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số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051675" y="7564438"/>
            <a:ext cx="179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000" b="1">
                <a:latin typeface="Times New Roman" pitchFamily="18" charset="0"/>
                <a:cs typeface="Times New Roman" pitchFamily="18" charset="0"/>
              </a:rPr>
              <a:t>Hình 5.2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2795250" y="2714625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 cân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66800" y="1719263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03300" y="3576638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003300" y="4486275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1557338" y="4792663"/>
            <a:ext cx="4286250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2668250" y="1322388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525588" y="6388100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25E-6 3.88889E-6 L -0.70302 0.019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1" y="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2026E-6 -6.79012E-7 L 0.02962 -0.162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" y="-8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25E-6 -3.82716E-6 L -0.71997 -0.4045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9" y="-20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974E-6 4.1358E-6 L -0.65492 0.087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51" y="4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725E-6 1.60494E-6 L -0.69546 0.0119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3" y="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5" grpId="0" animBg="1"/>
      <p:bldP spid="13326" grpId="0"/>
      <p:bldP spid="13326" grpId="1"/>
      <p:bldP spid="13327" grpId="0" animBg="1"/>
      <p:bldP spid="13328" grpId="0"/>
      <p:bldP spid="13328" grpId="1"/>
      <p:bldP spid="13343" grpId="0"/>
      <p:bldP spid="13343" grpId="1"/>
      <p:bldP spid="13344" grpId="0" animBg="1"/>
      <p:bldP spid="13345" grpId="0"/>
      <p:bldP spid="13345" grpId="1"/>
      <p:bldP spid="13348" grpId="0"/>
      <p:bldP spid="16" grpId="0"/>
      <p:bldP spid="16" grpId="1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698500"/>
            <a:ext cx="76104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649075" y="4425950"/>
            <a:ext cx="32527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 chỉ thị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834688" y="2830513"/>
            <a:ext cx="471011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biến trọng lượng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1926888" y="3562350"/>
            <a:ext cx="33051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698288" y="2025650"/>
            <a:ext cx="2676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 cân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0083800" y="930275"/>
            <a:ext cx="625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5908675" y="4978400"/>
            <a:ext cx="3592513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811213" y="1630363"/>
            <a:ext cx="3033712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9417050" y="4332288"/>
            <a:ext cx="6683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534988" y="1027113"/>
            <a:ext cx="18256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85725" y="3517900"/>
            <a:ext cx="18256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vi-VN" altLang="vi-VN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974725" y="2990850"/>
            <a:ext cx="3768725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7050088" y="1439863"/>
            <a:ext cx="3033712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085E-6 -1.54321E-6 L -0.67432 -0.131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1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3E-6 1.79012E-6 L -0.11305 -0.007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8" y="-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758E-6 -2.46914E-6 L -0.02421 -0.229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11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438E-7 -2.83951E-6 L -0.73774 -0.0013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8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7" grpId="0" animBg="1"/>
      <p:bldP spid="18" grpId="0" animBg="1"/>
      <p:bldP spid="19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66775" y="411163"/>
            <a:ext cx="6761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1. Dùng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cân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đồng hồ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56350" y="1241425"/>
            <a:ext cx="8936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B1: Ước lượng khối lượng của vật để chọn cân có GHĐ và ĐCNN thích hợp.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348413" y="4141788"/>
            <a:ext cx="8277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B3: Đặt vật cần cân lên đĩa cân.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348413" y="4948238"/>
            <a:ext cx="86439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B4: Mắt nhìn vuông góc với vạch chia trên mặt cân ở đầu kim cân.</a:t>
            </a:r>
          </a:p>
        </p:txBody>
      </p:sp>
      <p:pic>
        <p:nvPicPr>
          <p:cNvPr id="17414" name="Picture 4" descr="can 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297113"/>
            <a:ext cx="59626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56350" y="2687638"/>
            <a:ext cx="8936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B2: Vặn ốc điều chỉnh để kim cân chỉ đúng vạch số 0.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48413" y="6426200"/>
            <a:ext cx="86439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B5: Đọc và ghi kết quả.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8" grpId="0"/>
      <p:bldP spid="20489" grpId="0"/>
      <p:bldP spid="20490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66775" y="411163"/>
            <a:ext cx="67611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2. Dùng</a:t>
            </a:r>
            <a:r>
              <a:rPr lang="vi-VN" altLang="vi-VN" sz="4400" b="1">
                <a:latin typeface="Times New Roman" pitchFamily="18" charset="0"/>
                <a:cs typeface="Times New Roman" pitchFamily="18" charset="0"/>
              </a:rPr>
              <a:t> cân 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điện tử</a:t>
            </a:r>
            <a:endParaRPr lang="vi-VN" altLang="vi-VN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38888" y="863600"/>
            <a:ext cx="89360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B1: Ước lượng khối lượng cần cân để chọn đơn vị thích hợp (nhấn nút “Units”.- chọn g, kg…)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207125" y="4832350"/>
            <a:ext cx="893603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B3: Sử dụng kẹp hoặc găng tay để đặt bình đựng hoá chất/ dụng cụ đựng vật mẫu lên đĩa cân (tránh để dầu, mỡ… dính vào vật cần đo sẽ làm sai lệch kết quả đo.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89675" y="2847975"/>
            <a:ext cx="89360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B2: Đặt mẫu vật cần cân nhẹ nhàng trên đĩa cân (nhấn nút “TARE” để cân tự động khấu trừ khối lượng vật chứa)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562100"/>
            <a:ext cx="5937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8" grpId="0"/>
      <p:bldP spid="2048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50913" y="819150"/>
            <a:ext cx="13741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 nghiệm: Pha một cốc trà quất (trà tắc)</a:t>
            </a:r>
            <a:endParaRPr lang="vi-VN" altLang="vi-VN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1700" y="1882775"/>
            <a:ext cx="137414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Nguyên liệu gồm: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 + 50g đường (vàng, trắng)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 + 50g quất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 + 200ml nước trà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Tuỳ theo sở thích có thể cho thêm đá</a:t>
            </a:r>
            <a:endParaRPr lang="vi-VN" altLang="vi-VN" sz="3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2170113"/>
            <a:ext cx="576103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271463" y="1328738"/>
            <a:ext cx="150733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/>
          <a:p>
            <a:pPr algn="just" eaLnBrk="1" hangingPunct="1"/>
            <a:r>
              <a:rPr lang="en-US" altLang="vi-VN" sz="4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vi-VN" sz="4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 sát các hình vẽ dưới đây, hãy chỉ ra đâu là cân tiểu ly, cân điện tử, cân đồng hồ, cân xách?</a:t>
            </a:r>
          </a:p>
        </p:txBody>
      </p:sp>
      <p:sp>
        <p:nvSpPr>
          <p:cNvPr id="20483" name="AutoShape 10"/>
          <p:cNvSpPr>
            <a:spLocks noChangeArrowheads="1"/>
          </p:cNvSpPr>
          <p:nvPr/>
        </p:nvSpPr>
        <p:spPr bwMode="auto">
          <a:xfrm>
            <a:off x="3978275" y="185738"/>
            <a:ext cx="6858000" cy="9509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5852" tIns="67926" rIns="135852" bIns="67926" anchor="ctr"/>
          <a:lstStyle/>
          <a:p>
            <a:pPr algn="ctr" eaLnBrk="1" hangingPunct="1"/>
            <a:r>
              <a:rPr lang="en-US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altLang="vi-VN" sz="4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66725" y="7281863"/>
            <a:ext cx="31813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điện tử</a:t>
            </a:r>
            <a:endParaRPr lang="vi-VN" altLang="vi-VN" sz="3600" b="1" i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968875" y="7329488"/>
            <a:ext cx="34274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đồng hồ</a:t>
            </a:r>
            <a:endParaRPr lang="vi-VN" altLang="vi-VN" sz="3600" b="1" i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9061450" y="7281863"/>
            <a:ext cx="35496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tiểu ly</a:t>
            </a:r>
            <a:endParaRPr lang="vi-VN" altLang="vi-VN" sz="3600" b="1" i="1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2939713" y="7329488"/>
            <a:ext cx="26939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Cân x</a:t>
            </a:r>
            <a:r>
              <a:rPr lang="vi-VN" altLang="vi-VN" sz="36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200650" y="7329488"/>
            <a:ext cx="23256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9267825" y="7281863"/>
            <a:ext cx="23256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3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2857163" y="7281863"/>
            <a:ext cx="2327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4</a:t>
            </a:r>
          </a:p>
        </p:txBody>
      </p:sp>
      <p:pic>
        <p:nvPicPr>
          <p:cNvPr id="20491" name="Picture 24" descr="can dien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422650"/>
            <a:ext cx="40005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5" descr="can 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422650"/>
            <a:ext cx="4040187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6" descr="%3Fdo%3Dproduct%26dtd%3Dthumbnail%26id%3D21172%26w%3D200%26h%3D2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3186113"/>
            <a:ext cx="34861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7" descr="cantieu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3249613"/>
            <a:ext cx="4071937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614363" y="7358063"/>
            <a:ext cx="23256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i="1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altLang="vi-VN" sz="3600" b="1" i="1">
                <a:latin typeface="Times New Roman" pitchFamily="18" charset="0"/>
                <a:cs typeface="Times New Roman" pitchFamily="18" charset="0"/>
              </a:rPr>
              <a:t>1</a:t>
            </a:r>
            <a:endParaRPr lang="vi-VN" altLang="vi-VN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/>
      <p:bldP spid="23569" grpId="0"/>
      <p:bldP spid="23570" grpId="0"/>
      <p:bldP spid="23573" grpId="0"/>
      <p:bldP spid="23574" grpId="0"/>
      <p:bldP spid="23575" grpId="0"/>
      <p:bldP spid="235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F85761-DEB3-44FC-B645-AAC7276D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709613"/>
            <a:ext cx="13968413" cy="52625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Khi mua trái cây ở chợ, loại cân thích hợp là</a:t>
            </a:r>
          </a:p>
          <a:p>
            <a:pP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cân tạ.  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cân Roberval.       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cân đồng hồ.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cân tiểu li.</a:t>
            </a:r>
          </a:p>
          <a:p>
            <a:pPr>
              <a:defRPr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Loại cân thích hợp để sử dụng cân vàng, bạc ở các tiệm vàng là</a:t>
            </a:r>
          </a:p>
          <a:p>
            <a:pP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cân tạ 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cân đòn            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cân đồng hồ.  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cân tiểu li.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2D2EBF6-A4C4-480E-B67E-2172BFA3F8E5}"/>
              </a:ext>
            </a:extLst>
          </p:cNvPr>
          <p:cNvSpPr/>
          <p:nvPr/>
        </p:nvSpPr>
        <p:spPr>
          <a:xfrm>
            <a:off x="1724025" y="2243138"/>
            <a:ext cx="785813" cy="773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EBF8F1C-594B-4082-B93D-6AC71E4848FE}"/>
              </a:ext>
            </a:extLst>
          </p:cNvPr>
          <p:cNvSpPr/>
          <p:nvPr/>
        </p:nvSpPr>
        <p:spPr>
          <a:xfrm>
            <a:off x="8996363" y="5194300"/>
            <a:ext cx="792162" cy="777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sz="4800" b="1" smtClean="0">
                <a:latin typeface="Times New Roman" pitchFamily="18" charset="0"/>
                <a:cs typeface="Times New Roman" pitchFamily="18" charset="0"/>
              </a:rPr>
              <a:t>I. Đ</a:t>
            </a:r>
            <a:r>
              <a:rPr lang="vi-VN" altLang="vi-VN" sz="4800" b="1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4800" b="1" smtClean="0">
                <a:latin typeface="Times New Roman" pitchFamily="18" charset="0"/>
                <a:cs typeface="Times New Roman" pitchFamily="18" charset="0"/>
              </a:rPr>
              <a:t>n vị đo khối l</a:t>
            </a:r>
            <a:r>
              <a:rPr lang="vi-VN" altLang="vi-VN" sz="4800" b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2813" y="677863"/>
            <a:ext cx="13741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4: Thiết kế dụng cụ đo khối lượng</a:t>
            </a:r>
            <a:endParaRPr lang="vi-VN" altLang="vi-VN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2813" y="1738313"/>
            <a:ext cx="137414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Vật liệu gồm: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+ 1 cái móc áo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+ 2 cốc giấy (nhựa)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Bộ quả cân (mẫu vật biết trước khối lượng)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dây sợi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900" b="1" i="1">
                <a:latin typeface="Times New Roman" pitchFamily="18" charset="0"/>
                <a:cs typeface="Times New Roman" pitchFamily="18" charset="0"/>
              </a:rPr>
              <a:t>		+ Thước các loại, kéo, bút, giấy bìa, băng kéo dính …</a:t>
            </a:r>
            <a:endParaRPr lang="vi-VN" altLang="vi-VN" sz="39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50495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220345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350" y="2203450"/>
            <a:ext cx="2727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cuộn dây dù to sợi 0.7mm - Dayduto07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513" y="4611688"/>
            <a:ext cx="21717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/>
          <p:cNvSpPr>
            <a:spLocks noGrp="1" noChangeArrowheads="1"/>
          </p:cNvSpPr>
          <p:nvPr>
            <p:ph type="title"/>
          </p:nvPr>
        </p:nvSpPr>
        <p:spPr>
          <a:xfrm>
            <a:off x="777875" y="257175"/>
            <a:ext cx="13989050" cy="1371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vi-VN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altLang="vi-VN" sz="44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4"/>
          <p:cNvSpPr>
            <a:spLocks noGrp="1" noChangeArrowheads="1"/>
          </p:cNvSpPr>
          <p:nvPr>
            <p:ph idx="1"/>
          </p:nvPr>
        </p:nvSpPr>
        <p:spPr>
          <a:xfrm>
            <a:off x="200025" y="1971675"/>
            <a:ext cx="15001875" cy="3898900"/>
          </a:xfr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sz="42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vi-VN" altLang="vi-VN" sz="4200" b="1" i="1" smtClean="0">
                <a:latin typeface="Times New Roman" pitchFamily="18" charset="0"/>
                <a:cs typeface="Times New Roman" pitchFamily="18" charset="0"/>
              </a:rPr>
              <a:t> Khối lượng của một vật chỉ lượng chất tạo thành vật đó.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sz="42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vi-VN" altLang="vi-VN" sz="4200" b="1" i="1" smtClean="0">
                <a:latin typeface="Times New Roman" pitchFamily="18" charset="0"/>
                <a:cs typeface="Times New Roman" pitchFamily="18" charset="0"/>
              </a:rPr>
              <a:t> Đơn vị của khối lượng là kilôgam (kg).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@"/>
            </a:pPr>
            <a:r>
              <a:rPr lang="vi-VN" altLang="vi-VN" sz="4200" b="1" i="1" smtClean="0">
                <a:latin typeface="Times New Roman" pitchFamily="18" charset="0"/>
                <a:cs typeface="Times New Roman" pitchFamily="18" charset="0"/>
              </a:rPr>
              <a:t>Người ta dùng cân để đo khối lượng.  </a:t>
            </a:r>
            <a:endParaRPr lang="en-US" altLang="vi-VN" sz="42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@"/>
            </a:pPr>
            <a:r>
              <a:rPr lang="en-US" altLang="vi-VN" sz="4200" b="1" i="1" smtClean="0">
                <a:latin typeface="Times New Roman" pitchFamily="18" charset="0"/>
                <a:cs typeface="Times New Roman" pitchFamily="18" charset="0"/>
              </a:rPr>
              <a:t>Cách đo khối l</a:t>
            </a:r>
            <a:r>
              <a:rPr lang="vi-VN" altLang="vi-VN" sz="4200" b="1" i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200" b="1" i="1" smtClean="0">
                <a:latin typeface="Times New Roman" pitchFamily="18" charset="0"/>
                <a:cs typeface="Times New Roman" pitchFamily="18" charset="0"/>
              </a:rPr>
              <a:t>ợng bằng cân đồng hồ, cân điện tử.</a:t>
            </a:r>
            <a:endParaRPr lang="vi-VN" altLang="vi-VN" sz="42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7"/>
          <p:cNvGraphicFramePr>
            <a:graphicFrameLocks noGrp="1" noChangeAspect="1"/>
          </p:cNvGraphicFramePr>
          <p:nvPr>
            <p:ph/>
          </p:nvPr>
        </p:nvGraphicFramePr>
        <p:xfrm>
          <a:off x="414338" y="542925"/>
          <a:ext cx="14859000" cy="742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542925"/>
                        <a:ext cx="14859000" cy="742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324600" y="1524000"/>
            <a:ext cx="3305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84613" y="2243138"/>
            <a:ext cx="8351837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/>
              <a:t> 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Học thuộc ghi nhớ.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 Làm bài tập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6. SBT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Hoàn thiện thiết kế cân đơn giản và thiết kế một cân đơn giản khác như cân đòn, cân lò xo…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/>
              <a:t>`</a:t>
            </a:r>
          </a:p>
        </p:txBody>
      </p:sp>
      <p:pic>
        <p:nvPicPr>
          <p:cNvPr id="25603" name="Picture 3" descr="POINSE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75" y="6030913"/>
            <a:ext cx="3400425" cy="2198687"/>
          </a:xfrm>
          <a:noFill/>
        </p:spPr>
      </p:pic>
      <p:pic>
        <p:nvPicPr>
          <p:cNvPr id="2560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86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6563"/>
            <a:ext cx="26257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565525"/>
            <a:ext cx="88233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937250"/>
            <a:ext cx="3365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WordArt 11"/>
          <p:cNvSpPr>
            <a:spLocks noChangeArrowheads="1" noChangeShapeType="1" noTextEdit="1"/>
          </p:cNvSpPr>
          <p:nvPr/>
        </p:nvSpPr>
        <p:spPr bwMode="auto">
          <a:xfrm>
            <a:off x="1684338" y="1920875"/>
            <a:ext cx="1191736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XIN CHÀO CÁC EM</a:t>
            </a:r>
          </a:p>
        </p:txBody>
      </p:sp>
      <p:pic>
        <p:nvPicPr>
          <p:cNvPr id="25609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78569" y="-488156"/>
            <a:ext cx="23780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WordArt 11"/>
          <p:cNvSpPr>
            <a:spLocks noChangeArrowheads="1" noChangeShapeType="1" noTextEdit="1"/>
          </p:cNvSpPr>
          <p:nvPr/>
        </p:nvSpPr>
        <p:spPr bwMode="auto">
          <a:xfrm>
            <a:off x="1951038" y="4160838"/>
            <a:ext cx="11917362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3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HẸN GẶP LẠI VÀO TIẾT SAU</a:t>
            </a: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3713" y="1042988"/>
            <a:ext cx="73453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4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altLang="vi-VN" sz="4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 vị đo khối lượng là </a:t>
            </a:r>
            <a:r>
              <a:rPr lang="vi-VN" altLang="vi-VN" sz="4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vi-VN" altLang="vi-VN" sz="4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59063" y="2219325"/>
            <a:ext cx="3917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Kí hiệu</a:t>
            </a:r>
            <a:r>
              <a:rPr lang="vi-VN" altLang="vi-VN" sz="4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vi-VN" sz="4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19088" y="3251200"/>
            <a:ext cx="79660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36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600" b="1" i="1">
                <a:latin typeface="Times New Roman" pitchFamily="18" charset="0"/>
                <a:cs typeface="Times New Roman" pitchFamily="18" charset="0"/>
              </a:rPr>
              <a:t>Kilôgam là khối lượng của một quả cân mẫu (làm bằng bạch kim pha Iriđi), đặt ở Viện Đo lường quốc tế ở Pháp 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(H5.1)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243888" y="1042988"/>
            <a:ext cx="6815137" cy="6624637"/>
            <a:chOff x="3424" y="1027"/>
            <a:chExt cx="1996" cy="2538"/>
          </a:xfrm>
        </p:grpSpPr>
        <p:pic>
          <p:nvPicPr>
            <p:cNvPr id="512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027"/>
              <a:ext cx="1996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 Box 12"/>
            <p:cNvSpPr txBox="1">
              <a:spLocks noChangeArrowheads="1"/>
            </p:cNvSpPr>
            <p:nvPr/>
          </p:nvSpPr>
          <p:spPr bwMode="auto">
            <a:xfrm>
              <a:off x="3968" y="3294"/>
              <a:ext cx="10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hangingPunct="0"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4000" b="1">
                  <a:latin typeface="Times New Roman" pitchFamily="18" charset="0"/>
                  <a:cs typeface="Times New Roman" pitchFamily="18" charset="0"/>
                </a:rPr>
                <a:t>Hình 5.1</a:t>
              </a:r>
              <a:endParaRPr lang="vi-VN" altLang="vi-VN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28613" y="400050"/>
            <a:ext cx="127301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vi-VN" sz="4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đơn vị khối lượng khác thường gặp</a:t>
            </a:r>
            <a:r>
              <a:rPr lang="vi-VN" altLang="vi-VN" sz="42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5775" y="1614488"/>
            <a:ext cx="9915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gam (kí hiệu g): 1g = </a:t>
            </a:r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9900" y="2828925"/>
            <a:ext cx="13173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héctôgam (còn gọi là lạng): 1 lạng =       </a:t>
            </a:r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 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058275" y="2828925"/>
            <a:ext cx="1468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5775" y="3924300"/>
            <a:ext cx="132207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tấn (kí hiệu t): 1t =          kg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200650" y="3924300"/>
            <a:ext cx="1835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85775" y="5045075"/>
            <a:ext cx="134667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miligam (kí hiệu mg): 1mg =</a:t>
            </a:r>
            <a:r>
              <a:rPr lang="en-US" altLang="vi-VN" sz="4200" b="1">
                <a:latin typeface="Times New Roman" pitchFamily="18" charset="0"/>
                <a:cs typeface="Times New Roman" pitchFamily="18" charset="0"/>
              </a:rPr>
              <a:t>            g</a:t>
            </a:r>
            <a:endParaRPr lang="vi-VN" altLang="vi-VN" sz="4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85775" y="6045200"/>
            <a:ext cx="10772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latin typeface="Times New Roman" pitchFamily="18" charset="0"/>
                <a:cs typeface="Times New Roman" pitchFamily="18" charset="0"/>
              </a:rPr>
              <a:t>- tạ: 1 tạ =        kg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914650" y="6045200"/>
            <a:ext cx="1468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29275" y="1614488"/>
            <a:ext cx="1835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endParaRPr lang="vi-VN" altLang="vi-VN" sz="4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486650" y="5045075"/>
            <a:ext cx="1835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endParaRPr lang="vi-VN" altLang="vi-VN" sz="4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/>
      <p:bldP spid="7178" grpId="0"/>
      <p:bldP spid="7179" grpId="0"/>
      <p:bldP spid="7180" grpId="0"/>
      <p:bldP spid="7181" grpId="0"/>
      <p:bldP spid="7194" grpId="0"/>
      <p:bldP spid="719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1700" y="1090613"/>
            <a:ext cx="1374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1 - PHT: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số gam ghi trên vỏ mì chính, bột giặt, muối …</a:t>
            </a:r>
            <a:endParaRPr lang="vi-VN" alt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Go to End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E7E484BC-00AD-4003-ACF1-107F93704B69}"/>
              </a:ext>
            </a:extLst>
          </p:cNvPr>
          <p:cNvSpPr/>
          <p:nvPr/>
        </p:nvSpPr>
        <p:spPr>
          <a:xfrm>
            <a:off x="14036675" y="7354888"/>
            <a:ext cx="647700" cy="5048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76200"/>
            <a:ext cx="6511925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85788"/>
            <a:ext cx="39782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25" y="631825"/>
            <a:ext cx="478631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5032EFB-C366-4D85-90C4-6FAC48DF7784}"/>
              </a:ext>
            </a:extLst>
          </p:cNvPr>
          <p:cNvSpPr/>
          <p:nvPr/>
        </p:nvSpPr>
        <p:spPr>
          <a:xfrm>
            <a:off x="3092450" y="3538538"/>
            <a:ext cx="863600" cy="576262"/>
          </a:xfrm>
          <a:prstGeom prst="ellipse">
            <a:avLst/>
          </a:prstGeom>
          <a:noFill/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4D7124-F3E5-4494-9CAB-2416BCEB5B79}"/>
              </a:ext>
            </a:extLst>
          </p:cNvPr>
          <p:cNvSpPr/>
          <p:nvPr/>
        </p:nvSpPr>
        <p:spPr>
          <a:xfrm>
            <a:off x="6188075" y="4835525"/>
            <a:ext cx="1223963" cy="93503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88DAB3C-1D38-40F3-A723-BCC36F0FB210}"/>
              </a:ext>
            </a:extLst>
          </p:cNvPr>
          <p:cNvSpPr/>
          <p:nvPr/>
        </p:nvSpPr>
        <p:spPr>
          <a:xfrm>
            <a:off x="13317538" y="4330700"/>
            <a:ext cx="1366837" cy="7207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Action Button: Go to End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22559ACB-3D3E-4426-BF3C-488C14A54536}"/>
              </a:ext>
            </a:extLst>
          </p:cNvPr>
          <p:cNvSpPr/>
          <p:nvPr/>
        </p:nvSpPr>
        <p:spPr>
          <a:xfrm>
            <a:off x="14036675" y="7354888"/>
            <a:ext cx="647700" cy="5048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11949113" y="2290763"/>
            <a:ext cx="2857500" cy="436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5852" tIns="67926" rIns="135852" bIns="67926" anchor="ctr"/>
          <a:lstStyle/>
          <a:p>
            <a:pPr algn="ctr" eaLnBrk="1" hangingPunct="1"/>
            <a:endParaRPr lang="en-US" altLang="vi-VN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001500" y="4532313"/>
            <a:ext cx="27924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4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lượng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25438" y="328613"/>
            <a:ext cx="1487646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vi-VN" sz="4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 tìm từ thích hợp trong khung để điền vào chỗ trống trong các câu sau: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784225" y="2530475"/>
            <a:ext cx="97932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Mọi vật đều có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vi-VN" altLang="vi-VN" sz="4200">
                <a:latin typeface="Times New Roman" pitchFamily="18" charset="0"/>
                <a:cs typeface="Times New Roman" pitchFamily="18" charset="0"/>
              </a:rPr>
              <a:t>.................. 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765175" y="3494088"/>
            <a:ext cx="109299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200" b="1" i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. Khối lượng của một vật chỉ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.............. chất chứa trong vật. 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2307888" y="2757488"/>
            <a:ext cx="24526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 chia</a:t>
            </a:r>
            <a:endParaRPr lang="vi-VN" altLang="vi-VN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2536488" y="3617913"/>
            <a:ext cx="1684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61E-6 3.7037E-7 L -0.42668 -0.258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34" y="-12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2 0.00425 L -0.24939 -0.024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 sz="4800" b="1" smtClean="0">
                <a:latin typeface="Times New Roman" pitchFamily="18" charset="0"/>
                <a:cs typeface="Times New Roman" pitchFamily="18" charset="0"/>
              </a:rPr>
              <a:t>II. Dụng cụ đo khối l</a:t>
            </a:r>
            <a:r>
              <a:rPr lang="vi-VN" altLang="vi-VN" sz="4800" b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vi-VN" sz="4800" b="1" smtClean="0">
                <a:latin typeface="Times New Roman" pitchFamily="18" charset="0"/>
                <a:cs typeface="Times New Roman" pitchFamily="18" charset="0"/>
              </a:rPr>
              <a:t>ợng</a:t>
            </a:r>
            <a:endParaRPr lang="vi-VN" altLang="vi-VN" sz="4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55448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A1C224-6525-43E5-B964-6B2D7D40E465}"/>
              </a:ext>
            </a:extLst>
          </p:cNvPr>
          <p:cNvSpPr/>
          <p:nvPr/>
        </p:nvSpPr>
        <p:spPr>
          <a:xfrm>
            <a:off x="12009438" y="5151438"/>
            <a:ext cx="3222625" cy="915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674A4D80-C08B-4219-9557-6E9F71899B74}"/>
              </a:ext>
            </a:extLst>
          </p:cNvPr>
          <p:cNvSpPr/>
          <p:nvPr/>
        </p:nvSpPr>
        <p:spPr>
          <a:xfrm>
            <a:off x="454025" y="5160963"/>
            <a:ext cx="3221038" cy="915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54DB6DD7-E482-4EE0-8C59-0CE3BA55C1F4}"/>
              </a:ext>
            </a:extLst>
          </p:cNvPr>
          <p:cNvSpPr/>
          <p:nvPr/>
        </p:nvSpPr>
        <p:spPr>
          <a:xfrm>
            <a:off x="8193088" y="5156200"/>
            <a:ext cx="3222625" cy="917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7AD991B-9E3A-4C19-A912-0897B9BC1D40}"/>
              </a:ext>
            </a:extLst>
          </p:cNvPr>
          <p:cNvSpPr/>
          <p:nvPr/>
        </p:nvSpPr>
        <p:spPr>
          <a:xfrm>
            <a:off x="4325938" y="5160963"/>
            <a:ext cx="3222625" cy="974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2900" y="6599238"/>
            <a:ext cx="147304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Hãy chỉ trên các hình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c và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altLang="vi-VN" sz="4200" b="1" i="1">
                <a:latin typeface="Times New Roman" pitchFamily="18" charset="0"/>
                <a:cs typeface="Times New Roman" pitchFamily="18" charset="0"/>
              </a:rPr>
              <a:t> xem đâu là cân tạ, cân đòn, cân đồng hồ, cân y tế.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Clip</vt:lpstr>
      <vt:lpstr>PowerPoint Presentation</vt:lpstr>
      <vt:lpstr>I. Đơn vị đo khối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Dụng cụ đo khối lượng</vt:lpstr>
      <vt:lpstr>PowerPoint Presentation</vt:lpstr>
      <vt:lpstr>PowerPoint Presentation</vt:lpstr>
      <vt:lpstr>PowerPoint Presentation</vt:lpstr>
      <vt:lpstr>III. Cách đo khối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`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2021-08-18T01:20:47Z</dcterms:created>
  <dcterms:modified xsi:type="dcterms:W3CDTF">2021-08-18T04:06:46Z</dcterms:modified>
</cp:coreProperties>
</file>