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  <p:sldMasterId id="2147483711" r:id="rId2"/>
    <p:sldMasterId id="2147483750" r:id="rId3"/>
    <p:sldMasterId id="2147483762" r:id="rId4"/>
  </p:sldMasterIdLst>
  <p:notesMasterIdLst>
    <p:notesMasterId r:id="rId27"/>
  </p:notesMasterIdLst>
  <p:sldIdLst>
    <p:sldId id="364" r:id="rId5"/>
    <p:sldId id="258" r:id="rId6"/>
    <p:sldId id="262" r:id="rId7"/>
    <p:sldId id="371" r:id="rId8"/>
    <p:sldId id="372" r:id="rId9"/>
    <p:sldId id="373" r:id="rId10"/>
    <p:sldId id="374" r:id="rId11"/>
    <p:sldId id="379" r:id="rId12"/>
    <p:sldId id="365" r:id="rId13"/>
    <p:sldId id="396" r:id="rId14"/>
    <p:sldId id="366" r:id="rId15"/>
    <p:sldId id="367" r:id="rId16"/>
    <p:sldId id="389" r:id="rId17"/>
    <p:sldId id="368" r:id="rId18"/>
    <p:sldId id="388" r:id="rId19"/>
    <p:sldId id="381" r:id="rId20"/>
    <p:sldId id="382" r:id="rId21"/>
    <p:sldId id="384" r:id="rId22"/>
    <p:sldId id="385" r:id="rId23"/>
    <p:sldId id="386" r:id="rId24"/>
    <p:sldId id="383" r:id="rId25"/>
    <p:sldId id="387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Fira Sans Extra Condensed Medium" charset="0"/>
      <p:regular r:id="rId32"/>
      <p:bold r:id="rId33"/>
      <p:italic r:id="rId34"/>
      <p:boldItalic r:id="rId35"/>
    </p:embeddedFont>
    <p:embeddedFont>
      <p:font typeface="Sport Day" charset="0"/>
      <p:bold r:id="rId36"/>
    </p:embeddedFont>
    <p:embeddedFont>
      <p:font typeface="Open Sans Semibold" charset="0"/>
      <p:bold r:id="rId37"/>
      <p:boldItalic r:id="rId38"/>
    </p:embeddedFont>
    <p:embeddedFont>
      <p:font typeface="Hind" charset="0"/>
      <p:regular r:id="rId39"/>
      <p:bold r:id="rId40"/>
    </p:embeddedFont>
    <p:embeddedFont>
      <p:font typeface="Montserrat" pitchFamily="2" charset="0"/>
      <p:regular r:id="rId41"/>
    </p:embeddedFont>
    <p:embeddedFont>
      <p:font typeface="Comic Sans MS" pitchFamily="66" charset="0"/>
      <p:regular r:id="rId42"/>
      <p:bold r:id="rId43"/>
    </p:embeddedFont>
    <p:embeddedFont>
      <p:font typeface="Barlow" charset="0"/>
      <p:regular r:id="rId44"/>
      <p:bold r:id="rId45"/>
      <p:italic r:id="rId46"/>
      <p:boldItalic r:id="rId47"/>
    </p:embeddedFont>
    <p:embeddedFont>
      <p:font typeface="Fredoka One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5FFB69E-1223-4EAC-84CD-91854206EB8B}">
  <a:tblStyle styleId="{05FFB69E-1223-4EAC-84CD-91854206E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87" autoAdjust="0"/>
  </p:normalViewPr>
  <p:slideViewPr>
    <p:cSldViewPr snapToGrid="0">
      <p:cViewPr varScale="1">
        <p:scale>
          <a:sx n="86" d="100"/>
          <a:sy n="86" d="100"/>
        </p:scale>
        <p:origin x="-90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2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2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7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0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76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b="1" dirty="0"/>
              <a:t>Game: At the Doctor's Office</a:t>
            </a:r>
          </a:p>
          <a:p>
            <a:pPr marL="158750" indent="0">
              <a:buNone/>
            </a:pPr>
            <a:r>
              <a:rPr lang="vi-VN" b="0" dirty="0"/>
              <a:t>Step</a:t>
            </a:r>
            <a:r>
              <a:rPr lang="vi-VN" b="0" baseline="0" dirty="0"/>
              <a:t> 1: </a:t>
            </a:r>
            <a:r>
              <a:rPr lang="vi-VN" b="0" dirty="0" smtClean="0"/>
              <a:t>Ask </a:t>
            </a:r>
            <a:r>
              <a:rPr lang="vi-VN" b="0" dirty="0"/>
              <a:t>some volunteer pairs to </a:t>
            </a:r>
            <a:r>
              <a:rPr lang="en-US" b="0" dirty="0" smtClean="0"/>
              <a:t>role-play</a:t>
            </a:r>
            <a:r>
              <a:rPr lang="vi-VN" b="0" dirty="0" smtClean="0"/>
              <a:t> </a:t>
            </a:r>
            <a:r>
              <a:rPr lang="vi-VN" b="0" dirty="0"/>
              <a:t>in front of class.</a:t>
            </a:r>
          </a:p>
          <a:p>
            <a:pPr marL="158750" indent="0">
              <a:buNone/>
            </a:pPr>
            <a:r>
              <a:rPr lang="vi-VN" b="0" dirty="0"/>
              <a:t>Step</a:t>
            </a:r>
            <a:r>
              <a:rPr lang="vi-VN" b="0" baseline="0" dirty="0"/>
              <a:t> 2: </a:t>
            </a:r>
            <a:r>
              <a:rPr lang="vi-VN" b="0" dirty="0"/>
              <a:t>One pupil is a doctor and </a:t>
            </a:r>
            <a:r>
              <a:rPr lang="en-US" b="0" dirty="0" smtClean="0"/>
              <a:t>the</a:t>
            </a:r>
            <a:r>
              <a:rPr lang="en-US" b="0" baseline="0" dirty="0" smtClean="0"/>
              <a:t> other</a:t>
            </a:r>
            <a:r>
              <a:rPr lang="vi-VN" b="0" dirty="0" smtClean="0"/>
              <a:t> </a:t>
            </a:r>
            <a:r>
              <a:rPr lang="vi-VN" b="0" dirty="0"/>
              <a:t>is </a:t>
            </a:r>
            <a:r>
              <a:rPr lang="en-US" b="0" dirty="0" smtClean="0"/>
              <a:t>a</a:t>
            </a:r>
            <a:r>
              <a:rPr lang="en-US" b="0" baseline="0" dirty="0" smtClean="0"/>
              <a:t> </a:t>
            </a:r>
            <a:r>
              <a:rPr lang="vi-VN" b="0" dirty="0" smtClean="0"/>
              <a:t>patient</a:t>
            </a:r>
            <a:r>
              <a:rPr lang="vi-VN" b="0" dirty="0"/>
              <a:t>, who </a:t>
            </a:r>
            <a:r>
              <a:rPr lang="en-US" b="0" dirty="0" smtClean="0"/>
              <a:t>will</a:t>
            </a:r>
            <a:r>
              <a:rPr lang="en-US" b="0" baseline="0" dirty="0" smtClean="0"/>
              <a:t> describe</a:t>
            </a:r>
            <a:r>
              <a:rPr lang="vi-VN" b="0" dirty="0" smtClean="0"/>
              <a:t> wh</a:t>
            </a:r>
            <a:r>
              <a:rPr lang="en-US" b="0" dirty="0" smtClean="0"/>
              <a:t>ich</a:t>
            </a:r>
            <a:r>
              <a:rPr lang="en-US" b="0" baseline="0" dirty="0" smtClean="0"/>
              <a:t> body part</a:t>
            </a:r>
            <a:r>
              <a:rPr lang="vi-VN" b="0" dirty="0" smtClean="0"/>
              <a:t> hurt</a:t>
            </a:r>
            <a:r>
              <a:rPr lang="en-US" b="0" dirty="0" smtClean="0"/>
              <a:t>s</a:t>
            </a:r>
            <a:r>
              <a:rPr lang="vi-VN" b="0" dirty="0" smtClean="0"/>
              <a:t>.</a:t>
            </a:r>
            <a:endParaRPr lang="vi-VN" b="0" dirty="0"/>
          </a:p>
          <a:p>
            <a:pPr marL="158750" indent="0">
              <a:buNone/>
            </a:pPr>
            <a:r>
              <a:rPr lang="vi-VN" b="0" dirty="0"/>
              <a:t>Step 3: </a:t>
            </a:r>
            <a:r>
              <a:rPr lang="vi-VN" dirty="0"/>
              <a:t>When a patient says </a:t>
            </a:r>
            <a:r>
              <a:rPr lang="vi-VN" dirty="0" smtClean="0"/>
              <a:t>his/her</a:t>
            </a:r>
            <a:r>
              <a:rPr lang="en-US" dirty="0" smtClean="0"/>
              <a:t> ..... is</a:t>
            </a:r>
            <a:r>
              <a:rPr lang="vi-VN" dirty="0" smtClean="0"/>
              <a:t> </a:t>
            </a:r>
            <a:r>
              <a:rPr lang="vi-VN" dirty="0"/>
              <a:t>hurt. </a:t>
            </a:r>
            <a:r>
              <a:rPr lang="en-US" dirty="0" smtClean="0"/>
              <a:t>The</a:t>
            </a:r>
            <a:r>
              <a:rPr lang="vi-VN" dirty="0" smtClean="0"/>
              <a:t> </a:t>
            </a:r>
            <a:r>
              <a:rPr lang="vi-VN" dirty="0"/>
              <a:t>doctor has to listen carefully </a:t>
            </a:r>
            <a:r>
              <a:rPr lang="vi-VN" dirty="0" smtClean="0"/>
              <a:t>and</a:t>
            </a:r>
            <a:r>
              <a:rPr lang="en-US" baseline="0" dirty="0" smtClean="0"/>
              <a:t> touches</a:t>
            </a:r>
            <a:r>
              <a:rPr lang="vi-VN" dirty="0" smtClean="0"/>
              <a:t> </a:t>
            </a:r>
            <a:r>
              <a:rPr lang="vi-VN" dirty="0"/>
              <a:t>that correct body part.</a:t>
            </a:r>
          </a:p>
          <a:p>
            <a:pPr marL="15875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20231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24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smtClean="0"/>
              <a:t>Let’s </a:t>
            </a:r>
            <a:r>
              <a:rPr lang="en-US" b="1" dirty="0"/>
              <a:t>dance and touch!</a:t>
            </a:r>
          </a:p>
          <a:p>
            <a:pPr marL="158750" indent="0">
              <a:buFontTx/>
              <a:buNone/>
            </a:pPr>
            <a:r>
              <a:rPr lang="vi-VN" dirty="0"/>
              <a:t>Step</a:t>
            </a:r>
            <a:r>
              <a:rPr lang="vi-VN" baseline="0" dirty="0"/>
              <a:t> 1: </a:t>
            </a:r>
            <a:r>
              <a:rPr lang="en-US" baseline="0" dirty="0" smtClean="0"/>
              <a:t>The t</a:t>
            </a:r>
            <a:r>
              <a:rPr lang="vi-VN" dirty="0" smtClean="0"/>
              <a:t>eacher</a:t>
            </a:r>
            <a:r>
              <a:rPr lang="vi-VN" baseline="0" dirty="0" smtClean="0"/>
              <a:t> </a:t>
            </a:r>
            <a:r>
              <a:rPr lang="vi-VN" dirty="0" smtClean="0"/>
              <a:t>start</a:t>
            </a:r>
            <a:r>
              <a:rPr lang="en-US" dirty="0" smtClean="0"/>
              <a:t>s</a:t>
            </a:r>
            <a:r>
              <a:rPr lang="vi-VN" dirty="0" smtClean="0"/>
              <a:t> </a:t>
            </a:r>
            <a:r>
              <a:rPr lang="vi-VN" dirty="0"/>
              <a:t>the </a:t>
            </a:r>
            <a:r>
              <a:rPr lang="vi-VN" dirty="0" smtClean="0"/>
              <a:t>music </a:t>
            </a:r>
            <a:r>
              <a:rPr lang="en-US" dirty="0" smtClean="0"/>
              <a:t>and instructs</a:t>
            </a:r>
            <a:r>
              <a:rPr lang="en-US" baseline="0" dirty="0" smtClean="0"/>
              <a:t> </a:t>
            </a:r>
            <a:r>
              <a:rPr lang="vi-VN" dirty="0" smtClean="0"/>
              <a:t>pupils</a:t>
            </a:r>
            <a:r>
              <a:rPr lang="en-US" baseline="0" dirty="0" smtClean="0"/>
              <a:t> to</a:t>
            </a:r>
            <a:r>
              <a:rPr lang="vi-VN" dirty="0" smtClean="0"/>
              <a:t> </a:t>
            </a:r>
            <a:r>
              <a:rPr lang="vi-VN" dirty="0"/>
              <a:t>dance around the room. </a:t>
            </a:r>
          </a:p>
          <a:p>
            <a:pPr marL="158750" indent="0">
              <a:buFontTx/>
              <a:buNone/>
            </a:pPr>
            <a:r>
              <a:rPr lang="vi-VN" baseline="0" dirty="0"/>
              <a:t>Step </a:t>
            </a:r>
            <a:r>
              <a:rPr lang="vi-VN" baseline="0" dirty="0" smtClean="0"/>
              <a:t>2:</a:t>
            </a:r>
            <a:r>
              <a:rPr lang="en-US" baseline="0" dirty="0" smtClean="0"/>
              <a:t> T</a:t>
            </a:r>
            <a:r>
              <a:rPr lang="en-US" dirty="0" smtClean="0"/>
              <a:t>he</a:t>
            </a:r>
            <a:r>
              <a:rPr lang="vi-VN" dirty="0" smtClean="0"/>
              <a:t> </a:t>
            </a:r>
            <a:r>
              <a:rPr lang="vi-VN" dirty="0"/>
              <a:t>teacher stops the </a:t>
            </a:r>
            <a:r>
              <a:rPr lang="vi-VN" dirty="0" smtClean="0"/>
              <a:t>music</a:t>
            </a:r>
            <a:r>
              <a:rPr lang="en-US" baseline="0" dirty="0" smtClean="0"/>
              <a:t> and shows the next slide.</a:t>
            </a:r>
            <a:br>
              <a:rPr lang="en-US" baseline="0" dirty="0" smtClean="0"/>
            </a:br>
            <a:r>
              <a:rPr lang="vi-VN" dirty="0" smtClean="0"/>
              <a:t>Step </a:t>
            </a:r>
            <a:r>
              <a:rPr lang="vi-VN" dirty="0"/>
              <a:t>3:</a:t>
            </a:r>
            <a:r>
              <a:rPr lang="vi-VN" baseline="0" dirty="0"/>
              <a:t> </a:t>
            </a:r>
            <a:r>
              <a:rPr lang="vi-VN" dirty="0"/>
              <a:t>Then pupils</a:t>
            </a:r>
            <a:r>
              <a:rPr lang="vi-VN" baseline="0" dirty="0"/>
              <a:t> </a:t>
            </a:r>
            <a:r>
              <a:rPr lang="vi-VN" dirty="0"/>
              <a:t>must find a partner and touch the appropriate body part on </a:t>
            </a:r>
            <a:r>
              <a:rPr lang="vi-VN" dirty="0" smtClean="0"/>
              <a:t>th</a:t>
            </a:r>
            <a:r>
              <a:rPr lang="en-US" dirty="0" smtClean="0"/>
              <a:t>eir’s friend body</a:t>
            </a:r>
            <a:r>
              <a:rPr lang="vi-VN" baseline="0" dirty="0" smtClean="0"/>
              <a:t>.</a:t>
            </a:r>
            <a:endParaRPr lang="vi-VN" baseline="0" dirty="0"/>
          </a:p>
          <a:p>
            <a:pPr marL="158750" indent="0">
              <a:buFontTx/>
              <a:buNone/>
            </a:pP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95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02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768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7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Teacher: We use our  ... to look. (Teacher pretends to wear glasses)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Pupils: eyes!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8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Teacher: We</a:t>
            </a:r>
            <a:r>
              <a:rPr lang="en-US" baseline="0" dirty="0" smtClean="0"/>
              <a:t> use our ... to listen. (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Teacher </a:t>
            </a:r>
            <a:r>
              <a:rPr lang="en-US" baseline="0" dirty="0" smtClean="0"/>
              <a:t>pretends to listen to music)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Pupils: ears!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0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Teacher: We put makeup on the ... (Teacher pretends to put on makeup)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Pupils: face!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8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Teacher: We use the ... to smell. (Teacher pretends to smell somthing good)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Pupils: nose!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0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Teacher: We hold something with our ... (Teacher pretends to hold heavy thing)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Pupils: hands!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6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8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4" y="4011226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2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5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1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8" y="760007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8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4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8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2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3" y="619358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7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4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20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2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2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8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7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8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8" y="242446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9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4" y="1733364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1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3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8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8" y="242446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9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4" y="1733364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1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42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8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8" y="242446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9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4" y="1733364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1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63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8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8" y="242446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9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4" y="1733364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1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22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7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9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1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7" y="968941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9" y="15350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1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4" y="22152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92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7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9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1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7" y="968941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9" y="15350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1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4" y="22152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04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7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9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1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7" y="968941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9" y="15350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1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4" y="22152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875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7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9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1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7" y="968941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9" y="15350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1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4" y="22152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92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9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6" y="336451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2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54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1" y="3579266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94" y="4657577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53" y="3102329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65" y="4350033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712" y="654896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7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6" y="4604205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6" y="1282311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09" y="3465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1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011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2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3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4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1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3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4000" y="4249843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9" y="42110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9" y="6556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044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6" y="3327841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1" y="749653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3" y="2813054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5" y="4060758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6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7" y="4220880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1" y="469511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9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4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9" y="4603495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6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6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5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9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6" y="3327841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1" y="749653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3" y="2813054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5" y="4060758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6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7" y="4220880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1" y="469511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9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4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9" y="4603495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6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6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5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62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6" y="3327841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1" y="749653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3" y="2813054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5" y="4060758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6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7" y="4220880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1" y="469511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9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4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9" y="4603495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6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6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5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729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6" y="3327841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1" y="749653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3" y="2813054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5" y="4060758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6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7" y="4220880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1" y="469511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9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4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9" y="4603495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6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6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5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556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6" y="3327841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1" y="749653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3" y="2813054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5" y="4060758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6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7" y="4220880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1" y="469511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9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4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9" y="4603495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6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6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5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886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9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6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8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3" y="231175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90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3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7" y="387631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6" y="4272363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9" y="2016241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8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7" y="3654602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6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1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21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9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6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8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3" y="231175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90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3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7" y="387631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6" y="4272363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9" y="2016241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8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7" y="3654602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6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1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51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2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1" y="80226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1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1" y="442501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6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1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1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6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6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6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400" y="286391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2" y="1182166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4" y="5400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4" y="22743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76" y="4481127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20741" y="455695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9215">
            <a:off x="5916363" y="3913555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3" y="286391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2" y="1182166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4" y="5400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9" y="5947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558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8" y="137556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2" y="1182166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4" y="5400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4" y="31427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9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576" y="3704927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28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42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05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81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86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05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9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7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6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7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9" y="1343776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1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5" y="695107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3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6" y="4120578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7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8" y="114033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9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5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70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5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8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8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3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3" y="4246940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6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3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86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92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82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97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80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85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23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1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7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1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6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1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1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1" y="1240576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6" y="3139476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6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1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1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4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5" y="3598500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1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9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5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99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93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91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86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4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7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4" y="4903868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1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6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1" y="4404620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4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9" y="3773833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6" y="3488213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5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6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8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4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7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40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90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7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9" y="1343776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1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5" y="695107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3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6" y="4608578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2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8" y="114033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9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8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70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5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8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8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3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3" y="4246940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3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6" y="5400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09" y="42166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09" y="7605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6" y="925482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6" y="402705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1" y="45087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1" y="4452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6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89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36" y="1404133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467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49786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317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6" y="4388807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6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5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8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8" y="2424468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9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4" y="1733364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1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922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6" r:id="rId4"/>
    <p:sldLayoutId id="214748366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425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03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7/22/2022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687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>
                <a:buClrTx/>
                <a:buFontTx/>
                <a:buNone/>
              </a:pPr>
              <a:t>7/22/2022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492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1.svg"/><Relationship Id="rId5" Type="http://schemas.openxmlformats.org/officeDocument/2006/relationships/image" Target="../media/image47.png"/><Relationship Id="rId4" Type="http://schemas.openxmlformats.org/officeDocument/2006/relationships/image" Target="../media/image4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5.sv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7.sv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9.sv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1.svg"/><Relationship Id="rId5" Type="http://schemas.openxmlformats.org/officeDocument/2006/relationships/image" Target="../media/image52.png"/><Relationship Id="rId4" Type="http://schemas.openxmlformats.org/officeDocument/2006/relationships/image" Target="../media/image5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3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svg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11" Type="http://schemas.openxmlformats.org/officeDocument/2006/relationships/image" Target="../media/image24.svg"/><Relationship Id="rId5" Type="http://schemas.openxmlformats.org/officeDocument/2006/relationships/audio" Target="../media/audio1.wav"/><Relationship Id="rId15" Type="http://schemas.microsoft.com/office/2007/relationships/hdphoto" Target="../media/hdphoto3.wdp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sv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audio" Target="../media/audio1.wav"/><Relationship Id="rId15" Type="http://schemas.openxmlformats.org/officeDocument/2006/relationships/image" Target="../media/image22.sv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svg"/><Relationship Id="rId12" Type="http://schemas.openxmlformats.org/officeDocument/2006/relationships/image" Target="../media/image22.sv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4.sv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svg"/><Relationship Id="rId12" Type="http://schemas.openxmlformats.org/officeDocument/2006/relationships/image" Target="../media/image22.svg"/><Relationship Id="rId2" Type="http://schemas.openxmlformats.org/officeDocument/2006/relationships/audio" Target="../media/media4.mp3"/><Relationship Id="rId16" Type="http://schemas.openxmlformats.org/officeDocument/2006/relationships/image" Target="../media/image36.png"/><Relationship Id="rId1" Type="http://schemas.microsoft.com/office/2007/relationships/media" Target="../media/media4.mp3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sv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0.svg"/><Relationship Id="rId12" Type="http://schemas.openxmlformats.org/officeDocument/2006/relationships/image" Target="../media/image22.sv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38.jpe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E4B64F5-43D7-4AF2-B3BB-2A1B444B8FC3}"/>
              </a:ext>
            </a:extLst>
          </p:cNvPr>
          <p:cNvSpPr/>
          <p:nvPr/>
        </p:nvSpPr>
        <p:spPr>
          <a:xfrm>
            <a:off x="0" y="-10633"/>
            <a:ext cx="9255971" cy="5143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FFDED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50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391398" y="341109"/>
            <a:ext cx="691623" cy="132343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  <a:ea typeface="+mn-ea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2142181" y="1371422"/>
            <a:ext cx="567502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7200" b="1">
                <a:solidFill>
                  <a:srgbClr val="F9A128"/>
                </a:solidFill>
                <a:latin typeface="Comic Sans MS" panose="030F0702030302020204" pitchFamily="66" charset="0"/>
                <a:ea typeface="+mn-ea"/>
              </a:rPr>
              <a:t>Our bodies</a:t>
            </a:r>
            <a:endParaRPr lang="en-US" sz="7200" b="1" dirty="0">
              <a:solidFill>
                <a:srgbClr val="F9A128"/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22" y="2723983"/>
            <a:ext cx="3205546" cy="794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3753449" y="2769041"/>
            <a:ext cx="231484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800" b="1">
                <a:solidFill>
                  <a:srgbClr val="FFDEDE"/>
                </a:solidFill>
                <a:latin typeface="Comic Sans MS" panose="030F0702030302020204" pitchFamily="66" charset="0"/>
                <a:ea typeface="+mn-ea"/>
              </a:rPr>
              <a:t>LESSON </a:t>
            </a:r>
            <a:r>
              <a:rPr lang="en-US" sz="2800" b="1" dirty="0">
                <a:solidFill>
                  <a:srgbClr val="FFDEDE"/>
                </a:solidFill>
                <a:latin typeface="Comic Sans MS" panose="030F0702030302020204" pitchFamily="66" charset="0"/>
                <a:ea typeface="+mn-ea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3603498" y="3409280"/>
            <a:ext cx="231484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Comic Sans MS" panose="030F0702030302020204" pitchFamily="66" charset="0"/>
                <a:ea typeface="+mn-ea"/>
              </a:rPr>
              <a:t>Period 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3" b="100000" l="9992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066" y="2441661"/>
            <a:ext cx="4007040" cy="2671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17" y="2446755"/>
            <a:ext cx="3622045" cy="2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655"/>
            <a:ext cx="9239914" cy="3692236"/>
          </a:xfrm>
          <a:prstGeom prst="rect">
            <a:avLst/>
          </a:prstGeom>
        </p:spPr>
      </p:pic>
      <p:pic>
        <p:nvPicPr>
          <p:cNvPr id="5" name="Track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0570" y="699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408931" y="1626365"/>
            <a:ext cx="634569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Listen, point and say</a:t>
            </a:r>
            <a:r>
              <a:rPr lang="en-US" sz="6600" b="1" dirty="0">
                <a:solidFill>
                  <a:srgbClr val="FF0000"/>
                </a:solidFill>
              </a:rPr>
              <a:t>.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900731" y="199448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6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9" y="1418492"/>
            <a:ext cx="2109485" cy="82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18" y="2630658"/>
            <a:ext cx="2107166" cy="93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884" y="253219"/>
            <a:ext cx="6169668" cy="441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31284" y="315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609823" y="1899738"/>
            <a:ext cx="5943917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Let’s talk.</a:t>
            </a: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665205" y="476539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26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962"/>
            <a:ext cx="9149397" cy="43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89C395-6EAF-4951-811D-EFB39F0055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8754">
            <a:off x="5696954" y="1058524"/>
            <a:ext cx="2148027" cy="27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202555" y="1553375"/>
            <a:ext cx="4932535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Fun corner and wrap-up</a:t>
            </a:r>
            <a:r>
              <a:rPr lang="en-US" sz="8000" dirty="0">
                <a:solidFill>
                  <a:srgbClr val="FF0000"/>
                </a:solidFill>
              </a:rPr>
              <a:t/>
            </a:r>
            <a:br>
              <a:rPr lang="en-US" sz="8000" dirty="0">
                <a:solidFill>
                  <a:srgbClr val="FF0000"/>
                </a:solidFill>
              </a:rPr>
            </a:br>
            <a:r>
              <a:rPr lang="en-US" sz="8000" dirty="0" smtClean="0"/>
              <a:t> </a:t>
            </a:r>
            <a:endParaRPr sz="8000" dirty="0"/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86877" y="28257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9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3077" y="514350"/>
            <a:ext cx="5999970" cy="4114800"/>
            <a:chOff x="0" y="0"/>
            <a:chExt cx="4059239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9239" cy="2783840"/>
            </a:xfrm>
            <a:custGeom>
              <a:avLst/>
              <a:gdLst/>
              <a:ahLst/>
              <a:cxnLst/>
              <a:rect l="l" t="t" r="r" b="b"/>
              <a:pathLst>
                <a:path w="4059239" h="2783840">
                  <a:moveTo>
                    <a:pt x="3934779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34779" y="0"/>
                  </a:lnTo>
                  <a:cubicBezTo>
                    <a:pt x="4003359" y="0"/>
                    <a:pt x="4059239" y="55880"/>
                    <a:pt x="4059239" y="124460"/>
                  </a:cubicBezTo>
                  <a:lnTo>
                    <a:pt x="4059239" y="2659380"/>
                  </a:lnTo>
                  <a:cubicBezTo>
                    <a:pt x="4059239" y="2727960"/>
                    <a:pt x="4003359" y="2783840"/>
                    <a:pt x="3934779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24645" y="1286075"/>
            <a:ext cx="2871737" cy="33735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96243" y="2571750"/>
            <a:ext cx="1856804" cy="208791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44453" y="651639"/>
            <a:ext cx="494705" cy="130167"/>
            <a:chOff x="0" y="0"/>
            <a:chExt cx="1319213" cy="34711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347112" cy="347112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1BFBF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486051" y="0"/>
              <a:ext cx="347112" cy="347112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88ADD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972102" y="0"/>
              <a:ext cx="347112" cy="347112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642C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391804" y="3693261"/>
            <a:ext cx="1676956" cy="578644"/>
            <a:chOff x="0" y="0"/>
            <a:chExt cx="4471881" cy="154305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4471881" cy="1543051"/>
              <a:chOff x="0" y="0"/>
              <a:chExt cx="1913890" cy="660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60400">
                    <a:moveTo>
                      <a:pt x="178943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535940"/>
                    </a:lnTo>
                    <a:cubicBezTo>
                      <a:pt x="1913890" y="604520"/>
                      <a:pt x="1858010" y="660400"/>
                      <a:pt x="1789430" y="660400"/>
                    </a:cubicBezTo>
                    <a:close/>
                  </a:path>
                </a:pathLst>
              </a:custGeom>
              <a:solidFill>
                <a:srgbClr val="41E848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382672" y="179176"/>
              <a:ext cx="3706537" cy="1241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0"/>
                </a:lnSpc>
                <a:buClrTx/>
              </a:pPr>
              <a:r>
                <a:rPr lang="en-US" sz="32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Semibold" pitchFamily="34" charset="0"/>
                  <a:ea typeface="Open Sans Semibold" pitchFamily="34" charset="0"/>
                  <a:cs typeface="Open Sans Semibold" pitchFamily="34" charset="0"/>
                </a:rPr>
                <a:t>Start</a:t>
              </a:r>
            </a:p>
          </p:txBody>
        </p:sp>
      </p:grpSp>
      <p:sp>
        <p:nvSpPr>
          <p:cNvPr id="18" name="Google Shape;750;p42"/>
          <p:cNvSpPr txBox="1">
            <a:spLocks/>
          </p:cNvSpPr>
          <p:nvPr/>
        </p:nvSpPr>
        <p:spPr>
          <a:xfrm>
            <a:off x="1123237" y="781806"/>
            <a:ext cx="4713860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l">
              <a:buClr>
                <a:srgbClr val="4C4B4B"/>
              </a:buClr>
              <a:defRPr/>
            </a:pPr>
            <a:r>
              <a:rPr lang="en-US" sz="5400" dirty="0">
                <a:solidFill>
                  <a:srgbClr val="C0504D">
                    <a:lumMod val="75000"/>
                  </a:srgbClr>
                </a:solidFill>
              </a:rPr>
              <a:t>Let’s dance and touch!</a:t>
            </a:r>
          </a:p>
        </p:txBody>
      </p:sp>
    </p:spTree>
    <p:extLst>
      <p:ext uri="{BB962C8B-B14F-4D97-AF65-F5344CB8AC3E}">
        <p14:creationId xmlns:p14="http://schemas.microsoft.com/office/powerpoint/2010/main" val="41797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912950" y="0"/>
            <a:ext cx="5231050" cy="5231050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8979" y="2571750"/>
            <a:ext cx="1585133" cy="2571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77508" y="1044456"/>
            <a:ext cx="2101934" cy="3293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858" y="-94025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Can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you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 smtClean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touch ...?</a:t>
            </a:r>
            <a:endParaRPr lang="en-US" sz="4800" dirty="0">
              <a:solidFill>
                <a:srgbClr val="C0504D">
                  <a:lumMod val="75000"/>
                </a:srgbClr>
              </a:solidFill>
              <a:latin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6472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912950" y="0"/>
            <a:ext cx="5231050" cy="5231050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8979" y="2571750"/>
            <a:ext cx="1585133" cy="2571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07043" y="1079196"/>
            <a:ext cx="3157096" cy="3233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858" y="-94025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Can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you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 smtClean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touch ...?</a:t>
            </a:r>
            <a:endParaRPr lang="en-US" sz="4800" dirty="0">
              <a:solidFill>
                <a:srgbClr val="C0504D">
                  <a:lumMod val="75000"/>
                </a:srgbClr>
              </a:solidFill>
              <a:latin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933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4548522" y="1352066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r>
              <a:rPr lang="en-US" sz="5400" dirty="0"/>
              <a:t>C</a:t>
            </a:r>
            <a:r>
              <a:rPr lang="en" sz="5400" dirty="0"/>
              <a:t>ontents </a:t>
            </a:r>
            <a:endParaRPr sz="54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696689" y="1718071"/>
            <a:ext cx="252540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vi-VN" sz="3200" b="1" dirty="0">
                <a:solidFill>
                  <a:srgbClr val="FF0000"/>
                </a:solidFill>
              </a:rPr>
              <a:t>Warm-up and review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1302232" y="1431829"/>
            <a:ext cx="1094100" cy="13533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r>
              <a:rPr lang="en" dirty="0" smtClean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1743370" y="2831605"/>
            <a:ext cx="297982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Look, listen and </a:t>
            </a:r>
            <a:r>
              <a:rPr lang="vi-VN" sz="3200" b="1" dirty="0" smtClean="0">
                <a:solidFill>
                  <a:srgbClr val="FF0000"/>
                </a:solidFill>
              </a:rPr>
              <a:t>repeat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r>
              <a:rPr lang="vi-VN" sz="3200" b="1" dirty="0" smtClean="0">
                <a:solidFill>
                  <a:srgbClr val="FF0000"/>
                </a:solidFill>
              </a:rPr>
              <a:t> 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743264" y="2542930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013757" y="2775612"/>
            <a:ext cx="3269768" cy="605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Let’s </a:t>
            </a:r>
            <a:r>
              <a:rPr lang="en-US" sz="3200" dirty="0" smtClean="0">
                <a:solidFill>
                  <a:srgbClr val="FF0000"/>
                </a:solidFill>
              </a:rPr>
              <a:t>talk.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3955525" y="2476680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r>
              <a:rPr lang="en" dirty="0" smtClean="0"/>
              <a:t>4</a:t>
            </a:r>
            <a:endParaRPr dirty="0"/>
          </a:p>
        </p:txBody>
      </p:sp>
      <p:sp>
        <p:nvSpPr>
          <p:cNvPr id="12" name="Google Shape;719;p38"/>
          <p:cNvSpPr txBox="1">
            <a:spLocks/>
          </p:cNvSpPr>
          <p:nvPr/>
        </p:nvSpPr>
        <p:spPr>
          <a:xfrm>
            <a:off x="5013756" y="1591235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vi-VN" sz="3200" b="1" dirty="0">
                <a:solidFill>
                  <a:srgbClr val="FF0000"/>
                </a:solidFill>
              </a:rPr>
              <a:t>Listen, point and </a:t>
            </a:r>
            <a:r>
              <a:rPr lang="vi-VN" sz="3200" b="1" dirty="0" smtClean="0">
                <a:solidFill>
                  <a:srgbClr val="FF0000"/>
                </a:solidFill>
              </a:rPr>
              <a:t>say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Google Shape;719;p38"/>
          <p:cNvSpPr txBox="1">
            <a:spLocks/>
          </p:cNvSpPr>
          <p:nvPr/>
        </p:nvSpPr>
        <p:spPr>
          <a:xfrm>
            <a:off x="5013756" y="3537780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vi-VN" sz="3200" b="1" dirty="0">
                <a:solidFill>
                  <a:srgbClr val="FF0000"/>
                </a:solidFill>
              </a:rPr>
              <a:t>Fun corner and wrap-up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Google Shape;724;p38"/>
          <p:cNvSpPr txBox="1">
            <a:spLocks/>
          </p:cNvSpPr>
          <p:nvPr/>
        </p:nvSpPr>
        <p:spPr>
          <a:xfrm>
            <a:off x="4548522" y="3270139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n" dirty="0" smtClean="0"/>
              <a:t>5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/>
      <p:bldP spid="716" grpId="0"/>
      <p:bldP spid="718" grpId="0"/>
      <p:bldP spid="719" grpId="0"/>
      <p:bldP spid="721" grpId="0"/>
      <p:bldP spid="722" grpId="0"/>
      <p:bldP spid="724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912950" y="0"/>
            <a:ext cx="5231050" cy="5231050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8979" y="2571750"/>
            <a:ext cx="1585133" cy="2571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20510" y="894519"/>
            <a:ext cx="2615932" cy="34420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858" y="-94025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Can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you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 smtClean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touch ...?</a:t>
            </a:r>
            <a:endParaRPr lang="en-US" sz="4800" dirty="0">
              <a:solidFill>
                <a:srgbClr val="C0504D">
                  <a:lumMod val="75000"/>
                </a:srgbClr>
              </a:solidFill>
              <a:latin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13090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912950" y="0"/>
            <a:ext cx="5231050" cy="5231050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08979" y="2571750"/>
            <a:ext cx="1585133" cy="2571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98967" y="1713638"/>
            <a:ext cx="4259019" cy="21062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858" y="-94025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Can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you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 smtClean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touch ...?</a:t>
            </a:r>
            <a:endParaRPr lang="en-US" sz="4800" dirty="0">
              <a:solidFill>
                <a:srgbClr val="C0504D">
                  <a:lumMod val="75000"/>
                </a:srgbClr>
              </a:solidFill>
              <a:latin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6336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912950" y="0"/>
            <a:ext cx="5231050" cy="5231050"/>
            <a:chOff x="0" y="0"/>
            <a:chExt cx="14400530" cy="144005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8979" y="2571750"/>
            <a:ext cx="1585133" cy="2571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97977" y="1008148"/>
            <a:ext cx="2801571" cy="31254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858" y="-94025"/>
            <a:ext cx="4572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Can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you </a:t>
            </a:r>
          </a:p>
          <a:p>
            <a:pPr>
              <a:lnSpc>
                <a:spcPct val="115000"/>
              </a:lnSpc>
              <a:buClr>
                <a:srgbClr val="4C4B4B"/>
              </a:buClr>
              <a:buSzPts val="3600"/>
              <a:defRPr/>
            </a:pPr>
            <a:r>
              <a:rPr lang="en-US" sz="4800" dirty="0" smtClean="0">
                <a:solidFill>
                  <a:srgbClr val="C0504D">
                    <a:lumMod val="75000"/>
                  </a:srgbClr>
                </a:solidFill>
                <a:latin typeface="Fredoka One"/>
                <a:sym typeface="Fredoka One"/>
              </a:rPr>
              <a:t>touch ...?</a:t>
            </a:r>
            <a:endParaRPr lang="en-US" sz="4800" dirty="0">
              <a:solidFill>
                <a:srgbClr val="C0504D">
                  <a:lumMod val="75000"/>
                </a:srgbClr>
              </a:solidFill>
              <a:latin typeface="Fredoka One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3391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077302" y="1447007"/>
            <a:ext cx="485074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Warm-up and review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21627" y="176207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22840">
            <a:off x="-270199" y="301852"/>
            <a:ext cx="1331792" cy="11671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613952">
            <a:off x="7656003" y="3993540"/>
            <a:ext cx="1947299" cy="10727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62165" y="30947"/>
            <a:ext cx="1057525" cy="125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6050" y="3580576"/>
            <a:ext cx="1057525" cy="12589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297" y="21565"/>
            <a:ext cx="5409190" cy="13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4065">
            <a:off x="5811731" y="2135963"/>
            <a:ext cx="1811082" cy="134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0488" y1="44419" x2="39512" y2="58770"/>
                        <a14:foregroundMark x1="70976" y1="44419" x2="57561" y2="53531"/>
                        <a14:foregroundMark x1="54878" y1="58314" x2="54878" y2="62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6414" y="1386098"/>
            <a:ext cx="3499946" cy="3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66944" y="-24134"/>
            <a:ext cx="27658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eyes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2" name="ey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84277" y="2075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22840">
            <a:off x="-270199" y="301852"/>
            <a:ext cx="1331792" cy="1167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62165" y="30947"/>
            <a:ext cx="1057525" cy="125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6050" y="3580576"/>
            <a:ext cx="1057525" cy="12589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297" y="30947"/>
            <a:ext cx="5409190" cy="13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38" b="100000" l="0" r="100000">
                        <a14:foregroundMark x1="54792" y1="36102" x2="43450" y2="47923"/>
                        <a14:foregroundMark x1="69968" y1="36102" x2="69489" y2="44409"/>
                        <a14:foregroundMark x1="55911" y1="33227" x2="50639" y2="46805"/>
                        <a14:foregroundMark x1="66454" y1="36102" x2="62939" y2="47284"/>
                        <a14:foregroundMark x1="62939" y1="54952" x2="53514" y2="59105"/>
                        <a14:foregroundMark x1="56550" y1="52716" x2="61182" y2="5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094" y="1386099"/>
            <a:ext cx="3827992" cy="38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551361">
            <a:off x="1873707" y="1786543"/>
            <a:ext cx="1811082" cy="134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613952">
            <a:off x="7656003" y="3993540"/>
            <a:ext cx="1947299" cy="10727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6460" y="-60451"/>
            <a:ext cx="2551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edoka One"/>
                <a:sym typeface="Fredoka One"/>
              </a:rPr>
              <a:t>ears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" name="ea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297699" y="2272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22840">
            <a:off x="-270199" y="301852"/>
            <a:ext cx="1331792" cy="1167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62165" y="30947"/>
            <a:ext cx="1057525" cy="125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6050" y="3580576"/>
            <a:ext cx="1057525" cy="12589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297" y="30947"/>
            <a:ext cx="5409190" cy="13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613952">
            <a:off x="7656003" y="3993540"/>
            <a:ext cx="1947299" cy="107278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500" b="90000" l="9100" r="90000">
                        <a14:foregroundMark x1="40800" y1="38241" x2="35300" y2="48426"/>
                        <a14:foregroundMark x1="36700" y1="36852" x2="33400" y2="45370"/>
                        <a14:foregroundMark x1="61400" y1="35093" x2="61100" y2="49444"/>
                        <a14:foregroundMark x1="49300" y1="57037" x2="51100" y2="62130"/>
                        <a14:foregroundMark x1="57800" y1="41944" x2="58500" y2="46759"/>
                        <a14:foregroundMark x1="63700" y1="42685" x2="64000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014" y="912140"/>
            <a:ext cx="4775239" cy="515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2101" y="72510"/>
            <a:ext cx="25955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Fredoka One"/>
                <a:sym typeface="Fredoka One"/>
              </a:rPr>
              <a:t>face</a:t>
            </a:r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9" name="Track 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9412" y="1712144"/>
            <a:ext cx="462257" cy="4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22840">
            <a:off x="-270199" y="301852"/>
            <a:ext cx="1331792" cy="1167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62165" y="30947"/>
            <a:ext cx="1057525" cy="125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6050" y="3580576"/>
            <a:ext cx="1057525" cy="12589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296" y="76646"/>
            <a:ext cx="5409190" cy="13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613952">
            <a:off x="7656003" y="3993540"/>
            <a:ext cx="1947299" cy="107278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120" b="100000" l="10000" r="90000">
                        <a14:foregroundMark x1="43556" y1="43732" x2="38222" y2="56851"/>
                        <a14:foregroundMark x1="42222" y1="44023" x2="37556" y2="50729"/>
                        <a14:foregroundMark x1="56222" y1="46064" x2="60444" y2="56851"/>
                        <a14:foregroundMark x1="62000" y1="47522" x2="62000" y2="55102"/>
                        <a14:foregroundMark x1="48444" y1="59184" x2="48444" y2="62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9572" y="1441248"/>
            <a:ext cx="4853557" cy="370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45935" flipH="1">
            <a:off x="2280277" y="2602127"/>
            <a:ext cx="1811082" cy="134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6340" y="30947"/>
            <a:ext cx="27430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Fredoka One"/>
                <a:sym typeface="Fredoka One"/>
              </a:rPr>
              <a:t>nose</a:t>
            </a:r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11" name="no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41328" y="1773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22840">
            <a:off x="-270199" y="301852"/>
            <a:ext cx="1331792" cy="1167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62165" y="30947"/>
            <a:ext cx="1057525" cy="1258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6050" y="3580576"/>
            <a:ext cx="1057525" cy="125895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297" y="30947"/>
            <a:ext cx="5409190" cy="135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2613952">
            <a:off x="7656003" y="3993540"/>
            <a:ext cx="1947299" cy="107278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4065">
            <a:off x="5608423" y="1836012"/>
            <a:ext cx="1811082" cy="134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3703" y="58654"/>
            <a:ext cx="34515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chemeClr val="tx1"/>
                </a:solidFill>
                <a:latin typeface="Fredoka One"/>
                <a:sym typeface="Fredoka One"/>
              </a:rPr>
              <a:t>hands</a:t>
            </a:r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3" name="ha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8108" y="2075275"/>
            <a:ext cx="609600" cy="609600"/>
          </a:xfrm>
          <a:prstGeom prst="rect">
            <a:avLst/>
          </a:prstGeom>
        </p:spPr>
      </p:pic>
      <p:pic>
        <p:nvPicPr>
          <p:cNvPr id="1026" name="Picture 2" descr="A Boy Holding Bucket Full of Water on White Background Stock Vector -  Illustration of character, bucket: 21120268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7449" y="1419859"/>
            <a:ext cx="2699169" cy="3723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323225" y="1428758"/>
            <a:ext cx="4713860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Look, listen and repeat. 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900732" y="71181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1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On-screen Show (16:9)</PresentationFormat>
  <Paragraphs>80</Paragraphs>
  <Slides>22</Slides>
  <Notes>18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Fira Sans Extra Condensed Medium</vt:lpstr>
      <vt:lpstr>Sport Day</vt:lpstr>
      <vt:lpstr>Open Sans Semibold</vt:lpstr>
      <vt:lpstr>Hind</vt:lpstr>
      <vt:lpstr>Montserrat</vt:lpstr>
      <vt:lpstr>Comic Sans MS</vt:lpstr>
      <vt:lpstr>Barlow</vt:lpstr>
      <vt:lpstr>Fredoka One</vt:lpstr>
      <vt:lpstr>Taller de Aprendizaje con Tonos Pastel by Slidesgo</vt:lpstr>
      <vt:lpstr>1_Over The Rainbow by Slidesgo</vt:lpstr>
      <vt:lpstr>1_Office Theme</vt:lpstr>
      <vt:lpstr>Office Theme</vt:lpstr>
      <vt:lpstr>PowerPoint Presentation</vt:lpstr>
      <vt:lpstr>3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 </vt:lpstr>
      <vt:lpstr>PowerPoint Presentation</vt:lpstr>
      <vt:lpstr>Listen, point and say.</vt:lpstr>
      <vt:lpstr>PowerPoint Presentation</vt:lpstr>
      <vt:lpstr>Let’s talk.</vt:lpstr>
      <vt:lpstr>PowerPoint Presentation</vt:lpstr>
      <vt:lpstr>PowerPoint Presentation</vt:lpstr>
      <vt:lpstr>Fun corner and wrap-up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2022-07-22T03:22:40Z</dcterms:modified>
</cp:coreProperties>
</file>