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9"/>
  </p:notesMasterIdLst>
  <p:sldIdLst>
    <p:sldId id="282" r:id="rId2"/>
    <p:sldId id="257" r:id="rId3"/>
    <p:sldId id="258" r:id="rId4"/>
    <p:sldId id="284" r:id="rId5"/>
    <p:sldId id="259" r:id="rId6"/>
    <p:sldId id="272" r:id="rId7"/>
    <p:sldId id="274" r:id="rId8"/>
    <p:sldId id="276" r:id="rId9"/>
    <p:sldId id="309" r:id="rId10"/>
    <p:sldId id="262" r:id="rId11"/>
    <p:sldId id="261" r:id="rId12"/>
    <p:sldId id="310" r:id="rId13"/>
    <p:sldId id="287" r:id="rId14"/>
    <p:sldId id="275" r:id="rId15"/>
    <p:sldId id="271" r:id="rId16"/>
    <p:sldId id="294" r:id="rId17"/>
    <p:sldId id="263" r:id="rId18"/>
    <p:sldId id="289" r:id="rId19"/>
    <p:sldId id="311" r:id="rId20"/>
    <p:sldId id="288" r:id="rId21"/>
    <p:sldId id="290" r:id="rId22"/>
    <p:sldId id="292" r:id="rId23"/>
    <p:sldId id="291" r:id="rId24"/>
    <p:sldId id="293" r:id="rId25"/>
    <p:sldId id="295" r:id="rId26"/>
    <p:sldId id="297" r:id="rId27"/>
    <p:sldId id="296" r:id="rId28"/>
    <p:sldId id="298" r:id="rId29"/>
    <p:sldId id="299" r:id="rId30"/>
    <p:sldId id="312" r:id="rId31"/>
    <p:sldId id="300" r:id="rId32"/>
    <p:sldId id="301" r:id="rId33"/>
    <p:sldId id="302" r:id="rId34"/>
    <p:sldId id="313" r:id="rId35"/>
    <p:sldId id="314" r:id="rId36"/>
    <p:sldId id="316" r:id="rId37"/>
    <p:sldId id="315" r:id="rId38"/>
    <p:sldId id="317" r:id="rId39"/>
    <p:sldId id="318" r:id="rId40"/>
    <p:sldId id="319" r:id="rId41"/>
    <p:sldId id="320" r:id="rId42"/>
    <p:sldId id="303" r:id="rId43"/>
    <p:sldId id="304" r:id="rId44"/>
    <p:sldId id="306" r:id="rId45"/>
    <p:sldId id="321" r:id="rId46"/>
    <p:sldId id="280" r:id="rId47"/>
    <p:sldId id="283" r:id="rId48"/>
  </p:sldIdLst>
  <p:sldSz cx="18288000" cy="10287000"/>
  <p:notesSz cx="6858000" cy="9144000"/>
  <p:embeddedFontLst>
    <p:embeddedFont>
      <p:font typeface="Cambria Math" pitchFamily="18" charset="0"/>
      <p:regular r:id="rId50"/>
    </p:embeddedFont>
    <p:embeddedFont>
      <p:font typeface="Calibri"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p:scale>
          <a:sx n="30" d="100"/>
          <a:sy n="30" d="100"/>
        </p:scale>
        <p:origin x="-1668"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7" Type="http://schemas.openxmlformats.org/officeDocument/2006/relationships/image" Target="../media/image27.png"/><Relationship Id="rId2" Type="http://schemas.openxmlformats.org/officeDocument/2006/relationships/image" Target="../media/image25.png"/><Relationship Id="rId16" Type="http://schemas.openxmlformats.org/officeDocument/2006/relationships/image" Target="../media/image26.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2.xml.rels><?xml version="1.0" encoding="UTF-8" standalone="yes"?>
<Relationships xmlns="http://schemas.openxmlformats.org/package/2006/relationships"><Relationship Id="rId17" Type="http://schemas.openxmlformats.org/officeDocument/2006/relationships/image" Target="../media/image28.png"/><Relationship Id="rId2" Type="http://schemas.openxmlformats.org/officeDocument/2006/relationships/image" Target="../media/image25.png"/><Relationship Id="rId16" Type="http://schemas.openxmlformats.org/officeDocument/2006/relationships/image" Target="../media/image26.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23"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0.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34" Type="http://schemas.openxmlformats.org/officeDocument/2006/relationships/image" Target="../media/image440.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7.xml"/><Relationship Id="rId11" Type="http://schemas.openxmlformats.org/officeDocument/2006/relationships/image" Target="../media/image47.png"/><Relationship Id="rId10"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57.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52.png"/><Relationship Id="rId21"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169.svg"/><Relationship Id="rId17" Type="http://schemas.openxmlformats.org/officeDocument/2006/relationships/image" Target="../media/image59.png"/><Relationship Id="rId25"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56.png"/><Relationship Id="rId24" Type="http://schemas.openxmlformats.org/officeDocument/2006/relationships/image" Target="../media/image181.svg"/><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62.png"/><Relationship Id="rId10" Type="http://schemas.openxmlformats.org/officeDocument/2006/relationships/image" Target="../media/image167.svg"/><Relationship Id="rId19" Type="http://schemas.openxmlformats.org/officeDocument/2006/relationships/image" Target="../media/image60.png"/><Relationship Id="rId4" Type="http://schemas.openxmlformats.org/officeDocument/2006/relationships/image" Target="../media/image161.svg"/><Relationship Id="rId9" Type="http://schemas.openxmlformats.org/officeDocument/2006/relationships/image" Target="../media/image55.png"/><Relationship Id="rId14" Type="http://schemas.openxmlformats.org/officeDocument/2006/relationships/image" Target="../media/image171.svg"/><Relationship Id="rId22" Type="http://schemas.openxmlformats.org/officeDocument/2006/relationships/image" Target="../media/image179.sv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73.png"/><Relationship Id="rId26" Type="http://schemas.openxmlformats.org/officeDocument/2006/relationships/image" Target="../media/image77.png"/><Relationship Id="rId3" Type="http://schemas.openxmlformats.org/officeDocument/2006/relationships/image" Target="../media/image65.jpeg"/><Relationship Id="rId21" Type="http://schemas.openxmlformats.org/officeDocument/2006/relationships/image" Target="../media/image199.svg"/><Relationship Id="rId7" Type="http://schemas.openxmlformats.org/officeDocument/2006/relationships/image" Target="../media/image67.png"/><Relationship Id="rId12" Type="http://schemas.openxmlformats.org/officeDocument/2006/relationships/image" Target="../media/image70.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64.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69.png"/><Relationship Id="rId24" Type="http://schemas.openxmlformats.org/officeDocument/2006/relationships/image" Target="../media/image76.png"/><Relationship Id="rId5" Type="http://schemas.openxmlformats.org/officeDocument/2006/relationships/image" Target="../media/image66.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29.xml"/><Relationship Id="rId9" Type="http://schemas.openxmlformats.org/officeDocument/2006/relationships/image" Target="../media/image68.png"/><Relationship Id="rId14" Type="http://schemas.openxmlformats.org/officeDocument/2006/relationships/image" Target="../media/image71.png"/><Relationship Id="rId22"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2.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slideLayout" Target="../slideLayouts/slideLayout7.xml"/><Relationship Id="rId15" Type="http://schemas.openxmlformats.org/officeDocument/2006/relationships/image" Target="../media/image81.png"/><Relationship Id="rId10"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image" Target="../media/image79.png"/><Relationship Id="rId14" Type="http://schemas.openxmlformats.org/officeDocument/2006/relationships/image" Target="../media/image207.svg"/></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84.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6" Type="http://schemas.openxmlformats.org/officeDocument/2006/relationships/image" Target="../media/image85.png"/><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slideLayout" Target="../slideLayouts/slideLayout7.xml"/><Relationship Id="rId15" Type="http://schemas.openxmlformats.org/officeDocument/2006/relationships/image" Target="../media/image82.png"/><Relationship Id="rId10" Type="http://schemas.openxmlformats.org/officeDocument/2006/relationships/image" Target="../media/image83.png"/><Relationship Id="rId4" Type="http://schemas.openxmlformats.org/officeDocument/2006/relationships/audio" Target="../media/media2.mp3"/><Relationship Id="rId9" Type="http://schemas.openxmlformats.org/officeDocument/2006/relationships/image" Target="../media/image79.png"/><Relationship Id="rId14" Type="http://schemas.openxmlformats.org/officeDocument/2006/relationships/image" Target="../media/image209.svg"/></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1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9.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86.png"/><Relationship Id="rId5" Type="http://schemas.openxmlformats.org/officeDocument/2006/relationships/slideLayout" Target="../slideLayouts/slideLayout7.xml"/><Relationship Id="rId15" Type="http://schemas.openxmlformats.org/officeDocument/2006/relationships/image" Target="../media/image88.png"/><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79.png"/><Relationship Id="rId14" Type="http://schemas.openxmlformats.org/officeDocument/2006/relationships/image" Target="../media/image207.svg"/></Relationships>
</file>

<file path=ppt/slides/_rels/slide39.xml.rels><?xml version="1.0" encoding="UTF-8" standalone="yes"?>
<Relationships xmlns="http://schemas.openxmlformats.org/package/2006/relationships"><Relationship Id="rId8" Type="http://schemas.openxmlformats.org/officeDocument/2006/relationships/image" Target="../media/image201.svg"/><Relationship Id="rId18" Type="http://schemas.openxmlformats.org/officeDocument/2006/relationships/image" Target="../media/image209.svg"/><Relationship Id="rId3" Type="http://schemas.microsoft.com/office/2007/relationships/media" Target="../media/media2.mp3"/><Relationship Id="rId17" Type="http://schemas.openxmlformats.org/officeDocument/2006/relationships/image" Target="../media/image91.png"/><Relationship Id="rId2" Type="http://schemas.openxmlformats.org/officeDocument/2006/relationships/audio" Target="../media/media1.mp3"/><Relationship Id="rId16" Type="http://schemas.openxmlformats.org/officeDocument/2006/relationships/image" Target="../media/image207.svg"/><Relationship Id="rId20" Type="http://schemas.openxmlformats.org/officeDocument/2006/relationships/image" Target="../media/image92.png"/><Relationship Id="rId1" Type="http://schemas.microsoft.com/office/2007/relationships/media" Target="../media/media1.mp3"/><Relationship Id="rId6" Type="http://schemas.openxmlformats.org/officeDocument/2006/relationships/image" Target="../media/image78.png"/><Relationship Id="rId11" Type="http://schemas.openxmlformats.org/officeDocument/2006/relationships/image" Target="../media/image90.png"/><Relationship Id="rId5" Type="http://schemas.openxmlformats.org/officeDocument/2006/relationships/slideLayout" Target="../slideLayouts/slideLayout7.xml"/><Relationship Id="rId10" Type="http://schemas.openxmlformats.org/officeDocument/2006/relationships/image" Target="../media/image79.png"/><Relationship Id="rId19" Type="http://schemas.openxmlformats.org/officeDocument/2006/relationships/image" Target="../media/image82.png"/><Relationship Id="rId4" Type="http://schemas.openxmlformats.org/officeDocument/2006/relationships/audio" Target="../media/media2.mp3"/><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95.png"/><Relationship Id="rId2" Type="http://schemas.openxmlformats.org/officeDocument/2006/relationships/audio" Target="../media/media1.mp3"/><Relationship Id="rId16" Type="http://schemas.openxmlformats.org/officeDocument/2006/relationships/image" Target="../media/image82.png"/><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93.png"/><Relationship Id="rId4" Type="http://schemas.openxmlformats.org/officeDocument/2006/relationships/audio" Target="../media/media2.mp3"/><Relationship Id="rId9" Type="http://schemas.openxmlformats.org/officeDocument/2006/relationships/image" Target="../media/image79.png"/><Relationship Id="rId1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100.png"/><Relationship Id="rId17" Type="http://schemas.openxmlformats.org/officeDocument/2006/relationships/image" Target="../media/image15.svg"/><Relationship Id="rId2" Type="http://schemas.openxmlformats.org/officeDocument/2006/relationships/image" Target="../media/image99.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1" Type="http://schemas.openxmlformats.org/officeDocument/2006/relationships/image" Target="../media/image47.svg"/><Relationship Id="rId2" Type="http://schemas.openxmlformats.org/officeDocument/2006/relationships/image" Target="../media/image103.png"/><Relationship Id="rId1" Type="http://schemas.openxmlformats.org/officeDocument/2006/relationships/slideLayout" Target="../slideLayouts/slideLayout7.xml"/><Relationship Id="rId11" Type="http://schemas.openxmlformats.org/officeDocument/2006/relationships/image" Target="../media/image104.png"/><Relationship Id="rId15" Type="http://schemas.openxmlformats.org/officeDocument/2006/relationships/image" Target="../media/image24.svg"/><Relationship Id="rId10" Type="http://schemas.openxmlformats.org/officeDocument/2006/relationships/image" Target="../media/image36.svg"/><Relationship Id="rId22" Type="http://schemas.openxmlformats.org/officeDocument/2006/relationships/image" Target="../media/image105.png"/></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3.png"/><Relationship Id="rId31" Type="http://schemas.openxmlformats.org/officeDocument/2006/relationships/image" Target="../media/image68.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58843" y="3807213"/>
            <a:ext cx="18405686" cy="6587702"/>
          </a:xfrm>
          <a:prstGeom prst="rect">
            <a:avLst/>
          </a:prstGeom>
        </p:spPr>
      </p:pic>
      <p:sp>
        <p:nvSpPr>
          <p:cNvPr id="7" name="TextBox 6"/>
          <p:cNvSpPr txBox="1"/>
          <p:nvPr/>
        </p:nvSpPr>
        <p:spPr>
          <a:xfrm>
            <a:off x="2133600" y="1028700"/>
            <a:ext cx="14020799"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CHÀO MỪNG CÁC EM ĐẾN VỚI TIẾT HỌC HÔM NAY!</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64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a:t>
            </a:r>
            <a:r>
              <a:rPr lang="en-US" sz="4000" b="1" dirty="0" smtClean="0">
                <a:solidFill>
                  <a:srgbClr val="FF0000"/>
                </a:solidFill>
              </a:rPr>
              <a:t>quả:</a:t>
            </a:r>
            <a:endParaRPr lang="en-US" sz="4000" dirty="0"/>
          </a:p>
          <a:p>
            <a:pPr algn="ctr">
              <a:lnSpc>
                <a:spcPct val="150000"/>
              </a:lnSpc>
            </a:pPr>
            <a:r>
              <a:rPr lang="en-US" sz="4000" dirty="0" smtClean="0"/>
              <a:t>Sản </a:t>
            </a:r>
            <a:r>
              <a:rPr lang="en-US" sz="4000" dirty="0"/>
              <a:t>phẩm hình lăng trụ</a:t>
            </a:r>
          </a:p>
        </p:txBody>
      </p:sp>
    </p:spTree>
    <p:extLst>
      <p:ext uri="{BB962C8B-B14F-4D97-AF65-F5344CB8AC3E}">
        <p14:creationId xmlns:p14="http://schemas.microsoft.com/office/powerpoint/2010/main" val="29838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smtClean="0"/>
              <a:t>Diện </a:t>
            </a:r>
            <a:r>
              <a:rPr lang="nl-NL" sz="4400" b="1" dirty="0"/>
              <a:t>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a:t>
            </a:r>
            <a:r>
              <a:rPr lang="en-US" sz="4000" dirty="0" smtClean="0"/>
              <a:t>triển.</a:t>
            </a:r>
            <a:endParaRPr lang="en-US" sz="4000" dirty="0"/>
          </a:p>
        </p:txBody>
      </p:sp>
      <p:pic>
        <p:nvPicPr>
          <p:cNvPr id="35" name="Picture 5">
            <a:extLst>
              <a:ext uri="{FF2B5EF4-FFF2-40B4-BE49-F238E27FC236}">
                <a16:creationId xmlns:a16="http://schemas.microsoft.com/office/drawing/2014/main" xmlns="" id="{D37E9C0D-E8F4-4753-B141-268BBC7C49B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a:t>
                </a:r>
                <a:r>
                  <a:rPr lang="en-US" sz="4000" dirty="0" smtClean="0"/>
                  <a:t>đứng</a:t>
                </a:r>
                <a:r>
                  <a:rPr lang="vi-VN" sz="4000" dirty="0" smtClean="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 xmlns:a16="http://schemas.microsoft.com/office/drawing/2014/main"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smtClean="0">
                <a:solidFill>
                  <a:schemeClr val="tx1"/>
                </a:solidFill>
              </a:rPr>
              <a:t>S</a:t>
            </a:r>
            <a:r>
              <a:rPr lang="en-US" sz="4000" baseline="-25000" dirty="0" smtClean="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smtClean="0">
                <a:solidFill>
                  <a:schemeClr val="tx1"/>
                </a:solidFill>
              </a:rPr>
              <a:t>C</a:t>
            </a:r>
            <a:r>
              <a:rPr lang="en-US" sz="4000" dirty="0">
                <a:solidFill>
                  <a:schemeClr val="tx1"/>
                </a:solidFill>
              </a:rPr>
              <a:t>: Chu vi một đáy của hình lăng trụ.</a:t>
            </a:r>
          </a:p>
          <a:p>
            <a:pPr marL="571500" indent="-571500" algn="just">
              <a:lnSpc>
                <a:spcPct val="150000"/>
              </a:lnSpc>
              <a:buFont typeface="Arial" pitchFamily="34" charset="0"/>
              <a:buChar char="•"/>
            </a:pPr>
            <a:r>
              <a:rPr lang="en-US" sz="4000" dirty="0" smtClean="0">
                <a:solidFill>
                  <a:schemeClr val="tx1"/>
                </a:solidFill>
              </a:rPr>
              <a:t>h</a:t>
            </a:r>
            <a:r>
              <a:rPr lang="en-US" sz="4000" dirty="0">
                <a:solidFill>
                  <a:schemeClr val="tx1"/>
                </a:solidFill>
              </a:rPr>
              <a:t>: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smtClean="0">
                <a:solidFill>
                  <a:srgbClr val="FF0000"/>
                </a:solidFill>
              </a:rPr>
              <a:t>Giải</a:t>
            </a:r>
            <a:r>
              <a:rPr lang="en-US" sz="4000" b="1" dirty="0">
                <a:solidFill>
                  <a:srgbClr val="FF0000"/>
                </a:solidFill>
              </a:rPr>
              <a:t>:</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endParaRPr lang="en-US" sz="4000" dirty="0" smtClean="0"/>
          </a:p>
          <a:p>
            <a:pPr algn="ctr">
              <a:lnSpc>
                <a:spcPct val="150000"/>
              </a:lnSpc>
            </a:pPr>
            <a:r>
              <a:rPr lang="en-US" sz="4000" dirty="0" smtClean="0"/>
              <a:t>      = </a:t>
            </a:r>
            <a:r>
              <a:rPr lang="en-US" sz="4000" dirty="0"/>
              <a:t>47.25 = 1175 (cm²).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a:t>
            </a:r>
            <a:r>
              <a:rPr lang="en-US" sz="4000" dirty="0" smtClean="0">
                <a:solidFill>
                  <a:schemeClr val="tx1"/>
                </a:solidFill>
              </a:rPr>
              <a:t>lều.</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smtClean="0">
                <a:solidFill>
                  <a:schemeClr val="tx1"/>
                </a:solidFill>
              </a:rPr>
              <a:t>)</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smtClean="0">
                <a:latin typeface="Arial" pitchFamily="34" charset="0"/>
                <a:cs typeface="Arial" pitchFamily="34" charset="0"/>
              </a:rPr>
              <a:t>KHỞI ĐỘNG</a:t>
            </a:r>
            <a:endParaRPr lang="en-US" sz="6000" b="1" dirty="0">
              <a:latin typeface="Arial" pitchFamily="34" charset="0"/>
              <a:cs typeface="Arial" pitchFamily="34" charset="0"/>
            </a:endParaRP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smtClean="0"/>
              <a:t>Trong </a:t>
            </a:r>
            <a:r>
              <a:rPr lang="nl-NL" sz="4000" dirty="0"/>
              <a:t>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r>
              <a:rPr lang="nl-NL" sz="4000" dirty="0" smtClean="0"/>
              <a:t>?</a:t>
            </a:r>
            <a:endParaRPr lang="en-US" sz="4000" dirty="0"/>
          </a:p>
        </p:txBody>
      </p:sp>
      <p:pic>
        <p:nvPicPr>
          <p:cNvPr id="1026" name="Picture 2" descr="C:\Users\ADMINI~1\AppData\Local\Temp\Rar$DIa0.483\Khởi động - Hình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a:t>
            </a:r>
            <a:r>
              <a:rPr lang="en-US" sz="4000" dirty="0" smtClean="0"/>
              <a:t>(giúp </a:t>
            </a:r>
            <a:r>
              <a:rPr lang="en-US" sz="4000" dirty="0"/>
              <a:t>xe không bị trôi khi dừng </a:t>
            </a:r>
            <a:r>
              <a:rPr lang="en-US" sz="4000" dirty="0" smtClean="0"/>
              <a:t>đỗ) </a:t>
            </a:r>
            <a:r>
              <a:rPr lang="en-US" sz="4000" dirty="0"/>
              <a:t>có dạng hình lăng trụ đứng, đáy là hình thang cân có kích thước như hình 10.27. Người ta sơn xung quanh khúc gỗ này </a:t>
            </a:r>
            <a:r>
              <a:rPr lang="en-US" sz="4000" dirty="0" smtClean="0"/>
              <a:t>(không </a:t>
            </a:r>
            <a:r>
              <a:rPr lang="en-US" sz="4000" dirty="0"/>
              <a:t>sơn hai đầu hình thang </a:t>
            </a:r>
            <a:r>
              <a:rPr lang="en-US" sz="4000" dirty="0" smtClean="0"/>
              <a:t>cân). </a:t>
            </a:r>
            <a:r>
              <a:rPr lang="en-US" sz="4000" dirty="0"/>
              <a:t>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a:t>
            </a:r>
            <a:r>
              <a:rPr lang="en-US" sz="4000" dirty="0" smtClean="0"/>
              <a:t>là:</a:t>
            </a:r>
            <a:endParaRPr lang="en-US" sz="4000" dirty="0"/>
          </a:p>
          <a:p>
            <a:pPr algn="ctr">
              <a:lnSpc>
                <a:spcPct val="150000"/>
              </a:lnSpc>
            </a:pPr>
            <a:r>
              <a:rPr lang="en-US" sz="4000" dirty="0"/>
              <a:t>0,45 x 20,000 = 9000 ( đồng).</a:t>
            </a:r>
          </a:p>
        </p:txBody>
      </p:sp>
      <p:pic>
        <p:nvPicPr>
          <p:cNvPr id="15" name="Picture 17"/>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33"/>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endParaRPr lang="nl-NL" sz="4000" dirty="0" smtClean="0"/>
              </a:p>
              <a:p>
                <a:pPr algn="ctr">
                  <a:lnSpc>
                    <a:spcPct val="150000"/>
                  </a:lnSpc>
                </a:pPr>
                <a:r>
                  <a:rPr lang="nl-NL" sz="4000" dirty="0" smtClean="0"/>
                  <a:t>S</a:t>
                </a:r>
                <a:r>
                  <a:rPr lang="nl-NL" sz="4000" baseline="-25000" dirty="0" smtClean="0"/>
                  <a:t>đáy</a:t>
                </a:r>
                <a:r>
                  <a:rPr lang="nl-NL" sz="4000" dirty="0" smtClean="0"/>
                  <a:t> </a:t>
                </a:r>
                <a:r>
                  <a:rPr lang="nl-NL" sz="4000" dirty="0"/>
                  <a:t>= </a:t>
                </a:r>
                <a14:m>
                  <m:oMath xmlns:m="http://schemas.openxmlformats.org/officeDocument/2006/math">
                    <m:f>
                      <m:fPr>
                        <m:ctrlPr>
                          <a:rPr lang="en-US" sz="4000" i="1">
                            <a:latin typeface="Cambria Math"/>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a:t>
            </a:r>
            <a:r>
              <a:rPr lang="en-US" sz="4000" b="1" dirty="0" smtClean="0">
                <a:solidFill>
                  <a:srgbClr val="FF0000"/>
                </a:solidFill>
              </a:rPr>
              <a:t>ưu ý: </a:t>
            </a:r>
          </a:p>
          <a:p>
            <a:pPr marL="571500" indent="-571500" algn="just">
              <a:lnSpc>
                <a:spcPct val="150000"/>
              </a:lnSpc>
              <a:buFont typeface="Arial" pitchFamily="34" charset="0"/>
              <a:buChar char="•"/>
            </a:pPr>
            <a:r>
              <a:rPr lang="en-US" sz="4000" dirty="0" smtClean="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smtClean="0"/>
              <a:t>Khi </a:t>
            </a:r>
            <a:r>
              <a:rPr lang="en-US" sz="4000" dirty="0"/>
              <a:t>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smtClean="0"/>
              <a:t>Công </a:t>
            </a:r>
            <a:r>
              <a:rPr lang="en-US" sz="4000" dirty="0"/>
              <a:t>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30+40</m:t>
                        </m:r>
                      </m:num>
                      <m:den>
                        <m:r>
                          <a:rPr lang="en-US" sz="4000" i="1">
                            <a:latin typeface="Cambria Math"/>
                          </a:rPr>
                          <m:t>2</m:t>
                        </m:r>
                      </m:den>
                    </m:f>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smtClean="0">
                <a:latin typeface="Arial" pitchFamily="34" charset="0"/>
                <a:cs typeface="Arial" pitchFamily="34" charset="0"/>
              </a:rPr>
              <a:t>BÀI 37: HÌNH LĂNG TRỤ ĐỨNG TAM GIÁC VÀ HÌNH LĂNG TRỤ ĐỨNG TỨ GIÁC</a:t>
            </a:r>
            <a:endParaRPr lang="en-US" sz="8000" b="1" dirty="0">
              <a:latin typeface="Arial" pitchFamily="34" charset="0"/>
              <a:cs typeface="Arial" pitchFamily="34" charset="0"/>
            </a:endParaRPr>
          </a:p>
        </p:txBody>
      </p:sp>
      <p:pic>
        <p:nvPicPr>
          <p:cNvPr id="60" name="Picture 5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pic>
        <p:nvPicPr>
          <p:cNvPr id="15" name="Picture 17"/>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33"/>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a:rPr>
                        </m:ctrlPr>
                      </m:dPr>
                      <m:e>
                        <m:f>
                          <m:fPr>
                            <m:ctrlPr>
                              <a:rPr lang="en-US" sz="4000" i="1">
                                <a:latin typeface="Cambria Math"/>
                              </a:rPr>
                            </m:ctrlPr>
                          </m:fPr>
                          <m:num>
                            <m:r>
                              <a:rPr lang="nl-NL" sz="4000" i="1">
                                <a:latin typeface="Cambria Math"/>
                              </a:rPr>
                              <m:t>1</m:t>
                            </m:r>
                          </m:num>
                          <m:den>
                            <m:r>
                              <a:rPr lang="nl-NL" sz="4000" i="1">
                                <a:latin typeface="Cambria Math"/>
                              </a:rPr>
                              <m:t>2</m:t>
                            </m:r>
                          </m:den>
                        </m:f>
                        <m:r>
                          <a:rPr lang="nl-NL" sz="4000" i="1">
                            <a:latin typeface="Cambria Math"/>
                          </a:rPr>
                          <m:t>.2.7</m:t>
                        </m:r>
                      </m:e>
                    </m:d>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LUYỆN TẬP</a:t>
            </a:r>
            <a:endParaRPr lang="en-US" sz="6000" b="1" dirty="0">
              <a:solidFill>
                <a:srgbClr val="0070C0"/>
              </a:solidFill>
              <a:latin typeface="Arial" pitchFamily="34" charset="0"/>
              <a:cs typeface="Arial" pitchFamily="34" charset="0"/>
            </a:endParaRP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a:t>
            </a:r>
            <a:r>
              <a:rPr lang="fr-FR" sz="4000" b="1" dirty="0" smtClean="0">
                <a:solidFill>
                  <a:srgbClr val="FF0000"/>
                </a:solidFill>
              </a:rPr>
              <a:t>): </a:t>
            </a:r>
            <a:r>
              <a:rPr lang="en-US" sz="4000" dirty="0"/>
              <a:t>Quan sát và gọi tên các mặt đáy, mặt bên, cạnh đáy, cạnh bên của hình lăng trụ đứng tam giác ở hình </a:t>
            </a:r>
            <a:r>
              <a:rPr lang="en-US" sz="4000" dirty="0" smtClean="0"/>
              <a:t>10.31.</a:t>
            </a:r>
            <a:endParaRPr lang="en-US" sz="4000" dirty="0"/>
          </a:p>
        </p:txBody>
      </p:sp>
      <p:pic>
        <p:nvPicPr>
          <p:cNvPr id="18434" name="Picture 2" descr="C:\Users\ADMINI~1\AppData\Local\Temp\Rar$DIa0.192\Bài 10.11 (Hình 10.3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smtClean="0"/>
              <a:t>2 </a:t>
            </a:r>
            <a:r>
              <a:rPr lang="en-US" sz="4000" dirty="0"/>
              <a:t>mặt đáy: ABC, MNP</a:t>
            </a:r>
          </a:p>
          <a:p>
            <a:pPr marL="571500" indent="-571500">
              <a:lnSpc>
                <a:spcPct val="150000"/>
              </a:lnSpc>
              <a:buFont typeface="Arial" pitchFamily="34" charset="0"/>
              <a:buChar char="•"/>
            </a:pPr>
            <a:r>
              <a:rPr lang="en-US" sz="4000" dirty="0" smtClean="0"/>
              <a:t>3 </a:t>
            </a:r>
            <a:r>
              <a:rPr lang="en-US" sz="4000" dirty="0"/>
              <a:t>mặt bên: ACPM, BAMN, BCPN</a:t>
            </a:r>
          </a:p>
          <a:p>
            <a:pPr marL="571500" indent="-571500">
              <a:lnSpc>
                <a:spcPct val="150000"/>
              </a:lnSpc>
              <a:buFont typeface="Arial" pitchFamily="34" charset="0"/>
              <a:buChar char="•"/>
            </a:pPr>
            <a:r>
              <a:rPr lang="en-US" sz="4000" dirty="0" smtClean="0"/>
              <a:t>Cạnh </a:t>
            </a:r>
            <a:r>
              <a:rPr lang="en-US" sz="4000" dirty="0"/>
              <a:t>đáy: NM, MP, NP, AB, BC, CA</a:t>
            </a:r>
          </a:p>
          <a:p>
            <a:pPr marL="571500" indent="-571500">
              <a:lnSpc>
                <a:spcPct val="150000"/>
              </a:lnSpc>
              <a:buFont typeface="Arial" pitchFamily="34" charset="0"/>
              <a:buChar char="•"/>
            </a:pPr>
            <a:r>
              <a:rPr lang="en-US" sz="4000" dirty="0" smtClean="0"/>
              <a:t>Cạnh </a:t>
            </a:r>
            <a:r>
              <a:rPr lang="en-US" sz="4000" dirty="0"/>
              <a:t>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a:t>
            </a:r>
            <a:r>
              <a:rPr lang="en-US" sz="4000" dirty="0" smtClean="0"/>
              <a:t>đứng.</a:t>
            </a:r>
            <a:r>
              <a:rPr lang="en-US" sz="4000" b="1" dirty="0" smtClean="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xmlns:lc="http://schemas.openxmlformats.org/drawingml/2006/lockedCanvas" r:embed="rId10"/>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a:t>
            </a:r>
            <a:r>
              <a:rPr lang="en-US" sz="4000" dirty="0" smtClean="0"/>
              <a:t>hình 10.33</a:t>
            </a:r>
            <a:r>
              <a:rPr lang="en-US" sz="4000" dirty="0"/>
              <a:t>.</a:t>
            </a:r>
          </a:p>
        </p:txBody>
      </p:sp>
      <p:pic>
        <p:nvPicPr>
          <p:cNvPr id="20482" name="Picture 2" descr="C:\Users\ADMINI~1\AppData\Local\Temp\Rar$DIa0.768\Bài 10.13 (Hình 10.3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a:t>
                </a:r>
                <a:r>
                  <a:rPr lang="en-US" sz="4000" dirty="0" smtClean="0"/>
                  <a:t>là:</a:t>
                </a:r>
                <a:endParaRPr lang="en-US" sz="4000" dirty="0"/>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a:t>
                </a:r>
                <a:r>
                  <a:rPr lang="en-US" sz="4000" dirty="0" smtClean="0"/>
                  <a:t>là:</a:t>
                </a:r>
                <a:endParaRPr lang="en-US" sz="4000" dirty="0"/>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3A093204-F94C-EF28-B83D-5535534EF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 xmlns:a16="http://schemas.microsoft.com/office/drawing/2014/main" id="{19C5C679-C4C3-34B9-4478-B81153F637C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 xmlns:a16="http://schemas.microsoft.com/office/drawing/2014/main" id="{834EEA5A-064A-2F6A-6412-4294389B6D9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 xmlns:a16="http://schemas.microsoft.com/office/drawing/2014/main" id="{DA6028BD-894C-6C77-1837-8401FA0C78F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 xmlns:a16="http://schemas.microsoft.com/office/drawing/2014/main" id="{317E086C-52E1-A825-FEB4-6821D86543D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 xmlns:a16="http://schemas.microsoft.com/office/drawing/2014/main" id="{1904011A-7D06-6519-4797-97222C4CA2D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 xmlns:a16="http://schemas.microsoft.com/office/drawing/2014/main" id="{BB899D72-AE39-043F-43CD-8ED53744A2C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 xmlns:a16="http://schemas.microsoft.com/office/drawing/2014/main" id="{8DAB8E47-41E9-F786-8972-F8B83EC5A4F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 xmlns:a16="http://schemas.microsoft.com/office/drawing/2014/main" id="{BA892D2E-1107-145C-DAE8-075DA5B3664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 xmlns:a16="http://schemas.microsoft.com/office/drawing/2014/main" id="{383207CA-FE7D-01BF-6E0A-71246034E63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 xmlns:a16="http://schemas.microsoft.com/office/drawing/2014/main" id="{904495D8-0E5C-8B09-0C98-84ED69D8FFF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 xmlns:a16="http://schemas.microsoft.com/office/drawing/2014/main" id="{59482EC7-20F2-226A-F81A-3B77FA662896}"/>
              </a:ext>
            </a:extLst>
          </p:cNvPr>
          <p:cNvPicPr>
            <a:picLocks noChangeAspect="1"/>
          </p:cNvPicPr>
          <p:nvPr/>
        </p:nvPicPr>
        <p:blipFill rotWithShape="1">
          <a:blip r:embed="rId23" cstate="email">
            <a:extLst>
              <a:ext uri="{28A0092B-C50C-407E-A947-70E740481C1C}">
                <a14:useLocalDpi xmlns:a14="http://schemas.microsoft.com/office/drawing/2010/main"/>
              </a:ext>
              <a:ext uri="{96DAC541-7B7A-43D3-8B79-37D633B846F1}">
                <asvg:svgBlip xmlns="" xmlns:asvg="http://schemas.microsoft.com/office/drawing/2016/SVG/main" r:embed="rId24"/>
              </a:ext>
            </a:extLst>
          </a:blip>
          <a:srcRect/>
          <a:stretch/>
        </p:blipFill>
        <p:spPr>
          <a:xfrm>
            <a:off x="8572089" y="6422972"/>
            <a:ext cx="2904238" cy="3187792"/>
          </a:xfrm>
          <a:prstGeom prst="rect">
            <a:avLst/>
          </a:prstGeom>
        </p:spPr>
      </p:pic>
      <p:pic>
        <p:nvPicPr>
          <p:cNvPr id="101" name="Picture 19">
            <a:extLst>
              <a:ext uri="{FF2B5EF4-FFF2-40B4-BE49-F238E27FC236}">
                <a16:creationId xmlns="" xmlns:a16="http://schemas.microsoft.com/office/drawing/2014/main" id="{C3F34072-909C-F99A-A007-3E7D203E4E39}"/>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 xmlns:asvg="http://schemas.microsoft.com/office/drawing/2016/SVG/main"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 xmlns:a16="http://schemas.microsoft.com/office/drawing/2014/main" id="{BB99C76D-78B8-D673-7276-556DCF8B2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 xmlns:a16="http://schemas.microsoft.com/office/drawing/2014/main" id="{1465AC6E-7E5F-06B3-93F9-A3E6CD1B26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 xmlns:a16="http://schemas.microsoft.com/office/drawing/2014/main" id="{B0496900-AE1F-DDE6-3A53-50AD679630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 xmlns:a16="http://schemas.microsoft.com/office/drawing/2014/main" id="{2394773A-D5A5-625E-5E6D-D86EF0DE713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7790" y="5091037"/>
            <a:ext cx="3790772" cy="2734734"/>
          </a:xfrm>
          <a:prstGeom prst="rect">
            <a:avLst/>
          </a:prstGeom>
        </p:spPr>
      </p:pic>
      <p:pic>
        <p:nvPicPr>
          <p:cNvPr id="25" name="Picture 5">
            <a:extLst>
              <a:ext uri="{FF2B5EF4-FFF2-40B4-BE49-F238E27FC236}">
                <a16:creationId xmlns="" xmlns:a16="http://schemas.microsoft.com/office/drawing/2014/main" id="{7A2612C6-5024-B4FF-D422-2B8CD28E076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 xmlns:a16="http://schemas.microsoft.com/office/drawing/2014/main" id="{74D378CF-A602-DF8B-3EB1-6D74BA8189A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 xmlns:a16="http://schemas.microsoft.com/office/drawing/2014/main" id="{C35E816D-6777-E7D2-ABDA-BF26527F0BF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 xmlns:a16="http://schemas.microsoft.com/office/drawing/2014/main" id="{7D4D5F9A-1655-DFB2-26E6-9A1D88D3B83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 xmlns:a16="http://schemas.microsoft.com/office/drawing/2014/main" id="{B55A687A-4CE6-8417-91E7-550FB254694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 xmlns:a16="http://schemas.microsoft.com/office/drawing/2014/main" id="{7BF6A61B-578B-5CCB-004E-BA23C7A6AF5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 xmlns:a16="http://schemas.microsoft.com/office/drawing/2014/main" id="{1AD5944E-89F6-D560-3A5A-27D960098AB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 xmlns:mc="http://schemas.openxmlformats.org/markup-compatibility/2006" xmlns:a14="http://schemas.microsoft.com/office/drawing/2010/main"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 xmlns:a16="http://schemas.microsoft.com/office/drawing/2014/main"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a:t>
            </a:r>
            <a:r>
              <a:rPr lang="en-US" sz="4800" dirty="0">
                <a:solidFill>
                  <a:schemeClr val="tx1"/>
                </a:solidFill>
              </a:rPr>
              <a:t>.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831342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mc="http://schemas.openxmlformats.org/markup-compatibility/2006" xmlns:a14="http://schemas.microsoft.com/office/drawing/2010/main" xmlns:a16="http://schemas.microsoft.com/office/drawing/2014/main"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5538451" y="-1274532"/>
            <a:ext cx="974726" cy="974726"/>
          </a:xfrm>
          <a:prstGeom prst="rect">
            <a:avLst/>
          </a:prstGeom>
        </p:spPr>
      </p:pic>
      <p:sp>
        <p:nvSpPr>
          <p:cNvPr id="5" name="Rectangle: Rounded Corners 4">
            <a:extLst>
              <a:ext uri="{FF2B5EF4-FFF2-40B4-BE49-F238E27FC236}">
                <a16:creationId xmlns="" xmlns:a16="http://schemas.microsoft.com/office/drawing/2014/main" xmlns:a14="http://schemas.microsoft.com/office/drawing/2010/main" xmlns:mc="http://schemas.openxmlformats.org/markup-compatibility/2006"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xmlns:a14="http://schemas.microsoft.com/office/drawing/2010/main" xmlns:mc="http://schemas.openxmlformats.org/markup-compatibility/2006"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 xmlns:a16="http://schemas.microsoft.com/office/drawing/2014/main" xmlns:a14="http://schemas.microsoft.com/office/drawing/2010/main" xmlns:mc="http://schemas.openxmlformats.org/markup-compatibility/2006"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 xmlns:a16="http://schemas.microsoft.com/office/drawing/2014/main" xmlns:a14="http://schemas.microsoft.com/office/drawing/2010/main" xmlns:mc="http://schemas.openxmlformats.org/markup-compatibility/2006"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 xmlns:a16="http://schemas.microsoft.com/office/drawing/2014/main" xmlns:a14="http://schemas.microsoft.com/office/drawing/2010/main" xmlns:mc="http://schemas.openxmlformats.org/markup-compatibility/2006"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 xmlns:a16="http://schemas.microsoft.com/office/drawing/2014/main" xmlns:a14="http://schemas.microsoft.com/office/drawing/2010/main" xmlns:mc="http://schemas.openxmlformats.org/markup-compatibility/2006"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8"/>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8"/>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8"/>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smtClean="0">
                <a:solidFill>
                  <a:srgbClr val="CF623E"/>
                </a:solidFill>
                <a:latin typeface="Arial" pitchFamily="34" charset="0"/>
                <a:cs typeface="Arial" pitchFamily="34" charset="0"/>
              </a:rPr>
              <a:t>NỘI DUNG BÀI HỌC</a:t>
            </a:r>
            <a:endParaRPr lang="en-US" sz="6000" b="1" dirty="0">
              <a:solidFill>
                <a:srgbClr val="CF623E"/>
              </a:solidFill>
              <a:latin typeface="Arial" pitchFamily="34" charset="0"/>
              <a:cs typeface="Arial" pitchFamily="34" charset="0"/>
            </a:endParaRP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smtClean="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 xmlns:asvg="http://schemas.microsoft.com/office/drawing/2016/SVG/main" r:embed="rId15"/>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VẬN DỤNG</a:t>
            </a:r>
            <a:endParaRPr lang="en-US" sz="6000" b="1" dirty="0">
              <a:solidFill>
                <a:srgbClr val="0070C0"/>
              </a:solidFill>
              <a:latin typeface="Arial" pitchFamily="34" charset="0"/>
              <a:cs typeface="Arial" pitchFamily="34" charset="0"/>
            </a:endParaRP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smtClean="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a:t>
                </a:r>
                <a:r>
                  <a:rPr lang="en-US" sz="4000" dirty="0" smtClean="0">
                    <a:solidFill>
                      <a:schemeClr val="tx1"/>
                    </a:solidFill>
                  </a:rPr>
                  <a:t>là:</a:t>
                </a:r>
                <a:endParaRPr lang="en-US" sz="4000" dirty="0">
                  <a:solidFill>
                    <a:schemeClr val="tx1"/>
                  </a:solidFill>
                </a:endParaRPr>
              </a:p>
              <a:p>
                <a:pPr algn="ctr">
                  <a:lnSpc>
                    <a:spcPct val="150000"/>
                  </a:lnSpc>
                </a:pP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a:t>
            </a:r>
            <a:r>
              <a:rPr lang="en-US" sz="4000" dirty="0" smtClean="0"/>
              <a:t>hình ghép.</a:t>
            </a:r>
            <a:endParaRPr lang="en-US" sz="4000" dirty="0"/>
          </a:p>
        </p:txBody>
      </p:sp>
      <p:pic>
        <p:nvPicPr>
          <p:cNvPr id="25602" name="Picture 2" descr="C:\Users\ADMINI~1\AppData\Local\Temp\Rar$DIa0.477\Bài 10.15 (Hình 10.3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a:t>
                </a:r>
                <a:r>
                  <a:rPr lang="en-US" sz="4000" dirty="0" smtClean="0"/>
                  <a:t>là:</a:t>
                </a:r>
                <a:endParaRPr lang="en-US" sz="4000" dirty="0"/>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a:t>
                </a:r>
                <a:r>
                  <a:rPr lang="en-US" sz="4000" dirty="0" smtClean="0"/>
                  <a:t>là:</a:t>
                </a:r>
                <a:endParaRPr lang="en-US" sz="4000" dirty="0"/>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r>
              <a:rPr lang="en-US" sz="4000" dirty="0" smtClean="0"/>
              <a:t>).</a:t>
            </a:r>
            <a:endParaRPr lang="en-US" sz="4000" dirty="0"/>
          </a:p>
        </p:txBody>
      </p:sp>
      <p:pic>
        <p:nvPicPr>
          <p:cNvPr id="16"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17"/>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41"/>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smtClean="0">
                <a:solidFill>
                  <a:schemeClr val="accent2">
                    <a:lumMod val="50000"/>
                  </a:schemeClr>
                </a:solidFill>
                <a:latin typeface="Arial" pitchFamily="34" charset="0"/>
                <a:cs typeface="Arial" pitchFamily="34" charset="0"/>
              </a:rPr>
              <a:t>HƯỚNG DẪN VỀ NHÀ</a:t>
            </a:r>
            <a:endParaRPr lang="en-US" sz="4800" b="1">
              <a:solidFill>
                <a:schemeClr val="accent2">
                  <a:lumMod val="50000"/>
                </a:schemeClr>
              </a:solidFill>
              <a:latin typeface="Arial" pitchFamily="34" charset="0"/>
              <a:cs typeface="Arial" pitchFamily="34" charset="0"/>
            </a:endParaRP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Củng cố kiến thức đã học</a:t>
            </a:r>
            <a:endParaRPr lang="en-US" sz="3200" b="1" dirty="0">
              <a:solidFill>
                <a:schemeClr val="accent2">
                  <a:lumMod val="50000"/>
                </a:schemeClr>
              </a:solidFill>
              <a:latin typeface="Arial" pitchFamily="34" charset="0"/>
              <a:cs typeface="Arial" pitchFamily="34" charset="0"/>
            </a:endParaRP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smtClean="0">
                <a:solidFill>
                  <a:schemeClr val="accent2">
                    <a:lumMod val="50000"/>
                  </a:schemeClr>
                </a:solidFill>
                <a:latin typeface="Arial" pitchFamily="34" charset="0"/>
                <a:cs typeface="Arial" pitchFamily="34" charset="0"/>
              </a:rPr>
              <a:t>Rèn luyện kĩ năng đã học.</a:t>
            </a:r>
            <a:endParaRPr lang="en-US" sz="3200" b="1">
              <a:solidFill>
                <a:schemeClr val="accent2">
                  <a:lumMod val="50000"/>
                </a:schemeClr>
              </a:solidFill>
              <a:latin typeface="Arial" pitchFamily="34" charset="0"/>
              <a:cs typeface="Arial" pitchFamily="34" charset="0"/>
            </a:endParaRP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Xem trước nội dung bài mới</a:t>
            </a:r>
            <a:endParaRPr lang="en-US" sz="3200" b="1" dirty="0">
              <a:solidFill>
                <a:schemeClr val="accent2">
                  <a:lumMod val="50000"/>
                </a:schemeClr>
              </a:solidFill>
              <a:latin typeface="Arial" pitchFamily="34" charset="0"/>
              <a:cs typeface="Arial" pitchFamily="34" charset="0"/>
            </a:endParaRPr>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0"/>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21"/>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21"/>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15"/>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CẢM ƠN CÁC EM CHÚ Ý LẮNG NGHE, HẸN GẶP LẠI!</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a:t>
            </a:r>
            <a:r>
              <a:rPr lang="en-US" sz="4400" b="1" dirty="0" smtClean="0"/>
              <a:t>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itchFamily="34" charset="0"/>
                <a:cs typeface="Arial" pitchFamily="34" charset="0"/>
              </a:rPr>
              <a:t>Hoạt động nhóm</a:t>
            </a:r>
            <a:endParaRPr lang="en-US" sz="4000" b="1" dirty="0">
              <a:solidFill>
                <a:schemeClr val="tx1"/>
              </a:solidFill>
              <a:latin typeface="Arial" pitchFamily="34" charset="0"/>
              <a:cs typeface="Arial" pitchFamily="34" charset="0"/>
            </a:endParaRP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smtClean="0"/>
              <a:t>Có </a:t>
            </a:r>
            <a:r>
              <a:rPr lang="en-US" sz="4000" dirty="0"/>
              <a:t>các mặt đáy là hình tam giác, hoặc tứ giác.</a:t>
            </a:r>
          </a:p>
          <a:p>
            <a:pPr marL="571500" indent="-571500" algn="just">
              <a:lnSpc>
                <a:spcPct val="150000"/>
              </a:lnSpc>
              <a:buFont typeface="Arial" pitchFamily="34" charset="0"/>
              <a:buChar char="•"/>
            </a:pPr>
            <a:r>
              <a:rPr lang="en-US" sz="4000" dirty="0" smtClean="0"/>
              <a:t>Có </a:t>
            </a:r>
            <a:r>
              <a:rPr lang="en-US" sz="4000" dirty="0"/>
              <a:t>các cạnh bên song song với nhau</a:t>
            </a:r>
          </a:p>
        </p:txBody>
      </p:sp>
    </p:spTree>
    <p:extLst>
      <p:ext uri="{BB962C8B-B14F-4D97-AF65-F5344CB8AC3E}">
        <p14:creationId xmlns:p14="http://schemas.microsoft.com/office/powerpoint/2010/main" val="317100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xmlns=""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a16="http://schemas.microsoft.com/office/drawing/2014/main" xmlns="" id="{09549E1A-89FD-429A-9496-DCC1E67B6D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71638" y="5298342"/>
              <a:ext cx="3416350" cy="3236991"/>
            </a:xfrm>
            <a:prstGeom prst="rect">
              <a:avLst/>
            </a:prstGeom>
          </p:spPr>
        </p:pic>
        <p:sp>
          <p:nvSpPr>
            <p:cNvPr id="11" name="TextBox 10">
              <a:extLst>
                <a:ext uri="{FF2B5EF4-FFF2-40B4-BE49-F238E27FC236}">
                  <a16:creationId xmlns:a16="http://schemas.microsoft.com/office/drawing/2014/main" xmlns=""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Kết quả:</a:t>
                </a:r>
                <a:endParaRPr lang="en-US" sz="4000" b="1" dirty="0">
                  <a:latin typeface="Arial" pitchFamily="34" charset="0"/>
                  <a:cs typeface="Arial" pitchFamily="34" charset="0"/>
                </a:endParaRPr>
              </a:p>
            </p:txBody>
          </p:sp>
        </p:grpSp>
      </p:grpSp>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smtClean="0"/>
              <a:t>Mặt </a:t>
            </a:r>
            <a:r>
              <a:rPr lang="en-US" sz="4000" dirty="0"/>
              <a:t>bên: đều là hình chữ nhật.</a:t>
            </a:r>
          </a:p>
          <a:p>
            <a:pPr marL="571500" indent="-571500" algn="just">
              <a:lnSpc>
                <a:spcPct val="150000"/>
              </a:lnSpc>
              <a:buFont typeface="Arial" pitchFamily="34" charset="0"/>
              <a:buChar char="•"/>
            </a:pPr>
            <a:r>
              <a:rPr lang="en-US" sz="4000" dirty="0" smtClean="0"/>
              <a:t>Cạnh </a:t>
            </a:r>
            <a:r>
              <a:rPr lang="en-US" sz="4000" dirty="0"/>
              <a:t>bên: song song với nhau.</a:t>
            </a:r>
          </a:p>
          <a:p>
            <a:pPr marL="571500" indent="-571500" algn="just">
              <a:lnSpc>
                <a:spcPct val="150000"/>
              </a:lnSpc>
              <a:buFont typeface="Arial" pitchFamily="34" charset="0"/>
              <a:buChar char="•"/>
            </a:pPr>
            <a:r>
              <a:rPr lang="en-US" sz="4000" dirty="0" smtClean="0"/>
              <a:t>Mặt </a:t>
            </a:r>
            <a:r>
              <a:rPr lang="en-US" sz="4000" dirty="0"/>
              <a:t>đáy: 2 mặt đáy song </a:t>
            </a:r>
            <a:r>
              <a:rPr lang="en-US" sz="4000" dirty="0" smtClean="0"/>
              <a:t>song</a:t>
            </a:r>
            <a:endParaRPr lang="en-US" sz="4000" dirty="0"/>
          </a:p>
        </p:txBody>
      </p:sp>
      <p:pic>
        <p:nvPicPr>
          <p:cNvPr id="16" name="Picture 4">
            <a:extLst>
              <a:ext uri="{FF2B5EF4-FFF2-40B4-BE49-F238E27FC236}">
                <a16:creationId xmlns:a16="http://schemas.microsoft.com/office/drawing/2014/main" xmlns="" id="{AA3C49C4-BDA4-43CD-8A50-BFDB15306BC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31"/>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smtClean="0"/>
              <a:t>Hai </a:t>
            </a:r>
            <a:r>
              <a:rPr lang="nl-NL" sz="3600" dirty="0"/>
              <a:t>mặt đáy song song với nhau.</a:t>
            </a:r>
            <a:endParaRPr lang="en-US" sz="3600" dirty="0"/>
          </a:p>
          <a:p>
            <a:pPr marL="571500" indent="-571500" algn="just">
              <a:lnSpc>
                <a:spcPct val="150000"/>
              </a:lnSpc>
              <a:buFont typeface="Arial" pitchFamily="34" charset="0"/>
              <a:buChar char="•"/>
            </a:pPr>
            <a:r>
              <a:rPr lang="nl-NL" sz="3600" dirty="0" smtClean="0"/>
              <a:t>Các </a:t>
            </a:r>
            <a:r>
              <a:rPr lang="nl-NL" sz="3600" dirty="0"/>
              <a:t>mặt bên là hình chữ nhật.</a:t>
            </a:r>
            <a:endParaRPr lang="en-US" sz="3600" dirty="0"/>
          </a:p>
          <a:p>
            <a:pPr marL="571500" indent="-571500" algn="just">
              <a:lnSpc>
                <a:spcPct val="150000"/>
              </a:lnSpc>
              <a:buFont typeface="Arial" pitchFamily="34" charset="0"/>
              <a:buChar char="•"/>
            </a:pPr>
            <a:r>
              <a:rPr lang="nl-NL" sz="3600" dirty="0" smtClean="0"/>
              <a:t>Các </a:t>
            </a:r>
            <a:r>
              <a:rPr lang="nl-NL" sz="3600" dirty="0"/>
              <a:t>cạnh bên song song và bằng nhau.</a:t>
            </a:r>
            <a:endParaRPr lang="en-US" sz="3600" dirty="0"/>
          </a:p>
          <a:p>
            <a:pPr marL="571500" indent="-571500" algn="just">
              <a:lnSpc>
                <a:spcPct val="150000"/>
              </a:lnSpc>
              <a:buFont typeface="Arial" pitchFamily="34" charset="0"/>
              <a:buChar char="•"/>
            </a:pPr>
            <a:r>
              <a:rPr lang="nl-NL" sz="3600" dirty="0" smtClean="0"/>
              <a:t>Độ </a:t>
            </a:r>
            <a:r>
              <a:rPr lang="nl-NL" sz="3600" dirty="0"/>
              <a:t>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2307</Words>
  <Application>Microsoft Office PowerPoint</Application>
  <PresentationFormat>Custom</PresentationFormat>
  <Paragraphs>206</Paragraphs>
  <Slides>47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Times New Roman</vt:lpstr>
      <vt:lpstr>Cambria Math</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2023-02-07T03:48:51Z</dcterms:created>
  <dcterms:modified xsi:type="dcterms:W3CDTF">2023-02-07T03:49:08Z</dcterms:modified>
  <dc:identifier/>
</cp:coreProperties>
</file>