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72" r:id="rId2"/>
  </p:sldMasterIdLst>
  <p:notesMasterIdLst>
    <p:notesMasterId r:id="rId38"/>
  </p:notesMasterIdLst>
  <p:sldIdLst>
    <p:sldId id="287" r:id="rId3"/>
    <p:sldId id="288" r:id="rId4"/>
    <p:sldId id="346" r:id="rId5"/>
    <p:sldId id="289" r:id="rId6"/>
    <p:sldId id="329" r:id="rId7"/>
    <p:sldId id="278" r:id="rId8"/>
    <p:sldId id="275" r:id="rId9"/>
    <p:sldId id="328" r:id="rId10"/>
    <p:sldId id="330" r:id="rId11"/>
    <p:sldId id="331" r:id="rId12"/>
    <p:sldId id="316" r:id="rId13"/>
    <p:sldId id="291" r:id="rId14"/>
    <p:sldId id="308" r:id="rId15"/>
    <p:sldId id="296" r:id="rId16"/>
    <p:sldId id="333" r:id="rId17"/>
    <p:sldId id="300" r:id="rId18"/>
    <p:sldId id="334" r:id="rId19"/>
    <p:sldId id="335" r:id="rId20"/>
    <p:sldId id="306" r:id="rId21"/>
    <p:sldId id="312" r:id="rId22"/>
    <p:sldId id="315" r:id="rId23"/>
    <p:sldId id="341" r:id="rId24"/>
    <p:sldId id="337" r:id="rId25"/>
    <p:sldId id="342" r:id="rId26"/>
    <p:sldId id="317" r:id="rId27"/>
    <p:sldId id="318" r:id="rId28"/>
    <p:sldId id="340" r:id="rId29"/>
    <p:sldId id="338" r:id="rId30"/>
    <p:sldId id="339" r:id="rId31"/>
    <p:sldId id="343" r:id="rId32"/>
    <p:sldId id="294" r:id="rId33"/>
    <p:sldId id="344" r:id="rId34"/>
    <p:sldId id="345" r:id="rId35"/>
    <p:sldId id="310" r:id="rId36"/>
    <p:sldId id="303" r:id="rId37"/>
  </p:sldIdLst>
  <p:sldSz cx="12192000" cy="6858000"/>
  <p:notesSz cx="6858000" cy="9144000"/>
  <p:embeddedFontLst>
    <p:embeddedFont>
      <p:font typeface="SimSun" pitchFamily="2" charset="-122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ambria Math" pitchFamily="18" charset="0"/>
      <p:regular r:id="rId44"/>
    </p:embeddedFont>
    <p:embeddedFont>
      <p:font typeface="Raleway" charset="0"/>
      <p:regular r:id="rId45"/>
      <p:bold r:id="rId46"/>
      <p:italic r:id="rId47"/>
      <p:boldItalic r:id="rId48"/>
    </p:embeddedFont>
    <p:embeddedFont>
      <p:font typeface="Calibri Light" charset="0"/>
      <p:regular r:id="rId49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D8F5FE"/>
    <a:srgbClr val="FFFFCC"/>
    <a:srgbClr val="30CFCD"/>
    <a:srgbClr val="00CC00"/>
    <a:srgbClr val="0E73B7"/>
    <a:srgbClr val="E43230"/>
    <a:srgbClr val="E99D05"/>
    <a:srgbClr val="DBB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8-30T16:23:40.446" idx="3">
    <p:pos x="10" y="10"/>
    <p:text>Màu chữ và màu nền chưa tương phản</p:text>
    <p:extLst mod="1">
      <p:ext uri="{C676402C-5697-4E1C-873F-D02D1690AC5C}">
        <p15:threadingInfo xmlns=""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17" Type="http://schemas.openxmlformats.org/officeDocument/2006/relationships/image" Target="../media/image53.wmf"/><Relationship Id="rId2" Type="http://schemas.openxmlformats.org/officeDocument/2006/relationships/image" Target="../media/image38.wmf"/><Relationship Id="rId16" Type="http://schemas.openxmlformats.org/officeDocument/2006/relationships/image" Target="../media/image52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18" Type="http://schemas.openxmlformats.org/officeDocument/2006/relationships/image" Target="../media/image81.wmf"/><Relationship Id="rId26" Type="http://schemas.openxmlformats.org/officeDocument/2006/relationships/image" Target="../media/image89.wmf"/><Relationship Id="rId3" Type="http://schemas.openxmlformats.org/officeDocument/2006/relationships/image" Target="../media/image66.wmf"/><Relationship Id="rId21" Type="http://schemas.openxmlformats.org/officeDocument/2006/relationships/image" Target="../media/image84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17" Type="http://schemas.openxmlformats.org/officeDocument/2006/relationships/image" Target="../media/image80.wmf"/><Relationship Id="rId25" Type="http://schemas.openxmlformats.org/officeDocument/2006/relationships/image" Target="../media/image88.wmf"/><Relationship Id="rId2" Type="http://schemas.openxmlformats.org/officeDocument/2006/relationships/image" Target="../media/image43.wmf"/><Relationship Id="rId16" Type="http://schemas.openxmlformats.org/officeDocument/2006/relationships/image" Target="../media/image79.wmf"/><Relationship Id="rId20" Type="http://schemas.openxmlformats.org/officeDocument/2006/relationships/image" Target="../media/image83.wmf"/><Relationship Id="rId1" Type="http://schemas.openxmlformats.org/officeDocument/2006/relationships/image" Target="../media/image41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24" Type="http://schemas.openxmlformats.org/officeDocument/2006/relationships/image" Target="../media/image87.wmf"/><Relationship Id="rId5" Type="http://schemas.openxmlformats.org/officeDocument/2006/relationships/image" Target="../media/image68.wmf"/><Relationship Id="rId15" Type="http://schemas.openxmlformats.org/officeDocument/2006/relationships/image" Target="../media/image78.wmf"/><Relationship Id="rId23" Type="http://schemas.openxmlformats.org/officeDocument/2006/relationships/image" Target="../media/image86.wmf"/><Relationship Id="rId28" Type="http://schemas.openxmlformats.org/officeDocument/2006/relationships/image" Target="../media/image91.wmf"/><Relationship Id="rId10" Type="http://schemas.openxmlformats.org/officeDocument/2006/relationships/image" Target="../media/image73.wmf"/><Relationship Id="rId19" Type="http://schemas.openxmlformats.org/officeDocument/2006/relationships/image" Target="../media/image82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Relationship Id="rId22" Type="http://schemas.openxmlformats.org/officeDocument/2006/relationships/image" Target="../media/image85.wmf"/><Relationship Id="rId27" Type="http://schemas.openxmlformats.org/officeDocument/2006/relationships/image" Target="../media/image9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E72B-09A5-44FB-ADB3-B4C10DB4774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E94-79D7-4E0F-B5F6-27652D8B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35E2FD5-0CD7-418D-AD06-AE19FEDB25D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69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字魂59号-创粗黑" panose="00000500000000000000" pitchFamily="2" charset="-122"/>
                <a:ea typeface="宋体" panose="02010600030101010101" pitchFamily="2" charset="-122"/>
              </a:rPr>
              <a:pPr/>
              <a:t>20</a:t>
            </a:fld>
            <a:endParaRPr lang="zh-CN" altLang="en-US" sz="1200" dirty="0"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055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9EFE08B-D9C9-4699-BA9F-2BF50D57538F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9EFE08B-D9C9-4699-BA9F-2BF50D57538F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5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9EFE08B-D9C9-4699-BA9F-2BF50D57538F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0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9EFE08B-D9C9-4699-BA9F-2BF50D57538F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9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9" Type="http://schemas.openxmlformats.org/officeDocument/2006/relationships/image" Target="../media/image52.wmf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26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47.wmf"/><Relationship Id="rId41" Type="http://schemas.openxmlformats.org/officeDocument/2006/relationships/image" Target="../media/image5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15.bin"/><Relationship Id="rId24" Type="http://schemas.openxmlformats.org/officeDocument/2006/relationships/oleObject" Target="../embeddings/oleObject21.bin"/><Relationship Id="rId32" Type="http://schemas.openxmlformats.org/officeDocument/2006/relationships/oleObject" Target="../embeddings/oleObject25.bin"/><Relationship Id="rId37" Type="http://schemas.openxmlformats.org/officeDocument/2006/relationships/image" Target="../media/image51.wmf"/><Relationship Id="rId40" Type="http://schemas.openxmlformats.org/officeDocument/2006/relationships/oleObject" Target="../embeddings/oleObject29.bin"/><Relationship Id="rId5" Type="http://schemas.openxmlformats.org/officeDocument/2006/relationships/image" Target="../media/image56.png"/><Relationship Id="rId15" Type="http://schemas.openxmlformats.org/officeDocument/2006/relationships/image" Target="../media/image58.png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23.bin"/><Relationship Id="rId36" Type="http://schemas.openxmlformats.org/officeDocument/2006/relationships/oleObject" Target="../embeddings/oleObject27.bin"/><Relationship Id="rId10" Type="http://schemas.openxmlformats.org/officeDocument/2006/relationships/image" Target="../media/image38.wmf"/><Relationship Id="rId19" Type="http://schemas.openxmlformats.org/officeDocument/2006/relationships/image" Target="../media/image42.wmf"/><Relationship Id="rId31" Type="http://schemas.openxmlformats.org/officeDocument/2006/relationships/image" Target="../media/image48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0.wmf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24.bin"/><Relationship Id="rId35" Type="http://schemas.openxmlformats.org/officeDocument/2006/relationships/image" Target="../media/image50.wmf"/><Relationship Id="rId8" Type="http://schemas.openxmlformats.org/officeDocument/2006/relationships/image" Target="../media/image37.wmf"/><Relationship Id="rId3" Type="http://schemas.openxmlformats.org/officeDocument/2006/relationships/image" Target="../media/image54.png"/><Relationship Id="rId12" Type="http://schemas.openxmlformats.org/officeDocument/2006/relationships/image" Target="../media/image39.wmf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38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9" Type="http://schemas.openxmlformats.org/officeDocument/2006/relationships/image" Target="../media/image81.wmf"/><Relationship Id="rId21" Type="http://schemas.openxmlformats.org/officeDocument/2006/relationships/image" Target="../media/image72.wmf"/><Relationship Id="rId34" Type="http://schemas.openxmlformats.org/officeDocument/2006/relationships/oleObject" Target="../embeddings/oleObject45.bin"/><Relationship Id="rId42" Type="http://schemas.openxmlformats.org/officeDocument/2006/relationships/oleObject" Target="../embeddings/oleObject49.bin"/><Relationship Id="rId47" Type="http://schemas.openxmlformats.org/officeDocument/2006/relationships/image" Target="../media/image85.wmf"/><Relationship Id="rId50" Type="http://schemas.openxmlformats.org/officeDocument/2006/relationships/oleObject" Target="../embeddings/oleObject53.bin"/><Relationship Id="rId55" Type="http://schemas.openxmlformats.org/officeDocument/2006/relationships/image" Target="../media/image89.wmf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6.bin"/><Relationship Id="rId29" Type="http://schemas.openxmlformats.org/officeDocument/2006/relationships/image" Target="../media/image76.wmf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4.bin"/><Relationship Id="rId37" Type="http://schemas.openxmlformats.org/officeDocument/2006/relationships/image" Target="../media/image80.wmf"/><Relationship Id="rId40" Type="http://schemas.openxmlformats.org/officeDocument/2006/relationships/oleObject" Target="../embeddings/oleObject48.bin"/><Relationship Id="rId45" Type="http://schemas.openxmlformats.org/officeDocument/2006/relationships/image" Target="../media/image84.wmf"/><Relationship Id="rId53" Type="http://schemas.openxmlformats.org/officeDocument/2006/relationships/image" Target="../media/image88.wmf"/><Relationship Id="rId58" Type="http://schemas.openxmlformats.org/officeDocument/2006/relationships/oleObject" Target="../embeddings/oleObject57.bin"/><Relationship Id="rId5" Type="http://schemas.openxmlformats.org/officeDocument/2006/relationships/image" Target="../media/image41.wmf"/><Relationship Id="rId61" Type="http://schemas.openxmlformats.org/officeDocument/2006/relationships/image" Target="../media/image8.png"/><Relationship Id="rId19" Type="http://schemas.openxmlformats.org/officeDocument/2006/relationships/image" Target="../media/image71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75.wmf"/><Relationship Id="rId30" Type="http://schemas.openxmlformats.org/officeDocument/2006/relationships/oleObject" Target="../embeddings/oleObject43.bin"/><Relationship Id="rId35" Type="http://schemas.openxmlformats.org/officeDocument/2006/relationships/image" Target="../media/image79.wmf"/><Relationship Id="rId43" Type="http://schemas.openxmlformats.org/officeDocument/2006/relationships/image" Target="../media/image83.wmf"/><Relationship Id="rId48" Type="http://schemas.openxmlformats.org/officeDocument/2006/relationships/oleObject" Target="../embeddings/oleObject52.bin"/><Relationship Id="rId56" Type="http://schemas.openxmlformats.org/officeDocument/2006/relationships/oleObject" Target="../embeddings/oleObject56.bin"/><Relationship Id="rId8" Type="http://schemas.openxmlformats.org/officeDocument/2006/relationships/oleObject" Target="../embeddings/oleObject32.bin"/><Relationship Id="rId51" Type="http://schemas.openxmlformats.org/officeDocument/2006/relationships/image" Target="../media/image87.wmf"/><Relationship Id="rId3" Type="http://schemas.openxmlformats.org/officeDocument/2006/relationships/image" Target="../media/image81.png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33" Type="http://schemas.openxmlformats.org/officeDocument/2006/relationships/image" Target="../media/image78.wmf"/><Relationship Id="rId38" Type="http://schemas.openxmlformats.org/officeDocument/2006/relationships/oleObject" Target="../embeddings/oleObject47.bin"/><Relationship Id="rId46" Type="http://schemas.openxmlformats.org/officeDocument/2006/relationships/oleObject" Target="../embeddings/oleObject51.bin"/><Relationship Id="rId59" Type="http://schemas.openxmlformats.org/officeDocument/2006/relationships/image" Target="../media/image91.wmf"/><Relationship Id="rId20" Type="http://schemas.openxmlformats.org/officeDocument/2006/relationships/oleObject" Target="../embeddings/oleObject38.bin"/><Relationship Id="rId41" Type="http://schemas.openxmlformats.org/officeDocument/2006/relationships/image" Target="../media/image82.wmf"/><Relationship Id="rId54" Type="http://schemas.openxmlformats.org/officeDocument/2006/relationships/oleObject" Target="../embeddings/oleObject5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42.bin"/><Relationship Id="rId36" Type="http://schemas.openxmlformats.org/officeDocument/2006/relationships/oleObject" Target="../embeddings/oleObject46.bin"/><Relationship Id="rId49" Type="http://schemas.openxmlformats.org/officeDocument/2006/relationships/image" Target="../media/image86.wmf"/><Relationship Id="rId57" Type="http://schemas.openxmlformats.org/officeDocument/2006/relationships/image" Target="../media/image90.wmf"/><Relationship Id="rId10" Type="http://schemas.openxmlformats.org/officeDocument/2006/relationships/oleObject" Target="../embeddings/oleObject33.bin"/><Relationship Id="rId31" Type="http://schemas.openxmlformats.org/officeDocument/2006/relationships/image" Target="../media/image77.wmf"/><Relationship Id="rId44" Type="http://schemas.openxmlformats.org/officeDocument/2006/relationships/oleObject" Target="../embeddings/oleObject50.bin"/><Relationship Id="rId52" Type="http://schemas.openxmlformats.org/officeDocument/2006/relationships/oleObject" Target="../embeddings/oleObject54.bin"/><Relationship Id="rId60" Type="http://schemas.openxmlformats.org/officeDocument/2006/relationships/image" Target="../media/image7.jpe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13" Type="http://schemas.openxmlformats.org/officeDocument/2006/relationships/image" Target="../media/image1020.png"/><Relationship Id="rId3" Type="http://schemas.openxmlformats.org/officeDocument/2006/relationships/audio" Target="../media/audio4.wav"/><Relationship Id="rId7" Type="http://schemas.openxmlformats.org/officeDocument/2006/relationships/image" Target="../media/image1031.png"/><Relationship Id="rId12" Type="http://schemas.openxmlformats.org/officeDocument/2006/relationships/image" Target="../media/image10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21.png"/><Relationship Id="rId11" Type="http://schemas.openxmlformats.org/officeDocument/2006/relationships/image" Target="../media/image1000.png"/><Relationship Id="rId5" Type="http://schemas.openxmlformats.org/officeDocument/2006/relationships/image" Target="../media/image1011.png"/><Relationship Id="rId15" Type="http://schemas.openxmlformats.org/officeDocument/2006/relationships/image" Target="../media/image94.png"/><Relationship Id="rId10" Type="http://schemas.openxmlformats.org/officeDocument/2006/relationships/image" Target="../media/image990.png"/><Relationship Id="rId9" Type="http://schemas.openxmlformats.org/officeDocument/2006/relationships/image" Target="../media/image980.png"/><Relationship Id="rId14" Type="http://schemas.openxmlformats.org/officeDocument/2006/relationships/image" Target="../media/image10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109.wmf"/><Relationship Id="rId18" Type="http://schemas.openxmlformats.org/officeDocument/2006/relationships/image" Target="../media/image1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112.png"/><Relationship Id="rId2" Type="http://schemas.openxmlformats.org/officeDocument/2006/relationships/slideLayout" Target="../slideLayouts/slideLayout18.xml"/><Relationship Id="rId20" Type="http://schemas.openxmlformats.org/officeDocument/2006/relationships/image" Target="../media/image111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114.pn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63.bin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120.wmf"/><Relationship Id="rId18" Type="http://schemas.openxmlformats.org/officeDocument/2006/relationships/image" Target="../media/image1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1150.png"/><Relationship Id="rId2" Type="http://schemas.openxmlformats.org/officeDocument/2006/relationships/slideLayout" Target="../slideLayouts/slideLayout18.xml"/><Relationship Id="rId20" Type="http://schemas.openxmlformats.org/officeDocument/2006/relationships/image" Target="../media/image123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5" Type="http://schemas.openxmlformats.org/officeDocument/2006/relationships/image" Target="../media/image121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122.png"/><Relationship Id="rId4" Type="http://schemas.openxmlformats.org/officeDocument/2006/relationships/oleObject" Target="../embeddings/oleObject64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6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020.png"/><Relationship Id="rId7" Type="http://schemas.openxmlformats.org/officeDocument/2006/relationships/image" Target="../media/image960.png"/><Relationship Id="rId12" Type="http://schemas.openxmlformats.org/officeDocument/2006/relationships/image" Target="../media/image10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png"/><Relationship Id="rId11" Type="http://schemas.openxmlformats.org/officeDocument/2006/relationships/image" Target="../media/image1000.png"/><Relationship Id="rId5" Type="http://schemas.openxmlformats.org/officeDocument/2006/relationships/image" Target="../media/image940.png"/><Relationship Id="rId15" Type="http://schemas.openxmlformats.org/officeDocument/2006/relationships/image" Target="../media/image124.png"/><Relationship Id="rId10" Type="http://schemas.openxmlformats.org/officeDocument/2006/relationships/image" Target="../media/image990.png"/><Relationship Id="rId9" Type="http://schemas.openxmlformats.org/officeDocument/2006/relationships/image" Target="../media/image980.png"/><Relationship Id="rId14" Type="http://schemas.openxmlformats.org/officeDocument/2006/relationships/image" Target="../media/image10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gif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openxmlformats.org/officeDocument/2006/relationships/audio" Target="../media/audio3.wav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microsoft.com/office/2007/relationships/hdphoto" Target="../media/hdphoto3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1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10" Type="http://schemas.openxmlformats.org/officeDocument/2006/relationships/image" Target="../media/image20.png"/><Relationship Id="rId19" Type="http://schemas.openxmlformats.org/officeDocument/2006/relationships/image" Target="../media/image25.wmf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21" Type="http://schemas.openxmlformats.org/officeDocument/2006/relationships/image" Target="../media/image30.wmf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openxmlformats.org/officeDocument/2006/relationships/audio" Target="../media/audio3.wav"/><Relationship Id="rId15" Type="http://schemas.openxmlformats.org/officeDocument/2006/relationships/slide" Target="slide6.xml"/><Relationship Id="rId23" Type="http://schemas.openxmlformats.org/officeDocument/2006/relationships/image" Target="../media/image31.wmf"/><Relationship Id="rId10" Type="http://schemas.openxmlformats.org/officeDocument/2006/relationships/image" Target="../media/image20.png"/><Relationship Id="rId19" Type="http://schemas.openxmlformats.org/officeDocument/2006/relationships/image" Target="../media/image29.wmf"/><Relationship Id="rId4" Type="http://schemas.openxmlformats.org/officeDocument/2006/relationships/audio" Target="../media/audio2.wav"/><Relationship Id="rId9" Type="http://schemas.microsoft.com/office/2007/relationships/hdphoto" Target="../media/hdphoto3.wdp"/><Relationship Id="rId14" Type="http://schemas.openxmlformats.org/officeDocument/2006/relationships/image" Target="../media/image22.png"/><Relationship Id="rId22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33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1.bin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24" Type="http://schemas.openxmlformats.org/officeDocument/2006/relationships/image" Target="../media/image36.wmf"/><Relationship Id="rId5" Type="http://schemas.openxmlformats.org/officeDocument/2006/relationships/audio" Target="../media/audio3.wav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0.png"/><Relationship Id="rId19" Type="http://schemas.openxmlformats.org/officeDocument/2006/relationships/oleObject" Target="../embeddings/oleObject10.bin"/><Relationship Id="rId4" Type="http://schemas.openxmlformats.org/officeDocument/2006/relationships/audio" Target="../media/audio2.wav"/><Relationship Id="rId9" Type="http://schemas.microsoft.com/office/2007/relationships/hdphoto" Target="../media/hdphoto3.wdp"/><Relationship Id="rId14" Type="http://schemas.openxmlformats.org/officeDocument/2006/relationships/image" Target="../media/image23.png"/><Relationship Id="rId22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0.png"/><Relationship Id="rId1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252" y="2369961"/>
            <a:ext cx="10171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6 – BÀI 3 - TIẾT 3, 4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TOÁN VỀ ĐẠI LƯỢNG TỈ 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 NGHỊCH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840" y="4835753"/>
            <a:ext cx="2102027" cy="12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600" y="2905859"/>
            <a:ext cx="1828800" cy="223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601" y="2918602"/>
            <a:ext cx="3124200" cy="238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600" y="369176"/>
            <a:ext cx="3686175" cy="24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Object 11"/>
          <p:cNvGraphicFramePr>
            <a:graphicFrameLocks noChangeAspect="1"/>
          </p:cNvGraphicFramePr>
          <p:nvPr>
            <p:extLst/>
          </p:nvPr>
        </p:nvGraphicFramePr>
        <p:xfrm>
          <a:off x="6726551" y="152400"/>
          <a:ext cx="254635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3" name="Equation" r:id="rId7" imgW="2387520" imgH="1054080" progId="Equation.DSMT4">
                  <p:embed/>
                </p:oleObj>
              </mc:Choice>
              <mc:Fallback>
                <p:oleObj name="Equation" r:id="rId7" imgW="238752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551" y="152400"/>
                        <a:ext cx="2546350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>
            <p:extLst/>
          </p:nvPr>
        </p:nvGraphicFramePr>
        <p:xfrm>
          <a:off x="7504000" y="2774950"/>
          <a:ext cx="4419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4" name="Equation" r:id="rId9" imgW="4775040" imgH="533160" progId="Equation.DSMT4">
                  <p:embed/>
                </p:oleObj>
              </mc:Choice>
              <mc:Fallback>
                <p:oleObj name="Equation" r:id="rId9" imgW="47750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000" y="2774950"/>
                        <a:ext cx="44196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"/>
          <p:cNvGraphicFramePr>
            <a:graphicFrameLocks noChangeAspect="1"/>
          </p:cNvGraphicFramePr>
          <p:nvPr>
            <p:extLst/>
          </p:nvPr>
        </p:nvGraphicFramePr>
        <p:xfrm>
          <a:off x="9672642" y="5257800"/>
          <a:ext cx="189388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5" name="Equation" r:id="rId11" imgW="2044440" imgH="1180800" progId="Equation.DSMT4">
                  <p:embed/>
                </p:oleObj>
              </mc:Choice>
              <mc:Fallback>
                <p:oleObj name="Equation" r:id="rId11" imgW="204444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2642" y="5257800"/>
                        <a:ext cx="189388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/>
          <p:cNvGraphicFramePr>
            <a:graphicFrameLocks noChangeAspect="1"/>
          </p:cNvGraphicFramePr>
          <p:nvPr>
            <p:extLst/>
          </p:nvPr>
        </p:nvGraphicFramePr>
        <p:xfrm>
          <a:off x="8042163" y="5260975"/>
          <a:ext cx="154146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6" name="Equation" r:id="rId13" imgW="1663560" imgH="1180800" progId="Equation.DSMT4">
                  <p:embed/>
                </p:oleObj>
              </mc:Choice>
              <mc:Fallback>
                <p:oleObj name="Equation" r:id="rId13" imgW="166356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163" y="5260975"/>
                        <a:ext cx="1541462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1442167"/>
            <a:ext cx="3767931" cy="29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1341;p46"/>
          <p:cNvSpPr txBox="1">
            <a:spLocks noGrp="1"/>
          </p:cNvSpPr>
          <p:nvPr/>
        </p:nvSpPr>
        <p:spPr>
          <a:xfrm>
            <a:off x="560696" y="2286000"/>
            <a:ext cx="2545312" cy="1204369"/>
          </a:xfrm>
          <a:prstGeom prst="rect">
            <a:avLst/>
          </a:prstGeom>
          <a:gradFill flip="none" rotWithShape="1">
            <a:gsLst>
              <a:gs pos="0">
                <a:srgbClr val="CAFED8">
                  <a:alpha val="33000"/>
                </a:srgbClr>
              </a:gs>
              <a:gs pos="50000">
                <a:schemeClr val="accent4">
                  <a:lumMod val="20000"/>
                  <a:lumOff val="80000"/>
                  <a:alpha val="7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pecial Elite"/>
              <a:buNone/>
              <a:defRPr sz="6000" b="0" i="0" u="none" strike="noStrike" cap="non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Đại lượng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tỉ lệ nghịch</a:t>
            </a:r>
            <a:endParaRPr lang="en-US" altLang="en-GB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Medium" panose="020B0600000000000000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96802"/>
              </p:ext>
            </p:extLst>
          </p:nvPr>
        </p:nvGraphicFramePr>
        <p:xfrm>
          <a:off x="133001" y="4680740"/>
          <a:ext cx="4475400" cy="121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900">
                  <a:extLst>
                    <a:ext uri="{9D8B030D-6E8A-4147-A177-3AD203B41FA5}">
                      <a16:colId xmlns:a16="http://schemas.microsoft.com/office/drawing/2014/main" xmlns="" val="3694717673"/>
                    </a:ext>
                  </a:extLst>
                </a:gridCol>
                <a:gridCol w="745900">
                  <a:extLst>
                    <a:ext uri="{9D8B030D-6E8A-4147-A177-3AD203B41FA5}">
                      <a16:colId xmlns:a16="http://schemas.microsoft.com/office/drawing/2014/main" xmlns="" val="3516423255"/>
                    </a:ext>
                  </a:extLst>
                </a:gridCol>
                <a:gridCol w="745900">
                  <a:extLst>
                    <a:ext uri="{9D8B030D-6E8A-4147-A177-3AD203B41FA5}">
                      <a16:colId xmlns:a16="http://schemas.microsoft.com/office/drawing/2014/main" xmlns="" val="3117502405"/>
                    </a:ext>
                  </a:extLst>
                </a:gridCol>
                <a:gridCol w="745900">
                  <a:extLst>
                    <a:ext uri="{9D8B030D-6E8A-4147-A177-3AD203B41FA5}">
                      <a16:colId xmlns:a16="http://schemas.microsoft.com/office/drawing/2014/main" xmlns="" val="3415510974"/>
                    </a:ext>
                  </a:extLst>
                </a:gridCol>
                <a:gridCol w="745900">
                  <a:extLst>
                    <a:ext uri="{9D8B030D-6E8A-4147-A177-3AD203B41FA5}">
                      <a16:colId xmlns:a16="http://schemas.microsoft.com/office/drawing/2014/main" xmlns="" val="3025486146"/>
                    </a:ext>
                  </a:extLst>
                </a:gridCol>
                <a:gridCol w="745900">
                  <a:extLst>
                    <a:ext uri="{9D8B030D-6E8A-4147-A177-3AD203B41FA5}">
                      <a16:colId xmlns:a16="http://schemas.microsoft.com/office/drawing/2014/main" xmlns="" val="3427733188"/>
                    </a:ext>
                  </a:extLst>
                </a:gridCol>
              </a:tblGrid>
              <a:tr h="60960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032557"/>
                  </a:ext>
                </a:extLst>
              </a:tr>
              <a:tr h="60960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267843"/>
                  </a:ext>
                </a:extLst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64077"/>
              </p:ext>
            </p:extLst>
          </p:nvPr>
        </p:nvGraphicFramePr>
        <p:xfrm>
          <a:off x="439252" y="4835753"/>
          <a:ext cx="24288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7" name="Equation" r:id="rId16" imgW="190440" imgH="203040" progId="Equation.DSMT4">
                  <p:embed/>
                </p:oleObj>
              </mc:Choice>
              <mc:Fallback>
                <p:oleObj name="Equation" r:id="rId16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9252" y="4835753"/>
                        <a:ext cx="242888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998012"/>
              </p:ext>
            </p:extLst>
          </p:nvPr>
        </p:nvGraphicFramePr>
        <p:xfrm>
          <a:off x="487363" y="5487988"/>
          <a:ext cx="1460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8"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7363" y="5487988"/>
                        <a:ext cx="146050" cy="22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67973"/>
              </p:ext>
            </p:extLst>
          </p:nvPr>
        </p:nvGraphicFramePr>
        <p:xfrm>
          <a:off x="358776" y="5484965"/>
          <a:ext cx="2746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9" name="Equation" r:id="rId20" imgW="215640" imgH="266400" progId="Equation.DSMT4">
                  <p:embed/>
                </p:oleObj>
              </mc:Choice>
              <mc:Fallback>
                <p:oleObj name="Equation" r:id="rId20" imgW="215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8776" y="5484965"/>
                        <a:ext cx="274637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24338"/>
              </p:ext>
            </p:extLst>
          </p:nvPr>
        </p:nvGraphicFramePr>
        <p:xfrm>
          <a:off x="1068388" y="4819650"/>
          <a:ext cx="2905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0" name="Equation" r:id="rId22" imgW="228600" imgH="279360" progId="Equation.DSMT4">
                  <p:embed/>
                </p:oleObj>
              </mc:Choice>
              <mc:Fallback>
                <p:oleObj name="Equation" r:id="rId22" imgW="228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68388" y="4819650"/>
                        <a:ext cx="290512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78434"/>
              </p:ext>
            </p:extLst>
          </p:nvPr>
        </p:nvGraphicFramePr>
        <p:xfrm>
          <a:off x="1806575" y="4832350"/>
          <a:ext cx="3222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1" name="Equation" r:id="rId24" imgW="253800" imgH="279360" progId="Equation.DSMT4">
                  <p:embed/>
                </p:oleObj>
              </mc:Choice>
              <mc:Fallback>
                <p:oleObj name="Equation" r:id="rId24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806575" y="4832350"/>
                        <a:ext cx="322263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36580"/>
              </p:ext>
            </p:extLst>
          </p:nvPr>
        </p:nvGraphicFramePr>
        <p:xfrm>
          <a:off x="2592388" y="4794250"/>
          <a:ext cx="3063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2" name="Equation" r:id="rId26" imgW="241200" imgH="279360" progId="Equation.DSMT4">
                  <p:embed/>
                </p:oleObj>
              </mc:Choice>
              <mc:Fallback>
                <p:oleObj name="Equation" r:id="rId26" imgW="241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592388" y="4794250"/>
                        <a:ext cx="306387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850548"/>
              </p:ext>
            </p:extLst>
          </p:nvPr>
        </p:nvGraphicFramePr>
        <p:xfrm>
          <a:off x="3332163" y="4833938"/>
          <a:ext cx="3222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3" name="Equation" r:id="rId28" imgW="253800" imgH="279360" progId="Equation.DSMT4">
                  <p:embed/>
                </p:oleObj>
              </mc:Choice>
              <mc:Fallback>
                <p:oleObj name="Equation" r:id="rId28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332163" y="4833938"/>
                        <a:ext cx="322262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783699"/>
              </p:ext>
            </p:extLst>
          </p:nvPr>
        </p:nvGraphicFramePr>
        <p:xfrm>
          <a:off x="4052888" y="4833938"/>
          <a:ext cx="3222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4" name="Equation" r:id="rId30" imgW="253800" imgH="279360" progId="Equation.DSMT4">
                  <p:embed/>
                </p:oleObj>
              </mc:Choice>
              <mc:Fallback>
                <p:oleObj name="Equation" r:id="rId30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052888" y="4833938"/>
                        <a:ext cx="322262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889740"/>
              </p:ext>
            </p:extLst>
          </p:nvPr>
        </p:nvGraphicFramePr>
        <p:xfrm>
          <a:off x="1052513" y="5476875"/>
          <a:ext cx="3079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5" name="Equation" r:id="rId32" imgW="241200" imgH="279360" progId="Equation.DSMT4">
                  <p:embed/>
                </p:oleObj>
              </mc:Choice>
              <mc:Fallback>
                <p:oleObj name="Equation" r:id="rId32" imgW="241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52513" y="5476875"/>
                        <a:ext cx="307975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235651"/>
              </p:ext>
            </p:extLst>
          </p:nvPr>
        </p:nvGraphicFramePr>
        <p:xfrm>
          <a:off x="1738313" y="5473700"/>
          <a:ext cx="3571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6" name="Equation" r:id="rId34" imgW="279360" imgH="279360" progId="Equation.DSMT4">
                  <p:embed/>
                </p:oleObj>
              </mc:Choice>
              <mc:Fallback>
                <p:oleObj name="Equation" r:id="rId34" imgW="279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738313" y="5473700"/>
                        <a:ext cx="357187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77865"/>
              </p:ext>
            </p:extLst>
          </p:nvPr>
        </p:nvGraphicFramePr>
        <p:xfrm>
          <a:off x="2528888" y="5484813"/>
          <a:ext cx="3397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7" name="Equation" r:id="rId36" imgW="266400" imgH="279360" progId="Equation.DSMT4">
                  <p:embed/>
                </p:oleObj>
              </mc:Choice>
              <mc:Fallback>
                <p:oleObj name="Equation" r:id="rId36" imgW="266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528888" y="5484813"/>
                        <a:ext cx="339725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194917"/>
              </p:ext>
            </p:extLst>
          </p:nvPr>
        </p:nvGraphicFramePr>
        <p:xfrm>
          <a:off x="3314700" y="5461000"/>
          <a:ext cx="3571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" name="Equation" r:id="rId38" imgW="279360" imgH="279360" progId="Equation.DSMT4">
                  <p:embed/>
                </p:oleObj>
              </mc:Choice>
              <mc:Fallback>
                <p:oleObj name="Equation" r:id="rId38" imgW="279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314700" y="5461000"/>
                        <a:ext cx="357188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01703"/>
              </p:ext>
            </p:extLst>
          </p:nvPr>
        </p:nvGraphicFramePr>
        <p:xfrm>
          <a:off x="4037013" y="5454650"/>
          <a:ext cx="3397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" name="Equation" r:id="rId40" imgW="266400" imgH="279360" progId="Equation.DSMT4">
                  <p:embed/>
                </p:oleObj>
              </mc:Choice>
              <mc:Fallback>
                <p:oleObj name="Equation" r:id="rId40" imgW="266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037013" y="5454650"/>
                        <a:ext cx="339725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lowchart: Process 35"/>
          <p:cNvSpPr/>
          <p:nvPr/>
        </p:nvSpPr>
        <p:spPr>
          <a:xfrm>
            <a:off x="4018" y="6865"/>
            <a:ext cx="4733365" cy="607260"/>
          </a:xfrm>
          <a:prstGeom prst="flowChartProcess">
            <a:avLst/>
          </a:prstGeom>
          <a:solidFill>
            <a:srgbClr val="30CFC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CẦN NHỚ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48677"/>
            <a:ext cx="11364911" cy="64588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323731">
            <a:off x="3001587" y="614947"/>
            <a:ext cx="3294062" cy="3009900"/>
            <a:chOff x="3448906" y="908337"/>
            <a:chExt cx="3294062" cy="3009900"/>
          </a:xfrm>
        </p:grpSpPr>
        <p:pic>
          <p:nvPicPr>
            <p:cNvPr id="8" name="Picture 55" descr="Cover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06" y="908337"/>
              <a:ext cx="3294062" cy="300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833641" y="1258583"/>
              <a:ext cx="644457" cy="289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72633" y="2893694"/>
            <a:ext cx="3124200" cy="2840038"/>
            <a:chOff x="3342892" y="2422282"/>
            <a:chExt cx="3124200" cy="2840038"/>
          </a:xfrm>
        </p:grpSpPr>
        <p:pic>
          <p:nvPicPr>
            <p:cNvPr id="14" name="Picture 35" descr="Cover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3178">
              <a:off x="3342892" y="2422282"/>
              <a:ext cx="3124200" cy="284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642877" y="4226636"/>
              <a:ext cx="286866" cy="28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20352497">
            <a:off x="5958572" y="2999920"/>
            <a:ext cx="3244645" cy="2809875"/>
            <a:chOff x="4949897" y="2798474"/>
            <a:chExt cx="3306762" cy="2809875"/>
          </a:xfrm>
        </p:grpSpPr>
        <p:pic>
          <p:nvPicPr>
            <p:cNvPr id="20" name="Picture 25" descr="Cover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897" y="2798474"/>
              <a:ext cx="3306762" cy="280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642979" y="4767166"/>
              <a:ext cx="302720" cy="30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804169">
            <a:off x="6578542" y="633158"/>
            <a:ext cx="2407289" cy="2900391"/>
            <a:chOff x="5604597" y="889866"/>
            <a:chExt cx="2943225" cy="2786063"/>
          </a:xfrm>
        </p:grpSpPr>
        <p:pic>
          <p:nvPicPr>
            <p:cNvPr id="26" name="Picture 5" descr="Cover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597" y="889866"/>
              <a:ext cx="2943225" cy="278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7685314" y="1001486"/>
              <a:ext cx="370115" cy="293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157" y="1993950"/>
            <a:ext cx="3215530" cy="23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341;p46"/>
          <p:cNvSpPr txBox="1">
            <a:spLocks noGrp="1"/>
          </p:cNvSpPr>
          <p:nvPr/>
        </p:nvSpPr>
        <p:spPr>
          <a:xfrm>
            <a:off x="4617275" y="2730357"/>
            <a:ext cx="2816541" cy="77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pecial Elite"/>
              <a:buNone/>
              <a:defRPr sz="6000" b="0" i="0" u="none" strike="noStrike" cap="non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200" b="1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Mục tiêu</a:t>
            </a:r>
            <a:endParaRPr lang="en-US" altLang="en-GB" sz="4200" b="1" dirty="0">
              <a:solidFill>
                <a:srgbClr val="FF0000"/>
              </a:solidFill>
              <a:latin typeface="Times New Roman" panose="02020603050405020304" pitchFamily="18" charset="0"/>
              <a:ea typeface="思源黑体 Medium" panose="020B0600000000000000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90511" y="683688"/>
            <a:ext cx="1894305" cy="1323439"/>
          </a:xfrm>
          <a:prstGeom prst="rect">
            <a:avLst/>
          </a:prstGeom>
          <a:ln w="60325">
            <a:solidFill>
              <a:srgbClr val="FF6C0D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Times New Roman" pitchFamily="18" charset="0"/>
                <a:cs typeface="Times New Roman" pitchFamily="18" charset="0"/>
              </a:rPr>
              <a:t>Vận dụng được các tính chất hai đại lượng tỉ lệ nghịch</a:t>
            </a:r>
            <a:endParaRPr lang="en-US" sz="2000" b="1"/>
          </a:p>
        </p:txBody>
      </p:sp>
      <p:sp>
        <p:nvSpPr>
          <p:cNvPr id="32" name="Rectangle 31"/>
          <p:cNvSpPr/>
          <p:nvPr/>
        </p:nvSpPr>
        <p:spPr>
          <a:xfrm>
            <a:off x="9131954" y="4017357"/>
            <a:ext cx="1999815" cy="1631216"/>
          </a:xfrm>
          <a:prstGeom prst="rect">
            <a:avLst/>
          </a:prstGeom>
          <a:ln w="76200">
            <a:solidFill>
              <a:srgbClr val="E5C10F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Vận dụng giải quyết một số bài toán cơ bản về đại lượng tỉ lệ nghịch.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84310" y="4303018"/>
            <a:ext cx="1928961" cy="1200329"/>
          </a:xfrm>
          <a:prstGeom prst="rect">
            <a:avLst/>
          </a:prstGeom>
          <a:ln w="60325">
            <a:solidFill>
              <a:srgbClr val="479F73"/>
            </a:solidFill>
          </a:ln>
        </p:spPr>
        <p:txBody>
          <a:bodyPr wrap="squar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Nhận biết được hai đại lượng có tỉ lệ nghịch hay không.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48453" y="755324"/>
            <a:ext cx="2327856" cy="1631216"/>
          </a:xfrm>
          <a:prstGeom prst="rect">
            <a:avLst/>
          </a:prstGeom>
          <a:ln w="60325">
            <a:solidFill>
              <a:srgbClr val="45AFC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Times New Roman" pitchFamily="18" charset="0"/>
                <a:cs typeface="Times New Roman" pitchFamily="18" charset="0"/>
              </a:rPr>
              <a:t>Vận dụng được công thức biểu diễn mối quan hệ giữa  hai đại lượng tỉ lệ nghịch. </a:t>
            </a:r>
          </a:p>
        </p:txBody>
      </p:sp>
    </p:spTree>
    <p:extLst>
      <p:ext uri="{BB962C8B-B14F-4D97-AF65-F5344CB8AC3E}">
        <p14:creationId xmlns:p14="http://schemas.microsoft.com/office/powerpoint/2010/main" val="12055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42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46529" y="2858402"/>
            <a:ext cx="6416085" cy="707886"/>
          </a:xfrm>
          <a:prstGeom prst="rect">
            <a:avLst/>
          </a:prstGeom>
          <a:solidFill>
            <a:srgbClr val="30CFCD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Diamond 2"/>
          <p:cNvSpPr/>
          <p:nvPr/>
        </p:nvSpPr>
        <p:spPr>
          <a:xfrm>
            <a:off x="149918" y="1644220"/>
            <a:ext cx="2718488" cy="3398109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5672529" y="6106500"/>
            <a:ext cx="4733365" cy="607260"/>
          </a:xfrm>
          <a:prstGeom prst="flowChartProcess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928689" y="1737361"/>
            <a:ext cx="7131094" cy="293914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5463" y="2554022"/>
            <a:ext cx="6497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TOÁN VỀ ĐẠI LƯỢNG TỈ LỆ NGHỊCH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463" y="3583308"/>
            <a:ext cx="649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68812" y="593248"/>
                <a:ext cx="1199395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tập (PHT 2): Trong mỗi trường hợp sau, hãy cho biết 2 đại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80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nghịch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không? Vì sao?</a:t>
                </a:r>
                <a:endPara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8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2" y="593248"/>
                <a:ext cx="11993953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06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38325"/>
              </p:ext>
            </p:extLst>
          </p:nvPr>
        </p:nvGraphicFramePr>
        <p:xfrm>
          <a:off x="731847" y="1514520"/>
          <a:ext cx="4475400" cy="121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900">
                  <a:extLst>
                    <a:ext uri="{9D8B030D-6E8A-4147-A177-3AD203B41FA5}">
                      <a16:colId xmlns:a16="http://schemas.microsoft.com/office/drawing/2014/main" xmlns="" val="3694717673"/>
                    </a:ext>
                  </a:extLst>
                </a:gridCol>
                <a:gridCol w="745900">
                  <a:extLst>
                    <a:ext uri="{9D8B030D-6E8A-4147-A177-3AD203B41FA5}">
                      <a16:colId xmlns:a16="http://schemas.microsoft.com/office/drawing/2014/main" xmlns="" val="3516423255"/>
                    </a:ext>
                  </a:extLst>
                </a:gridCol>
                <a:gridCol w="745900">
                  <a:extLst>
                    <a:ext uri="{9D8B030D-6E8A-4147-A177-3AD203B41FA5}">
                      <a16:colId xmlns:a16="http://schemas.microsoft.com/office/drawing/2014/main" xmlns="" val="3117502405"/>
                    </a:ext>
                  </a:extLst>
                </a:gridCol>
                <a:gridCol w="745900">
                  <a:extLst>
                    <a:ext uri="{9D8B030D-6E8A-4147-A177-3AD203B41FA5}">
                      <a16:colId xmlns:a16="http://schemas.microsoft.com/office/drawing/2014/main" xmlns="" val="3415510974"/>
                    </a:ext>
                  </a:extLst>
                </a:gridCol>
                <a:gridCol w="745900">
                  <a:extLst>
                    <a:ext uri="{9D8B030D-6E8A-4147-A177-3AD203B41FA5}">
                      <a16:colId xmlns:a16="http://schemas.microsoft.com/office/drawing/2014/main" xmlns="" val="3025486146"/>
                    </a:ext>
                  </a:extLst>
                </a:gridCol>
                <a:gridCol w="745900">
                  <a:extLst>
                    <a:ext uri="{9D8B030D-6E8A-4147-A177-3AD203B41FA5}">
                      <a16:colId xmlns:a16="http://schemas.microsoft.com/office/drawing/2014/main" xmlns="" val="3427733188"/>
                    </a:ext>
                  </a:extLst>
                </a:gridCol>
              </a:tblGrid>
              <a:tr h="60960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032557"/>
                  </a:ext>
                </a:extLst>
              </a:tr>
              <a:tr h="60960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267843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10596"/>
              </p:ext>
            </p:extLst>
          </p:nvPr>
        </p:nvGraphicFramePr>
        <p:xfrm>
          <a:off x="6150514" y="1515674"/>
          <a:ext cx="4719888" cy="1271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48">
                  <a:extLst>
                    <a:ext uri="{9D8B030D-6E8A-4147-A177-3AD203B41FA5}">
                      <a16:colId xmlns:a16="http://schemas.microsoft.com/office/drawing/2014/main" xmlns="" val="3694717673"/>
                    </a:ext>
                  </a:extLst>
                </a:gridCol>
                <a:gridCol w="786648">
                  <a:extLst>
                    <a:ext uri="{9D8B030D-6E8A-4147-A177-3AD203B41FA5}">
                      <a16:colId xmlns:a16="http://schemas.microsoft.com/office/drawing/2014/main" xmlns="" val="3516423255"/>
                    </a:ext>
                  </a:extLst>
                </a:gridCol>
                <a:gridCol w="786648">
                  <a:extLst>
                    <a:ext uri="{9D8B030D-6E8A-4147-A177-3AD203B41FA5}">
                      <a16:colId xmlns:a16="http://schemas.microsoft.com/office/drawing/2014/main" xmlns="" val="3117502405"/>
                    </a:ext>
                  </a:extLst>
                </a:gridCol>
                <a:gridCol w="786648">
                  <a:extLst>
                    <a:ext uri="{9D8B030D-6E8A-4147-A177-3AD203B41FA5}">
                      <a16:colId xmlns:a16="http://schemas.microsoft.com/office/drawing/2014/main" xmlns="" val="3415510974"/>
                    </a:ext>
                  </a:extLst>
                </a:gridCol>
                <a:gridCol w="786648">
                  <a:extLst>
                    <a:ext uri="{9D8B030D-6E8A-4147-A177-3AD203B41FA5}">
                      <a16:colId xmlns:a16="http://schemas.microsoft.com/office/drawing/2014/main" xmlns="" val="3025486146"/>
                    </a:ext>
                  </a:extLst>
                </a:gridCol>
                <a:gridCol w="786648">
                  <a:extLst>
                    <a:ext uri="{9D8B030D-6E8A-4147-A177-3AD203B41FA5}">
                      <a16:colId xmlns:a16="http://schemas.microsoft.com/office/drawing/2014/main" xmlns="" val="3427733188"/>
                    </a:ext>
                  </a:extLst>
                </a:gridCol>
              </a:tblGrid>
              <a:tr h="61840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032557"/>
                  </a:ext>
                </a:extLst>
              </a:tr>
              <a:tr h="65274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267843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745623" y="2798838"/>
            <a:ext cx="140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2747" y="3874874"/>
            <a:ext cx="10836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nghịch với nhau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738078"/>
              </p:ext>
            </p:extLst>
          </p:nvPr>
        </p:nvGraphicFramePr>
        <p:xfrm>
          <a:off x="1009033" y="1737554"/>
          <a:ext cx="24288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6" name="Equation" r:id="rId4" imgW="190440" imgH="203040" progId="Equation.DSMT4">
                  <p:embed/>
                </p:oleObj>
              </mc:Choice>
              <mc:Fallback>
                <p:oleObj name="Equation" r:id="rId4" imgW="19044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9033" y="1737554"/>
                        <a:ext cx="242888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503651"/>
              </p:ext>
            </p:extLst>
          </p:nvPr>
        </p:nvGraphicFramePr>
        <p:xfrm>
          <a:off x="993158" y="2327647"/>
          <a:ext cx="2746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" name="Equation" r:id="rId6" imgW="215640" imgH="266400" progId="Equation.DSMT4">
                  <p:embed/>
                </p:oleObj>
              </mc:Choice>
              <mc:Fallback>
                <p:oleObj name="Equation" r:id="rId6" imgW="21564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3158" y="2327647"/>
                        <a:ext cx="274637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12486"/>
              </p:ext>
            </p:extLst>
          </p:nvPr>
        </p:nvGraphicFramePr>
        <p:xfrm>
          <a:off x="1516372" y="1632813"/>
          <a:ext cx="420796" cy="3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8" name="Equation" r:id="rId8" imgW="330120" imgH="266400" progId="Equation.DSMT4">
                  <p:embed/>
                </p:oleObj>
              </mc:Choice>
              <mc:Fallback>
                <p:oleObj name="Equation" r:id="rId8" imgW="330120" imgH="266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6372" y="1632813"/>
                        <a:ext cx="420796" cy="33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858426"/>
              </p:ext>
            </p:extLst>
          </p:nvPr>
        </p:nvGraphicFramePr>
        <p:xfrm>
          <a:off x="2485648" y="1627279"/>
          <a:ext cx="161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9" name="Equation" r:id="rId10" imgW="126720" imgH="266400" progId="Equation.DSMT4">
                  <p:embed/>
                </p:oleObj>
              </mc:Choice>
              <mc:Fallback>
                <p:oleObj name="Equation" r:id="rId10" imgW="126720" imgH="266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5648" y="1627279"/>
                        <a:ext cx="1619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56488"/>
              </p:ext>
            </p:extLst>
          </p:nvPr>
        </p:nvGraphicFramePr>
        <p:xfrm>
          <a:off x="3221201" y="1627279"/>
          <a:ext cx="2428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0" name="Equation" r:id="rId12" imgW="190440" imgH="266400" progId="Equation.DSMT4">
                  <p:embed/>
                </p:oleObj>
              </mc:Choice>
              <mc:Fallback>
                <p:oleObj name="Equation" r:id="rId12" imgW="190440" imgH="2664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21201" y="1627279"/>
                        <a:ext cx="242887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69095"/>
              </p:ext>
            </p:extLst>
          </p:nvPr>
        </p:nvGraphicFramePr>
        <p:xfrm>
          <a:off x="3932941" y="1635024"/>
          <a:ext cx="2095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1" name="Equation" r:id="rId14" imgW="164880" imgH="279360" progId="Equation.DSMT4">
                  <p:embed/>
                </p:oleObj>
              </mc:Choice>
              <mc:Fallback>
                <p:oleObj name="Equation" r:id="rId14" imgW="164880" imgH="2793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32941" y="1635024"/>
                        <a:ext cx="20955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88481"/>
              </p:ext>
            </p:extLst>
          </p:nvPr>
        </p:nvGraphicFramePr>
        <p:xfrm>
          <a:off x="1498600" y="2305050"/>
          <a:ext cx="553829" cy="29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2" name="Equation" r:id="rId16" imgW="507960" imgH="266400" progId="Equation.DSMT4">
                  <p:embed/>
                </p:oleObj>
              </mc:Choice>
              <mc:Fallback>
                <p:oleObj name="Equation" r:id="rId16" imgW="507960" imgH="266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98600" y="2305050"/>
                        <a:ext cx="553829" cy="290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69672"/>
              </p:ext>
            </p:extLst>
          </p:nvPr>
        </p:nvGraphicFramePr>
        <p:xfrm>
          <a:off x="2419267" y="2284074"/>
          <a:ext cx="399284" cy="37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3" name="Equation" r:id="rId18" imgW="177480" imgH="164880" progId="Equation.DSMT4">
                  <p:embed/>
                </p:oleObj>
              </mc:Choice>
              <mc:Fallback>
                <p:oleObj name="Equation" r:id="rId18" imgW="177480" imgH="1648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19267" y="2284074"/>
                        <a:ext cx="399284" cy="37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188046"/>
              </p:ext>
            </p:extLst>
          </p:nvPr>
        </p:nvGraphicFramePr>
        <p:xfrm>
          <a:off x="3201041" y="2265326"/>
          <a:ext cx="289400" cy="40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4"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01041" y="2265326"/>
                        <a:ext cx="289400" cy="405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97086"/>
              </p:ext>
            </p:extLst>
          </p:nvPr>
        </p:nvGraphicFramePr>
        <p:xfrm>
          <a:off x="3963050" y="2300620"/>
          <a:ext cx="283399" cy="366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5" name="Equation" r:id="rId22" imgW="126720" imgH="164880" progId="Equation.DSMT4">
                  <p:embed/>
                </p:oleObj>
              </mc:Choice>
              <mc:Fallback>
                <p:oleObj name="Equation" r:id="rId22" imgW="12672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963050" y="2300620"/>
                        <a:ext cx="283399" cy="366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99249"/>
              </p:ext>
            </p:extLst>
          </p:nvPr>
        </p:nvGraphicFramePr>
        <p:xfrm>
          <a:off x="4745623" y="2281129"/>
          <a:ext cx="260948" cy="40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6" name="Equation" r:id="rId24" imgW="114120" imgH="177480" progId="Equation.DSMT4">
                  <p:embed/>
                </p:oleObj>
              </mc:Choice>
              <mc:Fallback>
                <p:oleObj name="Equation" r:id="rId24" imgW="11412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45623" y="2281129"/>
                        <a:ext cx="260948" cy="402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190297"/>
              </p:ext>
            </p:extLst>
          </p:nvPr>
        </p:nvGraphicFramePr>
        <p:xfrm>
          <a:off x="6467534" y="1754562"/>
          <a:ext cx="2428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7" name="Equation" r:id="rId26" imgW="190440" imgH="203040" progId="Equation.DSMT4">
                  <p:embed/>
                </p:oleObj>
              </mc:Choice>
              <mc:Fallback>
                <p:oleObj name="Equation" r:id="rId26" imgW="190440" imgH="2030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67534" y="1754562"/>
                        <a:ext cx="242887" cy="25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62252"/>
              </p:ext>
            </p:extLst>
          </p:nvPr>
        </p:nvGraphicFramePr>
        <p:xfrm>
          <a:off x="6458009" y="2327647"/>
          <a:ext cx="2746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8" name="Equation" r:id="rId28" imgW="215640" imgH="266400" progId="Equation.DSMT4">
                  <p:embed/>
                </p:oleObj>
              </mc:Choice>
              <mc:Fallback>
                <p:oleObj name="Equation" r:id="rId28" imgW="215640" imgH="2664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458009" y="2327647"/>
                        <a:ext cx="274637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89552"/>
              </p:ext>
            </p:extLst>
          </p:nvPr>
        </p:nvGraphicFramePr>
        <p:xfrm>
          <a:off x="7313205" y="1695680"/>
          <a:ext cx="161845" cy="3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9" name="Equation" r:id="rId30" imgW="126720" imgH="266400" progId="Equation.DSMT4">
                  <p:embed/>
                </p:oleObj>
              </mc:Choice>
              <mc:Fallback>
                <p:oleObj name="Equation" r:id="rId30" imgW="126720" imgH="2664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313205" y="1695680"/>
                        <a:ext cx="161845" cy="33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39323"/>
              </p:ext>
            </p:extLst>
          </p:nvPr>
        </p:nvGraphicFramePr>
        <p:xfrm>
          <a:off x="8079203" y="1714380"/>
          <a:ext cx="242767" cy="3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0" name="Equation" r:id="rId32" imgW="190440" imgH="266400" progId="Equation.DSMT4">
                  <p:embed/>
                </p:oleObj>
              </mc:Choice>
              <mc:Fallback>
                <p:oleObj name="Equation" r:id="rId32" imgW="190440" imgH="2664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079203" y="1714380"/>
                        <a:ext cx="242767" cy="33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30145"/>
              </p:ext>
            </p:extLst>
          </p:nvPr>
        </p:nvGraphicFramePr>
        <p:xfrm>
          <a:off x="8855390" y="1699454"/>
          <a:ext cx="210399" cy="38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1" name="Equation" r:id="rId34" imgW="164880" imgH="279360" progId="Equation.DSMT4">
                  <p:embed/>
                </p:oleObj>
              </mc:Choice>
              <mc:Fallback>
                <p:oleObj name="Equation" r:id="rId34" imgW="164880" imgH="27936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855390" y="1699454"/>
                        <a:ext cx="210399" cy="380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814990"/>
              </p:ext>
            </p:extLst>
          </p:nvPr>
        </p:nvGraphicFramePr>
        <p:xfrm>
          <a:off x="9604174" y="1713280"/>
          <a:ext cx="242767" cy="36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2" name="Equation" r:id="rId36" imgW="190440" imgH="266400" progId="Equation.DSMT4">
                  <p:embed/>
                </p:oleObj>
              </mc:Choice>
              <mc:Fallback>
                <p:oleObj name="Equation" r:id="rId36" imgW="190440" imgH="2664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9604174" y="1713280"/>
                        <a:ext cx="242767" cy="363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60066"/>
              </p:ext>
            </p:extLst>
          </p:nvPr>
        </p:nvGraphicFramePr>
        <p:xfrm>
          <a:off x="10436283" y="1683285"/>
          <a:ext cx="226583" cy="38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3" name="Equation" r:id="rId38" imgW="177480" imgH="279360" progId="Equation.DSMT4">
                  <p:embed/>
                </p:oleObj>
              </mc:Choice>
              <mc:Fallback>
                <p:oleObj name="Equation" r:id="rId38" imgW="177480" imgH="2793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0436283" y="1683285"/>
                        <a:ext cx="226583" cy="380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276733"/>
              </p:ext>
            </p:extLst>
          </p:nvPr>
        </p:nvGraphicFramePr>
        <p:xfrm>
          <a:off x="7205256" y="2265326"/>
          <a:ext cx="424560" cy="3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4" name="Equation" r:id="rId40" imgW="342720" imgH="266400" progId="Equation.DSMT4">
                  <p:embed/>
                </p:oleObj>
              </mc:Choice>
              <mc:Fallback>
                <p:oleObj name="Equation" r:id="rId40" imgW="342720" imgH="2664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205256" y="2265326"/>
                        <a:ext cx="424560" cy="3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719818"/>
              </p:ext>
            </p:extLst>
          </p:nvPr>
        </p:nvGraphicFramePr>
        <p:xfrm>
          <a:off x="7933016" y="2245801"/>
          <a:ext cx="429590" cy="39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5" name="Equation" r:id="rId42" imgW="177480" imgH="164880" progId="Equation.DSMT4">
                  <p:embed/>
                </p:oleObj>
              </mc:Choice>
              <mc:Fallback>
                <p:oleObj name="Equation" r:id="rId42" imgW="177480" imgH="1648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7933016" y="2245801"/>
                        <a:ext cx="429590" cy="39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847218"/>
              </p:ext>
            </p:extLst>
          </p:nvPr>
        </p:nvGraphicFramePr>
        <p:xfrm>
          <a:off x="8810710" y="2234927"/>
          <a:ext cx="267595" cy="42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6" name="Equation" r:id="rId44" imgW="114120" imgH="177480" progId="Equation.DSMT4">
                  <p:embed/>
                </p:oleObj>
              </mc:Choice>
              <mc:Fallback>
                <p:oleObj name="Equation" r:id="rId44" imgW="11412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8810710" y="2234927"/>
                        <a:ext cx="267595" cy="420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39880"/>
              </p:ext>
            </p:extLst>
          </p:nvPr>
        </p:nvGraphicFramePr>
        <p:xfrm>
          <a:off x="9562976" y="2234528"/>
          <a:ext cx="283965" cy="39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7" name="Equation" r:id="rId46" imgW="126720" imgH="177480" progId="Equation.DSMT4">
                  <p:embed/>
                </p:oleObj>
              </mc:Choice>
              <mc:Fallback>
                <p:oleObj name="Equation" r:id="rId46" imgW="126720" imgH="1774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9562976" y="2234528"/>
                        <a:ext cx="283965" cy="398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38918"/>
              </p:ext>
            </p:extLst>
          </p:nvPr>
        </p:nvGraphicFramePr>
        <p:xfrm>
          <a:off x="10318750" y="2281238"/>
          <a:ext cx="399665" cy="32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8" name="Equation" r:id="rId48" imgW="342720" imgH="279360" progId="Equation.DSMT4">
                  <p:embed/>
                </p:oleObj>
              </mc:Choice>
              <mc:Fallback>
                <p:oleObj name="Equation" r:id="rId48" imgW="342720" imgH="27936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0318750" y="2281238"/>
                        <a:ext cx="399665" cy="324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54085"/>
              </p:ext>
            </p:extLst>
          </p:nvPr>
        </p:nvGraphicFramePr>
        <p:xfrm>
          <a:off x="4682285" y="1615890"/>
          <a:ext cx="324286" cy="419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9" name="Equation" r:id="rId50" imgW="126720" imgH="164880" progId="Equation.DSMT4">
                  <p:embed/>
                </p:oleObj>
              </mc:Choice>
              <mc:Fallback>
                <p:oleObj name="Equation" r:id="rId50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4682285" y="1615890"/>
                        <a:ext cx="324286" cy="419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68812" y="3354993"/>
            <a:ext cx="553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600" y="3360480"/>
            <a:ext cx="1242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en-US" sz="2800"/>
          </a:p>
        </p:txBody>
      </p:sp>
      <p:sp>
        <p:nvSpPr>
          <p:cNvPr id="41" name="Rectangle 40"/>
          <p:cNvSpPr/>
          <p:nvPr/>
        </p:nvSpPr>
        <p:spPr>
          <a:xfrm>
            <a:off x="178211" y="4575603"/>
            <a:ext cx="553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4752" y="4635242"/>
            <a:ext cx="1101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en-US" sz="280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58243"/>
              </p:ext>
            </p:extLst>
          </p:nvPr>
        </p:nvGraphicFramePr>
        <p:xfrm>
          <a:off x="1758215" y="3407512"/>
          <a:ext cx="5016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0" name="Equation" r:id="rId52" imgW="2095200" imgH="203040" progId="Equation.DSMT4">
                  <p:embed/>
                </p:oleObj>
              </mc:Choice>
              <mc:Fallback>
                <p:oleObj name="Equation" r:id="rId52" imgW="2095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758215" y="3407512"/>
                        <a:ext cx="50165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45630" y="5326316"/>
            <a:ext cx="10836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không tỉ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nghịch với nhau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86262"/>
              </p:ext>
            </p:extLst>
          </p:nvPr>
        </p:nvGraphicFramePr>
        <p:xfrm>
          <a:off x="3440792" y="4692119"/>
          <a:ext cx="16113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1" name="Equation" r:id="rId54" imgW="672840" imgH="203040" progId="Equation.DSMT4">
                  <p:embed/>
                </p:oleObj>
              </mc:Choice>
              <mc:Fallback>
                <p:oleObj name="Equation" r:id="rId54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3440792" y="4692119"/>
                        <a:ext cx="161131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773914"/>
              </p:ext>
            </p:extLst>
          </p:nvPr>
        </p:nvGraphicFramePr>
        <p:xfrm>
          <a:off x="1776035" y="4692119"/>
          <a:ext cx="1581150" cy="426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2" name="Equation" r:id="rId56" imgW="660240" imgH="177480" progId="Equation.DSMT4">
                  <p:embed/>
                </p:oleObj>
              </mc:Choice>
              <mc:Fallback>
                <p:oleObj name="Equation" r:id="rId56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776035" y="4692119"/>
                        <a:ext cx="1581150" cy="426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5879"/>
              </p:ext>
            </p:extLst>
          </p:nvPr>
        </p:nvGraphicFramePr>
        <p:xfrm>
          <a:off x="7052404" y="3400311"/>
          <a:ext cx="9731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3" name="Equation" r:id="rId58" imgW="406080" imgH="203040" progId="Equation.DSMT4">
                  <p:embed/>
                </p:oleObj>
              </mc:Choice>
              <mc:Fallback>
                <p:oleObj name="Equation" r:id="rId58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7052404" y="3400311"/>
                        <a:ext cx="973137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 descr="Background pattern&#10;&#10;Description automatically generated"/>
          <p:cNvPicPr>
            <a:picLocks noChangeAspect="1"/>
          </p:cNvPicPr>
          <p:nvPr/>
        </p:nvPicPr>
        <p:blipFill rotWithShape="1"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8557697" y="3115876"/>
            <a:ext cx="3429000" cy="291945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1302" y="3598551"/>
            <a:ext cx="2291519" cy="17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allAtOnce"/>
      <p:bldP spid="67" grpId="0"/>
      <p:bldP spid="89" grpId="0"/>
      <p:bldP spid="4" grpId="0"/>
      <p:bldP spid="6" grpId="0"/>
      <p:bldP spid="41" grpId="0"/>
      <p:bldP spid="42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928689" y="1737361"/>
            <a:ext cx="7131094" cy="293914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5463" y="2554022"/>
            <a:ext cx="6497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TOÁN VỀ ĐẠI LƯỢNG TỈ LỆ NGHỊCH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463" y="3583308"/>
            <a:ext cx="649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08" y="4408166"/>
            <a:ext cx="3909245" cy="21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222" y="147426"/>
            <a:ext cx="1164285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tập.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(PHT 3)</a:t>
            </a:r>
            <a:endParaRPr lang="en-US" sz="24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5061" y="65510"/>
            <a:ext cx="9536939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1 động cơ có 3 bánh răng X, Y, Z ăn khớp nhau với số răng của mỗi bánh theo thứ tự là 12; 24; 18. Cho biết mỗi phút bánh răng X quay được 6 vòng. Em hãy tính số vòng quay trong 1 phút của các bánh răng Y và Z.</a:t>
            </a:r>
            <a:endParaRPr lang="en-US" sz="2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47832"/>
              </p:ext>
            </p:extLst>
          </p:nvPr>
        </p:nvGraphicFramePr>
        <p:xfrm>
          <a:off x="311569" y="1335131"/>
          <a:ext cx="5104492" cy="1894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123"/>
                <a:gridCol w="1276123"/>
                <a:gridCol w="1276123"/>
                <a:gridCol w="1276123"/>
              </a:tblGrid>
              <a:tr h="5412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răng mỗi bánh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53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vòng quay trong 1 phút của bánh răng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1569" y="3483319"/>
            <a:ext cx="113224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…………, ………..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 </a:t>
            </a:r>
            <a:b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………………………….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…  = … ; … = …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quay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Z quay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2758" y="1774209"/>
            <a:ext cx="49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?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218" y="1751238"/>
            <a:ext cx="49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?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634" y="3483319"/>
            <a:ext cx="1089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(vòng)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9042" y="3483319"/>
            <a:ext cx="1089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(vòng)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1591" y="3436989"/>
            <a:ext cx="4879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vòng quay trong 1 phút của bánh răng Y, Z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2840" y="3837099"/>
            <a:ext cx="255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 nguyên dương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078" y="5337406"/>
            <a:ext cx="340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. 6 = 24 . y = 18 . z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7635" y="4566042"/>
            <a:ext cx="156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 lệ nghịch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8067" y="5691186"/>
            <a:ext cx="42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9368" y="5691186"/>
            <a:ext cx="42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4072" y="5691186"/>
            <a:ext cx="42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0783" y="5691186"/>
            <a:ext cx="42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8412" y="5991740"/>
            <a:ext cx="1775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vòng 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8412" y="6382597"/>
            <a:ext cx="1775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vòng 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Estudio Clip art Bài tập về nhà Học sinh - png tải về - Miễn phí trong suốt  Phim Hoạt Hình png Tải về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1746" y="1313029"/>
            <a:ext cx="2662236" cy="18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" name="Rounded Rectangle 32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05:00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04:59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04:58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04:57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04:56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04:55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04:54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04:53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04:52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04:51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04:50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04:49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04:48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04:47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04:46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04:45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04:44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04:43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04:42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04:41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04:40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04:39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04:38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04:37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04:36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04:35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04:34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04:33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04:32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04:31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04:30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04:29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04:28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04:27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04:26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04:25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04:24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04:23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04:22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04:21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04:20</a:t>
            </a:r>
          </a:p>
        </p:txBody>
      </p:sp>
      <p:sp>
        <p:nvSpPr>
          <p:cNvPr id="368" name="Rounded Rectangle 36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04:19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04:18</a:t>
            </a:r>
          </a:p>
        </p:txBody>
      </p:sp>
      <p:sp>
        <p:nvSpPr>
          <p:cNvPr id="370" name="Rounded Rectangle 36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04:17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04:16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04:15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04:14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04:13</a:t>
            </a:r>
          </a:p>
        </p:txBody>
      </p:sp>
      <p:sp>
        <p:nvSpPr>
          <p:cNvPr id="375" name="Rounded Rectangle 37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04:12</a:t>
            </a:r>
          </a:p>
        </p:txBody>
      </p:sp>
      <p:sp>
        <p:nvSpPr>
          <p:cNvPr id="376" name="Rounded Rectangle 37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04:11</a:t>
            </a:r>
          </a:p>
        </p:txBody>
      </p:sp>
      <p:sp>
        <p:nvSpPr>
          <p:cNvPr id="377" name="Rounded Rectangle 37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04:10</a:t>
            </a:r>
          </a:p>
        </p:txBody>
      </p:sp>
      <p:sp>
        <p:nvSpPr>
          <p:cNvPr id="378" name="Rounded Rectangle 37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04:09</a:t>
            </a:r>
          </a:p>
        </p:txBody>
      </p:sp>
      <p:sp>
        <p:nvSpPr>
          <p:cNvPr id="379" name="Rounded Rectangle 37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04:08</a:t>
            </a:r>
          </a:p>
        </p:txBody>
      </p:sp>
      <p:sp>
        <p:nvSpPr>
          <p:cNvPr id="380" name="Rounded Rectangle 37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04:07</a:t>
            </a:r>
          </a:p>
        </p:txBody>
      </p:sp>
      <p:sp>
        <p:nvSpPr>
          <p:cNvPr id="381" name="Rounded Rectangle 38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04:06</a:t>
            </a:r>
          </a:p>
        </p:txBody>
      </p:sp>
      <p:sp>
        <p:nvSpPr>
          <p:cNvPr id="382" name="Rounded Rectangle 38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04:05</a:t>
            </a:r>
          </a:p>
        </p:txBody>
      </p:sp>
      <p:sp>
        <p:nvSpPr>
          <p:cNvPr id="383" name="Rounded Rectangle 38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04:04</a:t>
            </a:r>
          </a:p>
        </p:txBody>
      </p:sp>
      <p:sp>
        <p:nvSpPr>
          <p:cNvPr id="384" name="Rounded Rectangle 38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04:03</a:t>
            </a:r>
          </a:p>
        </p:txBody>
      </p:sp>
      <p:sp>
        <p:nvSpPr>
          <p:cNvPr id="385" name="Rounded Rectangle 38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04:02</a:t>
            </a:r>
          </a:p>
        </p:txBody>
      </p:sp>
      <p:sp>
        <p:nvSpPr>
          <p:cNvPr id="386" name="Rounded Rectangle 38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04:01</a:t>
            </a:r>
          </a:p>
        </p:txBody>
      </p:sp>
      <p:sp>
        <p:nvSpPr>
          <p:cNvPr id="387" name="Rounded Rectangle 38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04:00</a:t>
            </a:r>
          </a:p>
        </p:txBody>
      </p:sp>
      <p:sp>
        <p:nvSpPr>
          <p:cNvPr id="388" name="Rounded Rectangle 38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03:59</a:t>
            </a:r>
          </a:p>
        </p:txBody>
      </p:sp>
      <p:sp>
        <p:nvSpPr>
          <p:cNvPr id="389" name="Rounded Rectangle 38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03:58</a:t>
            </a:r>
          </a:p>
        </p:txBody>
      </p:sp>
      <p:sp>
        <p:nvSpPr>
          <p:cNvPr id="390" name="Rounded Rectangle 38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03:57</a:t>
            </a:r>
          </a:p>
        </p:txBody>
      </p:sp>
      <p:sp>
        <p:nvSpPr>
          <p:cNvPr id="391" name="Rounded Rectangle 39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03:56</a:t>
            </a:r>
          </a:p>
        </p:txBody>
      </p:sp>
      <p:sp>
        <p:nvSpPr>
          <p:cNvPr id="392" name="Rounded Rectangle 39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03:55</a:t>
            </a:r>
          </a:p>
        </p:txBody>
      </p:sp>
      <p:sp>
        <p:nvSpPr>
          <p:cNvPr id="393" name="Rounded Rectangle 39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03:54</a:t>
            </a:r>
          </a:p>
        </p:txBody>
      </p:sp>
      <p:sp>
        <p:nvSpPr>
          <p:cNvPr id="394" name="Rounded Rectangle 39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03:53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03:52</a:t>
            </a:r>
          </a:p>
        </p:txBody>
      </p:sp>
      <p:sp>
        <p:nvSpPr>
          <p:cNvPr id="396" name="Rounded Rectangle 39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03:51</a:t>
            </a:r>
          </a:p>
        </p:txBody>
      </p:sp>
      <p:sp>
        <p:nvSpPr>
          <p:cNvPr id="397" name="Rounded Rectangle 39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03:50</a:t>
            </a:r>
          </a:p>
        </p:txBody>
      </p:sp>
      <p:sp>
        <p:nvSpPr>
          <p:cNvPr id="398" name="Rounded Rectangle 39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03:49</a:t>
            </a:r>
          </a:p>
        </p:txBody>
      </p:sp>
      <p:sp>
        <p:nvSpPr>
          <p:cNvPr id="399" name="Rounded Rectangle 39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03:48</a:t>
            </a:r>
          </a:p>
        </p:txBody>
      </p:sp>
      <p:sp>
        <p:nvSpPr>
          <p:cNvPr id="400" name="Rounded Rectangle 39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03:47</a:t>
            </a:r>
          </a:p>
        </p:txBody>
      </p:sp>
      <p:sp>
        <p:nvSpPr>
          <p:cNvPr id="401" name="Rounded Rectangle 40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03:46</a:t>
            </a:r>
          </a:p>
        </p:txBody>
      </p:sp>
      <p:sp>
        <p:nvSpPr>
          <p:cNvPr id="402" name="Rounded Rectangle 40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03:45</a:t>
            </a:r>
          </a:p>
        </p:txBody>
      </p:sp>
      <p:sp>
        <p:nvSpPr>
          <p:cNvPr id="403" name="Rounded Rectangle 40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03:44</a:t>
            </a:r>
          </a:p>
        </p:txBody>
      </p:sp>
      <p:sp>
        <p:nvSpPr>
          <p:cNvPr id="404" name="Rounded Rectangle 40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03:43</a:t>
            </a:r>
          </a:p>
        </p:txBody>
      </p:sp>
      <p:sp>
        <p:nvSpPr>
          <p:cNvPr id="405" name="Rounded Rectangle 40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03:42</a:t>
            </a:r>
          </a:p>
        </p:txBody>
      </p:sp>
      <p:sp>
        <p:nvSpPr>
          <p:cNvPr id="406" name="Rounded Rectangle 40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03:41</a:t>
            </a:r>
          </a:p>
        </p:txBody>
      </p:sp>
      <p:sp>
        <p:nvSpPr>
          <p:cNvPr id="407" name="Rounded Rectangle 40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03:40</a:t>
            </a:r>
          </a:p>
        </p:txBody>
      </p:sp>
      <p:sp>
        <p:nvSpPr>
          <p:cNvPr id="408" name="Rounded Rectangle 40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03:39</a:t>
            </a:r>
          </a:p>
        </p:txBody>
      </p:sp>
      <p:sp>
        <p:nvSpPr>
          <p:cNvPr id="409" name="Rounded Rectangle 40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03:38</a:t>
            </a:r>
          </a:p>
        </p:txBody>
      </p:sp>
      <p:sp>
        <p:nvSpPr>
          <p:cNvPr id="410" name="Rounded Rectangle 40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03:37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03:36</a:t>
            </a:r>
          </a:p>
        </p:txBody>
      </p:sp>
      <p:sp>
        <p:nvSpPr>
          <p:cNvPr id="412" name="Rounded Rectangle 41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03:35</a:t>
            </a:r>
          </a:p>
        </p:txBody>
      </p:sp>
      <p:sp>
        <p:nvSpPr>
          <p:cNvPr id="413" name="Rounded Rectangle 41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03:34</a:t>
            </a:r>
          </a:p>
        </p:txBody>
      </p:sp>
      <p:sp>
        <p:nvSpPr>
          <p:cNvPr id="414" name="Rounded Rectangle 41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03:33</a:t>
            </a:r>
          </a:p>
        </p:txBody>
      </p:sp>
      <p:sp>
        <p:nvSpPr>
          <p:cNvPr id="415" name="Rounded Rectangle 41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03:32</a:t>
            </a:r>
          </a:p>
        </p:txBody>
      </p:sp>
      <p:sp>
        <p:nvSpPr>
          <p:cNvPr id="416" name="Rounded Rectangle 41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03:31</a:t>
            </a:r>
          </a:p>
        </p:txBody>
      </p:sp>
      <p:sp>
        <p:nvSpPr>
          <p:cNvPr id="417" name="Rounded Rectangle 41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03:30</a:t>
            </a:r>
          </a:p>
        </p:txBody>
      </p:sp>
      <p:sp>
        <p:nvSpPr>
          <p:cNvPr id="418" name="Rounded Rectangle 41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03:29</a:t>
            </a:r>
          </a:p>
        </p:txBody>
      </p:sp>
      <p:sp>
        <p:nvSpPr>
          <p:cNvPr id="419" name="Rounded Rectangle 41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03:28</a:t>
            </a:r>
          </a:p>
        </p:txBody>
      </p:sp>
      <p:sp>
        <p:nvSpPr>
          <p:cNvPr id="420" name="Rounded Rectangle 41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03:27</a:t>
            </a:r>
          </a:p>
        </p:txBody>
      </p:sp>
      <p:sp>
        <p:nvSpPr>
          <p:cNvPr id="421" name="Rounded Rectangle 42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03:26</a:t>
            </a:r>
          </a:p>
        </p:txBody>
      </p:sp>
      <p:sp>
        <p:nvSpPr>
          <p:cNvPr id="422" name="Rounded Rectangle 42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03:25</a:t>
            </a:r>
          </a:p>
        </p:txBody>
      </p:sp>
      <p:sp>
        <p:nvSpPr>
          <p:cNvPr id="423" name="Rounded Rectangle 42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03:24</a:t>
            </a:r>
          </a:p>
        </p:txBody>
      </p:sp>
      <p:sp>
        <p:nvSpPr>
          <p:cNvPr id="424" name="Rounded Rectangle 42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03:23</a:t>
            </a:r>
          </a:p>
        </p:txBody>
      </p:sp>
      <p:sp>
        <p:nvSpPr>
          <p:cNvPr id="425" name="Rounded Rectangle 42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03:22</a:t>
            </a:r>
          </a:p>
        </p:txBody>
      </p:sp>
      <p:sp>
        <p:nvSpPr>
          <p:cNvPr id="426" name="Rounded Rectangle 42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03:21</a:t>
            </a:r>
          </a:p>
        </p:txBody>
      </p:sp>
      <p:sp>
        <p:nvSpPr>
          <p:cNvPr id="427" name="Rounded Rectangle 42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03:20</a:t>
            </a:r>
          </a:p>
        </p:txBody>
      </p:sp>
      <p:sp>
        <p:nvSpPr>
          <p:cNvPr id="428" name="Rounded Rectangle 42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03:19</a:t>
            </a:r>
          </a:p>
        </p:txBody>
      </p:sp>
      <p:sp>
        <p:nvSpPr>
          <p:cNvPr id="429" name="Rounded Rectangle 42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03:18</a:t>
            </a:r>
          </a:p>
        </p:txBody>
      </p:sp>
      <p:sp>
        <p:nvSpPr>
          <p:cNvPr id="430" name="Rounded Rectangle 42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03:17</a:t>
            </a:r>
          </a:p>
        </p:txBody>
      </p:sp>
      <p:sp>
        <p:nvSpPr>
          <p:cNvPr id="431" name="Rounded Rectangle 43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03:16</a:t>
            </a:r>
          </a:p>
        </p:txBody>
      </p:sp>
      <p:sp>
        <p:nvSpPr>
          <p:cNvPr id="432" name="Rounded Rectangle 43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03:15</a:t>
            </a:r>
          </a:p>
        </p:txBody>
      </p:sp>
      <p:sp>
        <p:nvSpPr>
          <p:cNvPr id="433" name="Rounded Rectangle 43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03:14</a:t>
            </a:r>
          </a:p>
        </p:txBody>
      </p:sp>
      <p:sp>
        <p:nvSpPr>
          <p:cNvPr id="434" name="Rounded Rectangle 43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03:13</a:t>
            </a:r>
          </a:p>
        </p:txBody>
      </p:sp>
      <p:sp>
        <p:nvSpPr>
          <p:cNvPr id="435" name="Rounded Rectangle 43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03:12</a:t>
            </a:r>
          </a:p>
        </p:txBody>
      </p:sp>
      <p:sp>
        <p:nvSpPr>
          <p:cNvPr id="436" name="Rounded Rectangle 43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03:11</a:t>
            </a:r>
          </a:p>
        </p:txBody>
      </p:sp>
      <p:sp>
        <p:nvSpPr>
          <p:cNvPr id="437" name="Rounded Rectangle 43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03:10</a:t>
            </a:r>
          </a:p>
        </p:txBody>
      </p:sp>
      <p:sp>
        <p:nvSpPr>
          <p:cNvPr id="438" name="Rounded Rectangle 43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03:09</a:t>
            </a:r>
          </a:p>
        </p:txBody>
      </p:sp>
      <p:sp>
        <p:nvSpPr>
          <p:cNvPr id="439" name="Rounded Rectangle 43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03:08</a:t>
            </a:r>
          </a:p>
        </p:txBody>
      </p:sp>
      <p:sp>
        <p:nvSpPr>
          <p:cNvPr id="440" name="Rounded Rectangle 43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03:07</a:t>
            </a:r>
          </a:p>
        </p:txBody>
      </p:sp>
      <p:sp>
        <p:nvSpPr>
          <p:cNvPr id="441" name="Rounded Rectangle 44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03:06</a:t>
            </a:r>
          </a:p>
        </p:txBody>
      </p:sp>
      <p:sp>
        <p:nvSpPr>
          <p:cNvPr id="442" name="Rounded Rectangle 44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03:05</a:t>
            </a:r>
          </a:p>
        </p:txBody>
      </p:sp>
      <p:sp>
        <p:nvSpPr>
          <p:cNvPr id="443" name="Rounded Rectangle 44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03:04</a:t>
            </a:r>
          </a:p>
        </p:txBody>
      </p:sp>
      <p:sp>
        <p:nvSpPr>
          <p:cNvPr id="444" name="Rounded Rectangle 44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03:03</a:t>
            </a:r>
          </a:p>
        </p:txBody>
      </p:sp>
      <p:sp>
        <p:nvSpPr>
          <p:cNvPr id="445" name="Rounded Rectangle 44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03:02</a:t>
            </a:r>
          </a:p>
        </p:txBody>
      </p:sp>
      <p:sp>
        <p:nvSpPr>
          <p:cNvPr id="446" name="Rounded Rectangle 44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03:01</a:t>
            </a:r>
          </a:p>
        </p:txBody>
      </p:sp>
      <p:sp>
        <p:nvSpPr>
          <p:cNvPr id="447" name="Rounded Rectangle 44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03:00</a:t>
            </a:r>
          </a:p>
        </p:txBody>
      </p:sp>
      <p:sp>
        <p:nvSpPr>
          <p:cNvPr id="448" name="Rounded Rectangle 44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02:59</a:t>
            </a:r>
          </a:p>
        </p:txBody>
      </p:sp>
      <p:sp>
        <p:nvSpPr>
          <p:cNvPr id="449" name="Rounded Rectangle 44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02:58</a:t>
            </a:r>
          </a:p>
        </p:txBody>
      </p:sp>
      <p:sp>
        <p:nvSpPr>
          <p:cNvPr id="450" name="Rounded Rectangle 44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02:57</a:t>
            </a:r>
          </a:p>
        </p:txBody>
      </p:sp>
      <p:sp>
        <p:nvSpPr>
          <p:cNvPr id="451" name="Rounded Rectangle 45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02:56</a:t>
            </a:r>
          </a:p>
        </p:txBody>
      </p:sp>
      <p:sp>
        <p:nvSpPr>
          <p:cNvPr id="452" name="Rounded Rectangle 45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02:55</a:t>
            </a:r>
          </a:p>
        </p:txBody>
      </p:sp>
      <p:sp>
        <p:nvSpPr>
          <p:cNvPr id="453" name="Rounded Rectangle 45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02:54</a:t>
            </a:r>
          </a:p>
        </p:txBody>
      </p:sp>
      <p:sp>
        <p:nvSpPr>
          <p:cNvPr id="454" name="Rounded Rectangle 45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02:53</a:t>
            </a:r>
          </a:p>
        </p:txBody>
      </p:sp>
      <p:sp>
        <p:nvSpPr>
          <p:cNvPr id="455" name="Rounded Rectangle 45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02:52</a:t>
            </a:r>
          </a:p>
        </p:txBody>
      </p:sp>
      <p:sp>
        <p:nvSpPr>
          <p:cNvPr id="456" name="Rounded Rectangle 45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02:51</a:t>
            </a:r>
          </a:p>
        </p:txBody>
      </p:sp>
      <p:sp>
        <p:nvSpPr>
          <p:cNvPr id="457" name="Rounded Rectangle 45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02:50</a:t>
            </a:r>
          </a:p>
        </p:txBody>
      </p:sp>
      <p:sp>
        <p:nvSpPr>
          <p:cNvPr id="458" name="Rounded Rectangle 45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02:49</a:t>
            </a:r>
          </a:p>
        </p:txBody>
      </p:sp>
      <p:sp>
        <p:nvSpPr>
          <p:cNvPr id="459" name="Rounded Rectangle 45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02:48</a:t>
            </a:r>
          </a:p>
        </p:txBody>
      </p:sp>
      <p:sp>
        <p:nvSpPr>
          <p:cNvPr id="460" name="Rounded Rectangle 45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02:47</a:t>
            </a:r>
          </a:p>
        </p:txBody>
      </p:sp>
      <p:sp>
        <p:nvSpPr>
          <p:cNvPr id="461" name="Rounded Rectangle 46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02:46</a:t>
            </a:r>
          </a:p>
        </p:txBody>
      </p:sp>
      <p:sp>
        <p:nvSpPr>
          <p:cNvPr id="462" name="Rounded Rectangle 46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02:45</a:t>
            </a:r>
          </a:p>
        </p:txBody>
      </p:sp>
      <p:sp>
        <p:nvSpPr>
          <p:cNvPr id="463" name="Rounded Rectangle 46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02:44</a:t>
            </a:r>
          </a:p>
        </p:txBody>
      </p:sp>
      <p:sp>
        <p:nvSpPr>
          <p:cNvPr id="464" name="Rounded Rectangle 46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02:43</a:t>
            </a:r>
          </a:p>
        </p:txBody>
      </p:sp>
      <p:sp>
        <p:nvSpPr>
          <p:cNvPr id="465" name="Rounded Rectangle 46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02:42</a:t>
            </a:r>
          </a:p>
        </p:txBody>
      </p:sp>
      <p:sp>
        <p:nvSpPr>
          <p:cNvPr id="466" name="Rounded Rectangle 46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02:41</a:t>
            </a:r>
          </a:p>
        </p:txBody>
      </p:sp>
      <p:sp>
        <p:nvSpPr>
          <p:cNvPr id="467" name="Rounded Rectangle 46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02:40</a:t>
            </a:r>
          </a:p>
        </p:txBody>
      </p:sp>
      <p:sp>
        <p:nvSpPr>
          <p:cNvPr id="468" name="Rounded Rectangle 46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02:39</a:t>
            </a:r>
          </a:p>
        </p:txBody>
      </p:sp>
      <p:sp>
        <p:nvSpPr>
          <p:cNvPr id="469" name="Rounded Rectangle 46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02:38</a:t>
            </a:r>
          </a:p>
        </p:txBody>
      </p:sp>
      <p:sp>
        <p:nvSpPr>
          <p:cNvPr id="470" name="Rounded Rectangle 46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02:37</a:t>
            </a:r>
          </a:p>
        </p:txBody>
      </p:sp>
      <p:sp>
        <p:nvSpPr>
          <p:cNvPr id="471" name="Rounded Rectangle 47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02:36</a:t>
            </a:r>
          </a:p>
        </p:txBody>
      </p:sp>
      <p:sp>
        <p:nvSpPr>
          <p:cNvPr id="472" name="Rounded Rectangle 47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02:35</a:t>
            </a:r>
          </a:p>
        </p:txBody>
      </p:sp>
      <p:sp>
        <p:nvSpPr>
          <p:cNvPr id="473" name="Rounded Rectangle 47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02:34</a:t>
            </a:r>
          </a:p>
        </p:txBody>
      </p:sp>
      <p:sp>
        <p:nvSpPr>
          <p:cNvPr id="474" name="Rounded Rectangle 47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02:33</a:t>
            </a:r>
          </a:p>
        </p:txBody>
      </p:sp>
      <p:sp>
        <p:nvSpPr>
          <p:cNvPr id="475" name="Rounded Rectangle 47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02:32</a:t>
            </a:r>
          </a:p>
        </p:txBody>
      </p:sp>
      <p:sp>
        <p:nvSpPr>
          <p:cNvPr id="476" name="Rounded Rectangle 47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02:31</a:t>
            </a:r>
          </a:p>
        </p:txBody>
      </p:sp>
      <p:sp>
        <p:nvSpPr>
          <p:cNvPr id="477" name="Rounded Rectangle 47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02:30</a:t>
            </a:r>
          </a:p>
        </p:txBody>
      </p:sp>
      <p:sp>
        <p:nvSpPr>
          <p:cNvPr id="478" name="Rounded Rectangle 47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02:29</a:t>
            </a:r>
          </a:p>
        </p:txBody>
      </p:sp>
      <p:sp>
        <p:nvSpPr>
          <p:cNvPr id="479" name="Rounded Rectangle 47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02:28</a:t>
            </a:r>
          </a:p>
        </p:txBody>
      </p:sp>
      <p:sp>
        <p:nvSpPr>
          <p:cNvPr id="480" name="Rounded Rectangle 47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02:27</a:t>
            </a:r>
          </a:p>
        </p:txBody>
      </p:sp>
      <p:sp>
        <p:nvSpPr>
          <p:cNvPr id="481" name="Rounded Rectangle 48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02:26</a:t>
            </a:r>
          </a:p>
        </p:txBody>
      </p:sp>
      <p:sp>
        <p:nvSpPr>
          <p:cNvPr id="482" name="Rounded Rectangle 48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02:25</a:t>
            </a:r>
          </a:p>
        </p:txBody>
      </p:sp>
      <p:sp>
        <p:nvSpPr>
          <p:cNvPr id="483" name="Rounded Rectangle 48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02:24</a:t>
            </a:r>
          </a:p>
        </p:txBody>
      </p:sp>
      <p:sp>
        <p:nvSpPr>
          <p:cNvPr id="484" name="Rounded Rectangle 48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02:23</a:t>
            </a:r>
          </a:p>
        </p:txBody>
      </p:sp>
      <p:sp>
        <p:nvSpPr>
          <p:cNvPr id="485" name="Rounded Rectangle 48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02:22</a:t>
            </a:r>
          </a:p>
        </p:txBody>
      </p:sp>
      <p:sp>
        <p:nvSpPr>
          <p:cNvPr id="486" name="Rounded Rectangle 48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02:21</a:t>
            </a:r>
          </a:p>
        </p:txBody>
      </p:sp>
      <p:sp>
        <p:nvSpPr>
          <p:cNvPr id="487" name="Rounded Rectangle 48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02:20</a:t>
            </a:r>
          </a:p>
        </p:txBody>
      </p:sp>
      <p:sp>
        <p:nvSpPr>
          <p:cNvPr id="488" name="Rounded Rectangle 48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02:19</a:t>
            </a:r>
          </a:p>
        </p:txBody>
      </p:sp>
      <p:sp>
        <p:nvSpPr>
          <p:cNvPr id="489" name="Rounded Rectangle 48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02:18</a:t>
            </a:r>
          </a:p>
        </p:txBody>
      </p:sp>
      <p:sp>
        <p:nvSpPr>
          <p:cNvPr id="490" name="Rounded Rectangle 48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02:17</a:t>
            </a:r>
          </a:p>
        </p:txBody>
      </p:sp>
      <p:sp>
        <p:nvSpPr>
          <p:cNvPr id="491" name="Rounded Rectangle 49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02:16</a:t>
            </a:r>
          </a:p>
        </p:txBody>
      </p:sp>
      <p:sp>
        <p:nvSpPr>
          <p:cNvPr id="492" name="Rounded Rectangle 49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02:15</a:t>
            </a:r>
          </a:p>
        </p:txBody>
      </p:sp>
      <p:sp>
        <p:nvSpPr>
          <p:cNvPr id="493" name="Rounded Rectangle 49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02:14</a:t>
            </a:r>
          </a:p>
        </p:txBody>
      </p:sp>
      <p:sp>
        <p:nvSpPr>
          <p:cNvPr id="494" name="Rounded Rectangle 49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02:13</a:t>
            </a:r>
          </a:p>
        </p:txBody>
      </p:sp>
      <p:sp>
        <p:nvSpPr>
          <p:cNvPr id="495" name="Rounded Rectangle 49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02:12</a:t>
            </a:r>
          </a:p>
        </p:txBody>
      </p:sp>
      <p:sp>
        <p:nvSpPr>
          <p:cNvPr id="496" name="Rounded Rectangle 49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02:11</a:t>
            </a:r>
          </a:p>
        </p:txBody>
      </p:sp>
      <p:sp>
        <p:nvSpPr>
          <p:cNvPr id="497" name="Rounded Rectangle 49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02:10</a:t>
            </a:r>
          </a:p>
        </p:txBody>
      </p:sp>
      <p:sp>
        <p:nvSpPr>
          <p:cNvPr id="498" name="Rounded Rectangle 49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02:09</a:t>
            </a:r>
          </a:p>
        </p:txBody>
      </p:sp>
      <p:sp>
        <p:nvSpPr>
          <p:cNvPr id="499" name="Rounded Rectangle 49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02:08</a:t>
            </a:r>
          </a:p>
        </p:txBody>
      </p:sp>
      <p:sp>
        <p:nvSpPr>
          <p:cNvPr id="500" name="Rounded Rectangle 49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02:07</a:t>
            </a:r>
          </a:p>
        </p:txBody>
      </p:sp>
      <p:sp>
        <p:nvSpPr>
          <p:cNvPr id="501" name="Rounded Rectangle 50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02:06</a:t>
            </a:r>
          </a:p>
        </p:txBody>
      </p:sp>
      <p:sp>
        <p:nvSpPr>
          <p:cNvPr id="502" name="Rounded Rectangle 50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02:05</a:t>
            </a:r>
          </a:p>
        </p:txBody>
      </p:sp>
      <p:sp>
        <p:nvSpPr>
          <p:cNvPr id="503" name="Rounded Rectangle 50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02:04</a:t>
            </a:r>
          </a:p>
        </p:txBody>
      </p:sp>
      <p:sp>
        <p:nvSpPr>
          <p:cNvPr id="504" name="Rounded Rectangle 50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02:03</a:t>
            </a:r>
          </a:p>
        </p:txBody>
      </p:sp>
      <p:sp>
        <p:nvSpPr>
          <p:cNvPr id="505" name="Rounded Rectangle 50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02:02</a:t>
            </a:r>
          </a:p>
        </p:txBody>
      </p:sp>
      <p:sp>
        <p:nvSpPr>
          <p:cNvPr id="506" name="Rounded Rectangle 50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02:01</a:t>
            </a:r>
          </a:p>
        </p:txBody>
      </p:sp>
      <p:sp>
        <p:nvSpPr>
          <p:cNvPr id="507" name="Rounded Rectangle 50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508" name="Rounded Rectangle 50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509" name="Rounded Rectangle 50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510" name="Rounded Rectangle 50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511" name="Rounded Rectangle 51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512" name="Rounded Rectangle 51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513" name="Rounded Rectangle 51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514" name="Rounded Rectangle 51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515" name="Rounded Rectangle 51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516" name="Rounded Rectangle 51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517" name="Rounded Rectangle 51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518" name="Rounded Rectangle 51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519" name="Rounded Rectangle 51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520" name="Rounded Rectangle 51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521" name="Rounded Rectangle 52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522" name="Rounded Rectangle 52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523" name="Rounded Rectangle 52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524" name="Rounded Rectangle 52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525" name="Rounded Rectangle 52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526" name="Rounded Rectangle 52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527" name="Rounded Rectangle 52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528" name="Rounded Rectangle 52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529" name="Rounded Rectangle 52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530" name="Rounded Rectangle 52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531" name="Rounded Rectangle 53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532" name="Rounded Rectangle 53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533" name="Rounded Rectangle 53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534" name="Rounded Rectangle 53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535" name="Rounded Rectangle 53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536" name="Rounded Rectangle 53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537" name="Rounded Rectangle 53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538" name="Rounded Rectangle 53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539" name="Rounded Rectangle 53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540" name="Rounded Rectangle 53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541" name="Rounded Rectangle 54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542" name="Rounded Rectangle 54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543" name="Rounded Rectangle 54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544" name="Rounded Rectangle 54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545" name="Rounded Rectangle 54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546" name="Rounded Rectangle 54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547" name="Rounded Rectangle 54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548" name="Rounded Rectangle 54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549" name="Rounded Rectangle 54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550" name="Rounded Rectangle 54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551" name="Rounded Rectangle 55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552" name="Rounded Rectangle 55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553" name="Rounded Rectangle 55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554" name="Rounded Rectangle 55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555" name="Rounded Rectangle 55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556" name="Rounded Rectangle 55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557" name="Rounded Rectangle 55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558" name="Rounded Rectangle 55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560" name="Rounded Rectangle 55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561" name="Rounded Rectangle 56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562" name="Rounded Rectangle 56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563" name="Rounded Rectangle 56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564" name="Rounded Rectangle 56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565" name="Rounded Rectangle 56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566" name="Rounded Rectangle 56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567" name="Rounded Rectangle 56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568" name="Rounded Rectangle 56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569" name="Rounded Rectangle 56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570" name="Rounded Rectangle 56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571" name="Rounded Rectangle 57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572" name="Rounded Rectangle 57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573" name="Rounded Rectangle 57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574" name="Rounded Rectangle 57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575" name="Rounded Rectangle 57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576" name="Rounded Rectangle 57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577" name="Rounded Rectangle 57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578" name="Rounded Rectangle 57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579" name="Rounded Rectangle 57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580" name="Rounded Rectangle 57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581" name="Rounded Rectangle 58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582" name="Rounded Rectangle 58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583" name="Rounded Rectangle 58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584" name="Rounded Rectangle 58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585" name="Rounded Rectangle 58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586" name="Rounded Rectangle 58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587" name="Rounded Rectangle 58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588" name="Rounded Rectangle 58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589" name="Rounded Rectangle 58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590" name="Rounded Rectangle 58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591" name="Rounded Rectangle 59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592" name="Rounded Rectangle 59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593" name="Rounded Rectangle 59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594" name="Rounded Rectangle 59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595" name="Rounded Rectangle 59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596" name="Rounded Rectangle 59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597" name="Rounded Rectangle 59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598" name="Rounded Rectangle 59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599" name="Rounded Rectangle 59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600" name="Rounded Rectangle 59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601" name="Rounded Rectangle 60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602" name="Rounded Rectangle 60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603" name="Rounded Rectangle 60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604" name="Rounded Rectangle 60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605" name="Rounded Rectangle 60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606" name="Rounded Rectangle 60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607" name="Rounded Rectangle 60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608" name="Rounded Rectangle 60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609" name="Rounded Rectangle 60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610" name="Rounded Rectangle 60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611" name="Rounded Rectangle 61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612" name="Rounded Rectangle 61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613" name="Rounded Rectangle 61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614" name="Rounded Rectangle 61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615" name="Rounded Rectangle 61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616" name="Rounded Rectangle 61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617" name="Rounded Rectangle 61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618" name="Rounded Rectangle 617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619" name="Rounded Rectangle 618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620" name="Rounded Rectangle 619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621" name="Rounded Rectangle 620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622" name="Rounded Rectangle 621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623" name="Rounded Rectangle 622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624" name="Rounded Rectangle 623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625" name="Rounded Rectangle 624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626" name="Rounded Rectangle 625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627" name="Rounded Rectangle 626"/>
          <p:cNvSpPr/>
          <p:nvPr/>
        </p:nvSpPr>
        <p:spPr>
          <a:xfrm>
            <a:off x="9126784" y="571471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628" name="Oval 627"/>
          <p:cNvSpPr/>
          <p:nvPr/>
        </p:nvSpPr>
        <p:spPr>
          <a:xfrm>
            <a:off x="8821984" y="5486086"/>
            <a:ext cx="1828800" cy="9906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0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3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222" y="147426"/>
            <a:ext cx="260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1.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(PHT 4)</a:t>
            </a:r>
            <a:endParaRPr lang="en-US" sz="24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8950" y="147426"/>
            <a:ext cx="9046744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 động cơ có 2 bánh răng a, b ăn khớp nhau với số răng của mỗi bánh theo thứ tự là 10; 20. Cho biết mỗi phút bánh răng a quay được 10 vòng. Hãy tính số vòng quay trong 1 phút của bánh răng b.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43438"/>
              </p:ext>
            </p:extLst>
          </p:nvPr>
        </p:nvGraphicFramePr>
        <p:xfrm>
          <a:off x="3390848" y="1258340"/>
          <a:ext cx="4161474" cy="2108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158"/>
                <a:gridCol w="1387158"/>
                <a:gridCol w="1387158"/>
              </a:tblGrid>
              <a:tr h="599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răng mỗi bánh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993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vòng quay trong 1 phút của bánh răng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Estudio Clip art Bài tập về nhà Học sinh - png tải về - Miễn phí trong suốt  Phim Hoạt Hình png Tải về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736" y="4046419"/>
            <a:ext cx="3829586" cy="26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04:09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04:08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04:07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04:06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04:05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04:04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04:01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04:00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03:59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03:58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03:57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03:56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03:55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03:53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03:49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03:48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03:47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03:46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03:45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03:44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03:38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03:37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03:36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03:35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03:34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03:33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03:31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03:30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03:27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03:25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03:23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03:21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03:20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03:19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03:18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03:17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03:16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03:15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03:14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03:13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03:12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03:11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03:09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03:08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03:07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03:06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03:05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03:04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03:02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03:01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03:00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02:59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02:58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02:57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02:56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02:55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02:54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02:53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02:52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02:51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02:48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02:47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02:46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02:45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02:43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02:42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02:41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02:40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02:39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02:38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02:37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02:36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02:35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02:34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02:33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02:32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02:31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02:30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02:29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02:28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02:27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02:26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02:25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02:24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02:23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02:22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02:21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02:20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02:19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02:18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02:17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02:16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02:15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02:14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02:13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02:12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02:11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02:10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02:09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02:08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02:07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02:06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02:05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02:04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02:03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02:02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02:01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9310254" y="5334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310" name="Oval 309"/>
          <p:cNvSpPr/>
          <p:nvPr/>
        </p:nvSpPr>
        <p:spPr>
          <a:xfrm>
            <a:off x="9005454" y="5160795"/>
            <a:ext cx="1828800" cy="9906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222" y="147426"/>
            <a:ext cx="260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1.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(PHT 4)</a:t>
            </a:r>
            <a:endParaRPr lang="en-US" sz="24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8950" y="147426"/>
            <a:ext cx="9046744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 động cơ có 2 bánh răng a, b ăn khớp nhau với số răng của mỗi bánh theo thứ tự là 10; 20. Cho biết mỗi phút bánh răng a quay được 10 vòng. Hãy tính số vòng quay trong 1 phút của bánh răng b.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50212"/>
              </p:ext>
            </p:extLst>
          </p:nvPr>
        </p:nvGraphicFramePr>
        <p:xfrm>
          <a:off x="557213" y="1314451"/>
          <a:ext cx="4014786" cy="2600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8262"/>
                <a:gridCol w="1338262"/>
                <a:gridCol w="1338262"/>
              </a:tblGrid>
              <a:tr h="742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răng mỗi bánh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573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vòng quay trong 1 phút của bánh răng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60544" y="1332365"/>
            <a:ext cx="6915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 x (vòng) là số vòng quay trong 1 phút của bánh răng b. Đ/k: x nguyên dương.</a:t>
            </a:r>
          </a:p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các bánh răng ăn khớp nhau nên số răng quay trong 1 phút của 2 bánh răng bằng nhau. Như vậy, số vòng quay trong 1 phút của mỗi bánh răng tỉ lệ nghịch số răng mỗi bánh. </a:t>
            </a:r>
            <a:b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</a:t>
            </a:r>
          </a:p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. 10 = 20 . x = 100</a:t>
            </a:r>
          </a:p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 ra: x  = 5</a:t>
            </a:r>
          </a:p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Vậy: Trong 1 phút bánh răng b quay được 5 vòng</a:t>
            </a:r>
            <a:endParaRPr lang="en-US" sz="24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Estudio Clip art Bài tập về nhà Học sinh - png tải về - Miễn phí trong suốt  Phim Hoạt Hình png Tải về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9" y="4617919"/>
            <a:ext cx="3045814" cy="21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9074727" y="5683981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309" name="Oval 308"/>
          <p:cNvSpPr/>
          <p:nvPr/>
        </p:nvSpPr>
        <p:spPr>
          <a:xfrm>
            <a:off x="8769927" y="5510776"/>
            <a:ext cx="1828800" cy="9906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43014" y="1784802"/>
            <a:ext cx="6843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2: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Trong mỗi trường hợp sau, hãy cho biết 2 đại lượng a và b có tỉ lệ nghịch với nhau không?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27211"/>
              </p:ext>
            </p:extLst>
          </p:nvPr>
        </p:nvGraphicFramePr>
        <p:xfrm>
          <a:off x="1405718" y="2944571"/>
          <a:ext cx="3589362" cy="850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995"/>
                <a:gridCol w="597995"/>
                <a:gridCol w="597995"/>
                <a:gridCol w="597995"/>
                <a:gridCol w="598691"/>
                <a:gridCol w="598691"/>
              </a:tblGrid>
              <a:tr h="425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16162"/>
              </p:ext>
            </p:extLst>
          </p:nvPr>
        </p:nvGraphicFramePr>
        <p:xfrm>
          <a:off x="5745706" y="2944571"/>
          <a:ext cx="3616656" cy="850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542"/>
                <a:gridCol w="602542"/>
                <a:gridCol w="602542"/>
                <a:gridCol w="602542"/>
                <a:gridCol w="603244"/>
                <a:gridCol w="603244"/>
              </a:tblGrid>
              <a:tr h="425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49154" y="4030409"/>
            <a:ext cx="9014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3: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Với cùng 1 số tiền, thay vì mua được 25 kg gạo 20 000 đồng thì ta có thể mua được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bao nhiêu kg gạo giá 25 000 đồng?</a:t>
            </a:r>
          </a:p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(Đáp số: 20 kg)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9090342" y="718196"/>
            <a:ext cx="2007032" cy="2133211"/>
            <a:chOff x="8441034" y="2451691"/>
            <a:chExt cx="3273940" cy="3730712"/>
          </a:xfrm>
        </p:grpSpPr>
        <p:pic>
          <p:nvPicPr>
            <p:cNvPr id="17" name="Picture 16" descr="Background pattern&#10;&#10;Description automatically generated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1034" y="2451691"/>
              <a:ext cx="3273940" cy="3730712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4508" y="289560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930798" y="565241"/>
            <a:ext cx="2523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</a:t>
            </a:r>
            <a:b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3303" y="150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4740814" y="-43347"/>
            <a:ext cx="6611815" cy="1914908"/>
          </a:xfrm>
          <a:prstGeom prst="cloud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DẠY HỌC VÀ HỌC 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MH_Other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3298" y="1871561"/>
            <a:ext cx="10282887" cy="266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H_Other_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651" y="5572963"/>
            <a:ext cx="10282887" cy="64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arallelogram 22"/>
          <p:cNvSpPr/>
          <p:nvPr/>
        </p:nvSpPr>
        <p:spPr>
          <a:xfrm>
            <a:off x="2683298" y="2273875"/>
            <a:ext cx="1874634" cy="183219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2489983" y="4155057"/>
            <a:ext cx="1874634" cy="183219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51247" y="2797639"/>
            <a:ext cx="6615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Máy tính bỏ túi, bảng phụ, bảng nhóm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4174732" y="4671307"/>
            <a:ext cx="7768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Sách giáo khoa, sách bài tập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" y="4785533"/>
            <a:ext cx="12190992" cy="20724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986" y="1"/>
            <a:ext cx="2235015" cy="24056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24" y="4301869"/>
            <a:ext cx="3909245" cy="2169996"/>
          </a:xfrm>
          <a:prstGeom prst="rect">
            <a:avLst/>
          </a:prstGeom>
        </p:spPr>
      </p:pic>
      <p:pic>
        <p:nvPicPr>
          <p:cNvPr id="10" name="清新欢乐节奏流行进取电音乐">
            <a:hlinkClick r:id="" action="ppaction://media"/>
            <a:extLst>
              <a:ext uri="{FF2B5EF4-FFF2-40B4-BE49-F238E27FC236}">
                <a16:creationId xmlns:a16="http://schemas.microsoft.com/office/drawing/2014/main" xmlns="" id="{9D5BD8F3-9884-4B8F-A4DE-583E1BCD9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9369" y="6218757"/>
            <a:ext cx="639244" cy="6392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BA728DF-65D0-47CE-910A-7022149C9E23}"/>
              </a:ext>
            </a:extLst>
          </p:cNvPr>
          <p:cNvSpPr txBox="1"/>
          <p:nvPr/>
        </p:nvSpPr>
        <p:spPr>
          <a:xfrm>
            <a:off x="1545465" y="909321"/>
            <a:ext cx="9169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ĐẠI LƯỢNG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 LỆ NGHỊCH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6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3" showWhenStopped="0">
                <p:cTn id="2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xmlns="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072" y="165279"/>
            <a:ext cx="6301759" cy="4252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FF36D7-F03F-40FC-8722-8ACBE7CD6F1E}"/>
              </a:ext>
            </a:extLst>
          </p:cNvPr>
          <p:cNvSpPr/>
          <p:nvPr/>
        </p:nvSpPr>
        <p:spPr>
          <a:xfrm>
            <a:off x="5676714" y="457200"/>
            <a:ext cx="452335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600" b="1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b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600" b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600" b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sẽ tìm hiểu </a:t>
            </a:r>
            <a:r>
              <a:rPr lang="en-US" sz="3600" b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bài toán về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lượng tỉ lệ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(VD4, VD5)</a:t>
            </a:r>
            <a:endParaRPr lang="en-US" sz="3600" b="1">
              <a:ln/>
            </a:endParaRPr>
          </a:p>
        </p:txBody>
      </p:sp>
      <p:pic>
        <p:nvPicPr>
          <p:cNvPr id="2" name="3D Model 1" descr="Question Mark">
            <a:extLst>
              <a:ext uri="{FF2B5EF4-FFF2-40B4-BE49-F238E27FC236}">
                <a16:creationId xmlns:a16="http://schemas.microsoft.com/office/drawing/2014/main" xmlns="" id="{0D4AA96E-F6DC-422B-A874-152A9F53C3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144" y="2646243"/>
            <a:ext cx="849329" cy="1077434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58DC44CD-7D4C-4F4A-8010-D73F6758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502" y="3810000"/>
            <a:ext cx="1854323" cy="294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0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mph" presetSubtype="128" repeatCount="indefinite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928689" y="1737361"/>
            <a:ext cx="7131094" cy="293914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5463" y="2554022"/>
            <a:ext cx="6497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TOÁN VỀ ĐẠI LƯỢNG TỈ LỆ NGHỊCH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463" y="3583308"/>
            <a:ext cx="649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08" y="4408166"/>
            <a:ext cx="3909245" cy="21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3735"/>
            <a:ext cx="11642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tập.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(PHT 5)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5061" y="58422"/>
            <a:ext cx="9415019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1 đội công nhân (năng suất làm việc như nhau) dự kiến xây 1 ngôi nhà trong 168 ngày. Hỏi: nếu điều chuyển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 số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nhân sang công trình khác thì số công nhân còn lại sẽ xây ngôi nhà đó trong bao nhiêu ngày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0313" y="1168609"/>
            <a:ext cx="11496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nhân),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(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nhân) lần lượt là số công nhân đội lúc đầu và lúc sau khi điều chuyển.</a:t>
            </a:r>
          </a:p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ngày) số ngày số công nhân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 lại sẽ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xong ngôi nhà sau khi điều chuyển.</a:t>
            </a:r>
          </a:p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Đ/k: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nguyên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dương.</a:t>
            </a:r>
          </a:p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điều chuyển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1/3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công nhân sang công trình khác thì số công nhân còn lại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…………………….………………</a:t>
            </a:r>
            <a:endParaRPr lang="en-US" sz="20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9148" y="4247039"/>
            <a:ext cx="10553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công nhân và số ngày hoàn thành công việc là 2 đại lượng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……………….</a:t>
            </a:r>
          </a:p>
          <a:p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……………………….</a:t>
            </a:r>
          </a:p>
          <a:p>
            <a:endParaRPr lang="en-US" sz="20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266825" algn="l"/>
              </a:tabLst>
            </a:pP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 ra: 	</a:t>
            </a:r>
          </a:p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Vậy: số công nhân còn lại sẽ xây xong ngôi nhà trong ………</a:t>
            </a:r>
            <a:endParaRPr lang="en-US" sz="20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42436"/>
              </p:ext>
            </p:extLst>
          </p:nvPr>
        </p:nvGraphicFramePr>
        <p:xfrm>
          <a:off x="1411604" y="2772376"/>
          <a:ext cx="5046345" cy="1185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115"/>
                <a:gridCol w="1682115"/>
                <a:gridCol w="1682115"/>
              </a:tblGrid>
              <a:tr h="7901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công nhân</a:t>
                      </a:r>
                      <a:endParaRPr lang="en-US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395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ngày</a:t>
                      </a:r>
                      <a:endParaRPr lang="en-US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7980" y="1243361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80" y="1243361"/>
                <a:ext cx="30514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0000" r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00690" y="1259495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690" y="1259495"/>
                <a:ext cx="31111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7980" y="1520360"/>
                <a:ext cx="313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80" y="1520360"/>
                <a:ext cx="313867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9231" r="-961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0359" y="1830328"/>
                <a:ext cx="907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59" y="1830328"/>
                <a:ext cx="90794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356" r="-201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94150" y="5528758"/>
                <a:ext cx="1963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………………………</a:t>
                </a:r>
                <a:endParaRPr lang="en-US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50" y="5528758"/>
                <a:ext cx="196303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348" t="-28889" r="-621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50725" y="2353267"/>
            <a:ext cx="2803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2/3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công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 lúc đầu </a:t>
            </a:r>
            <a:endParaRPr lang="en-US" sz="2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34776" y="2874724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76" y="2874724"/>
                <a:ext cx="30514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9804" r="-588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33250" y="2753377"/>
                <a:ext cx="107882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50" y="2753377"/>
                <a:ext cx="1078821" cy="5782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96725" y="3531838"/>
            <a:ext cx="9473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ngày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13845" y="3531838"/>
                <a:ext cx="3747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FF0000"/>
                    </a:solidFill>
                  </a:rPr>
                  <a:t>?</a:t>
                </a:r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5" y="3531838"/>
                <a:ext cx="37478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4590" t="-25490" r="-40984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353143" y="4247039"/>
            <a:ext cx="115095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 lệ nghịch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94150" y="4846236"/>
                <a:ext cx="1875129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168 . 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mtClean="0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50" y="4846236"/>
                <a:ext cx="1875129" cy="436851"/>
              </a:xfrm>
              <a:prstGeom prst="rect">
                <a:avLst/>
              </a:prstGeom>
              <a:blipFill rotWithShape="0">
                <a:blip r:embed="rId13"/>
                <a:stretch>
                  <a:fillRect l="-4886" t="-1389" r="-6840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98485" y="5448711"/>
                <a:ext cx="1522661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68 :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smtClean="0"/>
                  <a:t> 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252</a:t>
                </a:r>
                <a:r>
                  <a:rPr lang="en-US" smtClean="0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485" y="5448711"/>
                <a:ext cx="1522661" cy="436851"/>
              </a:xfrm>
              <a:prstGeom prst="rect">
                <a:avLst/>
              </a:prstGeom>
              <a:blipFill rotWithShape="0">
                <a:blip r:embed="rId14"/>
                <a:stretch>
                  <a:fillRect l="-6000" t="-4225" r="-8400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484057" y="5805757"/>
            <a:ext cx="9473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 ngày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Estudio Clip art Bài tập về nhà Học sinh - png tải về - Miễn phí trong suốt  Phim Hoạt Hình png Tải về.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0878" y="2220821"/>
            <a:ext cx="3045814" cy="21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05:00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04:59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04:58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04:57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04:56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04:55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04:54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04:53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04:52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04:51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04:50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04:49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04:48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04:47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04:46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04:45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04:44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04:43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04:42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04:41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04:40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04:39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04:38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04:37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04:36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04:35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04:34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04:33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04:32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04:31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04:30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04:29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04:28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04:27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04:26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04:25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04:24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04:23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04:22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04:21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04:20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04:19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04:18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04:17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04:16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04:15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04:14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04:13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04:12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04:11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04:10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04:09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04:08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04:07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04:06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04:05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04:04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04:03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04:02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04:01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04:00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03:59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03:58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03:57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03:56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03:55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03:54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03:53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03:52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03:51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03:50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03:49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03:48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03:47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03:46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03:45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03:44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03:43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03:42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03:41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03:40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03:39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03:38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03:37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03:36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03:35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03:34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03:33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03:32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03:31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03:30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03:29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03:28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03:27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03:26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03:25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03:24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03:23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03:22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03:21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03:20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03:19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03:18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03:17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03:16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03:15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03:14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03:13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03:12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03:11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03:10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03:09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03:08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03:07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03:06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03:05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03:04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03:03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03:02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03:01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03:00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02:59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02:58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02:57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02:56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02:55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02:54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02:53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02:52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02:51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02:50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02:49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02:48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02:47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02:46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02:45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02:44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02:43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02:42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02:41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02:40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02:39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02:38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02:37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02:36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02:35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02:34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02:33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02:32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02:31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02:30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02:29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02:28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02:27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02:26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02:25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02:24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02:23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02:22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02:21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02:20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02:19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02:18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02:17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02:16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02:15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02:14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02:13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02:12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02:11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02:10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02:09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02:08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02" name="Rounded Rectangle 20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02:07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02:06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02:05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02:04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06" name="Rounded Rectangle 20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02:03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02:02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02:01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02:00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01:59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1" name="Rounded Rectangle 21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01:58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01:57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3" name="Rounded Rectangle 21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01:56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01:55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5" name="Rounded Rectangle 21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01:54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6" name="Rounded Rectangle 21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01:53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01:52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01:51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9" name="Rounded Rectangle 21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01:50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20" name="Rounded Rectangle 21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01:49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21" name="Rounded Rectangle 22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01:48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01:47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01:46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24" name="Rounded Rectangle 22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01:45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25" name="Rounded Rectangle 22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01:44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01:43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01:42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28" name="Rounded Rectangle 22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01:41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01:40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0" name="Rounded Rectangle 22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01:39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1" name="Rounded Rectangle 23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01:38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01:37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01:36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4" name="Rounded Rectangle 23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01:35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5" name="Rounded Rectangle 23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01:34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01:33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7" name="Rounded Rectangle 23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01:32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8" name="Rounded Rectangle 23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01:31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01:30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01:29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41" name="Rounded Rectangle 24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01:28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42" name="Rounded Rectangle 24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01:27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43" name="Rounded Rectangle 24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01:26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44" name="Rounded Rectangle 24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01:25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45" name="Rounded Rectangle 24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01:24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01:23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47" name="Rounded Rectangle 24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01:22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01:21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49" name="Rounded Rectangle 24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01:20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50" name="Rounded Rectangle 24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01:19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01:18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01:17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01:16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01:15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01:14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56" name="Rounded Rectangle 25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01:13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01:12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01:11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01:10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0" name="Rounded Rectangle 25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01:09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01:08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2" name="Rounded Rectangle 26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01:07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3" name="Rounded Rectangle 26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01:06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4" name="Rounded Rectangle 26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01:05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5" name="Rounded Rectangle 26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01:04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6" name="Rounded Rectangle 26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01:03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7" name="Rounded Rectangle 26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01:02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01:01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9" name="Rounded Rectangle 26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01:00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0" name="Rounded Rectangle 26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00:59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00:58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00:57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3" name="Rounded Rectangle 27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00:56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00:55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00:54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6" name="Rounded Rectangle 27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00:53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7" name="Rounded Rectangle 27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00:52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8" name="Rounded Rectangle 27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00:51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79" name="Rounded Rectangle 27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00:50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0" name="Rounded Rectangle 27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00:49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1" name="Rounded Rectangle 28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00:48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2" name="Rounded Rectangle 28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00:47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3" name="Rounded Rectangle 28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00:46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00:45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00:44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6" name="Rounded Rectangle 28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00:43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7" name="Rounded Rectangle 28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00:42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00:41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89" name="Rounded Rectangle 28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00:40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0" name="Rounded Rectangle 28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00:39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1" name="Rounded Rectangle 29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00:38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2" name="Rounded Rectangle 29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00:37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3" name="Rounded Rectangle 29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00:36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4" name="Rounded Rectangle 29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00:35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5" name="Rounded Rectangle 29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00:34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00:33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7" name="Rounded Rectangle 29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00:32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8" name="Rounded Rectangle 29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00:31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00:30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0" name="Rounded Rectangle 29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00:29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1" name="Rounded Rectangle 30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00:28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2" name="Rounded Rectangle 30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00:27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3" name="Rounded Rectangle 30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00:26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00:25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5" name="Rounded Rectangle 30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00:24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6" name="Rounded Rectangle 30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00:23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7" name="Rounded Rectangle 30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00:22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8" name="Rounded Rectangle 30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00:21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00:20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00:19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1" name="Rounded Rectangle 31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00:18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00:17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3" name="Rounded Rectangle 31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00:16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00:15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5" name="Rounded Rectangle 31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00:14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6" name="Rounded Rectangle 31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00:13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7" name="Rounded Rectangle 31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00:12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8" name="Rounded Rectangle 31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00:11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00:10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0" name="Rounded Rectangle 319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00:09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1" name="Rounded Rectangle 320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00:08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2" name="Rounded Rectangle 321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00:07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3" name="Rounded Rectangle 322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00:06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4" name="Rounded Rectangle 323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00:05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5" name="Rounded Rectangle 324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00:04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6" name="Rounded Rectangle 325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00:03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7" name="Rounded Rectangle 326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00:02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8" name="Rounded Rectangle 327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prstClr val="white"/>
                </a:solidFill>
              </a:rPr>
              <a:t>00:01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29" name="Rounded Rectangle 328"/>
          <p:cNvSpPr/>
          <p:nvPr/>
        </p:nvSpPr>
        <p:spPr>
          <a:xfrm>
            <a:off x="9462655" y="5426245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00:00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9157855" y="5239185"/>
            <a:ext cx="1828800" cy="990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1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2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4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5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6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928689" y="1737361"/>
            <a:ext cx="7131094" cy="293914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5463" y="2554022"/>
            <a:ext cx="6497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TOÁN VỀ ĐẠI LƯỢNG TỈ LỆ NGHỊCH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463" y="3583308"/>
            <a:ext cx="649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5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08" y="4408166"/>
            <a:ext cx="3909245" cy="21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332325" y="193566"/>
            <a:ext cx="6400800" cy="584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6F8A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6F8AE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(PHT 6)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248" y="799503"/>
            <a:ext cx="10917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phân xưởng dệt có tổng cộng 62 máy dệt (có cùng năng suất) và mỗi phân xưởng được giao dệt một số mét vải bằng nhau. Phân xưởng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nhất hoàn thành công việc trong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ngày,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xưởng thứ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công việc trong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ngày, phân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xưởng thứ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công việc trong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ngày.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 mỗi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xưởng có bao nhiêu máy dệt?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Estudio Clip art Bài tập về nhà Học sinh - png tải về - Miễn phí trong suốt  Phim Hoạt Hình png Tải về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029" y="4617919"/>
            <a:ext cx="3045814" cy="21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8"/>
          <p:cNvSpPr txBox="1">
            <a:spLocks noChangeArrowheads="1"/>
          </p:cNvSpPr>
          <p:nvPr/>
        </p:nvSpPr>
        <p:spPr bwMode="auto">
          <a:xfrm>
            <a:off x="478367" y="98425"/>
            <a:ext cx="11235267" cy="1169551"/>
          </a:xfrm>
          <a:prstGeom prst="rect">
            <a:avLst/>
          </a:prstGeom>
          <a:solidFill>
            <a:srgbClr val="F9F5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§4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BÀI TOÁN VỀ ĐẠI LƯỢNG TỈ LỆ NGHỊCH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232833" y="721573"/>
            <a:ext cx="6400800" cy="584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6F8A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6F8AE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(PHT 6)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862" y="1186987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4658" y="1648508"/>
            <a:ext cx="4076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Tổng số máy 3 phân xưởng là 62 máy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64658" y="1258730"/>
            <a:ext cx="50193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 số máy </a:t>
            </a:r>
            <a:r>
              <a:rPr kumimoji="0" lang="sv-S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 phân</a:t>
            </a:r>
            <a:r>
              <a:rPr kumimoji="0" lang="sv-SE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xưởng</a:t>
            </a:r>
            <a:r>
              <a:rPr kumimoji="0" lang="sv-S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 2, 3 lần </a:t>
            </a:r>
            <a:r>
              <a: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 là: </a:t>
            </a:r>
            <a:endParaRPr kumimoji="0" lang="sv-S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64658" y="2050913"/>
            <a:ext cx="9917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máy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số ngày hoàn thành công việc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là 2 đại lượng tỉ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lệ nghịch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nên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40550"/>
              </p:ext>
            </p:extLst>
          </p:nvPr>
        </p:nvGraphicFramePr>
        <p:xfrm>
          <a:off x="3094038" y="2708275"/>
          <a:ext cx="21129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" name="Equation" r:id="rId4" imgW="2108160" imgH="431640" progId="Equation.DSMT4">
                  <p:embed/>
                </p:oleObj>
              </mc:Choice>
              <mc:Fallback>
                <p:oleObj name="Equation" r:id="rId4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2708275"/>
                        <a:ext cx="21129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913756"/>
              </p:ext>
            </p:extLst>
          </p:nvPr>
        </p:nvGraphicFramePr>
        <p:xfrm>
          <a:off x="5716124" y="2484995"/>
          <a:ext cx="221456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" name="Equation" r:id="rId6" imgW="2209680" imgH="1269720" progId="Equation.DSMT4">
                  <p:embed/>
                </p:oleObj>
              </mc:Choice>
              <mc:Fallback>
                <p:oleObj name="Equation" r:id="rId6" imgW="220968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124" y="2484995"/>
                        <a:ext cx="2214563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1544706" y="3720829"/>
            <a:ext cx="5194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Áp dụng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tính chất của dãy tỉ số bằng nhau, ta có: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78168"/>
              </p:ext>
            </p:extLst>
          </p:nvPr>
        </p:nvGraphicFramePr>
        <p:xfrm>
          <a:off x="2298700" y="4230688"/>
          <a:ext cx="525621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" name="Equation" r:id="rId8" imgW="5244840" imgH="1269720" progId="Equation.DSMT4">
                  <p:embed/>
                </p:oleObj>
              </mc:Choice>
              <mc:Fallback>
                <p:oleObj name="Equation" r:id="rId8" imgW="52448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230688"/>
                        <a:ext cx="5256213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4724" y="6299451"/>
            <a:ext cx="8515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 máy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dệt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 các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phân xưởng 1, 2, 3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 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 là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30 máy,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máy, 12 máy.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449" y="5731451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Suy ra: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278514"/>
              </p:ext>
            </p:extLst>
          </p:nvPr>
        </p:nvGraphicFramePr>
        <p:xfrm>
          <a:off x="1813861" y="5498328"/>
          <a:ext cx="20621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" name="Equation" r:id="rId10" imgW="2057400" imgH="825480" progId="Equation.DSMT4">
                  <p:embed/>
                </p:oleObj>
              </mc:Choice>
              <mc:Fallback>
                <p:oleObj name="Equation" r:id="rId10" imgW="205740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861" y="5498328"/>
                        <a:ext cx="20621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42882"/>
              </p:ext>
            </p:extLst>
          </p:nvPr>
        </p:nvGraphicFramePr>
        <p:xfrm>
          <a:off x="3918751" y="5537136"/>
          <a:ext cx="22034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" name="Equation" r:id="rId12" imgW="2197080" imgH="838080" progId="Equation.DSMT4">
                  <p:embed/>
                </p:oleObj>
              </mc:Choice>
              <mc:Fallback>
                <p:oleObj name="Equation" r:id="rId12" imgW="21970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751" y="5537136"/>
                        <a:ext cx="22034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9066"/>
              </p:ext>
            </p:extLst>
          </p:nvPr>
        </p:nvGraphicFramePr>
        <p:xfrm>
          <a:off x="6208652" y="5537136"/>
          <a:ext cx="21526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" name="Equation" r:id="rId14" imgW="2145960" imgH="838080" progId="Equation.DSMT4">
                  <p:embed/>
                </p:oleObj>
              </mc:Choice>
              <mc:Fallback>
                <p:oleObj name="Equation" r:id="rId14" imgW="21459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652" y="5537136"/>
                        <a:ext cx="21526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884337" y="1267539"/>
            <a:ext cx="85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(máy).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14528" y="1249246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Điều kiện: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51022" y="1278339"/>
                <a:ext cx="22742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𝑛𝑔𝑢𝑦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𝑛𝑔</m:t>
                      </m:r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022" y="1278339"/>
                <a:ext cx="2274212" cy="615553"/>
              </a:xfrm>
              <a:prstGeom prst="rect">
                <a:avLst/>
              </a:prstGeom>
              <a:blipFill rotWithShape="0">
                <a:blip r:embed="rId17"/>
                <a:stretch>
                  <a:fillRect l="-2681" t="-7921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84937" y="1264799"/>
                <a:ext cx="1062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937" y="1264799"/>
                <a:ext cx="1062086" cy="369332"/>
              </a:xfrm>
              <a:prstGeom prst="rect">
                <a:avLst/>
              </a:prstGeom>
              <a:blipFill rotWithShape="0">
                <a:blip r:embed="rId1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47827" y="1622150"/>
                <a:ext cx="2396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62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827" y="1622150"/>
                <a:ext cx="2396041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7576" r="-203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446194" y="2406873"/>
            <a:ext cx="3751765" cy="3477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phân xưởng dệt có tổng cộng 62 máy dệt (có cùng năng suất) và mỗi phân xưởng được giao dệt một số mét vải bằng nhau. Phân xưởng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nhất hoàn thành công việc trong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ngày,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xưởng thứ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công việc trong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ngày, phân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xưởng thứ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công việc trong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ngày.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 mỗi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xưởng có bao nhiêu máy dệt? 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 descr="Estudio Clip art Bài tập về nhà Học sinh - png tải về - Miễn phí trong suốt  Phim Hoạt Hình png Tải về.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8" y="2572841"/>
            <a:ext cx="1404239" cy="98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/>
      <p:bldP spid="23" grpId="0"/>
      <p:bldP spid="26" grpId="0"/>
      <p:bldP spid="4" grpId="0"/>
      <p:bldP spid="6" grpId="0"/>
      <p:bldP spid="28" grpId="0"/>
      <p:bldP spid="29" grpId="0"/>
      <p:bldP spid="2" grpId="0"/>
      <p:bldP spid="17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7554" cy="6858000"/>
          </a:xfrm>
          <a:prstGeom prst="rect">
            <a:avLst/>
          </a:prstGeom>
        </p:spPr>
      </p:pic>
      <p:sp>
        <p:nvSpPr>
          <p:cNvPr id="28" name="Flowchart: Process 27"/>
          <p:cNvSpPr/>
          <p:nvPr/>
        </p:nvSpPr>
        <p:spPr>
          <a:xfrm>
            <a:off x="5963712" y="3034745"/>
            <a:ext cx="4733365" cy="607260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2178743" y="1729945"/>
            <a:ext cx="2718488" cy="3398109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86592" y="5863612"/>
            <a:ext cx="4733365" cy="607260"/>
          </a:xfrm>
          <a:prstGeom prst="flowChartProcess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5117586" y="171567"/>
            <a:ext cx="6400800" cy="584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6F8A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6F8AE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 (PHT 7)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574" y="715986"/>
            <a:ext cx="53694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đội máy cày có tất cả 31 máy (có cùng năng suất) làm việc trên 3 cánh đồng có diện tích bằng nhau. Đội thứ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 hoàn thành công việc trong 4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ngày,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công việc trong 6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ngày, đội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công việc trong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ngày.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 mỗi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 có mấy máy? 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750" y="4080590"/>
            <a:ext cx="5160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1 đội công nhân (năng suất làm việc như nhau) dự kiến xây 1 trường học trong 180 ngày. Hỏi: nếu điều chuyển 1/6 số công nhân sang công trình khác thì số công nhân còn lại sẽ xây ngôi trường đó trong bao nhiêu ngày?</a:t>
            </a:r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5219790" y="3571339"/>
            <a:ext cx="6400800" cy="584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6F8A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6F8AE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 (PHT 7)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01" name="Rounded Rectangle 10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smtClean="0">
                  <a:latin typeface="Arial" panose="020B0604020202020204" pitchFamily="34" charset="0"/>
                  <a:cs typeface="Arial" panose="020B0604020202020204" pitchFamily="34" charset="0"/>
                </a:rPr>
                <a:t>BẮT ĐẦU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times up"/>
          <p:cNvGrpSpPr/>
          <p:nvPr/>
        </p:nvGrpSpPr>
        <p:grpSpPr>
          <a:xfrm>
            <a:off x="1528696" y="198877"/>
            <a:ext cx="2636838" cy="799962"/>
            <a:chOff x="4321176" y="185859"/>
            <a:chExt cx="2636838" cy="799962"/>
          </a:xfrm>
        </p:grpSpPr>
        <p:sp>
          <p:nvSpPr>
            <p:cNvPr id="104" name="Rounded Rectangle 10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smtClean="0">
                  <a:latin typeface="Arial" panose="020B0604020202020204" pitchFamily="34" charset="0"/>
                  <a:cs typeface="Arial" panose="020B0604020202020204" pitchFamily="34" charset="0"/>
                </a:rPr>
                <a:t>HẾT 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4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8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1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2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3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2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FAFBB084-0936-4099-AE98-E909E5283190}"/>
              </a:ext>
            </a:extLst>
          </p:cNvPr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145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1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153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9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2" name="Freeform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18D2C52C-52FC-4FC3-B1F3-CE6A5B70BDB0}"/>
              </a:ext>
            </a:extLst>
          </p:cNvPr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164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B54EFDBC-7861-49C1-81C9-9A16A96B193B}"/>
              </a:ext>
            </a:extLst>
          </p:cNvPr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171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7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8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9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1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2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3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5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6" name="Picture 2" descr="Estudio Clip art Bài tập về nhà Học sinh - png tải về - Miễn phí trong suốt  Phim Hoạt Hình png Tải về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919" y="3192226"/>
            <a:ext cx="2622018" cy="18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7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2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8"/>
          <p:cNvSpPr txBox="1">
            <a:spLocks noChangeArrowheads="1"/>
          </p:cNvSpPr>
          <p:nvPr/>
        </p:nvSpPr>
        <p:spPr bwMode="auto">
          <a:xfrm>
            <a:off x="478367" y="98425"/>
            <a:ext cx="11235267" cy="1169551"/>
          </a:xfrm>
          <a:prstGeom prst="rect">
            <a:avLst/>
          </a:prstGeom>
          <a:solidFill>
            <a:srgbClr val="F9F5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§4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BÀI TOÁN VỀ ĐẠI LƯỢNG TỈ LỆ NGHỊCH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232833" y="721573"/>
            <a:ext cx="6400800" cy="584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6F8A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6F8AE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 (PHT 7)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862" y="1186987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4658" y="1648508"/>
            <a:ext cx="4076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Tổng số máy 3 phân xưởng là 31 máy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64658" y="1258730"/>
            <a:ext cx="5801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 số máy </a:t>
            </a:r>
            <a:r>
              <a:rPr kumimoji="0" lang="sv-S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dệt</a:t>
            </a:r>
            <a:r>
              <a:rPr kumimoji="0" lang="sv-SE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v-S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 các</a:t>
            </a:r>
            <a:r>
              <a:rPr kumimoji="0" lang="sv-SE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v-S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sv-SE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xưởng</a:t>
            </a:r>
            <a:r>
              <a:rPr kumimoji="0" lang="sv-S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 2, 3 lần </a:t>
            </a:r>
            <a:r>
              <a: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 là: </a:t>
            </a:r>
            <a:endParaRPr kumimoji="0" lang="sv-S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64658" y="2050913"/>
            <a:ext cx="9917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máy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số ngày hoàn thành công việc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là 2 đại lượng tỉ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lệ nghịch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nên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232007"/>
              </p:ext>
            </p:extLst>
          </p:nvPr>
        </p:nvGraphicFramePr>
        <p:xfrm>
          <a:off x="4144963" y="2721203"/>
          <a:ext cx="2292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name="Equation" r:id="rId4" imgW="2286000" imgH="431640" progId="Equation.DSMT4">
                  <p:embed/>
                </p:oleObj>
              </mc:Choice>
              <mc:Fallback>
                <p:oleObj name="Equation" r:id="rId4" imgW="2286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721203"/>
                        <a:ext cx="22923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162865"/>
              </p:ext>
            </p:extLst>
          </p:nvPr>
        </p:nvGraphicFramePr>
        <p:xfrm>
          <a:off x="7028657" y="2535006"/>
          <a:ext cx="229076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" name="Equation" r:id="rId6" imgW="2286000" imgH="1269720" progId="Equation.DSMT4">
                  <p:embed/>
                </p:oleObj>
              </mc:Choice>
              <mc:Fallback>
                <p:oleObj name="Equation" r:id="rId6" imgW="228600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8657" y="2535006"/>
                        <a:ext cx="2290762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3284514" y="3879464"/>
            <a:ext cx="5194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Áp dụng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tính chất của dãy tỉ số bằng nhau, ta có: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35339"/>
              </p:ext>
            </p:extLst>
          </p:nvPr>
        </p:nvGraphicFramePr>
        <p:xfrm>
          <a:off x="3974306" y="4299986"/>
          <a:ext cx="534511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" name="Equation" r:id="rId8" imgW="5333760" imgH="1269720" progId="Equation.DSMT4">
                  <p:embed/>
                </p:oleObj>
              </mc:Choice>
              <mc:Fallback>
                <p:oleObj name="Equation" r:id="rId8" imgW="533376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306" y="4299986"/>
                        <a:ext cx="5345113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945604" y="6334780"/>
            <a:ext cx="8515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 máy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dệt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 các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phân xưởng 1, 2, 3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 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 là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máy,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máy, </a:t>
            </a:r>
            <a:r>
              <a:rPr lang="en-US" sz="2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máy.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2279" y="5713128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Suy ra: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34340"/>
              </p:ext>
            </p:extLst>
          </p:nvPr>
        </p:nvGraphicFramePr>
        <p:xfrm>
          <a:off x="3974306" y="5497113"/>
          <a:ext cx="20240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7" name="Equation" r:id="rId10" imgW="2019240" imgH="825480" progId="Equation.DSMT4">
                  <p:embed/>
                </p:oleObj>
              </mc:Choice>
              <mc:Fallback>
                <p:oleObj name="Equation" r:id="rId10" imgW="201924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306" y="5497113"/>
                        <a:ext cx="20240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92577"/>
              </p:ext>
            </p:extLst>
          </p:nvPr>
        </p:nvGraphicFramePr>
        <p:xfrm>
          <a:off x="6300515" y="5483050"/>
          <a:ext cx="21780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Equation" r:id="rId12" imgW="2171520" imgH="838080" progId="Equation.DSMT4">
                  <p:embed/>
                </p:oleObj>
              </mc:Choice>
              <mc:Fallback>
                <p:oleObj name="Equation" r:id="rId12" imgW="21715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515" y="5483050"/>
                        <a:ext cx="21780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07287"/>
              </p:ext>
            </p:extLst>
          </p:nvPr>
        </p:nvGraphicFramePr>
        <p:xfrm>
          <a:off x="8874740" y="5465055"/>
          <a:ext cx="21653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" name="Equation" r:id="rId14" imgW="2158920" imgH="838080" progId="Equation.DSMT4">
                  <p:embed/>
                </p:oleObj>
              </mc:Choice>
              <mc:Fallback>
                <p:oleObj name="Equation" r:id="rId14" imgW="21589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740" y="5465055"/>
                        <a:ext cx="21653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8314102" y="1267344"/>
            <a:ext cx="85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(máy).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49699" y="1247003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Điều kiện: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205482" y="1284381"/>
                <a:ext cx="22742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𝑛𝑔𝑢𝑦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𝑛𝑔</m:t>
                      </m:r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482" y="1284381"/>
                <a:ext cx="2274212" cy="615553"/>
              </a:xfrm>
              <a:prstGeom prst="rect">
                <a:avLst/>
              </a:prstGeom>
              <a:blipFill rotWithShape="0">
                <a:blip r:embed="rId17"/>
                <a:stretch>
                  <a:fillRect l="-2681" t="-7921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416479" y="1279176"/>
                <a:ext cx="1062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479" y="1279176"/>
                <a:ext cx="1062086" cy="369332"/>
              </a:xfrm>
              <a:prstGeom prst="rect">
                <a:avLst/>
              </a:prstGeom>
              <a:blipFill rotWithShape="0">
                <a:blip r:embed="rId1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47827" y="1622150"/>
                <a:ext cx="2396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31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827" y="1622150"/>
                <a:ext cx="2396041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7576" r="-203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3551" y="2562612"/>
            <a:ext cx="2794788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đội máy cày có tất cả 31 máy (có cùng năng suất) làm việc trên 3 cánh đồng có diện tích bằng nhau. Đội thứ nhất hoàn thành công việc trong 4 ngày, đội thứ hai hoàn thành công việc trong 6 ngày, đội thứ ba hoàn thành công việc trong 10 ngày. Hỏi mỗi đội có mấy máy? </a:t>
            </a:r>
          </a:p>
        </p:txBody>
      </p:sp>
      <p:pic>
        <p:nvPicPr>
          <p:cNvPr id="30" name="Picture 2" descr="Estudio Clip art Bài tập về nhà Học sinh - png tải về - Miễn phí trong suốt  Phim Hoạt Hình png Tải về.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3372" y="2613000"/>
            <a:ext cx="2308628" cy="16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/>
      <p:bldP spid="23" grpId="0"/>
      <p:bldP spid="26" grpId="0"/>
      <p:bldP spid="4" grpId="0"/>
      <p:bldP spid="6" grpId="0"/>
      <p:bldP spid="28" grpId="0"/>
      <p:bldP spid="29" grpId="0"/>
      <p:bldP spid="2" grpId="0"/>
      <p:bldP spid="1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/>
        </p:nvSpPr>
        <p:spPr>
          <a:xfrm rot="5400000">
            <a:off x="304187" y="784284"/>
            <a:ext cx="232767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64802">
            <a:off x="91624" y="1487295"/>
            <a:ext cx="1976653" cy="6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3220" y="1357312"/>
            <a:ext cx="3733800" cy="4233863"/>
            <a:chOff x="762000" y="609600"/>
            <a:chExt cx="3733800" cy="5645326"/>
          </a:xfrm>
        </p:grpSpPr>
        <p:pic>
          <p:nvPicPr>
            <p:cNvPr id="3" name="Picture 2" descr="Background pattern&#10;&#10;Description automatically generated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"/>
            <a:stretch/>
          </p:blipFill>
          <p:spPr>
            <a:xfrm>
              <a:off x="762000" y="2362200"/>
              <a:ext cx="3429000" cy="38927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081" y="2971800"/>
              <a:ext cx="2291519" cy="229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038" y="609600"/>
              <a:ext cx="2700762" cy="184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230" y="917575"/>
            <a:ext cx="2701252" cy="138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850356" y="987370"/>
            <a:ext cx="3273943" cy="4183148"/>
            <a:chOff x="8718352" y="509300"/>
            <a:chExt cx="3273940" cy="5577959"/>
          </a:xfrm>
        </p:grpSpPr>
        <p:pic>
          <p:nvPicPr>
            <p:cNvPr id="8" name="Picture 7" descr="Background pattern&#10;&#10;Description automatically generated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8352" y="2356547"/>
              <a:ext cx="3273940" cy="3730712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7176" name="Picture 1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4681" y="2736223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0344" y="509300"/>
              <a:ext cx="2901948" cy="184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" descr="Estudio Clip art Bài tập về nhà Học sinh - png tải về - Miễn phí trong suốt  Phim Hoạt Hình png Tải về.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51" y="2303344"/>
            <a:ext cx="3829586" cy="26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3735"/>
            <a:ext cx="265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2.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(PHT 7)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5061" y="58422"/>
            <a:ext cx="9415019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1 đội công nhân (năng suất làm việc như nhau) dự kiến xây 1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trong 180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ngày. Hỏi: nếu điều chuyển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1/6 số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nhân sang công trình khác thì số công nhân còn lại sẽ xây ngôi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trong bao nhiêu ngày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0313" y="1168609"/>
            <a:ext cx="11496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nhân),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(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nhân) lần lượt là số công nhân đội lúc đầu và lúc sau khi điều chuyển.</a:t>
            </a:r>
          </a:p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ngày) số ngày số công nhân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 lại sẽ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xong ngôi nhà sau khi điều chuyển.</a:t>
            </a:r>
          </a:p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Đ/k: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nguyên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dương.</a:t>
            </a:r>
          </a:p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điều chuyển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1/3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công nhân sang công trình khác thì số công nhân còn lại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…………………….………………</a:t>
            </a:r>
            <a:endParaRPr lang="en-US" sz="20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9148" y="4247039"/>
            <a:ext cx="10553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công nhân và số ngày hoàn thành công việc là 2 đại lượng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……………….</a:t>
            </a:r>
          </a:p>
          <a:p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……………………….</a:t>
            </a:r>
          </a:p>
          <a:p>
            <a:endParaRPr lang="en-US" sz="20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266825" algn="l"/>
              </a:tabLst>
            </a:pP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 ra: 	</a:t>
            </a:r>
          </a:p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Vậy: số công nhân còn lại sẽ xây xong ngôi nhà trong ………</a:t>
            </a:r>
            <a:endParaRPr lang="en-US" sz="20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1411604" y="2772376"/>
          <a:ext cx="5046345" cy="1185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115"/>
                <a:gridCol w="1682115"/>
                <a:gridCol w="1682115"/>
              </a:tblGrid>
              <a:tr h="7901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công nhân</a:t>
                      </a:r>
                      <a:endParaRPr lang="en-US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395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ngày</a:t>
                      </a:r>
                      <a:endParaRPr lang="en-US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7980" y="1243361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80" y="1243361"/>
                <a:ext cx="30514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0000" r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26544" y="1212583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544" y="1212583"/>
                <a:ext cx="31111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7980" y="1520360"/>
                <a:ext cx="313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80" y="1520360"/>
                <a:ext cx="313867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9231" r="-961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0359" y="1830328"/>
                <a:ext cx="907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59" y="1830328"/>
                <a:ext cx="90794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356" r="-201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94150" y="5528758"/>
                <a:ext cx="1963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………………………</a:t>
                </a:r>
                <a:endParaRPr lang="en-US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50" y="5528758"/>
                <a:ext cx="196303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348" t="-28889" r="-621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857828" y="2326101"/>
            <a:ext cx="2803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2/3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công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 lúc đầu </a:t>
            </a:r>
            <a:endParaRPr lang="en-US" sz="2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34776" y="2874724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76" y="2874724"/>
                <a:ext cx="30514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9804" r="-588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33250" y="2753377"/>
                <a:ext cx="107882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50" y="2753377"/>
                <a:ext cx="1078821" cy="5782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96725" y="3531838"/>
            <a:ext cx="9473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ngày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13845" y="3531838"/>
                <a:ext cx="313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5" y="3531838"/>
                <a:ext cx="313867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9608" r="-9804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353143" y="4247039"/>
            <a:ext cx="115095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 lệ nghịch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94150" y="4846236"/>
                <a:ext cx="1875129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168 . 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mtClean="0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50" y="4846236"/>
                <a:ext cx="1875129" cy="436851"/>
              </a:xfrm>
              <a:prstGeom prst="rect">
                <a:avLst/>
              </a:prstGeom>
              <a:blipFill rotWithShape="0">
                <a:blip r:embed="rId13"/>
                <a:stretch>
                  <a:fillRect l="-4886" t="-1389" r="-6840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98485" y="5448711"/>
                <a:ext cx="1522661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68 :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smtClean="0"/>
                  <a:t> 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252</a:t>
                </a:r>
                <a:r>
                  <a:rPr lang="en-US" smtClean="0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485" y="5448711"/>
                <a:ext cx="1522661" cy="436851"/>
              </a:xfrm>
              <a:prstGeom prst="rect">
                <a:avLst/>
              </a:prstGeom>
              <a:blipFill rotWithShape="0">
                <a:blip r:embed="rId14"/>
                <a:stretch>
                  <a:fillRect l="-6000" t="-4225" r="-8400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484057" y="5805757"/>
            <a:ext cx="9473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 ngày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Estudio Clip art Bài tập về nhà Học sinh - png tải về - Miễn phí trong suốt  Phim Hoạt Hình png Tải về.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037" y="2282096"/>
            <a:ext cx="2308628" cy="16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729" b="76693" l="21191" r="73047">
                        <a14:backgroundMark x1="30273" y1="19141" x2="30273" y2="19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618" y="-1208053"/>
            <a:ext cx="12233618" cy="9175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6825" y="3534507"/>
            <a:ext cx="325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76" y="285750"/>
            <a:ext cx="7248525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951" y="4558580"/>
            <a:ext cx="7292950" cy="210968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057526" y="3755637"/>
            <a:ext cx="8343900" cy="251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lí tỉ lệ nghịch giữa chiều dài cánh tay đòn và lực được áp dụng trong những vật dụng nào?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inh-anh-dau-hoi-cham-dep-nhat-1.jpeg (865×865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34" y="1685926"/>
            <a:ext cx="2974586" cy="297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94961" y="996287"/>
            <a:ext cx="2552131" cy="6896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  <a:endParaRPr lang="en-US" sz="280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58DC44CD-7D4C-4F4A-8010-D73F67586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82" y="3723677"/>
            <a:ext cx="1854323" cy="294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ãy cho tôi một điểm tựa,... - ABBANK - Ngân hàng An Bình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025" y="2267941"/>
            <a:ext cx="4070350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Bài giảng Vật lí lớp 10 - Bài 18: Cân bằng của một vật có trục quay cố  định. Momen lự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416550" cy="40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4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Làm Bài Tập ở Nhà Của Bạn Hình ảnh | Định dạng hình ảnh PSD 400229413|  vn.lovepik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374" y="2340254"/>
            <a:ext cx="4002826" cy="29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B4E8D780-489A-444C-B054-A7D274DBA74C}"/>
              </a:ext>
            </a:extLst>
          </p:cNvPr>
          <p:cNvSpPr/>
          <p:nvPr/>
        </p:nvSpPr>
        <p:spPr>
          <a:xfrm>
            <a:off x="1828800" y="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200527" y="965764"/>
            <a:ext cx="5333999" cy="2431987"/>
          </a:xfrm>
          <a:custGeom>
            <a:avLst/>
            <a:gdLst>
              <a:gd name="T0" fmla="*/ 0 w 893"/>
              <a:gd name="T1" fmla="*/ 0 h 278"/>
              <a:gd name="T2" fmla="*/ 0 w 893"/>
              <a:gd name="T3" fmla="*/ 0 h 278"/>
              <a:gd name="T4" fmla="*/ 696 w 893"/>
              <a:gd name="T5" fmla="*/ 0 h 278"/>
              <a:gd name="T6" fmla="*/ 838 w 893"/>
              <a:gd name="T7" fmla="*/ 155 h 278"/>
              <a:gd name="T8" fmla="*/ 892 w 893"/>
              <a:gd name="T9" fmla="*/ 112 h 278"/>
              <a:gd name="T10" fmla="*/ 835 w 893"/>
              <a:gd name="T11" fmla="*/ 244 h 278"/>
              <a:gd name="T12" fmla="*/ 686 w 893"/>
              <a:gd name="T13" fmla="*/ 277 h 278"/>
              <a:gd name="T14" fmla="*/ 735 w 893"/>
              <a:gd name="T15" fmla="*/ 237 h 278"/>
              <a:gd name="T16" fmla="*/ 639 w 893"/>
              <a:gd name="T17" fmla="*/ 135 h 278"/>
              <a:gd name="T18" fmla="*/ 0 w 893"/>
              <a:gd name="T19" fmla="*/ 135 h 278"/>
              <a:gd name="T20" fmla="*/ 0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0"/>
                </a:moveTo>
                <a:lnTo>
                  <a:pt x="0" y="0"/>
                </a:lnTo>
                <a:lnTo>
                  <a:pt x="696" y="0"/>
                </a:lnTo>
                <a:lnTo>
                  <a:pt x="838" y="155"/>
                </a:lnTo>
                <a:lnTo>
                  <a:pt x="892" y="112"/>
                </a:lnTo>
                <a:lnTo>
                  <a:pt x="835" y="244"/>
                </a:lnTo>
                <a:lnTo>
                  <a:pt x="686" y="277"/>
                </a:lnTo>
                <a:lnTo>
                  <a:pt x="735" y="237"/>
                </a:lnTo>
                <a:lnTo>
                  <a:pt x="639" y="135"/>
                </a:lnTo>
                <a:lnTo>
                  <a:pt x="0" y="135"/>
                </a:lnTo>
                <a:lnTo>
                  <a:pt x="0" y="0"/>
                </a:lnTo>
              </a:path>
            </a:pathLst>
          </a:custGeom>
          <a:solidFill>
            <a:srgbClr val="C931F3"/>
          </a:solidFill>
          <a:ln w="3175" cap="flat" cmpd="sng" algn="ctr">
            <a:noFill/>
            <a:prstDash val="solid"/>
          </a:ln>
          <a:effectLst/>
        </p:spPr>
        <p:txBody>
          <a:bodyPr lIns="124381" tIns="62189" rIns="124381" bIns="62189" anchor="ctr"/>
          <a:lstStyle/>
          <a:p>
            <a:pPr>
              <a:lnSpc>
                <a:spcPct val="120000"/>
              </a:lnSpc>
            </a:pPr>
            <a:endParaRPr lang="en-US" sz="1467" kern="0" dirty="0">
              <a:solidFill>
                <a:srgbClr val="0000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6629400" y="990600"/>
            <a:ext cx="5396574" cy="2182626"/>
          </a:xfrm>
          <a:custGeom>
            <a:avLst/>
            <a:gdLst>
              <a:gd name="T0" fmla="*/ 892 w 893"/>
              <a:gd name="T1" fmla="*/ 0 h 278"/>
              <a:gd name="T2" fmla="*/ 892 w 893"/>
              <a:gd name="T3" fmla="*/ 0 h 278"/>
              <a:gd name="T4" fmla="*/ 195 w 893"/>
              <a:gd name="T5" fmla="*/ 0 h 278"/>
              <a:gd name="T6" fmla="*/ 53 w 893"/>
              <a:gd name="T7" fmla="*/ 155 h 278"/>
              <a:gd name="T8" fmla="*/ 0 w 893"/>
              <a:gd name="T9" fmla="*/ 112 h 278"/>
              <a:gd name="T10" fmla="*/ 57 w 893"/>
              <a:gd name="T11" fmla="*/ 244 h 278"/>
              <a:gd name="T12" fmla="*/ 206 w 893"/>
              <a:gd name="T13" fmla="*/ 277 h 278"/>
              <a:gd name="T14" fmla="*/ 156 w 893"/>
              <a:gd name="T15" fmla="*/ 237 h 278"/>
              <a:gd name="T16" fmla="*/ 252 w 893"/>
              <a:gd name="T17" fmla="*/ 135 h 278"/>
              <a:gd name="T18" fmla="*/ 892 w 893"/>
              <a:gd name="T19" fmla="*/ 135 h 278"/>
              <a:gd name="T20" fmla="*/ 892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0"/>
                </a:moveTo>
                <a:lnTo>
                  <a:pt x="892" y="0"/>
                </a:lnTo>
                <a:lnTo>
                  <a:pt x="195" y="0"/>
                </a:lnTo>
                <a:lnTo>
                  <a:pt x="53" y="155"/>
                </a:lnTo>
                <a:lnTo>
                  <a:pt x="0" y="112"/>
                </a:lnTo>
                <a:lnTo>
                  <a:pt x="57" y="244"/>
                </a:lnTo>
                <a:lnTo>
                  <a:pt x="206" y="277"/>
                </a:lnTo>
                <a:lnTo>
                  <a:pt x="156" y="237"/>
                </a:lnTo>
                <a:lnTo>
                  <a:pt x="252" y="135"/>
                </a:lnTo>
                <a:lnTo>
                  <a:pt x="892" y="135"/>
                </a:lnTo>
                <a:lnTo>
                  <a:pt x="892" y="0"/>
                </a:lnTo>
              </a:path>
            </a:pathLst>
          </a:custGeom>
          <a:solidFill>
            <a:srgbClr val="12C909"/>
          </a:solidFill>
          <a:ln w="3175" cap="flat" cmpd="sng" algn="ctr">
            <a:noFill/>
            <a:prstDash val="solid"/>
          </a:ln>
          <a:effectLst/>
        </p:spPr>
        <p:txBody>
          <a:bodyPr lIns="124381" tIns="62189" rIns="124381" bIns="62189" anchor="ctr"/>
          <a:lstStyle/>
          <a:p>
            <a:pPr>
              <a:lnSpc>
                <a:spcPct val="120000"/>
              </a:lnSpc>
            </a:pPr>
            <a:endParaRPr lang="en-US" sz="1467" kern="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" name="Freeform 21"/>
          <p:cNvSpPr>
            <a:spLocks/>
          </p:cNvSpPr>
          <p:nvPr/>
        </p:nvSpPr>
        <p:spPr bwMode="auto">
          <a:xfrm>
            <a:off x="240485" y="4373697"/>
            <a:ext cx="5245916" cy="2255703"/>
          </a:xfrm>
          <a:custGeom>
            <a:avLst/>
            <a:gdLst>
              <a:gd name="T0" fmla="*/ 0 w 893"/>
              <a:gd name="T1" fmla="*/ 277 h 278"/>
              <a:gd name="T2" fmla="*/ 0 w 893"/>
              <a:gd name="T3" fmla="*/ 277 h 278"/>
              <a:gd name="T4" fmla="*/ 696 w 893"/>
              <a:gd name="T5" fmla="*/ 277 h 278"/>
              <a:gd name="T6" fmla="*/ 838 w 893"/>
              <a:gd name="T7" fmla="*/ 125 h 278"/>
              <a:gd name="T8" fmla="*/ 892 w 893"/>
              <a:gd name="T9" fmla="*/ 165 h 278"/>
              <a:gd name="T10" fmla="*/ 835 w 893"/>
              <a:gd name="T11" fmla="*/ 33 h 278"/>
              <a:gd name="T12" fmla="*/ 686 w 893"/>
              <a:gd name="T13" fmla="*/ 0 h 278"/>
              <a:gd name="T14" fmla="*/ 735 w 893"/>
              <a:gd name="T15" fmla="*/ 40 h 278"/>
              <a:gd name="T16" fmla="*/ 639 w 893"/>
              <a:gd name="T17" fmla="*/ 142 h 278"/>
              <a:gd name="T18" fmla="*/ 0 w 893"/>
              <a:gd name="T19" fmla="*/ 142 h 278"/>
              <a:gd name="T20" fmla="*/ 0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277"/>
                </a:moveTo>
                <a:lnTo>
                  <a:pt x="0" y="277"/>
                </a:lnTo>
                <a:lnTo>
                  <a:pt x="696" y="277"/>
                </a:lnTo>
                <a:lnTo>
                  <a:pt x="838" y="125"/>
                </a:lnTo>
                <a:lnTo>
                  <a:pt x="892" y="165"/>
                </a:lnTo>
                <a:lnTo>
                  <a:pt x="835" y="33"/>
                </a:lnTo>
                <a:lnTo>
                  <a:pt x="686" y="0"/>
                </a:lnTo>
                <a:lnTo>
                  <a:pt x="735" y="40"/>
                </a:lnTo>
                <a:lnTo>
                  <a:pt x="639" y="142"/>
                </a:lnTo>
                <a:lnTo>
                  <a:pt x="0" y="142"/>
                </a:lnTo>
                <a:lnTo>
                  <a:pt x="0" y="277"/>
                </a:lnTo>
              </a:path>
            </a:pathLst>
          </a:custGeom>
          <a:solidFill>
            <a:srgbClr val="15D3DD"/>
          </a:solidFill>
          <a:ln w="3175" cap="flat" cmpd="sng" algn="ctr">
            <a:noFill/>
            <a:prstDash val="solid"/>
          </a:ln>
          <a:effectLst/>
        </p:spPr>
        <p:txBody>
          <a:bodyPr lIns="124381" tIns="62189" rIns="124381" bIns="62189" anchor="ctr"/>
          <a:lstStyle/>
          <a:p>
            <a:pPr>
              <a:lnSpc>
                <a:spcPct val="120000"/>
              </a:lnSpc>
            </a:pPr>
            <a:endParaRPr lang="en-US" sz="1467" kern="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auto">
          <a:xfrm>
            <a:off x="6429232" y="4392338"/>
            <a:ext cx="5610367" cy="2237062"/>
          </a:xfrm>
          <a:custGeom>
            <a:avLst/>
            <a:gdLst>
              <a:gd name="T0" fmla="*/ 892 w 893"/>
              <a:gd name="T1" fmla="*/ 277 h 278"/>
              <a:gd name="T2" fmla="*/ 892 w 893"/>
              <a:gd name="T3" fmla="*/ 277 h 278"/>
              <a:gd name="T4" fmla="*/ 195 w 893"/>
              <a:gd name="T5" fmla="*/ 277 h 278"/>
              <a:gd name="T6" fmla="*/ 53 w 893"/>
              <a:gd name="T7" fmla="*/ 125 h 278"/>
              <a:gd name="T8" fmla="*/ 0 w 893"/>
              <a:gd name="T9" fmla="*/ 165 h 278"/>
              <a:gd name="T10" fmla="*/ 57 w 893"/>
              <a:gd name="T11" fmla="*/ 33 h 278"/>
              <a:gd name="T12" fmla="*/ 206 w 893"/>
              <a:gd name="T13" fmla="*/ 0 h 278"/>
              <a:gd name="T14" fmla="*/ 156 w 893"/>
              <a:gd name="T15" fmla="*/ 40 h 278"/>
              <a:gd name="T16" fmla="*/ 252 w 893"/>
              <a:gd name="T17" fmla="*/ 142 h 278"/>
              <a:gd name="T18" fmla="*/ 892 w 893"/>
              <a:gd name="T19" fmla="*/ 142 h 278"/>
              <a:gd name="T20" fmla="*/ 892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277"/>
                </a:moveTo>
                <a:lnTo>
                  <a:pt x="892" y="277"/>
                </a:lnTo>
                <a:lnTo>
                  <a:pt x="195" y="277"/>
                </a:lnTo>
                <a:lnTo>
                  <a:pt x="53" y="125"/>
                </a:lnTo>
                <a:lnTo>
                  <a:pt x="0" y="165"/>
                </a:lnTo>
                <a:lnTo>
                  <a:pt x="57" y="33"/>
                </a:lnTo>
                <a:lnTo>
                  <a:pt x="206" y="0"/>
                </a:lnTo>
                <a:lnTo>
                  <a:pt x="156" y="40"/>
                </a:lnTo>
                <a:lnTo>
                  <a:pt x="252" y="142"/>
                </a:lnTo>
                <a:lnTo>
                  <a:pt x="892" y="142"/>
                </a:lnTo>
                <a:lnTo>
                  <a:pt x="892" y="277"/>
                </a:lnTo>
              </a:path>
            </a:pathLst>
          </a:custGeom>
          <a:solidFill>
            <a:srgbClr val="FF6600"/>
          </a:solidFill>
          <a:ln w="3175" cap="flat" cmpd="sng" algn="ctr">
            <a:noFill/>
            <a:prstDash val="solid"/>
          </a:ln>
          <a:effectLst/>
        </p:spPr>
        <p:txBody>
          <a:bodyPr lIns="124381" tIns="62189" rIns="124381" bIns="62189" anchor="ctr"/>
          <a:lstStyle/>
          <a:p>
            <a:pPr>
              <a:lnSpc>
                <a:spcPct val="120000"/>
              </a:lnSpc>
            </a:pPr>
            <a:endParaRPr lang="en-US" sz="1467" kern="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TextBox 53"/>
          <p:cNvSpPr txBox="1">
            <a:spLocks noChangeArrowheads="1"/>
          </p:cNvSpPr>
          <p:nvPr/>
        </p:nvSpPr>
        <p:spPr bwMode="auto">
          <a:xfrm>
            <a:off x="48126" y="1026694"/>
            <a:ext cx="4648200" cy="9848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1907" tIns="60955" rIns="121907" bIns="60955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Ôn lại định 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nghĩa, tính chất của hai đại lượng </a:t>
            </a:r>
            <a:r>
              <a:rPr lang="en-US" altLang="zh-CN" sz="280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tỉ 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lệ nghịch</a:t>
            </a:r>
            <a:endParaRPr lang="zh-CN" altLang="en-US" sz="2667" kern="0" dirty="0">
              <a:solidFill>
                <a:schemeClr val="bg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53"/>
          <p:cNvSpPr txBox="1">
            <a:spLocks noChangeArrowheads="1"/>
          </p:cNvSpPr>
          <p:nvPr/>
        </p:nvSpPr>
        <p:spPr bwMode="auto">
          <a:xfrm>
            <a:off x="81718" y="5589933"/>
            <a:ext cx="4610337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7" tIns="60955" rIns="121907" bIns="60955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667" b="1" kern="0" dirty="0">
              <a:solidFill>
                <a:schemeClr val="bg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7629525" y="1026899"/>
            <a:ext cx="4384557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7" tIns="60955" rIns="121907" bIns="60955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Xem lại các bài tập đã </a:t>
            </a:r>
            <a:r>
              <a:rPr lang="en-US" altLang="zh-CN" sz="280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endParaRPr lang="zh-CN" altLang="en-US" sz="2667" b="1" kern="0">
              <a:solidFill>
                <a:schemeClr val="bg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45067" y="5527032"/>
            <a:ext cx="4594533" cy="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7" tIns="60955" rIns="121907" bIns="60955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Ôn lại định nghĩa, tính chất của hai đại lượng tỉ lệ </a:t>
            </a:r>
            <a:r>
              <a:rPr lang="en-US" altLang="zh-CN" sz="280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thuận</a:t>
            </a:r>
            <a:endParaRPr lang="zh-CN" altLang="en-US" sz="2667" kern="0" dirty="0">
              <a:solidFill>
                <a:schemeClr val="bg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823" y="5586485"/>
            <a:ext cx="4356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 bài tập </a:t>
            </a:r>
          </a:p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3, 4, 5 trong Phiếu học tập 7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0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6" y="2977295"/>
            <a:ext cx="3071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CÁC EM Ở TIẾT HỌC SAU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4" descr="https://lh3.googleusercontent.com/-ig379Rtq1Ho/WsHPvjK6ZkI/AAAAAAAACF0/e6iPkvE6pO4BYmvQZWNlpELhs59BBtntACHMYCw/h136/6-mau_slide_powerpoint_dep_ctu.vn_(20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813" y="5882314"/>
            <a:ext cx="2549525" cy="8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7554" cy="6858000"/>
          </a:xfrm>
          <a:prstGeom prst="rect">
            <a:avLst/>
          </a:prstGeom>
        </p:spPr>
      </p:pic>
      <p:sp>
        <p:nvSpPr>
          <p:cNvPr id="28" name="Flowchart: Process 27"/>
          <p:cNvSpPr/>
          <p:nvPr/>
        </p:nvSpPr>
        <p:spPr>
          <a:xfrm>
            <a:off x="6049437" y="1734583"/>
            <a:ext cx="4733365" cy="607260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2393055" y="1487058"/>
            <a:ext cx="2718488" cy="3398109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86592" y="5863612"/>
            <a:ext cx="4733365" cy="607260"/>
          </a:xfrm>
          <a:prstGeom prst="flowChartProcess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Background pattern&#10;&#10;Description automatically generated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9147" y="2576570"/>
            <a:ext cx="3273943" cy="2797819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350" y="2827925"/>
            <a:ext cx="2743202" cy="20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1: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tỉ lệ nghịch với x theo hệ số tỉ lệ a khi: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+mj-lt"/>
              </a:rPr>
              <a:t>y</a:t>
            </a:r>
            <a:r>
              <a:rPr lang="en-US" sz="3200" smtClean="0">
                <a:solidFill>
                  <a:prstClr val="black"/>
                </a:solidFill>
                <a:latin typeface="+mj-lt"/>
              </a:rPr>
              <a:t> = ax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200">
                <a:solidFill>
                  <a:prstClr val="black"/>
                </a:solidFill>
                <a:latin typeface="+mj-lt"/>
              </a:rPr>
              <a:t>x</a:t>
            </a:r>
            <a:r>
              <a:rPr lang="en-US" sz="3200" smtClean="0">
                <a:solidFill>
                  <a:prstClr val="black"/>
                </a:solidFill>
                <a:latin typeface="+mj-lt"/>
              </a:rPr>
              <a:t>y = a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+mj-lt"/>
              </a:rPr>
              <a:t>B và C đúng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5345264" y="5130389"/>
            <a:ext cx="1388898" cy="6504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>
                    <a:lumMod val="85000"/>
                  </a:schemeClr>
                </a:solidFill>
              </a:rPr>
              <a:t>NEXT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527885"/>
              </p:ext>
            </p:extLst>
          </p:nvPr>
        </p:nvGraphicFramePr>
        <p:xfrm>
          <a:off x="6966363" y="1787317"/>
          <a:ext cx="932845" cy="93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15" imgW="393480" imgH="393480" progId="Equation.DSMT4">
                  <p:embed/>
                </p:oleObj>
              </mc:Choice>
              <mc:Fallback>
                <p:oleObj name="Equation" r:id="rId15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66363" y="1787317"/>
                        <a:ext cx="932845" cy="932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74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 2: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tỉ lệ nghịch với x theo hệ số tỉ lệ a thì x tỉ lệ nghịch với y theo hệ số tỉ lệ: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1061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Tất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cả đều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90692"/>
              </p:ext>
            </p:extLst>
          </p:nvPr>
        </p:nvGraphicFramePr>
        <p:xfrm>
          <a:off x="1727959" y="3038344"/>
          <a:ext cx="445397" cy="37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16" imgW="304560" imgH="253800" progId="Equation.DSMT4">
                  <p:embed/>
                </p:oleObj>
              </mc:Choice>
              <mc:Fallback>
                <p:oleObj name="Equation" r:id="rId16" imgW="304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27959" y="3038344"/>
                        <a:ext cx="445397" cy="371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0557"/>
              </p:ext>
            </p:extLst>
          </p:nvPr>
        </p:nvGraphicFramePr>
        <p:xfrm>
          <a:off x="7026705" y="1857541"/>
          <a:ext cx="326634" cy="84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18" imgW="152280" imgH="393480" progId="Equation.DSMT4">
                  <p:embed/>
                </p:oleObj>
              </mc:Choice>
              <mc:Fallback>
                <p:oleObj name="Equation" r:id="rId18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26705" y="1857541"/>
                        <a:ext cx="326634" cy="843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3: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các đại lượng tỉ lệ nghịch trong mỗi công thức sau: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  <a:r>
              <a:rPr lang="en-US" sz="2800" noProof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và (2)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và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(3)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(2), (3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và (4)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045038"/>
              </p:ext>
            </p:extLst>
          </p:nvPr>
        </p:nvGraphicFramePr>
        <p:xfrm>
          <a:off x="1073150" y="990600"/>
          <a:ext cx="12414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Equation" r:id="rId16" imgW="647640" imgH="393480" progId="Equation.DSMT4">
                  <p:embed/>
                </p:oleObj>
              </mc:Choice>
              <mc:Fallback>
                <p:oleObj name="Equation" r:id="rId16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3150" y="990600"/>
                        <a:ext cx="1241425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374804"/>
              </p:ext>
            </p:extLst>
          </p:nvPr>
        </p:nvGraphicFramePr>
        <p:xfrm>
          <a:off x="2444750" y="1184275"/>
          <a:ext cx="12668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Equation" r:id="rId18" imgW="660240" imgH="203040" progId="Equation.DSMT4">
                  <p:embed/>
                </p:oleObj>
              </mc:Choice>
              <mc:Fallback>
                <p:oleObj name="Equation" r:id="rId18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44750" y="1184275"/>
                        <a:ext cx="1266825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011291"/>
              </p:ext>
            </p:extLst>
          </p:nvPr>
        </p:nvGraphicFramePr>
        <p:xfrm>
          <a:off x="3774449" y="1176498"/>
          <a:ext cx="13890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Equation" r:id="rId20" imgW="723600" imgH="203040" progId="Equation.DSMT4">
                  <p:embed/>
                </p:oleObj>
              </mc:Choice>
              <mc:Fallback>
                <p:oleObj name="Equation" r:id="rId20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74449" y="1176498"/>
                        <a:ext cx="1389063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248763"/>
              </p:ext>
            </p:extLst>
          </p:nvPr>
        </p:nvGraphicFramePr>
        <p:xfrm>
          <a:off x="5202238" y="998538"/>
          <a:ext cx="12890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Equation" r:id="rId22" imgW="672840" imgH="393480" progId="Equation.DSMT4">
                  <p:embed/>
                </p:oleObj>
              </mc:Choice>
              <mc:Fallback>
                <p:oleObj name="Equation" r:id="rId22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202238" y="998538"/>
                        <a:ext cx="1289050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4: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       và        lần lượt là các giá trị tương ứng của hai đại lượng tỉ lệ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 x, y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ta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có: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 và C đúng</a:t>
            </a:r>
            <a:endParaRPr lang="vi-VN" sz="3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5345264" y="5130389"/>
            <a:ext cx="1388898" cy="6504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>
                    <a:lumMod val="85000"/>
                  </a:schemeClr>
                </a:solidFill>
              </a:rPr>
              <a:t>NEXT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67706"/>
              </p:ext>
            </p:extLst>
          </p:nvPr>
        </p:nvGraphicFramePr>
        <p:xfrm>
          <a:off x="3754438" y="673100"/>
          <a:ext cx="609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0" name="Equation" r:id="rId15" imgW="609480" imgH="330120" progId="Equation.DSMT4">
                  <p:embed/>
                </p:oleObj>
              </mc:Choice>
              <mc:Fallback>
                <p:oleObj name="Equation" r:id="rId15" imgW="609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54438" y="673100"/>
                        <a:ext cx="609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30786"/>
              </p:ext>
            </p:extLst>
          </p:nvPr>
        </p:nvGraphicFramePr>
        <p:xfrm>
          <a:off x="4954588" y="673100"/>
          <a:ext cx="66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" name="Equation" r:id="rId17" imgW="660240" imgH="330120" progId="Equation.DSMT4">
                  <p:embed/>
                </p:oleObj>
              </mc:Choice>
              <mc:Fallback>
                <p:oleObj name="Equation" r:id="rId17" imgW="660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54588" y="673100"/>
                        <a:ext cx="660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575188"/>
              </p:ext>
            </p:extLst>
          </p:nvPr>
        </p:nvGraphicFramePr>
        <p:xfrm>
          <a:off x="1882049" y="2026493"/>
          <a:ext cx="869089" cy="63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" name="Equation" r:id="rId19" imgW="761760" imgH="558720" progId="Equation.DSMT4">
                  <p:embed/>
                </p:oleObj>
              </mc:Choice>
              <mc:Fallback>
                <p:oleObj name="Equation" r:id="rId19" imgW="7617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82049" y="2026493"/>
                        <a:ext cx="869089" cy="637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31339"/>
              </p:ext>
            </p:extLst>
          </p:nvPr>
        </p:nvGraphicFramePr>
        <p:xfrm>
          <a:off x="6865938" y="2027238"/>
          <a:ext cx="8413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3" name="Equation" r:id="rId21" imgW="736560" imgH="558720" progId="Equation.DSMT4">
                  <p:embed/>
                </p:oleObj>
              </mc:Choice>
              <mc:Fallback>
                <p:oleObj name="Equation" r:id="rId21" imgW="736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65938" y="2027238"/>
                        <a:ext cx="841375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03468"/>
              </p:ext>
            </p:extLst>
          </p:nvPr>
        </p:nvGraphicFramePr>
        <p:xfrm>
          <a:off x="1881627" y="3045554"/>
          <a:ext cx="1465307" cy="43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4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81627" y="3045554"/>
                        <a:ext cx="1465307" cy="439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2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5: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nông trường có 2 máy gặt (có cùng máy gặt) đã gặt xong 1 cách đồng hết 4 giờ.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sz="2800" noProof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800" noProof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khác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3519</Words>
  <Application>Microsoft Office PowerPoint</Application>
  <PresentationFormat>Custom</PresentationFormat>
  <Paragraphs>1491</Paragraphs>
  <Slides>35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思源黑体 Medium</vt:lpstr>
      <vt:lpstr>SimSun</vt:lpstr>
      <vt:lpstr>字魂59号-创粗黑</vt:lpstr>
      <vt:lpstr>Calibri</vt:lpstr>
      <vt:lpstr>Special Elite</vt:lpstr>
      <vt:lpstr>Cambria Math</vt:lpstr>
      <vt:lpstr>Raleway</vt:lpstr>
      <vt:lpstr>Calibri Light</vt:lpstr>
      <vt:lpstr>Times New Roman</vt:lpstr>
      <vt:lpstr>等线</vt:lpstr>
      <vt:lpstr>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2022-08-31T16:30:06Z</dcterms:created>
  <dcterms:modified xsi:type="dcterms:W3CDTF">2022-08-31T17:03:34Z</dcterms:modified>
</cp:coreProperties>
</file>