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0"/>
  </p:notesMasterIdLst>
  <p:sldIdLst>
    <p:sldId id="432" r:id="rId2"/>
    <p:sldId id="510" r:id="rId3"/>
    <p:sldId id="526" r:id="rId4"/>
    <p:sldId id="543" r:id="rId5"/>
    <p:sldId id="560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2" r:id="rId55"/>
    <p:sldId id="643" r:id="rId56"/>
    <p:sldId id="644" r:id="rId57"/>
    <p:sldId id="645" r:id="rId58"/>
    <p:sldId id="646" r:id="rId59"/>
    <p:sldId id="647" r:id="rId60"/>
    <p:sldId id="648" r:id="rId61"/>
    <p:sldId id="649" r:id="rId62"/>
    <p:sldId id="650" r:id="rId63"/>
    <p:sldId id="651" r:id="rId64"/>
    <p:sldId id="652" r:id="rId65"/>
    <p:sldId id="653" r:id="rId66"/>
    <p:sldId id="654" r:id="rId67"/>
    <p:sldId id="655" r:id="rId68"/>
    <p:sldId id="656" r:id="rId69"/>
    <p:sldId id="657" r:id="rId70"/>
    <p:sldId id="658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666" r:id="rId79"/>
    <p:sldId id="667" r:id="rId80"/>
    <p:sldId id="668" r:id="rId81"/>
    <p:sldId id="669" r:id="rId82"/>
    <p:sldId id="670" r:id="rId83"/>
    <p:sldId id="672" r:id="rId84"/>
    <p:sldId id="671" r:id="rId85"/>
    <p:sldId id="673" r:id="rId86"/>
    <p:sldId id="674" r:id="rId87"/>
    <p:sldId id="577" r:id="rId88"/>
    <p:sldId id="578" r:id="rId89"/>
    <p:sldId id="579" r:id="rId90"/>
    <p:sldId id="580" r:id="rId91"/>
    <p:sldId id="581" r:id="rId92"/>
    <p:sldId id="582" r:id="rId93"/>
    <p:sldId id="583" r:id="rId94"/>
    <p:sldId id="584" r:id="rId95"/>
    <p:sldId id="585" r:id="rId96"/>
    <p:sldId id="586" r:id="rId97"/>
    <p:sldId id="587" r:id="rId98"/>
    <p:sldId id="588" r:id="rId99"/>
    <p:sldId id="589" r:id="rId100"/>
    <p:sldId id="590" r:id="rId101"/>
    <p:sldId id="591" r:id="rId102"/>
    <p:sldId id="592" r:id="rId103"/>
    <p:sldId id="593" r:id="rId104"/>
    <p:sldId id="561" r:id="rId105"/>
    <p:sldId id="562" r:id="rId106"/>
    <p:sldId id="563" r:id="rId107"/>
    <p:sldId id="564" r:id="rId108"/>
    <p:sldId id="565" r:id="rId109"/>
    <p:sldId id="566" r:id="rId110"/>
    <p:sldId id="567" r:id="rId111"/>
    <p:sldId id="568" r:id="rId112"/>
    <p:sldId id="569" r:id="rId113"/>
    <p:sldId id="570" r:id="rId114"/>
    <p:sldId id="571" r:id="rId115"/>
    <p:sldId id="572" r:id="rId116"/>
    <p:sldId id="573" r:id="rId117"/>
    <p:sldId id="574" r:id="rId118"/>
    <p:sldId id="575" r:id="rId119"/>
    <p:sldId id="576" r:id="rId120"/>
    <p:sldId id="544" r:id="rId121"/>
    <p:sldId id="545" r:id="rId122"/>
    <p:sldId id="546" r:id="rId123"/>
    <p:sldId id="547" r:id="rId124"/>
    <p:sldId id="548" r:id="rId125"/>
    <p:sldId id="549" r:id="rId126"/>
    <p:sldId id="550" r:id="rId127"/>
    <p:sldId id="551" r:id="rId128"/>
    <p:sldId id="552" r:id="rId129"/>
    <p:sldId id="553" r:id="rId130"/>
    <p:sldId id="554" r:id="rId131"/>
    <p:sldId id="555" r:id="rId132"/>
    <p:sldId id="556" r:id="rId133"/>
    <p:sldId id="557" r:id="rId134"/>
    <p:sldId id="558" r:id="rId135"/>
    <p:sldId id="559" r:id="rId136"/>
    <p:sldId id="527" r:id="rId137"/>
    <p:sldId id="528" r:id="rId138"/>
    <p:sldId id="529" r:id="rId139"/>
    <p:sldId id="530" r:id="rId140"/>
    <p:sldId id="531" r:id="rId141"/>
    <p:sldId id="532" r:id="rId142"/>
    <p:sldId id="533" r:id="rId143"/>
    <p:sldId id="534" r:id="rId144"/>
    <p:sldId id="535" r:id="rId145"/>
    <p:sldId id="536" r:id="rId146"/>
    <p:sldId id="537" r:id="rId147"/>
    <p:sldId id="675" r:id="rId148"/>
    <p:sldId id="676" r:id="rId149"/>
    <p:sldId id="682" r:id="rId150"/>
    <p:sldId id="683" r:id="rId151"/>
    <p:sldId id="689" r:id="rId152"/>
    <p:sldId id="690" r:id="rId153"/>
    <p:sldId id="696" r:id="rId154"/>
    <p:sldId id="697" r:id="rId155"/>
    <p:sldId id="703" r:id="rId156"/>
    <p:sldId id="704" r:id="rId157"/>
    <p:sldId id="710" r:id="rId158"/>
    <p:sldId id="711" r:id="rId159"/>
    <p:sldId id="717" r:id="rId160"/>
    <p:sldId id="718" r:id="rId161"/>
    <p:sldId id="719" r:id="rId162"/>
    <p:sldId id="720" r:id="rId163"/>
    <p:sldId id="721" r:id="rId164"/>
    <p:sldId id="722" r:id="rId165"/>
    <p:sldId id="723" r:id="rId166"/>
    <p:sldId id="712" r:id="rId167"/>
    <p:sldId id="713" r:id="rId168"/>
    <p:sldId id="714" r:id="rId169"/>
    <p:sldId id="715" r:id="rId170"/>
    <p:sldId id="716" r:id="rId171"/>
    <p:sldId id="705" r:id="rId172"/>
    <p:sldId id="706" r:id="rId173"/>
    <p:sldId id="707" r:id="rId174"/>
    <p:sldId id="708" r:id="rId175"/>
    <p:sldId id="709" r:id="rId176"/>
    <p:sldId id="698" r:id="rId177"/>
    <p:sldId id="699" r:id="rId178"/>
    <p:sldId id="700" r:id="rId179"/>
    <p:sldId id="701" r:id="rId180"/>
    <p:sldId id="702" r:id="rId181"/>
    <p:sldId id="691" r:id="rId182"/>
    <p:sldId id="692" r:id="rId183"/>
    <p:sldId id="693" r:id="rId184"/>
    <p:sldId id="694" r:id="rId185"/>
    <p:sldId id="695" r:id="rId186"/>
    <p:sldId id="684" r:id="rId187"/>
    <p:sldId id="685" r:id="rId188"/>
    <p:sldId id="686" r:id="rId189"/>
    <p:sldId id="687" r:id="rId190"/>
    <p:sldId id="688" r:id="rId191"/>
    <p:sldId id="677" r:id="rId192"/>
    <p:sldId id="678" r:id="rId193"/>
    <p:sldId id="679" r:id="rId194"/>
    <p:sldId id="680" r:id="rId195"/>
    <p:sldId id="681" r:id="rId196"/>
    <p:sldId id="539" r:id="rId197"/>
    <p:sldId id="538" r:id="rId198"/>
    <p:sldId id="540" r:id="rId199"/>
    <p:sldId id="541" r:id="rId200"/>
    <p:sldId id="542" r:id="rId201"/>
    <p:sldId id="511" r:id="rId202"/>
    <p:sldId id="512" r:id="rId203"/>
    <p:sldId id="513" r:id="rId204"/>
    <p:sldId id="514" r:id="rId205"/>
    <p:sldId id="515" r:id="rId206"/>
    <p:sldId id="516" r:id="rId207"/>
    <p:sldId id="517" r:id="rId208"/>
    <p:sldId id="518" r:id="rId209"/>
    <p:sldId id="519" r:id="rId210"/>
    <p:sldId id="520" r:id="rId211"/>
    <p:sldId id="521" r:id="rId212"/>
    <p:sldId id="724" r:id="rId213"/>
    <p:sldId id="725" r:id="rId214"/>
    <p:sldId id="726" r:id="rId215"/>
    <p:sldId id="728" r:id="rId216"/>
    <p:sldId id="729" r:id="rId217"/>
    <p:sldId id="730" r:id="rId218"/>
    <p:sldId id="731" r:id="rId219"/>
    <p:sldId id="732" r:id="rId220"/>
    <p:sldId id="734" r:id="rId221"/>
    <p:sldId id="735" r:id="rId222"/>
    <p:sldId id="736" r:id="rId223"/>
    <p:sldId id="737" r:id="rId224"/>
    <p:sldId id="738" r:id="rId225"/>
    <p:sldId id="740" r:id="rId226"/>
    <p:sldId id="741" r:id="rId227"/>
    <p:sldId id="742" r:id="rId228"/>
    <p:sldId id="743" r:id="rId2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58CB-F68C-47C6-91A0-1EE89F7A3E5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82C3-2A85-4F61-B282-74B20309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90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00517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3843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20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14322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44320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91592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04360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65135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2444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01973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265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03679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48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4053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4234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08887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58208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27823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8086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68017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72890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05889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48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06425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8198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31745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90653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947986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72755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25801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49241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4921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094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19410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27733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84960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08665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86776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07197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69658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185284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147416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52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132483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50196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63974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94308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65929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62117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1546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47334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91757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931463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05113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1949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381855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183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57510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9968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21411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23523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433241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35186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612003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99289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794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*GV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5"/>
          <p:cNvSpPr txBox="1">
            <a:spLocks noGrp="1"/>
          </p:cNvSpPr>
          <p:nvPr>
            <p:ph type="title"/>
          </p:nvPr>
        </p:nvSpPr>
        <p:spPr>
          <a:xfrm rot="5400000">
            <a:off x="7604919" y="2148683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1"/>
          </p:nvPr>
        </p:nvSpPr>
        <p:spPr>
          <a:xfrm rot="5400000">
            <a:off x="2016920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63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Google Shape;95;p63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63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0229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oogle Shape;34;p52"/>
          <p:cNvGrpSpPr/>
          <p:nvPr/>
        </p:nvGrpSpPr>
        <p:grpSpPr>
          <a:xfrm>
            <a:off x="-39058" y="-16113"/>
            <a:ext cx="12264340" cy="1086266"/>
            <a:chOff x="-29322" y="-1971"/>
            <a:chExt cx="9198255" cy="1086266"/>
          </a:xfrm>
        </p:grpSpPr>
        <p:sp>
          <p:nvSpPr>
            <p:cNvPr id="35" name="Google Shape;35;p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511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00C30E-83D6-4A86-9373-EC29C40EF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586510" y="1155739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ÔN TẬP</a:t>
            </a:r>
            <a:r>
              <a:rPr kumimoji="0" lang="en-US" sz="3600" b="1" i="0" u="none" strike="noStrike" kern="10" cap="none" spc="0" normalizeH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VĂN BẢN NGHỊ LUẬN</a:t>
            </a: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3797A4-719D-4320-82AB-E04E7EC2E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24" y="4655127"/>
            <a:ext cx="2954886" cy="225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Khi nước ngọt quý hơn vàng - Báo Công an Nhân dân điện tử">
            <a:extLst>
              <a:ext uri="{FF2B5EF4-FFF2-40B4-BE49-F238E27FC236}">
                <a16:creationId xmlns:a16="http://schemas.microsoft.com/office/drawing/2014/main" xmlns="" id="{83BE8233-B9A8-4341-8FB3-C6D1009E2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293" y="4084204"/>
            <a:ext cx="3040150" cy="246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18EC3E-E492-48D7-82DE-7A52C4B5BF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6239">
            <a:off x="7658709" y="3688420"/>
            <a:ext cx="3217109" cy="221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0">
            <a:extLst>
              <a:ext uri="{FF2B5EF4-FFF2-40B4-BE49-F238E27FC236}">
                <a16:creationId xmlns:a16="http://schemas.microsoft.com/office/drawing/2014/main" xmlns="" id="{83F3D47C-0DF0-430E-8838-EDF4B5A2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68" y="4211375"/>
            <a:ext cx="2174170" cy="19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68" y="280016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438" y="4211375"/>
            <a:ext cx="8642555" cy="19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EE4FC3-7B4C-4E77-BDB3-6445834DE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81" y="344896"/>
            <a:ext cx="10161638" cy="179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F9B5F1-8A73-401F-9E78-BFAE2175C02B}"/>
              </a:ext>
            </a:extLst>
          </p:cNvPr>
          <p:cNvSpPr txBox="1"/>
          <p:nvPr/>
        </p:nvSpPr>
        <p:spPr>
          <a:xfrm>
            <a:off x="867700" y="344896"/>
            <a:ext cx="10161639" cy="1567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TẬP: 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VẬT?    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(Kim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Du) 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3027AA-03EA-4C6B-A027-644CFD5AA6B3}"/>
              </a:ext>
            </a:extLst>
          </p:cNvPr>
          <p:cNvSpPr txBox="1"/>
          <p:nvPr/>
        </p:nvSpPr>
        <p:spPr>
          <a:xfrm>
            <a:off x="490384" y="2917971"/>
            <a:ext cx="611320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CBB2D-EE74-4590-AB6C-8CB23B5F7749}"/>
              </a:ext>
            </a:extLst>
          </p:cNvPr>
          <p:cNvSpPr txBox="1"/>
          <p:nvPr/>
        </p:nvSpPr>
        <p:spPr>
          <a:xfrm>
            <a:off x="2866102" y="4467038"/>
            <a:ext cx="7919884" cy="164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  <a:tabLst>
                <a:tab pos="342900" algn="l"/>
              </a:tabLst>
            </a:pP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Kim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</a:p>
          <a:p>
            <a:pPr marL="342900" marR="3048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Bách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tuổit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3048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053770-AC6A-4003-A5E4-89FDE30614EB}"/>
              </a:ext>
            </a:extLst>
          </p:cNvPr>
          <p:cNvSpPr txBox="1"/>
          <p:nvPr/>
        </p:nvSpPr>
        <p:spPr>
          <a:xfrm>
            <a:off x="490384" y="4880458"/>
            <a:ext cx="216063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0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5" grpId="0"/>
      <p:bldP spid="11" grpId="0"/>
      <p:bldP spid="13" grpId="0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4" y="2244436"/>
            <a:ext cx="11485418" cy="37130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8538" y="552911"/>
            <a:ext cx="31255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LUYỆN ĐỀ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958" y="1378958"/>
            <a:ext cx="38933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ĐỌC HIỂU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685" y="2483301"/>
            <a:ext cx="735329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4" y="3240336"/>
            <a:ext cx="11388435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248897" cy="4918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644458"/>
            <a:ext cx="11248897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</a:p>
        </p:txBody>
      </p:sp>
    </p:spTree>
    <p:extLst>
      <p:ext uri="{BB962C8B-B14F-4D97-AF65-F5344CB8AC3E}">
        <p14:creationId xmlns:p14="http://schemas.microsoft.com/office/powerpoint/2010/main" val="37497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011381"/>
            <a:ext cx="11387443" cy="50707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493123"/>
            <a:ext cx="11276606" cy="410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080655"/>
            <a:ext cx="11333019" cy="5098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332979"/>
            <a:ext cx="11179625" cy="459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stress”.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944528"/>
            <a:ext cx="11443853" cy="35972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7897" y="456318"/>
            <a:ext cx="218681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28" y="2673335"/>
            <a:ext cx="11290461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886691"/>
            <a:ext cx="11305310" cy="5347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860" y="1066800"/>
            <a:ext cx="10820400" cy="489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“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:"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2218"/>
            <a:ext cx="11124206" cy="4668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63008"/>
            <a:ext cx="1101337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193479" cy="4738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510683"/>
            <a:ext cx="11193479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11B4F03F-A78F-4E82-91D2-D6CBE9C7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85857"/>
            <a:ext cx="653835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90461" cy="4927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95" y="539412"/>
            <a:ext cx="663995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922" y="1593379"/>
            <a:ext cx="689323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975" y="2130134"/>
            <a:ext cx="11040169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khiếm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khuyết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dám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trỏ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nghiêm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càng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hữu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chia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bói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đắp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ngạo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do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ra.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(Minh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Sđd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tr. 75)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83673"/>
            <a:ext cx="11082643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97" y="1342920"/>
            <a:ext cx="10848108" cy="439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5. Theo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884903"/>
            <a:ext cx="11695471" cy="53389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45747C-1679-4A07-9DFC-4F3038DB0C66}"/>
              </a:ext>
            </a:extLst>
          </p:cNvPr>
          <p:cNvSpPr txBox="1"/>
          <p:nvPr/>
        </p:nvSpPr>
        <p:spPr>
          <a:xfrm>
            <a:off x="248265" y="1258021"/>
            <a:ext cx="11695470" cy="434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1,2: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0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418054"/>
            <a:ext cx="11332025" cy="4373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745" y="537394"/>
            <a:ext cx="206659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422" y="1905003"/>
            <a:ext cx="10931236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cợt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831273"/>
            <a:ext cx="11193479" cy="52231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204" y="1391790"/>
            <a:ext cx="10751128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cách“chữa</a:t>
            </a:r>
            <a:r>
              <a:rPr lang="en-US" sz="24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6" y="415636"/>
            <a:ext cx="11679382" cy="6262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667" y="552898"/>
            <a:ext cx="1070906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6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03:</a:t>
            </a:r>
            <a:r>
              <a:rPr lang="en-US" sz="2400" b="1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303" y="1069963"/>
            <a:ext cx="11401794" cy="54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,...), con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thoả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mãn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Ốm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đau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Hễ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lâm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ngộ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khổ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chia,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                                                                                             (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Internet 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789709"/>
            <a:ext cx="11457709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42" y="1036554"/>
            <a:ext cx="11484922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1.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2.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đắn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1593273"/>
            <a:ext cx="11554691" cy="4627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5601" y="524738"/>
            <a:ext cx="206659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957779"/>
            <a:ext cx="11359734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4" y="983673"/>
            <a:ext cx="11179625" cy="48213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477243"/>
            <a:ext cx="10889673" cy="364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hễ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963" y="497027"/>
            <a:ext cx="6497781" cy="12258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1" y="2083072"/>
            <a:ext cx="4764971" cy="590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346" y="597054"/>
            <a:ext cx="6096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TIẾNG VIỆT: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HÁN VIỆT, VĂN BẢN VÀ ĐOẠN VĂN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163" y="2115298"/>
            <a:ext cx="428719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 LẠI LÍ THUYẾT: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63" y="3034146"/>
            <a:ext cx="11543745" cy="36628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801" y="3271795"/>
            <a:ext cx="11242467" cy="307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63782"/>
            <a:ext cx="11318170" cy="49460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48" y="1835446"/>
            <a:ext cx="11082643" cy="364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Tao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8" y="858981"/>
            <a:ext cx="11263747" cy="5611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419" y="1109602"/>
            <a:ext cx="10931236" cy="51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55965"/>
            <a:ext cx="11179625" cy="4904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2" y="1579934"/>
            <a:ext cx="11042073" cy="398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6" y="678425"/>
            <a:ext cx="11356258" cy="59730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1BAEC4-B651-4241-B601-A0FAAB272447}"/>
              </a:ext>
            </a:extLst>
          </p:cNvPr>
          <p:cNvSpPr txBox="1"/>
          <p:nvPr/>
        </p:nvSpPr>
        <p:spPr>
          <a:xfrm>
            <a:off x="569030" y="766916"/>
            <a:ext cx="11111694" cy="56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5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456" y="413938"/>
            <a:ext cx="5083625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70" y="2347256"/>
            <a:ext cx="11536839" cy="3762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0941" y="413938"/>
            <a:ext cx="573578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70" y="1339802"/>
            <a:ext cx="49974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VỀ TỪ HÁN VIỆT: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458" y="2438426"/>
            <a:ext cx="206017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873" y="3117449"/>
            <a:ext cx="1169323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891" y="497028"/>
            <a:ext cx="275765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842655"/>
            <a:ext cx="11110352" cy="41286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8754" y="60264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7" y="2834250"/>
            <a:ext cx="10990688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4" y="291587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1209525"/>
            <a:ext cx="10985661" cy="12011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5028" y="360262"/>
            <a:ext cx="18325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29" y="1292743"/>
            <a:ext cx="10805552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lphaLcPeriod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A,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+ 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)+ 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26452"/>
              </p:ext>
            </p:extLst>
          </p:nvPr>
        </p:nvGraphicFramePr>
        <p:xfrm>
          <a:off x="569029" y="3443996"/>
          <a:ext cx="10985663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10935">
                  <a:extLst>
                    <a:ext uri="{9D8B030D-6E8A-4147-A177-3AD203B41FA5}">
                      <a16:colId xmlns:a16="http://schemas.microsoft.com/office/drawing/2014/main" xmlns="" val="3468670376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xmlns="" val="2868789700"/>
                    </a:ext>
                  </a:extLst>
                </a:gridCol>
                <a:gridCol w="7038110">
                  <a:extLst>
                    <a:ext uri="{9D8B030D-6E8A-4147-A177-3AD203B41FA5}">
                      <a16:colId xmlns:a16="http://schemas.microsoft.com/office/drawing/2014/main" xmlns="" val="624854693"/>
                    </a:ext>
                  </a:extLst>
                </a:gridCol>
              </a:tblGrid>
              <a:tr h="553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Hán Việt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(sơn+ A)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371327"/>
                  </a:ext>
                </a:extLst>
              </a:tr>
              <a:tr h="420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289505"/>
                  </a:ext>
                </a:extLst>
              </a:tr>
              <a:tr h="420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294142"/>
                  </a:ext>
                </a:extLst>
              </a:tr>
              <a:tr h="450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506099"/>
                  </a:ext>
                </a:extLst>
              </a:tr>
              <a:tr h="3648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 Tinh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50223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20686" y="2743599"/>
            <a:ext cx="108234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73563"/>
              </p:ext>
            </p:extLst>
          </p:nvPr>
        </p:nvGraphicFramePr>
        <p:xfrm>
          <a:off x="997526" y="1205344"/>
          <a:ext cx="10307782" cy="4676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87238">
                  <a:extLst>
                    <a:ext uri="{9D8B030D-6E8A-4147-A177-3AD203B41FA5}">
                      <a16:colId xmlns:a16="http://schemas.microsoft.com/office/drawing/2014/main" xmlns="" val="4076333699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xmlns="" val="4226177950"/>
                    </a:ext>
                  </a:extLst>
                </a:gridCol>
                <a:gridCol w="6303817">
                  <a:extLst>
                    <a:ext uri="{9D8B030D-6E8A-4147-A177-3AD203B41FA5}">
                      <a16:colId xmlns:a16="http://schemas.microsoft.com/office/drawing/2014/main" xmlns="" val="47495824"/>
                    </a:ext>
                  </a:extLst>
                </a:gridCol>
              </a:tblGrid>
              <a:tr h="1241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(thổ  + 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348447"/>
                  </a:ext>
                </a:extLst>
              </a:tr>
              <a:tr h="81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cư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ở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40343"/>
                  </a:ext>
                </a:extLst>
              </a:tr>
              <a:tr h="1241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nhưỡng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có độ mềm, xốp dùng trong trồng trọt, nông nghiệp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364443"/>
                  </a:ext>
                </a:extLst>
              </a:tr>
              <a:tr h="81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canh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81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70609"/>
              </p:ext>
            </p:extLst>
          </p:nvPr>
        </p:nvGraphicFramePr>
        <p:xfrm>
          <a:off x="484909" y="678870"/>
          <a:ext cx="10917382" cy="5978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17964">
                  <a:extLst>
                    <a:ext uri="{9D8B030D-6E8A-4147-A177-3AD203B41FA5}">
                      <a16:colId xmlns:a16="http://schemas.microsoft.com/office/drawing/2014/main" xmlns="" val="4244051965"/>
                    </a:ext>
                  </a:extLst>
                </a:gridCol>
                <a:gridCol w="1925782">
                  <a:extLst>
                    <a:ext uri="{9D8B030D-6E8A-4147-A177-3AD203B41FA5}">
                      <a16:colId xmlns:a16="http://schemas.microsoft.com/office/drawing/2014/main" xmlns="" val="3505608447"/>
                    </a:ext>
                  </a:extLst>
                </a:gridCol>
                <a:gridCol w="7273636">
                  <a:extLst>
                    <a:ext uri="{9D8B030D-6E8A-4147-A177-3AD203B41FA5}">
                      <a16:colId xmlns:a16="http://schemas.microsoft.com/office/drawing/2014/main" xmlns="" val="1543404153"/>
                    </a:ext>
                  </a:extLst>
                </a:gridCol>
              </a:tblGrid>
              <a:tr h="930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Hán Việt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(thiên  + A)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 từ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43757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bẩm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sinh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004952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hạ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 nơi nói chung trên trái đất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017973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mệnh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mệnh trời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1373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lương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 tính tốt sẵn có từ mới sinh ra, lương tâm.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165512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tài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năng nổi bật hơn hẳn mọi người, dường như được trời phú cho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35971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tính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50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6" y="1870365"/>
            <a:ext cx="11415152" cy="4774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31" y="526474"/>
            <a:ext cx="11193977" cy="1067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59" y="550216"/>
            <a:ext cx="10667504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b.Tìm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A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9993" y="1909642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398" y="2432862"/>
            <a:ext cx="11276110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  <p:bldP spid="5" grpId="0"/>
      <p:bldP spid="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48145"/>
            <a:ext cx="11262752" cy="55141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89" y="958394"/>
            <a:ext cx="1075112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89" y="1475459"/>
            <a:ext cx="10515601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lvl="0" algn="just">
              <a:lnSpc>
                <a:spcPct val="115000"/>
              </a:lnSpc>
              <a:spcAft>
                <a:spcPts val="1200"/>
              </a:spcAft>
              <a:buClr>
                <a:srgbClr val="0D0D0D"/>
              </a:buClr>
            </a:pP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c.Thái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A8972BDD-0327-42B7-9151-63E5F0E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03" y="1690255"/>
            <a:ext cx="10639297" cy="4336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9218" y="497028"/>
            <a:ext cx="12041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18" y="2260247"/>
            <a:ext cx="10155381" cy="356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59" y="1290863"/>
            <a:ext cx="11110351" cy="49852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669" y="1700838"/>
            <a:ext cx="433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 Cho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88" y="2435401"/>
            <a:ext cx="10792691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đệ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654" y="497028"/>
            <a:ext cx="2757055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6515" y="537394"/>
            <a:ext cx="14927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3214"/>
              </p:ext>
            </p:extLst>
          </p:nvPr>
        </p:nvGraphicFramePr>
        <p:xfrm>
          <a:off x="748145" y="1385455"/>
          <a:ext cx="10751127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17827">
                  <a:extLst>
                    <a:ext uri="{9D8B030D-6E8A-4147-A177-3AD203B41FA5}">
                      <a16:colId xmlns:a16="http://schemas.microsoft.com/office/drawing/2014/main" xmlns="" val="122937548"/>
                    </a:ext>
                  </a:extLst>
                </a:gridCol>
                <a:gridCol w="3440361">
                  <a:extLst>
                    <a:ext uri="{9D8B030D-6E8A-4147-A177-3AD203B41FA5}">
                      <a16:colId xmlns:a16="http://schemas.microsoft.com/office/drawing/2014/main" xmlns="" val="3392794276"/>
                    </a:ext>
                  </a:extLst>
                </a:gridCol>
                <a:gridCol w="4192939">
                  <a:extLst>
                    <a:ext uri="{9D8B030D-6E8A-4147-A177-3AD203B41FA5}">
                      <a16:colId xmlns:a16="http://schemas.microsoft.com/office/drawing/2014/main" xmlns="" val="1215919862"/>
                    </a:ext>
                  </a:extLst>
                </a:gridCol>
              </a:tblGrid>
              <a:tr h="249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thuần việt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223143"/>
                  </a:ext>
                </a:extLst>
              </a:tr>
              <a:tr h="4516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 mẹ, anh em, nhà thơ, đất nước, sông núi, loài người, năm học, to lớn, rừng núi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93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32" y="791995"/>
            <a:ext cx="7959813" cy="7004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6" y="1991032"/>
            <a:ext cx="11046542" cy="45130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00E9C-8955-49AD-8C28-1974C6A78FED}"/>
              </a:ext>
            </a:extLst>
          </p:cNvPr>
          <p:cNvSpPr txBox="1"/>
          <p:nvPr/>
        </p:nvSpPr>
        <p:spPr>
          <a:xfrm>
            <a:off x="283905" y="870605"/>
            <a:ext cx="832852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B4BF9A-A071-4658-A775-1C8020727306}"/>
              </a:ext>
            </a:extLst>
          </p:cNvPr>
          <p:cNvSpPr txBox="1"/>
          <p:nvPr/>
        </p:nvSpPr>
        <p:spPr>
          <a:xfrm>
            <a:off x="937765" y="2087815"/>
            <a:ext cx="10532177" cy="422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vật?” của hai tác giả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45" y="1094509"/>
            <a:ext cx="11014364" cy="4904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3276" y="1215298"/>
            <a:ext cx="18614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91" y="1762888"/>
            <a:ext cx="10668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a.Tìm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902" y="2399773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691" y="5050445"/>
            <a:ext cx="660738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7028"/>
            <a:ext cx="252152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4" y="1607127"/>
            <a:ext cx="11333018" cy="4849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5780" y="537394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223" y="1762509"/>
            <a:ext cx="11166268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309" y="497028"/>
            <a:ext cx="6456218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470570" cy="510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1463" y="510419"/>
            <a:ext cx="599632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VỀ VĂN BẢN, ĐOẠN 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704" y="1690199"/>
            <a:ext cx="90989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30" y="2238298"/>
            <a:ext cx="11275461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(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914400"/>
            <a:ext cx="11248897" cy="5680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144396"/>
            <a:ext cx="10917381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1" y="969819"/>
            <a:ext cx="11236036" cy="5140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227121"/>
            <a:ext cx="10945091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Bang,…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62544"/>
            <a:ext cx="11054934" cy="4488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513640"/>
            <a:ext cx="11054934" cy="285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582" y="497028"/>
            <a:ext cx="2438400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21188" cy="4497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0317" y="482054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933" y="1714000"/>
            <a:ext cx="10917382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La)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20" y="2032602"/>
            <a:ext cx="11165770" cy="39069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5" y="2258105"/>
            <a:ext cx="10834255" cy="298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63" y="415636"/>
            <a:ext cx="11485417" cy="6442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823" y="523915"/>
            <a:ext cx="570701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90" y="1115211"/>
            <a:ext cx="10945091" cy="56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25871"/>
            <a:ext cx="10944097" cy="37496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322119"/>
            <a:ext cx="10750134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29148"/>
            <a:ext cx="10919964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1BD2D8-D71D-465A-859E-64D189F68FFF}"/>
              </a:ext>
            </a:extLst>
          </p:cNvPr>
          <p:cNvSpPr txBox="1"/>
          <p:nvPr/>
        </p:nvSpPr>
        <p:spPr>
          <a:xfrm>
            <a:off x="762000" y="1249559"/>
            <a:ext cx="1066800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buAutoNum type="arabicPeriod" startAt="2"/>
              <a:tabLst>
                <a:tab pos="342900" algn="l"/>
              </a:tabLst>
            </a:pP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“Vì sao chúng ta phải đối xử thân thiện với động vật?” của hai tác giả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Du, 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11B4F03F-A78F-4E82-91D2-D6CBE9C7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42108"/>
            <a:ext cx="11042073" cy="5250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731" y="1161934"/>
            <a:ext cx="186140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983" y="1934417"/>
            <a:ext cx="10792690" cy="403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GV chia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F550CCF1-A26F-4D93-909B-B75E6EBDB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346" y="497028"/>
            <a:ext cx="2743200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579418"/>
            <a:ext cx="11151915" cy="4378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5780" y="497028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223" y="1815465"/>
            <a:ext cx="10903527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54934" cy="42623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12" y="1971591"/>
            <a:ext cx="10860970" cy="341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34291"/>
            <a:ext cx="11305309" cy="5430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78" y="919579"/>
            <a:ext cx="10917382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ham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3" y="233790"/>
            <a:ext cx="11124206" cy="120708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5" y="1776677"/>
            <a:ext cx="11706593" cy="49566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588" y="366432"/>
            <a:ext cx="10834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236" y="1706155"/>
            <a:ext cx="11679382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34291"/>
            <a:ext cx="11054934" cy="53894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114" y="895995"/>
            <a:ext cx="668965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629593"/>
            <a:ext cx="11054934" cy="413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942109"/>
            <a:ext cx="11762509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824" y="1296392"/>
            <a:ext cx="11110352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88473"/>
            <a:ext cx="11151915" cy="4765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5" y="1727000"/>
            <a:ext cx="10778837" cy="4170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13370" cy="4483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12" y="1713614"/>
            <a:ext cx="1081940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855" y="497028"/>
            <a:ext cx="256369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34836"/>
            <a:ext cx="11110352" cy="4502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6578" y="497028"/>
            <a:ext cx="14927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53" y="1971701"/>
            <a:ext cx="1093130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ta”.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97858"/>
            <a:ext cx="10905215" cy="45277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5EC060-9967-4703-8548-493EDB4F998B}"/>
              </a:ext>
            </a:extLst>
          </p:cNvPr>
          <p:cNvSpPr txBox="1"/>
          <p:nvPr/>
        </p:nvSpPr>
        <p:spPr>
          <a:xfrm>
            <a:off x="569030" y="1803628"/>
            <a:ext cx="10609006" cy="35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thống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lẽ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2.1.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gắn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bó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mỗi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1"/>
            <a:ext cx="11068788" cy="50153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69" y="1267046"/>
            <a:ext cx="10848110" cy="461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764" y="466697"/>
            <a:ext cx="10099963" cy="2040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3061160"/>
            <a:ext cx="11568545" cy="1379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82" y="616354"/>
            <a:ext cx="8188035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KĨ NĂNG VIẾT: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TRÌNH BÀY Ý KIẾN VỀ MỘT HIỆN TƯỢNG ĐỜI SỐNG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9" y="3357673"/>
            <a:ext cx="113884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 TÌM HIỂU CHUNG VỀ B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ÀI VĂN TRÌNH BÀY Ý KIẾN VỀ MỘT HIỆN TƯỢNG TRONG ĐỜI SỐNG</a:t>
            </a:r>
            <a:endParaRPr lang="en-US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4862945"/>
            <a:ext cx="11568545" cy="1870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9" y="5096368"/>
            <a:ext cx="11547764" cy="146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27018"/>
            <a:ext cx="11318170" cy="44057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108319"/>
            <a:ext cx="11124206" cy="304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1191492"/>
            <a:ext cx="11748654" cy="50846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61356"/>
            <a:ext cx="1072341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8052"/>
            <a:ext cx="11180618" cy="44701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788825"/>
            <a:ext cx="10694715" cy="3503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54934" cy="4553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693727"/>
            <a:ext cx="1093123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79625" cy="43731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803615"/>
            <a:ext cx="11179625" cy="353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2-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truyện,một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651164"/>
            <a:ext cx="11416145" cy="56942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465" y="994399"/>
            <a:ext cx="11276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RÈN KĨ NĂNG VIẾT B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ÀI VĂN TRÌNH BÀY Ý KIẾN VỀ MỘT HIỆN TƯỢNG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TRONG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 SỐNG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466" y="1825396"/>
            <a:ext cx="11013369" cy="43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431908"/>
            <a:ext cx="11110353" cy="4650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891986"/>
            <a:ext cx="10777843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1418054"/>
            <a:ext cx="11291455" cy="4733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084" y="1571907"/>
            <a:ext cx="10985661" cy="416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4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91381"/>
            <a:ext cx="11082196" cy="49997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0A005D-642D-40ED-B077-EE4A8E5FD9FF}"/>
              </a:ext>
            </a:extLst>
          </p:cNvPr>
          <p:cNvSpPr txBox="1"/>
          <p:nvPr/>
        </p:nvSpPr>
        <p:spPr>
          <a:xfrm>
            <a:off x="569030" y="1458725"/>
            <a:ext cx="10977716" cy="426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380"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1246909"/>
            <a:ext cx="11236037" cy="4682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76" y="1394042"/>
            <a:ext cx="10971806" cy="423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hiện t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(vấn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ề) cần bàn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 ý kiến bàn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1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2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3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Khẳng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 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kiến của bản thân.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371599"/>
            <a:ext cx="11054934" cy="43226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06419"/>
            <a:ext cx="11054934" cy="35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20982"/>
            <a:ext cx="11013370" cy="3186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2" y="2215714"/>
            <a:ext cx="10903528" cy="179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2" y="449207"/>
            <a:ext cx="8534400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79577"/>
              </p:ext>
            </p:extLst>
          </p:nvPr>
        </p:nvGraphicFramePr>
        <p:xfrm>
          <a:off x="263236" y="2104571"/>
          <a:ext cx="11776363" cy="45945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7309">
                  <a:extLst>
                    <a:ext uri="{9D8B030D-6E8A-4147-A177-3AD203B41FA5}">
                      <a16:colId xmlns:a16="http://schemas.microsoft.com/office/drawing/2014/main" xmlns="" val="3682431967"/>
                    </a:ext>
                  </a:extLst>
                </a:gridCol>
                <a:gridCol w="7329054">
                  <a:extLst>
                    <a:ext uri="{9D8B030D-6E8A-4147-A177-3AD203B41FA5}">
                      <a16:colId xmlns:a16="http://schemas.microsoft.com/office/drawing/2014/main" xmlns="" val="377201772"/>
                    </a:ext>
                  </a:extLst>
                </a:gridCol>
              </a:tblGrid>
              <a:tr h="38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584015"/>
                  </a:ext>
                </a:extLst>
              </a:tr>
              <a:tr h="48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hiện tượng (vấn đề) cần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3779991"/>
                  </a:ext>
                </a:extLst>
              </a:tr>
              <a:tr h="123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 (tình cảm, thái độ, cách đánh giá,…) của người viết về hiện tượng (vấn đề)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878739"/>
                  </a:ext>
                </a:extLst>
              </a:tr>
              <a:tr h="737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Ðưa ra được những lí lẽ, bằng chứng  để bài viết có sức thuyết phục.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669045"/>
                  </a:ext>
                </a:extLst>
              </a:tr>
              <a:tr h="48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93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455464"/>
            <a:ext cx="6122716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48897" cy="46086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110" y="585214"/>
            <a:ext cx="510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ĐỀ VÀ BÀI LÀM THAM KHẢO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110" y="1633934"/>
            <a:ext cx="142378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895" y="1632129"/>
            <a:ext cx="993370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Think- Pair- Share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(10- 12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470" y="2283749"/>
            <a:ext cx="7404166" cy="324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450"/>
              </a:spcAft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(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HS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43F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Pair (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(Chia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chia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(Ảnh: Let's Discover the Doors of Knowledge - WordPress.com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254" y="2363269"/>
            <a:ext cx="3075709" cy="311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8146473" y="2457450"/>
            <a:ext cx="13854" cy="3181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9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1"/>
            <a:ext cx="11277600" cy="5763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91" y="719221"/>
            <a:ext cx="1015538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284" y="1311858"/>
            <a:ext cx="10833261" cy="481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385455"/>
            <a:ext cx="10985661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1873044"/>
            <a:ext cx="10848109" cy="35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6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65770" cy="43870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1695724"/>
            <a:ext cx="10820399" cy="39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24206" cy="4317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69" y="1623947"/>
            <a:ext cx="10903527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886691"/>
            <a:ext cx="11291455" cy="54171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224" y="1034810"/>
            <a:ext cx="10986654" cy="50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1" y="1032387"/>
            <a:ext cx="11051458" cy="5324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076A85-87C8-4905-A005-8B33EF8FA7CB}"/>
              </a:ext>
            </a:extLst>
          </p:cNvPr>
          <p:cNvSpPr txBox="1"/>
          <p:nvPr/>
        </p:nvSpPr>
        <p:spPr>
          <a:xfrm>
            <a:off x="800100" y="1318246"/>
            <a:ext cx="10821629" cy="471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trò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sinh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thái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39091"/>
            <a:ext cx="11165770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060" y="1347074"/>
            <a:ext cx="10695709" cy="46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77637"/>
            <a:ext cx="11193479" cy="4779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860" y="1370630"/>
            <a:ext cx="10875818" cy="439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050473"/>
            <a:ext cx="11082643" cy="3657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2801141"/>
            <a:ext cx="10985661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C1.Mở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997527"/>
            <a:ext cx="11568545" cy="49045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147668"/>
            <a:ext cx="1138744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C2.Thân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5" y="1418053"/>
            <a:ext cx="11152909" cy="48026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1715" y="1660022"/>
            <a:ext cx="10709564" cy="440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52945"/>
            <a:ext cx="11221188" cy="52370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05" y="1410418"/>
            <a:ext cx="10931237" cy="452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08364"/>
            <a:ext cx="11276606" cy="49011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933" y="1670841"/>
            <a:ext cx="10972800" cy="428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1122219"/>
            <a:ext cx="11471563" cy="51123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472" y="1394964"/>
            <a:ext cx="11319163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46908"/>
            <a:ext cx="11165770" cy="45858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4" y="1545950"/>
            <a:ext cx="10875819" cy="402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93479" cy="4345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49680"/>
            <a:ext cx="11193479" cy="328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8" y="840182"/>
            <a:ext cx="11577482" cy="51776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F6D989-3248-48C0-9AAA-99F754896E2A}"/>
              </a:ext>
            </a:extLst>
          </p:cNvPr>
          <p:cNvSpPr txBox="1"/>
          <p:nvPr/>
        </p:nvSpPr>
        <p:spPr>
          <a:xfrm>
            <a:off x="569030" y="1073364"/>
            <a:ext cx="11406660" cy="432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2.3.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báo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cùa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4" y="1828799"/>
            <a:ext cx="11179625" cy="33528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594" y="2295411"/>
            <a:ext cx="1108264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63" y="1444514"/>
            <a:ext cx="11665527" cy="14787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83172"/>
            <a:ext cx="820089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63" y="3203113"/>
            <a:ext cx="11499273" cy="3450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535378"/>
            <a:ext cx="785247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1444514"/>
            <a:ext cx="116101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27" y="3203113"/>
            <a:ext cx="11166763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,..).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/>
      <p:bldP spid="5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845127"/>
            <a:ext cx="11568545" cy="5430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339" y="1140102"/>
            <a:ext cx="11401297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94510"/>
            <a:ext cx="11179625" cy="457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556218"/>
            <a:ext cx="11041079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3163"/>
            <a:ext cx="11096497" cy="38515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280" y="1881494"/>
            <a:ext cx="10715995" cy="291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5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414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6" y="2072859"/>
            <a:ext cx="10764981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14400"/>
            <a:ext cx="11054934" cy="53755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1365738"/>
            <a:ext cx="10875819" cy="452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79625" cy="4650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224" y="1606560"/>
            <a:ext cx="10931236" cy="427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110352" cy="49322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06" y="1483239"/>
            <a:ext cx="10820400" cy="426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C1.MỞ 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0"/>
            <a:ext cx="11193479" cy="4937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732" y="1482436"/>
            <a:ext cx="11042073" cy="452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C2.THÂN 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7" y="1091381"/>
            <a:ext cx="11390671" cy="45425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1A637-6261-4922-B9E9-AA78DBBCD904}"/>
              </a:ext>
            </a:extLst>
          </p:cNvPr>
          <p:cNvSpPr txBox="1"/>
          <p:nvPr/>
        </p:nvSpPr>
        <p:spPr>
          <a:xfrm>
            <a:off x="314632" y="1426920"/>
            <a:ext cx="1156273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en-US" sz="28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kêu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gọi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2218"/>
            <a:ext cx="10985661" cy="45181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442" y="1485405"/>
            <a:ext cx="10778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10352" cy="4664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680939"/>
            <a:ext cx="10986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58" y="1163781"/>
            <a:ext cx="10957952" cy="46412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879" y="1651844"/>
            <a:ext cx="106957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game? 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4285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6" y="2078064"/>
            <a:ext cx="10861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96497" cy="4165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2446089"/>
            <a:ext cx="10958945" cy="216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KẾT 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online,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19200"/>
            <a:ext cx="11165770" cy="45027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496" y="1581836"/>
            <a:ext cx="10529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496" y="2767721"/>
            <a:ext cx="10778838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1080655"/>
            <a:ext cx="11000509" cy="52785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96" y="1413935"/>
            <a:ext cx="10709564" cy="464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10" y="1039091"/>
            <a:ext cx="11180618" cy="53478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641" y="1206305"/>
            <a:ext cx="10737273" cy="494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khá;biểu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5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0944097" cy="40822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150" y="1768925"/>
            <a:ext cx="10681855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554182"/>
            <a:ext cx="11568546" cy="6151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8" y="755379"/>
            <a:ext cx="11042072" cy="575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AEE3E3-87E0-47BB-8FFD-BEDFE9E1D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703" y="497028"/>
            <a:ext cx="6276812" cy="6288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99" y="1649623"/>
            <a:ext cx="9396380" cy="44679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86292B-FDC4-426A-ABB1-28F305043071}"/>
              </a:ext>
            </a:extLst>
          </p:cNvPr>
          <p:cNvSpPr txBox="1"/>
          <p:nvPr/>
        </p:nvSpPr>
        <p:spPr>
          <a:xfrm>
            <a:off x="2429756" y="550762"/>
            <a:ext cx="646486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da-DK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4B0F34-038A-48B7-9441-EF6A08EA6F6C}"/>
              </a:ext>
            </a:extLst>
          </p:cNvPr>
          <p:cNvSpPr txBox="1"/>
          <p:nvPr/>
        </p:nvSpPr>
        <p:spPr>
          <a:xfrm>
            <a:off x="924087" y="1895438"/>
            <a:ext cx="82541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6E7D5C-4007-4C96-9521-0B0DAE92A48D}"/>
              </a:ext>
            </a:extLst>
          </p:cNvPr>
          <p:cNvSpPr txBox="1"/>
          <p:nvPr/>
        </p:nvSpPr>
        <p:spPr>
          <a:xfrm>
            <a:off x="472048" y="2621759"/>
            <a:ext cx="939638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6" y="1076632"/>
            <a:ext cx="11562736" cy="4940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561E8F-7C07-4B35-8630-F688D8159A11}"/>
              </a:ext>
            </a:extLst>
          </p:cNvPr>
          <p:cNvSpPr txBox="1"/>
          <p:nvPr/>
        </p:nvSpPr>
        <p:spPr>
          <a:xfrm>
            <a:off x="314632" y="1411909"/>
            <a:ext cx="11562735" cy="403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330772"/>
            <a:ext cx="2839188" cy="720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898073"/>
            <a:ext cx="11096497" cy="42117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74" y="439748"/>
            <a:ext cx="161294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500" y="2265177"/>
            <a:ext cx="10741555" cy="299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vấn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cần bàn 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748145"/>
            <a:ext cx="11388437" cy="55556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200174"/>
            <a:ext cx="10958946" cy="47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ra ý kiến bàn luận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người.Trong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457201"/>
            <a:ext cx="11734799" cy="61791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316" y="700608"/>
            <a:ext cx="11304315" cy="57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11382"/>
            <a:ext cx="11138061" cy="472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932" y="1342314"/>
            <a:ext cx="10834255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6779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05549"/>
            <a:ext cx="10668000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1025235"/>
            <a:ext cx="11457709" cy="50846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818" y="1263194"/>
            <a:ext cx="1021080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66" y="1835472"/>
            <a:ext cx="11179625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415636"/>
            <a:ext cx="11554691" cy="6234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841" y="692727"/>
            <a:ext cx="10875819" cy="57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33055"/>
            <a:ext cx="11235043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79365"/>
            <a:ext cx="11235043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429491"/>
            <a:ext cx="11665527" cy="6192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678" y="720915"/>
            <a:ext cx="11207334" cy="54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97527"/>
            <a:ext cx="11235043" cy="45165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1665175"/>
            <a:ext cx="11000509" cy="311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58645"/>
            <a:ext cx="11023202" cy="50586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FF42CB-D815-4504-A060-BBA2693CD503}"/>
              </a:ext>
            </a:extLst>
          </p:cNvPr>
          <p:cNvSpPr txBox="1"/>
          <p:nvPr/>
        </p:nvSpPr>
        <p:spPr>
          <a:xfrm>
            <a:off x="630506" y="1364334"/>
            <a:ext cx="109924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7028"/>
            <a:ext cx="280350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8" y="1418053"/>
            <a:ext cx="11319164" cy="5107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5064" y="584626"/>
            <a:ext cx="161294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749" y="1644141"/>
            <a:ext cx="259878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29" y="2274514"/>
            <a:ext cx="10985661" cy="400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65770" cy="453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942512"/>
            <a:ext cx="11027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7" y="928255"/>
            <a:ext cx="11762509" cy="48075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695" y="1702913"/>
            <a:ext cx="11318171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4" y="983673"/>
            <a:ext cx="11222181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2" y="1318657"/>
            <a:ext cx="10764982" cy="443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1" y="330908"/>
            <a:ext cx="6511637" cy="11793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85" y="2244436"/>
            <a:ext cx="11517751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7263" y="505095"/>
            <a:ext cx="6065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</a:t>
            </a:r>
            <a:r>
              <a:rPr lang="da-DK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</a:p>
          <a:p>
            <a:pPr algn="ctr"/>
            <a:r>
              <a:rPr lang="da-DK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 </a:t>
            </a:r>
            <a:r>
              <a:rPr lang="da-D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TỔNG HỢP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7885" y="1571245"/>
            <a:ext cx="169950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43" y="2479809"/>
            <a:ext cx="39982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(3.0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863" y="3057838"/>
            <a:ext cx="554029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85" y="3560618"/>
            <a:ext cx="11517751" cy="308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8" y="1418054"/>
            <a:ext cx="11485416" cy="46225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65" y="1878503"/>
            <a:ext cx="11193479" cy="364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Tiasang.com.vn,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19-7-2007)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3" y="1080655"/>
            <a:ext cx="11249891" cy="5098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79" y="1528285"/>
            <a:ext cx="10931236" cy="440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(0.5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(0.5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(1.0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(1.0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3" y="1399309"/>
            <a:ext cx="11333019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91" y="1878915"/>
            <a:ext cx="48179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vi-VN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III. Làm văn (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7,0 </a:t>
            </a:r>
            <a:r>
              <a:rPr lang="vi-VN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3" y="2619310"/>
            <a:ext cx="11333019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(2.0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(5.0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036" y="900545"/>
            <a:ext cx="3782291" cy="7642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981" y="1037590"/>
            <a:ext cx="333040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 HƯỚNG DẪN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27343"/>
              </p:ext>
            </p:extLst>
          </p:nvPr>
        </p:nvGraphicFramePr>
        <p:xfrm>
          <a:off x="207818" y="2564787"/>
          <a:ext cx="11665526" cy="24184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4890">
                  <a:extLst>
                    <a:ext uri="{9D8B030D-6E8A-4147-A177-3AD203B41FA5}">
                      <a16:colId xmlns:a16="http://schemas.microsoft.com/office/drawing/2014/main" xmlns="" val="923056498"/>
                    </a:ext>
                  </a:extLst>
                </a:gridCol>
                <a:gridCol w="9476673">
                  <a:extLst>
                    <a:ext uri="{9D8B030D-6E8A-4147-A177-3AD203B41FA5}">
                      <a16:colId xmlns:a16="http://schemas.microsoft.com/office/drawing/2014/main" xmlns="" val="1185257341"/>
                    </a:ext>
                  </a:extLst>
                </a:gridCol>
                <a:gridCol w="1003963">
                  <a:extLst>
                    <a:ext uri="{9D8B030D-6E8A-4147-A177-3AD203B41FA5}">
                      <a16:colId xmlns:a16="http://schemas.microsoft.com/office/drawing/2014/main" xmlns="" val="3475426232"/>
                    </a:ext>
                  </a:extLst>
                </a:gridCol>
              </a:tblGrid>
              <a:tr h="36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846827"/>
                  </a:ext>
                </a:extLst>
              </a:tr>
              <a:tr h="3663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(3.0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2815263"/>
                  </a:ext>
                </a:extLst>
              </a:tr>
              <a:tr h="5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949522"/>
                  </a:ext>
                </a:extLst>
              </a:tr>
              <a:tr h="109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08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5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86381"/>
              </p:ext>
            </p:extLst>
          </p:nvPr>
        </p:nvGraphicFramePr>
        <p:xfrm>
          <a:off x="242454" y="4059311"/>
          <a:ext cx="11665526" cy="2798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70710">
                  <a:extLst>
                    <a:ext uri="{9D8B030D-6E8A-4147-A177-3AD203B41FA5}">
                      <a16:colId xmlns:a16="http://schemas.microsoft.com/office/drawing/2014/main" xmlns="" val="917193878"/>
                    </a:ext>
                  </a:extLst>
                </a:gridCol>
                <a:gridCol w="9490852">
                  <a:extLst>
                    <a:ext uri="{9D8B030D-6E8A-4147-A177-3AD203B41FA5}">
                      <a16:colId xmlns:a16="http://schemas.microsoft.com/office/drawing/2014/main" xmlns="" val="4165267108"/>
                    </a:ext>
                  </a:extLst>
                </a:gridCol>
                <a:gridCol w="1003964">
                  <a:extLst>
                    <a:ext uri="{9D8B030D-6E8A-4147-A177-3AD203B41FA5}">
                      <a16:colId xmlns:a16="http://schemas.microsoft.com/office/drawing/2014/main" xmlns="" val="1551067454"/>
                    </a:ext>
                  </a:extLst>
                </a:gridCol>
              </a:tblGrid>
              <a:tr h="279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00015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55271"/>
              </p:ext>
            </p:extLst>
          </p:nvPr>
        </p:nvGraphicFramePr>
        <p:xfrm>
          <a:off x="242454" y="300327"/>
          <a:ext cx="11665526" cy="3400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4890">
                  <a:extLst>
                    <a:ext uri="{9D8B030D-6E8A-4147-A177-3AD203B41FA5}">
                      <a16:colId xmlns:a16="http://schemas.microsoft.com/office/drawing/2014/main" xmlns="" val="3631934734"/>
                    </a:ext>
                  </a:extLst>
                </a:gridCol>
                <a:gridCol w="9476673">
                  <a:extLst>
                    <a:ext uri="{9D8B030D-6E8A-4147-A177-3AD203B41FA5}">
                      <a16:colId xmlns:a16="http://schemas.microsoft.com/office/drawing/2014/main" xmlns="" val="1378631601"/>
                    </a:ext>
                  </a:extLst>
                </a:gridCol>
                <a:gridCol w="1003963">
                  <a:extLst>
                    <a:ext uri="{9D8B030D-6E8A-4147-A177-3AD203B41FA5}">
                      <a16:colId xmlns:a16="http://schemas.microsoft.com/office/drawing/2014/main" xmlns="" val="2449580298"/>
                    </a:ext>
                  </a:extLst>
                </a:gridCol>
              </a:tblGrid>
              <a:tr h="340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: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90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2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109020"/>
            <a:ext cx="11229680" cy="42519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3750FD-7273-4987-A214-660B4143D647}"/>
              </a:ext>
            </a:extLst>
          </p:cNvPr>
          <p:cNvSpPr txBox="1"/>
          <p:nvPr/>
        </p:nvSpPr>
        <p:spPr>
          <a:xfrm>
            <a:off x="4929648" y="563210"/>
            <a:ext cx="32114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 startAt="3"/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ĐỀ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B58EC-3754-417E-8D76-6CE1E6073A7C}"/>
              </a:ext>
            </a:extLst>
          </p:cNvPr>
          <p:cNvSpPr txBox="1"/>
          <p:nvPr/>
        </p:nvSpPr>
        <p:spPr>
          <a:xfrm>
            <a:off x="569030" y="1286476"/>
            <a:ext cx="6113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1: THỰC HÀNH ĐỌC HIỂU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016A22-7A18-4494-B399-9CD438255D97}"/>
              </a:ext>
            </a:extLst>
          </p:cNvPr>
          <p:cNvSpPr txBox="1"/>
          <p:nvPr/>
        </p:nvSpPr>
        <p:spPr>
          <a:xfrm>
            <a:off x="569029" y="2351360"/>
            <a:ext cx="10610247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BABD0-F8BD-4D39-9C55-EE3A393DF5F1}"/>
              </a:ext>
            </a:extLst>
          </p:cNvPr>
          <p:cNvSpPr txBox="1"/>
          <p:nvPr/>
        </p:nvSpPr>
        <p:spPr>
          <a:xfrm>
            <a:off x="569030" y="3150134"/>
            <a:ext cx="112296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998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  <p:bldP spid="11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24737"/>
            <a:ext cx="4432461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325" y="654487"/>
            <a:ext cx="39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II Làm văn (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6,0 </a:t>
            </a:r>
            <a:r>
              <a:rPr lang="vi-VN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10033"/>
              </p:ext>
            </p:extLst>
          </p:nvPr>
        </p:nvGraphicFramePr>
        <p:xfrm>
          <a:off x="235527" y="1586714"/>
          <a:ext cx="11651672" cy="5314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36243">
                  <a:extLst>
                    <a:ext uri="{9D8B030D-6E8A-4147-A177-3AD203B41FA5}">
                      <a16:colId xmlns:a16="http://schemas.microsoft.com/office/drawing/2014/main" xmlns="" val="600832080"/>
                    </a:ext>
                  </a:extLst>
                </a:gridCol>
                <a:gridCol w="9808377">
                  <a:extLst>
                    <a:ext uri="{9D8B030D-6E8A-4147-A177-3AD203B41FA5}">
                      <a16:colId xmlns:a16="http://schemas.microsoft.com/office/drawing/2014/main" xmlns="" val="2630458831"/>
                    </a:ext>
                  </a:extLst>
                </a:gridCol>
                <a:gridCol w="707052">
                  <a:extLst>
                    <a:ext uri="{9D8B030D-6E8A-4147-A177-3AD203B41FA5}">
                      <a16:colId xmlns:a16="http://schemas.microsoft.com/office/drawing/2014/main" xmlns="" val="189734821"/>
                    </a:ext>
                  </a:extLst>
                </a:gridCol>
              </a:tblGrid>
              <a:tr h="3776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Đảm bảo thể thức, dung lượng yêu cầu của một đoạn văn 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3783840"/>
                  </a:ext>
                </a:extLst>
              </a:tr>
              <a:tr h="788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4716337"/>
                  </a:ext>
                </a:extLst>
              </a:tr>
              <a:tr h="4052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MĐ: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TĐ: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94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83261"/>
              </p:ext>
            </p:extLst>
          </p:nvPr>
        </p:nvGraphicFramePr>
        <p:xfrm>
          <a:off x="235526" y="595747"/>
          <a:ext cx="11651672" cy="34220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36243">
                  <a:extLst>
                    <a:ext uri="{9D8B030D-6E8A-4147-A177-3AD203B41FA5}">
                      <a16:colId xmlns:a16="http://schemas.microsoft.com/office/drawing/2014/main" xmlns="" val="600832080"/>
                    </a:ext>
                  </a:extLst>
                </a:gridCol>
                <a:gridCol w="9808377">
                  <a:extLst>
                    <a:ext uri="{9D8B030D-6E8A-4147-A177-3AD203B41FA5}">
                      <a16:colId xmlns:a16="http://schemas.microsoft.com/office/drawing/2014/main" xmlns="" val="2630458831"/>
                    </a:ext>
                  </a:extLst>
                </a:gridCol>
                <a:gridCol w="707052">
                  <a:extLst>
                    <a:ext uri="{9D8B030D-6E8A-4147-A177-3AD203B41FA5}">
                      <a16:colId xmlns:a16="http://schemas.microsoft.com/office/drawing/2014/main" xmlns="" val="189734821"/>
                    </a:ext>
                  </a:extLst>
                </a:gridCol>
              </a:tblGrid>
              <a:tr h="342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mỗi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ngày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rèn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luyện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nuôi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dưỡng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hồn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tránh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nguy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do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tiếp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nhiều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vi.</a:t>
                      </a:r>
                    </a:p>
                    <a:p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dụ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chuyện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cổ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thơ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chúng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ta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sẽ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chúng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ta chia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sẻ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mọi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 ...</a:t>
                      </a:r>
                    </a:p>
                    <a:p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KĐ: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Khẳng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894438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3363"/>
              </p:ext>
            </p:extLst>
          </p:nvPr>
        </p:nvGraphicFramePr>
        <p:xfrm>
          <a:off x="235526" y="4017818"/>
          <a:ext cx="11651672" cy="26768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05347">
                  <a:extLst>
                    <a:ext uri="{9D8B030D-6E8A-4147-A177-3AD203B41FA5}">
                      <a16:colId xmlns:a16="http://schemas.microsoft.com/office/drawing/2014/main" xmlns="" val="1159818598"/>
                    </a:ext>
                  </a:extLst>
                </a:gridCol>
                <a:gridCol w="9739745">
                  <a:extLst>
                    <a:ext uri="{9D8B030D-6E8A-4147-A177-3AD203B41FA5}">
                      <a16:colId xmlns:a16="http://schemas.microsoft.com/office/drawing/2014/main" xmlns="" val="2621177499"/>
                    </a:ext>
                  </a:extLst>
                </a:gridCol>
                <a:gridCol w="706580">
                  <a:extLst>
                    <a:ext uri="{9D8B030D-6E8A-4147-A177-3AD203B41FA5}">
                      <a16:colId xmlns:a16="http://schemas.microsoft.com/office/drawing/2014/main" xmlns="" val="3440620405"/>
                    </a:ext>
                  </a:extLst>
                </a:gridCol>
              </a:tblGrid>
              <a:tr h="1338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25555"/>
                  </a:ext>
                </a:extLst>
              </a:tr>
              <a:tr h="1338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633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52332"/>
              </p:ext>
            </p:extLst>
          </p:nvPr>
        </p:nvGraphicFramePr>
        <p:xfrm>
          <a:off x="443346" y="290178"/>
          <a:ext cx="11457710" cy="67621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8581">
                  <a:extLst>
                    <a:ext uri="{9D8B030D-6E8A-4147-A177-3AD203B41FA5}">
                      <a16:colId xmlns:a16="http://schemas.microsoft.com/office/drawing/2014/main" xmlns="" val="3807097683"/>
                    </a:ext>
                  </a:extLst>
                </a:gridCol>
                <a:gridCol w="9400614">
                  <a:extLst>
                    <a:ext uri="{9D8B030D-6E8A-4147-A177-3AD203B41FA5}">
                      <a16:colId xmlns:a16="http://schemas.microsoft.com/office/drawing/2014/main" xmlns="" val="127811605"/>
                    </a:ext>
                  </a:extLst>
                </a:gridCol>
                <a:gridCol w="588515">
                  <a:extLst>
                    <a:ext uri="{9D8B030D-6E8A-4147-A177-3AD203B41FA5}">
                      <a16:colId xmlns:a16="http://schemas.microsoft.com/office/drawing/2014/main" xmlns="" val="1462853947"/>
                    </a:ext>
                  </a:extLst>
                </a:gridCol>
              </a:tblGrid>
              <a:tr h="83204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397525"/>
                  </a:ext>
                </a:extLst>
              </a:tr>
              <a:tr h="414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tượng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đời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611333"/>
                  </a:ext>
                </a:extLst>
              </a:tr>
              <a:tr h="3762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Giới thiệu hiện t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(vấn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ề) cần bàn luận.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ra ý kiến bàn luận.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1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2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3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Khẳng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ịnh lại ý kiến của bản thân.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286098"/>
                  </a:ext>
                </a:extLst>
              </a:tr>
              <a:tr h="63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Sáng tạo: HS lập luận chặt chẽ, dẫn chứng và lí lẽ cụ thể, chọn lọc, thuyết phục, diễn đạt rõ ràng, có cảm xúc.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3713673"/>
                  </a:ext>
                </a:extLst>
              </a:tr>
              <a:tr h="414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Chính tả: dùng từ, đặt câu, đảm bảo chuẩn ngữ pháp, ngữ nghĩa TV.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384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491" y="312161"/>
            <a:ext cx="5777345" cy="6288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03" y="1288473"/>
            <a:ext cx="11470570" cy="52647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131" y="395744"/>
            <a:ext cx="388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VẬN DỤNG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828" y="1452312"/>
            <a:ext cx="111601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03" y="1966421"/>
            <a:ext cx="11208327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chip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3839" y="1428352"/>
            <a:ext cx="54521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1"/>
            <a:ext cx="11013370" cy="45997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290" y="1212982"/>
            <a:ext cx="10848110" cy="39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3a.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48897" cy="4664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464" y="606003"/>
            <a:ext cx="179568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106" y="1670464"/>
            <a:ext cx="747191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106" y="2405892"/>
            <a:ext cx="11014364" cy="34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..?"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1418051"/>
            <a:ext cx="11194473" cy="48580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67" y="1621138"/>
            <a:ext cx="10763988" cy="418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Cum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24206" cy="4553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112197"/>
            <a:ext cx="10999515" cy="346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7028"/>
            <a:ext cx="4087091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5" y="1418053"/>
            <a:ext cx="11513127" cy="53014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1815" y="606003"/>
            <a:ext cx="353898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BỔ SUNG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145" y="1623412"/>
            <a:ext cx="10363200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0" y="2531161"/>
            <a:ext cx="11180619" cy="39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93" y="852981"/>
            <a:ext cx="11312013" cy="58722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376AE5-1953-46BA-A4AB-DE9B426BB5F3}"/>
              </a:ext>
            </a:extLst>
          </p:cNvPr>
          <p:cNvSpPr txBox="1"/>
          <p:nvPr/>
        </p:nvSpPr>
        <p:spPr>
          <a:xfrm>
            <a:off x="699934" y="1008192"/>
            <a:ext cx="10792132" cy="519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vang ò ó 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8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 -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 )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1885"/>
            <a:ext cx="11229680" cy="50734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2EDCBE-42DC-4FBB-828B-23689B05BB9E}"/>
              </a:ext>
            </a:extLst>
          </p:cNvPr>
          <p:cNvSpPr txBox="1"/>
          <p:nvPr/>
        </p:nvSpPr>
        <p:spPr>
          <a:xfrm>
            <a:off x="569030" y="1459816"/>
            <a:ext cx="11053940" cy="4277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0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932039"/>
            <a:ext cx="11082196" cy="37755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168DA3-EB1C-4A33-BADE-F1C7914AF5A6}"/>
              </a:ext>
            </a:extLst>
          </p:cNvPr>
          <p:cNvSpPr txBox="1"/>
          <p:nvPr/>
        </p:nvSpPr>
        <p:spPr>
          <a:xfrm>
            <a:off x="4357534" y="542362"/>
            <a:ext cx="347693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8DBC5B-BE5F-4B1C-A1DA-596CDEB09E4B}"/>
              </a:ext>
            </a:extLst>
          </p:cNvPr>
          <p:cNvSpPr txBox="1"/>
          <p:nvPr/>
        </p:nvSpPr>
        <p:spPr>
          <a:xfrm>
            <a:off x="569030" y="2725627"/>
            <a:ext cx="10949460" cy="1818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58A5A8-8BEB-4A3D-AE76-309D1107999D}"/>
              </a:ext>
            </a:extLst>
          </p:cNvPr>
          <p:cNvSpPr txBox="1"/>
          <p:nvPr/>
        </p:nvSpPr>
        <p:spPr>
          <a:xfrm>
            <a:off x="560439" y="748554"/>
            <a:ext cx="611320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413994-8180-45D8-9715-C62D3B585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15976"/>
              </p:ext>
            </p:extLst>
          </p:nvPr>
        </p:nvGraphicFramePr>
        <p:xfrm>
          <a:off x="560439" y="1548582"/>
          <a:ext cx="11149780" cy="5193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4501">
                  <a:extLst>
                    <a:ext uri="{9D8B030D-6E8A-4147-A177-3AD203B41FA5}">
                      <a16:colId xmlns:a16="http://schemas.microsoft.com/office/drawing/2014/main" xmlns="" val="3180663090"/>
                    </a:ext>
                  </a:extLst>
                </a:gridCol>
                <a:gridCol w="6695279">
                  <a:extLst>
                    <a:ext uri="{9D8B030D-6E8A-4147-A177-3AD203B41FA5}">
                      <a16:colId xmlns:a16="http://schemas.microsoft.com/office/drawing/2014/main" xmlns="" val="3328081836"/>
                    </a:ext>
                  </a:extLst>
                </a:gridCol>
              </a:tblGrid>
              <a:tr h="469180"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248022"/>
                  </a:ext>
                </a:extLst>
              </a:tr>
              <a:tr h="815776"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347292"/>
                  </a:ext>
                </a:extLst>
              </a:tr>
              <a:tr h="2202160"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ò ó 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6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9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84" y="1061883"/>
            <a:ext cx="11251182" cy="51619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D410E1-575B-4D4C-BDBC-28B5740454C2}"/>
              </a:ext>
            </a:extLst>
          </p:cNvPr>
          <p:cNvSpPr txBox="1"/>
          <p:nvPr/>
        </p:nvSpPr>
        <p:spPr>
          <a:xfrm>
            <a:off x="700526" y="1433141"/>
            <a:ext cx="11053940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chia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2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65" y="663676"/>
            <a:ext cx="11792569" cy="59730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07B9E3-43E6-43FA-A518-2AE9CBDF7497}"/>
              </a:ext>
            </a:extLst>
          </p:cNvPr>
          <p:cNvSpPr txBox="1"/>
          <p:nvPr/>
        </p:nvSpPr>
        <p:spPr>
          <a:xfrm>
            <a:off x="932836" y="864086"/>
            <a:ext cx="974499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 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65EE6B-DF0B-425B-8428-C705862C416F}"/>
              </a:ext>
            </a:extLst>
          </p:cNvPr>
          <p:cNvSpPr txBox="1"/>
          <p:nvPr/>
        </p:nvSpPr>
        <p:spPr>
          <a:xfrm>
            <a:off x="227365" y="1354285"/>
            <a:ext cx="11625422" cy="499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80"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380"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</a:t>
            </a:r>
            <a:r>
              <a:rPr lang="pt-BR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?”-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 )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6" y="803529"/>
            <a:ext cx="11533238" cy="55972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467FA-7EFE-4F8B-859F-941F4DA04D98}"/>
              </a:ext>
            </a:extLst>
          </p:cNvPr>
          <p:cNvSpPr txBox="1"/>
          <p:nvPr/>
        </p:nvSpPr>
        <p:spPr>
          <a:xfrm>
            <a:off x="569031" y="1157489"/>
            <a:ext cx="11067446" cy="489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6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54A682-FD19-47CB-A8FE-9C3E8F52F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04D3A0-40B7-4F42-80B6-E1D8058B73F3}"/>
              </a:ext>
            </a:extLst>
          </p:cNvPr>
          <p:cNvSpPr txBox="1"/>
          <p:nvPr/>
        </p:nvSpPr>
        <p:spPr>
          <a:xfrm>
            <a:off x="5105401" y="164718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da-DK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dung ôn tập</a:t>
            </a:r>
            <a:r>
              <a:rPr lang="da-DK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1B26887-3935-4848-AA03-74FF681F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82894"/>
              </p:ext>
            </p:extLst>
          </p:nvPr>
        </p:nvGraphicFramePr>
        <p:xfrm>
          <a:off x="2991921" y="836417"/>
          <a:ext cx="8721107" cy="5873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1091">
                  <a:extLst>
                    <a:ext uri="{9D8B030D-6E8A-4147-A177-3AD203B41FA5}">
                      <a16:colId xmlns:a16="http://schemas.microsoft.com/office/drawing/2014/main" xmlns="" val="1092235336"/>
                    </a:ext>
                  </a:extLst>
                </a:gridCol>
                <a:gridCol w="6920016">
                  <a:extLst>
                    <a:ext uri="{9D8B030D-6E8A-4147-A177-3AD203B41FA5}">
                      <a16:colId xmlns:a16="http://schemas.microsoft.com/office/drawing/2014/main" xmlns="" val="4131785882"/>
                    </a:ext>
                  </a:extLst>
                </a:gridCol>
              </a:tblGrid>
              <a:tr h="427729"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313768"/>
                  </a:ext>
                </a:extLst>
              </a:tr>
              <a:tr h="1621444">
                <a:tc rowSpan="4"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+Văn bản 1: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84499"/>
                  </a:ext>
                </a:extLst>
              </a:tr>
              <a:tr h="540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575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480827"/>
                  </a:ext>
                </a:extLst>
              </a:tr>
              <a:tr h="892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465648"/>
                  </a:ext>
                </a:extLst>
              </a:tr>
              <a:tr h="149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đọc hiểu: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Văn bản: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74032"/>
                  </a:ext>
                </a:extLst>
              </a:tr>
              <a:tr h="892733"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48640"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33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84555"/>
            <a:ext cx="11185435" cy="4218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21E1E9-3244-41DD-AF66-D9E441B2C360}"/>
              </a:ext>
            </a:extLst>
          </p:cNvPr>
          <p:cNvSpPr txBox="1"/>
          <p:nvPr/>
        </p:nvSpPr>
        <p:spPr>
          <a:xfrm>
            <a:off x="4435758" y="530220"/>
            <a:ext cx="33204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D91B82-0F79-410B-B42F-472A1230084D}"/>
              </a:ext>
            </a:extLst>
          </p:cNvPr>
          <p:cNvSpPr txBox="1"/>
          <p:nvPr/>
        </p:nvSpPr>
        <p:spPr>
          <a:xfrm>
            <a:off x="662442" y="2258808"/>
            <a:ext cx="10867114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866573"/>
            <a:ext cx="11582399" cy="56227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463DFA-C5E4-4F5F-9814-6FB0A62FF35D}"/>
              </a:ext>
            </a:extLst>
          </p:cNvPr>
          <p:cNvSpPr txBox="1"/>
          <p:nvPr/>
        </p:nvSpPr>
        <p:spPr>
          <a:xfrm>
            <a:off x="304800" y="1353269"/>
            <a:ext cx="11474244" cy="5136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…</a:t>
            </a:r>
          </a:p>
        </p:txBody>
      </p:sp>
    </p:spTree>
    <p:extLst>
      <p:ext uri="{BB962C8B-B14F-4D97-AF65-F5344CB8AC3E}">
        <p14:creationId xmlns:p14="http://schemas.microsoft.com/office/powerpoint/2010/main" val="10352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7" y="787779"/>
            <a:ext cx="11533239" cy="53917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3F2C23-9A85-489B-A3C1-8B3AC5903FEF}"/>
              </a:ext>
            </a:extLst>
          </p:cNvPr>
          <p:cNvSpPr txBox="1"/>
          <p:nvPr/>
        </p:nvSpPr>
        <p:spPr>
          <a:xfrm>
            <a:off x="383457" y="995178"/>
            <a:ext cx="11425086" cy="507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…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536062"/>
            <a:ext cx="810302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81316"/>
            <a:ext cx="11037951" cy="46406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DED047-8F8B-41A7-AAE2-49DAA81AC43C}"/>
              </a:ext>
            </a:extLst>
          </p:cNvPr>
          <p:cNvSpPr txBox="1"/>
          <p:nvPr/>
        </p:nvSpPr>
        <p:spPr>
          <a:xfrm>
            <a:off x="569030" y="635570"/>
            <a:ext cx="844713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ĐỌC HIỂU VĂN BẢN NGHỊ LUẬN NGOÀI SGK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14C334-B58E-46B1-8227-1E139050C676}"/>
              </a:ext>
            </a:extLst>
          </p:cNvPr>
          <p:cNvSpPr txBox="1"/>
          <p:nvPr/>
        </p:nvSpPr>
        <p:spPr>
          <a:xfrm>
            <a:off x="696861" y="1884180"/>
            <a:ext cx="984823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D517D6-5973-4B65-B0F7-AAC6E231B8D0}"/>
              </a:ext>
            </a:extLst>
          </p:cNvPr>
          <p:cNvSpPr txBox="1"/>
          <p:nvPr/>
        </p:nvSpPr>
        <p:spPr>
          <a:xfrm>
            <a:off x="610827" y="2477728"/>
            <a:ext cx="10996153" cy="345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6" y="884903"/>
            <a:ext cx="11297264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0F71F-09E9-48AE-BCE6-6A4B61C00037}"/>
              </a:ext>
            </a:extLst>
          </p:cNvPr>
          <p:cNvSpPr txBox="1"/>
          <p:nvPr/>
        </p:nvSpPr>
        <p:spPr>
          <a:xfrm>
            <a:off x="481780" y="1420854"/>
            <a:ext cx="11053940" cy="40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005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tabLst>
                <a:tab pos="400050" algn="l"/>
              </a:tabLst>
            </a:pP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–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9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5" y="914400"/>
            <a:ext cx="11547987" cy="48227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D5ED5D-4E07-407B-8122-0ACCAD3C10E4}"/>
              </a:ext>
            </a:extLst>
          </p:cNvPr>
          <p:cNvSpPr txBox="1"/>
          <p:nvPr/>
        </p:nvSpPr>
        <p:spPr>
          <a:xfrm>
            <a:off x="388373" y="1405647"/>
            <a:ext cx="11547987" cy="357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2" y="1578077"/>
            <a:ext cx="11562736" cy="43655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BFD28C-1EB7-47BF-927F-082FEEE97D5D}"/>
              </a:ext>
            </a:extLst>
          </p:cNvPr>
          <p:cNvSpPr txBox="1"/>
          <p:nvPr/>
        </p:nvSpPr>
        <p:spPr>
          <a:xfrm>
            <a:off x="4652949" y="528638"/>
            <a:ext cx="319671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7FAF85-4AE8-4A06-9E97-E28917F6E497}"/>
              </a:ext>
            </a:extLst>
          </p:cNvPr>
          <p:cNvSpPr txBox="1"/>
          <p:nvPr/>
        </p:nvSpPr>
        <p:spPr>
          <a:xfrm>
            <a:off x="509267" y="2168803"/>
            <a:ext cx="11484076" cy="334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07" y="811162"/>
            <a:ext cx="11554145" cy="56486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846E8B-A320-478D-B530-B04CA498A3CF}"/>
              </a:ext>
            </a:extLst>
          </p:cNvPr>
          <p:cNvSpPr txBox="1"/>
          <p:nvPr/>
        </p:nvSpPr>
        <p:spPr>
          <a:xfrm>
            <a:off x="568409" y="1245432"/>
            <a:ext cx="11053940" cy="478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51818"/>
            <a:ext cx="11111693" cy="41000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194649-0BBB-4F7B-97D5-D9D844A58CF7}"/>
              </a:ext>
            </a:extLst>
          </p:cNvPr>
          <p:cNvSpPr txBox="1"/>
          <p:nvPr/>
        </p:nvSpPr>
        <p:spPr>
          <a:xfrm>
            <a:off x="696860" y="2721139"/>
            <a:ext cx="10926109" cy="212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5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13" y="722671"/>
            <a:ext cx="11562735" cy="56486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C5F14-A3CF-4034-B44E-BBE9F96F263F}"/>
              </a:ext>
            </a:extLst>
          </p:cNvPr>
          <p:cNvSpPr txBox="1"/>
          <p:nvPr/>
        </p:nvSpPr>
        <p:spPr>
          <a:xfrm>
            <a:off x="1021326" y="881207"/>
            <a:ext cx="987773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6286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04: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C44A90-035B-40C6-B45A-EF9CC21B07BC}"/>
              </a:ext>
            </a:extLst>
          </p:cNvPr>
          <p:cNvSpPr txBox="1"/>
          <p:nvPr/>
        </p:nvSpPr>
        <p:spPr>
          <a:xfrm>
            <a:off x="569030" y="1522602"/>
            <a:ext cx="11170686" cy="469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 thế để như nhiều loài hoa khác, cho dù được đặt ở bất cứ đâu, th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bung ra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.[...]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(Kazuko Watanabe,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2564E-EF94-4F62-A3DE-8291188E3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" y="61796"/>
            <a:ext cx="12192000" cy="6858000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2" y="2553099"/>
            <a:ext cx="9724897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2" y="3546763"/>
            <a:ext cx="11318170" cy="223020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FFFEE5-1BBC-4E47-AD5C-5536F76E19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36" y="789709"/>
            <a:ext cx="6858000" cy="1205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584C1-966B-423C-B082-3E5F90018BC3}"/>
              </a:ext>
            </a:extLst>
          </p:cNvPr>
          <p:cNvSpPr txBox="1"/>
          <p:nvPr/>
        </p:nvSpPr>
        <p:spPr>
          <a:xfrm>
            <a:off x="3290951" y="1080982"/>
            <a:ext cx="619298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ĐỌC HIỂU VĂN BẢN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E58F37-37FC-41AE-8F4D-E3DBDEDBDA77}"/>
              </a:ext>
            </a:extLst>
          </p:cNvPr>
          <p:cNvSpPr txBox="1"/>
          <p:nvPr/>
        </p:nvSpPr>
        <p:spPr>
          <a:xfrm>
            <a:off x="273629" y="2593690"/>
            <a:ext cx="10214262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THỨC CHUNG VỀ VĂN NGHỊ LUẬN XÃ HỘI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EF50AE-929E-49C7-B690-AC9E797FA8C3}"/>
              </a:ext>
            </a:extLst>
          </p:cNvPr>
          <p:cNvSpPr txBox="1"/>
          <p:nvPr/>
        </p:nvSpPr>
        <p:spPr>
          <a:xfrm>
            <a:off x="561110" y="3649447"/>
            <a:ext cx="11270672" cy="204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*Khái niệm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0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3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5" y="634181"/>
            <a:ext cx="11504983" cy="60025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CFB078-2862-4BD3-8812-C385263C81BF}"/>
              </a:ext>
            </a:extLst>
          </p:cNvPr>
          <p:cNvSpPr txBox="1"/>
          <p:nvPr/>
        </p:nvSpPr>
        <p:spPr>
          <a:xfrm>
            <a:off x="644015" y="939226"/>
            <a:ext cx="11185435" cy="539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946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377164" cy="49429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20D645-8A1D-411D-B0A8-E23CBA7BACA1}"/>
              </a:ext>
            </a:extLst>
          </p:cNvPr>
          <p:cNvSpPr txBox="1"/>
          <p:nvPr/>
        </p:nvSpPr>
        <p:spPr>
          <a:xfrm>
            <a:off x="4748981" y="537394"/>
            <a:ext cx="316256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325715-4EB6-46E2-A951-0E62FD22CCC8}"/>
              </a:ext>
            </a:extLst>
          </p:cNvPr>
          <p:cNvSpPr txBox="1"/>
          <p:nvPr/>
        </p:nvSpPr>
        <p:spPr>
          <a:xfrm>
            <a:off x="569031" y="1688782"/>
            <a:ext cx="11377163" cy="440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 thức biểu đạt chính của văn bản là nghị luận.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9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9" y="715053"/>
            <a:ext cx="11547986" cy="59807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5F963A-7AC6-4544-9931-533EB0EA2AF8}"/>
              </a:ext>
            </a:extLst>
          </p:cNvPr>
          <p:cNvSpPr txBox="1"/>
          <p:nvPr/>
        </p:nvSpPr>
        <p:spPr>
          <a:xfrm>
            <a:off x="741106" y="1232118"/>
            <a:ext cx="10881863" cy="524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 thế được như nhiều người khác, cho dù ta sống trong hoàn cảnh nào th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ưỡng tâm hồn con người và làm cho 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ười là một đóa hoa tuyệt vời trên thế giới này, tựa như mỗi một món quà độc đáo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12065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ười 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năng lực và phẩm chất tốt đẹp riêng của m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045" y="509079"/>
            <a:ext cx="4645742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98" y="2138516"/>
            <a:ext cx="11185435" cy="23007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B30809-72B1-4FB0-A97E-076FF4A8D40B}"/>
              </a:ext>
            </a:extLst>
          </p:cNvPr>
          <p:cNvSpPr txBox="1"/>
          <p:nvPr/>
        </p:nvSpPr>
        <p:spPr>
          <a:xfrm>
            <a:off x="4296098" y="549445"/>
            <a:ext cx="434645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VIẾT NGẮN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4F7E4-C900-40FF-86C9-1029CF8E74B8}"/>
              </a:ext>
            </a:extLst>
          </p:cNvPr>
          <p:cNvSpPr txBox="1"/>
          <p:nvPr/>
        </p:nvSpPr>
        <p:spPr>
          <a:xfrm>
            <a:off x="696861" y="2668802"/>
            <a:ext cx="1092610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một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697" y="497028"/>
            <a:ext cx="258651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1" y="1460090"/>
            <a:ext cx="11488994" cy="48625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F34B9E-8260-456D-8FB4-59063BA8641F}"/>
              </a:ext>
            </a:extLst>
          </p:cNvPr>
          <p:cNvSpPr txBox="1"/>
          <p:nvPr/>
        </p:nvSpPr>
        <p:spPr>
          <a:xfrm>
            <a:off x="4591065" y="535379"/>
            <a:ext cx="305414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7BBD3-CE1A-4C7E-95FE-C5C7598A144E}"/>
              </a:ext>
            </a:extLst>
          </p:cNvPr>
          <p:cNvSpPr txBox="1"/>
          <p:nvPr/>
        </p:nvSpPr>
        <p:spPr>
          <a:xfrm>
            <a:off x="729445" y="1696992"/>
            <a:ext cx="10777384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38" y="2273317"/>
            <a:ext cx="436321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38" y="3428999"/>
            <a:ext cx="10911501" cy="27948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3A3393-86F2-4A92-A136-FB854898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5108" y="-1976281"/>
            <a:ext cx="1489589" cy="6415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1667D-DFF6-450C-AA5E-212524F3819D}"/>
              </a:ext>
            </a:extLst>
          </p:cNvPr>
          <p:cNvSpPr txBox="1"/>
          <p:nvPr/>
        </p:nvSpPr>
        <p:spPr>
          <a:xfrm>
            <a:off x="3392128" y="747994"/>
            <a:ext cx="6113206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VĂN BẢN 2: </a:t>
            </a:r>
            <a:r>
              <a:rPr lang="pl-PL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HIẾM NƯỚC NGỌT (TRỊNH VĂN)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A509A1-8A62-4D3E-8F5F-A30873D797D5}"/>
              </a:ext>
            </a:extLst>
          </p:cNvPr>
          <p:cNvSpPr txBox="1"/>
          <p:nvPr/>
        </p:nvSpPr>
        <p:spPr>
          <a:xfrm>
            <a:off x="621738" y="2313683"/>
            <a:ext cx="459919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439A7D-8265-48F6-8AC5-C16A384EF15C}"/>
              </a:ext>
            </a:extLst>
          </p:cNvPr>
          <p:cNvSpPr txBox="1"/>
          <p:nvPr/>
        </p:nvSpPr>
        <p:spPr>
          <a:xfrm>
            <a:off x="486695" y="3902951"/>
            <a:ext cx="10911501" cy="184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15/6/2003.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11161"/>
            <a:ext cx="11214931" cy="5250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E19161-8653-44E7-869A-E323EB2A4CEF}"/>
              </a:ext>
            </a:extLst>
          </p:cNvPr>
          <p:cNvSpPr txBox="1"/>
          <p:nvPr/>
        </p:nvSpPr>
        <p:spPr>
          <a:xfrm>
            <a:off x="569030" y="1175645"/>
            <a:ext cx="11053940" cy="473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Vấn đề bàn luận: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ngọt không phải vô tận, nước ngọt đang hết dần (vấn đề của văn bản nghị luận này thể hiện rõ ngay ở nhan đề)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ở SGK):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84903"/>
            <a:ext cx="11170686" cy="5147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AFA4C8-8F76-4F67-B7C4-BD90C20C8D7A}"/>
              </a:ext>
            </a:extLst>
          </p:cNvPr>
          <p:cNvSpPr txBox="1"/>
          <p:nvPr/>
        </p:nvSpPr>
        <p:spPr>
          <a:xfrm>
            <a:off x="691318" y="1281948"/>
            <a:ext cx="10926109" cy="458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F550CCF1-A26F-4D93-909B-B75E6EBDB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9" y="536062"/>
            <a:ext cx="7683655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25560"/>
            <a:ext cx="11008454" cy="45963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FFBD25-266D-4E8D-B484-4FDC4A9A62DC}"/>
              </a:ext>
            </a:extLst>
          </p:cNvPr>
          <p:cNvSpPr txBox="1"/>
          <p:nvPr/>
        </p:nvSpPr>
        <p:spPr>
          <a:xfrm>
            <a:off x="0" y="566201"/>
            <a:ext cx="828859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7ECF20-8722-4421-801D-D1F9A49A78DE}"/>
              </a:ext>
            </a:extLst>
          </p:cNvPr>
          <p:cNvSpPr txBox="1"/>
          <p:nvPr/>
        </p:nvSpPr>
        <p:spPr>
          <a:xfrm>
            <a:off x="614516" y="1908903"/>
            <a:ext cx="10699954" cy="398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Khan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hiếm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43897"/>
            <a:ext cx="11008454" cy="53094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EC50AB-6E69-4C5E-8F1E-2CE6DC58537D}"/>
              </a:ext>
            </a:extLst>
          </p:cNvPr>
          <p:cNvSpPr txBox="1"/>
          <p:nvPr/>
        </p:nvSpPr>
        <p:spPr>
          <a:xfrm>
            <a:off x="614516" y="1388954"/>
            <a:ext cx="10815484" cy="392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“Khan hiếm nước ngọt” của tác giả Trịnh 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15/6/2003.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ngọt không phải vô tận, nước ngọt đang hết dần.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09" y="1551708"/>
            <a:ext cx="10557164" cy="41702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625B5D-5B44-4015-B36F-C7A73100102D}"/>
              </a:ext>
            </a:extLst>
          </p:cNvPr>
          <p:cNvSpPr txBox="1"/>
          <p:nvPr/>
        </p:nvSpPr>
        <p:spPr>
          <a:xfrm>
            <a:off x="1094509" y="2042259"/>
            <a:ext cx="10557164" cy="304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39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8" y="473028"/>
            <a:ext cx="11651226" cy="601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8F1AB3-65EF-454F-988E-5641DEA8B6A1}"/>
              </a:ext>
            </a:extLst>
          </p:cNvPr>
          <p:cNvSpPr txBox="1"/>
          <p:nvPr/>
        </p:nvSpPr>
        <p:spPr>
          <a:xfrm>
            <a:off x="451043" y="731498"/>
            <a:ext cx="11495151" cy="552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45" y="825910"/>
            <a:ext cx="11253019" cy="56781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584EF3-3C48-4F7B-82E3-0B32FEC24881}"/>
              </a:ext>
            </a:extLst>
          </p:cNvPr>
          <p:cNvSpPr txBox="1"/>
          <p:nvPr/>
        </p:nvSpPr>
        <p:spPr>
          <a:xfrm>
            <a:off x="850490" y="1155651"/>
            <a:ext cx="10653252" cy="5127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87" y="678427"/>
            <a:ext cx="11267768" cy="5840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1A8C7B-6921-4C99-A116-D78BBA7F85DA}"/>
              </a:ext>
            </a:extLst>
          </p:cNvPr>
          <p:cNvSpPr txBox="1"/>
          <p:nvPr/>
        </p:nvSpPr>
        <p:spPr>
          <a:xfrm>
            <a:off x="711609" y="830505"/>
            <a:ext cx="11131346" cy="5572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85435" cy="48647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27AFAD-0E9B-4FA8-B643-17216E4E96F1}"/>
              </a:ext>
            </a:extLst>
          </p:cNvPr>
          <p:cNvSpPr txBox="1"/>
          <p:nvPr/>
        </p:nvSpPr>
        <p:spPr>
          <a:xfrm>
            <a:off x="726358" y="1849990"/>
            <a:ext cx="10896612" cy="35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9" y="383458"/>
            <a:ext cx="11641393" cy="62090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DBCF33-AA00-41B6-8343-3F966E8DE8B2}"/>
              </a:ext>
            </a:extLst>
          </p:cNvPr>
          <p:cNvSpPr txBox="1"/>
          <p:nvPr/>
        </p:nvSpPr>
        <p:spPr>
          <a:xfrm>
            <a:off x="693173" y="482552"/>
            <a:ext cx="11179277" cy="58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6" y="589935"/>
            <a:ext cx="11267768" cy="58993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E3738C-9576-4387-9818-FC269603BC16}"/>
              </a:ext>
            </a:extLst>
          </p:cNvPr>
          <p:cNvSpPr txBox="1"/>
          <p:nvPr/>
        </p:nvSpPr>
        <p:spPr>
          <a:xfrm>
            <a:off x="725117" y="684533"/>
            <a:ext cx="10940857" cy="563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54" y="2300748"/>
            <a:ext cx="11369511" cy="43212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72CBA8-9C7D-4E5A-B2D5-25CE1AE38FC9}"/>
              </a:ext>
            </a:extLst>
          </p:cNvPr>
          <p:cNvSpPr txBox="1"/>
          <p:nvPr/>
        </p:nvSpPr>
        <p:spPr>
          <a:xfrm>
            <a:off x="4591065" y="533227"/>
            <a:ext cx="366803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LUYỆN ĐỀ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B6B89E-B524-4D81-A4D4-6ED58440602D}"/>
              </a:ext>
            </a:extLst>
          </p:cNvPr>
          <p:cNvSpPr txBox="1"/>
          <p:nvPr/>
        </p:nvSpPr>
        <p:spPr>
          <a:xfrm>
            <a:off x="711610" y="1458425"/>
            <a:ext cx="611320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ĐỌC HIỂU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B9D1F9-CC66-479A-B733-51C232865CF9}"/>
              </a:ext>
            </a:extLst>
          </p:cNvPr>
          <p:cNvSpPr txBox="1"/>
          <p:nvPr/>
        </p:nvSpPr>
        <p:spPr>
          <a:xfrm>
            <a:off x="384954" y="2633313"/>
            <a:ext cx="1008640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62865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68B60A-6FC4-4F6F-AB63-C73BD82F3D17}"/>
              </a:ext>
            </a:extLst>
          </p:cNvPr>
          <p:cNvSpPr txBox="1"/>
          <p:nvPr/>
        </p:nvSpPr>
        <p:spPr>
          <a:xfrm>
            <a:off x="711610" y="3429000"/>
            <a:ext cx="10911360" cy="303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1" y="752168"/>
            <a:ext cx="11621729" cy="5486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30C5B0-CD4C-44FD-BB51-30ABEC455573}"/>
              </a:ext>
            </a:extLst>
          </p:cNvPr>
          <p:cNvSpPr txBox="1"/>
          <p:nvPr/>
        </p:nvSpPr>
        <p:spPr>
          <a:xfrm>
            <a:off x="570272" y="999713"/>
            <a:ext cx="11155937" cy="48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15-6-2003)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1418054"/>
            <a:ext cx="11665974" cy="46730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69F7B2-D2F6-4E40-83A3-898A8716F005}"/>
              </a:ext>
            </a:extLst>
          </p:cNvPr>
          <p:cNvSpPr txBox="1"/>
          <p:nvPr/>
        </p:nvSpPr>
        <p:spPr>
          <a:xfrm>
            <a:off x="368710" y="1808696"/>
            <a:ext cx="11665973" cy="363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11693" cy="48238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262630-8FB7-4608-8C66-D373C6BE6567}"/>
              </a:ext>
            </a:extLst>
          </p:cNvPr>
          <p:cNvSpPr txBox="1"/>
          <p:nvPr/>
        </p:nvSpPr>
        <p:spPr>
          <a:xfrm>
            <a:off x="4591064" y="557110"/>
            <a:ext cx="332048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82E14-DBB1-483B-8F82-955C19C1581B}"/>
              </a:ext>
            </a:extLst>
          </p:cNvPr>
          <p:cNvSpPr txBox="1"/>
          <p:nvPr/>
        </p:nvSpPr>
        <p:spPr>
          <a:xfrm>
            <a:off x="569030" y="1577111"/>
            <a:ext cx="11053940" cy="431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93479" cy="4317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4184F9-D088-4666-AC0A-09BCE97226B5}"/>
              </a:ext>
            </a:extLst>
          </p:cNvPr>
          <p:cNvSpPr txBox="1"/>
          <p:nvPr/>
        </p:nvSpPr>
        <p:spPr>
          <a:xfrm>
            <a:off x="796637" y="1901285"/>
            <a:ext cx="10826333" cy="353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0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32" y="811161"/>
            <a:ext cx="11348878" cy="52946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B50F96-C44D-463C-99AE-8720458467CE}"/>
              </a:ext>
            </a:extLst>
          </p:cNvPr>
          <p:cNvSpPr txBox="1"/>
          <p:nvPr/>
        </p:nvSpPr>
        <p:spPr>
          <a:xfrm>
            <a:off x="625571" y="1080248"/>
            <a:ext cx="11116597" cy="469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(2):</a:t>
            </a:r>
          </a:p>
          <a:p>
            <a:pPr indent="285750"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0877"/>
            <a:ext cx="11170686" cy="47489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97DEF6-5230-4A3D-A70B-45EEF55802DE}"/>
              </a:ext>
            </a:extLst>
          </p:cNvPr>
          <p:cNvSpPr txBox="1"/>
          <p:nvPr/>
        </p:nvSpPr>
        <p:spPr>
          <a:xfrm>
            <a:off x="720815" y="1490811"/>
            <a:ext cx="10867115" cy="40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825910"/>
            <a:ext cx="11282516" cy="54274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734E4-4F46-4F2A-A190-F07E25B86F25}"/>
              </a:ext>
            </a:extLst>
          </p:cNvPr>
          <p:cNvSpPr txBox="1"/>
          <p:nvPr/>
        </p:nvSpPr>
        <p:spPr>
          <a:xfrm>
            <a:off x="903339" y="988142"/>
            <a:ext cx="918455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A43175-889C-4E38-9B53-B1C4DA69BBBB}"/>
              </a:ext>
            </a:extLst>
          </p:cNvPr>
          <p:cNvSpPr txBox="1"/>
          <p:nvPr/>
        </p:nvSpPr>
        <p:spPr>
          <a:xfrm>
            <a:off x="482998" y="1713027"/>
            <a:ext cx="11053940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Theo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gớm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70 000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cằn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963788"/>
            <a:ext cx="11053940" cy="54222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0521BB-222C-416E-AF85-57800F181B36}"/>
              </a:ext>
            </a:extLst>
          </p:cNvPr>
          <p:cNvSpPr txBox="1"/>
          <p:nvPr/>
        </p:nvSpPr>
        <p:spPr>
          <a:xfrm>
            <a:off x="647694" y="1604760"/>
            <a:ext cx="10896612" cy="414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Ớ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[…]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15-6-2003)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73394"/>
            <a:ext cx="11170686" cy="5058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B5877A-D63D-4A9D-8AB5-692221D56EBF}"/>
              </a:ext>
            </a:extLst>
          </p:cNvPr>
          <p:cNvSpPr txBox="1"/>
          <p:nvPr/>
        </p:nvSpPr>
        <p:spPr>
          <a:xfrm>
            <a:off x="569030" y="1549771"/>
            <a:ext cx="11053940" cy="390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8" y="1696064"/>
            <a:ext cx="11371625" cy="4940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D7FDB6-9F3A-4CC6-AA73-010FE46A2D3B}"/>
              </a:ext>
            </a:extLst>
          </p:cNvPr>
          <p:cNvSpPr txBox="1"/>
          <p:nvPr/>
        </p:nvSpPr>
        <p:spPr>
          <a:xfrm>
            <a:off x="4591065" y="537394"/>
            <a:ext cx="305414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4FF53C-ADA1-48C2-8351-CAE0CE3132A5}"/>
              </a:ext>
            </a:extLst>
          </p:cNvPr>
          <p:cNvSpPr txBox="1"/>
          <p:nvPr/>
        </p:nvSpPr>
        <p:spPr>
          <a:xfrm>
            <a:off x="525403" y="1997619"/>
            <a:ext cx="11141189" cy="440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47135"/>
            <a:ext cx="11259176" cy="47784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2744C6-EBA6-4076-8FAA-14255278AC20}"/>
              </a:ext>
            </a:extLst>
          </p:cNvPr>
          <p:cNvSpPr txBox="1"/>
          <p:nvPr/>
        </p:nvSpPr>
        <p:spPr>
          <a:xfrm>
            <a:off x="569030" y="1207397"/>
            <a:ext cx="11053940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285750">
              <a:lnSpc>
                <a:spcPct val="150000"/>
              </a:lnSpc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285750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14400"/>
            <a:ext cx="11229680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F1D9A3-0CBA-42D2-86AA-AA383E75F730}"/>
              </a:ext>
            </a:extLst>
          </p:cNvPr>
          <p:cNvSpPr txBox="1"/>
          <p:nvPr/>
        </p:nvSpPr>
        <p:spPr>
          <a:xfrm>
            <a:off x="620649" y="1447946"/>
            <a:ext cx="11126441" cy="402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7027"/>
            <a:ext cx="10698737" cy="7627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2" y="1660580"/>
            <a:ext cx="11312013" cy="5020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36B939-E0CC-4545-AC0E-2F7D6D6080F0}"/>
              </a:ext>
            </a:extLst>
          </p:cNvPr>
          <p:cNvSpPr txBox="1"/>
          <p:nvPr/>
        </p:nvSpPr>
        <p:spPr>
          <a:xfrm>
            <a:off x="569030" y="577761"/>
            <a:ext cx="1053650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ĐỌC HIỂU VĂN BẢN NGHỊ LUẬN XÃ HỘI NGOÀI SGK: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9F65BF-7D7B-44B2-BBA7-FC584E9DE70F}"/>
              </a:ext>
            </a:extLst>
          </p:cNvPr>
          <p:cNvSpPr txBox="1"/>
          <p:nvPr/>
        </p:nvSpPr>
        <p:spPr>
          <a:xfrm>
            <a:off x="519882" y="1911296"/>
            <a:ext cx="1009895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03: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7A81DB-1D75-4B6D-B051-CD5DCC739712}"/>
              </a:ext>
            </a:extLst>
          </p:cNvPr>
          <p:cNvSpPr txBox="1"/>
          <p:nvPr/>
        </p:nvSpPr>
        <p:spPr>
          <a:xfrm>
            <a:off x="655068" y="2514214"/>
            <a:ext cx="10881863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40658"/>
            <a:ext cx="11111693" cy="51029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51084-311A-441B-AFEB-0CD53FFBD06C}"/>
              </a:ext>
            </a:extLst>
          </p:cNvPr>
          <p:cNvSpPr txBox="1"/>
          <p:nvPr/>
        </p:nvSpPr>
        <p:spPr>
          <a:xfrm>
            <a:off x="626783" y="1122757"/>
            <a:ext cx="11053940" cy="453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 ...]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9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5" y="679301"/>
            <a:ext cx="11471563" cy="5652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F1F44C-0700-47C2-968B-EDA04561AD57}"/>
              </a:ext>
            </a:extLst>
          </p:cNvPr>
          <p:cNvSpPr txBox="1"/>
          <p:nvPr/>
        </p:nvSpPr>
        <p:spPr>
          <a:xfrm>
            <a:off x="471054" y="1100029"/>
            <a:ext cx="11720945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08454" cy="44223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3D0E62-6CF1-48E9-90DF-95F3D1A8449C}"/>
              </a:ext>
            </a:extLst>
          </p:cNvPr>
          <p:cNvSpPr txBox="1"/>
          <p:nvPr/>
        </p:nvSpPr>
        <p:spPr>
          <a:xfrm>
            <a:off x="614516" y="1766003"/>
            <a:ext cx="10962968" cy="372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6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56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-mi Mun,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82196" cy="46287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B9352-30C4-4D48-A457-5A861212DC41}"/>
              </a:ext>
            </a:extLst>
          </p:cNvPr>
          <p:cNvSpPr txBox="1"/>
          <p:nvPr/>
        </p:nvSpPr>
        <p:spPr>
          <a:xfrm>
            <a:off x="711610" y="2095983"/>
            <a:ext cx="10911360" cy="3410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.Muốn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36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10" y="1454727"/>
            <a:ext cx="11402290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8010" y="497028"/>
            <a:ext cx="206659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430" y="1606158"/>
            <a:ext cx="10985661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817417"/>
            <a:ext cx="11540837" cy="54032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60" y="1025242"/>
            <a:ext cx="10999515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789709"/>
            <a:ext cx="11443855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069230"/>
            <a:ext cx="1057002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30" y="1885295"/>
            <a:ext cx="11110352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York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Toronto (Canada)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76606" cy="43315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866132"/>
            <a:ext cx="11013370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http://dantri.com.vn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12/8/2016)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2" y="1066801"/>
            <a:ext cx="11222181" cy="50569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21" y="1291022"/>
            <a:ext cx="11082643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072" y="497028"/>
            <a:ext cx="2743201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1731818"/>
            <a:ext cx="11360727" cy="44473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5479" y="538007"/>
            <a:ext cx="135165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421" y="1866022"/>
            <a:ext cx="11139768" cy="392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82643" cy="47887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48" y="1901537"/>
            <a:ext cx="10971806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internet.Nói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27225" cy="4414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726940"/>
            <a:ext cx="11027225" cy="379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34417"/>
            <a:ext cx="516675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2" y="1579417"/>
            <a:ext cx="11679382" cy="47441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CB5278-E5CB-43FB-867D-67DE4F1EF947}"/>
              </a:ext>
            </a:extLst>
          </p:cNvPr>
          <p:cNvSpPr txBox="1"/>
          <p:nvPr/>
        </p:nvSpPr>
        <p:spPr>
          <a:xfrm>
            <a:off x="569030" y="598231"/>
            <a:ext cx="6109854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ĐỌC HIỂU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057A11-77DA-459E-8846-414CC4550534}"/>
              </a:ext>
            </a:extLst>
          </p:cNvPr>
          <p:cNvSpPr txBox="1"/>
          <p:nvPr/>
        </p:nvSpPr>
        <p:spPr>
          <a:xfrm>
            <a:off x="277092" y="1806385"/>
            <a:ext cx="118456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7EBE0D-2419-4355-8293-4974D8987C5D}"/>
              </a:ext>
            </a:extLst>
          </p:cNvPr>
          <p:cNvSpPr txBox="1"/>
          <p:nvPr/>
        </p:nvSpPr>
        <p:spPr>
          <a:xfrm>
            <a:off x="439881" y="2496798"/>
            <a:ext cx="11312237" cy="3410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64" y="623455"/>
            <a:ext cx="11790217" cy="58466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05" y="947397"/>
            <a:ext cx="115121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205" y="1537933"/>
            <a:ext cx="11416144" cy="466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2012, tr.24)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8" y="1149927"/>
            <a:ext cx="11693236" cy="46966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1790100"/>
            <a:ext cx="1184563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A8972BDD-0327-42B7-9151-63E5F0E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90461" cy="5135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8010" y="540619"/>
            <a:ext cx="206659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012" y="1755881"/>
            <a:ext cx="11193479" cy="445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mạnh,khắc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87236"/>
            <a:ext cx="11110352" cy="3920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6" y="2337081"/>
            <a:ext cx="10848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512617"/>
            <a:ext cx="11887199" cy="58050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619" y="594508"/>
            <a:ext cx="11679381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thể,hoà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345" y="497028"/>
            <a:ext cx="3990110" cy="6968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2" y="2767375"/>
            <a:ext cx="11179625" cy="19293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513" y="564438"/>
            <a:ext cx="37335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VIẾT NGẮN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909" y="3084669"/>
            <a:ext cx="107649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055" y="497028"/>
            <a:ext cx="252152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273967"/>
            <a:ext cx="11582400" cy="53069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084" y="1354699"/>
            <a:ext cx="11082643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0553" y="497028"/>
            <a:ext cx="131959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497028"/>
            <a:ext cx="11596254" cy="10685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1884218"/>
            <a:ext cx="11665527" cy="47774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623768"/>
            <a:ext cx="114715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– 10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1884219"/>
            <a:ext cx="11526981" cy="4467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7" y="386766"/>
            <a:ext cx="9621484" cy="1047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" y="2148335"/>
            <a:ext cx="3320483" cy="577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5115" y="490397"/>
            <a:ext cx="97951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000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VĂN BẢN 3: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 SAO NÊN CÓ VẬT NUÔI TRONG NHÀ?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ctr"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0005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THUỲ DƯƠNG)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" y="3214255"/>
            <a:ext cx="11226310" cy="3241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326" y="2178525"/>
            <a:ext cx="31866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453" y="3496408"/>
            <a:ext cx="107820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Vấn đề bàn luận: </a:t>
            </a:r>
            <a:r>
              <a:rPr lang="pt-BR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lí do cần có một vật nuôi trong nhà.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25237"/>
            <a:ext cx="11179625" cy="5098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296798"/>
            <a:ext cx="11068788" cy="455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ở SGK):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“…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4864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33915DB-066E-437C-8325-E7C8E9C46CCC}"/>
              </a:ext>
            </a:extLst>
          </p:cNvPr>
          <p:cNvGrpSpPr>
            <a:grpSpLocks/>
          </p:cNvGrpSpPr>
          <p:nvPr/>
        </p:nvGrpSpPr>
        <p:grpSpPr>
          <a:xfrm>
            <a:off x="1284897" y="1167247"/>
            <a:ext cx="10127673" cy="4523506"/>
            <a:chOff x="489911" y="0"/>
            <a:chExt cx="3162525" cy="365772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ABCA180C-72C4-40FF-81BE-1144476FA9DA}"/>
                </a:ext>
              </a:extLst>
            </p:cNvPr>
            <p:cNvCxnSpPr/>
            <p:nvPr/>
          </p:nvCxnSpPr>
          <p:spPr>
            <a:xfrm>
              <a:off x="1998492" y="436098"/>
              <a:ext cx="45719" cy="476250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B3705B76-88CC-47EB-9195-04D362DE2B05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2060917" y="429064"/>
              <a:ext cx="1181916" cy="527539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xmlns="" id="{3675C270-7953-4AC1-AFBC-03A577B8E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60" y="963637"/>
              <a:ext cx="727039" cy="12001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xmlns="" id="{C2DCC1DA-22EA-450F-8683-9C51C7BA0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713" y="963636"/>
              <a:ext cx="664962" cy="11398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1100" b="1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……..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xmlns="" id="{0C6AF513-5E2C-4E0D-90C0-229C55F76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9433" y="956603"/>
              <a:ext cx="666798" cy="1193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xmlns="" id="{C57E5A46-017A-406A-A719-8A9814FF6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11" y="2567355"/>
              <a:ext cx="784118" cy="10332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xmlns="" id="{9BED0939-E1CD-4939-A790-AC2720053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032" y="2588455"/>
              <a:ext cx="714426" cy="104069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xmlns="" id="{01B7C72A-F1BF-4E98-82CF-2B8960CEA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639" y="2581421"/>
              <a:ext cx="666797" cy="10763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D29E6E8-5756-4337-923C-B4DFAE54ADD1}"/>
                </a:ext>
              </a:extLst>
            </p:cNvPr>
            <p:cNvCxnSpPr/>
            <p:nvPr/>
          </p:nvCxnSpPr>
          <p:spPr>
            <a:xfrm flipH="1">
              <a:off x="807442" y="2163787"/>
              <a:ext cx="6350" cy="3810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EDE34D-6DB6-4C0E-ABF7-8619373AD3AC}"/>
                </a:ext>
              </a:extLst>
            </p:cNvPr>
            <p:cNvCxnSpPr/>
            <p:nvPr/>
          </p:nvCxnSpPr>
          <p:spPr>
            <a:xfrm>
              <a:off x="3349562" y="2150403"/>
              <a:ext cx="6350" cy="3556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4EAE3F6-445C-4EEF-A556-98183E9DD1DE}"/>
                </a:ext>
              </a:extLst>
            </p:cNvPr>
            <p:cNvCxnSpPr/>
            <p:nvPr/>
          </p:nvCxnSpPr>
          <p:spPr>
            <a:xfrm>
              <a:off x="2137122" y="2180492"/>
              <a:ext cx="6350" cy="3429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79EAFC01-E69F-4603-9FD5-114622195EA2}"/>
                </a:ext>
              </a:extLst>
            </p:cNvPr>
            <p:cNvCxnSpPr/>
            <p:nvPr/>
          </p:nvCxnSpPr>
          <p:spPr>
            <a:xfrm flipH="1">
              <a:off x="614876" y="429064"/>
              <a:ext cx="1422400" cy="527050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xmlns="" id="{2D7FF968-E583-40CD-8720-8AC60003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463" y="0"/>
              <a:ext cx="2167570" cy="5029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KIẾN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69818"/>
            <a:ext cx="11305309" cy="53339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262071"/>
            <a:ext cx="10820400" cy="4709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864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xmlns="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362017"/>
            <a:ext cx="7889170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21" y="1418054"/>
            <a:ext cx="11609829" cy="51614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21" y="402996"/>
            <a:ext cx="88153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61" y="1512446"/>
            <a:ext cx="11459161" cy="506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85862"/>
            <a:ext cx="11146720" cy="4729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18687"/>
            <a:ext cx="11146720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57301"/>
            <a:ext cx="11018133" cy="46577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19649"/>
            <a:ext cx="11018133" cy="333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8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9" y="914399"/>
            <a:ext cx="11598495" cy="52006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79" y="1370624"/>
            <a:ext cx="11452667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→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6" y="942109"/>
            <a:ext cx="11222182" cy="51677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60" y="1240017"/>
            <a:ext cx="10931236" cy="449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89709"/>
            <a:ext cx="11207334" cy="51954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424" y="1199144"/>
            <a:ext cx="1080654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886691"/>
            <a:ext cx="11291455" cy="53617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009985"/>
            <a:ext cx="10764981" cy="492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08364"/>
            <a:ext cx="11179625" cy="47382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707942"/>
            <a:ext cx="10917382" cy="37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chia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789709"/>
            <a:ext cx="11485419" cy="5611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151" y="1108363"/>
            <a:ext cx="11200904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23577</Words>
  <Application>Microsoft Office PowerPoint</Application>
  <PresentationFormat>Custom</PresentationFormat>
  <Paragraphs>1192</Paragraphs>
  <Slides>228</Slides>
  <Notes>228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228</vt:i4>
      </vt:variant>
    </vt:vector>
  </HeadingPairs>
  <TitlesOfParts>
    <vt:vector size="22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2022-08-11T15:16:19Z</dcterms:created>
  <dcterms:modified xsi:type="dcterms:W3CDTF">2022-08-11T15:16:31Z</dcterms:modified>
</cp:coreProperties>
</file>