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60" r:id="rId4"/>
    <p:sldId id="266"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74" r:id="rId45"/>
  </p:sldIdLst>
  <p:sldSz cx="18288000" cy="10287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EDF6F9"/>
    <a:srgbClr val="FDEDDF"/>
    <a:srgbClr val="F6E7E6"/>
    <a:srgbClr val="ECE7F1"/>
    <a:srgbClr val="E8E2EE"/>
    <a:srgbClr val="F7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B110-1639-4498-B2CD-456585CD20B7}"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7C67E-8B5B-4214-9E5A-0903B2C10D5B}" type="slidenum">
              <a:rPr lang="en-US" smtClean="0"/>
              <a:t>‹#›</a:t>
            </a:fld>
            <a:endParaRPr lang="en-US"/>
          </a:p>
        </p:txBody>
      </p:sp>
    </p:spTree>
    <p:extLst>
      <p:ext uri="{BB962C8B-B14F-4D97-AF65-F5344CB8AC3E}">
        <p14:creationId xmlns:p14="http://schemas.microsoft.com/office/powerpoint/2010/main" val="299501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3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2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83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60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0.svg"/><Relationship Id="rId7" Type="http://schemas.openxmlformats.org/officeDocument/2006/relationships/image" Target="../media/image12.svg"/><Relationship Id="rId12" Type="http://schemas.openxmlformats.org/officeDocument/2006/relationships/image" Target="../media/image6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7.svg"/><Relationship Id="rId5" Type="http://schemas.openxmlformats.org/officeDocument/2006/relationships/image" Target="../media/image8.svg"/><Relationship Id="rId10" Type="http://schemas.openxmlformats.org/officeDocument/2006/relationships/image" Target="../media/image66.png"/><Relationship Id="rId4" Type="http://schemas.openxmlformats.org/officeDocument/2006/relationships/image" Target="../media/image7.pn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svg"/><Relationship Id="rId7" Type="http://schemas.openxmlformats.org/officeDocument/2006/relationships/image" Target="../media/image7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32.svg"/><Relationship Id="rId10" Type="http://schemas.openxmlformats.org/officeDocument/2006/relationships/image" Target="../media/image71.png"/><Relationship Id="rId4" Type="http://schemas.openxmlformats.org/officeDocument/2006/relationships/image" Target="../media/image31.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2.svg"/><Relationship Id="rId7"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svg"/><Relationship Id="rId10" Type="http://schemas.openxmlformats.org/officeDocument/2006/relationships/image" Target="../media/image76.svg"/><Relationship Id="rId4" Type="http://schemas.openxmlformats.org/officeDocument/2006/relationships/image" Target="../media/image5.pn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8.svg"/><Relationship Id="rId10" Type="http://schemas.openxmlformats.org/officeDocument/2006/relationships/image" Target="../media/image81.png"/><Relationship Id="rId4" Type="http://schemas.openxmlformats.org/officeDocument/2006/relationships/image" Target="../media/image7.png"/><Relationship Id="rId9" Type="http://schemas.openxmlformats.org/officeDocument/2006/relationships/image" Target="../media/image80.svg"/></Relationships>
</file>

<file path=ppt/slides/_rels/slide1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4.svg"/><Relationship Id="rId7" Type="http://schemas.openxmlformats.org/officeDocument/2006/relationships/image" Target="../media/image85.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24.svg"/><Relationship Id="rId7" Type="http://schemas.openxmlformats.org/officeDocument/2006/relationships/image" Target="../media/image87.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5.svg"/><Relationship Id="rId7" Type="http://schemas.openxmlformats.org/officeDocument/2006/relationships/image" Target="../media/image92.svg"/><Relationship Id="rId12" Type="http://schemas.openxmlformats.org/officeDocument/2006/relationships/image" Target="../media/image6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62.pn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19.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9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svg"/><Relationship Id="rId7" Type="http://schemas.openxmlformats.org/officeDocument/2006/relationships/image" Target="../media/image9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1.sv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0.svg"/><Relationship Id="rId7" Type="http://schemas.openxmlformats.org/officeDocument/2006/relationships/image" Target="../media/image106.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8.svg"/><Relationship Id="rId10" Type="http://schemas.openxmlformats.org/officeDocument/2006/relationships/image" Target="../media/image109.png"/><Relationship Id="rId4" Type="http://schemas.openxmlformats.org/officeDocument/2006/relationships/image" Target="../media/image7.png"/><Relationship Id="rId9" Type="http://schemas.openxmlformats.org/officeDocument/2006/relationships/image" Target="../media/image108.svg"/></Relationships>
</file>

<file path=ppt/slides/_rels/slide2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1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5.svg"/><Relationship Id="rId7" Type="http://schemas.openxmlformats.org/officeDocument/2006/relationships/image" Target="../media/image44.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3.sv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32.svg"/><Relationship Id="rId7" Type="http://schemas.openxmlformats.org/officeDocument/2006/relationships/image" Target="../media/image116.svg"/><Relationship Id="rId12" Type="http://schemas.openxmlformats.org/officeDocument/2006/relationships/image" Target="../media/image12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2.sv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2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2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24.sv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svg"/><Relationship Id="rId7" Type="http://schemas.openxmlformats.org/officeDocument/2006/relationships/image" Target="../media/image13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svg"/><Relationship Id="rId4" Type="http://schemas.openxmlformats.org/officeDocument/2006/relationships/image" Target="../media/image127.png"/><Relationship Id="rId9" Type="http://schemas.openxmlformats.org/officeDocument/2006/relationships/image" Target="../media/image32.svg"/></Relationships>
</file>

<file path=ppt/slides/_rels/slide3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9.svg"/><Relationship Id="rId7" Type="http://schemas.openxmlformats.org/officeDocument/2006/relationships/image" Target="../media/image132.svg"/><Relationship Id="rId12" Type="http://schemas.openxmlformats.org/officeDocument/2006/relationships/image" Target="../media/image13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53.svg"/><Relationship Id="rId5" Type="http://schemas.openxmlformats.org/officeDocument/2006/relationships/image" Target="../media/image32.svg"/><Relationship Id="rId10"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44.svg"/></Relationships>
</file>

<file path=ppt/slides/_rels/slide3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4.svg"/><Relationship Id="rId7" Type="http://schemas.openxmlformats.org/officeDocument/2006/relationships/image" Target="../media/image9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35.svg"/><Relationship Id="rId4" Type="http://schemas.openxmlformats.org/officeDocument/2006/relationships/image" Target="../media/image134.png"/><Relationship Id="rId9" Type="http://schemas.openxmlformats.org/officeDocument/2006/relationships/image" Target="../media/image137.sv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55.svg"/><Relationship Id="rId7" Type="http://schemas.openxmlformats.org/officeDocument/2006/relationships/image" Target="../media/image13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63.sv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4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8.sv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9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3.sv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sv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43.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2.svg"/><Relationship Id="rId7" Type="http://schemas.openxmlformats.org/officeDocument/2006/relationships/image" Target="../media/image4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svg"/><Relationship Id="rId10" Type="http://schemas.openxmlformats.org/officeDocument/2006/relationships/image" Target="../media/image6.svg"/><Relationship Id="rId4" Type="http://schemas.openxmlformats.org/officeDocument/2006/relationships/image" Target="../media/image43.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53.sv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endParaRPr lang="en-US"/>
              </a:p>
            </p:txBody>
          </p:sp>
          <p:sp>
            <p:nvSpPr>
              <p:cNvPr id="4" name="TextBox 4"/>
              <p:cNvSpPr txBox="1"/>
              <p:nvPr/>
            </p:nvSpPr>
            <p:spPr>
              <a:xfrm>
                <a:off x="76200" y="19050"/>
                <a:ext cx="549257" cy="18298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algn="ctr">
              <a:lnSpc>
                <a:spcPct val="150000"/>
              </a:lnSpc>
            </a:pPr>
            <a:r>
              <a:rPr lang="en-US" sz="7400" b="1">
                <a:solidFill>
                  <a:schemeClr val="tx2">
                    <a:lumMod val="50000"/>
                  </a:schemeClr>
                </a:solidFill>
                <a:latin typeface="Arial" panose="020B0604020202020204" pitchFamily="34" charset="0"/>
                <a:cs typeface="Arial" panose="020B0604020202020204" pitchFamily="34" charset="0"/>
              </a:rPr>
              <a:t>NHIỆT LIỆT CHÀO </a:t>
            </a:r>
            <a:r>
              <a:rPr lang="en-US" sz="7400" b="1" dirty="0">
                <a:solidFill>
                  <a:schemeClr val="tx2">
                    <a:lumMod val="50000"/>
                  </a:schemeClr>
                </a:solidFill>
                <a:latin typeface="Arial" panose="020B0604020202020204" pitchFamily="34" charset="0"/>
                <a:cs typeface="Arial" panose="020B0604020202020204" pitchFamily="34" charset="0"/>
              </a:rPr>
              <a:t>MỪNG </a:t>
            </a:r>
            <a:r>
              <a:rPr lang="en-US" sz="7400" b="1">
                <a:solidFill>
                  <a:schemeClr val="tx2">
                    <a:lumMod val="50000"/>
                  </a:schemeClr>
                </a:solidFill>
                <a:latin typeface="Arial" panose="020B0604020202020204" pitchFamily="34" charset="0"/>
                <a:cs typeface="Arial" panose="020B0604020202020204" pitchFamily="34" charset="0"/>
              </a:rPr>
              <a:t>CÁC EM HỌC SINH </a:t>
            </a:r>
            <a:r>
              <a:rPr lang="en-US" sz="7400" b="1" dirty="0">
                <a:solidFill>
                  <a:schemeClr val="tx2">
                    <a:lumMod val="50000"/>
                  </a:schemeClr>
                </a:solidFill>
                <a:latin typeface="Arial" panose="020B0604020202020204" pitchFamily="34" charset="0"/>
                <a:cs typeface="Arial" panose="020B0604020202020204" pitchFamily="34" charset="0"/>
              </a:rPr>
              <a:t>ĐẾN </a:t>
            </a:r>
            <a:r>
              <a:rPr lang="en-US" sz="7400" b="1">
                <a:solidFill>
                  <a:schemeClr val="tx2">
                    <a:lumMod val="50000"/>
                  </a:schemeClr>
                </a:solidFill>
                <a:latin typeface="Arial" panose="020B0604020202020204" pitchFamily="34" charset="0"/>
                <a:cs typeface="Arial" panose="020B0604020202020204" pitchFamily="34" charset="0"/>
              </a:rPr>
              <a:t>VỚI BÀI HỌC </a:t>
            </a:r>
            <a:r>
              <a:rPr lang="en-US" sz="7400" b="1" dirty="0">
                <a:solidFill>
                  <a:schemeClr val="tx2">
                    <a:lumMod val="50000"/>
                  </a:schemeClr>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43600" y="144040"/>
            <a:ext cx="2281292" cy="2259407"/>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6721950" y="201853"/>
            <a:ext cx="1412762" cy="1351476"/>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a:off x="16573499" y="8648700"/>
            <a:ext cx="1794731" cy="1638300"/>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5406DE4-BB65-1965-8B4E-505F3C8BD9BD}"/>
              </a:ext>
            </a:extLst>
          </p:cNvPr>
          <p:cNvGrpSpPr/>
          <p:nvPr/>
        </p:nvGrpSpPr>
        <p:grpSpPr>
          <a:xfrm>
            <a:off x="1714499" y="823162"/>
            <a:ext cx="14859000" cy="8839200"/>
            <a:chOff x="2668301" y="835264"/>
            <a:chExt cx="12957205" cy="8206597"/>
          </a:xfrm>
        </p:grpSpPr>
        <p:sp>
          <p:nvSpPr>
            <p:cNvPr id="15" name="Freeform 3">
              <a:extLst>
                <a:ext uri="{FF2B5EF4-FFF2-40B4-BE49-F238E27FC236}">
                  <a16:creationId xmlns:a16="http://schemas.microsoft.com/office/drawing/2014/main" id="{37EA0E51-76B4-8E5E-1775-17B0D02747B6}"/>
                </a:ext>
              </a:extLst>
            </p:cNvPr>
            <p:cNvSpPr/>
            <p:nvPr/>
          </p:nvSpPr>
          <p:spPr>
            <a:xfrm>
              <a:off x="2668301" y="835264"/>
              <a:ext cx="12957205" cy="8206597"/>
            </a:xfrm>
            <a:custGeom>
              <a:avLst/>
              <a:gdLst/>
              <a:ahLst/>
              <a:cxnLst/>
              <a:rect l="l" t="t" r="r" b="b"/>
              <a:pathLst>
                <a:path w="12957205" h="8206597">
                  <a:moveTo>
                    <a:pt x="0" y="0"/>
                  </a:moveTo>
                  <a:lnTo>
                    <a:pt x="12957205" y="0"/>
                  </a:lnTo>
                  <a:lnTo>
                    <a:pt x="12957205" y="8206597"/>
                  </a:lnTo>
                  <a:lnTo>
                    <a:pt x="0" y="8206597"/>
                  </a:lnTo>
                  <a:lnTo>
                    <a:pt x="0" y="0"/>
                  </a:lnTo>
                  <a:close/>
                </a:path>
              </a:pathLst>
            </a:custGeom>
            <a:blipFill>
              <a:blip r:embed="rId8">
                <a:extLst>
                  <a:ext uri="{96DAC541-7B7A-43D3-8B79-37D633B846F1}">
                    <asvg:svgBlip xmlns:asvg="http://schemas.microsoft.com/office/drawing/2016/SVG/main" r:embed="rId9"/>
                  </a:ext>
                </a:extLst>
              </a:blip>
              <a:stretch>
                <a:fillRect l="-1872" r="-1209" b="-35"/>
              </a:stretch>
            </a:blipFill>
          </p:spPr>
          <p:txBody>
            <a:bodyPr/>
            <a:lstStyle/>
            <a:p>
              <a:endParaRPr lang="en-US">
                <a:latin typeface="Arial" panose="020B0604020202020204" pitchFamily="34" charset="0"/>
                <a:cs typeface="Arial" panose="020B0604020202020204" pitchFamily="34" charset="0"/>
              </a:endParaRPr>
            </a:p>
          </p:txBody>
        </p:sp>
        <p:sp>
          <p:nvSpPr>
            <p:cNvPr id="17" name="Freeform 4">
              <a:extLst>
                <a:ext uri="{FF2B5EF4-FFF2-40B4-BE49-F238E27FC236}">
                  <a16:creationId xmlns:a16="http://schemas.microsoft.com/office/drawing/2014/main" id="{CBD6D8EA-5101-1AC5-6362-305D18918EE2}"/>
                </a:ext>
              </a:extLst>
            </p:cNvPr>
            <p:cNvSpPr/>
            <p:nvPr/>
          </p:nvSpPr>
          <p:spPr>
            <a:xfrm>
              <a:off x="3114989" y="1118179"/>
              <a:ext cx="12063828" cy="7640767"/>
            </a:xfrm>
            <a:custGeom>
              <a:avLst/>
              <a:gdLst/>
              <a:ahLst/>
              <a:cxnLst/>
              <a:rect l="l" t="t" r="r" b="b"/>
              <a:pathLst>
                <a:path w="12063828" h="7640767">
                  <a:moveTo>
                    <a:pt x="0" y="0"/>
                  </a:moveTo>
                  <a:lnTo>
                    <a:pt x="12063828" y="0"/>
                  </a:lnTo>
                  <a:lnTo>
                    <a:pt x="12063828" y="7640767"/>
                  </a:lnTo>
                  <a:lnTo>
                    <a:pt x="0" y="7640767"/>
                  </a:lnTo>
                  <a:lnTo>
                    <a:pt x="0" y="0"/>
                  </a:lnTo>
                  <a:close/>
                </a:path>
              </a:pathLst>
            </a:custGeom>
            <a:blipFill>
              <a:blip r:embed="rId10">
                <a:extLst>
                  <a:ext uri="{96DAC541-7B7A-43D3-8B79-37D633B846F1}">
                    <asvg:svgBlip xmlns:asvg="http://schemas.microsoft.com/office/drawing/2016/SVG/main" r:embed="rId11"/>
                  </a:ext>
                </a:extLst>
              </a:blip>
              <a:stretch>
                <a:fillRect l="-1872" r="-1209" b="-35"/>
              </a:stretch>
            </a:blipFill>
          </p:spPr>
          <p:txBody>
            <a:bodyPr/>
            <a:lstStyle/>
            <a:p>
              <a:endParaRPr lang="en-US">
                <a:latin typeface="Arial" panose="020B0604020202020204" pitchFamily="34" charset="0"/>
                <a:cs typeface="Arial" panose="020B0604020202020204" pitchFamily="34" charset="0"/>
              </a:endParaRPr>
            </a:p>
          </p:txBody>
        </p:sp>
      </p:grpSp>
      <p:sp>
        <p:nvSpPr>
          <p:cNvPr id="22" name="TextBox 11">
            <a:extLst>
              <a:ext uri="{FF2B5EF4-FFF2-40B4-BE49-F238E27FC236}">
                <a16:creationId xmlns:a16="http://schemas.microsoft.com/office/drawing/2014/main" id="{325D7775-B96B-2628-B7D0-F9350967BB2E}"/>
              </a:ext>
            </a:extLst>
          </p:cNvPr>
          <p:cNvSpPr txBox="1"/>
          <p:nvPr/>
        </p:nvSpPr>
        <p:spPr>
          <a:xfrm>
            <a:off x="3629282" y="2430719"/>
            <a:ext cx="11029433" cy="5004703"/>
          </a:xfrm>
          <a:prstGeom prst="rect">
            <a:avLst/>
          </a:prstGeom>
        </p:spPr>
        <p:txBody>
          <a:bodyPr wrap="square" lIns="0" tIns="0" rIns="0" bIns="0" rtlCol="0" anchor="t">
            <a:spAutoFit/>
          </a:bodyPr>
          <a:lstStyle/>
          <a:p>
            <a:pPr algn="ctr">
              <a:lnSpc>
                <a:spcPct val="150000"/>
              </a:lnSpc>
              <a:spcBef>
                <a:spcPct val="0"/>
              </a:spcBef>
            </a:pPr>
            <a:r>
              <a:rPr lang="en-US" sz="5400" b="1">
                <a:solidFill>
                  <a:srgbClr val="C00000"/>
                </a:solidFill>
                <a:latin typeface="Arial" panose="020B0604020202020204" pitchFamily="34" charset="0"/>
                <a:cs typeface="Arial" panose="020B0604020202020204" pitchFamily="34" charset="0"/>
              </a:rPr>
              <a:t>KẾT LUẬN</a:t>
            </a:r>
          </a:p>
          <a:p>
            <a:pPr algn="ctr">
              <a:lnSpc>
                <a:spcPct val="150000"/>
              </a:lnSpc>
              <a:spcBef>
                <a:spcPct val="0"/>
              </a:spcBef>
            </a:pPr>
            <a:r>
              <a:rPr lang="vi-VN" sz="4200">
                <a:latin typeface="Arial" panose="020B0604020202020204" pitchFamily="34" charset="0"/>
                <a:cs typeface="Arial" panose="020B0604020202020204" pitchFamily="34" charset="0"/>
              </a:rPr>
              <a:t>Mâu thuẫn, xung đột trong gia đình cần được nhận diện và tìm cách hóa giải càng sớm càng tốt, để tránh xảy ra hệ quả tiêu cực tới cảm xúc, hành vi của mọi người trong gia đình</a:t>
            </a:r>
            <a:endParaRPr lang="vi-VN" sz="4200" b="1" i="1" dirty="0">
              <a:latin typeface="Arial" panose="020B0604020202020204" pitchFamily="34" charset="0"/>
              <a:cs typeface="Arial" panose="020B0604020202020204" pitchFamily="34" charset="0"/>
            </a:endParaRPr>
          </a:p>
        </p:txBody>
      </p:sp>
      <p:pic>
        <p:nvPicPr>
          <p:cNvPr id="23" name="Picture 22" descr="A cartoon of a person helping children to tie a ribbon&#10;&#10;Description automatically generated">
            <a:extLst>
              <a:ext uri="{FF2B5EF4-FFF2-40B4-BE49-F238E27FC236}">
                <a16:creationId xmlns:a16="http://schemas.microsoft.com/office/drawing/2014/main" id="{81916702-D2CB-707C-328F-A2EF21CE10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8" y="7435422"/>
            <a:ext cx="4772329" cy="2851578"/>
          </a:xfrm>
          <a:prstGeom prst="rect">
            <a:avLst/>
          </a:prstGeom>
        </p:spPr>
      </p:pic>
    </p:spTree>
    <p:extLst>
      <p:ext uri="{BB962C8B-B14F-4D97-AF65-F5344CB8AC3E}">
        <p14:creationId xmlns:p14="http://schemas.microsoft.com/office/powerpoint/2010/main" val="668368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1041092">
            <a:off x="17418052" y="-185359"/>
            <a:ext cx="756425" cy="1435551"/>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844814" flipH="1">
            <a:off x="17243201" y="9311039"/>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7" name="Picture 8">
            <a:extLst>
              <a:ext uri="{FF2B5EF4-FFF2-40B4-BE49-F238E27FC236}">
                <a16:creationId xmlns:a16="http://schemas.microsoft.com/office/drawing/2014/main" id="{0754FC33-E2E2-E2C5-69A6-C5D7C0B071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0042">
            <a:off x="126209" y="255730"/>
            <a:ext cx="798954" cy="938566"/>
          </a:xfrm>
          <a:prstGeom prst="rect">
            <a:avLst/>
          </a:prstGeom>
        </p:spPr>
      </p:pic>
      <p:sp>
        <p:nvSpPr>
          <p:cNvPr id="11" name="TextBox 10">
            <a:extLst>
              <a:ext uri="{FF2B5EF4-FFF2-40B4-BE49-F238E27FC236}">
                <a16:creationId xmlns:a16="http://schemas.microsoft.com/office/drawing/2014/main" id="{AEA1EF7A-8B21-4AE4-68C5-963EC3F201B1}"/>
              </a:ext>
            </a:extLst>
          </p:cNvPr>
          <p:cNvSpPr txBox="1"/>
          <p:nvPr/>
        </p:nvSpPr>
        <p:spPr>
          <a:xfrm>
            <a:off x="876301" y="735899"/>
            <a:ext cx="16535398" cy="1911549"/>
          </a:xfrm>
          <a:prstGeom prst="rect">
            <a:avLst/>
          </a:prstGeom>
          <a:noFill/>
        </p:spPr>
        <p:txBody>
          <a:bodyPr wrap="square">
            <a:spAutoFit/>
          </a:bodyPr>
          <a:lstStyle/>
          <a:p>
            <a:pPr algn="ctr">
              <a:lnSpc>
                <a:spcPct val="150000"/>
              </a:lnSpc>
              <a:spcAft>
                <a:spcPts val="1000"/>
              </a:spcAft>
            </a:pPr>
            <a:r>
              <a:rPr lang="vi-VN" sz="4200" b="1">
                <a:solidFill>
                  <a:srgbClr val="C00000"/>
                </a:solidFill>
                <a:ea typeface="Calibri" panose="020F0502020204030204" pitchFamily="34" charset="0"/>
                <a:cs typeface="Arial" panose="020B0604020202020204" pitchFamily="34" charset="0"/>
              </a:rPr>
              <a:t>Nhiệm vụ 3: Chia sẻ cảm nhận của em về những cách thức hóa giải mâu thuẫn, xung đột được thể hiện trong các tình huống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AA8AD21-EAEB-C2B8-0A01-1DE2B380050A}"/>
              </a:ext>
            </a:extLst>
          </p:cNvPr>
          <p:cNvGrpSpPr/>
          <p:nvPr/>
        </p:nvGrpSpPr>
        <p:grpSpPr>
          <a:xfrm>
            <a:off x="7467600" y="2843938"/>
            <a:ext cx="9448800" cy="6159793"/>
            <a:chOff x="7320045" y="2054497"/>
            <a:chExt cx="9448800" cy="6159793"/>
          </a:xfrm>
        </p:grpSpPr>
        <p:sp>
          <p:nvSpPr>
            <p:cNvPr id="15" name="Speech Bubble: Rectangle with Corners Rounded 14">
              <a:extLst>
                <a:ext uri="{FF2B5EF4-FFF2-40B4-BE49-F238E27FC236}">
                  <a16:creationId xmlns:a16="http://schemas.microsoft.com/office/drawing/2014/main" id="{B70EEBE0-114C-EDC1-3547-1ED214A6AB84}"/>
                </a:ext>
              </a:extLst>
            </p:cNvPr>
            <p:cNvSpPr/>
            <p:nvPr/>
          </p:nvSpPr>
          <p:spPr>
            <a:xfrm>
              <a:off x="7320045" y="2705099"/>
              <a:ext cx="9448800" cy="5509191"/>
            </a:xfrm>
            <a:prstGeom prst="wedgeRoundRectCallout">
              <a:avLst>
                <a:gd name="adj1" fmla="val -61462"/>
                <a:gd name="adj2" fmla="val 4744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chia sẻ cảm nhận của bản thân về những cách thức hóa giải mâu thuẫn, xung đột được thể hiện trong các tình huống</a:t>
              </a:r>
              <a:r>
                <a:rPr lang="en-US" sz="4000">
                  <a:solidFill>
                    <a:schemeClr val="tx1"/>
                  </a:solidFill>
                  <a:latin typeface="Arial" panose="020B0604020202020204" pitchFamily="34" charset="0"/>
                  <a:cs typeface="Arial" panose="020B0604020202020204" pitchFamily="34" charset="0"/>
                </a:rPr>
                <a:t> dựa theo những câu hỏi gợi ý cho sẵn dưới đây</a:t>
              </a:r>
              <a:endParaRPr lang="vi-VN" sz="4000" dirty="0">
                <a:solidFill>
                  <a:schemeClr val="tx1"/>
                </a:solidFill>
                <a:latin typeface="Arial" panose="020B0604020202020204" pitchFamily="34" charset="0"/>
                <a:cs typeface="Arial" panose="020B0604020202020204" pitchFamily="34" charset="0"/>
              </a:endParaRPr>
            </a:p>
          </p:txBody>
        </p:sp>
        <p:pic>
          <p:nvPicPr>
            <p:cNvPr id="21" name="Picture 2">
              <a:extLst>
                <a:ext uri="{FF2B5EF4-FFF2-40B4-BE49-F238E27FC236}">
                  <a16:creationId xmlns:a16="http://schemas.microsoft.com/office/drawing/2014/main" id="{1F2B416A-A3B9-DF34-DD0A-F5FD57705A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75985" y="2054497"/>
              <a:ext cx="909732" cy="935238"/>
            </a:xfrm>
            <a:prstGeom prst="rect">
              <a:avLst/>
            </a:prstGeom>
          </p:spPr>
        </p:pic>
      </p:grpSp>
      <p:pic>
        <p:nvPicPr>
          <p:cNvPr id="23" name="Picture 22" descr="A picture containing vector graphics&#10;&#10;Description automatically generated">
            <a:extLst>
              <a:ext uri="{FF2B5EF4-FFF2-40B4-BE49-F238E27FC236}">
                <a16:creationId xmlns:a16="http://schemas.microsoft.com/office/drawing/2014/main" id="{844DEBD1-9B5B-16BC-7D86-28AC052CBCD1}"/>
              </a:ext>
            </a:extLst>
          </p:cNvPr>
          <p:cNvPicPr>
            <a:picLocks noChangeAspect="1"/>
          </p:cNvPicPr>
          <p:nvPr/>
        </p:nvPicPr>
        <p:blipFill rotWithShape="1">
          <a:blip r:embed="rId10">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Tree>
    <p:extLst>
      <p:ext uri="{BB962C8B-B14F-4D97-AF65-F5344CB8AC3E}">
        <p14:creationId xmlns:p14="http://schemas.microsoft.com/office/powerpoint/2010/main" val="2475973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32087" y="8837050"/>
            <a:ext cx="1740573" cy="1555959"/>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FD2DE52-9FD8-1815-7FF4-F4BF34CCE9CD}"/>
              </a:ext>
            </a:extLst>
          </p:cNvPr>
          <p:cNvGrpSpPr/>
          <p:nvPr/>
        </p:nvGrpSpPr>
        <p:grpSpPr>
          <a:xfrm>
            <a:off x="6438900" y="3467100"/>
            <a:ext cx="5410200" cy="4055395"/>
            <a:chOff x="1676400" y="3429000"/>
            <a:chExt cx="4572000" cy="2498602"/>
          </a:xfrm>
        </p:grpSpPr>
        <p:sp>
          <p:nvSpPr>
            <p:cNvPr id="4" name="Rectangle: Rounded Corners 3">
              <a:extLst>
                <a:ext uri="{FF2B5EF4-FFF2-40B4-BE49-F238E27FC236}">
                  <a16:creationId xmlns:a16="http://schemas.microsoft.com/office/drawing/2014/main" id="{DD492DAC-46ED-F23A-0C28-049490E1C546}"/>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1E81306-0E6E-89CF-A836-7EB832B8EC8F}"/>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CÂU HỎI GỢI Ý</a:t>
              </a:r>
              <a:endParaRPr lang="en-US" sz="4400" b="1" dirty="0">
                <a:solidFill>
                  <a:schemeClr val="bg1"/>
                </a:solidFill>
                <a:latin typeface="Arial" panose="020B0604020202020204" pitchFamily="34"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9B6C56BB-B510-FACE-BE47-261D85C1A89F}"/>
              </a:ext>
            </a:extLst>
          </p:cNvPr>
          <p:cNvSpPr/>
          <p:nvPr/>
        </p:nvSpPr>
        <p:spPr>
          <a:xfrm>
            <a:off x="403860" y="3463823"/>
            <a:ext cx="5562600" cy="3736614"/>
          </a:xfrm>
          <a:custGeom>
            <a:avLst/>
            <a:gdLst>
              <a:gd name="connsiteX0" fmla="*/ 0 w 5562600"/>
              <a:gd name="connsiteY0" fmla="*/ 622781 h 3736614"/>
              <a:gd name="connsiteX1" fmla="*/ 622781 w 5562600"/>
              <a:gd name="connsiteY1" fmla="*/ 0 h 3736614"/>
              <a:gd name="connsiteX2" fmla="*/ 1119240 w 5562600"/>
              <a:gd name="connsiteY2" fmla="*/ 0 h 3736614"/>
              <a:gd name="connsiteX3" fmla="*/ 1572529 w 5562600"/>
              <a:gd name="connsiteY3" fmla="*/ 0 h 3736614"/>
              <a:gd name="connsiteX4" fmla="*/ 2155329 w 5562600"/>
              <a:gd name="connsiteY4" fmla="*/ 0 h 3736614"/>
              <a:gd name="connsiteX5" fmla="*/ 2608618 w 5562600"/>
              <a:gd name="connsiteY5" fmla="*/ 0 h 3736614"/>
              <a:gd name="connsiteX6" fmla="*/ 3018737 w 5562600"/>
              <a:gd name="connsiteY6" fmla="*/ 0 h 3736614"/>
              <a:gd name="connsiteX7" fmla="*/ 3472026 w 5562600"/>
              <a:gd name="connsiteY7" fmla="*/ 0 h 3736614"/>
              <a:gd name="connsiteX8" fmla="*/ 3968485 w 5562600"/>
              <a:gd name="connsiteY8" fmla="*/ 0 h 3736614"/>
              <a:gd name="connsiteX9" fmla="*/ 4939819 w 5562600"/>
              <a:gd name="connsiteY9" fmla="*/ 0 h 3736614"/>
              <a:gd name="connsiteX10" fmla="*/ 5562600 w 5562600"/>
              <a:gd name="connsiteY10" fmla="*/ 622781 h 3736614"/>
              <a:gd name="connsiteX11" fmla="*/ 5562600 w 5562600"/>
              <a:gd name="connsiteY11" fmla="*/ 1170812 h 3736614"/>
              <a:gd name="connsiteX12" fmla="*/ 5562600 w 5562600"/>
              <a:gd name="connsiteY12" fmla="*/ 1718844 h 3736614"/>
              <a:gd name="connsiteX13" fmla="*/ 5562600 w 5562600"/>
              <a:gd name="connsiteY13" fmla="*/ 2241965 h 3736614"/>
              <a:gd name="connsiteX14" fmla="*/ 5562600 w 5562600"/>
              <a:gd name="connsiteY14" fmla="*/ 3113833 h 3736614"/>
              <a:gd name="connsiteX15" fmla="*/ 4939819 w 5562600"/>
              <a:gd name="connsiteY15" fmla="*/ 3736614 h 3736614"/>
              <a:gd name="connsiteX16" fmla="*/ 4443360 w 5562600"/>
              <a:gd name="connsiteY16" fmla="*/ 3736614 h 3736614"/>
              <a:gd name="connsiteX17" fmla="*/ 4033241 w 5562600"/>
              <a:gd name="connsiteY17" fmla="*/ 3736614 h 3736614"/>
              <a:gd name="connsiteX18" fmla="*/ 3407271 w 5562600"/>
              <a:gd name="connsiteY18" fmla="*/ 3736614 h 3736614"/>
              <a:gd name="connsiteX19" fmla="*/ 2867641 w 5562600"/>
              <a:gd name="connsiteY19" fmla="*/ 3736614 h 3736614"/>
              <a:gd name="connsiteX20" fmla="*/ 2241670 w 5562600"/>
              <a:gd name="connsiteY20" fmla="*/ 3736614 h 3736614"/>
              <a:gd name="connsiteX21" fmla="*/ 1745211 w 5562600"/>
              <a:gd name="connsiteY21" fmla="*/ 3736614 h 3736614"/>
              <a:gd name="connsiteX22" fmla="*/ 1291922 w 5562600"/>
              <a:gd name="connsiteY22" fmla="*/ 3736614 h 3736614"/>
              <a:gd name="connsiteX23" fmla="*/ 622781 w 5562600"/>
              <a:gd name="connsiteY23" fmla="*/ 3736614 h 3736614"/>
              <a:gd name="connsiteX24" fmla="*/ 0 w 5562600"/>
              <a:gd name="connsiteY24" fmla="*/ 3113833 h 3736614"/>
              <a:gd name="connsiteX25" fmla="*/ 0 w 5562600"/>
              <a:gd name="connsiteY25" fmla="*/ 2615623 h 3736614"/>
              <a:gd name="connsiteX26" fmla="*/ 0 w 5562600"/>
              <a:gd name="connsiteY26" fmla="*/ 2067591 h 3736614"/>
              <a:gd name="connsiteX27" fmla="*/ 0 w 5562600"/>
              <a:gd name="connsiteY27" fmla="*/ 1544470 h 3736614"/>
              <a:gd name="connsiteX28" fmla="*/ 0 w 5562600"/>
              <a:gd name="connsiteY28" fmla="*/ 1096081 h 3736614"/>
              <a:gd name="connsiteX29" fmla="*/ 0 w 5562600"/>
              <a:gd name="connsiteY29" fmla="*/ 622781 h 37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2600" h="3736614" fill="none" extrusionOk="0">
                <a:moveTo>
                  <a:pt x="0" y="622781"/>
                </a:moveTo>
                <a:cubicBezTo>
                  <a:pt x="31733" y="223734"/>
                  <a:pt x="225838" y="-20314"/>
                  <a:pt x="622781" y="0"/>
                </a:cubicBezTo>
                <a:cubicBezTo>
                  <a:pt x="866340" y="-31119"/>
                  <a:pt x="952758" y="20853"/>
                  <a:pt x="1119240" y="0"/>
                </a:cubicBezTo>
                <a:cubicBezTo>
                  <a:pt x="1285722" y="-20853"/>
                  <a:pt x="1449659" y="8377"/>
                  <a:pt x="1572529" y="0"/>
                </a:cubicBezTo>
                <a:cubicBezTo>
                  <a:pt x="1695399" y="-8377"/>
                  <a:pt x="2033168" y="30521"/>
                  <a:pt x="2155329" y="0"/>
                </a:cubicBezTo>
                <a:cubicBezTo>
                  <a:pt x="2277490" y="-30521"/>
                  <a:pt x="2467088" y="43608"/>
                  <a:pt x="2608618" y="0"/>
                </a:cubicBezTo>
                <a:cubicBezTo>
                  <a:pt x="2750148" y="-43608"/>
                  <a:pt x="2875498" y="9563"/>
                  <a:pt x="3018737" y="0"/>
                </a:cubicBezTo>
                <a:cubicBezTo>
                  <a:pt x="3161976" y="-9563"/>
                  <a:pt x="3321275" y="9003"/>
                  <a:pt x="3472026" y="0"/>
                </a:cubicBezTo>
                <a:cubicBezTo>
                  <a:pt x="3622777" y="-9003"/>
                  <a:pt x="3747323" y="18622"/>
                  <a:pt x="3968485" y="0"/>
                </a:cubicBezTo>
                <a:cubicBezTo>
                  <a:pt x="4189647" y="-18622"/>
                  <a:pt x="4457168" y="41940"/>
                  <a:pt x="4939819" y="0"/>
                </a:cubicBezTo>
                <a:cubicBezTo>
                  <a:pt x="5268988" y="14674"/>
                  <a:pt x="5647144" y="297804"/>
                  <a:pt x="5562600" y="622781"/>
                </a:cubicBezTo>
                <a:cubicBezTo>
                  <a:pt x="5580249" y="773526"/>
                  <a:pt x="5539719" y="1019951"/>
                  <a:pt x="5562600" y="1170812"/>
                </a:cubicBezTo>
                <a:cubicBezTo>
                  <a:pt x="5585481" y="1321673"/>
                  <a:pt x="5536363" y="1597969"/>
                  <a:pt x="5562600" y="1718844"/>
                </a:cubicBezTo>
                <a:cubicBezTo>
                  <a:pt x="5588837" y="1839719"/>
                  <a:pt x="5518569" y="2100546"/>
                  <a:pt x="5562600" y="2241965"/>
                </a:cubicBezTo>
                <a:cubicBezTo>
                  <a:pt x="5606631" y="2383384"/>
                  <a:pt x="5486235" y="2687635"/>
                  <a:pt x="5562600" y="3113833"/>
                </a:cubicBezTo>
                <a:cubicBezTo>
                  <a:pt x="5632891" y="3469835"/>
                  <a:pt x="5189868" y="3770971"/>
                  <a:pt x="4939819" y="3736614"/>
                </a:cubicBezTo>
                <a:cubicBezTo>
                  <a:pt x="4723263" y="3766646"/>
                  <a:pt x="4687458" y="3700192"/>
                  <a:pt x="4443360" y="3736614"/>
                </a:cubicBezTo>
                <a:cubicBezTo>
                  <a:pt x="4199262" y="3773036"/>
                  <a:pt x="4147903" y="3707969"/>
                  <a:pt x="4033241" y="3736614"/>
                </a:cubicBezTo>
                <a:cubicBezTo>
                  <a:pt x="3918579" y="3765259"/>
                  <a:pt x="3689848" y="3676976"/>
                  <a:pt x="3407271" y="3736614"/>
                </a:cubicBezTo>
                <a:cubicBezTo>
                  <a:pt x="3124694" y="3796252"/>
                  <a:pt x="3118214" y="3703281"/>
                  <a:pt x="2867641" y="3736614"/>
                </a:cubicBezTo>
                <a:cubicBezTo>
                  <a:pt x="2617068" y="3769947"/>
                  <a:pt x="2491722" y="3703843"/>
                  <a:pt x="2241670" y="3736614"/>
                </a:cubicBezTo>
                <a:cubicBezTo>
                  <a:pt x="1991618" y="3769385"/>
                  <a:pt x="1939060" y="3695308"/>
                  <a:pt x="1745211" y="3736614"/>
                </a:cubicBezTo>
                <a:cubicBezTo>
                  <a:pt x="1551362" y="3777920"/>
                  <a:pt x="1418435" y="3687953"/>
                  <a:pt x="1291922" y="3736614"/>
                </a:cubicBezTo>
                <a:cubicBezTo>
                  <a:pt x="1165409" y="3785275"/>
                  <a:pt x="836235" y="3717488"/>
                  <a:pt x="622781" y="3736614"/>
                </a:cubicBezTo>
                <a:cubicBezTo>
                  <a:pt x="200446" y="3764110"/>
                  <a:pt x="-1180" y="3398894"/>
                  <a:pt x="0" y="3113833"/>
                </a:cubicBezTo>
                <a:cubicBezTo>
                  <a:pt x="-47572" y="2910353"/>
                  <a:pt x="1637" y="2831388"/>
                  <a:pt x="0" y="2615623"/>
                </a:cubicBezTo>
                <a:cubicBezTo>
                  <a:pt x="-1637" y="2399858"/>
                  <a:pt x="14941" y="2321886"/>
                  <a:pt x="0" y="2067591"/>
                </a:cubicBezTo>
                <a:cubicBezTo>
                  <a:pt x="-14941" y="1813296"/>
                  <a:pt x="30813" y="1745583"/>
                  <a:pt x="0" y="1544470"/>
                </a:cubicBezTo>
                <a:cubicBezTo>
                  <a:pt x="-30813" y="1343357"/>
                  <a:pt x="47875" y="1299246"/>
                  <a:pt x="0" y="1096081"/>
                </a:cubicBezTo>
                <a:cubicBezTo>
                  <a:pt x="-47875" y="892916"/>
                  <a:pt x="24476" y="843817"/>
                  <a:pt x="0" y="622781"/>
                </a:cubicBezTo>
                <a:close/>
              </a:path>
              <a:path w="5562600" h="3736614" stroke="0" extrusionOk="0">
                <a:moveTo>
                  <a:pt x="0" y="622781"/>
                </a:moveTo>
                <a:cubicBezTo>
                  <a:pt x="-63736" y="239515"/>
                  <a:pt x="205532" y="27510"/>
                  <a:pt x="622781" y="0"/>
                </a:cubicBezTo>
                <a:cubicBezTo>
                  <a:pt x="866732" y="-1607"/>
                  <a:pt x="1102765" y="74565"/>
                  <a:pt x="1248752" y="0"/>
                </a:cubicBezTo>
                <a:cubicBezTo>
                  <a:pt x="1394739" y="-74565"/>
                  <a:pt x="1548675" y="55740"/>
                  <a:pt x="1745211" y="0"/>
                </a:cubicBezTo>
                <a:cubicBezTo>
                  <a:pt x="1941747" y="-55740"/>
                  <a:pt x="2054628" y="2410"/>
                  <a:pt x="2198500" y="0"/>
                </a:cubicBezTo>
                <a:cubicBezTo>
                  <a:pt x="2342372" y="-2410"/>
                  <a:pt x="2641856" y="23987"/>
                  <a:pt x="2781300" y="0"/>
                </a:cubicBezTo>
                <a:cubicBezTo>
                  <a:pt x="2920744" y="-23987"/>
                  <a:pt x="3045633" y="20419"/>
                  <a:pt x="3277759" y="0"/>
                </a:cubicBezTo>
                <a:cubicBezTo>
                  <a:pt x="3509885" y="-20419"/>
                  <a:pt x="3637143" y="15763"/>
                  <a:pt x="3903730" y="0"/>
                </a:cubicBezTo>
                <a:cubicBezTo>
                  <a:pt x="4170317" y="-15763"/>
                  <a:pt x="4147976" y="16815"/>
                  <a:pt x="4357019" y="0"/>
                </a:cubicBezTo>
                <a:cubicBezTo>
                  <a:pt x="4566062" y="-16815"/>
                  <a:pt x="4815204" y="1995"/>
                  <a:pt x="4939819" y="0"/>
                </a:cubicBezTo>
                <a:cubicBezTo>
                  <a:pt x="5295387" y="2793"/>
                  <a:pt x="5497510" y="268301"/>
                  <a:pt x="5562600" y="622781"/>
                </a:cubicBezTo>
                <a:cubicBezTo>
                  <a:pt x="5562658" y="751989"/>
                  <a:pt x="5551552" y="924096"/>
                  <a:pt x="5562600" y="1120991"/>
                </a:cubicBezTo>
                <a:cubicBezTo>
                  <a:pt x="5573648" y="1317886"/>
                  <a:pt x="5507114" y="1378055"/>
                  <a:pt x="5562600" y="1594291"/>
                </a:cubicBezTo>
                <a:cubicBezTo>
                  <a:pt x="5618086" y="1810527"/>
                  <a:pt x="5521500" y="1870756"/>
                  <a:pt x="5562600" y="2142323"/>
                </a:cubicBezTo>
                <a:cubicBezTo>
                  <a:pt x="5603700" y="2413890"/>
                  <a:pt x="5551435" y="2498942"/>
                  <a:pt x="5562600" y="2690354"/>
                </a:cubicBezTo>
                <a:cubicBezTo>
                  <a:pt x="5573765" y="2881766"/>
                  <a:pt x="5520144" y="3020459"/>
                  <a:pt x="5562600" y="3113833"/>
                </a:cubicBezTo>
                <a:cubicBezTo>
                  <a:pt x="5515039" y="3412974"/>
                  <a:pt x="5231536" y="3658529"/>
                  <a:pt x="4939819" y="3736614"/>
                </a:cubicBezTo>
                <a:cubicBezTo>
                  <a:pt x="4695139" y="3749409"/>
                  <a:pt x="4476283" y="3722004"/>
                  <a:pt x="4357019" y="3736614"/>
                </a:cubicBezTo>
                <a:cubicBezTo>
                  <a:pt x="4237755" y="3751224"/>
                  <a:pt x="4065210" y="3717162"/>
                  <a:pt x="3946900" y="3736614"/>
                </a:cubicBezTo>
                <a:cubicBezTo>
                  <a:pt x="3828590" y="3756066"/>
                  <a:pt x="3644433" y="3714915"/>
                  <a:pt x="3493611" y="3736614"/>
                </a:cubicBezTo>
                <a:cubicBezTo>
                  <a:pt x="3342789" y="3758313"/>
                  <a:pt x="3136580" y="3682547"/>
                  <a:pt x="2867641" y="3736614"/>
                </a:cubicBezTo>
                <a:cubicBezTo>
                  <a:pt x="2598702" y="3790681"/>
                  <a:pt x="2568904" y="3723698"/>
                  <a:pt x="2328011" y="3736614"/>
                </a:cubicBezTo>
                <a:cubicBezTo>
                  <a:pt x="2087118" y="3749530"/>
                  <a:pt x="2079158" y="3684832"/>
                  <a:pt x="1874722" y="3736614"/>
                </a:cubicBezTo>
                <a:cubicBezTo>
                  <a:pt x="1670286" y="3788396"/>
                  <a:pt x="1562503" y="3713298"/>
                  <a:pt x="1335092" y="3736614"/>
                </a:cubicBezTo>
                <a:cubicBezTo>
                  <a:pt x="1107681" y="3759930"/>
                  <a:pt x="914465" y="3727270"/>
                  <a:pt x="622781" y="3736614"/>
                </a:cubicBezTo>
                <a:cubicBezTo>
                  <a:pt x="286695" y="3712420"/>
                  <a:pt x="41829" y="3503013"/>
                  <a:pt x="0" y="3113833"/>
                </a:cubicBezTo>
                <a:cubicBezTo>
                  <a:pt x="-48539" y="2972178"/>
                  <a:pt x="51987" y="2810545"/>
                  <a:pt x="0" y="2565802"/>
                </a:cubicBezTo>
                <a:cubicBezTo>
                  <a:pt x="-51987" y="2321059"/>
                  <a:pt x="36238" y="2179068"/>
                  <a:pt x="0" y="2042681"/>
                </a:cubicBezTo>
                <a:cubicBezTo>
                  <a:pt x="-36238" y="1906294"/>
                  <a:pt x="29588" y="1717698"/>
                  <a:pt x="0" y="1594291"/>
                </a:cubicBezTo>
                <a:cubicBezTo>
                  <a:pt x="-29588" y="1470884"/>
                  <a:pt x="51306" y="1267385"/>
                  <a:pt x="0" y="1071170"/>
                </a:cubicBezTo>
                <a:cubicBezTo>
                  <a:pt x="-51306" y="874955"/>
                  <a:pt x="6472" y="729579"/>
                  <a:pt x="0" y="622781"/>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Em có suy nghĩ gì về các tình huống mà nhóm bạn đã xây dựng?</a:t>
            </a:r>
          </a:p>
        </p:txBody>
      </p:sp>
      <p:cxnSp>
        <p:nvCxnSpPr>
          <p:cNvPr id="7" name="Straight Connector 6">
            <a:extLst>
              <a:ext uri="{FF2B5EF4-FFF2-40B4-BE49-F238E27FC236}">
                <a16:creationId xmlns:a16="http://schemas.microsoft.com/office/drawing/2014/main" id="{7935D215-B21B-0102-2EBC-55EA48CC4F6D}"/>
              </a:ext>
            </a:extLst>
          </p:cNvPr>
          <p:cNvCxnSpPr>
            <a:cxnSpLocks/>
            <a:stCxn id="6" idx="3"/>
            <a:endCxn id="5" idx="1"/>
          </p:cNvCxnSpPr>
          <p:nvPr/>
        </p:nvCxnSpPr>
        <p:spPr>
          <a:xfrm>
            <a:off x="5966460" y="5332130"/>
            <a:ext cx="472440" cy="3278"/>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8" name="Rectangle: Rounded Corners 7">
            <a:extLst>
              <a:ext uri="{FF2B5EF4-FFF2-40B4-BE49-F238E27FC236}">
                <a16:creationId xmlns:a16="http://schemas.microsoft.com/office/drawing/2014/main" id="{1BFE7B58-8285-37A5-9B23-AFFFB55D400F}"/>
              </a:ext>
            </a:extLst>
          </p:cNvPr>
          <p:cNvSpPr/>
          <p:nvPr/>
        </p:nvSpPr>
        <p:spPr>
          <a:xfrm>
            <a:off x="3567430" y="626722"/>
            <a:ext cx="10972800" cy="2168097"/>
          </a:xfrm>
          <a:custGeom>
            <a:avLst/>
            <a:gdLst>
              <a:gd name="connsiteX0" fmla="*/ 0 w 10972800"/>
              <a:gd name="connsiteY0" fmla="*/ 361357 h 2168097"/>
              <a:gd name="connsiteX1" fmla="*/ 361357 w 10972800"/>
              <a:gd name="connsiteY1" fmla="*/ 0 h 2168097"/>
              <a:gd name="connsiteX2" fmla="*/ 1033307 w 10972800"/>
              <a:gd name="connsiteY2" fmla="*/ 0 h 2168097"/>
              <a:gd name="connsiteX3" fmla="*/ 1602756 w 10972800"/>
              <a:gd name="connsiteY3" fmla="*/ 0 h 2168097"/>
              <a:gd name="connsiteX4" fmla="*/ 2377207 w 10972800"/>
              <a:gd name="connsiteY4" fmla="*/ 0 h 2168097"/>
              <a:gd name="connsiteX5" fmla="*/ 2844156 w 10972800"/>
              <a:gd name="connsiteY5" fmla="*/ 0 h 2168097"/>
              <a:gd name="connsiteX6" fmla="*/ 3208603 w 10972800"/>
              <a:gd name="connsiteY6" fmla="*/ 0 h 2168097"/>
              <a:gd name="connsiteX7" fmla="*/ 3778052 w 10972800"/>
              <a:gd name="connsiteY7" fmla="*/ 0 h 2168097"/>
              <a:gd name="connsiteX8" fmla="*/ 4450002 w 10972800"/>
              <a:gd name="connsiteY8" fmla="*/ 0 h 2168097"/>
              <a:gd name="connsiteX9" fmla="*/ 5224453 w 10972800"/>
              <a:gd name="connsiteY9" fmla="*/ 0 h 2168097"/>
              <a:gd name="connsiteX10" fmla="*/ 5896403 w 10972800"/>
              <a:gd name="connsiteY10" fmla="*/ 0 h 2168097"/>
              <a:gd name="connsiteX11" fmla="*/ 6670854 w 10972800"/>
              <a:gd name="connsiteY11" fmla="*/ 0 h 2168097"/>
              <a:gd name="connsiteX12" fmla="*/ 7342804 w 10972800"/>
              <a:gd name="connsiteY12" fmla="*/ 0 h 2168097"/>
              <a:gd name="connsiteX13" fmla="*/ 7707252 w 10972800"/>
              <a:gd name="connsiteY13" fmla="*/ 0 h 2168097"/>
              <a:gd name="connsiteX14" fmla="*/ 8379202 w 10972800"/>
              <a:gd name="connsiteY14" fmla="*/ 0 h 2168097"/>
              <a:gd name="connsiteX15" fmla="*/ 8846150 w 10972800"/>
              <a:gd name="connsiteY15" fmla="*/ 0 h 2168097"/>
              <a:gd name="connsiteX16" fmla="*/ 9210598 w 10972800"/>
              <a:gd name="connsiteY16" fmla="*/ 0 h 2168097"/>
              <a:gd name="connsiteX17" fmla="*/ 9472545 w 10972800"/>
              <a:gd name="connsiteY17" fmla="*/ 0 h 2168097"/>
              <a:gd name="connsiteX18" fmla="*/ 9836992 w 10972800"/>
              <a:gd name="connsiteY18" fmla="*/ 0 h 2168097"/>
              <a:gd name="connsiteX19" fmla="*/ 10611443 w 10972800"/>
              <a:gd name="connsiteY19" fmla="*/ 0 h 2168097"/>
              <a:gd name="connsiteX20" fmla="*/ 10972800 w 10972800"/>
              <a:gd name="connsiteY20" fmla="*/ 361357 h 2168097"/>
              <a:gd name="connsiteX21" fmla="*/ 10972800 w 10972800"/>
              <a:gd name="connsiteY21" fmla="*/ 872059 h 2168097"/>
              <a:gd name="connsiteX22" fmla="*/ 10972800 w 10972800"/>
              <a:gd name="connsiteY22" fmla="*/ 1382761 h 2168097"/>
              <a:gd name="connsiteX23" fmla="*/ 10972800 w 10972800"/>
              <a:gd name="connsiteY23" fmla="*/ 1806740 h 2168097"/>
              <a:gd name="connsiteX24" fmla="*/ 10611443 w 10972800"/>
              <a:gd name="connsiteY24" fmla="*/ 2168097 h 2168097"/>
              <a:gd name="connsiteX25" fmla="*/ 10041994 w 10972800"/>
              <a:gd name="connsiteY25" fmla="*/ 2168097 h 2168097"/>
              <a:gd name="connsiteX26" fmla="*/ 9267543 w 10972800"/>
              <a:gd name="connsiteY26" fmla="*/ 2168097 h 2168097"/>
              <a:gd name="connsiteX27" fmla="*/ 9005596 w 10972800"/>
              <a:gd name="connsiteY27" fmla="*/ 2168097 h 2168097"/>
              <a:gd name="connsiteX28" fmla="*/ 8231145 w 10972800"/>
              <a:gd name="connsiteY28" fmla="*/ 2168097 h 2168097"/>
              <a:gd name="connsiteX29" fmla="*/ 7456694 w 10972800"/>
              <a:gd name="connsiteY29" fmla="*/ 2168097 h 2168097"/>
              <a:gd name="connsiteX30" fmla="*/ 7194748 w 10972800"/>
              <a:gd name="connsiteY30" fmla="*/ 2168097 h 2168097"/>
              <a:gd name="connsiteX31" fmla="*/ 6625298 w 10972800"/>
              <a:gd name="connsiteY31" fmla="*/ 2168097 h 2168097"/>
              <a:gd name="connsiteX32" fmla="*/ 6158350 w 10972800"/>
              <a:gd name="connsiteY32" fmla="*/ 2168097 h 2168097"/>
              <a:gd name="connsiteX33" fmla="*/ 5691402 w 10972800"/>
              <a:gd name="connsiteY33" fmla="*/ 2168097 h 2168097"/>
              <a:gd name="connsiteX34" fmla="*/ 5224453 w 10972800"/>
              <a:gd name="connsiteY34" fmla="*/ 2168097 h 2168097"/>
              <a:gd name="connsiteX35" fmla="*/ 4962507 w 10972800"/>
              <a:gd name="connsiteY35" fmla="*/ 2168097 h 2168097"/>
              <a:gd name="connsiteX36" fmla="*/ 4188056 w 10972800"/>
              <a:gd name="connsiteY36" fmla="*/ 2168097 h 2168097"/>
              <a:gd name="connsiteX37" fmla="*/ 3413605 w 10972800"/>
              <a:gd name="connsiteY37" fmla="*/ 2168097 h 2168097"/>
              <a:gd name="connsiteX38" fmla="*/ 3151658 w 10972800"/>
              <a:gd name="connsiteY38" fmla="*/ 2168097 h 2168097"/>
              <a:gd name="connsiteX39" fmla="*/ 2787211 w 10972800"/>
              <a:gd name="connsiteY39" fmla="*/ 2168097 h 2168097"/>
              <a:gd name="connsiteX40" fmla="*/ 2217761 w 10972800"/>
              <a:gd name="connsiteY40" fmla="*/ 2168097 h 2168097"/>
              <a:gd name="connsiteX41" fmla="*/ 1545811 w 10972800"/>
              <a:gd name="connsiteY41" fmla="*/ 2168097 h 2168097"/>
              <a:gd name="connsiteX42" fmla="*/ 1078863 w 10972800"/>
              <a:gd name="connsiteY42" fmla="*/ 2168097 h 2168097"/>
              <a:gd name="connsiteX43" fmla="*/ 361357 w 10972800"/>
              <a:gd name="connsiteY43" fmla="*/ 2168097 h 2168097"/>
              <a:gd name="connsiteX44" fmla="*/ 0 w 10972800"/>
              <a:gd name="connsiteY44" fmla="*/ 1806740 h 2168097"/>
              <a:gd name="connsiteX45" fmla="*/ 0 w 10972800"/>
              <a:gd name="connsiteY45" fmla="*/ 1296038 h 2168097"/>
              <a:gd name="connsiteX46" fmla="*/ 0 w 10972800"/>
              <a:gd name="connsiteY46" fmla="*/ 828698 h 2168097"/>
              <a:gd name="connsiteX47" fmla="*/ 0 w 10972800"/>
              <a:gd name="connsiteY47" fmla="*/ 361357 h 216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72800" h="2168097" fill="none" extrusionOk="0">
                <a:moveTo>
                  <a:pt x="0" y="361357"/>
                </a:moveTo>
                <a:cubicBezTo>
                  <a:pt x="4587" y="115415"/>
                  <a:pt x="168090" y="-18639"/>
                  <a:pt x="361357" y="0"/>
                </a:cubicBezTo>
                <a:cubicBezTo>
                  <a:pt x="502554" y="-52129"/>
                  <a:pt x="755086" y="33905"/>
                  <a:pt x="1033307" y="0"/>
                </a:cubicBezTo>
                <a:cubicBezTo>
                  <a:pt x="1311528" y="-33905"/>
                  <a:pt x="1355355" y="440"/>
                  <a:pt x="1602756" y="0"/>
                </a:cubicBezTo>
                <a:cubicBezTo>
                  <a:pt x="1850157" y="-440"/>
                  <a:pt x="2106690" y="65738"/>
                  <a:pt x="2377207" y="0"/>
                </a:cubicBezTo>
                <a:cubicBezTo>
                  <a:pt x="2647724" y="-65738"/>
                  <a:pt x="2730160" y="28755"/>
                  <a:pt x="2844156" y="0"/>
                </a:cubicBezTo>
                <a:cubicBezTo>
                  <a:pt x="2958152" y="-28755"/>
                  <a:pt x="3100179" y="2563"/>
                  <a:pt x="3208603" y="0"/>
                </a:cubicBezTo>
                <a:cubicBezTo>
                  <a:pt x="3317027" y="-2563"/>
                  <a:pt x="3655084" y="66809"/>
                  <a:pt x="3778052" y="0"/>
                </a:cubicBezTo>
                <a:cubicBezTo>
                  <a:pt x="3901020" y="-66809"/>
                  <a:pt x="4301468" y="33117"/>
                  <a:pt x="4450002" y="0"/>
                </a:cubicBezTo>
                <a:cubicBezTo>
                  <a:pt x="4598536" y="-33117"/>
                  <a:pt x="4998770" y="55528"/>
                  <a:pt x="5224453" y="0"/>
                </a:cubicBezTo>
                <a:cubicBezTo>
                  <a:pt x="5450136" y="-55528"/>
                  <a:pt x="5719670" y="28353"/>
                  <a:pt x="5896403" y="0"/>
                </a:cubicBezTo>
                <a:cubicBezTo>
                  <a:pt x="6073136" y="-28353"/>
                  <a:pt x="6479746" y="37855"/>
                  <a:pt x="6670854" y="0"/>
                </a:cubicBezTo>
                <a:cubicBezTo>
                  <a:pt x="6861962" y="-37855"/>
                  <a:pt x="7168769" y="4526"/>
                  <a:pt x="7342804" y="0"/>
                </a:cubicBezTo>
                <a:cubicBezTo>
                  <a:pt x="7516839" y="-4526"/>
                  <a:pt x="7604055" y="4271"/>
                  <a:pt x="7707252" y="0"/>
                </a:cubicBezTo>
                <a:cubicBezTo>
                  <a:pt x="7810449" y="-4271"/>
                  <a:pt x="8175582" y="39758"/>
                  <a:pt x="8379202" y="0"/>
                </a:cubicBezTo>
                <a:cubicBezTo>
                  <a:pt x="8582822" y="-39758"/>
                  <a:pt x="8665568" y="12056"/>
                  <a:pt x="8846150" y="0"/>
                </a:cubicBezTo>
                <a:cubicBezTo>
                  <a:pt x="9026732" y="-12056"/>
                  <a:pt x="9035884" y="11127"/>
                  <a:pt x="9210598" y="0"/>
                </a:cubicBezTo>
                <a:cubicBezTo>
                  <a:pt x="9385312" y="-11127"/>
                  <a:pt x="9394991" y="20066"/>
                  <a:pt x="9472545" y="0"/>
                </a:cubicBezTo>
                <a:cubicBezTo>
                  <a:pt x="9550099" y="-20066"/>
                  <a:pt x="9658362" y="25827"/>
                  <a:pt x="9836992" y="0"/>
                </a:cubicBezTo>
                <a:cubicBezTo>
                  <a:pt x="10015622" y="-25827"/>
                  <a:pt x="10452358" y="46668"/>
                  <a:pt x="10611443" y="0"/>
                </a:cubicBezTo>
                <a:cubicBezTo>
                  <a:pt x="10852888" y="-28840"/>
                  <a:pt x="10994229" y="143658"/>
                  <a:pt x="10972800" y="361357"/>
                </a:cubicBezTo>
                <a:cubicBezTo>
                  <a:pt x="11014630" y="475738"/>
                  <a:pt x="10960894" y="703420"/>
                  <a:pt x="10972800" y="872059"/>
                </a:cubicBezTo>
                <a:cubicBezTo>
                  <a:pt x="10984706" y="1040698"/>
                  <a:pt x="10926361" y="1187907"/>
                  <a:pt x="10972800" y="1382761"/>
                </a:cubicBezTo>
                <a:cubicBezTo>
                  <a:pt x="11019239" y="1577615"/>
                  <a:pt x="10938548" y="1659436"/>
                  <a:pt x="10972800" y="1806740"/>
                </a:cubicBezTo>
                <a:cubicBezTo>
                  <a:pt x="10978359" y="2004290"/>
                  <a:pt x="10817090" y="2181502"/>
                  <a:pt x="10611443" y="2168097"/>
                </a:cubicBezTo>
                <a:cubicBezTo>
                  <a:pt x="10496441" y="2188162"/>
                  <a:pt x="10278470" y="2162881"/>
                  <a:pt x="10041994" y="2168097"/>
                </a:cubicBezTo>
                <a:cubicBezTo>
                  <a:pt x="9805518" y="2173313"/>
                  <a:pt x="9583980" y="2141257"/>
                  <a:pt x="9267543" y="2168097"/>
                </a:cubicBezTo>
                <a:cubicBezTo>
                  <a:pt x="8951106" y="2194937"/>
                  <a:pt x="9099383" y="2162866"/>
                  <a:pt x="9005596" y="2168097"/>
                </a:cubicBezTo>
                <a:cubicBezTo>
                  <a:pt x="8911809" y="2173328"/>
                  <a:pt x="8521400" y="2159596"/>
                  <a:pt x="8231145" y="2168097"/>
                </a:cubicBezTo>
                <a:cubicBezTo>
                  <a:pt x="7940890" y="2176598"/>
                  <a:pt x="7614183" y="2131561"/>
                  <a:pt x="7456694" y="2168097"/>
                </a:cubicBezTo>
                <a:cubicBezTo>
                  <a:pt x="7299205" y="2204633"/>
                  <a:pt x="7299231" y="2140409"/>
                  <a:pt x="7194748" y="2168097"/>
                </a:cubicBezTo>
                <a:cubicBezTo>
                  <a:pt x="7090265" y="2195785"/>
                  <a:pt x="6749055" y="2146309"/>
                  <a:pt x="6625298" y="2168097"/>
                </a:cubicBezTo>
                <a:cubicBezTo>
                  <a:pt x="6501541" y="2189885"/>
                  <a:pt x="6338388" y="2167794"/>
                  <a:pt x="6158350" y="2168097"/>
                </a:cubicBezTo>
                <a:cubicBezTo>
                  <a:pt x="5978312" y="2168400"/>
                  <a:pt x="5788060" y="2154858"/>
                  <a:pt x="5691402" y="2168097"/>
                </a:cubicBezTo>
                <a:cubicBezTo>
                  <a:pt x="5594744" y="2181336"/>
                  <a:pt x="5410309" y="2116276"/>
                  <a:pt x="5224453" y="2168097"/>
                </a:cubicBezTo>
                <a:cubicBezTo>
                  <a:pt x="5038597" y="2219918"/>
                  <a:pt x="5081104" y="2156110"/>
                  <a:pt x="4962507" y="2168097"/>
                </a:cubicBezTo>
                <a:cubicBezTo>
                  <a:pt x="4843910" y="2180084"/>
                  <a:pt x="4402995" y="2103532"/>
                  <a:pt x="4188056" y="2168097"/>
                </a:cubicBezTo>
                <a:cubicBezTo>
                  <a:pt x="3973117" y="2232662"/>
                  <a:pt x="3631102" y="2124631"/>
                  <a:pt x="3413605" y="2168097"/>
                </a:cubicBezTo>
                <a:cubicBezTo>
                  <a:pt x="3196108" y="2211563"/>
                  <a:pt x="3204193" y="2162255"/>
                  <a:pt x="3151658" y="2168097"/>
                </a:cubicBezTo>
                <a:cubicBezTo>
                  <a:pt x="3099123" y="2173939"/>
                  <a:pt x="2929317" y="2125567"/>
                  <a:pt x="2787211" y="2168097"/>
                </a:cubicBezTo>
                <a:cubicBezTo>
                  <a:pt x="2645105" y="2210627"/>
                  <a:pt x="2491085" y="2160022"/>
                  <a:pt x="2217761" y="2168097"/>
                </a:cubicBezTo>
                <a:cubicBezTo>
                  <a:pt x="1944437" y="2176172"/>
                  <a:pt x="1778138" y="2118452"/>
                  <a:pt x="1545811" y="2168097"/>
                </a:cubicBezTo>
                <a:cubicBezTo>
                  <a:pt x="1313484" y="2217742"/>
                  <a:pt x="1261721" y="2160556"/>
                  <a:pt x="1078863" y="2168097"/>
                </a:cubicBezTo>
                <a:cubicBezTo>
                  <a:pt x="896005" y="2175638"/>
                  <a:pt x="663983" y="2153897"/>
                  <a:pt x="361357" y="2168097"/>
                </a:cubicBezTo>
                <a:cubicBezTo>
                  <a:pt x="207327" y="2142080"/>
                  <a:pt x="-6065" y="2003469"/>
                  <a:pt x="0" y="1806740"/>
                </a:cubicBezTo>
                <a:cubicBezTo>
                  <a:pt x="-58490" y="1679282"/>
                  <a:pt x="37217" y="1513937"/>
                  <a:pt x="0" y="1296038"/>
                </a:cubicBezTo>
                <a:cubicBezTo>
                  <a:pt x="-37217" y="1078139"/>
                  <a:pt x="49699" y="992266"/>
                  <a:pt x="0" y="828698"/>
                </a:cubicBezTo>
                <a:cubicBezTo>
                  <a:pt x="-49699" y="665130"/>
                  <a:pt x="2455" y="588138"/>
                  <a:pt x="0" y="361357"/>
                </a:cubicBezTo>
                <a:close/>
              </a:path>
              <a:path w="10972800" h="2168097" stroke="0" extrusionOk="0">
                <a:moveTo>
                  <a:pt x="0" y="361357"/>
                </a:moveTo>
                <a:cubicBezTo>
                  <a:pt x="-33424" y="141168"/>
                  <a:pt x="135625" y="9818"/>
                  <a:pt x="361357" y="0"/>
                </a:cubicBezTo>
                <a:cubicBezTo>
                  <a:pt x="593491" y="-66352"/>
                  <a:pt x="751191" y="58166"/>
                  <a:pt x="1135808" y="0"/>
                </a:cubicBezTo>
                <a:cubicBezTo>
                  <a:pt x="1520425" y="-58166"/>
                  <a:pt x="1500119" y="18083"/>
                  <a:pt x="1602756" y="0"/>
                </a:cubicBezTo>
                <a:cubicBezTo>
                  <a:pt x="1705393" y="-18083"/>
                  <a:pt x="1869259" y="15235"/>
                  <a:pt x="1967204" y="0"/>
                </a:cubicBezTo>
                <a:cubicBezTo>
                  <a:pt x="2065149" y="-15235"/>
                  <a:pt x="2470616" y="78701"/>
                  <a:pt x="2639154" y="0"/>
                </a:cubicBezTo>
                <a:cubicBezTo>
                  <a:pt x="2807692" y="-78701"/>
                  <a:pt x="2923130" y="18750"/>
                  <a:pt x="3106102" y="0"/>
                </a:cubicBezTo>
                <a:cubicBezTo>
                  <a:pt x="3289074" y="-18750"/>
                  <a:pt x="3686635" y="4609"/>
                  <a:pt x="3880553" y="0"/>
                </a:cubicBezTo>
                <a:cubicBezTo>
                  <a:pt x="4074471" y="-4609"/>
                  <a:pt x="4166972" y="827"/>
                  <a:pt x="4245001" y="0"/>
                </a:cubicBezTo>
                <a:cubicBezTo>
                  <a:pt x="4323030" y="-827"/>
                  <a:pt x="4782929" y="42461"/>
                  <a:pt x="5019452" y="0"/>
                </a:cubicBezTo>
                <a:cubicBezTo>
                  <a:pt x="5255975" y="-42461"/>
                  <a:pt x="5157388" y="2577"/>
                  <a:pt x="5281398" y="0"/>
                </a:cubicBezTo>
                <a:cubicBezTo>
                  <a:pt x="5405408" y="-2577"/>
                  <a:pt x="5605084" y="50636"/>
                  <a:pt x="5850848" y="0"/>
                </a:cubicBezTo>
                <a:cubicBezTo>
                  <a:pt x="6096612" y="-50636"/>
                  <a:pt x="6229552" y="36694"/>
                  <a:pt x="6420297" y="0"/>
                </a:cubicBezTo>
                <a:cubicBezTo>
                  <a:pt x="6611042" y="-36694"/>
                  <a:pt x="6677999" y="9885"/>
                  <a:pt x="6887245" y="0"/>
                </a:cubicBezTo>
                <a:cubicBezTo>
                  <a:pt x="7096491" y="-9885"/>
                  <a:pt x="7301075" y="81451"/>
                  <a:pt x="7661696" y="0"/>
                </a:cubicBezTo>
                <a:cubicBezTo>
                  <a:pt x="8022317" y="-81451"/>
                  <a:pt x="8258855" y="61080"/>
                  <a:pt x="8436147" y="0"/>
                </a:cubicBezTo>
                <a:cubicBezTo>
                  <a:pt x="8613439" y="-61080"/>
                  <a:pt x="8652379" y="10634"/>
                  <a:pt x="8800594" y="0"/>
                </a:cubicBezTo>
                <a:cubicBezTo>
                  <a:pt x="8948809" y="-10634"/>
                  <a:pt x="9165147" y="16803"/>
                  <a:pt x="9370044" y="0"/>
                </a:cubicBezTo>
                <a:cubicBezTo>
                  <a:pt x="9574941" y="-16803"/>
                  <a:pt x="10163470" y="86979"/>
                  <a:pt x="10611443" y="0"/>
                </a:cubicBezTo>
                <a:cubicBezTo>
                  <a:pt x="10803929" y="-21317"/>
                  <a:pt x="11000160" y="156227"/>
                  <a:pt x="10972800" y="361357"/>
                </a:cubicBezTo>
                <a:cubicBezTo>
                  <a:pt x="11022043" y="539687"/>
                  <a:pt x="10963440" y="588907"/>
                  <a:pt x="10972800" y="799790"/>
                </a:cubicBezTo>
                <a:cubicBezTo>
                  <a:pt x="10982160" y="1010673"/>
                  <a:pt x="10970823" y="1206770"/>
                  <a:pt x="10972800" y="1310492"/>
                </a:cubicBezTo>
                <a:cubicBezTo>
                  <a:pt x="10974777" y="1414214"/>
                  <a:pt x="10920412" y="1616605"/>
                  <a:pt x="10972800" y="1806740"/>
                </a:cubicBezTo>
                <a:cubicBezTo>
                  <a:pt x="10978958" y="2018505"/>
                  <a:pt x="10769338" y="2190075"/>
                  <a:pt x="10611443" y="2168097"/>
                </a:cubicBezTo>
                <a:cubicBezTo>
                  <a:pt x="10304307" y="2179569"/>
                  <a:pt x="10230999" y="2119509"/>
                  <a:pt x="9939493" y="2168097"/>
                </a:cubicBezTo>
                <a:cubicBezTo>
                  <a:pt x="9647987" y="2216685"/>
                  <a:pt x="9770895" y="2154144"/>
                  <a:pt x="9677546" y="2168097"/>
                </a:cubicBezTo>
                <a:cubicBezTo>
                  <a:pt x="9584197" y="2182050"/>
                  <a:pt x="9337790" y="2120196"/>
                  <a:pt x="9108097" y="2168097"/>
                </a:cubicBezTo>
                <a:cubicBezTo>
                  <a:pt x="8878404" y="2215998"/>
                  <a:pt x="8898765" y="2148088"/>
                  <a:pt x="8743650" y="2168097"/>
                </a:cubicBezTo>
                <a:cubicBezTo>
                  <a:pt x="8588535" y="2188106"/>
                  <a:pt x="8243935" y="2100217"/>
                  <a:pt x="8071699" y="2168097"/>
                </a:cubicBezTo>
                <a:cubicBezTo>
                  <a:pt x="7899463" y="2235977"/>
                  <a:pt x="7786242" y="2133461"/>
                  <a:pt x="7707252" y="2168097"/>
                </a:cubicBezTo>
                <a:cubicBezTo>
                  <a:pt x="7628262" y="2202733"/>
                  <a:pt x="7326710" y="2141607"/>
                  <a:pt x="7035302" y="2168097"/>
                </a:cubicBezTo>
                <a:cubicBezTo>
                  <a:pt x="6743894" y="2194587"/>
                  <a:pt x="6859457" y="2154098"/>
                  <a:pt x="6773355" y="2168097"/>
                </a:cubicBezTo>
                <a:cubicBezTo>
                  <a:pt x="6687253" y="2182096"/>
                  <a:pt x="6280724" y="2153444"/>
                  <a:pt x="6101405" y="2168097"/>
                </a:cubicBezTo>
                <a:cubicBezTo>
                  <a:pt x="5922086" y="2182750"/>
                  <a:pt x="5896955" y="2164556"/>
                  <a:pt x="5736958" y="2168097"/>
                </a:cubicBezTo>
                <a:cubicBezTo>
                  <a:pt x="5576961" y="2171638"/>
                  <a:pt x="5584177" y="2160601"/>
                  <a:pt x="5475011" y="2168097"/>
                </a:cubicBezTo>
                <a:cubicBezTo>
                  <a:pt x="5365845" y="2175593"/>
                  <a:pt x="5246322" y="2149424"/>
                  <a:pt x="5110564" y="2168097"/>
                </a:cubicBezTo>
                <a:cubicBezTo>
                  <a:pt x="4974806" y="2186770"/>
                  <a:pt x="4603222" y="2091209"/>
                  <a:pt x="4438613" y="2168097"/>
                </a:cubicBezTo>
                <a:cubicBezTo>
                  <a:pt x="4274004" y="2244985"/>
                  <a:pt x="4234507" y="2139162"/>
                  <a:pt x="4074166" y="2168097"/>
                </a:cubicBezTo>
                <a:cubicBezTo>
                  <a:pt x="3913825" y="2197032"/>
                  <a:pt x="3887378" y="2149484"/>
                  <a:pt x="3812219" y="2168097"/>
                </a:cubicBezTo>
                <a:cubicBezTo>
                  <a:pt x="3737060" y="2186710"/>
                  <a:pt x="3539926" y="2164048"/>
                  <a:pt x="3447772" y="2168097"/>
                </a:cubicBezTo>
                <a:cubicBezTo>
                  <a:pt x="3355618" y="2172146"/>
                  <a:pt x="3080467" y="2159431"/>
                  <a:pt x="2980823" y="2168097"/>
                </a:cubicBezTo>
                <a:cubicBezTo>
                  <a:pt x="2881179" y="2176763"/>
                  <a:pt x="2525304" y="2136229"/>
                  <a:pt x="2411374" y="2168097"/>
                </a:cubicBezTo>
                <a:cubicBezTo>
                  <a:pt x="2297444" y="2199965"/>
                  <a:pt x="2206621" y="2140859"/>
                  <a:pt x="2046927" y="2168097"/>
                </a:cubicBezTo>
                <a:cubicBezTo>
                  <a:pt x="1887233" y="2195335"/>
                  <a:pt x="1562581" y="2093772"/>
                  <a:pt x="1272476" y="2168097"/>
                </a:cubicBezTo>
                <a:cubicBezTo>
                  <a:pt x="982371" y="2242422"/>
                  <a:pt x="569101" y="2085278"/>
                  <a:pt x="361357" y="2168097"/>
                </a:cubicBezTo>
                <a:cubicBezTo>
                  <a:pt x="169970" y="2196830"/>
                  <a:pt x="36903" y="2021849"/>
                  <a:pt x="0" y="1806740"/>
                </a:cubicBezTo>
                <a:cubicBezTo>
                  <a:pt x="-38442" y="1628179"/>
                  <a:pt x="33267" y="1475626"/>
                  <a:pt x="0" y="1324946"/>
                </a:cubicBezTo>
                <a:cubicBezTo>
                  <a:pt x="-33267" y="1174266"/>
                  <a:pt x="5876" y="928975"/>
                  <a:pt x="0" y="828698"/>
                </a:cubicBezTo>
                <a:cubicBezTo>
                  <a:pt x="-5876" y="728421"/>
                  <a:pt x="14621" y="592347"/>
                  <a:pt x="0" y="361357"/>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Em có nhất trí với cách giải quyết mà nhóm em đã đưa ra không? (Nếu không, vì sao?)</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31E5B0A-50BE-EFBE-18D9-3F8D646399E7}"/>
              </a:ext>
            </a:extLst>
          </p:cNvPr>
          <p:cNvCxnSpPr>
            <a:cxnSpLocks/>
            <a:stCxn id="5" idx="0"/>
            <a:endCxn id="8" idx="2"/>
          </p:cNvCxnSpPr>
          <p:nvPr/>
        </p:nvCxnSpPr>
        <p:spPr>
          <a:xfrm flipV="1">
            <a:off x="9053830" y="2794819"/>
            <a:ext cx="0" cy="672281"/>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B485DF52-FD3E-00CD-0957-B924D489C7FF}"/>
              </a:ext>
            </a:extLst>
          </p:cNvPr>
          <p:cNvSpPr/>
          <p:nvPr/>
        </p:nvSpPr>
        <p:spPr>
          <a:xfrm>
            <a:off x="12501880" y="3463824"/>
            <a:ext cx="5382258" cy="3739892"/>
          </a:xfrm>
          <a:custGeom>
            <a:avLst/>
            <a:gdLst>
              <a:gd name="connsiteX0" fmla="*/ 0 w 5382258"/>
              <a:gd name="connsiteY0" fmla="*/ 623328 h 3739892"/>
              <a:gd name="connsiteX1" fmla="*/ 623328 w 5382258"/>
              <a:gd name="connsiteY1" fmla="*/ 0 h 3739892"/>
              <a:gd name="connsiteX2" fmla="*/ 1214128 w 5382258"/>
              <a:gd name="connsiteY2" fmla="*/ 0 h 3739892"/>
              <a:gd name="connsiteX3" fmla="*/ 1722217 w 5382258"/>
              <a:gd name="connsiteY3" fmla="*/ 0 h 3739892"/>
              <a:gd name="connsiteX4" fmla="*/ 2188949 w 5382258"/>
              <a:gd name="connsiteY4" fmla="*/ 0 h 3739892"/>
              <a:gd name="connsiteX5" fmla="*/ 2697037 w 5382258"/>
              <a:gd name="connsiteY5" fmla="*/ 0 h 3739892"/>
              <a:gd name="connsiteX6" fmla="*/ 3329193 w 5382258"/>
              <a:gd name="connsiteY6" fmla="*/ 0 h 3739892"/>
              <a:gd name="connsiteX7" fmla="*/ 3837282 w 5382258"/>
              <a:gd name="connsiteY7" fmla="*/ 0 h 3739892"/>
              <a:gd name="connsiteX8" fmla="*/ 4758930 w 5382258"/>
              <a:gd name="connsiteY8" fmla="*/ 0 h 3739892"/>
              <a:gd name="connsiteX9" fmla="*/ 5382258 w 5382258"/>
              <a:gd name="connsiteY9" fmla="*/ 623328 h 3739892"/>
              <a:gd name="connsiteX10" fmla="*/ 5382258 w 5382258"/>
              <a:gd name="connsiteY10" fmla="*/ 1146908 h 3739892"/>
              <a:gd name="connsiteX11" fmla="*/ 5382258 w 5382258"/>
              <a:gd name="connsiteY11" fmla="*/ 1595690 h 3739892"/>
              <a:gd name="connsiteX12" fmla="*/ 5382258 w 5382258"/>
              <a:gd name="connsiteY12" fmla="*/ 2144202 h 3739892"/>
              <a:gd name="connsiteX13" fmla="*/ 5382258 w 5382258"/>
              <a:gd name="connsiteY13" fmla="*/ 2642849 h 3739892"/>
              <a:gd name="connsiteX14" fmla="*/ 5382258 w 5382258"/>
              <a:gd name="connsiteY14" fmla="*/ 3116564 h 3739892"/>
              <a:gd name="connsiteX15" fmla="*/ 4758930 w 5382258"/>
              <a:gd name="connsiteY15" fmla="*/ 3739892 h 3739892"/>
              <a:gd name="connsiteX16" fmla="*/ 4085418 w 5382258"/>
              <a:gd name="connsiteY16" fmla="*/ 3739892 h 3739892"/>
              <a:gd name="connsiteX17" fmla="*/ 3577329 w 5382258"/>
              <a:gd name="connsiteY17" fmla="*/ 3739892 h 3739892"/>
              <a:gd name="connsiteX18" fmla="*/ 2986529 w 5382258"/>
              <a:gd name="connsiteY18" fmla="*/ 3739892 h 3739892"/>
              <a:gd name="connsiteX19" fmla="*/ 2519797 w 5382258"/>
              <a:gd name="connsiteY19" fmla="*/ 3739892 h 3739892"/>
              <a:gd name="connsiteX20" fmla="*/ 1846285 w 5382258"/>
              <a:gd name="connsiteY20" fmla="*/ 3739892 h 3739892"/>
              <a:gd name="connsiteX21" fmla="*/ 1255484 w 5382258"/>
              <a:gd name="connsiteY21" fmla="*/ 3739892 h 3739892"/>
              <a:gd name="connsiteX22" fmla="*/ 623328 w 5382258"/>
              <a:gd name="connsiteY22" fmla="*/ 3739892 h 3739892"/>
              <a:gd name="connsiteX23" fmla="*/ 0 w 5382258"/>
              <a:gd name="connsiteY23" fmla="*/ 3116564 h 3739892"/>
              <a:gd name="connsiteX24" fmla="*/ 0 w 5382258"/>
              <a:gd name="connsiteY24" fmla="*/ 2592984 h 3739892"/>
              <a:gd name="connsiteX25" fmla="*/ 0 w 5382258"/>
              <a:gd name="connsiteY25" fmla="*/ 2069405 h 3739892"/>
              <a:gd name="connsiteX26" fmla="*/ 0 w 5382258"/>
              <a:gd name="connsiteY26" fmla="*/ 1520893 h 3739892"/>
              <a:gd name="connsiteX27" fmla="*/ 0 w 5382258"/>
              <a:gd name="connsiteY27" fmla="*/ 623328 h 373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82258" h="3739892" fill="none" extrusionOk="0">
                <a:moveTo>
                  <a:pt x="0" y="623328"/>
                </a:moveTo>
                <a:cubicBezTo>
                  <a:pt x="-16719" y="331196"/>
                  <a:pt x="265352" y="-43209"/>
                  <a:pt x="623328" y="0"/>
                </a:cubicBezTo>
                <a:cubicBezTo>
                  <a:pt x="895442" y="-25316"/>
                  <a:pt x="938266" y="56413"/>
                  <a:pt x="1214128" y="0"/>
                </a:cubicBezTo>
                <a:cubicBezTo>
                  <a:pt x="1489990" y="-56413"/>
                  <a:pt x="1470623" y="21173"/>
                  <a:pt x="1722217" y="0"/>
                </a:cubicBezTo>
                <a:cubicBezTo>
                  <a:pt x="1973811" y="-21173"/>
                  <a:pt x="1981466" y="39883"/>
                  <a:pt x="2188949" y="0"/>
                </a:cubicBezTo>
                <a:cubicBezTo>
                  <a:pt x="2396432" y="-39883"/>
                  <a:pt x="2535582" y="39458"/>
                  <a:pt x="2697037" y="0"/>
                </a:cubicBezTo>
                <a:cubicBezTo>
                  <a:pt x="2858492" y="-39458"/>
                  <a:pt x="3029922" y="27036"/>
                  <a:pt x="3329193" y="0"/>
                </a:cubicBezTo>
                <a:cubicBezTo>
                  <a:pt x="3628464" y="-27036"/>
                  <a:pt x="3731236" y="7242"/>
                  <a:pt x="3837282" y="0"/>
                </a:cubicBezTo>
                <a:cubicBezTo>
                  <a:pt x="3943328" y="-7242"/>
                  <a:pt x="4535198" y="11546"/>
                  <a:pt x="4758930" y="0"/>
                </a:cubicBezTo>
                <a:cubicBezTo>
                  <a:pt x="5170585" y="13365"/>
                  <a:pt x="5299405" y="332569"/>
                  <a:pt x="5382258" y="623328"/>
                </a:cubicBezTo>
                <a:cubicBezTo>
                  <a:pt x="5415176" y="850757"/>
                  <a:pt x="5373923" y="923878"/>
                  <a:pt x="5382258" y="1146908"/>
                </a:cubicBezTo>
                <a:cubicBezTo>
                  <a:pt x="5390593" y="1369938"/>
                  <a:pt x="5372094" y="1378293"/>
                  <a:pt x="5382258" y="1595690"/>
                </a:cubicBezTo>
                <a:cubicBezTo>
                  <a:pt x="5392422" y="1813087"/>
                  <a:pt x="5328155" y="1955534"/>
                  <a:pt x="5382258" y="2144202"/>
                </a:cubicBezTo>
                <a:cubicBezTo>
                  <a:pt x="5436361" y="2332870"/>
                  <a:pt x="5339055" y="2410293"/>
                  <a:pt x="5382258" y="2642849"/>
                </a:cubicBezTo>
                <a:cubicBezTo>
                  <a:pt x="5425461" y="2875405"/>
                  <a:pt x="5343741" y="2962065"/>
                  <a:pt x="5382258" y="3116564"/>
                </a:cubicBezTo>
                <a:cubicBezTo>
                  <a:pt x="5377420" y="3455284"/>
                  <a:pt x="5133583" y="3707001"/>
                  <a:pt x="4758930" y="3739892"/>
                </a:cubicBezTo>
                <a:cubicBezTo>
                  <a:pt x="4567001" y="3794346"/>
                  <a:pt x="4304700" y="3662335"/>
                  <a:pt x="4085418" y="3739892"/>
                </a:cubicBezTo>
                <a:cubicBezTo>
                  <a:pt x="3866136" y="3817449"/>
                  <a:pt x="3805912" y="3679800"/>
                  <a:pt x="3577329" y="3739892"/>
                </a:cubicBezTo>
                <a:cubicBezTo>
                  <a:pt x="3348746" y="3799984"/>
                  <a:pt x="3185179" y="3686957"/>
                  <a:pt x="2986529" y="3739892"/>
                </a:cubicBezTo>
                <a:cubicBezTo>
                  <a:pt x="2787879" y="3792827"/>
                  <a:pt x="2752321" y="3702767"/>
                  <a:pt x="2519797" y="3739892"/>
                </a:cubicBezTo>
                <a:cubicBezTo>
                  <a:pt x="2287273" y="3777017"/>
                  <a:pt x="2045390" y="3702075"/>
                  <a:pt x="1846285" y="3739892"/>
                </a:cubicBezTo>
                <a:cubicBezTo>
                  <a:pt x="1647180" y="3777709"/>
                  <a:pt x="1462515" y="3706225"/>
                  <a:pt x="1255484" y="3739892"/>
                </a:cubicBezTo>
                <a:cubicBezTo>
                  <a:pt x="1048453" y="3773559"/>
                  <a:pt x="912635" y="3700213"/>
                  <a:pt x="623328" y="3739892"/>
                </a:cubicBezTo>
                <a:cubicBezTo>
                  <a:pt x="305179" y="3795597"/>
                  <a:pt x="-18456" y="3536304"/>
                  <a:pt x="0" y="3116564"/>
                </a:cubicBezTo>
                <a:cubicBezTo>
                  <a:pt x="-61837" y="2960833"/>
                  <a:pt x="20153" y="2741532"/>
                  <a:pt x="0" y="2592984"/>
                </a:cubicBezTo>
                <a:cubicBezTo>
                  <a:pt x="-20153" y="2444436"/>
                  <a:pt x="11621" y="2230556"/>
                  <a:pt x="0" y="2069405"/>
                </a:cubicBezTo>
                <a:cubicBezTo>
                  <a:pt x="-11621" y="1908254"/>
                  <a:pt x="18646" y="1748522"/>
                  <a:pt x="0" y="1520893"/>
                </a:cubicBezTo>
                <a:cubicBezTo>
                  <a:pt x="-18646" y="1293264"/>
                  <a:pt x="94409" y="986770"/>
                  <a:pt x="0" y="623328"/>
                </a:cubicBezTo>
                <a:close/>
              </a:path>
              <a:path w="5382258" h="3739892" stroke="0" extrusionOk="0">
                <a:moveTo>
                  <a:pt x="0" y="623328"/>
                </a:moveTo>
                <a:cubicBezTo>
                  <a:pt x="-30260" y="260408"/>
                  <a:pt x="256411" y="8505"/>
                  <a:pt x="623328" y="0"/>
                </a:cubicBezTo>
                <a:cubicBezTo>
                  <a:pt x="763124" y="-69588"/>
                  <a:pt x="1075876" y="57"/>
                  <a:pt x="1296840" y="0"/>
                </a:cubicBezTo>
                <a:cubicBezTo>
                  <a:pt x="1517804" y="-57"/>
                  <a:pt x="1600622" y="42261"/>
                  <a:pt x="1846285" y="0"/>
                </a:cubicBezTo>
                <a:cubicBezTo>
                  <a:pt x="2091949" y="-42261"/>
                  <a:pt x="2120224" y="12271"/>
                  <a:pt x="2354373" y="0"/>
                </a:cubicBezTo>
                <a:cubicBezTo>
                  <a:pt x="2588522" y="-12271"/>
                  <a:pt x="2749087" y="6811"/>
                  <a:pt x="2986529" y="0"/>
                </a:cubicBezTo>
                <a:cubicBezTo>
                  <a:pt x="3223971" y="-6811"/>
                  <a:pt x="3361050" y="12801"/>
                  <a:pt x="3535973" y="0"/>
                </a:cubicBezTo>
                <a:cubicBezTo>
                  <a:pt x="3710896" y="-12801"/>
                  <a:pt x="3898360" y="37126"/>
                  <a:pt x="4209486" y="0"/>
                </a:cubicBezTo>
                <a:cubicBezTo>
                  <a:pt x="4520612" y="-37126"/>
                  <a:pt x="4509910" y="14980"/>
                  <a:pt x="4758930" y="0"/>
                </a:cubicBezTo>
                <a:cubicBezTo>
                  <a:pt x="5062658" y="67042"/>
                  <a:pt x="5329016" y="217320"/>
                  <a:pt x="5382258" y="623328"/>
                </a:cubicBezTo>
                <a:cubicBezTo>
                  <a:pt x="5411792" y="715996"/>
                  <a:pt x="5371366" y="906205"/>
                  <a:pt x="5382258" y="1072110"/>
                </a:cubicBezTo>
                <a:cubicBezTo>
                  <a:pt x="5393150" y="1238015"/>
                  <a:pt x="5357115" y="1326921"/>
                  <a:pt x="5382258" y="1570758"/>
                </a:cubicBezTo>
                <a:cubicBezTo>
                  <a:pt x="5407401" y="1814595"/>
                  <a:pt x="5330495" y="1926682"/>
                  <a:pt x="5382258" y="2044473"/>
                </a:cubicBezTo>
                <a:cubicBezTo>
                  <a:pt x="5434021" y="2162264"/>
                  <a:pt x="5352949" y="2423508"/>
                  <a:pt x="5382258" y="2592984"/>
                </a:cubicBezTo>
                <a:cubicBezTo>
                  <a:pt x="5411567" y="2762460"/>
                  <a:pt x="5326856" y="2857273"/>
                  <a:pt x="5382258" y="3116564"/>
                </a:cubicBezTo>
                <a:cubicBezTo>
                  <a:pt x="5287930" y="3476309"/>
                  <a:pt x="5038398" y="3695190"/>
                  <a:pt x="4758930" y="3739892"/>
                </a:cubicBezTo>
                <a:cubicBezTo>
                  <a:pt x="4564212" y="3775929"/>
                  <a:pt x="4388710" y="3715899"/>
                  <a:pt x="4126774" y="3739892"/>
                </a:cubicBezTo>
                <a:cubicBezTo>
                  <a:pt x="3864838" y="3763885"/>
                  <a:pt x="3818170" y="3682778"/>
                  <a:pt x="3535973" y="3739892"/>
                </a:cubicBezTo>
                <a:cubicBezTo>
                  <a:pt x="3253776" y="3797006"/>
                  <a:pt x="3176088" y="3700904"/>
                  <a:pt x="3069241" y="3739892"/>
                </a:cubicBezTo>
                <a:cubicBezTo>
                  <a:pt x="2962394" y="3778880"/>
                  <a:pt x="2791811" y="3698856"/>
                  <a:pt x="2561153" y="3739892"/>
                </a:cubicBezTo>
                <a:cubicBezTo>
                  <a:pt x="2330495" y="3780928"/>
                  <a:pt x="2060273" y="3736216"/>
                  <a:pt x="1887641" y="3739892"/>
                </a:cubicBezTo>
                <a:cubicBezTo>
                  <a:pt x="1715009" y="3743568"/>
                  <a:pt x="1567056" y="3691239"/>
                  <a:pt x="1296840" y="3739892"/>
                </a:cubicBezTo>
                <a:cubicBezTo>
                  <a:pt x="1026624" y="3788545"/>
                  <a:pt x="932937" y="3738602"/>
                  <a:pt x="623328" y="3739892"/>
                </a:cubicBezTo>
                <a:cubicBezTo>
                  <a:pt x="278012" y="3711291"/>
                  <a:pt x="32414" y="3467578"/>
                  <a:pt x="0" y="3116564"/>
                </a:cubicBezTo>
                <a:cubicBezTo>
                  <a:pt x="-22993" y="2980575"/>
                  <a:pt x="36092" y="2854316"/>
                  <a:pt x="0" y="2617917"/>
                </a:cubicBezTo>
                <a:cubicBezTo>
                  <a:pt x="-36092" y="2381518"/>
                  <a:pt x="7201" y="2278572"/>
                  <a:pt x="0" y="2119270"/>
                </a:cubicBezTo>
                <a:cubicBezTo>
                  <a:pt x="-7201" y="1959968"/>
                  <a:pt x="15631" y="1885910"/>
                  <a:pt x="0" y="1670487"/>
                </a:cubicBezTo>
                <a:cubicBezTo>
                  <a:pt x="-15631" y="1455064"/>
                  <a:pt x="25355" y="1400398"/>
                  <a:pt x="0" y="1146908"/>
                </a:cubicBezTo>
                <a:cubicBezTo>
                  <a:pt x="-25355" y="893418"/>
                  <a:pt x="41288" y="845512"/>
                  <a:pt x="0" y="623328"/>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Chọn một tình huống và cách giải quyết mà em cảm thấy ấn tượng hoặc hợp lí nhất.</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5250C5A-ED1F-55C0-11CB-3AE7FB056240}"/>
              </a:ext>
            </a:extLst>
          </p:cNvPr>
          <p:cNvCxnSpPr>
            <a:cxnSpLocks/>
            <a:endCxn id="11" idx="1"/>
          </p:cNvCxnSpPr>
          <p:nvPr/>
        </p:nvCxnSpPr>
        <p:spPr>
          <a:xfrm>
            <a:off x="11849100" y="5333770"/>
            <a:ext cx="65278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C9FF5F5-D3C0-86AD-3783-7F19433858D9}"/>
              </a:ext>
            </a:extLst>
          </p:cNvPr>
          <p:cNvCxnSpPr>
            <a:cxnSpLocks/>
            <a:stCxn id="16" idx="0"/>
            <a:endCxn id="4" idx="2"/>
          </p:cNvCxnSpPr>
          <p:nvPr/>
        </p:nvCxnSpPr>
        <p:spPr>
          <a:xfrm flipV="1">
            <a:off x="9234170" y="7522495"/>
            <a:ext cx="0" cy="488944"/>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F8CE68EE-D6B2-6313-9B54-277875D2073C}"/>
              </a:ext>
            </a:extLst>
          </p:cNvPr>
          <p:cNvSpPr/>
          <p:nvPr/>
        </p:nvSpPr>
        <p:spPr>
          <a:xfrm>
            <a:off x="4928870" y="8011439"/>
            <a:ext cx="8610600" cy="1932661"/>
          </a:xfrm>
          <a:custGeom>
            <a:avLst/>
            <a:gdLst>
              <a:gd name="connsiteX0" fmla="*/ 0 w 8610600"/>
              <a:gd name="connsiteY0" fmla="*/ 322117 h 1932661"/>
              <a:gd name="connsiteX1" fmla="*/ 322117 w 8610600"/>
              <a:gd name="connsiteY1" fmla="*/ 0 h 1932661"/>
              <a:gd name="connsiteX2" fmla="*/ 1050470 w 8610600"/>
              <a:gd name="connsiteY2" fmla="*/ 0 h 1932661"/>
              <a:gd name="connsiteX3" fmla="*/ 1778824 w 8610600"/>
              <a:gd name="connsiteY3" fmla="*/ 0 h 1932661"/>
              <a:gd name="connsiteX4" fmla="*/ 2427514 w 8610600"/>
              <a:gd name="connsiteY4" fmla="*/ 0 h 1932661"/>
              <a:gd name="connsiteX5" fmla="*/ 2916876 w 8610600"/>
              <a:gd name="connsiteY5" fmla="*/ 0 h 1932661"/>
              <a:gd name="connsiteX6" fmla="*/ 3565566 w 8610600"/>
              <a:gd name="connsiteY6" fmla="*/ 0 h 1932661"/>
              <a:gd name="connsiteX7" fmla="*/ 3975265 w 8610600"/>
              <a:gd name="connsiteY7" fmla="*/ 0 h 1932661"/>
              <a:gd name="connsiteX8" fmla="*/ 4544291 w 8610600"/>
              <a:gd name="connsiteY8" fmla="*/ 0 h 1932661"/>
              <a:gd name="connsiteX9" fmla="*/ 4874326 w 8610600"/>
              <a:gd name="connsiteY9" fmla="*/ 0 h 1932661"/>
              <a:gd name="connsiteX10" fmla="*/ 5602680 w 8610600"/>
              <a:gd name="connsiteY10" fmla="*/ 0 h 1932661"/>
              <a:gd name="connsiteX11" fmla="*/ 6171706 w 8610600"/>
              <a:gd name="connsiteY11" fmla="*/ 0 h 1932661"/>
              <a:gd name="connsiteX12" fmla="*/ 6900059 w 8610600"/>
              <a:gd name="connsiteY12" fmla="*/ 0 h 1932661"/>
              <a:gd name="connsiteX13" fmla="*/ 7389422 w 8610600"/>
              <a:gd name="connsiteY13" fmla="*/ 0 h 1932661"/>
              <a:gd name="connsiteX14" fmla="*/ 7799121 w 8610600"/>
              <a:gd name="connsiteY14" fmla="*/ 0 h 1932661"/>
              <a:gd name="connsiteX15" fmla="*/ 8288483 w 8610600"/>
              <a:gd name="connsiteY15" fmla="*/ 0 h 1932661"/>
              <a:gd name="connsiteX16" fmla="*/ 8610600 w 8610600"/>
              <a:gd name="connsiteY16" fmla="*/ 322117 h 1932661"/>
              <a:gd name="connsiteX17" fmla="*/ 8610600 w 8610600"/>
              <a:gd name="connsiteY17" fmla="*/ 751593 h 1932661"/>
              <a:gd name="connsiteX18" fmla="*/ 8610600 w 8610600"/>
              <a:gd name="connsiteY18" fmla="*/ 1206837 h 1932661"/>
              <a:gd name="connsiteX19" fmla="*/ 8610600 w 8610600"/>
              <a:gd name="connsiteY19" fmla="*/ 1610544 h 1932661"/>
              <a:gd name="connsiteX20" fmla="*/ 8288483 w 8610600"/>
              <a:gd name="connsiteY20" fmla="*/ 1932661 h 1932661"/>
              <a:gd name="connsiteX21" fmla="*/ 7560130 w 8610600"/>
              <a:gd name="connsiteY21" fmla="*/ 1932661 h 1932661"/>
              <a:gd name="connsiteX22" fmla="*/ 7150431 w 8610600"/>
              <a:gd name="connsiteY22" fmla="*/ 1932661 h 1932661"/>
              <a:gd name="connsiteX23" fmla="*/ 6820396 w 8610600"/>
              <a:gd name="connsiteY23" fmla="*/ 1932661 h 1932661"/>
              <a:gd name="connsiteX24" fmla="*/ 6410697 w 8610600"/>
              <a:gd name="connsiteY24" fmla="*/ 1932661 h 1932661"/>
              <a:gd name="connsiteX25" fmla="*/ 6000998 w 8610600"/>
              <a:gd name="connsiteY25" fmla="*/ 1932661 h 1932661"/>
              <a:gd name="connsiteX26" fmla="*/ 5431972 w 8610600"/>
              <a:gd name="connsiteY26" fmla="*/ 1932661 h 1932661"/>
              <a:gd name="connsiteX27" fmla="*/ 4862946 w 8610600"/>
              <a:gd name="connsiteY27" fmla="*/ 1932661 h 1932661"/>
              <a:gd name="connsiteX28" fmla="*/ 4373583 w 8610600"/>
              <a:gd name="connsiteY28" fmla="*/ 1932661 h 1932661"/>
              <a:gd name="connsiteX29" fmla="*/ 3645230 w 8610600"/>
              <a:gd name="connsiteY29" fmla="*/ 1932661 h 1932661"/>
              <a:gd name="connsiteX30" fmla="*/ 3235531 w 8610600"/>
              <a:gd name="connsiteY30" fmla="*/ 1932661 h 1932661"/>
              <a:gd name="connsiteX31" fmla="*/ 2507177 w 8610600"/>
              <a:gd name="connsiteY31" fmla="*/ 1932661 h 1932661"/>
              <a:gd name="connsiteX32" fmla="*/ 2097479 w 8610600"/>
              <a:gd name="connsiteY32" fmla="*/ 1932661 h 1932661"/>
              <a:gd name="connsiteX33" fmla="*/ 1448789 w 8610600"/>
              <a:gd name="connsiteY33" fmla="*/ 1932661 h 1932661"/>
              <a:gd name="connsiteX34" fmla="*/ 322117 w 8610600"/>
              <a:gd name="connsiteY34" fmla="*/ 1932661 h 1932661"/>
              <a:gd name="connsiteX35" fmla="*/ 0 w 8610600"/>
              <a:gd name="connsiteY35" fmla="*/ 1610544 h 1932661"/>
              <a:gd name="connsiteX36" fmla="*/ 0 w 8610600"/>
              <a:gd name="connsiteY36" fmla="*/ 1206837 h 1932661"/>
              <a:gd name="connsiteX37" fmla="*/ 0 w 8610600"/>
              <a:gd name="connsiteY37" fmla="*/ 816014 h 1932661"/>
              <a:gd name="connsiteX38" fmla="*/ 0 w 8610600"/>
              <a:gd name="connsiteY38" fmla="*/ 322117 h 193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10600" h="1932661" fill="none" extrusionOk="0">
                <a:moveTo>
                  <a:pt x="0" y="322117"/>
                </a:moveTo>
                <a:cubicBezTo>
                  <a:pt x="-21298" y="165359"/>
                  <a:pt x="173493" y="6571"/>
                  <a:pt x="322117" y="0"/>
                </a:cubicBezTo>
                <a:cubicBezTo>
                  <a:pt x="547390" y="-83699"/>
                  <a:pt x="694902" y="66015"/>
                  <a:pt x="1050470" y="0"/>
                </a:cubicBezTo>
                <a:cubicBezTo>
                  <a:pt x="1406038" y="-66015"/>
                  <a:pt x="1536566" y="84609"/>
                  <a:pt x="1778824" y="0"/>
                </a:cubicBezTo>
                <a:cubicBezTo>
                  <a:pt x="2021082" y="-84609"/>
                  <a:pt x="2242950" y="51853"/>
                  <a:pt x="2427514" y="0"/>
                </a:cubicBezTo>
                <a:cubicBezTo>
                  <a:pt x="2612078" y="-51853"/>
                  <a:pt x="2738782" y="13086"/>
                  <a:pt x="2916876" y="0"/>
                </a:cubicBezTo>
                <a:cubicBezTo>
                  <a:pt x="3094970" y="-13086"/>
                  <a:pt x="3272727" y="38497"/>
                  <a:pt x="3565566" y="0"/>
                </a:cubicBezTo>
                <a:cubicBezTo>
                  <a:pt x="3858405" y="-38497"/>
                  <a:pt x="3797568" y="43391"/>
                  <a:pt x="3975265" y="0"/>
                </a:cubicBezTo>
                <a:cubicBezTo>
                  <a:pt x="4152962" y="-43391"/>
                  <a:pt x="4303513" y="61699"/>
                  <a:pt x="4544291" y="0"/>
                </a:cubicBezTo>
                <a:cubicBezTo>
                  <a:pt x="4785069" y="-61699"/>
                  <a:pt x="4754802" y="27714"/>
                  <a:pt x="4874326" y="0"/>
                </a:cubicBezTo>
                <a:cubicBezTo>
                  <a:pt x="4993850" y="-27714"/>
                  <a:pt x="5312471" y="46373"/>
                  <a:pt x="5602680" y="0"/>
                </a:cubicBezTo>
                <a:cubicBezTo>
                  <a:pt x="5892889" y="-46373"/>
                  <a:pt x="6030631" y="35192"/>
                  <a:pt x="6171706" y="0"/>
                </a:cubicBezTo>
                <a:cubicBezTo>
                  <a:pt x="6312781" y="-35192"/>
                  <a:pt x="6693032" y="5227"/>
                  <a:pt x="6900059" y="0"/>
                </a:cubicBezTo>
                <a:cubicBezTo>
                  <a:pt x="7107086" y="-5227"/>
                  <a:pt x="7210954" y="11396"/>
                  <a:pt x="7389422" y="0"/>
                </a:cubicBezTo>
                <a:cubicBezTo>
                  <a:pt x="7567890" y="-11396"/>
                  <a:pt x="7716519" y="38397"/>
                  <a:pt x="7799121" y="0"/>
                </a:cubicBezTo>
                <a:cubicBezTo>
                  <a:pt x="7881723" y="-38397"/>
                  <a:pt x="8065411" y="9181"/>
                  <a:pt x="8288483" y="0"/>
                </a:cubicBezTo>
                <a:cubicBezTo>
                  <a:pt x="8450816" y="5461"/>
                  <a:pt x="8610503" y="139366"/>
                  <a:pt x="8610600" y="322117"/>
                </a:cubicBezTo>
                <a:cubicBezTo>
                  <a:pt x="8616554" y="519849"/>
                  <a:pt x="8583339" y="616397"/>
                  <a:pt x="8610600" y="751593"/>
                </a:cubicBezTo>
                <a:cubicBezTo>
                  <a:pt x="8637861" y="886789"/>
                  <a:pt x="8600276" y="1081120"/>
                  <a:pt x="8610600" y="1206837"/>
                </a:cubicBezTo>
                <a:cubicBezTo>
                  <a:pt x="8620924" y="1332554"/>
                  <a:pt x="8581620" y="1472411"/>
                  <a:pt x="8610600" y="1610544"/>
                </a:cubicBezTo>
                <a:cubicBezTo>
                  <a:pt x="8623483" y="1775104"/>
                  <a:pt x="8454007" y="1974370"/>
                  <a:pt x="8288483" y="1932661"/>
                </a:cubicBezTo>
                <a:cubicBezTo>
                  <a:pt x="8031616" y="1983303"/>
                  <a:pt x="7877445" y="1881040"/>
                  <a:pt x="7560130" y="1932661"/>
                </a:cubicBezTo>
                <a:cubicBezTo>
                  <a:pt x="7242815" y="1984282"/>
                  <a:pt x="7277483" y="1922706"/>
                  <a:pt x="7150431" y="1932661"/>
                </a:cubicBezTo>
                <a:cubicBezTo>
                  <a:pt x="7023379" y="1942616"/>
                  <a:pt x="6921381" y="1909922"/>
                  <a:pt x="6820396" y="1932661"/>
                </a:cubicBezTo>
                <a:cubicBezTo>
                  <a:pt x="6719411" y="1955400"/>
                  <a:pt x="6572802" y="1912230"/>
                  <a:pt x="6410697" y="1932661"/>
                </a:cubicBezTo>
                <a:cubicBezTo>
                  <a:pt x="6248592" y="1953092"/>
                  <a:pt x="6105059" y="1887192"/>
                  <a:pt x="6000998" y="1932661"/>
                </a:cubicBezTo>
                <a:cubicBezTo>
                  <a:pt x="5896937" y="1978130"/>
                  <a:pt x="5646959" y="1930522"/>
                  <a:pt x="5431972" y="1932661"/>
                </a:cubicBezTo>
                <a:cubicBezTo>
                  <a:pt x="5216985" y="1934800"/>
                  <a:pt x="5144757" y="1902234"/>
                  <a:pt x="4862946" y="1932661"/>
                </a:cubicBezTo>
                <a:cubicBezTo>
                  <a:pt x="4581135" y="1963088"/>
                  <a:pt x="4608226" y="1929663"/>
                  <a:pt x="4373583" y="1932661"/>
                </a:cubicBezTo>
                <a:cubicBezTo>
                  <a:pt x="4138940" y="1935659"/>
                  <a:pt x="3845466" y="1861936"/>
                  <a:pt x="3645230" y="1932661"/>
                </a:cubicBezTo>
                <a:cubicBezTo>
                  <a:pt x="3444994" y="2003386"/>
                  <a:pt x="3342251" y="1892034"/>
                  <a:pt x="3235531" y="1932661"/>
                </a:cubicBezTo>
                <a:cubicBezTo>
                  <a:pt x="3128811" y="1973288"/>
                  <a:pt x="2723280" y="1908363"/>
                  <a:pt x="2507177" y="1932661"/>
                </a:cubicBezTo>
                <a:cubicBezTo>
                  <a:pt x="2291074" y="1956959"/>
                  <a:pt x="2274394" y="1906671"/>
                  <a:pt x="2097479" y="1932661"/>
                </a:cubicBezTo>
                <a:cubicBezTo>
                  <a:pt x="1920564" y="1958651"/>
                  <a:pt x="1593923" y="1890197"/>
                  <a:pt x="1448789" y="1932661"/>
                </a:cubicBezTo>
                <a:cubicBezTo>
                  <a:pt x="1303655" y="1975125"/>
                  <a:pt x="764833" y="1878033"/>
                  <a:pt x="322117" y="1932661"/>
                </a:cubicBezTo>
                <a:cubicBezTo>
                  <a:pt x="139642" y="1929552"/>
                  <a:pt x="23342" y="1790339"/>
                  <a:pt x="0" y="1610544"/>
                </a:cubicBezTo>
                <a:cubicBezTo>
                  <a:pt x="-7089" y="1461285"/>
                  <a:pt x="25913" y="1367301"/>
                  <a:pt x="0" y="1206837"/>
                </a:cubicBezTo>
                <a:cubicBezTo>
                  <a:pt x="-25913" y="1046373"/>
                  <a:pt x="5455" y="925004"/>
                  <a:pt x="0" y="816014"/>
                </a:cubicBezTo>
                <a:cubicBezTo>
                  <a:pt x="-5455" y="707024"/>
                  <a:pt x="45526" y="531540"/>
                  <a:pt x="0" y="322117"/>
                </a:cubicBezTo>
                <a:close/>
              </a:path>
              <a:path w="8610600" h="1932661" stroke="0" extrusionOk="0">
                <a:moveTo>
                  <a:pt x="0" y="322117"/>
                </a:moveTo>
                <a:cubicBezTo>
                  <a:pt x="-29098" y="126269"/>
                  <a:pt x="100365" y="16458"/>
                  <a:pt x="322117" y="0"/>
                </a:cubicBezTo>
                <a:cubicBezTo>
                  <a:pt x="634632" y="-73087"/>
                  <a:pt x="828079" y="9797"/>
                  <a:pt x="1050470" y="0"/>
                </a:cubicBezTo>
                <a:cubicBezTo>
                  <a:pt x="1272861" y="-9797"/>
                  <a:pt x="1423445" y="9674"/>
                  <a:pt x="1539833" y="0"/>
                </a:cubicBezTo>
                <a:cubicBezTo>
                  <a:pt x="1656221" y="-9674"/>
                  <a:pt x="1864175" y="13155"/>
                  <a:pt x="1949532" y="0"/>
                </a:cubicBezTo>
                <a:cubicBezTo>
                  <a:pt x="2034889" y="-13155"/>
                  <a:pt x="2319126" y="48943"/>
                  <a:pt x="2598222" y="0"/>
                </a:cubicBezTo>
                <a:cubicBezTo>
                  <a:pt x="2877318" y="-48943"/>
                  <a:pt x="2867860" y="49741"/>
                  <a:pt x="3087584" y="0"/>
                </a:cubicBezTo>
                <a:cubicBezTo>
                  <a:pt x="3307308" y="-49741"/>
                  <a:pt x="3639898" y="55867"/>
                  <a:pt x="3815938" y="0"/>
                </a:cubicBezTo>
                <a:cubicBezTo>
                  <a:pt x="3991978" y="-55867"/>
                  <a:pt x="4057167" y="34624"/>
                  <a:pt x="4225636" y="0"/>
                </a:cubicBezTo>
                <a:cubicBezTo>
                  <a:pt x="4394105" y="-34624"/>
                  <a:pt x="4791404" y="72557"/>
                  <a:pt x="4953990" y="0"/>
                </a:cubicBezTo>
                <a:cubicBezTo>
                  <a:pt x="5116576" y="-72557"/>
                  <a:pt x="5134933" y="17193"/>
                  <a:pt x="5284025" y="0"/>
                </a:cubicBezTo>
                <a:cubicBezTo>
                  <a:pt x="5433117" y="-17193"/>
                  <a:pt x="5577581" y="550"/>
                  <a:pt x="5853051" y="0"/>
                </a:cubicBezTo>
                <a:cubicBezTo>
                  <a:pt x="6128521" y="-550"/>
                  <a:pt x="6138060" y="9087"/>
                  <a:pt x="6422077" y="0"/>
                </a:cubicBezTo>
                <a:cubicBezTo>
                  <a:pt x="6706094" y="-9087"/>
                  <a:pt x="6813064" y="48168"/>
                  <a:pt x="6911440" y="0"/>
                </a:cubicBezTo>
                <a:cubicBezTo>
                  <a:pt x="7009816" y="-48168"/>
                  <a:pt x="7450557" y="58866"/>
                  <a:pt x="7639793" y="0"/>
                </a:cubicBezTo>
                <a:cubicBezTo>
                  <a:pt x="7829029" y="-58866"/>
                  <a:pt x="8028917" y="10947"/>
                  <a:pt x="8288483" y="0"/>
                </a:cubicBezTo>
                <a:cubicBezTo>
                  <a:pt x="8443421" y="3771"/>
                  <a:pt x="8596492" y="134483"/>
                  <a:pt x="8610600" y="322117"/>
                </a:cubicBezTo>
                <a:cubicBezTo>
                  <a:pt x="8655247" y="456242"/>
                  <a:pt x="8589338" y="650611"/>
                  <a:pt x="8610600" y="764477"/>
                </a:cubicBezTo>
                <a:cubicBezTo>
                  <a:pt x="8631862" y="878343"/>
                  <a:pt x="8605843" y="1020925"/>
                  <a:pt x="8610600" y="1193953"/>
                </a:cubicBezTo>
                <a:cubicBezTo>
                  <a:pt x="8615357" y="1366981"/>
                  <a:pt x="8561060" y="1450351"/>
                  <a:pt x="8610600" y="1610544"/>
                </a:cubicBezTo>
                <a:cubicBezTo>
                  <a:pt x="8606029" y="1788632"/>
                  <a:pt x="8477861" y="1911969"/>
                  <a:pt x="8288483" y="1932661"/>
                </a:cubicBezTo>
                <a:cubicBezTo>
                  <a:pt x="8139369" y="2002748"/>
                  <a:pt x="7860946" y="1867304"/>
                  <a:pt x="7639793" y="1932661"/>
                </a:cubicBezTo>
                <a:cubicBezTo>
                  <a:pt x="7418640" y="1998018"/>
                  <a:pt x="7317264" y="1908356"/>
                  <a:pt x="7230094" y="1932661"/>
                </a:cubicBezTo>
                <a:cubicBezTo>
                  <a:pt x="7142924" y="1956966"/>
                  <a:pt x="6838419" y="1877500"/>
                  <a:pt x="6661068" y="1932661"/>
                </a:cubicBezTo>
                <a:cubicBezTo>
                  <a:pt x="6483717" y="1987822"/>
                  <a:pt x="6487026" y="1899204"/>
                  <a:pt x="6331033" y="1932661"/>
                </a:cubicBezTo>
                <a:cubicBezTo>
                  <a:pt x="6175040" y="1966118"/>
                  <a:pt x="6159519" y="1901478"/>
                  <a:pt x="6000998" y="1932661"/>
                </a:cubicBezTo>
                <a:cubicBezTo>
                  <a:pt x="5842477" y="1963844"/>
                  <a:pt x="5565630" y="1880743"/>
                  <a:pt x="5431972" y="1932661"/>
                </a:cubicBezTo>
                <a:cubicBezTo>
                  <a:pt x="5298314" y="1984579"/>
                  <a:pt x="5219505" y="1916991"/>
                  <a:pt x="5022273" y="1932661"/>
                </a:cubicBezTo>
                <a:cubicBezTo>
                  <a:pt x="4825041" y="1948331"/>
                  <a:pt x="4618684" y="1881271"/>
                  <a:pt x="4373583" y="1932661"/>
                </a:cubicBezTo>
                <a:cubicBezTo>
                  <a:pt x="4128482" y="1984051"/>
                  <a:pt x="4160171" y="1921682"/>
                  <a:pt x="3963884" y="1932661"/>
                </a:cubicBezTo>
                <a:cubicBezTo>
                  <a:pt x="3767597" y="1943640"/>
                  <a:pt x="3520762" y="1905090"/>
                  <a:pt x="3315195" y="1932661"/>
                </a:cubicBezTo>
                <a:cubicBezTo>
                  <a:pt x="3109628" y="1960232"/>
                  <a:pt x="3105142" y="1894532"/>
                  <a:pt x="2985159" y="1932661"/>
                </a:cubicBezTo>
                <a:cubicBezTo>
                  <a:pt x="2865176" y="1970790"/>
                  <a:pt x="2541714" y="1906332"/>
                  <a:pt x="2336470" y="1932661"/>
                </a:cubicBezTo>
                <a:cubicBezTo>
                  <a:pt x="2131226" y="1958990"/>
                  <a:pt x="2117541" y="1922440"/>
                  <a:pt x="1926771" y="1932661"/>
                </a:cubicBezTo>
                <a:cubicBezTo>
                  <a:pt x="1736001" y="1942882"/>
                  <a:pt x="1717991" y="1915058"/>
                  <a:pt x="1596736" y="1932661"/>
                </a:cubicBezTo>
                <a:cubicBezTo>
                  <a:pt x="1475481" y="1950264"/>
                  <a:pt x="1375369" y="1914821"/>
                  <a:pt x="1187037" y="1932661"/>
                </a:cubicBezTo>
                <a:cubicBezTo>
                  <a:pt x="998705" y="1950501"/>
                  <a:pt x="608331" y="1880055"/>
                  <a:pt x="322117" y="1932661"/>
                </a:cubicBezTo>
                <a:cubicBezTo>
                  <a:pt x="177023" y="1923978"/>
                  <a:pt x="-2783" y="1807725"/>
                  <a:pt x="0" y="1610544"/>
                </a:cubicBezTo>
                <a:cubicBezTo>
                  <a:pt x="-7530" y="1441131"/>
                  <a:pt x="32500" y="1347413"/>
                  <a:pt x="0" y="1206837"/>
                </a:cubicBezTo>
                <a:cubicBezTo>
                  <a:pt x="-32500" y="1066261"/>
                  <a:pt x="36000" y="964185"/>
                  <a:pt x="0" y="790245"/>
                </a:cubicBezTo>
                <a:cubicBezTo>
                  <a:pt x="-36000" y="616305"/>
                  <a:pt x="1481" y="520213"/>
                  <a:pt x="0" y="322117"/>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Em rút ra bài học gì từ các tình huống đã được trao đổi?</a:t>
            </a:r>
            <a:endParaRPr lang="en-US" sz="360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339795"/>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1333770-2F26-242D-ADDA-AE9C2940B2D0}"/>
              </a:ext>
            </a:extLst>
          </p:cNvPr>
          <p:cNvGrpSpPr/>
          <p:nvPr/>
        </p:nvGrpSpPr>
        <p:grpSpPr>
          <a:xfrm rot="-348097">
            <a:off x="2871019" y="1574903"/>
            <a:ext cx="12138154" cy="6159331"/>
            <a:chOff x="0" y="0"/>
            <a:chExt cx="3190453" cy="1463594"/>
          </a:xfrm>
        </p:grpSpPr>
        <p:sp>
          <p:nvSpPr>
            <p:cNvPr id="7" name="Freeform 4">
              <a:extLst>
                <a:ext uri="{FF2B5EF4-FFF2-40B4-BE49-F238E27FC236}">
                  <a16:creationId xmlns:a16="http://schemas.microsoft.com/office/drawing/2014/main" id="{EF1D2F04-566F-2EF4-A2EB-94C6BD88D2C7}"/>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8" name="TextBox 5">
              <a:extLst>
                <a:ext uri="{FF2B5EF4-FFF2-40B4-BE49-F238E27FC236}">
                  <a16:creationId xmlns:a16="http://schemas.microsoft.com/office/drawing/2014/main" id="{3BEFB75D-82A7-64AF-6CB2-B836C7125B0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765AFFF7-0934-6377-0618-EB962CB433FC}"/>
              </a:ext>
            </a:extLst>
          </p:cNvPr>
          <p:cNvSpPr txBox="1"/>
          <p:nvPr/>
        </p:nvSpPr>
        <p:spPr>
          <a:xfrm>
            <a:off x="4310552" y="2379108"/>
            <a:ext cx="9549683" cy="4594912"/>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Dù còn nhỏ, mỗi chúng ta cần tham gia ở mức độ phù hợp vào việc hóa giải, xử lí mâu thuẫn, xung đột trong gia đình để góp phần giữ gìn bầu không khí vui vẻ, đầm ấm của gia đình.</a:t>
            </a:r>
            <a:endParaRPr lang="en-US" sz="40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AC548CF-1A54-AABD-E618-8E419401B7D9}"/>
              </a:ext>
            </a:extLst>
          </p:cNvPr>
          <p:cNvGrpSpPr/>
          <p:nvPr/>
        </p:nvGrpSpPr>
        <p:grpSpPr>
          <a:xfrm>
            <a:off x="13026334" y="6186960"/>
            <a:ext cx="3841010" cy="2851456"/>
            <a:chOff x="11217486" y="6236755"/>
            <a:chExt cx="3841010" cy="2851456"/>
          </a:xfrm>
        </p:grpSpPr>
        <p:grpSp>
          <p:nvGrpSpPr>
            <p:cNvPr id="14" name="Group 7">
              <a:extLst>
                <a:ext uri="{FF2B5EF4-FFF2-40B4-BE49-F238E27FC236}">
                  <a16:creationId xmlns:a16="http://schemas.microsoft.com/office/drawing/2014/main" id="{DBCE05D2-852C-629E-4E45-55F816693C5A}"/>
                </a:ext>
              </a:extLst>
            </p:cNvPr>
            <p:cNvGrpSpPr/>
            <p:nvPr/>
          </p:nvGrpSpPr>
          <p:grpSpPr>
            <a:xfrm rot="317549">
              <a:off x="11217486" y="6236755"/>
              <a:ext cx="3841010" cy="2851456"/>
              <a:chOff x="43011" y="24107"/>
              <a:chExt cx="767962" cy="648993"/>
            </a:xfrm>
          </p:grpSpPr>
          <p:sp>
            <p:nvSpPr>
              <p:cNvPr id="18" name="Freeform 8">
                <a:extLst>
                  <a:ext uri="{FF2B5EF4-FFF2-40B4-BE49-F238E27FC236}">
                    <a16:creationId xmlns:a16="http://schemas.microsoft.com/office/drawing/2014/main" id="{EF1AFBF9-5099-DB9B-952A-5826435F5DAC}"/>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9" name="TextBox 9">
                <a:extLst>
                  <a:ext uri="{FF2B5EF4-FFF2-40B4-BE49-F238E27FC236}">
                    <a16:creationId xmlns:a16="http://schemas.microsoft.com/office/drawing/2014/main" id="{1AE7F242-7B0C-F344-3658-A6A321AD4819}"/>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77217159-0DBB-1C2B-FECA-87111C5C6074}"/>
                </a:ext>
              </a:extLst>
            </p:cNvPr>
            <p:cNvSpPr txBox="1"/>
            <p:nvPr/>
          </p:nvSpPr>
          <p:spPr>
            <a:xfrm>
              <a:off x="11575698" y="7095913"/>
              <a:ext cx="3149731" cy="861774"/>
            </a:xfrm>
            <a:prstGeom prst="rect">
              <a:avLst/>
            </a:prstGeom>
            <a:noFill/>
          </p:spPr>
          <p:txBody>
            <a:bodyPr wrap="square">
              <a:spAutoFit/>
            </a:bodyPr>
            <a:lstStyle/>
            <a:p>
              <a:pPr algn="ctr"/>
              <a:r>
                <a:rPr lang="en-US" sz="5000" b="1">
                  <a:solidFill>
                    <a:schemeClr val="bg1"/>
                  </a:solidFill>
                  <a:latin typeface="Arial" panose="020B0604020202020204" pitchFamily="34" charset="0"/>
                  <a:ea typeface="Calibri" panose="020F0502020204030204" pitchFamily="34" charset="0"/>
                  <a:cs typeface="Arial" panose="020B0604020202020204" pitchFamily="34" charset="0"/>
                </a:rPr>
                <a:t>Kết luận</a:t>
              </a:r>
              <a:endParaRPr lang="en-US" sz="5000" dirty="0">
                <a:solidFill>
                  <a:schemeClr val="bg1"/>
                </a:solidFill>
                <a:latin typeface="Arial" panose="020B0604020202020204" pitchFamily="34" charset="0"/>
                <a:cs typeface="Arial" panose="020B0604020202020204" pitchFamily="34" charset="0"/>
              </a:endParaRPr>
            </a:p>
          </p:txBody>
        </p:sp>
      </p:grpSp>
      <p:pic>
        <p:nvPicPr>
          <p:cNvPr id="20" name="Picture 19" descr="A cartoon of a child reading a book&#10;&#10;Description automatically generated">
            <a:extLst>
              <a:ext uri="{FF2B5EF4-FFF2-40B4-BE49-F238E27FC236}">
                <a16:creationId xmlns:a16="http://schemas.microsoft.com/office/drawing/2014/main" id="{75BDF44E-F369-2E9B-62A0-AF961F919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21" name="Freeform 10">
            <a:extLst>
              <a:ext uri="{FF2B5EF4-FFF2-40B4-BE49-F238E27FC236}">
                <a16:creationId xmlns:a16="http://schemas.microsoft.com/office/drawing/2014/main" id="{C93CBFEC-70CF-0DD5-9E90-3C405B0D817C}"/>
              </a:ext>
            </a:extLst>
          </p:cNvPr>
          <p:cNvSpPr/>
          <p:nvPr/>
        </p:nvSpPr>
        <p:spPr>
          <a:xfrm>
            <a:off x="13619833" y="462764"/>
            <a:ext cx="1685768" cy="1363828"/>
          </a:xfrm>
          <a:custGeom>
            <a:avLst/>
            <a:gdLst/>
            <a:ahLst/>
            <a:cxnLst/>
            <a:rect l="l" t="t" r="r" b="b"/>
            <a:pathLst>
              <a:path w="973716" h="842707">
                <a:moveTo>
                  <a:pt x="0" y="0"/>
                </a:moveTo>
                <a:lnTo>
                  <a:pt x="973716" y="0"/>
                </a:lnTo>
                <a:lnTo>
                  <a:pt x="973716" y="842707"/>
                </a:lnTo>
                <a:lnTo>
                  <a:pt x="0" y="842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11">
            <a:extLst>
              <a:ext uri="{FF2B5EF4-FFF2-40B4-BE49-F238E27FC236}">
                <a16:creationId xmlns:a16="http://schemas.microsoft.com/office/drawing/2014/main" id="{1809A4E4-2A36-6B02-1673-09EF6C3B6EA5}"/>
              </a:ext>
            </a:extLst>
          </p:cNvPr>
          <p:cNvSpPr/>
          <p:nvPr/>
        </p:nvSpPr>
        <p:spPr>
          <a:xfrm>
            <a:off x="1863670" y="1485900"/>
            <a:ext cx="1379174" cy="1363828"/>
          </a:xfrm>
          <a:custGeom>
            <a:avLst/>
            <a:gdLst/>
            <a:ahLst/>
            <a:cxnLst/>
            <a:rect l="l" t="t" r="r" b="b"/>
            <a:pathLst>
              <a:path w="747050" h="711735">
                <a:moveTo>
                  <a:pt x="0" y="0"/>
                </a:moveTo>
                <a:lnTo>
                  <a:pt x="747050" y="0"/>
                </a:lnTo>
                <a:lnTo>
                  <a:pt x="747050" y="711735"/>
                </a:lnTo>
                <a:lnTo>
                  <a:pt x="0" y="711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0023057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133599" y="2952384"/>
            <a:ext cx="140208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5</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Tự giác, trách nhiệm khi tham gia lao động trong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8913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CEE58B-E8AD-9B19-3B6B-C491B8669723}"/>
              </a:ext>
            </a:extLst>
          </p:cNvPr>
          <p:cNvSpPr txBox="1"/>
          <p:nvPr/>
        </p:nvSpPr>
        <p:spPr>
          <a:xfrm>
            <a:off x="1790700" y="693572"/>
            <a:ext cx="1470659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Trao đổi về biểu hiện của sự tự giác, trách nhiệm khi tham gia lao động trong gia đình</a:t>
            </a:r>
          </a:p>
        </p:txBody>
      </p:sp>
      <p:grpSp>
        <p:nvGrpSpPr>
          <p:cNvPr id="18" name="Group 17">
            <a:extLst>
              <a:ext uri="{FF2B5EF4-FFF2-40B4-BE49-F238E27FC236}">
                <a16:creationId xmlns:a16="http://schemas.microsoft.com/office/drawing/2014/main" id="{708D5300-8156-6EBB-02D6-6DF483289D41}"/>
              </a:ext>
            </a:extLst>
          </p:cNvPr>
          <p:cNvGrpSpPr/>
          <p:nvPr/>
        </p:nvGrpSpPr>
        <p:grpSpPr>
          <a:xfrm>
            <a:off x="7769244" y="3050727"/>
            <a:ext cx="8930031" cy="6447047"/>
            <a:chOff x="747369" y="2889381"/>
            <a:chExt cx="8930031" cy="6447047"/>
          </a:xfrm>
        </p:grpSpPr>
        <p:sp>
          <p:nvSpPr>
            <p:cNvPr id="19" name="Freeform 4">
              <a:extLst>
                <a:ext uri="{FF2B5EF4-FFF2-40B4-BE49-F238E27FC236}">
                  <a16:creationId xmlns:a16="http://schemas.microsoft.com/office/drawing/2014/main" id="{132C94EC-F10C-CF1D-6A4F-D785560CE3A9}"/>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128DC3C-92B0-251A-AA42-DDC800051F15}"/>
                </a:ext>
              </a:extLst>
            </p:cNvPr>
            <p:cNvGrpSpPr/>
            <p:nvPr/>
          </p:nvGrpSpPr>
          <p:grpSpPr>
            <a:xfrm>
              <a:off x="1517594" y="2889381"/>
              <a:ext cx="7329092" cy="1142938"/>
              <a:chOff x="1805556" y="2902746"/>
              <a:chExt cx="7329092" cy="1142938"/>
            </a:xfrm>
          </p:grpSpPr>
          <p:pic>
            <p:nvPicPr>
              <p:cNvPr id="22" name="Picture 9">
                <a:extLst>
                  <a:ext uri="{FF2B5EF4-FFF2-40B4-BE49-F238E27FC236}">
                    <a16:creationId xmlns:a16="http://schemas.microsoft.com/office/drawing/2014/main" id="{F4031E26-31F8-DEBE-5A3A-6FC94A835D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5556" y="2902746"/>
                <a:ext cx="7329092" cy="1142938"/>
              </a:xfrm>
              <a:prstGeom prst="rect">
                <a:avLst/>
              </a:prstGeom>
            </p:spPr>
          </p:pic>
          <p:sp>
            <p:nvSpPr>
              <p:cNvPr id="23" name="TextBox 22">
                <a:extLst>
                  <a:ext uri="{FF2B5EF4-FFF2-40B4-BE49-F238E27FC236}">
                    <a16:creationId xmlns:a16="http://schemas.microsoft.com/office/drawing/2014/main" id="{8D5D0FF8-2A3C-0003-AECE-4EBF13B8D81A}"/>
                  </a:ext>
                </a:extLst>
              </p:cNvPr>
              <p:cNvSpPr txBox="1"/>
              <p:nvPr/>
            </p:nvSpPr>
            <p:spPr>
              <a:xfrm>
                <a:off x="2264290" y="3038149"/>
                <a:ext cx="6411624"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21" name="TextBox 9">
              <a:extLst>
                <a:ext uri="{FF2B5EF4-FFF2-40B4-BE49-F238E27FC236}">
                  <a16:creationId xmlns:a16="http://schemas.microsoft.com/office/drawing/2014/main" id="{EE42509B-3D67-405B-57E8-806A953CA916}"/>
                </a:ext>
              </a:extLst>
            </p:cNvPr>
            <p:cNvSpPr txBox="1"/>
            <p:nvPr/>
          </p:nvSpPr>
          <p:spPr>
            <a:xfrm>
              <a:off x="1667903" y="4292114"/>
              <a:ext cx="7088961"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Các em thảo luận với bạn theo nhóm nhỏ (2 – 3 HS) và nêu những biểu hiện của sự tự giác, trách nhiệm khi tham gia lao động trong gia đình. </a:t>
              </a:r>
              <a:endParaRPr lang="vi-VN" sz="4000" i="1" dirty="0">
                <a:solidFill>
                  <a:srgbClr val="FF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2352981E-7B4E-CED6-5BDD-C0D9AC62A85E}"/>
              </a:ext>
            </a:extLst>
          </p:cNvPr>
          <p:cNvGrpSpPr/>
          <p:nvPr/>
        </p:nvGrpSpPr>
        <p:grpSpPr>
          <a:xfrm>
            <a:off x="1733400" y="3159358"/>
            <a:ext cx="5703018" cy="6597013"/>
            <a:chOff x="2069466" y="2794472"/>
            <a:chExt cx="5703018" cy="6597013"/>
          </a:xfrm>
        </p:grpSpPr>
        <p:sp>
          <p:nvSpPr>
            <p:cNvPr id="25" name="Freeform 5">
              <a:extLst>
                <a:ext uri="{FF2B5EF4-FFF2-40B4-BE49-F238E27FC236}">
                  <a16:creationId xmlns:a16="http://schemas.microsoft.com/office/drawing/2014/main" id="{F0683E7A-4F70-EB10-8615-4BD9CC6DAAB2}"/>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12">
              <a:extLst>
                <a:ext uri="{FF2B5EF4-FFF2-40B4-BE49-F238E27FC236}">
                  <a16:creationId xmlns:a16="http://schemas.microsoft.com/office/drawing/2014/main" id="{83837EDB-740D-943D-C60C-88A067E00644}"/>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7" name="Picture 26" descr="Cartoon of kids with hats&#10;&#10;Description automatically generated">
            <a:extLst>
              <a:ext uri="{FF2B5EF4-FFF2-40B4-BE49-F238E27FC236}">
                <a16:creationId xmlns:a16="http://schemas.microsoft.com/office/drawing/2014/main" id="{0CF01B78-C7A3-C34B-CC5E-77CF3AE9F9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9800" y="4128329"/>
            <a:ext cx="4150688" cy="4150688"/>
          </a:xfrm>
          <a:prstGeom prst="rect">
            <a:avLst/>
          </a:prstGeom>
        </p:spPr>
      </p:pic>
    </p:spTree>
    <p:extLst>
      <p:ext uri="{BB962C8B-B14F-4D97-AF65-F5344CB8AC3E}">
        <p14:creationId xmlns:p14="http://schemas.microsoft.com/office/powerpoint/2010/main" val="15456577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59110DB-E456-368C-A308-A5736A8CB9AA}"/>
              </a:ext>
            </a:extLst>
          </p:cNvPr>
          <p:cNvGrpSpPr/>
          <p:nvPr/>
        </p:nvGrpSpPr>
        <p:grpSpPr>
          <a:xfrm>
            <a:off x="381000" y="204105"/>
            <a:ext cx="13439669" cy="2577194"/>
            <a:chOff x="312420" y="73759"/>
            <a:chExt cx="13439669" cy="2577194"/>
          </a:xfrm>
        </p:grpSpPr>
        <p:sp>
          <p:nvSpPr>
            <p:cNvPr id="10" name="Line Callout 1 (Border and Accent Bar) 3">
              <a:extLst>
                <a:ext uri="{FF2B5EF4-FFF2-40B4-BE49-F238E27FC236}">
                  <a16:creationId xmlns:a16="http://schemas.microsoft.com/office/drawing/2014/main" id="{94773875-CE47-F2BE-5DEB-A8D593AB9269}"/>
                </a:ext>
              </a:extLst>
            </p:cNvPr>
            <p:cNvSpPr/>
            <p:nvPr/>
          </p:nvSpPr>
          <p:spPr>
            <a:xfrm>
              <a:off x="312420" y="533682"/>
              <a:ext cx="12877800" cy="2117271"/>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tham khảo: </a:t>
              </a:r>
              <a:r>
                <a:rPr lang="en-US" sz="4000">
                  <a:solidFill>
                    <a:schemeClr val="tx2">
                      <a:lumMod val="50000"/>
                    </a:schemeClr>
                  </a:solidFill>
                  <a:latin typeface="Arial" panose="020B0604020202020204" pitchFamily="34" charset="0"/>
                  <a:cs typeface="Arial" panose="020B0604020202020204" pitchFamily="34" charset="0"/>
                </a:rPr>
                <a:t>Một số biểu hiện của sự tự giác, trách nhiệm khi tham gia lao động trong gia đình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74F60DD0-5C2B-4940-FEB2-B542684A6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8351" y="73759"/>
              <a:ext cx="1123738" cy="1123738"/>
            </a:xfrm>
            <a:prstGeom prst="rect">
              <a:avLst/>
            </a:prstGeom>
          </p:spPr>
        </p:pic>
      </p:grpSp>
      <p:sp>
        <p:nvSpPr>
          <p:cNvPr id="20" name="Rectangle: Rounded Corners 19">
            <a:extLst>
              <a:ext uri="{FF2B5EF4-FFF2-40B4-BE49-F238E27FC236}">
                <a16:creationId xmlns:a16="http://schemas.microsoft.com/office/drawing/2014/main" id="{BD7F57BD-64D0-4E05-F08F-5B1F57CE16F9}"/>
              </a:ext>
            </a:extLst>
          </p:cNvPr>
          <p:cNvSpPr/>
          <p:nvPr/>
        </p:nvSpPr>
        <p:spPr>
          <a:xfrm>
            <a:off x="1143000" y="3322863"/>
            <a:ext cx="7848600"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Chủ động tham gia làm việc nhà</a:t>
            </a:r>
            <a:endParaRPr lang="en-US" sz="36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66797E1E-3559-8A7E-73C1-FC99B4AAFCC2}"/>
              </a:ext>
            </a:extLst>
          </p:cNvPr>
          <p:cNvSpPr/>
          <p:nvPr/>
        </p:nvSpPr>
        <p:spPr>
          <a:xfrm>
            <a:off x="9451635" y="3325585"/>
            <a:ext cx="7848600"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cẩn thận khi thực hiện công việc để tránh sai, hỏng</a:t>
            </a:r>
            <a:endParaRPr lang="en-US" sz="3600" dirty="0">
              <a:solidFill>
                <a:schemeClr val="tx1"/>
              </a:solidFill>
              <a:latin typeface="Arial" panose="020B0604020202020204" pitchFamily="34" charset="0"/>
              <a:cs typeface="Arial" panose="020B0604020202020204" pitchFamily="34" charset="0"/>
            </a:endParaRPr>
          </a:p>
        </p:txBody>
      </p:sp>
      <p:pic>
        <p:nvPicPr>
          <p:cNvPr id="30" name="Picture 2" descr="Em làm việc nhà, trắc nghiệm - Hoc24">
            <a:extLst>
              <a:ext uri="{FF2B5EF4-FFF2-40B4-BE49-F238E27FC236}">
                <a16:creationId xmlns:a16="http://schemas.microsoft.com/office/drawing/2014/main" id="{ED3928C1-476D-BA22-1C06-0B563D911B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19" b="3319"/>
          <a:stretch/>
        </p:blipFill>
        <p:spPr bwMode="auto">
          <a:xfrm>
            <a:off x="2907239" y="6381750"/>
            <a:ext cx="4466852" cy="333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Lợi ích từ việc rèn con làm việc nhà từ nhỏ">
            <a:extLst>
              <a:ext uri="{FF2B5EF4-FFF2-40B4-BE49-F238E27FC236}">
                <a16:creationId xmlns:a16="http://schemas.microsoft.com/office/drawing/2014/main" id="{1A5AE6A4-818C-FD2B-477F-B2290400C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4298" y="6425293"/>
            <a:ext cx="5569004" cy="3243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0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up)">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59110DB-E456-368C-A308-A5736A8CB9AA}"/>
              </a:ext>
            </a:extLst>
          </p:cNvPr>
          <p:cNvGrpSpPr/>
          <p:nvPr/>
        </p:nvGrpSpPr>
        <p:grpSpPr>
          <a:xfrm>
            <a:off x="381000" y="204105"/>
            <a:ext cx="13439669" cy="2577194"/>
            <a:chOff x="312420" y="73759"/>
            <a:chExt cx="13439669" cy="2577194"/>
          </a:xfrm>
        </p:grpSpPr>
        <p:sp>
          <p:nvSpPr>
            <p:cNvPr id="10" name="Line Callout 1 (Border and Accent Bar) 3">
              <a:extLst>
                <a:ext uri="{FF2B5EF4-FFF2-40B4-BE49-F238E27FC236}">
                  <a16:creationId xmlns:a16="http://schemas.microsoft.com/office/drawing/2014/main" id="{94773875-CE47-F2BE-5DEB-A8D593AB9269}"/>
                </a:ext>
              </a:extLst>
            </p:cNvPr>
            <p:cNvSpPr/>
            <p:nvPr/>
          </p:nvSpPr>
          <p:spPr>
            <a:xfrm>
              <a:off x="312420" y="533682"/>
              <a:ext cx="12877800" cy="2117271"/>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tham khảo: </a:t>
              </a:r>
              <a:r>
                <a:rPr lang="en-US" sz="4000">
                  <a:solidFill>
                    <a:schemeClr val="tx2">
                      <a:lumMod val="50000"/>
                    </a:schemeClr>
                  </a:solidFill>
                  <a:latin typeface="Arial" panose="020B0604020202020204" pitchFamily="34" charset="0"/>
                  <a:cs typeface="Arial" panose="020B0604020202020204" pitchFamily="34" charset="0"/>
                </a:rPr>
                <a:t>Một số biểu hiện của sự tự giác, trách nhiệm khi tham gia lao động trong gia đình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74F60DD0-5C2B-4940-FEB2-B542684A6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8351" y="73759"/>
              <a:ext cx="1123738" cy="1123738"/>
            </a:xfrm>
            <a:prstGeom prst="rect">
              <a:avLst/>
            </a:prstGeom>
          </p:spPr>
        </p:pic>
      </p:grpSp>
      <p:sp>
        <p:nvSpPr>
          <p:cNvPr id="20" name="Rectangle: Rounded Corners 19">
            <a:extLst>
              <a:ext uri="{FF2B5EF4-FFF2-40B4-BE49-F238E27FC236}">
                <a16:creationId xmlns:a16="http://schemas.microsoft.com/office/drawing/2014/main" id="{BD7F57BD-64D0-4E05-F08F-5B1F57CE16F9}"/>
              </a:ext>
            </a:extLst>
          </p:cNvPr>
          <p:cNvSpPr/>
          <p:nvPr/>
        </p:nvSpPr>
        <p:spPr>
          <a:xfrm>
            <a:off x="1143000" y="3322863"/>
            <a:ext cx="7693366"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Nhận biết được khi nào người thân cần đến mình để sẵn sàng hỗ trợ</a:t>
            </a:r>
            <a:endParaRPr lang="en-US" sz="36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66797E1E-3559-8A7E-73C1-FC99B4AAFCC2}"/>
              </a:ext>
            </a:extLst>
          </p:cNvPr>
          <p:cNvSpPr/>
          <p:nvPr/>
        </p:nvSpPr>
        <p:spPr>
          <a:xfrm>
            <a:off x="9606869" y="3325585"/>
            <a:ext cx="7693366"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đỡ những thành viên cao tuổi hoặc em nhỏ trong gia đình</a:t>
            </a:r>
            <a:endParaRPr lang="en-US" sz="3600" dirty="0">
              <a:solidFill>
                <a:schemeClr val="tx1"/>
              </a:solidFill>
              <a:latin typeface="Arial" panose="020B0604020202020204" pitchFamily="34" charset="0"/>
              <a:cs typeface="Arial" panose="020B0604020202020204" pitchFamily="34" charset="0"/>
            </a:endParaRPr>
          </a:p>
        </p:txBody>
      </p:sp>
      <p:pic>
        <p:nvPicPr>
          <p:cNvPr id="4098" name="Picture 2" descr="7 lý do tại sao trẻ nên được phụ giúp cha mẹ làm việc nhà">
            <a:extLst>
              <a:ext uri="{FF2B5EF4-FFF2-40B4-BE49-F238E27FC236}">
                <a16:creationId xmlns:a16="http://schemas.microsoft.com/office/drawing/2014/main" id="{F3BF7CFD-917D-8327-68E0-5975F90DE0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178" y="6368141"/>
            <a:ext cx="5119010" cy="3412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Tập làm văn lớp 2: Viết về một việc em đã làm thể hiện sự quan tâm chăm sóc  ông bà - Tin Tức Giáo Dục Học Tập Tiny">
            <a:extLst>
              <a:ext uri="{FF2B5EF4-FFF2-40B4-BE49-F238E27FC236}">
                <a16:creationId xmlns:a16="http://schemas.microsoft.com/office/drawing/2014/main" id="{607761D2-0DE4-FBE4-ED9D-BF0C81E846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4208" y="6368141"/>
            <a:ext cx="6509183" cy="3412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0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par>
                                <p:cTn id="16" presetID="22" presetClass="entr" presetSubtype="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up)">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9649562">
            <a:off x="-4784" y="454292"/>
            <a:ext cx="2836518" cy="1498513"/>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DCFAD80-3869-43A5-BCF9-3FB97A6049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800" y="2171700"/>
            <a:ext cx="14147366" cy="5517704"/>
          </a:xfrm>
          <a:prstGeom prst="rect">
            <a:avLst/>
          </a:prstGeom>
        </p:spPr>
      </p:pic>
      <p:grpSp>
        <p:nvGrpSpPr>
          <p:cNvPr id="4" name="Group 3">
            <a:extLst>
              <a:ext uri="{FF2B5EF4-FFF2-40B4-BE49-F238E27FC236}">
                <a16:creationId xmlns:a16="http://schemas.microsoft.com/office/drawing/2014/main" id="{FF4DED94-0628-BFE6-A0D0-8EE98C0A7202}"/>
              </a:ext>
            </a:extLst>
          </p:cNvPr>
          <p:cNvGrpSpPr/>
          <p:nvPr/>
        </p:nvGrpSpPr>
        <p:grpSpPr>
          <a:xfrm>
            <a:off x="5264219" y="1604448"/>
            <a:ext cx="7276528" cy="1487785"/>
            <a:chOff x="5264219" y="1516582"/>
            <a:chExt cx="7276528" cy="1487785"/>
          </a:xfrm>
        </p:grpSpPr>
        <p:pic>
          <p:nvPicPr>
            <p:cNvPr id="5" name="Picture 9">
              <a:extLst>
                <a:ext uri="{FF2B5EF4-FFF2-40B4-BE49-F238E27FC236}">
                  <a16:creationId xmlns:a16="http://schemas.microsoft.com/office/drawing/2014/main" id="{92E052C8-3741-DC9C-AC55-1D73CFCFE6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6778" y="1516582"/>
              <a:ext cx="6951410" cy="1487785"/>
            </a:xfrm>
            <a:prstGeom prst="rect">
              <a:avLst/>
            </a:prstGeom>
          </p:spPr>
        </p:pic>
        <p:sp>
          <p:nvSpPr>
            <p:cNvPr id="6" name="TextBox 5">
              <a:extLst>
                <a:ext uri="{FF2B5EF4-FFF2-40B4-BE49-F238E27FC236}">
                  <a16:creationId xmlns:a16="http://schemas.microsoft.com/office/drawing/2014/main" id="{C83FC920-D5C4-5295-EFE8-2E7B4F1D13F5}"/>
                </a:ext>
              </a:extLst>
            </p:cNvPr>
            <p:cNvSpPr txBox="1"/>
            <p:nvPr/>
          </p:nvSpPr>
          <p:spPr>
            <a:xfrm>
              <a:off x="5264219" y="1803094"/>
              <a:ext cx="7276528"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F311FB84-8B05-3EF6-FE04-875D20A80E66}"/>
              </a:ext>
            </a:extLst>
          </p:cNvPr>
          <p:cNvSpPr txBox="1"/>
          <p:nvPr/>
        </p:nvSpPr>
        <p:spPr>
          <a:xfrm>
            <a:off x="3390987" y="3636581"/>
            <a:ext cx="11506025" cy="3013838"/>
          </a:xfrm>
          <a:prstGeom prst="rect">
            <a:avLst/>
          </a:prstGeom>
          <a:noFill/>
        </p:spPr>
        <p:txBody>
          <a:bodyPr wrap="square">
            <a:spAutoFit/>
          </a:bodyPr>
          <a:lstStyle/>
          <a:p>
            <a:pPr algn="ctr">
              <a:lnSpc>
                <a:spcPct val="150000"/>
              </a:lnSpc>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Tự giác, trách nhiệm khi tham gia lao động trong gia đình là biểu hiện của sự quan tâm, chăm sóc đến các thành viên khác.</a:t>
            </a:r>
            <a:endParaRPr lang="en-US" sz="4400" i="1" dirty="0">
              <a:solidFill>
                <a:srgbClr val="FF0000"/>
              </a:solidFill>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id="{5278A9BA-289F-64CD-B35E-9710034C07A6}"/>
              </a:ext>
            </a:extLst>
          </p:cNvPr>
          <p:cNvSpPr/>
          <p:nvPr/>
        </p:nvSpPr>
        <p:spPr>
          <a:xfrm>
            <a:off x="14630225" y="130801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D6E90B14-C465-C498-DA35-F9DBA048163D}"/>
              </a:ext>
            </a:extLst>
          </p:cNvPr>
          <p:cNvPicPr>
            <a:picLocks noChangeAspect="1"/>
          </p:cNvPicPr>
          <p:nvPr/>
        </p:nvPicPr>
        <p:blipFill>
          <a:blip r:embed="rId10"/>
          <a:srcRect/>
          <a:stretch>
            <a:fillRect/>
          </a:stretch>
        </p:blipFill>
        <p:spPr>
          <a:xfrm>
            <a:off x="173929" y="6798658"/>
            <a:ext cx="4651123" cy="3488342"/>
          </a:xfrm>
          <a:prstGeom prst="rect">
            <a:avLst/>
          </a:prstGeom>
        </p:spPr>
      </p:pic>
      <p:sp>
        <p:nvSpPr>
          <p:cNvPr id="10" name="Freeform 10"/>
          <p:cNvSpPr/>
          <p:nvPr/>
        </p:nvSpPr>
        <p:spPr>
          <a:xfrm rot="-5115122">
            <a:off x="15708644" y="7246211"/>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8775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6CD0221-26BD-B05F-1F38-41D88AE3B58A}"/>
              </a:ext>
            </a:extLst>
          </p:cNvPr>
          <p:cNvGrpSpPr/>
          <p:nvPr/>
        </p:nvGrpSpPr>
        <p:grpSpPr>
          <a:xfrm>
            <a:off x="566995" y="2324100"/>
            <a:ext cx="17154009" cy="3294272"/>
            <a:chOff x="-391168" y="848253"/>
            <a:chExt cx="17154009" cy="3294272"/>
          </a:xfrm>
        </p:grpSpPr>
        <p:sp>
          <p:nvSpPr>
            <p:cNvPr id="3" name="Speech Bubble: Rectangle with Corners Rounded 2">
              <a:extLst>
                <a:ext uri="{FF2B5EF4-FFF2-40B4-BE49-F238E27FC236}">
                  <a16:creationId xmlns:a16="http://schemas.microsoft.com/office/drawing/2014/main" id="{D50E85B6-A5BD-E55E-9772-341CF3E5C23C}"/>
                </a:ext>
              </a:extLst>
            </p:cNvPr>
            <p:cNvSpPr/>
            <p:nvPr/>
          </p:nvSpPr>
          <p:spPr>
            <a:xfrm>
              <a:off x="135014" y="1300218"/>
              <a:ext cx="16627827" cy="2842307"/>
            </a:xfrm>
            <a:prstGeom prst="wedgeRoundRectCallout">
              <a:avLst>
                <a:gd name="adj1" fmla="val -26405"/>
                <a:gd name="adj2" fmla="val 46900"/>
                <a:gd name="adj3" fmla="val 16667"/>
              </a:avLst>
            </a:prstGeom>
            <a:solidFill>
              <a:srgbClr val="EDF6F9"/>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3 nhóm, các nhóm đọc những tình huống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tr.37)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thảo luận để xây dựng kịch bản đóng vai</a:t>
              </a:r>
              <a:endParaRPr lang="en-US" sz="4000" dirty="0">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F7371FF-2A4A-83EA-2886-910E23D4F2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391168" y="848253"/>
              <a:ext cx="1454937" cy="822702"/>
            </a:xfrm>
            <a:prstGeom prst="rect">
              <a:avLst/>
            </a:prstGeom>
          </p:spPr>
        </p:pic>
      </p:grpSp>
      <p:sp>
        <p:nvSpPr>
          <p:cNvPr id="5" name="TextBox 4">
            <a:extLst>
              <a:ext uri="{FF2B5EF4-FFF2-40B4-BE49-F238E27FC236}">
                <a16:creationId xmlns:a16="http://schemas.microsoft.com/office/drawing/2014/main" id="{078BA43B-A4ED-F534-0AE6-FB5A3ABDB684}"/>
              </a:ext>
            </a:extLst>
          </p:cNvPr>
          <p:cNvSpPr txBox="1"/>
          <p:nvPr/>
        </p:nvSpPr>
        <p:spPr>
          <a:xfrm>
            <a:off x="1629713" y="564480"/>
            <a:ext cx="15028574"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2: Thể hiện sự tự giác và trách nhiệm khi tham gia lao động trong gia đình</a:t>
            </a:r>
            <a:endParaRPr lang="en-US" sz="4400" b="1" dirty="0">
              <a:solidFill>
                <a:srgbClr val="C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3F14BDA-DA3C-EE1D-66C8-2D34B05B7976}"/>
              </a:ext>
            </a:extLst>
          </p:cNvPr>
          <p:cNvGrpSpPr/>
          <p:nvPr/>
        </p:nvGrpSpPr>
        <p:grpSpPr>
          <a:xfrm>
            <a:off x="2972293" y="5619987"/>
            <a:ext cx="12572507" cy="988030"/>
            <a:chOff x="3029863" y="1823688"/>
            <a:chExt cx="12362538" cy="1262412"/>
          </a:xfrm>
        </p:grpSpPr>
        <p:cxnSp>
          <p:nvCxnSpPr>
            <p:cNvPr id="7" name="Straight Connector 6">
              <a:extLst>
                <a:ext uri="{FF2B5EF4-FFF2-40B4-BE49-F238E27FC236}">
                  <a16:creationId xmlns:a16="http://schemas.microsoft.com/office/drawing/2014/main" id="{1D87CC35-D90B-5408-C2FE-B6E48BB6B40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6AB0D6-ECDF-5E34-4884-BDAF27CE61E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DBBA29-F5BA-29CE-EE11-F3805F7A5FC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2A0AD-418F-375A-9F40-EC0B87F7098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3563F44-5E1C-8BD4-404C-19BEC3466D02}"/>
              </a:ext>
            </a:extLst>
          </p:cNvPr>
          <p:cNvSpPr/>
          <p:nvPr/>
        </p:nvSpPr>
        <p:spPr>
          <a:xfrm>
            <a:off x="701147" y="6591300"/>
            <a:ext cx="5343664" cy="322611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1: </a:t>
            </a:r>
            <a:r>
              <a:rPr lang="vi-VN" sz="3600">
                <a:solidFill>
                  <a:schemeClr val="tx1"/>
                </a:solidFill>
                <a:latin typeface="Arial" panose="020B0604020202020204" pitchFamily="34" charset="0"/>
                <a:cs typeface="Arial" panose="020B0604020202020204" pitchFamily="34" charset="0"/>
              </a:rPr>
              <a:t>Đóng vai xử lí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1</a:t>
            </a:r>
          </a:p>
        </p:txBody>
      </p:sp>
      <p:sp>
        <p:nvSpPr>
          <p:cNvPr id="15" name="Rectangle 14">
            <a:extLst>
              <a:ext uri="{FF2B5EF4-FFF2-40B4-BE49-F238E27FC236}">
                <a16:creationId xmlns:a16="http://schemas.microsoft.com/office/drawing/2014/main" id="{725054F8-ED66-7E41-FB0E-1E30C960EEFF}"/>
              </a:ext>
            </a:extLst>
          </p:cNvPr>
          <p:cNvSpPr/>
          <p:nvPr/>
        </p:nvSpPr>
        <p:spPr>
          <a:xfrm>
            <a:off x="6472168" y="6609631"/>
            <a:ext cx="5343663" cy="321221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2: </a:t>
            </a:r>
            <a:r>
              <a:rPr lang="vi-VN" sz="3600">
                <a:solidFill>
                  <a:schemeClr val="tx1"/>
                </a:solidFill>
                <a:latin typeface="Arial" panose="020B0604020202020204" pitchFamily="34" charset="0"/>
                <a:cs typeface="Arial" panose="020B0604020202020204" pitchFamily="34" charset="0"/>
              </a:rPr>
              <a:t>Đóng vai xử lí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2</a:t>
            </a:r>
          </a:p>
        </p:txBody>
      </p:sp>
      <p:sp>
        <p:nvSpPr>
          <p:cNvPr id="16" name="Rectangle 15">
            <a:extLst>
              <a:ext uri="{FF2B5EF4-FFF2-40B4-BE49-F238E27FC236}">
                <a16:creationId xmlns:a16="http://schemas.microsoft.com/office/drawing/2014/main" id="{BD006D88-1E03-B112-C051-9820FCC90C31}"/>
              </a:ext>
            </a:extLst>
          </p:cNvPr>
          <p:cNvSpPr/>
          <p:nvPr/>
        </p:nvSpPr>
        <p:spPr>
          <a:xfrm>
            <a:off x="12243188" y="6608017"/>
            <a:ext cx="5343663" cy="317819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3: </a:t>
            </a:r>
            <a:r>
              <a:rPr lang="vi-VN" sz="3600">
                <a:solidFill>
                  <a:schemeClr val="tx1"/>
                </a:solidFill>
                <a:latin typeface="Arial" panose="020B0604020202020204" pitchFamily="34" charset="0"/>
                <a:cs typeface="Arial" panose="020B0604020202020204" pitchFamily="34" charset="0"/>
              </a:rPr>
              <a:t>Đóng vai xử lí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3</a:t>
            </a:r>
          </a:p>
        </p:txBody>
      </p:sp>
    </p:spTree>
    <p:extLst>
      <p:ext uri="{BB962C8B-B14F-4D97-AF65-F5344CB8AC3E}">
        <p14:creationId xmlns:p14="http://schemas.microsoft.com/office/powerpoint/2010/main" val="26632914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flipV="1">
            <a:off x="0" y="7169798"/>
            <a:ext cx="3052582" cy="3133531"/>
          </a:xfrm>
          <a:custGeom>
            <a:avLst/>
            <a:gdLst/>
            <a:ahLst/>
            <a:cxnLst/>
            <a:rect l="l" t="t" r="r" b="b"/>
            <a:pathLst>
              <a:path w="3052582" h="3133531">
                <a:moveTo>
                  <a:pt x="3052581" y="3133531"/>
                </a:moveTo>
                <a:lnTo>
                  <a:pt x="0" y="3133531"/>
                </a:lnTo>
                <a:lnTo>
                  <a:pt x="0" y="0"/>
                </a:lnTo>
                <a:lnTo>
                  <a:pt x="3052581" y="0"/>
                </a:lnTo>
                <a:lnTo>
                  <a:pt x="3052581" y="313353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056100" y="9075469"/>
            <a:ext cx="1211490" cy="1178874"/>
          </a:xfrm>
          <a:custGeom>
            <a:avLst/>
            <a:gdLst/>
            <a:ahLst/>
            <a:cxnLst/>
            <a:rect l="l" t="t" r="r" b="b"/>
            <a:pathLst>
              <a:path w="792969" h="811222">
                <a:moveTo>
                  <a:pt x="0" y="0"/>
                </a:moveTo>
                <a:lnTo>
                  <a:pt x="792969" y="0"/>
                </a:lnTo>
                <a:lnTo>
                  <a:pt x="792969" y="811222"/>
                </a:lnTo>
                <a:lnTo>
                  <a:pt x="0" y="811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2449221">
            <a:off x="17005251" y="-11900"/>
            <a:ext cx="906113" cy="1427055"/>
          </a:xfrm>
          <a:custGeom>
            <a:avLst/>
            <a:gdLst/>
            <a:ahLst/>
            <a:cxnLst/>
            <a:rect l="l" t="t" r="r" b="b"/>
            <a:pathLst>
              <a:path w="906113" h="1427055">
                <a:moveTo>
                  <a:pt x="0" y="0"/>
                </a:moveTo>
                <a:lnTo>
                  <a:pt x="906113" y="0"/>
                </a:lnTo>
                <a:lnTo>
                  <a:pt x="906113" y="1427056"/>
                </a:lnTo>
                <a:lnTo>
                  <a:pt x="0" y="1427056"/>
                </a:lnTo>
                <a:lnTo>
                  <a:pt x="0" y="0"/>
                </a:lnTo>
                <a:close/>
              </a:path>
            </a:pathLst>
          </a:custGeom>
          <a:blipFill>
            <a:blip r:embed="rId6">
              <a:extLst>
                <a:ext uri="{96DAC541-7B7A-43D3-8B79-37D633B846F1}">
                  <asvg:svgBlip xmlns:asvg="http://schemas.microsoft.com/office/drawing/2016/SVG/main" r:embed="rId7"/>
                </a:ext>
              </a:extLst>
            </a:blip>
            <a:stretch>
              <a:fillRect l="-128504" b="-14439"/>
            </a:stretch>
          </a:blipFill>
        </p:spPr>
        <p:txBody>
          <a:bodyPr/>
          <a:lstStyle/>
          <a:p>
            <a:endParaRPr lang="en-US"/>
          </a:p>
        </p:txBody>
      </p:sp>
      <p:sp>
        <p:nvSpPr>
          <p:cNvPr id="9" name="Freeform 9"/>
          <p:cNvSpPr/>
          <p:nvPr/>
        </p:nvSpPr>
        <p:spPr>
          <a:xfrm>
            <a:off x="304800" y="118046"/>
            <a:ext cx="1318510" cy="1446925"/>
          </a:xfrm>
          <a:custGeom>
            <a:avLst/>
            <a:gdLst/>
            <a:ahLst/>
            <a:cxnLst/>
            <a:rect l="l" t="t" r="r" b="b"/>
            <a:pathLst>
              <a:path w="1318510" h="1446925">
                <a:moveTo>
                  <a:pt x="0" y="0"/>
                </a:moveTo>
                <a:lnTo>
                  <a:pt x="1318510" y="0"/>
                </a:lnTo>
                <a:lnTo>
                  <a:pt x="1318510" y="1446925"/>
                </a:lnTo>
                <a:lnTo>
                  <a:pt x="0" y="1446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999EF22A-7AA1-B452-A015-F07B07EFC654}"/>
              </a:ext>
            </a:extLst>
          </p:cNvPr>
          <p:cNvSpPr/>
          <p:nvPr/>
        </p:nvSpPr>
        <p:spPr>
          <a:xfrm>
            <a:off x="14870295" y="9823588"/>
            <a:ext cx="3292060" cy="436198"/>
          </a:xfrm>
          <a:custGeom>
            <a:avLst/>
            <a:gdLst/>
            <a:ahLst/>
            <a:cxnLst/>
            <a:rect l="l" t="t" r="r" b="b"/>
            <a:pathLst>
              <a:path w="3292060" h="436198">
                <a:moveTo>
                  <a:pt x="0" y="0"/>
                </a:moveTo>
                <a:lnTo>
                  <a:pt x="3292060" y="0"/>
                </a:lnTo>
                <a:lnTo>
                  <a:pt x="3292060" y="436198"/>
                </a:lnTo>
                <a:lnTo>
                  <a:pt x="0" y="4361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7" name="Picture 2">
            <a:extLst>
              <a:ext uri="{FF2B5EF4-FFF2-40B4-BE49-F238E27FC236}">
                <a16:creationId xmlns:a16="http://schemas.microsoft.com/office/drawing/2014/main" id="{208C70D4-DD08-417A-39C5-037A7355303E}"/>
              </a:ext>
            </a:extLst>
          </p:cNvPr>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26155">
            <a:off x="5173127" y="-3286584"/>
            <a:ext cx="8076231" cy="16860166"/>
          </a:xfrm>
          <a:prstGeom prst="rect">
            <a:avLst/>
          </a:prstGeom>
        </p:spPr>
      </p:pic>
      <p:sp>
        <p:nvSpPr>
          <p:cNvPr id="28" name="TextBox 9">
            <a:extLst>
              <a:ext uri="{FF2B5EF4-FFF2-40B4-BE49-F238E27FC236}">
                <a16:creationId xmlns:a16="http://schemas.microsoft.com/office/drawing/2014/main" id="{7664E00F-92A3-CF7F-C687-924848D6A1B6}"/>
              </a:ext>
            </a:extLst>
          </p:cNvPr>
          <p:cNvSpPr txBox="1"/>
          <p:nvPr/>
        </p:nvSpPr>
        <p:spPr>
          <a:xfrm>
            <a:off x="1119446" y="2191245"/>
            <a:ext cx="16183594"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4: </a:t>
            </a:r>
          </a:p>
          <a:p>
            <a:pPr algn="ctr">
              <a:lnSpc>
                <a:spcPct val="150000"/>
              </a:lnSpc>
            </a:pPr>
            <a:r>
              <a:rPr lang="en-US" sz="7800" b="1">
                <a:solidFill>
                  <a:srgbClr val="C00000"/>
                </a:solidFill>
                <a:latin typeface="Arial" panose="020B0604020202020204" pitchFamily="34" charset="0"/>
                <a:cs typeface="Arial" panose="020B0604020202020204" pitchFamily="34" charset="0"/>
              </a:rPr>
              <a:t>TRÁCH NHIỆM VỚI GIA ĐÌNH</a:t>
            </a:r>
            <a:endParaRPr lang="vi-VN" sz="7800" b="1">
              <a:solidFill>
                <a:srgbClr val="C00000"/>
              </a:solidFill>
              <a:latin typeface="Arial" panose="020B0604020202020204" pitchFamily="34" charset="0"/>
              <a:cs typeface="Arial" panose="020B0604020202020204" pitchFamily="34" charset="0"/>
            </a:endParaRPr>
          </a:p>
        </p:txBody>
      </p:sp>
      <p:pic>
        <p:nvPicPr>
          <p:cNvPr id="29" name="Picture 6">
            <a:extLst>
              <a:ext uri="{FF2B5EF4-FFF2-40B4-BE49-F238E27FC236}">
                <a16:creationId xmlns:a16="http://schemas.microsoft.com/office/drawing/2014/main" id="{C2005D3F-5761-5FBA-FE41-6E97343289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barn(inVertical)">
                                      <p:cBhvr>
                                        <p:cTn id="12" dur="500"/>
                                        <p:tgtEl>
                                          <p:spTgt spid="2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animEffect transition="in" filter="barn(inVertical)">
                                      <p:cBhvr>
                                        <p:cTn id="15"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163121" y="-2150"/>
            <a:ext cx="1740573" cy="1555959"/>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2F2F8AE-4538-FDA3-766C-1D8CEB7FEDF7}"/>
              </a:ext>
            </a:extLst>
          </p:cNvPr>
          <p:cNvSpPr txBox="1"/>
          <p:nvPr/>
        </p:nvSpPr>
        <p:spPr>
          <a:xfrm>
            <a:off x="5107261" y="703107"/>
            <a:ext cx="8073478"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2C4D3B74-A3E7-6FED-5404-F07C693BCCF2}"/>
              </a:ext>
            </a:extLst>
          </p:cNvPr>
          <p:cNvSpPr/>
          <p:nvPr/>
        </p:nvSpPr>
        <p:spPr>
          <a:xfrm>
            <a:off x="495300" y="1742160"/>
            <a:ext cx="17297399" cy="2486939"/>
          </a:xfrm>
          <a:prstGeom prst="roundRect">
            <a:avLst/>
          </a:prstGeom>
          <a:solidFill>
            <a:schemeClr val="bg1"/>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2">
                    <a:lumMod val="50000"/>
                  </a:schemeClr>
                </a:solidFill>
                <a:latin typeface="Arial" panose="020B0604020202020204" pitchFamily="34" charset="0"/>
                <a:cs typeface="Arial" panose="020B0604020202020204" pitchFamily="34" charset="0"/>
              </a:rPr>
              <a:t>Tình huống </a:t>
            </a:r>
            <a:r>
              <a:rPr lang="en-US" sz="4000" b="1">
                <a:solidFill>
                  <a:schemeClr val="tx2">
                    <a:lumMod val="50000"/>
                  </a:schemeClr>
                </a:solidFill>
                <a:latin typeface="Arial" panose="020B0604020202020204" pitchFamily="34" charset="0"/>
                <a:cs typeface="Arial" panose="020B0604020202020204" pitchFamily="34" charset="0"/>
              </a:rPr>
              <a:t>1</a:t>
            </a:r>
            <a:r>
              <a:rPr lang="vi-VN" sz="4000" b="1">
                <a:solidFill>
                  <a:schemeClr val="tx2">
                    <a:lumMod val="75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Bố mẹ có việc đột xuất phải làm thêm ở cơ quan vào dịp cuối tuần. Ở nhà chỉ có mỗi Hoàng và em nhỏ.</a:t>
            </a:r>
            <a:endParaRPr lang="en-US" sz="40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464658C9-3B00-D8CB-FEC8-B26B3EA432FC}"/>
              </a:ext>
            </a:extLst>
          </p:cNvPr>
          <p:cNvSpPr/>
          <p:nvPr/>
        </p:nvSpPr>
        <p:spPr>
          <a:xfrm>
            <a:off x="495300" y="4560207"/>
            <a:ext cx="17297399" cy="2486939"/>
          </a:xfrm>
          <a:prstGeom prst="roundRect">
            <a:avLst/>
          </a:prstGeom>
          <a:solidFill>
            <a:schemeClr val="bg1"/>
          </a:solidFill>
          <a:ln w="38100">
            <a:solidFill>
              <a:schemeClr val="accent3">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accent3">
                    <a:lumMod val="50000"/>
                  </a:schemeClr>
                </a:solidFill>
                <a:latin typeface="Arial" panose="020B0604020202020204" pitchFamily="34" charset="0"/>
                <a:cs typeface="Arial" panose="020B0604020202020204" pitchFamily="34" charset="0"/>
              </a:rPr>
              <a:t>Tình huống </a:t>
            </a:r>
            <a:r>
              <a:rPr lang="en-US" sz="4000" b="1">
                <a:solidFill>
                  <a:schemeClr val="accent3">
                    <a:lumMod val="50000"/>
                  </a:schemeClr>
                </a:solidFill>
                <a:latin typeface="Arial" panose="020B0604020202020204" pitchFamily="34" charset="0"/>
                <a:cs typeface="Arial" panose="020B0604020202020204" pitchFamily="34" charset="0"/>
              </a:rPr>
              <a:t>2</a:t>
            </a:r>
            <a:r>
              <a:rPr lang="vi-VN" sz="4000" b="1">
                <a:solidFill>
                  <a:schemeClr val="accent3">
                    <a:lumMod val="50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Khôi phát hiện một đồ dùng cần thiết hàng ngày của gia đình bị hỏng.</a:t>
            </a:r>
            <a:endParaRPr lang="en-US" sz="40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64AC30AA-DCDD-CAA8-506F-504996450733}"/>
              </a:ext>
            </a:extLst>
          </p:cNvPr>
          <p:cNvSpPr/>
          <p:nvPr/>
        </p:nvSpPr>
        <p:spPr>
          <a:xfrm>
            <a:off x="495300" y="7378254"/>
            <a:ext cx="17297399" cy="2486938"/>
          </a:xfrm>
          <a:prstGeom prst="roundRect">
            <a:avLst/>
          </a:prstGeom>
          <a:solidFill>
            <a:schemeClr val="bg1"/>
          </a:solidFill>
          <a:ln w="38100">
            <a:solidFill>
              <a:schemeClr val="accent6">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accent6">
                    <a:lumMod val="50000"/>
                  </a:schemeClr>
                </a:solidFill>
                <a:latin typeface="Arial" panose="020B0604020202020204" pitchFamily="34" charset="0"/>
                <a:cs typeface="Arial" panose="020B0604020202020204" pitchFamily="34" charset="0"/>
              </a:rPr>
              <a:t>Tình huống </a:t>
            </a:r>
            <a:r>
              <a:rPr lang="en-US" sz="4000" b="1">
                <a:solidFill>
                  <a:schemeClr val="accent6">
                    <a:lumMod val="50000"/>
                  </a:schemeClr>
                </a:solidFill>
                <a:latin typeface="Arial" panose="020B0604020202020204" pitchFamily="34" charset="0"/>
                <a:cs typeface="Arial" panose="020B0604020202020204" pitchFamily="34" charset="0"/>
              </a:rPr>
              <a:t>3</a:t>
            </a:r>
            <a:r>
              <a:rPr lang="vi-VN" sz="4000" b="1">
                <a:solidFill>
                  <a:schemeClr val="accent6">
                    <a:lumMod val="50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Nhi trông coi cửa hàng kinh doanh của gia đình trong khi bố mẹ đi vắng. Khách đem hàng đến phàn nàn và đòi đổi trả vì hàng bị lỗi.</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3014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725FADD-83A9-3086-1FAE-C79A97C07EB9}"/>
              </a:ext>
            </a:extLst>
          </p:cNvPr>
          <p:cNvGrpSpPr/>
          <p:nvPr/>
        </p:nvGrpSpPr>
        <p:grpSpPr>
          <a:xfrm>
            <a:off x="898491" y="1248973"/>
            <a:ext cx="6781800" cy="7789053"/>
            <a:chOff x="195297" y="-195300"/>
            <a:chExt cx="6781800" cy="8173093"/>
          </a:xfrm>
        </p:grpSpPr>
        <p:sp>
          <p:nvSpPr>
            <p:cNvPr id="8" name="Rectangle: Rounded Corners 7">
              <a:extLst>
                <a:ext uri="{FF2B5EF4-FFF2-40B4-BE49-F238E27FC236}">
                  <a16:creationId xmlns:a16="http://schemas.microsoft.com/office/drawing/2014/main" id="{23869ADA-74D3-F2F2-3022-0192797B00EB}"/>
                </a:ext>
              </a:extLst>
            </p:cNvPr>
            <p:cNvSpPr/>
            <p:nvPr/>
          </p:nvSpPr>
          <p:spPr>
            <a:xfrm>
              <a:off x="195297" y="8977"/>
              <a:ext cx="6781800" cy="7968816"/>
            </a:xfrm>
            <a:prstGeom prst="roundRect">
              <a:avLst/>
            </a:prstGeom>
            <a:solidFill>
              <a:srgbClr val="ECE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NHÓM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Sau khi </a:t>
              </a:r>
              <a:r>
                <a:rPr lang="en-US" sz="4000">
                  <a:solidFill>
                    <a:prstClr val="black"/>
                  </a:solidFill>
                  <a:latin typeface="Arial" panose="020B0604020202020204" pitchFamily="34" charset="0"/>
                  <a:cs typeface="Arial" panose="020B0604020202020204" pitchFamily="34" charset="0"/>
                </a:rPr>
                <a:t>đóng vai</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các em hãy thảo luận với nhau để trả lời những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6">
              <a:extLst>
                <a:ext uri="{FF2B5EF4-FFF2-40B4-BE49-F238E27FC236}">
                  <a16:creationId xmlns:a16="http://schemas.microsoft.com/office/drawing/2014/main" id="{E74FCC41-67E7-413E-49C2-17F2ABD62AC6}"/>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7607" y="-195300"/>
              <a:ext cx="1717179" cy="1676399"/>
            </a:xfrm>
            <a:prstGeom prst="rect">
              <a:avLst/>
            </a:prstGeom>
          </p:spPr>
        </p:pic>
      </p:grpSp>
      <p:sp>
        <p:nvSpPr>
          <p:cNvPr id="12" name="Speech Bubble: Rectangle with Corners Rounded 11">
            <a:extLst>
              <a:ext uri="{FF2B5EF4-FFF2-40B4-BE49-F238E27FC236}">
                <a16:creationId xmlns:a16="http://schemas.microsoft.com/office/drawing/2014/main" id="{08EFC027-6730-01ED-EDFB-E5B895CD3D6B}"/>
              </a:ext>
            </a:extLst>
          </p:cNvPr>
          <p:cNvSpPr/>
          <p:nvPr/>
        </p:nvSpPr>
        <p:spPr>
          <a:xfrm>
            <a:off x="8763000" y="661859"/>
            <a:ext cx="9021496" cy="3276600"/>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400">
                <a:solidFill>
                  <a:prstClr val="black"/>
                </a:solidFill>
                <a:cs typeface="Arial" panose="020B0604020202020204" pitchFamily="34" charset="0"/>
              </a:rPr>
              <a:t>Em cảm nhận như thế nào về hành động, lời nói thể hiện sự tự giác, trách nhiệm khi tham gia lao động gia đình của các nhân vật trong tình huống?</a:t>
            </a:r>
            <a:endParaRPr kumimoji="0" lang="en-US"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9A4B8066-68E9-9215-57C4-F45DE5EA6DAC}"/>
              </a:ext>
            </a:extLst>
          </p:cNvPr>
          <p:cNvSpPr/>
          <p:nvPr/>
        </p:nvSpPr>
        <p:spPr>
          <a:xfrm>
            <a:off x="8763000" y="4324336"/>
            <a:ext cx="9021496" cy="2733446"/>
          </a:xfrm>
          <a:prstGeom prst="wedgeRoundRectCallout">
            <a:avLst>
              <a:gd name="adj1" fmla="val -56780"/>
              <a:gd name="adj2" fmla="val -34755"/>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400">
                <a:solidFill>
                  <a:prstClr val="black"/>
                </a:solidFill>
                <a:cs typeface="Arial" panose="020B0604020202020204" pitchFamily="34" charset="0"/>
              </a:rPr>
              <a:t>Em đã gặp tình huống tương tự chưa? Nếu có, em đã hành động như thế nào để thể hiện sự tự giác, trách nhiệm của mình</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BCD1AAFD-6F90-F85D-0830-FFF7A463C0F3}"/>
              </a:ext>
            </a:extLst>
          </p:cNvPr>
          <p:cNvSpPr/>
          <p:nvPr/>
        </p:nvSpPr>
        <p:spPr>
          <a:xfrm>
            <a:off x="8763000" y="7443659"/>
            <a:ext cx="9021496" cy="2373086"/>
          </a:xfrm>
          <a:prstGeom prst="wedgeRoundRectCallout">
            <a:avLst>
              <a:gd name="adj1" fmla="val -56780"/>
              <a:gd name="adj2" fmla="val -34755"/>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400">
                <a:solidFill>
                  <a:prstClr val="black"/>
                </a:solidFill>
                <a:cs typeface="Arial" panose="020B0604020202020204" pitchFamily="34" charset="0"/>
              </a:rPr>
              <a:t>Chia sẻ thêm một tình huống có thật của em có liên quan đến các tình huống đóng vai</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11">
            <a:extLst>
              <a:ext uri="{FF2B5EF4-FFF2-40B4-BE49-F238E27FC236}">
                <a16:creationId xmlns:a16="http://schemas.microsoft.com/office/drawing/2014/main" id="{DF51EF71-D53E-264B-FFB8-6D75571577A1}"/>
              </a:ext>
            </a:extLst>
          </p:cNvPr>
          <p:cNvSpPr/>
          <p:nvPr/>
        </p:nvSpPr>
        <p:spPr>
          <a:xfrm>
            <a:off x="1053455" y="7722213"/>
            <a:ext cx="6483671" cy="2631625"/>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8160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CDCD60-4DDD-55BE-7AAD-1D30336D5D3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20002A3E-E29F-6801-27A4-A710DDBCF958}"/>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A86A505-69B7-6877-0937-7B162B93955B}"/>
              </a:ext>
            </a:extLst>
          </p:cNvPr>
          <p:cNvSpPr txBox="1"/>
          <p:nvPr/>
        </p:nvSpPr>
        <p:spPr>
          <a:xfrm>
            <a:off x="1298056" y="2724673"/>
            <a:ext cx="8910087" cy="6056851"/>
          </a:xfrm>
          <a:prstGeom prst="rect">
            <a:avLst/>
          </a:prstGeom>
          <a:noFill/>
        </p:spPr>
        <p:txBody>
          <a:bodyPr wrap="square">
            <a:spAutoFit/>
          </a:bodyPr>
          <a:lstStyle/>
          <a:p>
            <a:pPr algn="just">
              <a:lnSpc>
                <a:spcPct val="20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Hoàng sẽ chịu trách nhiệm với việc làm việc nhà và chăm sóc em nhỏ, như lau dọn nhà cửa, nấu ăn, giặt giũ, tắm rửa và giúp đỡ em nhỏ trong việc học tập và vui chơi.</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1F8DBC95-0897-E0CD-C3A5-5F4A2669836A}"/>
              </a:ext>
            </a:extLst>
          </p:cNvPr>
          <p:cNvGrpSpPr/>
          <p:nvPr/>
        </p:nvGrpSpPr>
        <p:grpSpPr>
          <a:xfrm>
            <a:off x="11353800" y="2339008"/>
            <a:ext cx="6324600" cy="6781800"/>
            <a:chOff x="11353800" y="2362199"/>
            <a:chExt cx="6324600" cy="6781800"/>
          </a:xfrm>
        </p:grpSpPr>
        <p:grpSp>
          <p:nvGrpSpPr>
            <p:cNvPr id="11" name="Group 10">
              <a:extLst>
                <a:ext uri="{FF2B5EF4-FFF2-40B4-BE49-F238E27FC236}">
                  <a16:creationId xmlns:a16="http://schemas.microsoft.com/office/drawing/2014/main" id="{8B83928A-A397-FDE5-D0D5-B6617475A10C}"/>
                </a:ext>
              </a:extLst>
            </p:cNvPr>
            <p:cNvGrpSpPr/>
            <p:nvPr/>
          </p:nvGrpSpPr>
          <p:grpSpPr>
            <a:xfrm>
              <a:off x="11353800" y="2362199"/>
              <a:ext cx="6324600" cy="6781800"/>
              <a:chOff x="11384387" y="2019300"/>
              <a:chExt cx="6324600" cy="6781800"/>
            </a:xfrm>
          </p:grpSpPr>
          <p:sp>
            <p:nvSpPr>
              <p:cNvPr id="13" name="Freeform 7">
                <a:extLst>
                  <a:ext uri="{FF2B5EF4-FFF2-40B4-BE49-F238E27FC236}">
                    <a16:creationId xmlns:a16="http://schemas.microsoft.com/office/drawing/2014/main" id="{4A3EBEBA-D3F5-0FD8-7446-F54D16297E27}"/>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5FDC30F-1B29-DBE9-4A67-E4E2AFF94654}"/>
                  </a:ext>
                </a:extLst>
              </p:cNvPr>
              <p:cNvGrpSpPr/>
              <p:nvPr/>
            </p:nvGrpSpPr>
            <p:grpSpPr>
              <a:xfrm>
                <a:off x="11633317" y="2478674"/>
                <a:ext cx="5833431" cy="1521825"/>
                <a:chOff x="1420007" y="3199063"/>
                <a:chExt cx="5833431" cy="1492403"/>
              </a:xfrm>
            </p:grpSpPr>
            <p:sp>
              <p:nvSpPr>
                <p:cNvPr id="17" name="Freeform 10">
                  <a:extLst>
                    <a:ext uri="{FF2B5EF4-FFF2-40B4-BE49-F238E27FC236}">
                      <a16:creationId xmlns:a16="http://schemas.microsoft.com/office/drawing/2014/main" id="{E42F1D1F-0E0C-48E3-EC55-1F2291897392}"/>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0BA39FC-4ECA-F5A4-0456-4CE87F465335}"/>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1</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1" name="Picture 20" descr="A child and child holding hands&#10;&#10;Description automatically generated">
              <a:extLst>
                <a:ext uri="{FF2B5EF4-FFF2-40B4-BE49-F238E27FC236}">
                  <a16:creationId xmlns:a16="http://schemas.microsoft.com/office/drawing/2014/main" id="{831A987F-BF8C-602D-74FE-B521D86C9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3961" y="4810840"/>
              <a:ext cx="4317659" cy="4317659"/>
            </a:xfrm>
            <a:prstGeom prst="rect">
              <a:avLst/>
            </a:prstGeom>
          </p:spPr>
        </p:pic>
      </p:grpSp>
    </p:spTree>
    <p:extLst>
      <p:ext uri="{BB962C8B-B14F-4D97-AF65-F5344CB8AC3E}">
        <p14:creationId xmlns:p14="http://schemas.microsoft.com/office/powerpoint/2010/main" val="23376802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CDCD60-4DDD-55BE-7AAD-1D30336D5D3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20002A3E-E29F-6801-27A4-A710DDBCF958}"/>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A86A505-69B7-6877-0937-7B162B93955B}"/>
              </a:ext>
            </a:extLst>
          </p:cNvPr>
          <p:cNvSpPr txBox="1"/>
          <p:nvPr/>
        </p:nvSpPr>
        <p:spPr>
          <a:xfrm>
            <a:off x="1404258" y="3845033"/>
            <a:ext cx="8912744" cy="3769750"/>
          </a:xfrm>
          <a:prstGeom prst="rect">
            <a:avLst/>
          </a:prstGeom>
          <a:noFill/>
        </p:spPr>
        <p:txBody>
          <a:bodyPr wrap="square">
            <a:spAutoFit/>
          </a:bodyPr>
          <a:lstStyle/>
          <a:p>
            <a:pPr algn="just">
              <a:lnSpc>
                <a:spcPct val="20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Khôi sẽ tự mày mò xem có sửa được không, nếu không được thì sẽ mang ra tiệm sửa.</a:t>
            </a:r>
            <a:endParaRPr lang="vi-VN" sz="42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F4A3984-5401-B0E5-FD8B-C3F68382DACE}"/>
              </a:ext>
            </a:extLst>
          </p:cNvPr>
          <p:cNvGrpSpPr/>
          <p:nvPr/>
        </p:nvGrpSpPr>
        <p:grpSpPr>
          <a:xfrm>
            <a:off x="11353800" y="2339008"/>
            <a:ext cx="6324600" cy="6781800"/>
            <a:chOff x="11353800" y="2339008"/>
            <a:chExt cx="6324600" cy="6781800"/>
          </a:xfrm>
        </p:grpSpPr>
        <p:grpSp>
          <p:nvGrpSpPr>
            <p:cNvPr id="11" name="Group 10">
              <a:extLst>
                <a:ext uri="{FF2B5EF4-FFF2-40B4-BE49-F238E27FC236}">
                  <a16:creationId xmlns:a16="http://schemas.microsoft.com/office/drawing/2014/main" id="{8B83928A-A397-FDE5-D0D5-B6617475A10C}"/>
                </a:ext>
              </a:extLst>
            </p:cNvPr>
            <p:cNvGrpSpPr/>
            <p:nvPr/>
          </p:nvGrpSpPr>
          <p:grpSpPr>
            <a:xfrm>
              <a:off x="11353800" y="2339008"/>
              <a:ext cx="6324600" cy="6781800"/>
              <a:chOff x="11384387" y="2019300"/>
              <a:chExt cx="6324600" cy="6781800"/>
            </a:xfrm>
          </p:grpSpPr>
          <p:sp>
            <p:nvSpPr>
              <p:cNvPr id="13" name="Freeform 7">
                <a:extLst>
                  <a:ext uri="{FF2B5EF4-FFF2-40B4-BE49-F238E27FC236}">
                    <a16:creationId xmlns:a16="http://schemas.microsoft.com/office/drawing/2014/main" id="{4A3EBEBA-D3F5-0FD8-7446-F54D16297E27}"/>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5FDC30F-1B29-DBE9-4A67-E4E2AFF94654}"/>
                  </a:ext>
                </a:extLst>
              </p:cNvPr>
              <p:cNvGrpSpPr/>
              <p:nvPr/>
            </p:nvGrpSpPr>
            <p:grpSpPr>
              <a:xfrm>
                <a:off x="11633317" y="2478674"/>
                <a:ext cx="5833431" cy="1521825"/>
                <a:chOff x="1420007" y="3199063"/>
                <a:chExt cx="5833431" cy="1492403"/>
              </a:xfrm>
            </p:grpSpPr>
            <p:sp>
              <p:nvSpPr>
                <p:cNvPr id="17" name="Freeform 10">
                  <a:extLst>
                    <a:ext uri="{FF2B5EF4-FFF2-40B4-BE49-F238E27FC236}">
                      <a16:creationId xmlns:a16="http://schemas.microsoft.com/office/drawing/2014/main" id="{E42F1D1F-0E0C-48E3-EC55-1F2291897392}"/>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0BA39FC-4ECA-F5A4-0456-4CE87F465335}"/>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2</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10" name="Picture 9" descr="A cartoon of a child holding a wrench&#10;&#10;Description automatically generated">
              <a:extLst>
                <a:ext uri="{FF2B5EF4-FFF2-40B4-BE49-F238E27FC236}">
                  <a16:creationId xmlns:a16="http://schemas.microsoft.com/office/drawing/2014/main" id="{D881722C-8C10-2C5E-52FD-85B20B5BC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810" y="4475523"/>
              <a:ext cx="4570579" cy="4570579"/>
            </a:xfrm>
            <a:prstGeom prst="rect">
              <a:avLst/>
            </a:prstGeom>
          </p:spPr>
        </p:pic>
      </p:grpSp>
    </p:spTree>
    <p:extLst>
      <p:ext uri="{BB962C8B-B14F-4D97-AF65-F5344CB8AC3E}">
        <p14:creationId xmlns:p14="http://schemas.microsoft.com/office/powerpoint/2010/main" val="1368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CDCD60-4DDD-55BE-7AAD-1D30336D5D3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20002A3E-E29F-6801-27A4-A710DDBCF958}"/>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A86A505-69B7-6877-0937-7B162B93955B}"/>
              </a:ext>
            </a:extLst>
          </p:cNvPr>
          <p:cNvSpPr txBox="1"/>
          <p:nvPr/>
        </p:nvSpPr>
        <p:spPr>
          <a:xfrm>
            <a:off x="1096015" y="2691044"/>
            <a:ext cx="9314170"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Khi nhận được phàn nàn của khách hàng về sản phẩm, Nhi nên lắng nghe khách hàng trước để hiểu rõ vấn đề.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Sau đó, Nhi cần nhanh chóng giải quyết vấn đề một cách lịch sự và chuyên nghiệp, tìm cách đổi trả sản phẩm hoặc sửa chữa để khách hàng hài lòng.</a:t>
            </a:r>
            <a:endParaRPr lang="vi-VN" sz="3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654EB4F-17F7-39F5-A477-0BCD241B9BD5}"/>
              </a:ext>
            </a:extLst>
          </p:cNvPr>
          <p:cNvGrpSpPr/>
          <p:nvPr/>
        </p:nvGrpSpPr>
        <p:grpSpPr>
          <a:xfrm>
            <a:off x="11353800" y="2339008"/>
            <a:ext cx="6324600" cy="6781800"/>
            <a:chOff x="11353800" y="2339008"/>
            <a:chExt cx="6324600" cy="6781800"/>
          </a:xfrm>
        </p:grpSpPr>
        <p:grpSp>
          <p:nvGrpSpPr>
            <p:cNvPr id="11" name="Group 10">
              <a:extLst>
                <a:ext uri="{FF2B5EF4-FFF2-40B4-BE49-F238E27FC236}">
                  <a16:creationId xmlns:a16="http://schemas.microsoft.com/office/drawing/2014/main" id="{8B83928A-A397-FDE5-D0D5-B6617475A10C}"/>
                </a:ext>
              </a:extLst>
            </p:cNvPr>
            <p:cNvGrpSpPr/>
            <p:nvPr/>
          </p:nvGrpSpPr>
          <p:grpSpPr>
            <a:xfrm>
              <a:off x="11353800" y="2339008"/>
              <a:ext cx="6324600" cy="6781800"/>
              <a:chOff x="11384387" y="2019300"/>
              <a:chExt cx="6324600" cy="6781800"/>
            </a:xfrm>
          </p:grpSpPr>
          <p:sp>
            <p:nvSpPr>
              <p:cNvPr id="13" name="Freeform 7">
                <a:extLst>
                  <a:ext uri="{FF2B5EF4-FFF2-40B4-BE49-F238E27FC236}">
                    <a16:creationId xmlns:a16="http://schemas.microsoft.com/office/drawing/2014/main" id="{4A3EBEBA-D3F5-0FD8-7446-F54D16297E27}"/>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5FDC30F-1B29-DBE9-4A67-E4E2AFF94654}"/>
                  </a:ext>
                </a:extLst>
              </p:cNvPr>
              <p:cNvGrpSpPr/>
              <p:nvPr/>
            </p:nvGrpSpPr>
            <p:grpSpPr>
              <a:xfrm>
                <a:off x="11633317" y="2478674"/>
                <a:ext cx="5833431" cy="1521825"/>
                <a:chOff x="1420007" y="3199063"/>
                <a:chExt cx="5833431" cy="1492403"/>
              </a:xfrm>
            </p:grpSpPr>
            <p:sp>
              <p:nvSpPr>
                <p:cNvPr id="17" name="Freeform 10">
                  <a:extLst>
                    <a:ext uri="{FF2B5EF4-FFF2-40B4-BE49-F238E27FC236}">
                      <a16:creationId xmlns:a16="http://schemas.microsoft.com/office/drawing/2014/main" id="{E42F1D1F-0E0C-48E3-EC55-1F2291897392}"/>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0BA39FC-4ECA-F5A4-0456-4CE87F465335}"/>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3</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8" name="Picture 7" descr="A person and person with headsets&#10;&#10;Description automatically generated">
              <a:extLst>
                <a:ext uri="{FF2B5EF4-FFF2-40B4-BE49-F238E27FC236}">
                  <a16:creationId xmlns:a16="http://schemas.microsoft.com/office/drawing/2014/main" id="{91FBC850-FEEB-04B3-C552-B26FA6A5DEC7}"/>
                </a:ext>
              </a:extLst>
            </p:cNvPr>
            <p:cNvPicPr>
              <a:picLocks noChangeAspect="1"/>
            </p:cNvPicPr>
            <p:nvPr/>
          </p:nvPicPr>
          <p:blipFill rotWithShape="1">
            <a:blip r:embed="rId6">
              <a:extLst>
                <a:ext uri="{28A0092B-C50C-407E-A947-70E740481C1C}">
                  <a14:useLocalDpi xmlns:a14="http://schemas.microsoft.com/office/drawing/2010/main" val="0"/>
                </a:ext>
              </a:extLst>
            </a:blip>
            <a:srcRect l="10806" r="8424"/>
            <a:stretch/>
          </p:blipFill>
          <p:spPr>
            <a:xfrm>
              <a:off x="11873966" y="4436000"/>
              <a:ext cx="5804434" cy="4379156"/>
            </a:xfrm>
            <a:prstGeom prst="rect">
              <a:avLst/>
            </a:prstGeom>
          </p:spPr>
        </p:pic>
      </p:grpSp>
    </p:spTree>
    <p:extLst>
      <p:ext uri="{BB962C8B-B14F-4D97-AF65-F5344CB8AC3E}">
        <p14:creationId xmlns:p14="http://schemas.microsoft.com/office/powerpoint/2010/main" val="11309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Rounded Rectangular Callout 13">
            <a:extLst>
              <a:ext uri="{FF2B5EF4-FFF2-40B4-BE49-F238E27FC236}">
                <a16:creationId xmlns:a16="http://schemas.microsoft.com/office/drawing/2014/main" id="{E3C679D7-1C71-F7E3-10ED-3D629B681CD2}"/>
              </a:ext>
            </a:extLst>
          </p:cNvPr>
          <p:cNvSpPr/>
          <p:nvPr/>
        </p:nvSpPr>
        <p:spPr>
          <a:xfrm>
            <a:off x="862250" y="1562100"/>
            <a:ext cx="6100742" cy="2209800"/>
          </a:xfrm>
          <a:prstGeom prst="wedgeRoundRectCallout">
            <a:avLst>
              <a:gd name="adj1" fmla="val -13492"/>
              <a:gd name="adj2" fmla="val 102774"/>
              <a:gd name="adj3" fmla="val 16667"/>
            </a:avLst>
          </a:prstGeom>
          <a:solidFill>
            <a:srgbClr val="FFF3C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25EEC46-5209-B5F5-DAA3-1BF62040DE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09859" y="9029700"/>
            <a:ext cx="1678934" cy="600219"/>
          </a:xfrm>
          <a:prstGeom prst="rect">
            <a:avLst/>
          </a:prstGeom>
        </p:spPr>
      </p:pic>
      <p:grpSp>
        <p:nvGrpSpPr>
          <p:cNvPr id="7" name="Group 6">
            <a:extLst>
              <a:ext uri="{FF2B5EF4-FFF2-40B4-BE49-F238E27FC236}">
                <a16:creationId xmlns:a16="http://schemas.microsoft.com/office/drawing/2014/main" id="{C77ADF13-AB68-6CFF-BFDB-37DB73E35A35}"/>
              </a:ext>
            </a:extLst>
          </p:cNvPr>
          <p:cNvGrpSpPr/>
          <p:nvPr/>
        </p:nvGrpSpPr>
        <p:grpSpPr>
          <a:xfrm>
            <a:off x="8031194" y="800100"/>
            <a:ext cx="9436957" cy="8077200"/>
            <a:chOff x="8305800" y="965944"/>
            <a:chExt cx="9372600" cy="7682757"/>
          </a:xfrm>
        </p:grpSpPr>
        <p:grpSp>
          <p:nvGrpSpPr>
            <p:cNvPr id="8" name="Group 7">
              <a:extLst>
                <a:ext uri="{FF2B5EF4-FFF2-40B4-BE49-F238E27FC236}">
                  <a16:creationId xmlns:a16="http://schemas.microsoft.com/office/drawing/2014/main" id="{39D3EF03-0FC0-B2B6-9640-5A1B4CEE7FC4}"/>
                </a:ext>
              </a:extLst>
            </p:cNvPr>
            <p:cNvGrpSpPr/>
            <p:nvPr/>
          </p:nvGrpSpPr>
          <p:grpSpPr>
            <a:xfrm>
              <a:off x="8305800" y="2035551"/>
              <a:ext cx="9372600" cy="6613150"/>
              <a:chOff x="702894" y="3376974"/>
              <a:chExt cx="16350489" cy="5252191"/>
            </a:xfrm>
          </p:grpSpPr>
          <p:sp>
            <p:nvSpPr>
              <p:cNvPr id="10" name="Rectangle: Rounded Corners 9">
                <a:extLst>
                  <a:ext uri="{FF2B5EF4-FFF2-40B4-BE49-F238E27FC236}">
                    <a16:creationId xmlns:a16="http://schemas.microsoft.com/office/drawing/2014/main" id="{1CC0AD1E-37DE-37F4-EADA-6C36BF3E7B0F}"/>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E0F233A-F45B-8D88-AE61-C571E73E5799}"/>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Việc tham gia lao động trong gia đình sẽ giúp chúng ta rèn luyện được nhiều kĩ năng hữu ích, trưởng thành hơn và thấu hiểu được những lo toan, vất vả của người thân.</a:t>
                </a:r>
                <a:endParaRPr lang="en-US" sz="4000" dirty="0">
                  <a:solidFill>
                    <a:schemeClr val="tx1"/>
                  </a:solidFill>
                  <a:latin typeface="Arial" panose="020B0604020202020204" pitchFamily="34" charset="0"/>
                  <a:cs typeface="Arial" panose="020B0604020202020204" pitchFamily="34" charset="0"/>
                </a:endParaRPr>
              </a:p>
            </p:txBody>
          </p:sp>
        </p:grpSp>
        <p:pic>
          <p:nvPicPr>
            <p:cNvPr id="9" name="Picture 16">
              <a:extLst>
                <a:ext uri="{FF2B5EF4-FFF2-40B4-BE49-F238E27FC236}">
                  <a16:creationId xmlns:a16="http://schemas.microsoft.com/office/drawing/2014/main" id="{7F9DF8E6-E759-E764-F3F5-8CE531263058}"/>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13" name="Picture 12" descr="A picture containing toy, doll&#10;&#10;Description automatically generated">
            <a:extLst>
              <a:ext uri="{FF2B5EF4-FFF2-40B4-BE49-F238E27FC236}">
                <a16:creationId xmlns:a16="http://schemas.microsoft.com/office/drawing/2014/main" id="{CC7A2FDD-E868-15CF-9C9D-32FFB382A8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extLst>
      <p:ext uri="{BB962C8B-B14F-4D97-AF65-F5344CB8AC3E}">
        <p14:creationId xmlns:p14="http://schemas.microsoft.com/office/powerpoint/2010/main" val="19745344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733800" y="2952384"/>
            <a:ext cx="11430001"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lang="en-US" sz="6600" b="1">
                <a:solidFill>
                  <a:srgbClr val="C00000"/>
                </a:solidFill>
                <a:latin typeface="Arial" panose="020B0604020202020204" pitchFamily="34" charset="0"/>
                <a:cs typeface="Arial" panose="020B0604020202020204" pitchFamily="34" charset="0"/>
              </a:rPr>
              <a:t>6</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Tổ chức, sắp xếp hợp lí công việc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3869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78B073B-C37E-26B8-393C-6164749DA461}"/>
              </a:ext>
            </a:extLst>
          </p:cNvPr>
          <p:cNvGrpSpPr/>
          <p:nvPr/>
        </p:nvGrpSpPr>
        <p:grpSpPr>
          <a:xfrm>
            <a:off x="6001428" y="4933781"/>
            <a:ext cx="6285142" cy="1020117"/>
            <a:chOff x="3029863" y="1823688"/>
            <a:chExt cx="12362538" cy="1262412"/>
          </a:xfrm>
        </p:grpSpPr>
        <p:cxnSp>
          <p:nvCxnSpPr>
            <p:cNvPr id="3" name="Straight Connector 2">
              <a:extLst>
                <a:ext uri="{FF2B5EF4-FFF2-40B4-BE49-F238E27FC236}">
                  <a16:creationId xmlns:a16="http://schemas.microsoft.com/office/drawing/2014/main" id="{0CEEE055-5661-800B-CDCB-F875E29DFA33}"/>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E85DD2A-1526-F106-10A6-48019CA52752}"/>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35BAD02-111E-A39D-A353-AB70B84FE57B}"/>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8E3049-469B-BFED-B174-BD79A84ED639}"/>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BC883338-4DEA-6F2C-5712-45D4F5D27CBB}"/>
              </a:ext>
            </a:extLst>
          </p:cNvPr>
          <p:cNvSpPr txBox="1"/>
          <p:nvPr/>
        </p:nvSpPr>
        <p:spPr>
          <a:xfrm>
            <a:off x="1991931" y="561793"/>
            <a:ext cx="1430413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Trình bày cách em tổ chức, sắp xếp công việc trong gia đình hiện tại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B359D0D-FD07-BE69-88CF-7B84A81133AC}"/>
              </a:ext>
            </a:extLst>
          </p:cNvPr>
          <p:cNvSpPr/>
          <p:nvPr/>
        </p:nvSpPr>
        <p:spPr>
          <a:xfrm>
            <a:off x="813425" y="5953900"/>
            <a:ext cx="7889342" cy="3738650"/>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Hằng ngày, em tham gia những công việc gia đình cụ thể nào?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(sáng, trưa, chiều, tối)</a:t>
            </a:r>
            <a:endParaRPr lang="en-US" sz="36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7F1F505-9CE0-D3D4-3E6A-3CB539D9150E}"/>
              </a:ext>
            </a:extLst>
          </p:cNvPr>
          <p:cNvSpPr/>
          <p:nvPr/>
        </p:nvSpPr>
        <p:spPr>
          <a:xfrm>
            <a:off x="9585230" y="5953899"/>
            <a:ext cx="7889345" cy="3738651"/>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Em sắp xếp và thực hiện những công việc đó như thế nào? (việc nào làm trước, sau; việc nào tự thực hiện/ cùng thực hiện với người khác;...)</a:t>
            </a:r>
            <a:endParaRPr lang="en-US" sz="3600" b="1" i="1" dirty="0">
              <a:solidFill>
                <a:schemeClr val="tx1"/>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CFB8F06F-3766-0BB1-44C8-B30A948D12DC}"/>
              </a:ext>
            </a:extLst>
          </p:cNvPr>
          <p:cNvGrpSpPr/>
          <p:nvPr/>
        </p:nvGrpSpPr>
        <p:grpSpPr>
          <a:xfrm>
            <a:off x="587150" y="2878400"/>
            <a:ext cx="17045438" cy="2019064"/>
            <a:chOff x="-343311" y="2294838"/>
            <a:chExt cx="17045438" cy="2019064"/>
          </a:xfrm>
        </p:grpSpPr>
        <p:sp>
          <p:nvSpPr>
            <p:cNvPr id="30" name="TextBox 29">
              <a:extLst>
                <a:ext uri="{FF2B5EF4-FFF2-40B4-BE49-F238E27FC236}">
                  <a16:creationId xmlns:a16="http://schemas.microsoft.com/office/drawing/2014/main" id="{5144CCE2-A180-2626-6656-C8358A937829}"/>
                </a:ext>
              </a:extLst>
            </p:cNvPr>
            <p:cNvSpPr txBox="1"/>
            <p:nvPr/>
          </p:nvSpPr>
          <p:spPr>
            <a:xfrm>
              <a:off x="1035827" y="2294838"/>
              <a:ext cx="15666300" cy="2019064"/>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accent3">
                      <a:lumMod val="50000"/>
                    </a:schemeClr>
                  </a:solidFill>
                  <a:latin typeface="Arial" panose="020B0604020202020204" pitchFamily="34" charset="0"/>
                  <a:cs typeface="Arial" panose="020B0604020202020204" pitchFamily="34" charset="0"/>
                </a:rPr>
                <a:t>Làm việc theo nhóm: </a:t>
              </a:r>
              <a:r>
                <a:rPr lang="en-US" sz="4000">
                  <a:latin typeface="Arial" panose="020B0604020202020204" pitchFamily="34" charset="0"/>
                  <a:cs typeface="Arial" panose="020B0604020202020204" pitchFamily="34" charset="0"/>
                </a:rPr>
                <a:t>Các em t</a:t>
              </a:r>
              <a:r>
                <a:rPr lang="vi-VN" sz="4000">
                  <a:latin typeface="Arial" panose="020B0604020202020204" pitchFamily="34" charset="0"/>
                  <a:cs typeface="Arial" panose="020B0604020202020204" pitchFamily="34" charset="0"/>
                </a:rPr>
                <a:t>rình bày cách</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em tổ chức, sắp xếp công việc trong gia đình hiện tại</a:t>
              </a:r>
              <a:r>
                <a:rPr lang="en-US" sz="4000">
                  <a:latin typeface="Arial" panose="020B0604020202020204" pitchFamily="34" charset="0"/>
                  <a:cs typeface="Arial" panose="020B0604020202020204" pitchFamily="34" charset="0"/>
                </a:rPr>
                <a:t> theo gợi ý dưới đây</a:t>
              </a:r>
              <a:endParaRPr lang="vi-VN" sz="4000" i="1">
                <a:solidFill>
                  <a:srgbClr val="FF0000"/>
                </a:solidFill>
                <a:latin typeface="Arial" panose="020B0604020202020204" pitchFamily="34" charset="0"/>
                <a:cs typeface="Arial" panose="020B0604020202020204" pitchFamily="34" charset="0"/>
              </a:endParaRPr>
            </a:p>
          </p:txBody>
        </p:sp>
        <p:pic>
          <p:nvPicPr>
            <p:cNvPr id="31" name="Picture 9">
              <a:extLst>
                <a:ext uri="{FF2B5EF4-FFF2-40B4-BE49-F238E27FC236}">
                  <a16:creationId xmlns:a16="http://schemas.microsoft.com/office/drawing/2014/main" id="{BE130D03-C417-08D9-282C-F3B505ACF3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3311" y="2628958"/>
              <a:ext cx="1202232" cy="1350823"/>
            </a:xfrm>
            <a:prstGeom prst="rect">
              <a:avLst/>
            </a:prstGeom>
          </p:spPr>
        </p:pic>
      </p:grpSp>
    </p:spTree>
    <p:extLst>
      <p:ext uri="{BB962C8B-B14F-4D97-AF65-F5344CB8AC3E}">
        <p14:creationId xmlns:p14="http://schemas.microsoft.com/office/powerpoint/2010/main" val="38946679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1+#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945439">
            <a:off x="16028074" y="161250"/>
            <a:ext cx="2208317" cy="1149846"/>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5115122">
            <a:off x="100093" y="264722"/>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8EF8FC7-16D0-FD75-34F7-2B354D56DAD1}"/>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1415307E-4F26-A8EB-9166-548D69C3AF10}"/>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D00B556-690F-E5FD-3424-FAEE617A7EE9}"/>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THAM KHẢO</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9B018EA-FAEB-7268-0E3A-3D5F4470FE5A}"/>
              </a:ext>
            </a:extLst>
          </p:cNvPr>
          <p:cNvGrpSpPr/>
          <p:nvPr/>
        </p:nvGrpSpPr>
        <p:grpSpPr>
          <a:xfrm>
            <a:off x="1340816" y="1388058"/>
            <a:ext cx="5699137" cy="4201394"/>
            <a:chOff x="381988" y="1635466"/>
            <a:chExt cx="5699137" cy="4201394"/>
          </a:xfrm>
        </p:grpSpPr>
        <p:sp>
          <p:nvSpPr>
            <p:cNvPr id="8" name="Line Callout 1 (Border and Accent Bar) 3">
              <a:extLst>
                <a:ext uri="{FF2B5EF4-FFF2-40B4-BE49-F238E27FC236}">
                  <a16:creationId xmlns:a16="http://schemas.microsoft.com/office/drawing/2014/main" id="{8F4E7F22-6099-0D5D-A7A3-7CB3B5B1835A}"/>
                </a:ext>
              </a:extLst>
            </p:cNvPr>
            <p:cNvSpPr/>
            <p:nvPr/>
          </p:nvSpPr>
          <p:spPr>
            <a:xfrm>
              <a:off x="381988" y="2197816"/>
              <a:ext cx="5699137" cy="3639044"/>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a:t>
              </a: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cách tổ chức, sắp xếp công việc trong gia đình</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622BED23-813F-E8BA-CA5A-82F9EA3893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52021" y="1635466"/>
              <a:ext cx="759069" cy="780351"/>
            </a:xfrm>
            <a:prstGeom prst="rect">
              <a:avLst/>
            </a:prstGeom>
          </p:spPr>
        </p:pic>
      </p:grpSp>
      <p:sp>
        <p:nvSpPr>
          <p:cNvPr id="14" name="Rounded Rectangle 18">
            <a:extLst>
              <a:ext uri="{FF2B5EF4-FFF2-40B4-BE49-F238E27FC236}">
                <a16:creationId xmlns:a16="http://schemas.microsoft.com/office/drawing/2014/main" id="{C55849E3-9B9D-E55C-2392-3C5BCAEF3176}"/>
              </a:ext>
            </a:extLst>
          </p:cNvPr>
          <p:cNvSpPr/>
          <p:nvPr/>
        </p:nvSpPr>
        <p:spPr>
          <a:xfrm>
            <a:off x="8445564" y="5760334"/>
            <a:ext cx="9122863" cy="1388056"/>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600">
                <a:solidFill>
                  <a:prstClr val="black"/>
                </a:solidFill>
                <a:latin typeface="Arial" panose="020B0604020202020204" pitchFamily="34" charset="0"/>
                <a:cs typeface="Arial" panose="020B0604020202020204" pitchFamily="34" charset="0"/>
              </a:rPr>
              <a:t>Đánh dấu những việc gấp</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ounded Rectangle 19">
            <a:extLst>
              <a:ext uri="{FF2B5EF4-FFF2-40B4-BE49-F238E27FC236}">
                <a16:creationId xmlns:a16="http://schemas.microsoft.com/office/drawing/2014/main" id="{C497E5B5-D43B-6344-0DE2-50000BCBFCFF}"/>
              </a:ext>
            </a:extLst>
          </p:cNvPr>
          <p:cNvSpPr/>
          <p:nvPr/>
        </p:nvSpPr>
        <p:spPr>
          <a:xfrm>
            <a:off x="8486122" y="3817270"/>
            <a:ext cx="9121493" cy="1388058"/>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600">
                <a:solidFill>
                  <a:prstClr val="black"/>
                </a:solidFill>
                <a:latin typeface="Arial" panose="020B0604020202020204" pitchFamily="34" charset="0"/>
                <a:cs typeface="Arial" panose="020B0604020202020204" pitchFamily="34" charset="0"/>
              </a:rPr>
              <a:t>Xác định việc làm quan trọng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ounded Rectangle 23">
            <a:extLst>
              <a:ext uri="{FF2B5EF4-FFF2-40B4-BE49-F238E27FC236}">
                <a16:creationId xmlns:a16="http://schemas.microsoft.com/office/drawing/2014/main" id="{2CE6BD79-C46A-BA3C-FCC0-BDAAC2BABC00}"/>
              </a:ext>
            </a:extLst>
          </p:cNvPr>
          <p:cNvSpPr/>
          <p:nvPr/>
        </p:nvSpPr>
        <p:spPr>
          <a:xfrm>
            <a:off x="8481535" y="7703396"/>
            <a:ext cx="9089794" cy="1934146"/>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en-US" sz="3600">
                <a:solidFill>
                  <a:prstClr val="black"/>
                </a:solidFill>
                <a:latin typeface="Arial" panose="020B0604020202020204" pitchFamily="34" charset="0"/>
                <a:cs typeface="Arial" panose="020B0604020202020204" pitchFamily="34" charset="0"/>
              </a:rPr>
              <a:t>S</a:t>
            </a:r>
            <a:r>
              <a:rPr lang="vi-VN" sz="3600">
                <a:solidFill>
                  <a:prstClr val="black"/>
                </a:solidFill>
                <a:latin typeface="Arial" panose="020B0604020202020204" pitchFamily="34" charset="0"/>
                <a:cs typeface="Arial" panose="020B0604020202020204" pitchFamily="34" charset="0"/>
              </a:rPr>
              <a:t>ắp xếp thứ tự ưu tiên dựa trên mức độ quan trọng và khẩn cấp</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ounded Rectangle 19">
            <a:extLst>
              <a:ext uri="{FF2B5EF4-FFF2-40B4-BE49-F238E27FC236}">
                <a16:creationId xmlns:a16="http://schemas.microsoft.com/office/drawing/2014/main" id="{A7A4E607-6472-3357-1626-C9326290664C}"/>
              </a:ext>
            </a:extLst>
          </p:cNvPr>
          <p:cNvSpPr/>
          <p:nvPr/>
        </p:nvSpPr>
        <p:spPr>
          <a:xfrm>
            <a:off x="8485379" y="1874207"/>
            <a:ext cx="9089794" cy="1388057"/>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600">
                <a:solidFill>
                  <a:prstClr val="black"/>
                </a:solidFill>
                <a:latin typeface="Arial" panose="020B0604020202020204" pitchFamily="34" charset="0"/>
                <a:cs typeface="Arial" panose="020B0604020202020204" pitchFamily="34" charset="0"/>
              </a:rPr>
              <a:t>Lập danh sách tất cả các công việc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104FC734-6586-14BE-B863-EE9F96424B0D}"/>
              </a:ext>
            </a:extLst>
          </p:cNvPr>
          <p:cNvGrpSpPr/>
          <p:nvPr/>
        </p:nvGrpSpPr>
        <p:grpSpPr>
          <a:xfrm rot="16200000">
            <a:off x="7232446" y="3535473"/>
            <a:ext cx="1877031" cy="563594"/>
            <a:chOff x="6498137" y="3625822"/>
            <a:chExt cx="558104" cy="973671"/>
          </a:xfrm>
        </p:grpSpPr>
        <p:cxnSp>
          <p:nvCxnSpPr>
            <p:cNvPr id="23" name="Straight Connector 22">
              <a:extLst>
                <a:ext uri="{FF2B5EF4-FFF2-40B4-BE49-F238E27FC236}">
                  <a16:creationId xmlns:a16="http://schemas.microsoft.com/office/drawing/2014/main" id="{0CE3A9FA-51F7-EA8A-F5AE-E21FF54F3FD8}"/>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B97553-C2F5-C362-4DC1-449FCCCF8B55}"/>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61D1337-5DF7-C7D1-EA34-A686A7C474C3}"/>
              </a:ext>
            </a:extLst>
          </p:cNvPr>
          <p:cNvGrpSpPr/>
          <p:nvPr/>
        </p:nvGrpSpPr>
        <p:grpSpPr>
          <a:xfrm rot="16200000" flipH="1">
            <a:off x="5095584" y="5429794"/>
            <a:ext cx="6167047" cy="579886"/>
            <a:chOff x="6498137" y="3625822"/>
            <a:chExt cx="558104" cy="973671"/>
          </a:xfrm>
        </p:grpSpPr>
        <p:cxnSp>
          <p:nvCxnSpPr>
            <p:cNvPr id="26" name="Straight Connector 25">
              <a:extLst>
                <a:ext uri="{FF2B5EF4-FFF2-40B4-BE49-F238E27FC236}">
                  <a16:creationId xmlns:a16="http://schemas.microsoft.com/office/drawing/2014/main" id="{FF554D04-C9A6-A5A4-624C-678230CE785B}"/>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E403468-DBCB-35A2-F7B3-7A30BC22F055}"/>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CCDFA035-37FE-7176-138C-1F6E18EF247E}"/>
              </a:ext>
            </a:extLst>
          </p:cNvPr>
          <p:cNvGrpSpPr/>
          <p:nvPr/>
        </p:nvGrpSpPr>
        <p:grpSpPr>
          <a:xfrm rot="16200000">
            <a:off x="6867656" y="5242094"/>
            <a:ext cx="2606622" cy="563588"/>
            <a:chOff x="6498137" y="3625822"/>
            <a:chExt cx="558104" cy="973671"/>
          </a:xfrm>
        </p:grpSpPr>
        <p:cxnSp>
          <p:nvCxnSpPr>
            <p:cNvPr id="29" name="Straight Connector 28">
              <a:extLst>
                <a:ext uri="{FF2B5EF4-FFF2-40B4-BE49-F238E27FC236}">
                  <a16:creationId xmlns:a16="http://schemas.microsoft.com/office/drawing/2014/main" id="{CAE6D834-9B55-BB1C-9AAC-64005D79CD36}"/>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E31BF3-1F52-B604-113A-1D4465543FC2}"/>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D4D83FD-6989-EB6E-64CD-37186A8CF0BC}"/>
              </a:ext>
            </a:extLst>
          </p:cNvPr>
          <p:cNvGrpSpPr/>
          <p:nvPr/>
        </p:nvGrpSpPr>
        <p:grpSpPr>
          <a:xfrm rot="16200000">
            <a:off x="6875800" y="7353519"/>
            <a:ext cx="2606614" cy="579884"/>
            <a:chOff x="6498137" y="3625822"/>
            <a:chExt cx="558104" cy="973671"/>
          </a:xfrm>
        </p:grpSpPr>
        <p:cxnSp>
          <p:nvCxnSpPr>
            <p:cNvPr id="32" name="Straight Connector 31">
              <a:extLst>
                <a:ext uri="{FF2B5EF4-FFF2-40B4-BE49-F238E27FC236}">
                  <a16:creationId xmlns:a16="http://schemas.microsoft.com/office/drawing/2014/main" id="{32E143B4-1924-D0D7-5F65-6463FF51DFB9}"/>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B5CC94-B90C-2C4C-9C99-9CA9DAC39BD3}"/>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5122" name="Picture 2" descr="Kỹ năng quản lý thời gian là gì? Tại sao phải quản lý thời gian?">
            <a:extLst>
              <a:ext uri="{FF2B5EF4-FFF2-40B4-BE49-F238E27FC236}">
                <a16:creationId xmlns:a16="http://schemas.microsoft.com/office/drawing/2014/main" id="{A798788D-19C1-2540-69E5-6E4AAAB49E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3731" y="6124588"/>
            <a:ext cx="5463274" cy="32919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968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55563" y="8537666"/>
            <a:ext cx="1870339" cy="1653514"/>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11">
            <a:extLst>
              <a:ext uri="{FF2B5EF4-FFF2-40B4-BE49-F238E27FC236}">
                <a16:creationId xmlns:a16="http://schemas.microsoft.com/office/drawing/2014/main" id="{7D8E4308-7530-46DD-7D82-1F2118C45370}"/>
              </a:ext>
            </a:extLst>
          </p:cNvPr>
          <p:cNvSpPr/>
          <p:nvPr/>
        </p:nvSpPr>
        <p:spPr>
          <a:xfrm rot="-7694192">
            <a:off x="17375063" y="504126"/>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E37EA70B-59A9-98FB-4AAD-83087F86202A}"/>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3581401" y="-571500"/>
            <a:ext cx="11311060" cy="8458200"/>
          </a:xfrm>
          <a:prstGeom prst="rect">
            <a:avLst/>
          </a:prstGeom>
        </p:spPr>
      </p:pic>
      <p:sp>
        <p:nvSpPr>
          <p:cNvPr id="7" name="TextBox 6">
            <a:extLst>
              <a:ext uri="{FF2B5EF4-FFF2-40B4-BE49-F238E27FC236}">
                <a16:creationId xmlns:a16="http://schemas.microsoft.com/office/drawing/2014/main" id="{A7FF769B-08E4-BA10-DD54-2640D1F804A1}"/>
              </a:ext>
            </a:extLst>
          </p:cNvPr>
          <p:cNvSpPr txBox="1"/>
          <p:nvPr/>
        </p:nvSpPr>
        <p:spPr>
          <a:xfrm>
            <a:off x="4008864" y="3904026"/>
            <a:ext cx="10450720" cy="3671583"/>
          </a:xfrm>
          <a:prstGeom prst="rect">
            <a:avLst/>
          </a:prstGeom>
          <a:noFill/>
        </p:spPr>
        <p:txBody>
          <a:bodyPr wrap="square">
            <a:spAutoFit/>
          </a:bodyPr>
          <a:lstStyle/>
          <a:p>
            <a:pPr algn="ctr">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Nhận diện được cách tổ chức, sắp xếp công việc của bản thân thường xuyên sẽ giúp mỗi thành viên nhìn ra được những điểm chưa hợp lí để điều chỉnh sao cho phù hợp hơn</a:t>
            </a:r>
            <a:endParaRPr lang="en-US" sz="4000" dirty="0">
              <a:latin typeface="Arial" panose="020B0604020202020204" pitchFamily="34" charset="0"/>
              <a:cs typeface="Arial" panose="020B0604020202020204" pitchFamily="34" charset="0"/>
            </a:endParaRPr>
          </a:p>
        </p:txBody>
      </p:sp>
      <p:sp>
        <p:nvSpPr>
          <p:cNvPr id="10" name="AutoShape 24">
            <a:extLst>
              <a:ext uri="{FF2B5EF4-FFF2-40B4-BE49-F238E27FC236}">
                <a16:creationId xmlns:a16="http://schemas.microsoft.com/office/drawing/2014/main" id="{F5F7CE90-09F4-B59C-9AE0-D8C59F24D075}"/>
              </a:ext>
            </a:extLst>
          </p:cNvPr>
          <p:cNvSpPr/>
          <p:nvPr/>
        </p:nvSpPr>
        <p:spPr>
          <a:xfrm>
            <a:off x="-1981200" y="527627"/>
            <a:ext cx="22250400" cy="1499851"/>
          </a:xfrm>
          <a:prstGeom prst="rect">
            <a:avLst/>
          </a:prstGeom>
          <a:solidFill>
            <a:srgbClr val="FFF3CD"/>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917CCC7-9488-338B-8153-2A50E3D5B5BC}"/>
              </a:ext>
            </a:extLst>
          </p:cNvPr>
          <p:cNvSpPr txBox="1"/>
          <p:nvPr/>
        </p:nvSpPr>
        <p:spPr>
          <a:xfrm>
            <a:off x="3395539" y="719357"/>
            <a:ext cx="11677370" cy="984885"/>
          </a:xfrm>
          <a:prstGeom prst="rect">
            <a:avLst/>
          </a:prstGeom>
          <a:noFill/>
        </p:spPr>
        <p:txBody>
          <a:bodyPr wrap="square">
            <a:spAutoFit/>
          </a:bodyPr>
          <a:lstStyle/>
          <a:p>
            <a:pPr algn="ctr">
              <a:spcAft>
                <a:spcPts val="1000"/>
              </a:spcAft>
            </a:pP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5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1F03996-A08D-1BDA-B004-5CDF0C7AC6BD}"/>
              </a:ext>
            </a:extLst>
          </p:cNvPr>
          <p:cNvGrpSpPr/>
          <p:nvPr/>
        </p:nvGrpSpPr>
        <p:grpSpPr>
          <a:xfrm rot="702940">
            <a:off x="15917540" y="521419"/>
            <a:ext cx="2499012" cy="1705583"/>
            <a:chOff x="15794001" y="8493661"/>
            <a:chExt cx="2246574" cy="1599902"/>
          </a:xfrm>
        </p:grpSpPr>
        <p:sp>
          <p:nvSpPr>
            <p:cNvPr id="18" name="Freeform 9">
              <a:extLst>
                <a:ext uri="{FF2B5EF4-FFF2-40B4-BE49-F238E27FC236}">
                  <a16:creationId xmlns:a16="http://schemas.microsoft.com/office/drawing/2014/main" id="{95928F38-889F-9F4D-0FCD-AB7369D99255}"/>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1">
              <a:extLst>
                <a:ext uri="{FF2B5EF4-FFF2-40B4-BE49-F238E27FC236}">
                  <a16:creationId xmlns:a16="http://schemas.microsoft.com/office/drawing/2014/main" id="{9AF4DB5E-954A-6712-5BA9-8D709530FAFA}"/>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E5FEE130-19B0-09A4-506B-1963CE2FEC32}"/>
              </a:ext>
            </a:extLst>
          </p:cNvPr>
          <p:cNvGrpSpPr/>
          <p:nvPr/>
        </p:nvGrpSpPr>
        <p:grpSpPr>
          <a:xfrm rot="6949130">
            <a:off x="351203" y="384659"/>
            <a:ext cx="2506785" cy="1782556"/>
            <a:chOff x="15794001" y="8493661"/>
            <a:chExt cx="2246574" cy="1599902"/>
          </a:xfrm>
        </p:grpSpPr>
        <p:sp>
          <p:nvSpPr>
            <p:cNvPr id="21" name="Freeform 9">
              <a:extLst>
                <a:ext uri="{FF2B5EF4-FFF2-40B4-BE49-F238E27FC236}">
                  <a16:creationId xmlns:a16="http://schemas.microsoft.com/office/drawing/2014/main" id="{D36F57D3-7FE9-28BF-C427-437401999E2F}"/>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11">
              <a:extLst>
                <a:ext uri="{FF2B5EF4-FFF2-40B4-BE49-F238E27FC236}">
                  <a16:creationId xmlns:a16="http://schemas.microsoft.com/office/drawing/2014/main" id="{B283626F-5DA2-1AD7-C3E0-08A59F77C7D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3" name="Picture 22" descr="A group of people using laptops&#10;&#10;Description automatically generated with medium confidence">
            <a:extLst>
              <a:ext uri="{FF2B5EF4-FFF2-40B4-BE49-F238E27FC236}">
                <a16:creationId xmlns:a16="http://schemas.microsoft.com/office/drawing/2014/main" id="{E482D67E-4F1B-4BB2-F455-F2AE8FA9A470}"/>
              </a:ext>
            </a:extLst>
          </p:cNvPr>
          <p:cNvPicPr>
            <a:picLocks noChangeAspect="1"/>
          </p:cNvPicPr>
          <p:nvPr/>
        </p:nvPicPr>
        <p:blipFill rotWithShape="1">
          <a:blip r:embed="rId12">
            <a:extLst>
              <a:ext uri="{28A0092B-C50C-407E-A947-70E740481C1C}">
                <a14:useLocalDpi xmlns:a14="http://schemas.microsoft.com/office/drawing/2010/main" val="0"/>
              </a:ext>
            </a:extLst>
          </a:blip>
          <a:srcRect t="13421" b="21109"/>
          <a:stretch/>
        </p:blipFill>
        <p:spPr>
          <a:xfrm>
            <a:off x="12867105" y="6866309"/>
            <a:ext cx="4905637" cy="3211681"/>
          </a:xfrm>
          <a:prstGeom prst="rect">
            <a:avLst/>
          </a:prstGeom>
        </p:spPr>
      </p:pic>
    </p:spTree>
    <p:extLst>
      <p:ext uri="{BB962C8B-B14F-4D97-AF65-F5344CB8AC3E}">
        <p14:creationId xmlns:p14="http://schemas.microsoft.com/office/powerpoint/2010/main" val="17672155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990600" y="2413118"/>
            <a:ext cx="18519546" cy="864984"/>
            <a:chOff x="2334023" y="2754519"/>
            <a:chExt cx="1851954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708974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Quan tâm, chăm sóc thường xuyên người thân trong gia đình</a:t>
              </a:r>
              <a:endParaRPr lang="en-US" sz="42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990600" y="3802415"/>
            <a:ext cx="16687799" cy="868779"/>
            <a:chOff x="2334022" y="4028852"/>
            <a:chExt cx="16687799" cy="868779"/>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2" y="4158967"/>
              <a:ext cx="15257999" cy="738664"/>
            </a:xfrm>
            <a:prstGeom prst="rect">
              <a:avLst/>
            </a:prstGeom>
            <a:noFill/>
          </p:spPr>
          <p:txBody>
            <a:bodyPr wrap="square" rtlCol="0">
              <a:spAutoFit/>
            </a:bodyPr>
            <a:lstStyle/>
            <a:p>
              <a:r>
                <a:rPr lang="en-US" sz="4200">
                  <a:latin typeface="Arial" panose="020B0604020202020204" pitchFamily="34" charset="0"/>
                  <a:cs typeface="Arial" panose="020B0604020202020204" pitchFamily="34" charset="0"/>
                </a:rPr>
                <a:t>Tìm hiểu về cách hóa giải mâu thuẫn, xung đột trong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990600" y="5157230"/>
            <a:ext cx="16898058" cy="864984"/>
            <a:chOff x="2301848" y="5366254"/>
            <a:chExt cx="16898058"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3</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546825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Thể hiện sự quan tâm, chăm sóc thường xuyên đến người thân</a:t>
              </a:r>
              <a:endParaRPr lang="en-US" sz="42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990600" y="6544600"/>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Thực hành hóa giải mâu thuẫn, xung đột trong gia đình</a:t>
              </a:r>
              <a:endParaRPr lang="en-US" sz="42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4</a:t>
              </a:r>
            </a:p>
          </p:txBody>
        </p:sp>
      </p:grpSp>
      <p:grpSp>
        <p:nvGrpSpPr>
          <p:cNvPr id="40" name="Group 39">
            <a:extLst>
              <a:ext uri="{FF2B5EF4-FFF2-40B4-BE49-F238E27FC236}">
                <a16:creationId xmlns:a16="http://schemas.microsoft.com/office/drawing/2014/main" id="{7ED8C79D-A8C6-DD86-190F-64BF2987ED52}"/>
              </a:ext>
            </a:extLst>
          </p:cNvPr>
          <p:cNvGrpSpPr/>
          <p:nvPr/>
        </p:nvGrpSpPr>
        <p:grpSpPr>
          <a:xfrm>
            <a:off x="990600" y="8096303"/>
            <a:ext cx="15163799" cy="868779"/>
            <a:chOff x="2334022" y="4028852"/>
            <a:chExt cx="15163799" cy="868779"/>
          </a:xfrm>
        </p:grpSpPr>
        <p:sp>
          <p:nvSpPr>
            <p:cNvPr id="41" name="Rectangle: Rounded Corners 40">
              <a:extLst>
                <a:ext uri="{FF2B5EF4-FFF2-40B4-BE49-F238E27FC236}">
                  <a16:creationId xmlns:a16="http://schemas.microsoft.com/office/drawing/2014/main" id="{6ECF84A9-ED60-1741-51E3-CB2EB3D88A06}"/>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5</a:t>
              </a:r>
            </a:p>
          </p:txBody>
        </p:sp>
        <p:sp>
          <p:nvSpPr>
            <p:cNvPr id="42" name="TextBox 41">
              <a:extLst>
                <a:ext uri="{FF2B5EF4-FFF2-40B4-BE49-F238E27FC236}">
                  <a16:creationId xmlns:a16="http://schemas.microsoft.com/office/drawing/2014/main" id="{01A96240-8E42-ED0F-8F94-23DDB4F7302E}"/>
                </a:ext>
              </a:extLst>
            </p:cNvPr>
            <p:cNvSpPr txBox="1"/>
            <p:nvPr/>
          </p:nvSpPr>
          <p:spPr>
            <a:xfrm>
              <a:off x="3763822" y="4158967"/>
              <a:ext cx="13733999"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Tự giác, trách nhiệm khi tham gia lao động trong gia đình</a:t>
              </a:r>
              <a:endParaRPr lang="en-US" sz="420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9649562">
            <a:off x="-293653" y="511322"/>
            <a:ext cx="1868329" cy="63968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7D32265D-B48C-E00D-1029-FAB7DA21D99D}"/>
              </a:ext>
            </a:extLst>
          </p:cNvPr>
          <p:cNvSpPr/>
          <p:nvPr/>
        </p:nvSpPr>
        <p:spPr>
          <a:xfrm rot="10800000">
            <a:off x="6172200" y="2677729"/>
            <a:ext cx="11387825"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4" name="Freeform 12">
            <a:extLst>
              <a:ext uri="{FF2B5EF4-FFF2-40B4-BE49-F238E27FC236}">
                <a16:creationId xmlns:a16="http://schemas.microsoft.com/office/drawing/2014/main" id="{44B8F83E-8D9F-79BC-16C6-F6D89E746011}"/>
              </a:ext>
            </a:extLst>
          </p:cNvPr>
          <p:cNvSpPr/>
          <p:nvPr/>
        </p:nvSpPr>
        <p:spPr>
          <a:xfrm rot="10800000">
            <a:off x="727976" y="267772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2D1E962-6C93-97AE-D8DE-F055D10CAA9D}"/>
              </a:ext>
            </a:extLst>
          </p:cNvPr>
          <p:cNvGrpSpPr/>
          <p:nvPr/>
        </p:nvGrpSpPr>
        <p:grpSpPr>
          <a:xfrm>
            <a:off x="7772403" y="3450181"/>
            <a:ext cx="8229600" cy="1214437"/>
            <a:chOff x="7683843" y="2053540"/>
            <a:chExt cx="8229600" cy="1214437"/>
          </a:xfrm>
        </p:grpSpPr>
        <p:sp>
          <p:nvSpPr>
            <p:cNvPr id="26" name="Freeform 8">
              <a:extLst>
                <a:ext uri="{FF2B5EF4-FFF2-40B4-BE49-F238E27FC236}">
                  <a16:creationId xmlns:a16="http://schemas.microsoft.com/office/drawing/2014/main" id="{B480C94A-8AF4-C91E-FE1E-69AA775D10BC}"/>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5DFD08E-D44C-070F-5E08-D595568837DA}"/>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FA76CC47-D961-613C-6BDA-2CAA8DEEA386}"/>
              </a:ext>
            </a:extLst>
          </p:cNvPr>
          <p:cNvSpPr txBox="1"/>
          <p:nvPr/>
        </p:nvSpPr>
        <p:spPr>
          <a:xfrm>
            <a:off x="6675763" y="5050401"/>
            <a:ext cx="10422880" cy="3671583"/>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Các em thảo luận với nhau và n</a:t>
            </a:r>
            <a:r>
              <a:rPr lang="vi-VN" sz="4000">
                <a:latin typeface="Arial" panose="020B0604020202020204" pitchFamily="34" charset="0"/>
                <a:ea typeface="Calibri" panose="020F0502020204030204" pitchFamily="34" charset="0"/>
                <a:cs typeface="Arial" panose="020B0604020202020204" pitchFamily="34" charset="0"/>
              </a:rPr>
              <a:t>hận diện những điểm chưa hợp lí và điều chỉnh, sắp xếp lại công việc trong gia đình em một cách hợp lí hơn</a:t>
            </a:r>
            <a:r>
              <a:rPr lang="en-US" sz="4000">
                <a:latin typeface="Arial" panose="020B0604020202020204" pitchFamily="34" charset="0"/>
                <a:ea typeface="Calibri" panose="020F0502020204030204" pitchFamily="34" charset="0"/>
                <a:cs typeface="Arial" panose="020B0604020202020204" pitchFamily="34" charset="0"/>
              </a:rPr>
              <a:t> theo gợi ý tham khảo dưới đây</a:t>
            </a:r>
            <a:endParaRPr lang="en-US" sz="4000" i="1">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05098A-2887-64C4-6969-DD06E824FA50}"/>
              </a:ext>
            </a:extLst>
          </p:cNvPr>
          <p:cNvSpPr txBox="1"/>
          <p:nvPr/>
        </p:nvSpPr>
        <p:spPr>
          <a:xfrm>
            <a:off x="1447800" y="433938"/>
            <a:ext cx="15983959"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Nhận diện những điểm chưa hợp lí và điều chỉnh, sắp xếp lại công việc trong gia đình em một cách hợp lí hơn</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11">
            <a:extLst>
              <a:ext uri="{FF2B5EF4-FFF2-40B4-BE49-F238E27FC236}">
                <a16:creationId xmlns:a16="http://schemas.microsoft.com/office/drawing/2014/main" id="{570578B7-C778-8EDA-0792-FC3A898D63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3418" y="4887115"/>
            <a:ext cx="4978746" cy="4424861"/>
          </a:xfrm>
          <a:prstGeom prst="rect">
            <a:avLst/>
          </a:prstGeom>
        </p:spPr>
      </p:pic>
      <p:sp>
        <p:nvSpPr>
          <p:cNvPr id="10" name="Freeform 10"/>
          <p:cNvSpPr/>
          <p:nvPr/>
        </p:nvSpPr>
        <p:spPr>
          <a:xfrm rot="-5115122">
            <a:off x="17169829" y="9163664"/>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1246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barn(outVertical)">
                                      <p:cBhvr>
                                        <p:cTn id="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build="p"/>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9F232963-A728-B8AF-6FFA-AAE090E585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2485003"/>
            <a:ext cx="5886158" cy="7774783"/>
          </a:xfrm>
          <a:prstGeom prst="rect">
            <a:avLst/>
          </a:prstGeom>
        </p:spPr>
      </p:pic>
      <p:sp>
        <p:nvSpPr>
          <p:cNvPr id="14" name="Speech Bubble: Rectangle with Corners Rounded 13">
            <a:extLst>
              <a:ext uri="{FF2B5EF4-FFF2-40B4-BE49-F238E27FC236}">
                <a16:creationId xmlns:a16="http://schemas.microsoft.com/office/drawing/2014/main" id="{5BCA8396-DB90-1C9E-FDD8-52E095ABC63C}"/>
              </a:ext>
            </a:extLst>
          </p:cNvPr>
          <p:cNvSpPr/>
          <p:nvPr/>
        </p:nvSpPr>
        <p:spPr>
          <a:xfrm>
            <a:off x="7924800" y="1809498"/>
            <a:ext cx="8742736" cy="3497829"/>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Đặt thứ tự ưu tiên cho các công việc (việc quan trọng hoặc việc gấp thì cần làm trước)</a:t>
            </a:r>
          </a:p>
        </p:txBody>
      </p:sp>
      <p:sp>
        <p:nvSpPr>
          <p:cNvPr id="15" name="Speech Bubble: Rectangle with Corners Rounded 14">
            <a:extLst>
              <a:ext uri="{FF2B5EF4-FFF2-40B4-BE49-F238E27FC236}">
                <a16:creationId xmlns:a16="http://schemas.microsoft.com/office/drawing/2014/main" id="{0FC4C7F7-69DD-B735-B99B-3B04F3382147}"/>
              </a:ext>
            </a:extLst>
          </p:cNvPr>
          <p:cNvSpPr/>
          <p:nvPr/>
        </p:nvSpPr>
        <p:spPr>
          <a:xfrm>
            <a:off x="8101159" y="5728768"/>
            <a:ext cx="8742736" cy="3986731"/>
          </a:xfrm>
          <a:prstGeom prst="wedgeRoundRectCallout">
            <a:avLst>
              <a:gd name="adj1" fmla="val -59409"/>
              <a:gd name="adj2" fmla="val -36879"/>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Quản lý thời gian hiệu quả (phân phối thời gian hợp lý cho từng loại công việc khác nhau, tùy thuộc vào mức độ quan trọng của công việc).</a:t>
            </a:r>
          </a:p>
        </p:txBody>
      </p:sp>
      <p:grpSp>
        <p:nvGrpSpPr>
          <p:cNvPr id="17" name="Group 16">
            <a:extLst>
              <a:ext uri="{FF2B5EF4-FFF2-40B4-BE49-F238E27FC236}">
                <a16:creationId xmlns:a16="http://schemas.microsoft.com/office/drawing/2014/main" id="{865D2D78-9C59-7640-21C1-13F1CB76B966}"/>
              </a:ext>
            </a:extLst>
          </p:cNvPr>
          <p:cNvGrpSpPr/>
          <p:nvPr/>
        </p:nvGrpSpPr>
        <p:grpSpPr>
          <a:xfrm>
            <a:off x="5446400" y="0"/>
            <a:ext cx="7583876" cy="1388058"/>
            <a:chOff x="4834930" y="84191"/>
            <a:chExt cx="7359542" cy="1232175"/>
          </a:xfrm>
        </p:grpSpPr>
        <p:sp>
          <p:nvSpPr>
            <p:cNvPr id="18" name="Round Same Side Corner Rectangle 11">
              <a:extLst>
                <a:ext uri="{FF2B5EF4-FFF2-40B4-BE49-F238E27FC236}">
                  <a16:creationId xmlns:a16="http://schemas.microsoft.com/office/drawing/2014/main" id="{A416702C-D94D-4B1B-874B-8EFCAE2BE6B8}"/>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B0A84A8-FD5F-729C-0E03-8C4BE5E9A89E}"/>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THAM KHẢO</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17297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9F232963-A728-B8AF-6FFA-AAE090E585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2485003"/>
            <a:ext cx="5886158" cy="7774783"/>
          </a:xfrm>
          <a:prstGeom prst="rect">
            <a:avLst/>
          </a:prstGeom>
        </p:spPr>
      </p:pic>
      <p:sp>
        <p:nvSpPr>
          <p:cNvPr id="14" name="Speech Bubble: Rectangle with Corners Rounded 13">
            <a:extLst>
              <a:ext uri="{FF2B5EF4-FFF2-40B4-BE49-F238E27FC236}">
                <a16:creationId xmlns:a16="http://schemas.microsoft.com/office/drawing/2014/main" id="{5BCA8396-DB90-1C9E-FDD8-52E095ABC63C}"/>
              </a:ext>
            </a:extLst>
          </p:cNvPr>
          <p:cNvSpPr/>
          <p:nvPr/>
        </p:nvSpPr>
        <p:spPr>
          <a:xfrm>
            <a:off x="7924800" y="1809498"/>
            <a:ext cx="8742736" cy="3497829"/>
          </a:xfrm>
          <a:prstGeom prst="wedgeRoundRectCallout">
            <a:avLst>
              <a:gd name="adj1" fmla="val -57480"/>
              <a:gd name="adj2" fmla="val 43842"/>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Phân chia công việc phù hợp với thời gian biểu và khả năng thực hiện của từng thành viên gia đình</a:t>
            </a:r>
          </a:p>
        </p:txBody>
      </p:sp>
      <p:sp>
        <p:nvSpPr>
          <p:cNvPr id="15" name="Speech Bubble: Rectangle with Corners Rounded 14">
            <a:extLst>
              <a:ext uri="{FF2B5EF4-FFF2-40B4-BE49-F238E27FC236}">
                <a16:creationId xmlns:a16="http://schemas.microsoft.com/office/drawing/2014/main" id="{0FC4C7F7-69DD-B735-B99B-3B04F3382147}"/>
              </a:ext>
            </a:extLst>
          </p:cNvPr>
          <p:cNvSpPr/>
          <p:nvPr/>
        </p:nvSpPr>
        <p:spPr>
          <a:xfrm>
            <a:off x="8101159" y="5728768"/>
            <a:ext cx="8742736" cy="3986731"/>
          </a:xfrm>
          <a:prstGeom prst="wedgeRoundRectCallout">
            <a:avLst>
              <a:gd name="adj1" fmla="val -59409"/>
              <a:gd name="adj2" fmla="val -36879"/>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quan tâm và ưu tiên việc chăm sóc, giúp đỡ người già, trẻ em, người có sức khoẻ yếu trong gia đình</a:t>
            </a:r>
          </a:p>
        </p:txBody>
      </p:sp>
      <p:grpSp>
        <p:nvGrpSpPr>
          <p:cNvPr id="17" name="Group 16">
            <a:extLst>
              <a:ext uri="{FF2B5EF4-FFF2-40B4-BE49-F238E27FC236}">
                <a16:creationId xmlns:a16="http://schemas.microsoft.com/office/drawing/2014/main" id="{865D2D78-9C59-7640-21C1-13F1CB76B966}"/>
              </a:ext>
            </a:extLst>
          </p:cNvPr>
          <p:cNvGrpSpPr/>
          <p:nvPr/>
        </p:nvGrpSpPr>
        <p:grpSpPr>
          <a:xfrm>
            <a:off x="5446400" y="0"/>
            <a:ext cx="7583876" cy="1388058"/>
            <a:chOff x="4834930" y="84191"/>
            <a:chExt cx="7359542" cy="1232175"/>
          </a:xfrm>
        </p:grpSpPr>
        <p:sp>
          <p:nvSpPr>
            <p:cNvPr id="18" name="Round Same Side Corner Rectangle 11">
              <a:extLst>
                <a:ext uri="{FF2B5EF4-FFF2-40B4-BE49-F238E27FC236}">
                  <a16:creationId xmlns:a16="http://schemas.microsoft.com/office/drawing/2014/main" id="{A416702C-D94D-4B1B-874B-8EFCAE2BE6B8}"/>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B0A84A8-FD5F-729C-0E03-8C4BE5E9A89E}"/>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THAM KHẢO</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0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Phải Làm Gì Khi Sếp Không Thông Cảm Với Trách Nhiệm Gia Đình Của Bạn? –  Phần 1 | Hướng nghiệp">
            <a:extLst>
              <a:ext uri="{FF2B5EF4-FFF2-40B4-BE49-F238E27FC236}">
                <a16:creationId xmlns:a16="http://schemas.microsoft.com/office/drawing/2014/main" id="{363F5CFD-53B2-4963-F5C6-F1920E8A64EA}"/>
              </a:ext>
            </a:extLst>
          </p:cNvPr>
          <p:cNvPicPr>
            <a:picLocks noChangeAspect="1" noChangeArrowheads="1"/>
          </p:cNvPicPr>
          <p:nvPr/>
        </p:nvPicPr>
        <p:blipFill rotWithShape="1">
          <a:blip r:embed="rId2">
            <a:alphaModFix amt="81000"/>
            <a:extLst>
              <a:ext uri="{28A0092B-C50C-407E-A947-70E740481C1C}">
                <a14:useLocalDpi xmlns:a14="http://schemas.microsoft.com/office/drawing/2010/main" val="0"/>
              </a:ext>
            </a:extLst>
          </a:blip>
          <a:srcRect t="14490" b="115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CB11446-317D-515B-ED67-C80B6C95D3AF}"/>
              </a:ext>
            </a:extLst>
          </p:cNvPr>
          <p:cNvGrpSpPr/>
          <p:nvPr/>
        </p:nvGrpSpPr>
        <p:grpSpPr>
          <a:xfrm>
            <a:off x="0" y="3390900"/>
            <a:ext cx="10744200" cy="6019800"/>
            <a:chOff x="-1" y="2705103"/>
            <a:chExt cx="10744200" cy="6019800"/>
          </a:xfrm>
        </p:grpSpPr>
        <p:sp>
          <p:nvSpPr>
            <p:cNvPr id="3" name="Round Same Side Corner Rectangle 3">
              <a:extLst>
                <a:ext uri="{FF2B5EF4-FFF2-40B4-BE49-F238E27FC236}">
                  <a16:creationId xmlns:a16="http://schemas.microsoft.com/office/drawing/2014/main" id="{AB7BE49B-2AB8-936F-9A37-CC2523AF57B8}"/>
                </a:ext>
              </a:extLst>
            </p:cNvPr>
            <p:cNvSpPr/>
            <p:nvPr/>
          </p:nvSpPr>
          <p:spPr>
            <a:xfrm rot="5400000">
              <a:off x="2362199" y="342903"/>
              <a:ext cx="6019800" cy="10744200"/>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77AC49-9D1E-A885-15AD-FB4F6F4D58AF}"/>
                </a:ext>
              </a:extLst>
            </p:cNvPr>
            <p:cNvSpPr txBox="1"/>
            <p:nvPr/>
          </p:nvSpPr>
          <p:spPr>
            <a:xfrm>
              <a:off x="619124" y="2802366"/>
              <a:ext cx="9505950" cy="574907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KẾT LUẬN</a:t>
              </a:r>
              <a:endParaRPr lang="en-US" sz="5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Khi nhận diện được những điểm chưa phù hợp, mỗi người trong gia đình cần điều chỉnh, sắp xếp lại công việc, thời gian thực hiện một cách hợp lí hơn để đảm bảo nhịp sống của gia đình.</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36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1A92EB4-CE81-F77F-861C-4E93F47DB61E}"/>
              </a:ext>
            </a:extLst>
          </p:cNvPr>
          <p:cNvSpPr txBox="1"/>
          <p:nvPr/>
        </p:nvSpPr>
        <p:spPr>
          <a:xfrm>
            <a:off x="914654" y="614349"/>
            <a:ext cx="1609364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kết quả với các bạn và khuyến khích mọi người cùng thực hiện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F937F6E-7105-BF2A-CF8B-E12A761D9350}"/>
              </a:ext>
            </a:extLst>
          </p:cNvPr>
          <p:cNvGrpSpPr/>
          <p:nvPr/>
        </p:nvGrpSpPr>
        <p:grpSpPr>
          <a:xfrm>
            <a:off x="977294" y="2491855"/>
            <a:ext cx="9611011" cy="5438617"/>
            <a:chOff x="559634" y="2189861"/>
            <a:chExt cx="9611011" cy="5438617"/>
          </a:xfrm>
        </p:grpSpPr>
        <p:grpSp>
          <p:nvGrpSpPr>
            <p:cNvPr id="19" name="Group 18">
              <a:extLst>
                <a:ext uri="{FF2B5EF4-FFF2-40B4-BE49-F238E27FC236}">
                  <a16:creationId xmlns:a16="http://schemas.microsoft.com/office/drawing/2014/main" id="{5F75C2B9-6AF7-722B-7257-7EF0F0B70FF7}"/>
                </a:ext>
              </a:extLst>
            </p:cNvPr>
            <p:cNvGrpSpPr/>
            <p:nvPr/>
          </p:nvGrpSpPr>
          <p:grpSpPr>
            <a:xfrm>
              <a:off x="1201204" y="3010548"/>
              <a:ext cx="8969441" cy="4617930"/>
              <a:chOff x="1201204" y="3010548"/>
              <a:chExt cx="8969441" cy="4617930"/>
            </a:xfrm>
          </p:grpSpPr>
          <p:sp>
            <p:nvSpPr>
              <p:cNvPr id="21" name="Freeform 3">
                <a:extLst>
                  <a:ext uri="{FF2B5EF4-FFF2-40B4-BE49-F238E27FC236}">
                    <a16:creationId xmlns:a16="http://schemas.microsoft.com/office/drawing/2014/main" id="{99BD99C2-1856-D2DC-5291-F2BDB72524C4}"/>
                  </a:ext>
                </a:extLst>
              </p:cNvPr>
              <p:cNvSpPr/>
              <p:nvPr/>
            </p:nvSpPr>
            <p:spPr>
              <a:xfrm>
                <a:off x="1201204" y="3010548"/>
                <a:ext cx="8969441" cy="4617930"/>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37A3D22-C0CE-DF35-7851-49BAA6E078AD}"/>
                  </a:ext>
                </a:extLst>
              </p:cNvPr>
              <p:cNvSpPr txBox="1"/>
              <p:nvPr/>
            </p:nvSpPr>
            <p:spPr>
              <a:xfrm>
                <a:off x="1622708" y="3483721"/>
                <a:ext cx="8126431"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cả</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lớp về kết quả điều chỉnh, sắp xếp lại công việc trong gia đình và lí do điều chỉnh như vậy.</a:t>
                </a:r>
                <a:endParaRPr lang="en-US" sz="4000" i="1"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C1E9AA96-6F7E-F17D-9DC5-ED2CFE733372}"/>
                </a:ext>
              </a:extLst>
            </p:cNvPr>
            <p:cNvPicPr>
              <a:picLocks noChangeAspect="1"/>
            </p:cNvPicPr>
            <p:nvPr/>
          </p:nvPicPr>
          <p:blipFill rotWithShape="1">
            <a:blip r:embed="rId6">
              <a:extLst>
                <a:ext uri="{28A0092B-C50C-407E-A947-70E740481C1C}">
                  <a14:useLocalDpi xmlns:a14="http://schemas.microsoft.com/office/drawing/2010/main" val="0"/>
                </a:ext>
              </a:extLst>
            </a:blip>
            <a:srcRect t="5850" r="65971" b="41170"/>
            <a:stretch/>
          </p:blipFill>
          <p:spPr>
            <a:xfrm rot="20608254">
              <a:off x="559634" y="2189861"/>
              <a:ext cx="1168577" cy="1495779"/>
            </a:xfrm>
            <a:prstGeom prst="rect">
              <a:avLst/>
            </a:prstGeom>
          </p:spPr>
        </p:pic>
      </p:grpSp>
      <p:pic>
        <p:nvPicPr>
          <p:cNvPr id="23" name="Picture 22" descr="A group of kids sitting around a table&#10;&#10;Description automatically generated with low confidence">
            <a:extLst>
              <a:ext uri="{FF2B5EF4-FFF2-40B4-BE49-F238E27FC236}">
                <a16:creationId xmlns:a16="http://schemas.microsoft.com/office/drawing/2014/main" id="{FCBF430E-6037-B6CF-5208-087F8B01CC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8886911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1041092">
            <a:off x="17025519" y="165892"/>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E363BEED-F7B7-58C4-CF27-8D534153E3D1}"/>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6D88686-4647-E54E-A419-C2F1CAF710E6}"/>
              </a:ext>
            </a:extLst>
          </p:cNvPr>
          <p:cNvGrpSpPr/>
          <p:nvPr/>
        </p:nvGrpSpPr>
        <p:grpSpPr>
          <a:xfrm>
            <a:off x="2870890" y="1041350"/>
            <a:ext cx="9742645" cy="1442979"/>
            <a:chOff x="3619170" y="659644"/>
            <a:chExt cx="9742645" cy="1442979"/>
          </a:xfrm>
        </p:grpSpPr>
        <p:pic>
          <p:nvPicPr>
            <p:cNvPr id="11" name="Picture 9">
              <a:extLst>
                <a:ext uri="{FF2B5EF4-FFF2-40B4-BE49-F238E27FC236}">
                  <a16:creationId xmlns:a16="http://schemas.microsoft.com/office/drawing/2014/main" id="{D1104092-2AEF-F093-3801-D956CBCB7A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54633" y="659644"/>
              <a:ext cx="8663264" cy="1442979"/>
            </a:xfrm>
            <a:prstGeom prst="rect">
              <a:avLst/>
            </a:prstGeom>
          </p:spPr>
        </p:pic>
        <p:sp>
          <p:nvSpPr>
            <p:cNvPr id="12" name="TextBox 11">
              <a:extLst>
                <a:ext uri="{FF2B5EF4-FFF2-40B4-BE49-F238E27FC236}">
                  <a16:creationId xmlns:a16="http://schemas.microsoft.com/office/drawing/2014/main" id="{CB0F529A-3EB1-058E-2F1C-8E5DAA4DB777}"/>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984A5EF8-94A6-6E55-5E8F-36A844148936}"/>
              </a:ext>
            </a:extLst>
          </p:cNvPr>
          <p:cNvSpPr txBox="1"/>
          <p:nvPr/>
        </p:nvSpPr>
        <p:spPr>
          <a:xfrm>
            <a:off x="2034792" y="2961241"/>
            <a:ext cx="11406386" cy="5045164"/>
          </a:xfrm>
          <a:prstGeom prst="rect">
            <a:avLst/>
          </a:prstGeom>
          <a:noFill/>
        </p:spPr>
        <p:txBody>
          <a:bodyPr wrap="square">
            <a:spAutoFit/>
          </a:bodyPr>
          <a:lstStyle/>
          <a:p>
            <a:pPr lvl="0" algn="just">
              <a:lnSpc>
                <a:spcPct val="150000"/>
              </a:lnSpc>
              <a:defRPr/>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Tổ chức, sắp xếp hợp lí công việc gia đình không chỉ giúp chúng ta thực hiện công việc một cách hiệu quả hơn, mà còn giúp rèn luyện các kĩ năng lao động, quản lí thời gian, hợp tác, thương lượng,...</a:t>
            </a:r>
            <a:endParaRPr kumimoji="0" lang="vi-VN" sz="4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2CD02229-AABF-04CD-5003-252D95BF8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9459" y="7538594"/>
            <a:ext cx="5449881" cy="2861187"/>
          </a:xfrm>
          <a:prstGeom prst="rect">
            <a:avLst/>
          </a:prstGeom>
        </p:spPr>
      </p:pic>
      <p:sp>
        <p:nvSpPr>
          <p:cNvPr id="9" name="Freeform 9"/>
          <p:cNvSpPr/>
          <p:nvPr/>
        </p:nvSpPr>
        <p:spPr>
          <a:xfrm rot="844814" flipH="1">
            <a:off x="522147" y="8119353"/>
            <a:ext cx="1522667" cy="1592476"/>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1746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outVertic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048000" y="2952384"/>
            <a:ext cx="127254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7</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Lập kế hoạch chi tiêu phù hợp với thu nhập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715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865270" flipH="1">
            <a:off x="165385" y="-175253"/>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38EB7A56-EE45-DC11-91EA-629883F30C55}"/>
              </a:ext>
            </a:extLst>
          </p:cNvPr>
          <p:cNvGrpSpPr/>
          <p:nvPr/>
        </p:nvGrpSpPr>
        <p:grpSpPr>
          <a:xfrm>
            <a:off x="990600" y="1790700"/>
            <a:ext cx="7391399" cy="4840762"/>
            <a:chOff x="-660940" y="1616692"/>
            <a:chExt cx="7391399" cy="4840762"/>
          </a:xfrm>
        </p:grpSpPr>
        <p:sp>
          <p:nvSpPr>
            <p:cNvPr id="13" name="Line Callout 1 (Border and Accent Bar) 3">
              <a:extLst>
                <a:ext uri="{FF2B5EF4-FFF2-40B4-BE49-F238E27FC236}">
                  <a16:creationId xmlns:a16="http://schemas.microsoft.com/office/drawing/2014/main" id="{71B5A634-726A-18DA-5492-7ED0A4BC95D8}"/>
                </a:ext>
              </a:extLst>
            </p:cNvPr>
            <p:cNvSpPr/>
            <p:nvPr/>
          </p:nvSpPr>
          <p:spPr>
            <a:xfrm>
              <a:off x="-660940" y="2204119"/>
              <a:ext cx="7391399" cy="4253335"/>
            </a:xfrm>
            <a:prstGeom prst="roundRect">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LÀM VIỆC THEO NHÓM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em hãy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thảo luận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với bạn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về các bước lập kế hoạch chi tiêu</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theo gợi ý sau: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2">
              <a:extLst>
                <a:ext uri="{FF2B5EF4-FFF2-40B4-BE49-F238E27FC236}">
                  <a16:creationId xmlns:a16="http://schemas.microsoft.com/office/drawing/2014/main" id="{2FB8027B-453F-0A9F-4FA6-1868471F6A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9458" y="1616692"/>
              <a:ext cx="756511" cy="777721"/>
            </a:xfrm>
            <a:prstGeom prst="rect">
              <a:avLst/>
            </a:prstGeom>
          </p:spPr>
        </p:pic>
      </p:grpSp>
      <p:sp>
        <p:nvSpPr>
          <p:cNvPr id="18" name="TextBox 17">
            <a:extLst>
              <a:ext uri="{FF2B5EF4-FFF2-40B4-BE49-F238E27FC236}">
                <a16:creationId xmlns:a16="http://schemas.microsoft.com/office/drawing/2014/main" id="{68BD12AD-C10F-7D79-8BC8-88BBCF6DBE0B}"/>
              </a:ext>
            </a:extLst>
          </p:cNvPr>
          <p:cNvSpPr txBox="1"/>
          <p:nvPr/>
        </p:nvSpPr>
        <p:spPr>
          <a:xfrm>
            <a:off x="1695450" y="798503"/>
            <a:ext cx="15300286" cy="769441"/>
          </a:xfrm>
          <a:prstGeom prst="rect">
            <a:avLst/>
          </a:prstGeom>
          <a:noFill/>
        </p:spPr>
        <p:txBody>
          <a:bodyPr wrap="square">
            <a:spAutoFit/>
          </a:bodyPr>
          <a:lstStyle/>
          <a:p>
            <a:pPr lvl="0" algn="ctr">
              <a:spcAft>
                <a:spcPts val="1000"/>
              </a:spcAft>
            </a:pPr>
            <a:r>
              <a:rPr lang="vi-VN" sz="4400" b="1">
                <a:solidFill>
                  <a:srgbClr val="C00000"/>
                </a:solidFill>
                <a:ea typeface="Calibri" panose="020F0502020204030204" pitchFamily="34" charset="0"/>
                <a:cs typeface="Arial" panose="020B0604020202020204" pitchFamily="34" charset="0"/>
              </a:rPr>
              <a:t>Nhiệm vụ 1: Thảo luận về các bước lập kế hoạch chi tiêu</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0">
            <a:extLst>
              <a:ext uri="{FF2B5EF4-FFF2-40B4-BE49-F238E27FC236}">
                <a16:creationId xmlns:a16="http://schemas.microsoft.com/office/drawing/2014/main" id="{CDD8C95C-33A5-9FD3-F366-3B0FE7C257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87089" y="6935587"/>
            <a:ext cx="4164327" cy="3352285"/>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A1FA33E-FB4E-A706-8F04-4BCF7E8D0114}"/>
              </a:ext>
            </a:extLst>
          </p:cNvPr>
          <p:cNvPicPr>
            <a:picLocks noChangeAspect="1"/>
          </p:cNvPicPr>
          <p:nvPr/>
        </p:nvPicPr>
        <p:blipFill rotWithShape="1">
          <a:blip r:embed="rId12">
            <a:extLst>
              <a:ext uri="{28A0092B-C50C-407E-A947-70E740481C1C}">
                <a14:useLocalDpi xmlns:a14="http://schemas.microsoft.com/office/drawing/2010/main" val="0"/>
              </a:ext>
            </a:extLst>
          </a:blip>
          <a:srcRect l="21279" t="19629" r="13692" b="3334"/>
          <a:stretch/>
        </p:blipFill>
        <p:spPr>
          <a:xfrm>
            <a:off x="9182355" y="2301954"/>
            <a:ext cx="8251944" cy="7151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65397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995738" flipH="1">
            <a:off x="16294027" y="8366163"/>
            <a:ext cx="1877503" cy="1736427"/>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2700000">
            <a:off x="-560826" y="596160"/>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AA77D281-20D8-702A-1546-87A7D05F1D86}"/>
              </a:ext>
            </a:extLst>
          </p:cNvPr>
          <p:cNvSpPr/>
          <p:nvPr/>
        </p:nvSpPr>
        <p:spPr>
          <a:xfrm>
            <a:off x="8632417" y="1849020"/>
            <a:ext cx="8550683" cy="3593222"/>
          </a:xfrm>
          <a:prstGeom prst="wedgeRoundRectCallout">
            <a:avLst>
              <a:gd name="adj1" fmla="val -57480"/>
              <a:gd name="adj2" fmla="val 43842"/>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Em đã bao giờ lập kế hoạch chi tiêu theo các bước này chưa? Nêu cụ thể cách em đã thực hiện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Speech Bubble: Rectangle with Corners Rounded 23">
            <a:extLst>
              <a:ext uri="{FF2B5EF4-FFF2-40B4-BE49-F238E27FC236}">
                <a16:creationId xmlns:a16="http://schemas.microsoft.com/office/drawing/2014/main" id="{ADB660FC-A629-7F16-50B5-5214DDAA6E5E}"/>
              </a:ext>
            </a:extLst>
          </p:cNvPr>
          <p:cNvSpPr/>
          <p:nvPr/>
        </p:nvSpPr>
        <p:spPr>
          <a:xfrm>
            <a:off x="8632417" y="5886683"/>
            <a:ext cx="8550683" cy="3593223"/>
          </a:xfrm>
          <a:prstGeom prst="wedgeRoundRectCallout">
            <a:avLst>
              <a:gd name="adj1" fmla="val -57901"/>
              <a:gd name="adj2" fmla="val -36645"/>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Theo em, bước nào quan trọng nhất? Bước nào khó nhất? Vì sao?</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60A7BD0A-891D-67FF-82B8-D28ACC029C45}"/>
              </a:ext>
            </a:extLst>
          </p:cNvPr>
          <p:cNvGrpSpPr/>
          <p:nvPr/>
        </p:nvGrpSpPr>
        <p:grpSpPr>
          <a:xfrm>
            <a:off x="1295400" y="1928387"/>
            <a:ext cx="6096000" cy="7027710"/>
            <a:chOff x="195298" y="1303276"/>
            <a:chExt cx="6096000" cy="7374211"/>
          </a:xfrm>
        </p:grpSpPr>
        <p:sp>
          <p:nvSpPr>
            <p:cNvPr id="26" name="Rectangle: Rounded Corners 25">
              <a:extLst>
                <a:ext uri="{FF2B5EF4-FFF2-40B4-BE49-F238E27FC236}">
                  <a16:creationId xmlns:a16="http://schemas.microsoft.com/office/drawing/2014/main" id="{70AF6A3B-1576-F5B6-3638-0E70D650459F}"/>
                </a:ext>
              </a:extLst>
            </p:cNvPr>
            <p:cNvSpPr/>
            <p:nvPr/>
          </p:nvSpPr>
          <p:spPr>
            <a:xfrm>
              <a:off x="195298" y="1603379"/>
              <a:ext cx="6096000" cy="707410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Sau khi </a:t>
              </a:r>
              <a:r>
                <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thảo luận về các bước lập kế hoạch chi tiêu</a:t>
              </a: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các em trao đổi với bạn để trả lời những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7" name="Picture 6">
              <a:extLst>
                <a:ext uri="{FF2B5EF4-FFF2-40B4-BE49-F238E27FC236}">
                  <a16:creationId xmlns:a16="http://schemas.microsoft.com/office/drawing/2014/main" id="{EB202E9B-0856-4E5B-8F6F-C75B4DFF44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4819" y="1303276"/>
              <a:ext cx="1376958" cy="1344257"/>
            </a:xfrm>
            <a:prstGeom prst="rect">
              <a:avLst/>
            </a:prstGeom>
          </p:spPr>
        </p:pic>
      </p:grpSp>
      <p:pic>
        <p:nvPicPr>
          <p:cNvPr id="28" name="Picture 9">
            <a:extLst>
              <a:ext uri="{FF2B5EF4-FFF2-40B4-BE49-F238E27FC236}">
                <a16:creationId xmlns:a16="http://schemas.microsoft.com/office/drawing/2014/main" id="{0B917EE3-4A5D-7F4A-68AF-336E507128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146" y="7659289"/>
            <a:ext cx="2514600" cy="2649482"/>
          </a:xfrm>
          <a:prstGeom prst="rect">
            <a:avLst/>
          </a:prstGeom>
        </p:spPr>
      </p:pic>
      <p:grpSp>
        <p:nvGrpSpPr>
          <p:cNvPr id="2" name="Group 1">
            <a:extLst>
              <a:ext uri="{FF2B5EF4-FFF2-40B4-BE49-F238E27FC236}">
                <a16:creationId xmlns:a16="http://schemas.microsoft.com/office/drawing/2014/main" id="{1F83C9ED-36E3-C10C-3B40-473746D2F9FD}"/>
              </a:ext>
            </a:extLst>
          </p:cNvPr>
          <p:cNvGrpSpPr/>
          <p:nvPr/>
        </p:nvGrpSpPr>
        <p:grpSpPr>
          <a:xfrm>
            <a:off x="5446400" y="0"/>
            <a:ext cx="7583876" cy="1388058"/>
            <a:chOff x="4834930" y="84191"/>
            <a:chExt cx="7359542" cy="1232175"/>
          </a:xfrm>
        </p:grpSpPr>
        <p:sp>
          <p:nvSpPr>
            <p:cNvPr id="4" name="Round Same Side Corner Rectangle 11">
              <a:extLst>
                <a:ext uri="{FF2B5EF4-FFF2-40B4-BE49-F238E27FC236}">
                  <a16:creationId xmlns:a16="http://schemas.microsoft.com/office/drawing/2014/main" id="{1182FA69-9B73-04A3-69FC-D3E197E9AEF0}"/>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C8BA8F-FCB3-DCCF-0739-F33C8008A285}"/>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6547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out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360188">
            <a:off x="15738139" y="407541"/>
            <a:ext cx="2522492" cy="1329404"/>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5115122">
            <a:off x="328694" y="9163664"/>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D8AFBF8E-605C-C723-B738-344BF574A8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8914" t="38319"/>
          <a:stretch>
            <a:fillRect/>
          </a:stretch>
        </p:blipFill>
        <p:spPr>
          <a:xfrm rot="10800000">
            <a:off x="2438400" y="3238500"/>
            <a:ext cx="15846984" cy="7048500"/>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C11F64E6-23A7-9C7C-8038-4FD3029DB608}"/>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rot="20184090">
            <a:off x="2548637" y="1683711"/>
            <a:ext cx="7316110" cy="4012018"/>
          </a:xfrm>
          <a:prstGeom prst="rect">
            <a:avLst/>
          </a:prstGeom>
        </p:spPr>
      </p:pic>
      <p:sp>
        <p:nvSpPr>
          <p:cNvPr id="13" name="TextBox 12">
            <a:extLst>
              <a:ext uri="{FF2B5EF4-FFF2-40B4-BE49-F238E27FC236}">
                <a16:creationId xmlns:a16="http://schemas.microsoft.com/office/drawing/2014/main" id="{55A102CE-7887-AAB3-BC9C-FB4FEF85D24F}"/>
              </a:ext>
            </a:extLst>
          </p:cNvPr>
          <p:cNvSpPr txBox="1"/>
          <p:nvPr/>
        </p:nvSpPr>
        <p:spPr>
          <a:xfrm>
            <a:off x="5257800" y="5829300"/>
            <a:ext cx="12420600" cy="3158044"/>
          </a:xfrm>
          <a:prstGeom prst="rect">
            <a:avLst/>
          </a:prstGeom>
          <a:noFill/>
        </p:spPr>
        <p:txBody>
          <a:bodyPr wrap="square">
            <a:spAutoFit/>
          </a:bodyPr>
          <a:lstStyle/>
          <a:p>
            <a:pPr algn="ctr">
              <a:lnSpc>
                <a:spcPct val="150000"/>
              </a:lnSpc>
            </a:pPr>
            <a:r>
              <a:rPr lang="en-US" sz="5400" b="1">
                <a:solidFill>
                  <a:srgbClr val="C00000"/>
                </a:solidFill>
                <a:effectLst/>
                <a:latin typeface="Arial" panose="020B0604020202020204" pitchFamily="34" charset="0"/>
                <a:ea typeface="Calibri" panose="020F0502020204030204" pitchFamily="34" charset="0"/>
                <a:cs typeface="Arial" panose="020B0604020202020204" pitchFamily="34" charset="0"/>
              </a:rPr>
              <a:t>KẾT LUẬN</a:t>
            </a:r>
          </a:p>
          <a:p>
            <a:pPr algn="ctr">
              <a:lnSpc>
                <a:spcPct val="150000"/>
              </a:lnSpc>
            </a:pPr>
            <a:r>
              <a:rPr lang="en-US" sz="4200">
                <a:latin typeface="Arial" panose="020B0604020202020204" pitchFamily="34" charset="0"/>
                <a:cs typeface="Arial" panose="020B0604020202020204" pitchFamily="34" charset="0"/>
              </a:rPr>
              <a:t>Học sinh </a:t>
            </a:r>
            <a:r>
              <a:rPr lang="vi-VN" sz="4200">
                <a:latin typeface="Arial" panose="020B0604020202020204" pitchFamily="34" charset="0"/>
                <a:cs typeface="Arial" panose="020B0604020202020204" pitchFamily="34" charset="0"/>
              </a:rPr>
              <a:t>cần thực hiện theo các bước để xác định và xây dựng kế hoạch chi tiêu phù hợp hơn.</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8654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1603077" y="2113021"/>
            <a:ext cx="12400466" cy="864984"/>
            <a:chOff x="2334023" y="2754519"/>
            <a:chExt cx="1240046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0970667"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Tổ chức, sắp xếp hợp lí công việc gia đình</a:t>
              </a:r>
              <a:endParaRPr lang="en-US" sz="40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1603077" y="3729588"/>
            <a:ext cx="14881579" cy="864984"/>
            <a:chOff x="2334022" y="4028852"/>
            <a:chExt cx="14881579" cy="864984"/>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7</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3" y="4158967"/>
              <a:ext cx="1345177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Lập kế hoạch chi tiêu phù hợp với thu nhập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1603077" y="5342381"/>
            <a:ext cx="13543466" cy="864984"/>
            <a:chOff x="2301848" y="5366254"/>
            <a:chExt cx="13543466"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8</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2113665"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Thực hiện kế hoạch tài chính cá nhân</a:t>
              </a:r>
              <a:endParaRPr lang="en-US" sz="4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1599273" y="7033164"/>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Trở thành người chủ gia đình tương lai</a:t>
              </a:r>
              <a:endParaRPr lang="en-US" sz="40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9</a:t>
              </a: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1DFC0C0A-2FA8-978A-C5E2-098ED9EE43AF}"/>
              </a:ext>
            </a:extLst>
          </p:cNvPr>
          <p:cNvGrpSpPr/>
          <p:nvPr/>
        </p:nvGrpSpPr>
        <p:grpSpPr>
          <a:xfrm>
            <a:off x="1599273" y="8620411"/>
            <a:ext cx="17672957" cy="864984"/>
            <a:chOff x="2334023" y="2754519"/>
            <a:chExt cx="17672957" cy="864984"/>
          </a:xfrm>
        </p:grpSpPr>
        <p:sp>
          <p:nvSpPr>
            <p:cNvPr id="3" name="TextBox 2">
              <a:extLst>
                <a:ext uri="{FF2B5EF4-FFF2-40B4-BE49-F238E27FC236}">
                  <a16:creationId xmlns:a16="http://schemas.microsoft.com/office/drawing/2014/main" id="{21B391E5-9AC1-085A-5DBF-14AF2132729E}"/>
                </a:ext>
              </a:extLst>
            </p:cNvPr>
            <p:cNvSpPr txBox="1"/>
            <p:nvPr/>
          </p:nvSpPr>
          <p:spPr>
            <a:xfrm>
              <a:off x="3763822" y="2872454"/>
              <a:ext cx="1624315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Củng cố kiến thức – Vận dụng</a:t>
              </a:r>
            </a:p>
          </p:txBody>
        </p:sp>
        <p:sp>
          <p:nvSpPr>
            <p:cNvPr id="4" name="Rectangle: Rounded Corners 3">
              <a:extLst>
                <a:ext uri="{FF2B5EF4-FFF2-40B4-BE49-F238E27FC236}">
                  <a16:creationId xmlns:a16="http://schemas.microsoft.com/office/drawing/2014/main" id="{A3FAC724-B547-AE3A-093D-4B8EF62E65D7}"/>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10</a:t>
              </a:r>
            </a:p>
          </p:txBody>
        </p:sp>
      </p:grpSp>
    </p:spTree>
    <p:extLst>
      <p:ext uri="{BB962C8B-B14F-4D97-AF65-F5344CB8AC3E}">
        <p14:creationId xmlns:p14="http://schemas.microsoft.com/office/powerpoint/2010/main" val="31330183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6F2EE82-EC61-8D20-B3B7-4AE839EE242F}"/>
              </a:ext>
            </a:extLst>
          </p:cNvPr>
          <p:cNvSpPr txBox="1"/>
          <p:nvPr/>
        </p:nvSpPr>
        <p:spPr>
          <a:xfrm>
            <a:off x="2743200" y="622867"/>
            <a:ext cx="13037795"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Lập kế hoạch chi tiêu phù hợp với thu nhập gia đình và tiết kiệm tài chính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0BA24E7-A169-91C8-0A10-02E1D58F4EA6}"/>
              </a:ext>
            </a:extLst>
          </p:cNvPr>
          <p:cNvSpPr/>
          <p:nvPr/>
        </p:nvSpPr>
        <p:spPr>
          <a:xfrm>
            <a:off x="7620840" y="3075216"/>
            <a:ext cx="9855020" cy="656688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AAEF8E-8307-209D-CE51-5A17F44130A6}"/>
              </a:ext>
            </a:extLst>
          </p:cNvPr>
          <p:cNvSpPr txBox="1"/>
          <p:nvPr/>
        </p:nvSpPr>
        <p:spPr>
          <a:xfrm>
            <a:off x="7997894" y="3162300"/>
            <a:ext cx="8964918"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tiến hành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lập kế hoạch chi tiêu phù hợp với thu nhập gia đình và tiết kiệm tài chính.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Sau đó, viết kế hoạch lên giấy A4 hoặc A3 để trưng bày trước lớp.</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12D8E08C-6134-979F-4F50-10C67847EB6D}"/>
              </a:ext>
            </a:extLst>
          </p:cNvPr>
          <p:cNvGrpSpPr/>
          <p:nvPr/>
        </p:nvGrpSpPr>
        <p:grpSpPr>
          <a:xfrm>
            <a:off x="812140" y="2931926"/>
            <a:ext cx="6409906" cy="6732207"/>
            <a:chOff x="533400" y="2882673"/>
            <a:chExt cx="6409906" cy="6732207"/>
          </a:xfrm>
        </p:grpSpPr>
        <p:grpSp>
          <p:nvGrpSpPr>
            <p:cNvPr id="9" name="Group 8">
              <a:extLst>
                <a:ext uri="{FF2B5EF4-FFF2-40B4-BE49-F238E27FC236}">
                  <a16:creationId xmlns:a16="http://schemas.microsoft.com/office/drawing/2014/main" id="{FFBF0766-9274-B99B-6293-52439D798B24}"/>
                </a:ext>
              </a:extLst>
            </p:cNvPr>
            <p:cNvGrpSpPr/>
            <p:nvPr/>
          </p:nvGrpSpPr>
          <p:grpSpPr>
            <a:xfrm>
              <a:off x="533400" y="2882673"/>
              <a:ext cx="6409906" cy="6732207"/>
              <a:chOff x="914400" y="2826612"/>
              <a:chExt cx="6409906" cy="6732207"/>
            </a:xfrm>
          </p:grpSpPr>
          <p:grpSp>
            <p:nvGrpSpPr>
              <p:cNvPr id="12" name="Group 6">
                <a:extLst>
                  <a:ext uri="{FF2B5EF4-FFF2-40B4-BE49-F238E27FC236}">
                    <a16:creationId xmlns:a16="http://schemas.microsoft.com/office/drawing/2014/main" id="{8FC325E8-FEF3-5753-3C4C-35EBE2D76A6B}"/>
                  </a:ext>
                </a:extLst>
              </p:cNvPr>
              <p:cNvGrpSpPr/>
              <p:nvPr/>
            </p:nvGrpSpPr>
            <p:grpSpPr>
              <a:xfrm>
                <a:off x="914400" y="2826612"/>
                <a:ext cx="6409906" cy="6732207"/>
                <a:chOff x="0" y="-47625"/>
                <a:chExt cx="1457118" cy="1939320"/>
              </a:xfrm>
            </p:grpSpPr>
            <p:sp>
              <p:nvSpPr>
                <p:cNvPr id="22" name="Freeform 7">
                  <a:extLst>
                    <a:ext uri="{FF2B5EF4-FFF2-40B4-BE49-F238E27FC236}">
                      <a16:creationId xmlns:a16="http://schemas.microsoft.com/office/drawing/2014/main" id="{D5FDE65C-8FEF-54B3-06DA-104F632AF12F}"/>
                    </a:ext>
                  </a:extLst>
                </p:cNvPr>
                <p:cNvSpPr/>
                <p:nvPr/>
              </p:nvSpPr>
              <p:spPr>
                <a:xfrm>
                  <a:off x="0" y="-6348"/>
                  <a:ext cx="1457118" cy="18980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id="{E8B23E38-A721-5EDD-D6C4-56E181D117C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84B090A8-56F1-B1D5-6A93-8BF2A65D58B0}"/>
                  </a:ext>
                </a:extLst>
              </p:cNvPr>
              <p:cNvGrpSpPr/>
              <p:nvPr/>
            </p:nvGrpSpPr>
            <p:grpSpPr>
              <a:xfrm>
                <a:off x="1063232" y="3434292"/>
                <a:ext cx="6103136" cy="1509912"/>
                <a:chOff x="1061357" y="3471514"/>
                <a:chExt cx="6103136" cy="1509912"/>
              </a:xfrm>
            </p:grpSpPr>
            <p:sp>
              <p:nvSpPr>
                <p:cNvPr id="20" name="Freeform 10">
                  <a:extLst>
                    <a:ext uri="{FF2B5EF4-FFF2-40B4-BE49-F238E27FC236}">
                      <a16:creationId xmlns:a16="http://schemas.microsoft.com/office/drawing/2014/main" id="{D5092474-C3AC-864A-A261-F9A6E758A9B9}"/>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6BFF165-F6F6-D5C1-2F9D-46160DDC8F23}"/>
                    </a:ext>
                  </a:extLst>
                </p:cNvPr>
                <p:cNvSpPr txBox="1"/>
                <p:nvPr/>
              </p:nvSpPr>
              <p:spPr>
                <a:xfrm>
                  <a:off x="1061357" y="3824933"/>
                  <a:ext cx="6103136" cy="769441"/>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Làm việc cá nhân</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sp>
          <p:nvSpPr>
            <p:cNvPr id="24" name="Freeform 12">
              <a:extLst>
                <a:ext uri="{FF2B5EF4-FFF2-40B4-BE49-F238E27FC236}">
                  <a16:creationId xmlns:a16="http://schemas.microsoft.com/office/drawing/2014/main" id="{FE6F4E18-B10A-E64D-444B-1BA85553598C}"/>
                </a:ext>
              </a:extLst>
            </p:cNvPr>
            <p:cNvSpPr/>
            <p:nvPr/>
          </p:nvSpPr>
          <p:spPr>
            <a:xfrm>
              <a:off x="1338943" y="5353684"/>
              <a:ext cx="4001812" cy="3733800"/>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10528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75E3069-B713-8190-34A8-BEF86481DDDA}"/>
              </a:ext>
            </a:extLst>
          </p:cNvPr>
          <p:cNvGraphicFramePr>
            <a:graphicFrameLocks noGrp="1"/>
          </p:cNvGraphicFramePr>
          <p:nvPr>
            <p:extLst>
              <p:ext uri="{D42A27DB-BD31-4B8C-83A1-F6EECF244321}">
                <p14:modId xmlns:p14="http://schemas.microsoft.com/office/powerpoint/2010/main" val="63666996"/>
              </p:ext>
            </p:extLst>
          </p:nvPr>
        </p:nvGraphicFramePr>
        <p:xfrm>
          <a:off x="576262" y="571500"/>
          <a:ext cx="17135475" cy="9447942"/>
        </p:xfrm>
        <a:graphic>
          <a:graphicData uri="http://schemas.openxmlformats.org/drawingml/2006/table">
            <a:tbl>
              <a:tblPr bandRow="1">
                <a:tableStyleId>{5C22544A-7EE6-4342-B048-85BDC9FD1C3A}</a:tableStyleId>
              </a:tblPr>
              <a:tblGrid>
                <a:gridCol w="12103928">
                  <a:extLst>
                    <a:ext uri="{9D8B030D-6E8A-4147-A177-3AD203B41FA5}">
                      <a16:colId xmlns:a16="http://schemas.microsoft.com/office/drawing/2014/main" val="3449122692"/>
                    </a:ext>
                  </a:extLst>
                </a:gridCol>
                <a:gridCol w="5031547">
                  <a:extLst>
                    <a:ext uri="{9D8B030D-6E8A-4147-A177-3AD203B41FA5}">
                      <a16:colId xmlns:a16="http://schemas.microsoft.com/office/drawing/2014/main" val="115397015"/>
                    </a:ext>
                  </a:extLst>
                </a:gridCol>
              </a:tblGrid>
              <a:tr h="989742">
                <a:tc gridSpan="2">
                  <a:txBody>
                    <a:bodyPr/>
                    <a:lstStyle/>
                    <a:p>
                      <a:pPr marL="0" marR="0" lvl="0" algn="ctr">
                        <a:lnSpc>
                          <a:spcPct val="100000"/>
                        </a:lnSpc>
                        <a:spcBef>
                          <a:spcPts val="100"/>
                        </a:spcBef>
                        <a:spcAft>
                          <a:spcPts val="100"/>
                        </a:spcAft>
                      </a:pPr>
                      <a:r>
                        <a:rPr lang="en-US" sz="3000" b="1" u="sng">
                          <a:solidFill>
                            <a:srgbClr val="C00000"/>
                          </a:solidFill>
                          <a:effectLst/>
                          <a:latin typeface="Arial" panose="020B0604020202020204" pitchFamily="34" charset="0"/>
                          <a:ea typeface="Calibri" panose="020F0502020204030204" pitchFamily="34" charset="0"/>
                          <a:cs typeface="Arial" panose="020B0604020202020204" pitchFamily="34" charset="0"/>
                        </a:rPr>
                        <a:t>Gợi ý tham khảo</a:t>
                      </a:r>
                      <a:r>
                        <a:rPr lang="en-US" sz="30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rPr>
                        <a:t>K</a:t>
                      </a:r>
                      <a:r>
                        <a:rPr lang="vi-VN" sz="3000" b="1">
                          <a:solidFill>
                            <a:schemeClr val="tx1"/>
                          </a:solidFill>
                          <a:effectLst/>
                          <a:latin typeface="Arial" panose="020B0604020202020204" pitchFamily="34" charset="0"/>
                          <a:ea typeface="Calibri" panose="020F0502020204030204" pitchFamily="34" charset="0"/>
                          <a:cs typeface="Arial" panose="020B0604020202020204" pitchFamily="34" charset="0"/>
                        </a:rPr>
                        <a:t>ế hoạch chi tiêu cho gia đình có 4 người, thu nhập 24 triệu đồng/tháng</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rgbClr val="FFDDF6"/>
                    </a:solidFill>
                  </a:tcPr>
                </a:tc>
                <a:tc hMerge="1">
                  <a:txBody>
                    <a:bodyPr/>
                    <a:lstStyle/>
                    <a:p>
                      <a:pPr marL="457200" marR="0" lvl="1" algn="l">
                        <a:lnSpc>
                          <a:spcPct val="150000"/>
                        </a:lnSpc>
                        <a:spcBef>
                          <a:spcPts val="100"/>
                        </a:spcBef>
                        <a:spcAft>
                          <a:spcPts val="1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solidFill>
                      <a:schemeClr val="bg1"/>
                    </a:solidFill>
                  </a:tcPr>
                </a:tc>
                <a:extLst>
                  <a:ext uri="{0D108BD9-81ED-4DB2-BD59-A6C34878D82A}">
                    <a16:rowId xmlns:a16="http://schemas.microsoft.com/office/drawing/2014/main" val="268382877"/>
                  </a:ext>
                </a:extLst>
              </a:tr>
              <a:tr h="973764">
                <a:tc>
                  <a:txBody>
                    <a:bodyPr/>
                    <a:lstStyle/>
                    <a:p>
                      <a:pPr marL="457200" marR="0" lvl="1" algn="l">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1. Thu nhập của gia đình 1 tháng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24.000.000</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1388775568"/>
                  </a:ext>
                </a:extLst>
              </a:tr>
              <a:tr h="838200">
                <a:tc>
                  <a:txBody>
                    <a:bodyPr/>
                    <a:lstStyle/>
                    <a:p>
                      <a:pPr marL="457200" marR="0" lvl="1" algn="l">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2. Chi tiêu</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620241256"/>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ăn uống</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5.000.000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692526223"/>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nhà</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73144606"/>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điện, nước, điện thoại, internet</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1.200.000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860109482"/>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vật dụng thiết yếu (bột giặt, sữa tắm, dầu ăn, hạt nêm,…)</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500.000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550301287"/>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học 2 con</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5.000.000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884154838"/>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đi lại</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800.000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305222855"/>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Chi phí khác (giải trí, quần áo, quà tặng,…)</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3.000.000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697032639"/>
                  </a:ext>
                </a:extLst>
              </a:tr>
              <a:tr h="722331">
                <a:tc>
                  <a:txBody>
                    <a:bodyPr/>
                    <a:lstStyle/>
                    <a:p>
                      <a:pPr marL="0" marR="0" lvl="0" algn="r">
                        <a:lnSpc>
                          <a:spcPct val="100000"/>
                        </a:lnSpc>
                        <a:spcBef>
                          <a:spcPts val="100"/>
                        </a:spcBef>
                        <a:spcAft>
                          <a:spcPts val="100"/>
                        </a:spcAft>
                      </a:pPr>
                      <a:r>
                        <a:rPr lang="en-US" sz="2800" b="1">
                          <a:effectLst/>
                          <a:latin typeface="Arial" panose="020B0604020202020204" pitchFamily="34" charset="0"/>
                          <a:ea typeface="Calibri" panose="020F0502020204030204" pitchFamily="34" charset="0"/>
                          <a:cs typeface="Arial" panose="020B0604020202020204" pitchFamily="34" charset="0"/>
                        </a:rPr>
                        <a:t>Tổng chi:</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15.500.000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1487478167"/>
                  </a:ext>
                </a:extLst>
              </a:tr>
              <a:tr h="867588">
                <a:tc>
                  <a:txBody>
                    <a:bodyPr/>
                    <a:lstStyle/>
                    <a:p>
                      <a:pPr marL="457200" marR="0" lvl="1" algn="l">
                        <a:lnSpc>
                          <a:spcPct val="100000"/>
                        </a:lnSpc>
                        <a:spcBef>
                          <a:spcPts val="100"/>
                        </a:spcBef>
                        <a:spcAft>
                          <a:spcPts val="100"/>
                        </a:spcAft>
                      </a:pPr>
                      <a:r>
                        <a:rPr lang="en-US" sz="2800" b="1" i="0">
                          <a:effectLst/>
                          <a:latin typeface="Arial" panose="020B0604020202020204" pitchFamily="34" charset="0"/>
                          <a:ea typeface="Calibri" panose="020F0502020204030204" pitchFamily="34" charset="0"/>
                          <a:cs typeface="Arial" panose="020B0604020202020204" pitchFamily="34" charset="0"/>
                        </a:rPr>
                        <a:t>Tiết kiệm</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8.500.000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545510149"/>
                  </a:ext>
                </a:extLst>
              </a:tr>
            </a:tbl>
          </a:graphicData>
        </a:graphic>
      </p:graphicFrame>
    </p:spTree>
    <p:extLst>
      <p:ext uri="{BB962C8B-B14F-4D97-AF65-F5344CB8AC3E}">
        <p14:creationId xmlns:p14="http://schemas.microsoft.com/office/powerpoint/2010/main" val="4153164946"/>
      </p:ext>
    </p:extLst>
  </p:cSld>
  <p:clrMapOvr>
    <a:masterClrMapping/>
  </p:clrMapOvr>
  <p:transition spd="med">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F14BDA-DA3C-EE1D-66C8-2D34B05B7976}"/>
              </a:ext>
            </a:extLst>
          </p:cNvPr>
          <p:cNvGrpSpPr/>
          <p:nvPr/>
        </p:nvGrpSpPr>
        <p:grpSpPr>
          <a:xfrm>
            <a:off x="3110011" y="5171752"/>
            <a:ext cx="12500164" cy="1179916"/>
            <a:chOff x="3029863" y="1823688"/>
            <a:chExt cx="12362538" cy="1262412"/>
          </a:xfrm>
        </p:grpSpPr>
        <p:cxnSp>
          <p:nvCxnSpPr>
            <p:cNvPr id="7" name="Straight Connector 6">
              <a:extLst>
                <a:ext uri="{FF2B5EF4-FFF2-40B4-BE49-F238E27FC236}">
                  <a16:creationId xmlns:a16="http://schemas.microsoft.com/office/drawing/2014/main" id="{1D87CC35-D90B-5408-C2FE-B6E48BB6B40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6AB0D6-ECDF-5E34-4884-BDAF27CE61E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DBBA29-F5BA-29CE-EE11-F3805F7A5FC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2A0AD-418F-375A-9F40-EC0B87F7098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6CD0221-26BD-B05F-1F38-41D88AE3B58A}"/>
              </a:ext>
            </a:extLst>
          </p:cNvPr>
          <p:cNvGrpSpPr/>
          <p:nvPr/>
        </p:nvGrpSpPr>
        <p:grpSpPr>
          <a:xfrm>
            <a:off x="547091" y="1755312"/>
            <a:ext cx="17193817" cy="3496906"/>
            <a:chOff x="-430976" y="483217"/>
            <a:chExt cx="17193817" cy="3496906"/>
          </a:xfrm>
        </p:grpSpPr>
        <p:sp>
          <p:nvSpPr>
            <p:cNvPr id="3" name="Speech Bubble: Rectangle with Corners Rounded 2">
              <a:extLst>
                <a:ext uri="{FF2B5EF4-FFF2-40B4-BE49-F238E27FC236}">
                  <a16:creationId xmlns:a16="http://schemas.microsoft.com/office/drawing/2014/main" id="{D50E85B6-A5BD-E55E-9772-341CF3E5C23C}"/>
                </a:ext>
              </a:extLst>
            </p:cNvPr>
            <p:cNvSpPr/>
            <p:nvPr/>
          </p:nvSpPr>
          <p:spPr>
            <a:xfrm>
              <a:off x="135014" y="754008"/>
              <a:ext cx="16627827" cy="3226115"/>
            </a:xfrm>
            <a:prstGeom prst="wedgeRoundRectCallout">
              <a:avLst>
                <a:gd name="adj1" fmla="val -26405"/>
                <a:gd name="adj2" fmla="val 46900"/>
                <a:gd name="adj3" fmla="val 16667"/>
              </a:avLst>
            </a:prstGeom>
            <a:solidFill>
              <a:srgbClr val="FFF3CD"/>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trưng bày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những</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kế hoạch chi tiêu đã lập trên lớp và nhận xét, bình luận về kế hoạch của các bạn</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khác theo câu hỏi gợi ý dưới đây</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F7371FF-2A4A-83EA-2886-910E23D4F2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430976" y="483217"/>
              <a:ext cx="1454937" cy="822702"/>
            </a:xfrm>
            <a:prstGeom prst="rect">
              <a:avLst/>
            </a:prstGeom>
          </p:spPr>
        </p:pic>
      </p:grpSp>
      <p:sp>
        <p:nvSpPr>
          <p:cNvPr id="5" name="TextBox 4">
            <a:extLst>
              <a:ext uri="{FF2B5EF4-FFF2-40B4-BE49-F238E27FC236}">
                <a16:creationId xmlns:a16="http://schemas.microsoft.com/office/drawing/2014/main" id="{078BA43B-A4ED-F534-0AE6-FB5A3ABDB684}"/>
              </a:ext>
            </a:extLst>
          </p:cNvPr>
          <p:cNvSpPr txBox="1"/>
          <p:nvPr/>
        </p:nvSpPr>
        <p:spPr>
          <a:xfrm>
            <a:off x="1629713" y="830232"/>
            <a:ext cx="15028574" cy="769441"/>
          </a:xfrm>
          <a:prstGeom prst="rect">
            <a:avLst/>
          </a:prstGeom>
          <a:noFill/>
        </p:spPr>
        <p:txBody>
          <a:bodyPr wrap="square">
            <a:spAutoFit/>
          </a:bodyPr>
          <a:lstStyle/>
          <a:p>
            <a:pPr lvl="0" algn="ctr"/>
            <a:r>
              <a:rPr lang="en-US" sz="4400" b="1">
                <a:solidFill>
                  <a:srgbClr val="C00000"/>
                </a:solidFill>
                <a:latin typeface="Arial" panose="020B0604020202020204" pitchFamily="34" charset="0"/>
                <a:cs typeface="Arial" panose="020B0604020202020204" pitchFamily="34" charset="0"/>
              </a:rPr>
              <a:t>Nhiệm vụ 3: Nhận xét về kế hoạch chi tiêu của các bạn</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3563F44-5E1C-8BD4-404C-19BEC3466D02}"/>
              </a:ext>
            </a:extLst>
          </p:cNvPr>
          <p:cNvSpPr/>
          <p:nvPr/>
        </p:nvSpPr>
        <p:spPr>
          <a:xfrm>
            <a:off x="616692" y="6169152"/>
            <a:ext cx="5775851" cy="364826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Bản kế hoạch nào thỏa mãn cả hai tiêu chí “</a:t>
            </a:r>
            <a:r>
              <a:rPr lang="vi-VN" sz="3600" i="1">
                <a:solidFill>
                  <a:prstClr val="black"/>
                </a:solidFill>
                <a:latin typeface="Arial" panose="020B0604020202020204" pitchFamily="34" charset="0"/>
                <a:cs typeface="Arial" panose="020B0604020202020204" pitchFamily="34" charset="0"/>
              </a:rPr>
              <a:t>phù hợp thu nhập gia đình</a:t>
            </a:r>
            <a:r>
              <a:rPr lang="vi-VN" sz="3600">
                <a:solidFill>
                  <a:prstClr val="black"/>
                </a:solidFill>
                <a:latin typeface="Arial" panose="020B0604020202020204" pitchFamily="34" charset="0"/>
                <a:cs typeface="Arial" panose="020B0604020202020204" pitchFamily="34" charset="0"/>
              </a:rPr>
              <a:t>” và “</a:t>
            </a:r>
            <a:r>
              <a:rPr lang="vi-VN" sz="3600" i="1">
                <a:solidFill>
                  <a:prstClr val="black"/>
                </a:solidFill>
                <a:latin typeface="Arial" panose="020B0604020202020204" pitchFamily="34" charset="0"/>
                <a:cs typeface="Arial" panose="020B0604020202020204" pitchFamily="34" charset="0"/>
              </a:rPr>
              <a:t>tiết kiệm tài chính</a:t>
            </a:r>
            <a:r>
              <a:rPr lang="vi-VN" sz="3600">
                <a:solidFill>
                  <a:prstClr val="black"/>
                </a:solidFill>
                <a:latin typeface="Arial" panose="020B0604020202020204" pitchFamily="34" charset="0"/>
                <a:cs typeface="Arial" panose="020B0604020202020204" pitchFamily="34" charset="0"/>
              </a:rPr>
              <a:t>”?</a:t>
            </a:r>
            <a:endParaRPr kumimoji="0" lang="vi-VN" sz="36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25054F8-ED66-7E41-FB0E-1E30C960EEFF}"/>
              </a:ext>
            </a:extLst>
          </p:cNvPr>
          <p:cNvSpPr/>
          <p:nvPr/>
        </p:nvSpPr>
        <p:spPr>
          <a:xfrm>
            <a:off x="6803264" y="6171460"/>
            <a:ext cx="5113659" cy="363253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Em có ấn tượng với bản kế hoạch nào nhất? Vì sao?</a:t>
            </a:r>
            <a:endParaRPr kumimoji="0" lang="vi-VN" sz="36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D006D88-1E03-B112-C051-9820FCC90C31}"/>
              </a:ext>
            </a:extLst>
          </p:cNvPr>
          <p:cNvSpPr/>
          <p:nvPr/>
        </p:nvSpPr>
        <p:spPr>
          <a:xfrm>
            <a:off x="12327645" y="6192082"/>
            <a:ext cx="5343663" cy="359407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Em học được điều gì từ hoạt động này?</a:t>
            </a:r>
            <a:endParaRPr kumimoji="0" lang="vi-VN" sz="36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5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6524336" y="738020"/>
            <a:ext cx="1610556" cy="1012335"/>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7655A23-9C15-507D-8361-D12818188828}"/>
              </a:ext>
            </a:extLst>
          </p:cNvPr>
          <p:cNvPicPr>
            <a:picLocks noChangeAspect="1"/>
          </p:cNvPicPr>
          <p:nvPr/>
        </p:nvPicPr>
        <p:blipFill>
          <a:blip r:embed="rId4"/>
          <a:srcRect t="7037" b="7037"/>
          <a:stretch>
            <a:fillRect/>
          </a:stretch>
        </p:blipFill>
        <p:spPr>
          <a:xfrm>
            <a:off x="958363" y="1409700"/>
            <a:ext cx="16371254" cy="8877300"/>
          </a:xfrm>
          <a:prstGeom prst="rect">
            <a:avLst/>
          </a:prstGeom>
        </p:spPr>
      </p:pic>
      <p:sp>
        <p:nvSpPr>
          <p:cNvPr id="4" name="Rectangle 3">
            <a:extLst>
              <a:ext uri="{FF2B5EF4-FFF2-40B4-BE49-F238E27FC236}">
                <a16:creationId xmlns:a16="http://schemas.microsoft.com/office/drawing/2014/main" id="{79CB0494-B5D5-F713-1A1E-2B403D95A30A}"/>
              </a:ext>
            </a:extLst>
          </p:cNvPr>
          <p:cNvSpPr/>
          <p:nvPr/>
        </p:nvSpPr>
        <p:spPr>
          <a:xfrm>
            <a:off x="1828782" y="2358442"/>
            <a:ext cx="14630412" cy="6133795"/>
          </a:xfrm>
          <a:prstGeom prst="rect">
            <a:avLst/>
          </a:prstGeom>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Mặc dù chưa chính thức làm ra thu nhập, song chúng ta có thể luyện tập việc lập kế hoạch chi tiêu cá nhân để làm quen dần với công việc này.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Một kế hoạch chi tiêu hợp lí sẽ giúp chúng ta quản lí tài chính cá nhân hiệu quả, tiết kiệm cho bản thân và gia đình.</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220B702-0769-3D4E-CF79-1F50BFFDED25}"/>
              </a:ext>
            </a:extLst>
          </p:cNvPr>
          <p:cNvGrpSpPr/>
          <p:nvPr/>
        </p:nvGrpSpPr>
        <p:grpSpPr>
          <a:xfrm>
            <a:off x="5904417" y="687756"/>
            <a:ext cx="6479144" cy="1360323"/>
            <a:chOff x="2078673" y="1010321"/>
            <a:chExt cx="6479144" cy="1360323"/>
          </a:xfrm>
        </p:grpSpPr>
        <p:sp>
          <p:nvSpPr>
            <p:cNvPr id="7" name="Freeform 6">
              <a:extLst>
                <a:ext uri="{FF2B5EF4-FFF2-40B4-BE49-F238E27FC236}">
                  <a16:creationId xmlns:a16="http://schemas.microsoft.com/office/drawing/2014/main" id="{902595FA-9B89-16A9-D472-E94A4AAD1885}"/>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E8CBB7-F967-2DD7-9563-40A61DE47F68}"/>
                </a:ext>
              </a:extLst>
            </p:cNvPr>
            <p:cNvSpPr txBox="1"/>
            <p:nvPr/>
          </p:nvSpPr>
          <p:spPr>
            <a:xfrm>
              <a:off x="2452270" y="1269952"/>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C58F0307-7323-9419-22E2-BA5901EAA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50238" y="7334055"/>
            <a:ext cx="2881410" cy="3035968"/>
          </a:xfrm>
          <a:prstGeom prst="rect">
            <a:avLst/>
          </a:prstGeom>
        </p:spPr>
      </p:pic>
      <p:sp>
        <p:nvSpPr>
          <p:cNvPr id="6" name="Freeform 6"/>
          <p:cNvSpPr/>
          <p:nvPr/>
        </p:nvSpPr>
        <p:spPr>
          <a:xfrm rot="1399009">
            <a:off x="135530" y="9182277"/>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0893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549257" cy="1829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CẢM</a:t>
            </a:r>
            <a:r>
              <a:rPr kumimoji="0" lang="en-US" sz="7400" b="1" i="0" u="none" strike="noStrike" kern="1200" cap="none" spc="0" normalizeH="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 ƠN TẤT CẢ CÁC EM ĐÃ LẮNG NGHE BÀI HỌC HÔM NAY</a:t>
            </a: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2234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133599" y="2952384"/>
            <a:ext cx="140208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lvl="0" algn="ctr">
              <a:lnSpc>
                <a:spcPct val="150000"/>
              </a:lnSpc>
              <a:spcBef>
                <a:spcPct val="0"/>
              </a:spcBef>
            </a:pPr>
            <a:r>
              <a:rPr lang="vi-VN" sz="6600" b="1">
                <a:solidFill>
                  <a:srgbClr val="C00000"/>
                </a:solidFill>
                <a:cs typeface="Arial" panose="020B0604020202020204" pitchFamily="34" charset="0"/>
              </a:rPr>
              <a:t>Thực hành hóa giải mâu thuẫn, xung đột trong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29308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5">
            <a:extLst>
              <a:ext uri="{FF2B5EF4-FFF2-40B4-BE49-F238E27FC236}">
                <a16:creationId xmlns:a16="http://schemas.microsoft.com/office/drawing/2014/main" id="{BB13D075-100A-5CE9-A781-5F069FF7DCED}"/>
              </a:ext>
            </a:extLst>
          </p:cNvPr>
          <p:cNvSpPr/>
          <p:nvPr/>
        </p:nvSpPr>
        <p:spPr>
          <a:xfrm rot="10800000">
            <a:off x="6096000" y="2677727"/>
            <a:ext cx="11458582"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id="{1EC43BA7-B983-6143-5A08-955599D16D80}"/>
              </a:ext>
            </a:extLst>
          </p:cNvPr>
          <p:cNvSpPr/>
          <p:nvPr/>
        </p:nvSpPr>
        <p:spPr>
          <a:xfrm rot="10800000">
            <a:off x="727976" y="267772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A194536-E44F-1788-9BEC-51937DBC1780}"/>
              </a:ext>
            </a:extLst>
          </p:cNvPr>
          <p:cNvGrpSpPr/>
          <p:nvPr/>
        </p:nvGrpSpPr>
        <p:grpSpPr>
          <a:xfrm>
            <a:off x="7751311" y="3208071"/>
            <a:ext cx="8229600" cy="1214437"/>
            <a:chOff x="7683843" y="2053540"/>
            <a:chExt cx="8229600" cy="1214437"/>
          </a:xfrm>
        </p:grpSpPr>
        <p:sp>
          <p:nvSpPr>
            <p:cNvPr id="12" name="Freeform 8">
              <a:extLst>
                <a:ext uri="{FF2B5EF4-FFF2-40B4-BE49-F238E27FC236}">
                  <a16:creationId xmlns:a16="http://schemas.microsoft.com/office/drawing/2014/main" id="{76A4D715-BFFD-5654-8E31-F1DF51152048}"/>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A0687C-2B5B-D491-9139-4EC56155E394}"/>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432CE7FD-40EC-5CE7-CC0C-A67F9659B395}"/>
              </a:ext>
            </a:extLst>
          </p:cNvPr>
          <p:cNvSpPr txBox="1"/>
          <p:nvPr/>
        </p:nvSpPr>
        <p:spPr>
          <a:xfrm>
            <a:off x="6354876" y="4518626"/>
            <a:ext cx="11022470" cy="45949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thảo luận với bạn, xây dựng 2 tình huống giả định về mâu thuẫn, xung đột giữa các thành viên trong gia đình và viết tóm tắt tình huống vào giấy A3 hoặc A4.</a:t>
            </a:r>
          </a:p>
          <a:p>
            <a:pPr marL="571500" indent="-571500" algn="just">
              <a:lnSpc>
                <a:spcPct val="150000"/>
              </a:lnSpc>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en-US" sz="4000">
                <a:latin typeface="Arial" panose="020B0604020202020204" pitchFamily="34" charset="0"/>
                <a:ea typeface="Calibri" panose="020F0502020204030204" pitchFamily="34" charset="0"/>
                <a:cs typeface="Arial" panose="020B0604020202020204" pitchFamily="34" charset="0"/>
              </a:rPr>
              <a:t>Để trống phần </a:t>
            </a:r>
            <a:r>
              <a:rPr lang="en-US" sz="4000" i="1">
                <a:latin typeface="Arial" panose="020B0604020202020204" pitchFamily="34" charset="0"/>
                <a:ea typeface="Calibri" panose="020F0502020204030204" pitchFamily="34" charset="0"/>
                <a:cs typeface="Arial" panose="020B0604020202020204" pitchFamily="34" charset="0"/>
              </a:rPr>
              <a:t>Gợi ý cách giải quyết. </a:t>
            </a:r>
          </a:p>
        </p:txBody>
      </p:sp>
      <p:sp>
        <p:nvSpPr>
          <p:cNvPr id="15" name="TextBox 14">
            <a:extLst>
              <a:ext uri="{FF2B5EF4-FFF2-40B4-BE49-F238E27FC236}">
                <a16:creationId xmlns:a16="http://schemas.microsoft.com/office/drawing/2014/main" id="{ADA54881-6F6F-BD4D-B3FF-F12E8518FD36}"/>
              </a:ext>
            </a:extLst>
          </p:cNvPr>
          <p:cNvSpPr txBox="1"/>
          <p:nvPr/>
        </p:nvSpPr>
        <p:spPr>
          <a:xfrm>
            <a:off x="1999241" y="433938"/>
            <a:ext cx="14289517"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Xây dựng các tình huống giả định về mâu thuẫn, xung đột trong gia đình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1">
            <a:extLst>
              <a:ext uri="{FF2B5EF4-FFF2-40B4-BE49-F238E27FC236}">
                <a16:creationId xmlns:a16="http://schemas.microsoft.com/office/drawing/2014/main" id="{2C082927-3EA8-5B93-72DB-E2D20671DA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3418" y="4887115"/>
            <a:ext cx="4978746" cy="4424861"/>
          </a:xfrm>
          <a:prstGeom prst="rect">
            <a:avLst/>
          </a:prstGeom>
        </p:spPr>
      </p:pic>
    </p:spTree>
    <p:extLst>
      <p:ext uri="{BB962C8B-B14F-4D97-AF65-F5344CB8AC3E}">
        <p14:creationId xmlns:p14="http://schemas.microsoft.com/office/powerpoint/2010/main" val="1314495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outVertical)">
                                      <p:cBhvr>
                                        <p:cTn id="24" dur="500"/>
                                        <p:tgtEl>
                                          <p:spTgt spid="14">
                                            <p:txEl>
                                              <p:pRg st="0" end="0"/>
                                            </p:txEl>
                                          </p:spTgt>
                                        </p:tgtEl>
                                      </p:cBhvr>
                                    </p:animEffect>
                                  </p:childTnLst>
                                </p:cTn>
                              </p:par>
                            </p:childTnLst>
                          </p:cTn>
                        </p:par>
                        <p:par>
                          <p:cTn id="25" fill="hold">
                            <p:stCondLst>
                              <p:cond delay="500"/>
                            </p:stCondLst>
                            <p:childTnLst>
                              <p:par>
                                <p:cTn id="26" presetID="16" presetClass="entr" presetSubtype="37"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barn(outVertical)">
                                      <p:cBhvr>
                                        <p:cTn id="2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build="p"/>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809C5F1-4F96-6BCB-61AB-26B5C36FA215}"/>
              </a:ext>
            </a:extLst>
          </p:cNvPr>
          <p:cNvGrpSpPr/>
          <p:nvPr/>
        </p:nvGrpSpPr>
        <p:grpSpPr>
          <a:xfrm>
            <a:off x="762000" y="418202"/>
            <a:ext cx="7006813" cy="3563315"/>
            <a:chOff x="-2103843" y="1857566"/>
            <a:chExt cx="7006813" cy="3563315"/>
          </a:xfrm>
        </p:grpSpPr>
        <p:sp>
          <p:nvSpPr>
            <p:cNvPr id="8" name="Line Callout 1 (Border and Accent Bar) 3">
              <a:extLst>
                <a:ext uri="{FF2B5EF4-FFF2-40B4-BE49-F238E27FC236}">
                  <a16:creationId xmlns:a16="http://schemas.microsoft.com/office/drawing/2014/main" id="{E017A109-929E-934F-571C-8911E8BB9D72}"/>
                </a:ext>
              </a:extLst>
            </p:cNvPr>
            <p:cNvSpPr/>
            <p:nvPr/>
          </p:nvSpPr>
          <p:spPr>
            <a:xfrm>
              <a:off x="-2103843" y="2372881"/>
              <a:ext cx="7006813" cy="3048000"/>
            </a:xfrm>
            <a:prstGeom prst="roundRect">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tình huống mâu thuẫn, xung đột giữa các thành viên trong gia đình </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E77DF17E-2B87-1EBA-3B19-6D0A6B20D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3270" y="1857566"/>
              <a:ext cx="752586" cy="773686"/>
            </a:xfrm>
            <a:prstGeom prst="rect">
              <a:avLst/>
            </a:prstGeom>
          </p:spPr>
        </p:pic>
      </p:grpSp>
      <p:sp>
        <p:nvSpPr>
          <p:cNvPr id="35" name="Speech Bubble: Rectangle with Corners Rounded 34">
            <a:extLst>
              <a:ext uri="{FF2B5EF4-FFF2-40B4-BE49-F238E27FC236}">
                <a16:creationId xmlns:a16="http://schemas.microsoft.com/office/drawing/2014/main" id="{6C1C85E6-A564-7221-D221-CDE93C886B79}"/>
              </a:ext>
            </a:extLst>
          </p:cNvPr>
          <p:cNvSpPr/>
          <p:nvPr/>
        </p:nvSpPr>
        <p:spPr>
          <a:xfrm>
            <a:off x="8868271" y="624145"/>
            <a:ext cx="8886330" cy="2461955"/>
          </a:xfrm>
          <a:prstGeom prst="wedgeRoundRectCallout">
            <a:avLst>
              <a:gd name="adj1" fmla="val -57480"/>
              <a:gd name="adj2" fmla="val 43842"/>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Xung đột ý kiến khi cha mẹ muốn can thiệp vào quan hệ bạn bè của con.</a:t>
            </a:r>
            <a:endParaRPr lang="en-US" sz="3600">
              <a:solidFill>
                <a:schemeClr val="tx1"/>
              </a:solidFill>
              <a:latin typeface="Arial" panose="020B0604020202020204" pitchFamily="34" charset="0"/>
              <a:cs typeface="Arial" panose="020B0604020202020204" pitchFamily="34" charset="0"/>
            </a:endParaRPr>
          </a:p>
        </p:txBody>
      </p:sp>
      <p:sp>
        <p:nvSpPr>
          <p:cNvPr id="36" name="Speech Bubble: Rectangle with Corners Rounded 35">
            <a:extLst>
              <a:ext uri="{FF2B5EF4-FFF2-40B4-BE49-F238E27FC236}">
                <a16:creationId xmlns:a16="http://schemas.microsoft.com/office/drawing/2014/main" id="{597126A4-F803-4D9C-A25C-26FF6DDD5C3E}"/>
              </a:ext>
            </a:extLst>
          </p:cNvPr>
          <p:cNvSpPr/>
          <p:nvPr/>
        </p:nvSpPr>
        <p:spPr>
          <a:xfrm>
            <a:off x="8890041" y="3429000"/>
            <a:ext cx="8864559" cy="3581400"/>
          </a:xfrm>
          <a:prstGeom prst="wedgeRoundRectCallout">
            <a:avLst>
              <a:gd name="adj1" fmla="val -57717"/>
              <a:gd name="adj2" fmla="val -41204"/>
              <a:gd name="adj3" fmla="val 1666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Bất đồng quan điểm giữa cha mẹ và các con về việc con dành thời gian tham gia các hoạt động tập thể, ngoại khoá của nhà trường và cộng đồng.</a:t>
            </a:r>
            <a:endParaRPr lang="en-US" sz="3600">
              <a:solidFill>
                <a:schemeClr val="tx1"/>
              </a:solidFill>
              <a:latin typeface="Arial" panose="020B0604020202020204" pitchFamily="34" charset="0"/>
              <a:cs typeface="Arial" panose="020B0604020202020204" pitchFamily="34" charset="0"/>
            </a:endParaRPr>
          </a:p>
        </p:txBody>
      </p:sp>
      <p:sp>
        <p:nvSpPr>
          <p:cNvPr id="38" name="Speech Bubble: Rectangle with Corners Rounded 37">
            <a:extLst>
              <a:ext uri="{FF2B5EF4-FFF2-40B4-BE49-F238E27FC236}">
                <a16:creationId xmlns:a16="http://schemas.microsoft.com/office/drawing/2014/main" id="{FC86D7D3-72D8-C767-07E9-928AD713AAE4}"/>
              </a:ext>
            </a:extLst>
          </p:cNvPr>
          <p:cNvSpPr/>
          <p:nvPr/>
        </p:nvSpPr>
        <p:spPr>
          <a:xfrm>
            <a:off x="8890042" y="7361454"/>
            <a:ext cx="8886330" cy="2461955"/>
          </a:xfrm>
          <a:prstGeom prst="wedgeRoundRectCallout">
            <a:avLst>
              <a:gd name="adj1" fmla="val -57901"/>
              <a:gd name="adj2" fmla="val -36645"/>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Mâu thuẫn giữa các thành viên trong gia đình về định hướng nghề nghiệp của con</a:t>
            </a:r>
            <a:endParaRPr lang="en-US" sz="3600">
              <a:solidFill>
                <a:schemeClr val="tx1"/>
              </a:solidFill>
              <a:latin typeface="Arial" panose="020B0604020202020204" pitchFamily="34" charset="0"/>
              <a:cs typeface="Arial" panose="020B0604020202020204" pitchFamily="34" charset="0"/>
            </a:endParaRPr>
          </a:p>
        </p:txBody>
      </p:sp>
      <p:pic>
        <p:nvPicPr>
          <p:cNvPr id="2054" name="Picture 6" descr="Mâu Thuẫn Giữa Cha Mẹ Và Con Cái: Nguyên Nhân Và Cách Giải Quyết - Tạp chí  Tâm lý học Việt Nam">
            <a:extLst>
              <a:ext uri="{FF2B5EF4-FFF2-40B4-BE49-F238E27FC236}">
                <a16:creationId xmlns:a16="http://schemas.microsoft.com/office/drawing/2014/main" id="{3A43C985-C8E9-A47A-9FC6-6D9D77913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13" y="4496832"/>
            <a:ext cx="36576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Hiểu về bất đồng giữa cha mẹ và con cái">
            <a:extLst>
              <a:ext uri="{FF2B5EF4-FFF2-40B4-BE49-F238E27FC236}">
                <a16:creationId xmlns:a16="http://schemas.microsoft.com/office/drawing/2014/main" id="{CF767356-026F-D547-F150-B2FDB58D3E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9814" y="4496833"/>
            <a:ext cx="353391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Xung Đột Gia Đình Là Gì? Nguyên Nhân Và Cách Giải Quyết - TÂM LÝ TRỊ LIỆU  NHC">
            <a:extLst>
              <a:ext uri="{FF2B5EF4-FFF2-40B4-BE49-F238E27FC236}">
                <a16:creationId xmlns:a16="http://schemas.microsoft.com/office/drawing/2014/main" id="{7478EC5F-7EF0-21DE-85D5-8A9D1B1FD7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9067" y="7229377"/>
            <a:ext cx="5221494" cy="2610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9040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arn(inVertical)">
                                      <p:cBhvr>
                                        <p:cTn id="15" dur="500"/>
                                        <p:tgtEl>
                                          <p:spTgt spid="205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outVertical)">
                                      <p:cBhvr>
                                        <p:cTn id="20" dur="500"/>
                                        <p:tgtEl>
                                          <p:spTgt spid="36"/>
                                        </p:tgtEl>
                                      </p:cBhvr>
                                    </p:animEffect>
                                  </p:childTnLst>
                                </p:cTn>
                              </p:par>
                              <p:par>
                                <p:cTn id="21" presetID="16" presetClass="entr" presetSubtype="37"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barn(outVertical)">
                                      <p:cBhvr>
                                        <p:cTn id="23" dur="500"/>
                                        <p:tgtEl>
                                          <p:spTgt spid="205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outVertical)">
                                      <p:cBhvr>
                                        <p:cTn id="28" dur="500"/>
                                        <p:tgtEl>
                                          <p:spTgt spid="38"/>
                                        </p:tgtEl>
                                      </p:cBhvr>
                                    </p:animEffect>
                                  </p:childTnLst>
                                </p:cTn>
                              </p:par>
                              <p:par>
                                <p:cTn id="29" presetID="16" presetClass="entr" presetSubtype="21"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A7FF3B9E-83FB-3BBB-992C-65860B78E8AE}"/>
              </a:ext>
            </a:extLst>
          </p:cNvPr>
          <p:cNvSpPr/>
          <p:nvPr/>
        </p:nvSpPr>
        <p:spPr>
          <a:xfrm>
            <a:off x="-83913" y="8936609"/>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rot="5995738" flipH="1">
            <a:off x="16778740" y="8779440"/>
            <a:ext cx="1343598" cy="1520451"/>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2">
            <a:extLst>
              <a:ext uri="{FF2B5EF4-FFF2-40B4-BE49-F238E27FC236}">
                <a16:creationId xmlns:a16="http://schemas.microsoft.com/office/drawing/2014/main" id="{07724EA2-C302-5908-AED5-F0EB78AD27F7}"/>
              </a:ext>
            </a:extLst>
          </p:cNvPr>
          <p:cNvGrpSpPr/>
          <p:nvPr/>
        </p:nvGrpSpPr>
        <p:grpSpPr>
          <a:xfrm>
            <a:off x="-159715" y="-179686"/>
            <a:ext cx="18607430" cy="660193"/>
            <a:chOff x="0" y="0"/>
            <a:chExt cx="754546" cy="26771"/>
          </a:xfrm>
        </p:grpSpPr>
        <p:sp>
          <p:nvSpPr>
            <p:cNvPr id="6" name="Freeform 3">
              <a:extLst>
                <a:ext uri="{FF2B5EF4-FFF2-40B4-BE49-F238E27FC236}">
                  <a16:creationId xmlns:a16="http://schemas.microsoft.com/office/drawing/2014/main" id="{50043DBE-F5F5-DADA-EB59-045191DDF75F}"/>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D1472B3-D12C-12C3-D22E-A7C2E7DDBBB4}"/>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latin typeface="Arial" panose="020B0604020202020204" pitchFamily="34" charset="0"/>
                <a:cs typeface="Arial" panose="020B0604020202020204" pitchFamily="34" charset="0"/>
              </a:endParaRPr>
            </a:p>
          </p:txBody>
        </p:sp>
      </p:grpSp>
      <p:pic>
        <p:nvPicPr>
          <p:cNvPr id="8" name="Picture 3">
            <a:extLst>
              <a:ext uri="{FF2B5EF4-FFF2-40B4-BE49-F238E27FC236}">
                <a16:creationId xmlns:a16="http://schemas.microsoft.com/office/drawing/2014/main" id="{3E8DF9A2-FFAE-31A7-07E4-FB756461D178}"/>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t="18041"/>
          <a:stretch>
            <a:fillRect/>
          </a:stretch>
        </p:blipFill>
        <p:spPr>
          <a:xfrm>
            <a:off x="2709036" y="-307626"/>
            <a:ext cx="9775128" cy="7432326"/>
          </a:xfrm>
          <a:prstGeom prst="rect">
            <a:avLst/>
          </a:prstGeom>
        </p:spPr>
      </p:pic>
      <p:sp>
        <p:nvSpPr>
          <p:cNvPr id="9" name="TextBox 8">
            <a:extLst>
              <a:ext uri="{FF2B5EF4-FFF2-40B4-BE49-F238E27FC236}">
                <a16:creationId xmlns:a16="http://schemas.microsoft.com/office/drawing/2014/main" id="{FAF3EE93-0B3C-53D5-2BEB-F55CCFD274A8}"/>
              </a:ext>
            </a:extLst>
          </p:cNvPr>
          <p:cNvSpPr txBox="1"/>
          <p:nvPr/>
        </p:nvSpPr>
        <p:spPr>
          <a:xfrm>
            <a:off x="3248060" y="1185188"/>
            <a:ext cx="8778329" cy="5749074"/>
          </a:xfrm>
          <a:prstGeom prst="rect">
            <a:avLst/>
          </a:prstGeom>
          <a:noFill/>
        </p:spPr>
        <p:txBody>
          <a:bodyPr wrap="square">
            <a:spAutoFit/>
          </a:bodyPr>
          <a:lstStyle/>
          <a:p>
            <a:pPr marR="0" algn="ctr">
              <a:lnSpc>
                <a:spcPct val="150000"/>
              </a:lnSpc>
              <a:spcBef>
                <a:spcPts val="0"/>
              </a:spcBef>
              <a:spcAft>
                <a:spcPts val="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p>
          <a:p>
            <a:pPr marR="0" algn="just">
              <a:lnSpc>
                <a:spcPct val="150000"/>
              </a:lnSpc>
              <a:spcBef>
                <a:spcPts val="0"/>
              </a:spcBef>
              <a:spcAft>
                <a:spcPts val="0"/>
              </a:spcAft>
            </a:pPr>
            <a:r>
              <a:rPr lang="vi-VN" sz="4000">
                <a:latin typeface="Arial" panose="020B0604020202020204" pitchFamily="34" charset="0"/>
                <a:ea typeface="Calibri" panose="020F0502020204030204" pitchFamily="34" charset="0"/>
                <a:cs typeface="Arial" panose="020B0604020202020204" pitchFamily="34" charset="0"/>
              </a:rPr>
              <a:t>Xây dựng được các tình huống giả định về mâu thuẫn, xung đột gia đình là cách để HS nhận biết, lường trước được những trường hợp xảy ra trong mối quan hệ gia đình.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0">
            <a:extLst>
              <a:ext uri="{FF2B5EF4-FFF2-40B4-BE49-F238E27FC236}">
                <a16:creationId xmlns:a16="http://schemas.microsoft.com/office/drawing/2014/main" id="{A684EC58-1519-D9D7-8387-BC35FF1D2B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8387" y="6148893"/>
            <a:ext cx="5111553" cy="4114800"/>
          </a:xfrm>
          <a:prstGeom prst="rect">
            <a:avLst/>
          </a:prstGeom>
        </p:spPr>
      </p:pic>
    </p:spTree>
    <p:extLst>
      <p:ext uri="{BB962C8B-B14F-4D97-AF65-F5344CB8AC3E}">
        <p14:creationId xmlns:p14="http://schemas.microsoft.com/office/powerpoint/2010/main" val="29660657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BEB7349-78BA-A11B-7C53-93A599CB5ECA}"/>
              </a:ext>
            </a:extLst>
          </p:cNvPr>
          <p:cNvSpPr txBox="1"/>
          <p:nvPr/>
        </p:nvSpPr>
        <p:spPr>
          <a:xfrm>
            <a:off x="1790529" y="585461"/>
            <a:ext cx="15028574"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2: Thực hành giải quyết tình huống để luyện tập cách hóa giải mâu thuẫn, xung đột trong gia đình</a:t>
            </a:r>
            <a:endParaRPr lang="en-US" sz="4400" b="1" dirty="0">
              <a:solidFill>
                <a:srgbClr val="C00000"/>
              </a:solidFill>
              <a:latin typeface="Arial" panose="020B0604020202020204" pitchFamily="34" charset="0"/>
              <a:cs typeface="Arial" panose="020B0604020202020204" pitchFamily="34" charset="0"/>
            </a:endParaRPr>
          </a:p>
        </p:txBody>
      </p:sp>
      <p:sp>
        <p:nvSpPr>
          <p:cNvPr id="17" name="Freeform 4">
            <a:extLst>
              <a:ext uri="{FF2B5EF4-FFF2-40B4-BE49-F238E27FC236}">
                <a16:creationId xmlns:a16="http://schemas.microsoft.com/office/drawing/2014/main" id="{292A3BCF-9364-529D-A303-F0EB28CD4BAE}"/>
              </a:ext>
            </a:extLst>
          </p:cNvPr>
          <p:cNvSpPr/>
          <p:nvPr/>
        </p:nvSpPr>
        <p:spPr>
          <a:xfrm>
            <a:off x="1066800" y="2933699"/>
            <a:ext cx="10900318" cy="6702225"/>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B7296D1-4A94-8708-6554-6B2D6313BCAD}"/>
              </a:ext>
            </a:extLst>
          </p:cNvPr>
          <p:cNvSpPr txBox="1"/>
          <p:nvPr/>
        </p:nvSpPr>
        <p:spPr>
          <a:xfrm>
            <a:off x="1744209" y="3212197"/>
            <a:ext cx="9280746" cy="612411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Các nhóm </a:t>
            </a:r>
            <a:r>
              <a:rPr lang="vi-VN" sz="3800">
                <a:latin typeface="Arial" panose="020B0604020202020204" pitchFamily="34" charset="0"/>
                <a:ea typeface="Calibri" panose="020F0502020204030204" pitchFamily="34" charset="0"/>
                <a:cs typeface="Arial" panose="020B0604020202020204" pitchFamily="34" charset="0"/>
              </a:rPr>
              <a:t>trao đổi chéo với nhau </a:t>
            </a:r>
            <a:r>
              <a:rPr lang="en-US" sz="3800">
                <a:latin typeface="Arial" panose="020B0604020202020204" pitchFamily="34" charset="0"/>
                <a:ea typeface="Calibri" panose="020F0502020204030204" pitchFamily="34" charset="0"/>
                <a:cs typeface="Arial" panose="020B0604020202020204" pitchFamily="34" charset="0"/>
              </a:rPr>
              <a:t>những </a:t>
            </a:r>
            <a:r>
              <a:rPr lang="vi-VN" sz="3800">
                <a:latin typeface="Arial" panose="020B0604020202020204" pitchFamily="34" charset="0"/>
                <a:ea typeface="Calibri" panose="020F0502020204030204" pitchFamily="34" charset="0"/>
                <a:cs typeface="Arial" panose="020B0604020202020204" pitchFamily="34" charset="0"/>
              </a:rPr>
              <a:t>tình huống đã xây dựng được.</a:t>
            </a:r>
          </a:p>
          <a:p>
            <a:pPr marL="571500" marR="0" indent="-571500" algn="just">
              <a:lnSpc>
                <a:spcPct val="150000"/>
              </a:lnSpc>
              <a:spcBef>
                <a:spcPts val="0"/>
              </a:spcBef>
              <a:spcAft>
                <a:spcPts val="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Mỗi nhóm thảo luận tình huống nhận được</a:t>
            </a:r>
            <a:r>
              <a:rPr lang="en-US" sz="3800">
                <a:latin typeface="Arial" panose="020B0604020202020204" pitchFamily="34" charset="0"/>
                <a:ea typeface="Calibri" panose="020F0502020204030204" pitchFamily="34" charset="0"/>
                <a:cs typeface="Arial" panose="020B0604020202020204" pitchFamily="34" charset="0"/>
              </a:rPr>
              <a:t> và </a:t>
            </a:r>
            <a:r>
              <a:rPr lang="vi-VN" sz="3800">
                <a:latin typeface="Arial" panose="020B0604020202020204" pitchFamily="34" charset="0"/>
                <a:ea typeface="Calibri" panose="020F0502020204030204" pitchFamily="34" charset="0"/>
                <a:cs typeface="Arial" panose="020B0604020202020204" pitchFamily="34" charset="0"/>
              </a:rPr>
              <a:t>đưa ra cách giải quyết. </a:t>
            </a:r>
            <a:endParaRPr lang="en-US" sz="38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Sau đó chuyển kết quả đã thảo luận cho nhóm xây dựng tình huống để cùng trao đổi về kết quả xử lí của nhóm bạn.</a:t>
            </a:r>
          </a:p>
        </p:txBody>
      </p:sp>
      <p:grpSp>
        <p:nvGrpSpPr>
          <p:cNvPr id="19" name="Group 18">
            <a:extLst>
              <a:ext uri="{FF2B5EF4-FFF2-40B4-BE49-F238E27FC236}">
                <a16:creationId xmlns:a16="http://schemas.microsoft.com/office/drawing/2014/main" id="{60BC4CDA-DC36-B757-27AD-D3E7A0763473}"/>
              </a:ext>
            </a:extLst>
          </p:cNvPr>
          <p:cNvGrpSpPr/>
          <p:nvPr/>
        </p:nvGrpSpPr>
        <p:grpSpPr>
          <a:xfrm>
            <a:off x="11331169" y="3159979"/>
            <a:ext cx="6467176" cy="5988836"/>
            <a:chOff x="11075782" y="3259671"/>
            <a:chExt cx="6467176" cy="5988836"/>
          </a:xfrm>
        </p:grpSpPr>
        <p:sp>
          <p:nvSpPr>
            <p:cNvPr id="20" name="Oval 19">
              <a:extLst>
                <a:ext uri="{FF2B5EF4-FFF2-40B4-BE49-F238E27FC236}">
                  <a16:creationId xmlns:a16="http://schemas.microsoft.com/office/drawing/2014/main" id="{FED46FB7-4F6E-0F45-C597-371DAC06BBDB}"/>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E37BBA3-1EB2-5460-2324-A828404B70FE}"/>
                </a:ext>
              </a:extLst>
            </p:cNvPr>
            <p:cNvSpPr txBox="1"/>
            <p:nvPr/>
          </p:nvSpPr>
          <p:spPr>
            <a:xfrm>
              <a:off x="11261368" y="5095180"/>
              <a:ext cx="6095999" cy="2431371"/>
            </a:xfrm>
            <a:prstGeom prst="rect">
              <a:avLst/>
            </a:prstGeom>
            <a:noFill/>
          </p:spPr>
          <p:txBody>
            <a:bodyPr wrap="square" rtlCol="0">
              <a:spAutoFit/>
            </a:bodyPr>
            <a:lstStyle/>
            <a:p>
              <a:pPr algn="ctr">
                <a:lnSpc>
                  <a:spcPct val="150000"/>
                </a:lnSpc>
              </a:pPr>
              <a:r>
                <a:rPr lang="en-US" sz="5400" b="1" dirty="0">
                  <a:solidFill>
                    <a:schemeClr val="accent1">
                      <a:lumMod val="50000"/>
                    </a:schemeClr>
                  </a:solidFill>
                  <a:latin typeface="Arial" panose="020B0604020202020204" pitchFamily="34" charset="0"/>
                  <a:cs typeface="Arial" panose="020B0604020202020204" pitchFamily="34" charset="0"/>
                </a:rPr>
                <a:t>HOẠT </a:t>
              </a:r>
              <a:r>
                <a:rPr lang="en-US" sz="5400" b="1">
                  <a:solidFill>
                    <a:schemeClr val="accent1">
                      <a:lumMod val="50000"/>
                    </a:schemeClr>
                  </a:solidFill>
                  <a:latin typeface="Arial" panose="020B0604020202020204" pitchFamily="34" charset="0"/>
                  <a:cs typeface="Arial" panose="020B0604020202020204" pitchFamily="34" charset="0"/>
                </a:rPr>
                <a:t>ĐỘNG 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36" name="Picture 11">
              <a:extLst>
                <a:ext uri="{FF2B5EF4-FFF2-40B4-BE49-F238E27FC236}">
                  <a16:creationId xmlns:a16="http://schemas.microsoft.com/office/drawing/2014/main" id="{F6990066-D52F-8A48-4D69-A0195AA6F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55021" y="3352310"/>
              <a:ext cx="4508695" cy="1073889"/>
            </a:xfrm>
            <a:prstGeom prst="rect">
              <a:avLst/>
            </a:prstGeom>
          </p:spPr>
        </p:pic>
      </p:grpSp>
      <p:pic>
        <p:nvPicPr>
          <p:cNvPr id="37" name="Picture 12">
            <a:extLst>
              <a:ext uri="{FF2B5EF4-FFF2-40B4-BE49-F238E27FC236}">
                <a16:creationId xmlns:a16="http://schemas.microsoft.com/office/drawing/2014/main" id="{E4B66BBC-22C6-57F3-CF40-032C029C71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4354" y="2336896"/>
            <a:ext cx="1038253" cy="1922693"/>
          </a:xfrm>
          <a:prstGeom prst="rect">
            <a:avLst/>
          </a:prstGeom>
        </p:spPr>
      </p:pic>
      <p:pic>
        <p:nvPicPr>
          <p:cNvPr id="38" name="Picture 10">
            <a:extLst>
              <a:ext uri="{FF2B5EF4-FFF2-40B4-BE49-F238E27FC236}">
                <a16:creationId xmlns:a16="http://schemas.microsoft.com/office/drawing/2014/main" id="{AD5BB67A-D260-33FE-C06A-4D3EFEBC5E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25510" y="7991572"/>
            <a:ext cx="4571822" cy="2314485"/>
          </a:xfrm>
          <a:prstGeom prst="rect">
            <a:avLst/>
          </a:prstGeom>
        </p:spPr>
      </p:pic>
      <p:sp>
        <p:nvSpPr>
          <p:cNvPr id="10" name="Freeform 10"/>
          <p:cNvSpPr/>
          <p:nvPr/>
        </p:nvSpPr>
        <p:spPr>
          <a:xfrm rot="-5115122">
            <a:off x="706393" y="8767359"/>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5984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left)">
                                      <p:cBhvr>
                                        <p:cTn id="24" dur="500"/>
                                        <p:tgtEl>
                                          <p:spTgt spid="18">
                                            <p:txEl>
                                              <p:pRg st="0" end="0"/>
                                            </p:tx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left)">
                                      <p:cBhvr>
                                        <p:cTn id="28" dur="500"/>
                                        <p:tgtEl>
                                          <p:spTgt spid="18">
                                            <p:txEl>
                                              <p:pRg st="1" end="1"/>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wipe(left)">
                                      <p:cBhvr>
                                        <p:cTn id="3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2413</Words>
  <PresentationFormat>Custom</PresentationFormat>
  <Paragraphs>173</Paragraphs>
  <Slides>44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Courier New</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dcterms:created xsi:type="dcterms:W3CDTF">2006-08-16T00:00:00Z</dcterms:created>
  <dcterms:modified xsi:type="dcterms:W3CDTF">2023-10-20T01:51:34Z</dcterms:modified>
  <dc:identifier>DAFxk7Cc_S8</dc:identifier>
</cp:coreProperties>
</file>