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60" r:id="rId1"/>
    <p:sldMasterId id="2147483665" r:id="rId2"/>
  </p:sldMasterIdLst>
  <p:notesMasterIdLst>
    <p:notesMasterId r:id="rId180"/>
  </p:notesMasterIdLst>
  <p:sldIdLst>
    <p:sldId id="257" r:id="rId3"/>
    <p:sldId id="258" r:id="rId4"/>
    <p:sldId id="260" r:id="rId5"/>
    <p:sldId id="261" r:id="rId6"/>
    <p:sldId id="259" r:id="rId7"/>
    <p:sldId id="262" r:id="rId8"/>
    <p:sldId id="263" r:id="rId9"/>
    <p:sldId id="265" r:id="rId10"/>
    <p:sldId id="264" r:id="rId11"/>
    <p:sldId id="266"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5" r:id="rId139"/>
    <p:sldId id="394"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 id="417" r:id="rId161"/>
    <p:sldId id="416" r:id="rId162"/>
    <p:sldId id="418" r:id="rId163"/>
    <p:sldId id="419" r:id="rId164"/>
    <p:sldId id="420" r:id="rId165"/>
    <p:sldId id="421" r:id="rId166"/>
    <p:sldId id="422" r:id="rId167"/>
    <p:sldId id="423" r:id="rId168"/>
    <p:sldId id="424" r:id="rId169"/>
    <p:sldId id="425" r:id="rId170"/>
    <p:sldId id="426" r:id="rId171"/>
    <p:sldId id="427" r:id="rId172"/>
    <p:sldId id="429" r:id="rId173"/>
    <p:sldId id="428" r:id="rId174"/>
    <p:sldId id="430" r:id="rId175"/>
    <p:sldId id="431" r:id="rId176"/>
    <p:sldId id="432" r:id="rId177"/>
    <p:sldId id="433" r:id="rId178"/>
    <p:sldId id="434" r:id="rId17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pos="408" userDrawn="1">
          <p15:clr>
            <a:srgbClr val="A4A3A4"/>
          </p15:clr>
        </p15:guide>
        <p15:guide id="2" pos="7224" userDrawn="1">
          <p15:clr>
            <a:srgbClr val="A4A3A4"/>
          </p15:clr>
        </p15:guide>
        <p15:guide id="3" orient="horz" pos="648" userDrawn="1">
          <p15:clr>
            <a:srgbClr val="A4A3A4"/>
          </p15:clr>
        </p15:guide>
        <p15:guide id="4" orient="horz" pos="696" userDrawn="1">
          <p15:clr>
            <a:srgbClr val="A4A3A4"/>
          </p15:clr>
        </p15:guide>
        <p15:guide id="5" orient="horz" pos="3912" userDrawn="1">
          <p15:clr>
            <a:srgbClr val="A4A3A4"/>
          </p15:clr>
        </p15:guide>
        <p15:guide id="6" orient="horz" pos="386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29" autoAdjust="0"/>
    <p:restoredTop sz="94660"/>
  </p:normalViewPr>
  <p:slideViewPr>
    <p:cSldViewPr snapToGrid="0" showGuides="1">
      <p:cViewPr varScale="1">
        <p:scale>
          <a:sx n="74" d="100"/>
          <a:sy n="74" d="100"/>
        </p:scale>
        <p:origin x="-540" y="-90"/>
      </p:cViewPr>
      <p:guideLst>
        <p:guide orient="horz" pos="648"/>
        <p:guide orient="horz" pos="696"/>
        <p:guide orient="horz" pos="3912"/>
        <p:guide orient="horz" pos="3864"/>
        <p:guide pos="408"/>
        <p:guide pos="7224"/>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presProps" Target="presProps.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viewProps" Target="viewProps.xml"/><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slide" Target="slides/slide175.xml"/><Relationship Id="rId172" Type="http://schemas.openxmlformats.org/officeDocument/2006/relationships/slide" Target="slides/slide170.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tableStyles" Target="tableStyle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notesMaster" Target="notesMasters/notesMaster1.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 Type="http://schemas.openxmlformats.org/officeDocument/2006/relationships/slideMaster" Target="slideMasters/slideMaster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72D03C-A8FE-40A8-B448-0153E5FA790B}" type="datetimeFigureOut">
              <a:rPr lang="en-US" smtClean="0"/>
              <a:t>8/11/2022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7FCB6E-9935-45B1-BADA-5D5177F5BF97}" type="slidenum">
              <a:rPr lang="en-US" smtClean="0"/>
              <a:t>‹#›</a:t>
            </a:fld>
            <a:endParaRPr lang="en-US"/>
          </a:p>
        </p:txBody>
      </p:sp>
    </p:spTree>
    <p:extLst>
      <p:ext uri="{BB962C8B-B14F-4D97-AF65-F5344CB8AC3E}">
        <p14:creationId xmlns:p14="http://schemas.microsoft.com/office/powerpoint/2010/main" val="2500956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vi-VN" dirty="0"/>
          </a:p>
        </p:txBody>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298531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22841353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3715970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4927869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94192863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4325507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781253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52786692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4717271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2154423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56109400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239750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9450140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9872825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2997388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9349866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3886864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512376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4454968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3122523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0145194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20700621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7028967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7967099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80160454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928489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414641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1332033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2740304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25044576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4810075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411927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3705988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7415812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78622767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71345514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8831531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2184700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814160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65325870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9439623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48413894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705907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0481701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691439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95810409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59334792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82223156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8724029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2752928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70557361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62602231"/>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8493675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2996032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60580287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4625069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5306854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7738576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0154101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7239600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38807777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11599029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0662329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405547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3913166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0664642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709796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5199004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36341737"/>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94980948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0289824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59054277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431857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43810029"/>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99969064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71652027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8797966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240141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1548185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89054257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409832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568774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4241514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1990965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01407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7561097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3938502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451800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653921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203938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97899901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9896690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353267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0278950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5975397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99325322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303630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5656895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2631665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0373095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74026251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0082497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1363923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53749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0771961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89438332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626172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032328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8447227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197103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805140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3140977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9249936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930228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9714701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8034979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8194482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4950392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5973575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48711707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699902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3731858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8925352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4983828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6590048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8851722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581045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8540195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2093185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741471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85756518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0922365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8495233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4983347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7523064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671939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9067219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887589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50663075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94077838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9999135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5705181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04872850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2844516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9687870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236139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0361028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59266659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7219579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55965951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5432365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3795382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6386791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4121349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8454587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96192936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9238257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3871991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22304776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93659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8652998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2537828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25439838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4568928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1397807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4251603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4490683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1191896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57831209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7971631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5933412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35532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94402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6301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521" y="274638"/>
            <a:ext cx="10972959"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609521" y="1600200"/>
            <a:ext cx="10972959"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09520" y="6245225"/>
            <a:ext cx="2845224" cy="476250"/>
          </a:xfrm>
          <a:prstGeom prst="rect">
            <a:avLst/>
          </a:prstGeom>
          <a:ln/>
        </p:spPr>
        <p:txBody>
          <a:bodyPr/>
          <a:lstStyle>
            <a:lvl1pPr>
              <a:defRPr/>
            </a:lvl1pPr>
          </a:lstStyle>
          <a:p>
            <a:pPr defTabSz="1088421">
              <a:defRPr/>
            </a:pPr>
            <a:endParaRPr lang="en-US" sz="2150">
              <a:solidFill>
                <a:srgbClr val="000000"/>
              </a:solidFill>
            </a:endParaRPr>
          </a:p>
        </p:txBody>
      </p:sp>
      <p:sp>
        <p:nvSpPr>
          <p:cNvPr id="5" name="Rectangle 5"/>
          <p:cNvSpPr>
            <a:spLocks noGrp="1" noChangeArrowheads="1"/>
          </p:cNvSpPr>
          <p:nvPr>
            <p:ph type="ftr" sz="quarter" idx="11"/>
          </p:nvPr>
        </p:nvSpPr>
        <p:spPr>
          <a:xfrm>
            <a:off x="4165852" y="6245225"/>
            <a:ext cx="3860297" cy="476250"/>
          </a:xfrm>
          <a:prstGeom prst="rect">
            <a:avLst/>
          </a:prstGeom>
          <a:ln/>
        </p:spPr>
        <p:txBody>
          <a:bodyPr/>
          <a:lstStyle>
            <a:lvl1pPr>
              <a:defRPr/>
            </a:lvl1pPr>
          </a:lstStyle>
          <a:p>
            <a:pPr defTabSz="1088421">
              <a:defRPr/>
            </a:pPr>
            <a:endParaRPr lang="en-US" sz="2150">
              <a:solidFill>
                <a:srgbClr val="000000"/>
              </a:solidFill>
            </a:endParaRPr>
          </a:p>
        </p:txBody>
      </p:sp>
      <p:sp>
        <p:nvSpPr>
          <p:cNvPr id="6" name="Rectangle 6"/>
          <p:cNvSpPr>
            <a:spLocks noGrp="1" noChangeArrowheads="1"/>
          </p:cNvSpPr>
          <p:nvPr>
            <p:ph type="sldNum" sz="quarter" idx="12"/>
          </p:nvPr>
        </p:nvSpPr>
        <p:spPr>
          <a:xfrm>
            <a:off x="8737257" y="6245225"/>
            <a:ext cx="2845223" cy="476250"/>
          </a:xfrm>
          <a:prstGeom prst="rect">
            <a:avLst/>
          </a:prstGeom>
          <a:ln/>
        </p:spPr>
        <p:txBody>
          <a:bodyPr/>
          <a:lstStyle>
            <a:lvl1pPr>
              <a:defRPr/>
            </a:lvl1pPr>
          </a:lstStyle>
          <a:p>
            <a:pPr defTabSz="1088421">
              <a:defRPr/>
            </a:pPr>
            <a:fld id="{BEF8FD80-C95D-4220-BF8B-01906B7B67AD}" type="slidenum">
              <a:rPr lang="en-US" sz="2150" smtClean="0">
                <a:solidFill>
                  <a:srgbClr val="000000"/>
                </a:solidFill>
              </a:rPr>
              <a:pPr defTabSz="1088421">
                <a:defRPr/>
              </a:pPr>
              <a:t>‹#›</a:t>
            </a:fld>
            <a:endParaRPr lang="en-US" sz="2150">
              <a:solidFill>
                <a:srgbClr val="000000"/>
              </a:solidFill>
            </a:endParaRPr>
          </a:p>
        </p:txBody>
      </p:sp>
    </p:spTree>
    <p:extLst>
      <p:ext uri="{BB962C8B-B14F-4D97-AF65-F5344CB8AC3E}">
        <p14:creationId xmlns:p14="http://schemas.microsoft.com/office/powerpoint/2010/main" val="25564405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21509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3.xml"/><Relationship Id="rId7" Type="http://schemas.openxmlformats.org/officeDocument/2006/relationships/image" Target="../media/image2.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1.jpeg"/><Relationship Id="rId11" Type="http://schemas.openxmlformats.org/officeDocument/2006/relationships/image" Target="../media/image6.png"/><Relationship Id="rId5" Type="http://schemas.openxmlformats.org/officeDocument/2006/relationships/theme" Target="../theme/theme1.xml"/><Relationship Id="rId10" Type="http://schemas.openxmlformats.org/officeDocument/2006/relationships/image" Target="../media/image5.png"/><Relationship Id="rId4" Type="http://schemas.openxmlformats.org/officeDocument/2006/relationships/slideLayout" Target="../slideLayouts/slideLayout4.xml"/><Relationship Id="rId9" Type="http://schemas.openxmlformats.org/officeDocument/2006/relationships/image" Target="../media/image4.png"/></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5.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1" name="Picture 30"/>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0" y="6667477"/>
            <a:ext cx="12191937" cy="190523"/>
          </a:xfrm>
          <a:prstGeom prst="rect">
            <a:avLst/>
          </a:prstGeom>
        </p:spPr>
      </p:pic>
      <p:sp>
        <p:nvSpPr>
          <p:cNvPr id="9" name="AutoShape 3"/>
          <p:cNvSpPr>
            <a:spLocks noChangeAspect="1" noChangeArrowheads="1" noTextEdit="1"/>
          </p:cNvSpPr>
          <p:nvPr userDrawn="1"/>
        </p:nvSpPr>
        <p:spPr bwMode="auto">
          <a:xfrm>
            <a:off x="4762" y="0"/>
            <a:ext cx="121920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29" name="Picture 5"/>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5556" y="15082"/>
            <a:ext cx="12192000"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Freeform 6"/>
          <p:cNvSpPr>
            <a:spLocks/>
          </p:cNvSpPr>
          <p:nvPr userDrawn="1"/>
        </p:nvSpPr>
        <p:spPr bwMode="auto">
          <a:xfrm>
            <a:off x="4762" y="1588"/>
            <a:ext cx="12192000" cy="703263"/>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3" name="Freeform 7"/>
          <p:cNvSpPr>
            <a:spLocks/>
          </p:cNvSpPr>
          <p:nvPr userDrawn="1"/>
        </p:nvSpPr>
        <p:spPr bwMode="auto">
          <a:xfrm>
            <a:off x="1011106" y="116682"/>
            <a:ext cx="603171" cy="607219"/>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32" name="Picture 8"/>
          <p:cNvPicPr>
            <a:picLocks noChangeAspect="1" noChangeArrowheads="1"/>
          </p:cNvPicPr>
          <p:nvPr userDrawn="1"/>
        </p:nvPicPr>
        <p:blipFill>
          <a:blip r:embed="rId8" cstate="email">
            <a:extLst>
              <a:ext uri="{28A0092B-C50C-407E-A947-70E740481C1C}">
                <a14:useLocalDpi xmlns:a14="http://schemas.microsoft.com/office/drawing/2010/main"/>
              </a:ext>
            </a:extLst>
          </a:blip>
          <a:srcRect/>
          <a:stretch>
            <a:fillRect/>
          </a:stretch>
        </p:blipFill>
        <p:spPr bwMode="auto">
          <a:xfrm>
            <a:off x="1004757" y="111125"/>
            <a:ext cx="61428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9"/>
          <p:cNvSpPr>
            <a:spLocks/>
          </p:cNvSpPr>
          <p:nvPr userDrawn="1"/>
        </p:nvSpPr>
        <p:spPr bwMode="auto">
          <a:xfrm>
            <a:off x="1650785" y="116682"/>
            <a:ext cx="10545977" cy="607219"/>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34" name="Picture 10"/>
          <p:cNvPicPr>
            <a:picLocks noChangeAspect="1" noChangeArrowheads="1"/>
          </p:cNvPicPr>
          <p:nvPr userDrawn="1"/>
        </p:nvPicPr>
        <p:blipFill>
          <a:blip r:embed="rId9" cstate="email">
            <a:extLst>
              <a:ext uri="{28A0092B-C50C-407E-A947-70E740481C1C}">
                <a14:useLocalDpi xmlns:a14="http://schemas.microsoft.com/office/drawing/2010/main"/>
              </a:ext>
            </a:extLst>
          </a:blip>
          <a:srcRect/>
          <a:stretch>
            <a:fillRect/>
          </a:stretch>
        </p:blipFill>
        <p:spPr bwMode="auto">
          <a:xfrm>
            <a:off x="1645230" y="111125"/>
            <a:ext cx="1055391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5" name="Picture 11"/>
          <p:cNvPicPr>
            <a:picLocks noChangeAspect="1" noChangeArrowheads="1"/>
          </p:cNvPicPr>
          <p:nvPr userDrawn="1"/>
        </p:nvPicPr>
        <p:blipFill>
          <a:blip r:embed="rId10" cstate="email">
            <a:extLst>
              <a:ext uri="{28A0092B-C50C-407E-A947-70E740481C1C}">
                <a14:useLocalDpi xmlns:a14="http://schemas.microsoft.com/office/drawing/2010/main"/>
              </a:ext>
            </a:extLst>
          </a:blip>
          <a:srcRect/>
          <a:stretch>
            <a:fillRect/>
          </a:stretch>
        </p:blipFill>
        <p:spPr bwMode="auto">
          <a:xfrm>
            <a:off x="1645230" y="111125"/>
            <a:ext cx="1055391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 name="Picture 12"/>
          <p:cNvPicPr>
            <a:picLocks noChangeAspect="1" noChangeArrowheads="1"/>
          </p:cNvPicPr>
          <p:nvPr userDrawn="1"/>
        </p:nvPicPr>
        <p:blipFill>
          <a:blip r:embed="rId11" cstate="email">
            <a:extLst>
              <a:ext uri="{28A0092B-C50C-407E-A947-70E740481C1C}">
                <a14:useLocalDpi xmlns:a14="http://schemas.microsoft.com/office/drawing/2010/main"/>
              </a:ext>
            </a:extLst>
          </a:blip>
          <a:srcRect/>
          <a:stretch>
            <a:fillRect/>
          </a:stretch>
        </p:blipFill>
        <p:spPr bwMode="auto">
          <a:xfrm>
            <a:off x="2719785" y="125413"/>
            <a:ext cx="28571" cy="589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Freeform 13"/>
          <p:cNvSpPr>
            <a:spLocks/>
          </p:cNvSpPr>
          <p:nvPr userDrawn="1"/>
        </p:nvSpPr>
        <p:spPr bwMode="auto">
          <a:xfrm>
            <a:off x="458728" y="234950"/>
            <a:ext cx="365077" cy="113507"/>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4"/>
          <p:cNvSpPr>
            <a:spLocks noEditPoints="1"/>
          </p:cNvSpPr>
          <p:nvPr userDrawn="1"/>
        </p:nvSpPr>
        <p:spPr bwMode="auto">
          <a:xfrm>
            <a:off x="525394" y="351632"/>
            <a:ext cx="92063" cy="116682"/>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5"/>
          <p:cNvSpPr>
            <a:spLocks/>
          </p:cNvSpPr>
          <p:nvPr userDrawn="1"/>
        </p:nvSpPr>
        <p:spPr bwMode="auto">
          <a:xfrm>
            <a:off x="452379" y="323057"/>
            <a:ext cx="65079" cy="77788"/>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6"/>
          <p:cNvSpPr>
            <a:spLocks/>
          </p:cNvSpPr>
          <p:nvPr userDrawn="1"/>
        </p:nvSpPr>
        <p:spPr bwMode="auto">
          <a:xfrm>
            <a:off x="607933" y="302419"/>
            <a:ext cx="222221" cy="111125"/>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17"/>
          <p:cNvSpPr>
            <a:spLocks/>
          </p:cNvSpPr>
          <p:nvPr userDrawn="1"/>
        </p:nvSpPr>
        <p:spPr bwMode="auto">
          <a:xfrm>
            <a:off x="438093" y="573882"/>
            <a:ext cx="53968" cy="66675"/>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18"/>
          <p:cNvSpPr>
            <a:spLocks/>
          </p:cNvSpPr>
          <p:nvPr userDrawn="1"/>
        </p:nvSpPr>
        <p:spPr bwMode="auto">
          <a:xfrm>
            <a:off x="501585" y="573882"/>
            <a:ext cx="69841" cy="68263"/>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5" name="Freeform 19"/>
          <p:cNvSpPr>
            <a:spLocks noEditPoints="1"/>
          </p:cNvSpPr>
          <p:nvPr userDrawn="1"/>
        </p:nvSpPr>
        <p:spPr bwMode="auto">
          <a:xfrm>
            <a:off x="577775" y="561182"/>
            <a:ext cx="55555" cy="80963"/>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6" name="Freeform 20"/>
          <p:cNvSpPr>
            <a:spLocks/>
          </p:cNvSpPr>
          <p:nvPr userDrawn="1"/>
        </p:nvSpPr>
        <p:spPr bwMode="auto">
          <a:xfrm>
            <a:off x="657140" y="573882"/>
            <a:ext cx="60317" cy="66675"/>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7" name="Freeform 21"/>
          <p:cNvSpPr>
            <a:spLocks noEditPoints="1"/>
          </p:cNvSpPr>
          <p:nvPr userDrawn="1"/>
        </p:nvSpPr>
        <p:spPr bwMode="auto">
          <a:xfrm>
            <a:off x="719044" y="562769"/>
            <a:ext cx="63492" cy="77788"/>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8" name="Freeform 22"/>
          <p:cNvSpPr>
            <a:spLocks/>
          </p:cNvSpPr>
          <p:nvPr userDrawn="1"/>
        </p:nvSpPr>
        <p:spPr bwMode="auto">
          <a:xfrm>
            <a:off x="790472" y="573882"/>
            <a:ext cx="52381" cy="66675"/>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20" name="TextBox 19"/>
          <p:cNvSpPr txBox="1"/>
          <p:nvPr userDrawn="1"/>
        </p:nvSpPr>
        <p:spPr>
          <a:xfrm>
            <a:off x="3399384" y="190500"/>
            <a:ext cx="6643742" cy="553870"/>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299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AI ĐÃ ĐẶT TÊN CHO DÒNG SÔNG?</a:t>
            </a:r>
          </a:p>
        </p:txBody>
      </p:sp>
      <p:sp>
        <p:nvSpPr>
          <p:cNvPr id="21" name="TextBox 20"/>
          <p:cNvSpPr txBox="1"/>
          <p:nvPr userDrawn="1"/>
        </p:nvSpPr>
        <p:spPr>
          <a:xfrm>
            <a:off x="1655043" y="190500"/>
            <a:ext cx="1096711" cy="523220"/>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VĂN HỌC</a:t>
            </a:r>
          </a:p>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VIỆT NAM</a:t>
            </a:r>
          </a:p>
        </p:txBody>
      </p:sp>
      <p:sp>
        <p:nvSpPr>
          <p:cNvPr id="22" name="TextBox 21"/>
          <p:cNvSpPr txBox="1"/>
          <p:nvPr userDrawn="1"/>
        </p:nvSpPr>
        <p:spPr>
          <a:xfrm>
            <a:off x="1010806" y="74633"/>
            <a:ext cx="570990" cy="733534"/>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699"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12</a:t>
            </a:r>
          </a:p>
        </p:txBody>
      </p:sp>
    </p:spTree>
    <p:extLst>
      <p:ext uri="{BB962C8B-B14F-4D97-AF65-F5344CB8AC3E}">
        <p14:creationId xmlns:p14="http://schemas.microsoft.com/office/powerpoint/2010/main" val="193428275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Lst>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1" name="Picture 30"/>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0" y="6667477"/>
            <a:ext cx="12191937" cy="190523"/>
          </a:xfrm>
          <a:prstGeom prst="rect">
            <a:avLst/>
          </a:prstGeom>
        </p:spPr>
      </p:pic>
      <p:sp>
        <p:nvSpPr>
          <p:cNvPr id="9" name="AutoShape 3"/>
          <p:cNvSpPr>
            <a:spLocks noChangeAspect="1" noChangeArrowheads="1" noTextEdit="1"/>
          </p:cNvSpPr>
          <p:nvPr userDrawn="1"/>
        </p:nvSpPr>
        <p:spPr bwMode="auto">
          <a:xfrm>
            <a:off x="4762" y="0"/>
            <a:ext cx="121920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29" name="Picture 5"/>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56" y="15082"/>
            <a:ext cx="12192000"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Freeform 6"/>
          <p:cNvSpPr>
            <a:spLocks/>
          </p:cNvSpPr>
          <p:nvPr userDrawn="1"/>
        </p:nvSpPr>
        <p:spPr bwMode="auto">
          <a:xfrm>
            <a:off x="4762" y="1588"/>
            <a:ext cx="12192000" cy="703263"/>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3" name="Freeform 7"/>
          <p:cNvSpPr>
            <a:spLocks/>
          </p:cNvSpPr>
          <p:nvPr userDrawn="1"/>
        </p:nvSpPr>
        <p:spPr bwMode="auto">
          <a:xfrm>
            <a:off x="1011106" y="116682"/>
            <a:ext cx="603171" cy="607219"/>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32" name="Picture 8"/>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1004757" y="111125"/>
            <a:ext cx="61428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9"/>
          <p:cNvSpPr>
            <a:spLocks/>
          </p:cNvSpPr>
          <p:nvPr userDrawn="1"/>
        </p:nvSpPr>
        <p:spPr bwMode="auto">
          <a:xfrm>
            <a:off x="1650785" y="116682"/>
            <a:ext cx="10545977" cy="607219"/>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34" name="Picture 10"/>
          <p:cNvPicPr>
            <a:picLocks noChangeAspect="1" noChangeArrowheads="1"/>
          </p:cNvPicPr>
          <p:nvPr userDrawn="1"/>
        </p:nvPicPr>
        <p:blipFill>
          <a:blip r:embed="rId6" cstate="email">
            <a:extLst>
              <a:ext uri="{28A0092B-C50C-407E-A947-70E740481C1C}">
                <a14:useLocalDpi xmlns:a14="http://schemas.microsoft.com/office/drawing/2010/main"/>
              </a:ext>
            </a:extLst>
          </a:blip>
          <a:srcRect/>
          <a:stretch>
            <a:fillRect/>
          </a:stretch>
        </p:blipFill>
        <p:spPr bwMode="auto">
          <a:xfrm>
            <a:off x="1645230" y="111125"/>
            <a:ext cx="1055391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5" name="Picture 11"/>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645230" y="111125"/>
            <a:ext cx="1055391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 name="Picture 12"/>
          <p:cNvPicPr>
            <a:picLocks noChangeAspect="1" noChangeArrowheads="1"/>
          </p:cNvPicPr>
          <p:nvPr userDrawn="1"/>
        </p:nvPicPr>
        <p:blipFill>
          <a:blip r:embed="rId8" cstate="email">
            <a:extLst>
              <a:ext uri="{28A0092B-C50C-407E-A947-70E740481C1C}">
                <a14:useLocalDpi xmlns:a14="http://schemas.microsoft.com/office/drawing/2010/main"/>
              </a:ext>
            </a:extLst>
          </a:blip>
          <a:srcRect/>
          <a:stretch>
            <a:fillRect/>
          </a:stretch>
        </p:blipFill>
        <p:spPr bwMode="auto">
          <a:xfrm>
            <a:off x="2719785" y="125413"/>
            <a:ext cx="28571" cy="589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Freeform 13"/>
          <p:cNvSpPr>
            <a:spLocks/>
          </p:cNvSpPr>
          <p:nvPr userDrawn="1"/>
        </p:nvSpPr>
        <p:spPr bwMode="auto">
          <a:xfrm>
            <a:off x="458728" y="234950"/>
            <a:ext cx="365077" cy="113507"/>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4"/>
          <p:cNvSpPr>
            <a:spLocks noEditPoints="1"/>
          </p:cNvSpPr>
          <p:nvPr userDrawn="1"/>
        </p:nvSpPr>
        <p:spPr bwMode="auto">
          <a:xfrm>
            <a:off x="525394" y="351632"/>
            <a:ext cx="92063" cy="116682"/>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5"/>
          <p:cNvSpPr>
            <a:spLocks/>
          </p:cNvSpPr>
          <p:nvPr userDrawn="1"/>
        </p:nvSpPr>
        <p:spPr bwMode="auto">
          <a:xfrm>
            <a:off x="452379" y="323057"/>
            <a:ext cx="65079" cy="77788"/>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6"/>
          <p:cNvSpPr>
            <a:spLocks/>
          </p:cNvSpPr>
          <p:nvPr userDrawn="1"/>
        </p:nvSpPr>
        <p:spPr bwMode="auto">
          <a:xfrm>
            <a:off x="607933" y="302419"/>
            <a:ext cx="222221" cy="111125"/>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17"/>
          <p:cNvSpPr>
            <a:spLocks/>
          </p:cNvSpPr>
          <p:nvPr userDrawn="1"/>
        </p:nvSpPr>
        <p:spPr bwMode="auto">
          <a:xfrm>
            <a:off x="438093" y="573882"/>
            <a:ext cx="53968" cy="66675"/>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18"/>
          <p:cNvSpPr>
            <a:spLocks/>
          </p:cNvSpPr>
          <p:nvPr userDrawn="1"/>
        </p:nvSpPr>
        <p:spPr bwMode="auto">
          <a:xfrm>
            <a:off x="501585" y="573882"/>
            <a:ext cx="69841" cy="68263"/>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5" name="Freeform 19"/>
          <p:cNvSpPr>
            <a:spLocks noEditPoints="1"/>
          </p:cNvSpPr>
          <p:nvPr userDrawn="1"/>
        </p:nvSpPr>
        <p:spPr bwMode="auto">
          <a:xfrm>
            <a:off x="577775" y="561182"/>
            <a:ext cx="55555" cy="80963"/>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6" name="Freeform 20"/>
          <p:cNvSpPr>
            <a:spLocks/>
          </p:cNvSpPr>
          <p:nvPr userDrawn="1"/>
        </p:nvSpPr>
        <p:spPr bwMode="auto">
          <a:xfrm>
            <a:off x="657140" y="573882"/>
            <a:ext cx="60317" cy="66675"/>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7" name="Freeform 21"/>
          <p:cNvSpPr>
            <a:spLocks noEditPoints="1"/>
          </p:cNvSpPr>
          <p:nvPr userDrawn="1"/>
        </p:nvSpPr>
        <p:spPr bwMode="auto">
          <a:xfrm>
            <a:off x="719044" y="562769"/>
            <a:ext cx="63492" cy="77788"/>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8" name="Freeform 22"/>
          <p:cNvSpPr>
            <a:spLocks/>
          </p:cNvSpPr>
          <p:nvPr userDrawn="1"/>
        </p:nvSpPr>
        <p:spPr bwMode="auto">
          <a:xfrm>
            <a:off x="790472" y="573882"/>
            <a:ext cx="52381" cy="66675"/>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userDrawn="1"/>
        </p:nvSpPr>
        <p:spPr>
          <a:xfrm>
            <a:off x="1655043" y="190500"/>
            <a:ext cx="1096711" cy="523220"/>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VĂN HỌC</a:t>
            </a:r>
          </a:p>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VIỆT NAM</a:t>
            </a:r>
          </a:p>
        </p:txBody>
      </p:sp>
      <p:sp>
        <p:nvSpPr>
          <p:cNvPr id="22" name="TextBox 21"/>
          <p:cNvSpPr txBox="1"/>
          <p:nvPr userDrawn="1"/>
        </p:nvSpPr>
        <p:spPr>
          <a:xfrm>
            <a:off x="1010806" y="74633"/>
            <a:ext cx="570990" cy="733534"/>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699"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12</a:t>
            </a:r>
          </a:p>
        </p:txBody>
      </p:sp>
      <p:sp>
        <p:nvSpPr>
          <p:cNvPr id="29" name="TextBox 28"/>
          <p:cNvSpPr txBox="1"/>
          <p:nvPr userDrawn="1"/>
        </p:nvSpPr>
        <p:spPr>
          <a:xfrm>
            <a:off x="3399384" y="190500"/>
            <a:ext cx="6643742" cy="553870"/>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299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AI ĐÃ ĐẶT TÊN CHO DÒNG SÔNG?</a:t>
            </a:r>
          </a:p>
        </p:txBody>
      </p:sp>
    </p:spTree>
    <p:extLst>
      <p:ext uri="{BB962C8B-B14F-4D97-AF65-F5344CB8AC3E}">
        <p14:creationId xmlns:p14="http://schemas.microsoft.com/office/powerpoint/2010/main" val="331128870"/>
      </p:ext>
    </p:extLst>
  </p:cSld>
  <p:clrMap bg1="lt1" tx1="dk1" bg2="lt2" tx2="dk2" accent1="accent1" accent2="accent2" accent3="accent3" accent4="accent4" accent5="accent5" accent6="accent6" hlink="hlink" folHlink="folHlink"/>
  <p:sldLayoutIdLst>
    <p:sldLayoutId id="2147483666" r:id="rId1"/>
  </p:sldLayoutIdLst>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7.emf"/><Relationship Id="rId7"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9.png"/><Relationship Id="rId4" Type="http://schemas.openxmlformats.org/officeDocument/2006/relationships/image" Target="../media/image8.em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7.xml"/><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8.xml"/><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9.xml"/><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0.xml"/><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1.xml"/><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2.xml"/><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3.xml"/><Relationship Id="rId1" Type="http://schemas.openxmlformats.org/officeDocument/2006/relationships/slideLayout" Target="../slideLayouts/slideLayout5.xml"/></Relationships>
</file>

<file path=ppt/slides/_rels/slide1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4.xml"/><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5.xml"/><Relationship Id="rId1" Type="http://schemas.openxmlformats.org/officeDocument/2006/relationships/slideLayout" Target="../slideLayouts/slideLayout5.xml"/></Relationships>
</file>

<file path=ppt/slides/_rels/slide10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6.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7.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1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8.xml"/><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9.xml"/><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0.xml"/><Relationship Id="rId1" Type="http://schemas.openxmlformats.org/officeDocument/2006/relationships/slideLayout" Target="../slideLayouts/slideLayout5.xml"/></Relationships>
</file>

<file path=ppt/slides/_rels/slide1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1.xml"/><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2.xml"/><Relationship Id="rId1" Type="http://schemas.openxmlformats.org/officeDocument/2006/relationships/slideLayout" Target="../slideLayouts/slideLayout5.xml"/></Relationships>
</file>

<file path=ppt/slides/_rels/slide1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3.xml"/><Relationship Id="rId1" Type="http://schemas.openxmlformats.org/officeDocument/2006/relationships/slideLayout" Target="../slideLayouts/slideLayout5.xml"/></Relationships>
</file>

<file path=ppt/slides/_rels/slide1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4.xml"/><Relationship Id="rId1" Type="http://schemas.openxmlformats.org/officeDocument/2006/relationships/slideLayout" Target="../slideLayouts/slideLayout5.xml"/></Relationships>
</file>

<file path=ppt/slides/_rels/slide1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5.xml"/><Relationship Id="rId1" Type="http://schemas.openxmlformats.org/officeDocument/2006/relationships/slideLayout" Target="../slideLayouts/slideLayout5.xml"/></Relationships>
</file>

<file path=ppt/slides/_rels/slide1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6.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5.xml"/><Relationship Id="rId5" Type="http://schemas.openxmlformats.org/officeDocument/2006/relationships/hyperlink" Target="https://vi.wikipedia.org/wiki/Chi%E1%BA%BFc_g%E1%BA%ADy_Tr%C6%B0%E1%BB%9Dng_S%C6%A1n" TargetMode="External"/><Relationship Id="rId4" Type="http://schemas.openxmlformats.org/officeDocument/2006/relationships/image" Target="../media/image12.png"/></Relationships>
</file>

<file path=ppt/slides/_rels/slide1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7.xml"/><Relationship Id="rId1" Type="http://schemas.openxmlformats.org/officeDocument/2006/relationships/slideLayout" Target="../slideLayouts/slideLayout5.xml"/></Relationships>
</file>

<file path=ppt/slides/_rels/slide1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8.xml"/><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9.xml"/><Relationship Id="rId1" Type="http://schemas.openxmlformats.org/officeDocument/2006/relationships/slideLayout" Target="../slideLayouts/slideLayout5.xml"/></Relationships>
</file>

<file path=ppt/slides/_rels/slide1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0.xml"/><Relationship Id="rId1" Type="http://schemas.openxmlformats.org/officeDocument/2006/relationships/slideLayout" Target="../slideLayouts/slideLayout5.xml"/></Relationships>
</file>

<file path=ppt/slides/_rels/slide1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1.xml"/><Relationship Id="rId1" Type="http://schemas.openxmlformats.org/officeDocument/2006/relationships/slideLayout" Target="../slideLayouts/slideLayout5.xml"/></Relationships>
</file>

<file path=ppt/slides/_rels/slide1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2.xml"/><Relationship Id="rId1" Type="http://schemas.openxmlformats.org/officeDocument/2006/relationships/slideLayout" Target="../slideLayouts/slideLayout5.xml"/></Relationships>
</file>

<file path=ppt/slides/_rels/slide1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3.xml"/><Relationship Id="rId1" Type="http://schemas.openxmlformats.org/officeDocument/2006/relationships/slideLayout" Target="../slideLayouts/slideLayout5.xml"/></Relationships>
</file>

<file path=ppt/slides/_rels/slide1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4.xml"/><Relationship Id="rId1" Type="http://schemas.openxmlformats.org/officeDocument/2006/relationships/slideLayout" Target="../slideLayouts/slideLayout5.xml"/></Relationships>
</file>

<file path=ppt/slides/_rels/slide1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5.xml"/><Relationship Id="rId1" Type="http://schemas.openxmlformats.org/officeDocument/2006/relationships/slideLayout" Target="../slideLayouts/slideLayout5.xml"/></Relationships>
</file>

<file path=ppt/slides/_rels/slide1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6.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5.xml"/><Relationship Id="rId5" Type="http://schemas.openxmlformats.org/officeDocument/2006/relationships/hyperlink" Target="https://vi.wikipedia.org/wiki/Chi%E1%BA%BFn_tranh_Vi%E1%BB%87t_Nam" TargetMode="External"/><Relationship Id="rId4" Type="http://schemas.openxmlformats.org/officeDocument/2006/relationships/hyperlink" Target="https://vi.wikipedia.org/wiki/%C4%90%C3%A0i_Ti%E1%BA%BFng_n%C3%B3i_Vi%E1%BB%87t_Nam" TargetMode="External"/></Relationships>
</file>

<file path=ppt/slides/_rels/slide1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7.xml"/><Relationship Id="rId1" Type="http://schemas.openxmlformats.org/officeDocument/2006/relationships/slideLayout" Target="../slideLayouts/slideLayout5.xml"/></Relationships>
</file>

<file path=ppt/slides/_rels/slide1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8.xml"/><Relationship Id="rId1" Type="http://schemas.openxmlformats.org/officeDocument/2006/relationships/slideLayout" Target="../slideLayouts/slideLayout5.xml"/></Relationships>
</file>

<file path=ppt/slides/_rels/slide1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9.xml"/><Relationship Id="rId1" Type="http://schemas.openxmlformats.org/officeDocument/2006/relationships/slideLayout" Target="../slideLayouts/slideLayout5.xml"/></Relationships>
</file>

<file path=ppt/slides/_rels/slide1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0.xml"/><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1.xml"/><Relationship Id="rId1" Type="http://schemas.openxmlformats.org/officeDocument/2006/relationships/slideLayout" Target="../slideLayouts/slideLayout5.xml"/></Relationships>
</file>

<file path=ppt/slides/_rels/slide1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2.xml"/><Relationship Id="rId1" Type="http://schemas.openxmlformats.org/officeDocument/2006/relationships/slideLayout" Target="../slideLayouts/slideLayout5.xml"/></Relationships>
</file>

<file path=ppt/slides/_rels/slide1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3.xml"/><Relationship Id="rId1" Type="http://schemas.openxmlformats.org/officeDocument/2006/relationships/slideLayout" Target="../slideLayouts/slideLayout5.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4.xml"/><Relationship Id="rId1" Type="http://schemas.openxmlformats.org/officeDocument/2006/relationships/slideLayout" Target="../slideLayouts/slideLayout5.xml"/></Relationships>
</file>

<file path=ppt/slides/_rels/slide1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5.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6.xml"/><Relationship Id="rId1" Type="http://schemas.openxmlformats.org/officeDocument/2006/relationships/slideLayout" Target="../slideLayouts/slideLayout5.xml"/></Relationships>
</file>

<file path=ppt/slides/_rels/slide1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7.xml"/><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8.xml"/><Relationship Id="rId1" Type="http://schemas.openxmlformats.org/officeDocument/2006/relationships/slideLayout" Target="../slideLayouts/slideLayout5.xml"/></Relationships>
</file>

<file path=ppt/slides/_rels/slide1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9.xml"/><Relationship Id="rId1" Type="http://schemas.openxmlformats.org/officeDocument/2006/relationships/slideLayout" Target="../slideLayouts/slideLayout5.xml"/><Relationship Id="rId4" Type="http://schemas.openxmlformats.org/officeDocument/2006/relationships/image" Target="../media/image16.emf"/></Relationships>
</file>

<file path=ppt/slides/_rels/slide1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0.xml"/><Relationship Id="rId1" Type="http://schemas.openxmlformats.org/officeDocument/2006/relationships/slideLayout" Target="../slideLayouts/slideLayout5.xml"/></Relationships>
</file>

<file path=ppt/slides/_rels/slide1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1.xml"/><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2.xml"/><Relationship Id="rId1" Type="http://schemas.openxmlformats.org/officeDocument/2006/relationships/slideLayout" Target="../slideLayouts/slideLayout5.xml"/></Relationships>
</file>

<file path=ppt/slides/_rels/slide1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3.xml"/><Relationship Id="rId1" Type="http://schemas.openxmlformats.org/officeDocument/2006/relationships/slideLayout" Target="../slideLayouts/slideLayout5.xml"/></Relationships>
</file>

<file path=ppt/slides/_rels/slide1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4.xml"/><Relationship Id="rId1" Type="http://schemas.openxmlformats.org/officeDocument/2006/relationships/slideLayout" Target="../slideLayouts/slideLayout5.xml"/></Relationships>
</file>

<file path=ppt/slides/_rels/slide1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5.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6.xml"/><Relationship Id="rId1" Type="http://schemas.openxmlformats.org/officeDocument/2006/relationships/slideLayout" Target="../slideLayouts/slideLayout5.xml"/></Relationships>
</file>

<file path=ppt/slides/_rels/slide1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7.xml"/><Relationship Id="rId1" Type="http://schemas.openxmlformats.org/officeDocument/2006/relationships/slideLayout" Target="../slideLayouts/slideLayout5.xml"/></Relationships>
</file>

<file path=ppt/slides/_rels/slide1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8.xml"/><Relationship Id="rId1" Type="http://schemas.openxmlformats.org/officeDocument/2006/relationships/slideLayout" Target="../slideLayouts/slideLayout5.xml"/></Relationships>
</file>

<file path=ppt/slides/_rels/slide1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9.xml"/><Relationship Id="rId1" Type="http://schemas.openxmlformats.org/officeDocument/2006/relationships/slideLayout" Target="../slideLayouts/slideLayout5.xml"/></Relationships>
</file>

<file path=ppt/slides/_rels/slide1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0.xml"/><Relationship Id="rId1" Type="http://schemas.openxmlformats.org/officeDocument/2006/relationships/slideLayout" Target="../slideLayouts/slideLayout5.xml"/></Relationships>
</file>

<file path=ppt/slides/_rels/slide1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1.xml"/><Relationship Id="rId1" Type="http://schemas.openxmlformats.org/officeDocument/2006/relationships/slideLayout" Target="../slideLayouts/slideLayout5.xml"/></Relationships>
</file>

<file path=ppt/slides/_rels/slide1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2.xml"/><Relationship Id="rId1" Type="http://schemas.openxmlformats.org/officeDocument/2006/relationships/slideLayout" Target="../slideLayouts/slideLayout5.xml"/></Relationships>
</file>

<file path=ppt/slides/_rels/slide1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3.xml"/><Relationship Id="rId1" Type="http://schemas.openxmlformats.org/officeDocument/2006/relationships/slideLayout" Target="../slideLayouts/slideLayout5.xml"/></Relationships>
</file>

<file path=ppt/slides/_rels/slide1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4.xml"/><Relationship Id="rId1" Type="http://schemas.openxmlformats.org/officeDocument/2006/relationships/slideLayout" Target="../slideLayouts/slideLayout5.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5.xml"/><Relationship Id="rId1" Type="http://schemas.openxmlformats.org/officeDocument/2006/relationships/slideLayout" Target="../slideLayouts/slideLayout5.xml"/></Relationships>
</file>

<file path=ppt/slides/_rels/slide1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6.xml"/><Relationship Id="rId1" Type="http://schemas.openxmlformats.org/officeDocument/2006/relationships/slideLayout" Target="../slideLayouts/slideLayout5.xml"/><Relationship Id="rId5" Type="http://schemas.openxmlformats.org/officeDocument/2006/relationships/hyperlink" Target="https://thanhnien.vn/news1/pages/200527/115284.aspx" TargetMode="External"/><Relationship Id="rId4" Type="http://schemas.openxmlformats.org/officeDocument/2006/relationships/hyperlink" Target="https://thanhnien.vn/pages/20130605/sua-loi-quoc-ca-nen-hay-khong-nen.aspx" TargetMode="External"/></Relationships>
</file>

<file path=ppt/slides/_rels/slide1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7.xml"/><Relationship Id="rId1" Type="http://schemas.openxmlformats.org/officeDocument/2006/relationships/slideLayout" Target="../slideLayouts/slideLayout5.xml"/><Relationship Id="rId5" Type="http://schemas.openxmlformats.org/officeDocument/2006/relationships/image" Target="../media/image17.png"/><Relationship Id="rId4" Type="http://schemas.openxmlformats.org/officeDocument/2006/relationships/hyperlink" Target="https://thanhnien.vn/pages/20130224/anh-tuyet-nuc-no-ke-chuyen-nhac-si-van-cao.aspx" TargetMode="External"/></Relationships>
</file>

<file path=ppt/slides/_rels/slide1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8.xml"/><Relationship Id="rId1" Type="http://schemas.openxmlformats.org/officeDocument/2006/relationships/slideLayout" Target="../slideLayouts/slideLayout5.xml"/></Relationships>
</file>

<file path=ppt/slides/_rels/slide1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9.xml"/><Relationship Id="rId1" Type="http://schemas.openxmlformats.org/officeDocument/2006/relationships/slideLayout" Target="../slideLayouts/slideLayout5.xml"/></Relationships>
</file>

<file path=ppt/slides/_rels/slide1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0.xml"/><Relationship Id="rId1" Type="http://schemas.openxmlformats.org/officeDocument/2006/relationships/slideLayout" Target="../slideLayouts/slideLayout5.xml"/></Relationships>
</file>

<file path=ppt/slides/_rels/slide1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1.xml"/><Relationship Id="rId1" Type="http://schemas.openxmlformats.org/officeDocument/2006/relationships/slideLayout" Target="../slideLayouts/slideLayout5.xml"/></Relationships>
</file>

<file path=ppt/slides/_rels/slide1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2.xml"/><Relationship Id="rId1" Type="http://schemas.openxmlformats.org/officeDocument/2006/relationships/slideLayout" Target="../slideLayouts/slideLayout5.xml"/></Relationships>
</file>

<file path=ppt/slides/_rels/slide1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3.xml"/><Relationship Id="rId1" Type="http://schemas.openxmlformats.org/officeDocument/2006/relationships/slideLayout" Target="../slideLayouts/slideLayout5.xml"/></Relationships>
</file>

<file path=ppt/slides/_rels/slide1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4.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5.xml"/><Relationship Id="rId1" Type="http://schemas.openxmlformats.org/officeDocument/2006/relationships/slideLayout" Target="../slideLayouts/slideLayout5.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6.xml"/><Relationship Id="rId1" Type="http://schemas.openxmlformats.org/officeDocument/2006/relationships/slideLayout" Target="../slideLayouts/slideLayout5.xml"/></Relationships>
</file>

<file path=ppt/slides/_rels/slide1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7.xml"/><Relationship Id="rId1" Type="http://schemas.openxmlformats.org/officeDocument/2006/relationships/slideLayout" Target="../slideLayouts/slideLayout5.xml"/></Relationships>
</file>

<file path=ppt/slides/_rels/slide1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8.xml"/><Relationship Id="rId1" Type="http://schemas.openxmlformats.org/officeDocument/2006/relationships/slideLayout" Target="../slideLayouts/slideLayout5.xml"/></Relationships>
</file>

<file path=ppt/slides/_rels/slide1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9.xml"/><Relationship Id="rId1" Type="http://schemas.openxmlformats.org/officeDocument/2006/relationships/slideLayout" Target="../slideLayouts/slideLayout5.xml"/></Relationships>
</file>

<file path=ppt/slides/_rels/slide17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0.xml"/><Relationship Id="rId1" Type="http://schemas.openxmlformats.org/officeDocument/2006/relationships/slideLayout" Target="../slideLayouts/slideLayout5.xml"/></Relationships>
</file>

<file path=ppt/slides/_rels/slide17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1.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9.xml"/><Relationship Id="rId1" Type="http://schemas.openxmlformats.org/officeDocument/2006/relationships/slideLayout" Target="../slideLayouts/slideLayout5.xml"/><Relationship Id="rId4" Type="http://schemas.openxmlformats.org/officeDocument/2006/relationships/hyperlink" Target="http://kienthuc.net.vn/doc-30s/201109/Nhac-si-Pham-Tuyen-la-cong-dan-uu-tu-Thu-do-2011-700012/"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4.xml"/><Relationship Id="rId1" Type="http://schemas.openxmlformats.org/officeDocument/2006/relationships/slideLayout" Target="../slideLayouts/slideLayout5.xml"/><Relationship Id="rId4" Type="http://schemas.openxmlformats.org/officeDocument/2006/relationships/hyperlink" Target="https://dantri.com.vn/su-kien.htm" TargetMode="External"/></Relationships>
</file>

<file path=ppt/slides/_rels/slide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6.xml"/><Relationship Id="rId1" Type="http://schemas.openxmlformats.org/officeDocument/2006/relationships/slideLayout" Target="../slideLayouts/slideLayout5.xml"/><Relationship Id="rId4" Type="http://schemas.openxmlformats.org/officeDocument/2006/relationships/image" Target="../media/image13.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7.xml"/><Relationship Id="rId1" Type="http://schemas.openxmlformats.org/officeDocument/2006/relationships/slideLayout" Target="../slideLayouts/slideLayout5.xml"/><Relationship Id="rId5" Type="http://schemas.openxmlformats.org/officeDocument/2006/relationships/hyperlink" Target="https://danviet.vn/10-loi-chuc-ngay-2011-sieu-hai-huoc-danh-tang-thay-co-7777931416.htm" TargetMode="External"/><Relationship Id="rId4" Type="http://schemas.openxmlformats.org/officeDocument/2006/relationships/image" Target="../media/image13.png"/></Relationships>
</file>

<file path=ppt/slides/_rels/slide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8.xml"/><Relationship Id="rId1" Type="http://schemas.openxmlformats.org/officeDocument/2006/relationships/slideLayout" Target="../slideLayouts/slideLayout5.xml"/><Relationship Id="rId4"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8.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4.xml"/><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5.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6.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7.xml"/><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8.xml"/><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9.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0.xml"/><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3.xml"/><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4.xml"/><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5.xml"/><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7.xml"/><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8.xml"/><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9.xml"/><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0.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1.xml"/><Relationship Id="rId1" Type="http://schemas.openxmlformats.org/officeDocument/2006/relationships/slideLayout" Target="../slideLayouts/slideLayout5.xml"/></Relationships>
</file>

<file path=ppt/slides/_rels/slide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2.xml"/><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3.xml"/><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4.xml"/><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5.xml"/><Relationship Id="rId1" Type="http://schemas.openxmlformats.org/officeDocument/2006/relationships/slideLayout" Target="../slideLayouts/slideLayout5.xml"/></Relationships>
</file>

<file path=ppt/slides/_rels/slide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6.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7.xml"/><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8.xml"/><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9.xml"/><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0.xml"/><Relationship Id="rId1" Type="http://schemas.openxmlformats.org/officeDocument/2006/relationships/slideLayout" Target="../slideLayouts/slideLayout5.xml"/></Relationships>
</file>

<file path=ppt/slides/_rels/slide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1.xml"/><Relationship Id="rId1" Type="http://schemas.openxmlformats.org/officeDocument/2006/relationships/slideLayout" Target="../slideLayouts/slideLayout5.xml"/></Relationships>
</file>

<file path=ppt/slides/_rels/slide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2.xml"/><Relationship Id="rId1" Type="http://schemas.openxmlformats.org/officeDocument/2006/relationships/slideLayout" Target="../slideLayouts/slideLayout5.xml"/></Relationships>
</file>

<file path=ppt/slides/_rels/slide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3.xml"/><Relationship Id="rId1" Type="http://schemas.openxmlformats.org/officeDocument/2006/relationships/slideLayout" Target="../slideLayouts/slideLayout5.xml"/></Relationships>
</file>

<file path=ppt/slides/_rels/slide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4.xml"/><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5.xml"/><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6.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7.xml"/><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8.xml"/><Relationship Id="rId1" Type="http://schemas.openxmlformats.org/officeDocument/2006/relationships/slideLayout" Target="../slideLayouts/slideLayout5.xml"/></Relationships>
</file>

<file path=ppt/slides/_rels/slide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9.xml"/><Relationship Id="rId1" Type="http://schemas.openxmlformats.org/officeDocument/2006/relationships/slideLayout" Target="../slideLayouts/slideLayout5.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0.xml"/><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1.xml"/><Relationship Id="rId1" Type="http://schemas.openxmlformats.org/officeDocument/2006/relationships/slideLayout" Target="../slideLayouts/slideLayout5.xml"/></Relationships>
</file>

<file path=ppt/slides/_rels/slide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2.xml"/><Relationship Id="rId1" Type="http://schemas.openxmlformats.org/officeDocument/2006/relationships/slideLayout" Target="../slideLayouts/slideLayout5.xml"/></Relationships>
</file>

<file path=ppt/slides/_rels/slide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3.xml"/><Relationship Id="rId1" Type="http://schemas.openxmlformats.org/officeDocument/2006/relationships/slideLayout" Target="../slideLayouts/slideLayout5.xml"/></Relationships>
</file>

<file path=ppt/slides/_rels/slide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4.xml"/><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5.xml"/><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6.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 name="Rectangle 12"/>
          <p:cNvSpPr/>
          <p:nvPr/>
        </p:nvSpPr>
        <p:spPr>
          <a:xfrm>
            <a:off x="-15335" y="447"/>
            <a:ext cx="12206542" cy="68571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AU" sz="2150">
              <a:solidFill>
                <a:prstClr val="white"/>
              </a:solidFill>
              <a:latin typeface="Calibri"/>
            </a:endParaRPr>
          </a:p>
        </p:txBody>
      </p:sp>
      <p:sp>
        <p:nvSpPr>
          <p:cNvPr id="15" name="Freeform 51"/>
          <p:cNvSpPr>
            <a:spLocks/>
          </p:cNvSpPr>
          <p:nvPr/>
        </p:nvSpPr>
        <p:spPr bwMode="auto">
          <a:xfrm>
            <a:off x="0" y="14861"/>
            <a:ext cx="4867396" cy="6857901"/>
          </a:xfrm>
          <a:custGeom>
            <a:avLst/>
            <a:gdLst>
              <a:gd name="T0" fmla="*/ 3066 w 3066"/>
              <a:gd name="T1" fmla="*/ 0 h 4320"/>
              <a:gd name="T2" fmla="*/ 3054 w 3066"/>
              <a:gd name="T3" fmla="*/ 0 h 4320"/>
              <a:gd name="T4" fmla="*/ 2984 w 3066"/>
              <a:gd name="T5" fmla="*/ 0 h 4320"/>
              <a:gd name="T6" fmla="*/ 2729 w 3066"/>
              <a:gd name="T7" fmla="*/ 0 h 4320"/>
              <a:gd name="T8" fmla="*/ 0 w 3066"/>
              <a:gd name="T9" fmla="*/ 0 h 4320"/>
              <a:gd name="T10" fmla="*/ 0 w 3066"/>
              <a:gd name="T11" fmla="*/ 4320 h 4320"/>
              <a:gd name="T12" fmla="*/ 1787 w 3066"/>
              <a:gd name="T13" fmla="*/ 4320 h 4320"/>
              <a:gd name="T14" fmla="*/ 1857 w 3066"/>
              <a:gd name="T15" fmla="*/ 4320 h 4320"/>
              <a:gd name="T16" fmla="*/ 2072 w 3066"/>
              <a:gd name="T17" fmla="*/ 4320 h 4320"/>
              <a:gd name="T18" fmla="*/ 1824 w 3066"/>
              <a:gd name="T19" fmla="*/ 2776 h 4320"/>
              <a:gd name="T20" fmla="*/ 1891 w 3066"/>
              <a:gd name="T21" fmla="*/ 1962 h 4320"/>
              <a:gd name="T22" fmla="*/ 1891 w 3066"/>
              <a:gd name="T23" fmla="*/ 1962 h 4320"/>
              <a:gd name="T24" fmla="*/ 1891 w 3066"/>
              <a:gd name="T25" fmla="*/ 1962 h 4320"/>
              <a:gd name="T26" fmla="*/ 3066 w 3066"/>
              <a:gd name="T27" fmla="*/ 0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66" h="4320">
                <a:moveTo>
                  <a:pt x="3066" y="0"/>
                </a:moveTo>
                <a:cubicBezTo>
                  <a:pt x="3054" y="0"/>
                  <a:pt x="3054" y="0"/>
                  <a:pt x="3054" y="0"/>
                </a:cubicBezTo>
                <a:cubicBezTo>
                  <a:pt x="2984" y="0"/>
                  <a:pt x="2984" y="0"/>
                  <a:pt x="2984" y="0"/>
                </a:cubicBezTo>
                <a:cubicBezTo>
                  <a:pt x="2729" y="0"/>
                  <a:pt x="2729" y="0"/>
                  <a:pt x="2729" y="0"/>
                </a:cubicBezTo>
                <a:cubicBezTo>
                  <a:pt x="0" y="0"/>
                  <a:pt x="0" y="0"/>
                  <a:pt x="0" y="0"/>
                </a:cubicBezTo>
                <a:cubicBezTo>
                  <a:pt x="0" y="4320"/>
                  <a:pt x="0" y="4320"/>
                  <a:pt x="0" y="4320"/>
                </a:cubicBezTo>
                <a:cubicBezTo>
                  <a:pt x="1787" y="4320"/>
                  <a:pt x="1787" y="4320"/>
                  <a:pt x="1787" y="4320"/>
                </a:cubicBezTo>
                <a:cubicBezTo>
                  <a:pt x="1857" y="4320"/>
                  <a:pt x="1857" y="4320"/>
                  <a:pt x="1857" y="4320"/>
                </a:cubicBezTo>
                <a:cubicBezTo>
                  <a:pt x="2072" y="4320"/>
                  <a:pt x="2072" y="4320"/>
                  <a:pt x="2072" y="4320"/>
                </a:cubicBezTo>
                <a:cubicBezTo>
                  <a:pt x="1913" y="3847"/>
                  <a:pt x="1824" y="3325"/>
                  <a:pt x="1824" y="2776"/>
                </a:cubicBezTo>
                <a:cubicBezTo>
                  <a:pt x="1824" y="2497"/>
                  <a:pt x="1847" y="2224"/>
                  <a:pt x="1891" y="1962"/>
                </a:cubicBezTo>
                <a:cubicBezTo>
                  <a:pt x="1891" y="1962"/>
                  <a:pt x="1891" y="1962"/>
                  <a:pt x="1891" y="1962"/>
                </a:cubicBezTo>
                <a:cubicBezTo>
                  <a:pt x="1891" y="1962"/>
                  <a:pt x="1891" y="1962"/>
                  <a:pt x="1891" y="1962"/>
                </a:cubicBezTo>
                <a:cubicBezTo>
                  <a:pt x="2115" y="1154"/>
                  <a:pt x="2538" y="468"/>
                  <a:pt x="3066" y="0"/>
                </a:cubicBezTo>
                <a:close/>
              </a:path>
            </a:pathLst>
          </a:custGeom>
          <a:solidFill>
            <a:srgbClr val="FFFFFF"/>
          </a:solidFill>
          <a:ln>
            <a:noFill/>
          </a:ln>
          <a:effectLst>
            <a:outerShdw blurRad="635000" dist="38100" algn="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17" name="TextBox 16"/>
          <p:cNvSpPr txBox="1"/>
          <p:nvPr/>
        </p:nvSpPr>
        <p:spPr>
          <a:xfrm>
            <a:off x="8000752" y="533777"/>
            <a:ext cx="844144" cy="423193"/>
          </a:xfrm>
          <a:prstGeom prst="rect">
            <a:avLst/>
          </a:prstGeom>
          <a:noFill/>
        </p:spPr>
        <p:txBody>
          <a:bodyPr wrap="square" rtlCol="0">
            <a:spAutoFit/>
          </a:bodyPr>
          <a:lstStyle/>
          <a:p>
            <a:pPr algn="ctr" defTabSz="1088421"/>
            <a:r>
              <a:rPr lang="en-US" sz="2150" dirty="0">
                <a:solidFill>
                  <a:srgbClr val="CDC25B"/>
                </a:solidFill>
                <a:latin typeface="AvantGarde" pitchFamily="2" charset="0"/>
                <a:ea typeface="AvantGarde" pitchFamily="2" charset="0"/>
                <a:cs typeface="AvantGarde" pitchFamily="2" charset="0"/>
              </a:rPr>
              <a:t>LỚP</a:t>
            </a:r>
          </a:p>
        </p:txBody>
      </p:sp>
      <p:sp>
        <p:nvSpPr>
          <p:cNvPr id="18" name="TextBox 17"/>
          <p:cNvSpPr txBox="1"/>
          <p:nvPr/>
        </p:nvSpPr>
        <p:spPr>
          <a:xfrm>
            <a:off x="8195583" y="821637"/>
            <a:ext cx="460383" cy="707758"/>
          </a:xfrm>
          <a:prstGeom prst="rect">
            <a:avLst/>
          </a:prstGeom>
          <a:noFill/>
        </p:spPr>
        <p:txBody>
          <a:bodyPr wrap="none" rtlCol="0">
            <a:spAutoFit/>
          </a:bodyPr>
          <a:lstStyle/>
          <a:p>
            <a:pPr algn="ctr" defTabSz="1088421"/>
            <a:r>
              <a:rPr lang="en-US" sz="3999" dirty="0">
                <a:solidFill>
                  <a:srgbClr val="CDC25B"/>
                </a:solidFill>
                <a:latin typeface="AvantGarde" pitchFamily="2" charset="0"/>
                <a:ea typeface="AvantGarde" pitchFamily="2" charset="0"/>
                <a:cs typeface="AvantGarde" pitchFamily="2" charset="0"/>
              </a:rPr>
              <a:t>6</a:t>
            </a:r>
          </a:p>
        </p:txBody>
      </p:sp>
      <p:pic>
        <p:nvPicPr>
          <p:cNvPr id="19"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045518" y="1381918"/>
            <a:ext cx="1119042" cy="118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230438" y="630443"/>
            <a:ext cx="748409" cy="7476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AutoShape 3">
            <a:extLst>
              <a:ext uri="{FF2B5EF4-FFF2-40B4-BE49-F238E27FC236}">
                <a16:creationId xmlns:a16="http://schemas.microsoft.com/office/drawing/2014/main" xmlns="" id="{A629BF54-A496-41B2-9E2E-CA4FFC825717}"/>
              </a:ext>
            </a:extLst>
          </p:cNvPr>
          <p:cNvSpPr>
            <a:spLocks noChangeAspect="1" noChangeArrowheads="1" noTextEdit="1"/>
          </p:cNvSpPr>
          <p:nvPr/>
        </p:nvSpPr>
        <p:spPr bwMode="auto">
          <a:xfrm>
            <a:off x="0" y="446"/>
            <a:ext cx="4876959" cy="6882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pic>
        <p:nvPicPr>
          <p:cNvPr id="1029" name="Picture 5">
            <a:extLst>
              <a:ext uri="{FF2B5EF4-FFF2-40B4-BE49-F238E27FC236}">
                <a16:creationId xmlns:a16="http://schemas.microsoft.com/office/drawing/2014/main" xmlns="" id="{B7D3C897-E642-47F9-9118-5114C4FDAD55}"/>
              </a:ext>
            </a:extLst>
          </p:cNvPr>
          <p:cNvPicPr>
            <a:picLocks noChangeAspect="1" noChangeArrowheads="1"/>
          </p:cNvPicPr>
          <p:nvPr/>
        </p:nvPicPr>
        <p:blipFill>
          <a:blip r:embed="rId5" cstate="email">
            <a:extLst>
              <a:ext uri="{BEBA8EAE-BF5A-486C-A8C5-ECC9F3942E4B}">
                <a14:imgProps xmlns:a14="http://schemas.microsoft.com/office/drawing/2010/main">
                  <a14:imgLayer r:embed="rId6">
                    <a14:imgEffect>
                      <a14:backgroundRemoval t="625" b="99861" l="589" r="95584">
                        <a14:foregroundMark x1="98037" y1="417" x2="82139" y2="4861"/>
                        <a14:foregroundMark x1="82139" y1="4861" x2="589" y2="14375"/>
                        <a14:foregroundMark x1="95584" y1="694" x2="93425" y2="3125"/>
                        <a14:foregroundMark x1="7164" y1="96319" x2="51521" y2="90556"/>
                        <a14:foregroundMark x1="51521" y1="90556" x2="65849" y2="99861"/>
                      </a14:backgroundRemoval>
                    </a14:imgEffect>
                  </a14:imgLayer>
                </a14:imgProps>
              </a:ext>
              <a:ext uri="{28A0092B-C50C-407E-A947-70E740481C1C}">
                <a14:useLocalDpi xmlns:a14="http://schemas.microsoft.com/office/drawing/2010/main"/>
              </a:ext>
            </a:extLst>
          </a:blip>
          <a:srcRect/>
          <a:stretch>
            <a:fillRect/>
          </a:stretch>
        </p:blipFill>
        <p:spPr bwMode="auto">
          <a:xfrm>
            <a:off x="0" y="446"/>
            <a:ext cx="4862673" cy="6882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Freeform 6">
            <a:extLst>
              <a:ext uri="{FF2B5EF4-FFF2-40B4-BE49-F238E27FC236}">
                <a16:creationId xmlns:a16="http://schemas.microsoft.com/office/drawing/2014/main" xmlns="" id="{38C42430-ADFF-4A9E-AF64-0F1890DB87F6}"/>
              </a:ext>
            </a:extLst>
          </p:cNvPr>
          <p:cNvSpPr>
            <a:spLocks/>
          </p:cNvSpPr>
          <p:nvPr/>
        </p:nvSpPr>
        <p:spPr bwMode="auto">
          <a:xfrm>
            <a:off x="3007921" y="447"/>
            <a:ext cx="1869038" cy="3126174"/>
          </a:xfrm>
          <a:custGeom>
            <a:avLst/>
            <a:gdLst>
              <a:gd name="T0" fmla="*/ 0 w 1175"/>
              <a:gd name="T1" fmla="*/ 1962 h 1962"/>
              <a:gd name="T2" fmla="*/ 838 w 1175"/>
              <a:gd name="T3" fmla="*/ 0 h 1962"/>
              <a:gd name="T4" fmla="*/ 1175 w 1175"/>
              <a:gd name="T5" fmla="*/ 0 h 1962"/>
              <a:gd name="T6" fmla="*/ 0 w 1175"/>
              <a:gd name="T7" fmla="*/ 1962 h 1962"/>
            </a:gdLst>
            <a:ahLst/>
            <a:cxnLst>
              <a:cxn ang="0">
                <a:pos x="T0" y="T1"/>
              </a:cxn>
              <a:cxn ang="0">
                <a:pos x="T2" y="T3"/>
              </a:cxn>
              <a:cxn ang="0">
                <a:pos x="T4" y="T5"/>
              </a:cxn>
              <a:cxn ang="0">
                <a:pos x="T6" y="T7"/>
              </a:cxn>
            </a:cxnLst>
            <a:rect l="0" t="0" r="r" b="b"/>
            <a:pathLst>
              <a:path w="1175" h="1962">
                <a:moveTo>
                  <a:pt x="0" y="1962"/>
                </a:moveTo>
                <a:cubicBezTo>
                  <a:pt x="126" y="1202"/>
                  <a:pt x="423" y="524"/>
                  <a:pt x="838" y="0"/>
                </a:cubicBezTo>
                <a:cubicBezTo>
                  <a:pt x="1175" y="0"/>
                  <a:pt x="1175" y="0"/>
                  <a:pt x="1175" y="0"/>
                </a:cubicBezTo>
                <a:cubicBezTo>
                  <a:pt x="647" y="468"/>
                  <a:pt x="224" y="1154"/>
                  <a:pt x="0" y="1962"/>
                </a:cubicBezTo>
              </a:path>
            </a:pathLst>
          </a:custGeom>
          <a:solidFill>
            <a:srgbClr val="1770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 name="Freeform 7">
            <a:extLst>
              <a:ext uri="{FF2B5EF4-FFF2-40B4-BE49-F238E27FC236}">
                <a16:creationId xmlns:a16="http://schemas.microsoft.com/office/drawing/2014/main" xmlns="" id="{E8D0149D-CEF8-4DB9-B7E7-05F49C3A1249}"/>
              </a:ext>
            </a:extLst>
          </p:cNvPr>
          <p:cNvSpPr>
            <a:spLocks/>
          </p:cNvSpPr>
          <p:nvPr/>
        </p:nvSpPr>
        <p:spPr bwMode="auto">
          <a:xfrm>
            <a:off x="3007921" y="447"/>
            <a:ext cx="1738880" cy="3126174"/>
          </a:xfrm>
          <a:custGeom>
            <a:avLst/>
            <a:gdLst>
              <a:gd name="T0" fmla="*/ 0 w 1093"/>
              <a:gd name="T1" fmla="*/ 1962 h 1962"/>
              <a:gd name="T2" fmla="*/ 838 w 1093"/>
              <a:gd name="T3" fmla="*/ 0 h 1962"/>
              <a:gd name="T4" fmla="*/ 1093 w 1093"/>
              <a:gd name="T5" fmla="*/ 0 h 1962"/>
              <a:gd name="T6" fmla="*/ 0 w 1093"/>
              <a:gd name="T7" fmla="*/ 1962 h 1962"/>
            </a:gdLst>
            <a:ahLst/>
            <a:cxnLst>
              <a:cxn ang="0">
                <a:pos x="T0" y="T1"/>
              </a:cxn>
              <a:cxn ang="0">
                <a:pos x="T2" y="T3"/>
              </a:cxn>
              <a:cxn ang="0">
                <a:pos x="T4" y="T5"/>
              </a:cxn>
              <a:cxn ang="0">
                <a:pos x="T6" y="T7"/>
              </a:cxn>
            </a:cxnLst>
            <a:rect l="0" t="0" r="r" b="b"/>
            <a:pathLst>
              <a:path w="1093" h="1962">
                <a:moveTo>
                  <a:pt x="0" y="1962"/>
                </a:moveTo>
                <a:cubicBezTo>
                  <a:pt x="126" y="1202"/>
                  <a:pt x="423" y="524"/>
                  <a:pt x="838" y="0"/>
                </a:cubicBezTo>
                <a:cubicBezTo>
                  <a:pt x="1093" y="0"/>
                  <a:pt x="1093" y="0"/>
                  <a:pt x="1093" y="0"/>
                </a:cubicBezTo>
                <a:cubicBezTo>
                  <a:pt x="601" y="450"/>
                  <a:pt x="224" y="1154"/>
                  <a:pt x="0" y="1962"/>
                </a:cubicBezTo>
              </a:path>
            </a:pathLst>
          </a:custGeom>
          <a:solidFill>
            <a:srgbClr val="135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7" name="Freeform 8">
            <a:extLst>
              <a:ext uri="{FF2B5EF4-FFF2-40B4-BE49-F238E27FC236}">
                <a16:creationId xmlns:a16="http://schemas.microsoft.com/office/drawing/2014/main" xmlns="" id="{FB581239-2E03-412C-8E0B-7B4202C0CF38}"/>
              </a:ext>
            </a:extLst>
          </p:cNvPr>
          <p:cNvSpPr>
            <a:spLocks/>
          </p:cNvSpPr>
          <p:nvPr/>
        </p:nvSpPr>
        <p:spPr bwMode="auto">
          <a:xfrm>
            <a:off x="2708716" y="3126621"/>
            <a:ext cx="587299" cy="3756330"/>
          </a:xfrm>
          <a:custGeom>
            <a:avLst/>
            <a:gdLst>
              <a:gd name="T0" fmla="*/ 84 w 369"/>
              <a:gd name="T1" fmla="*/ 2358 h 2358"/>
              <a:gd name="T2" fmla="*/ 0 w 369"/>
              <a:gd name="T3" fmla="*/ 1407 h 2358"/>
              <a:gd name="T4" fmla="*/ 188 w 369"/>
              <a:gd name="T5" fmla="*/ 0 h 2358"/>
              <a:gd name="T6" fmla="*/ 121 w 369"/>
              <a:gd name="T7" fmla="*/ 814 h 2358"/>
              <a:gd name="T8" fmla="*/ 369 w 369"/>
              <a:gd name="T9" fmla="*/ 2358 h 2358"/>
              <a:gd name="T10" fmla="*/ 84 w 369"/>
              <a:gd name="T11" fmla="*/ 2358 h 2358"/>
            </a:gdLst>
            <a:ahLst/>
            <a:cxnLst>
              <a:cxn ang="0">
                <a:pos x="T0" y="T1"/>
              </a:cxn>
              <a:cxn ang="0">
                <a:pos x="T2" y="T3"/>
              </a:cxn>
              <a:cxn ang="0">
                <a:pos x="T4" y="T5"/>
              </a:cxn>
              <a:cxn ang="0">
                <a:pos x="T6" y="T7"/>
              </a:cxn>
              <a:cxn ang="0">
                <a:pos x="T8" y="T9"/>
              </a:cxn>
              <a:cxn ang="0">
                <a:pos x="T10" y="T11"/>
              </a:cxn>
            </a:cxnLst>
            <a:rect l="0" t="0" r="r" b="b"/>
            <a:pathLst>
              <a:path w="369" h="2358">
                <a:moveTo>
                  <a:pt x="84" y="2358"/>
                </a:moveTo>
                <a:cubicBezTo>
                  <a:pt x="29" y="2053"/>
                  <a:pt x="0" y="1735"/>
                  <a:pt x="0" y="1407"/>
                </a:cubicBezTo>
                <a:cubicBezTo>
                  <a:pt x="0" y="912"/>
                  <a:pt x="66" y="438"/>
                  <a:pt x="188" y="0"/>
                </a:cubicBezTo>
                <a:cubicBezTo>
                  <a:pt x="144" y="262"/>
                  <a:pt x="121" y="535"/>
                  <a:pt x="121" y="814"/>
                </a:cubicBezTo>
                <a:cubicBezTo>
                  <a:pt x="121" y="1363"/>
                  <a:pt x="210" y="1885"/>
                  <a:pt x="369" y="2358"/>
                </a:cubicBezTo>
                <a:lnTo>
                  <a:pt x="84" y="2358"/>
                </a:lnTo>
                <a:close/>
              </a:path>
            </a:pathLst>
          </a:custGeom>
          <a:solidFill>
            <a:srgbClr val="BBA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pic>
        <p:nvPicPr>
          <p:cNvPr id="11" name="Picture 10"/>
          <p:cNvPicPr>
            <a:picLocks noChangeAspect="1"/>
          </p:cNvPicPr>
          <p:nvPr/>
        </p:nvPicPr>
        <p:blipFill>
          <a:blip r:embed="rId7"/>
          <a:stretch>
            <a:fillRect/>
          </a:stretch>
        </p:blipFill>
        <p:spPr>
          <a:xfrm>
            <a:off x="5247511" y="3350696"/>
            <a:ext cx="4487123" cy="3589698"/>
          </a:xfrm>
          <a:prstGeom prst="rect">
            <a:avLst/>
          </a:prstGeom>
          <a:effectLst>
            <a:softEdge rad="127000"/>
          </a:effectLst>
        </p:spPr>
      </p:pic>
      <p:sp>
        <p:nvSpPr>
          <p:cNvPr id="8" name="Freeform 9">
            <a:extLst>
              <a:ext uri="{FF2B5EF4-FFF2-40B4-BE49-F238E27FC236}">
                <a16:creationId xmlns:a16="http://schemas.microsoft.com/office/drawing/2014/main" xmlns="" id="{B99C13F5-DFE9-44B7-A595-485FF6559C3F}"/>
              </a:ext>
            </a:extLst>
          </p:cNvPr>
          <p:cNvSpPr>
            <a:spLocks/>
          </p:cNvSpPr>
          <p:nvPr/>
        </p:nvSpPr>
        <p:spPr bwMode="auto">
          <a:xfrm>
            <a:off x="2745224" y="3126621"/>
            <a:ext cx="550791" cy="3756330"/>
          </a:xfrm>
          <a:custGeom>
            <a:avLst/>
            <a:gdLst>
              <a:gd name="T0" fmla="*/ 131 w 346"/>
              <a:gd name="T1" fmla="*/ 2358 h 2358"/>
              <a:gd name="T2" fmla="*/ 0 w 346"/>
              <a:gd name="T3" fmla="*/ 1407 h 2358"/>
              <a:gd name="T4" fmla="*/ 165 w 346"/>
              <a:gd name="T5" fmla="*/ 0 h 2358"/>
              <a:gd name="T6" fmla="*/ 98 w 346"/>
              <a:gd name="T7" fmla="*/ 814 h 2358"/>
              <a:gd name="T8" fmla="*/ 346 w 346"/>
              <a:gd name="T9" fmla="*/ 2358 h 2358"/>
              <a:gd name="T10" fmla="*/ 131 w 346"/>
              <a:gd name="T11" fmla="*/ 2358 h 2358"/>
            </a:gdLst>
            <a:ahLst/>
            <a:cxnLst>
              <a:cxn ang="0">
                <a:pos x="T0" y="T1"/>
              </a:cxn>
              <a:cxn ang="0">
                <a:pos x="T2" y="T3"/>
              </a:cxn>
              <a:cxn ang="0">
                <a:pos x="T4" y="T5"/>
              </a:cxn>
              <a:cxn ang="0">
                <a:pos x="T6" y="T7"/>
              </a:cxn>
              <a:cxn ang="0">
                <a:pos x="T8" y="T9"/>
              </a:cxn>
              <a:cxn ang="0">
                <a:pos x="T10" y="T11"/>
              </a:cxn>
            </a:cxnLst>
            <a:rect l="0" t="0" r="r" b="b"/>
            <a:pathLst>
              <a:path w="346" h="2358">
                <a:moveTo>
                  <a:pt x="131" y="2358"/>
                </a:moveTo>
                <a:cubicBezTo>
                  <a:pt x="56" y="2077"/>
                  <a:pt x="0" y="1731"/>
                  <a:pt x="0" y="1407"/>
                </a:cubicBezTo>
                <a:cubicBezTo>
                  <a:pt x="0" y="912"/>
                  <a:pt x="43" y="438"/>
                  <a:pt x="165" y="0"/>
                </a:cubicBezTo>
                <a:cubicBezTo>
                  <a:pt x="121" y="262"/>
                  <a:pt x="98" y="535"/>
                  <a:pt x="98" y="814"/>
                </a:cubicBezTo>
                <a:cubicBezTo>
                  <a:pt x="98" y="1363"/>
                  <a:pt x="187" y="1885"/>
                  <a:pt x="346" y="2358"/>
                </a:cubicBezTo>
                <a:lnTo>
                  <a:pt x="131" y="2358"/>
                </a:lnTo>
                <a:close/>
              </a:path>
            </a:pathLst>
          </a:custGeom>
          <a:solidFill>
            <a:srgbClr val="A58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2" name="Rectangle 1"/>
          <p:cNvSpPr/>
          <p:nvPr/>
        </p:nvSpPr>
        <p:spPr>
          <a:xfrm>
            <a:off x="2388065" y="1364128"/>
            <a:ext cx="10433154" cy="1930785"/>
          </a:xfrm>
          <a:prstGeom prst="rect">
            <a:avLst/>
          </a:prstGeom>
        </p:spPr>
        <p:txBody>
          <a:bodyPr wrap="square">
            <a:spAutoFit/>
          </a:bodyPr>
          <a:lstStyle/>
          <a:p>
            <a:pPr algn="ctr">
              <a:lnSpc>
                <a:spcPct val="115000"/>
              </a:lnSpc>
              <a:spcAft>
                <a:spcPts val="1000"/>
              </a:spcAft>
            </a:pPr>
            <a:r>
              <a:rPr lang="en-US" sz="3600" b="1" dirty="0">
                <a:solidFill>
                  <a:srgbClr val="00B0F0"/>
                </a:solidFill>
                <a:latin typeface="Times New Roman" panose="02020603050405020304" pitchFamily="18" charset="0"/>
                <a:ea typeface="Times New Roman" panose="02020603050405020304" pitchFamily="18" charset="0"/>
                <a:cs typeface="Times New Roman" panose="02020603050405020304" pitchFamily="18" charset="0"/>
              </a:rPr>
              <a:t>ÔN TẬP </a:t>
            </a:r>
            <a:endParaRPr lang="en-US" sz="36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3600" b="1" dirty="0" smtClean="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 THÔNG TIN</a:t>
            </a:r>
            <a:endParaRPr lang="en-US" sz="36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ctr"/>
            <a:r>
              <a:rPr lang="en-US" sz="2000" b="1" dirty="0" smtClean="0">
                <a:solidFill>
                  <a:srgbClr val="FF0000"/>
                </a:solidFill>
                <a:effectLst/>
                <a:latin typeface="Times New Roman" panose="02020603050405020304" pitchFamily="18" charset="0"/>
                <a:ea typeface="Times New Roman" panose="02020603050405020304" pitchFamily="18" charset="0"/>
              </a:rPr>
              <a:t>(</a:t>
            </a:r>
            <a:r>
              <a:rPr lang="en-US" sz="2000" b="1" dirty="0">
                <a:solidFill>
                  <a:srgbClr val="FF0000"/>
                </a:solidFill>
                <a:latin typeface="Times New Roman" panose="02020603050405020304" pitchFamily="18" charset="0"/>
                <a:ea typeface="Times New Roman" panose="02020603050405020304" pitchFamily="18" charset="0"/>
              </a:rPr>
              <a:t>THUẬT LẠI SỰ KIỆN THEO  NGUYÊN NHÂN- KẾT QUẢ)</a:t>
            </a:r>
            <a:endParaRPr lang="en-US" sz="2000" dirty="0"/>
          </a:p>
        </p:txBody>
      </p:sp>
      <p:sp>
        <p:nvSpPr>
          <p:cNvPr id="9" name="Oval 8"/>
          <p:cNvSpPr/>
          <p:nvPr/>
        </p:nvSpPr>
        <p:spPr>
          <a:xfrm>
            <a:off x="363813" y="2409762"/>
            <a:ext cx="2265539" cy="2038475"/>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94602" y="2223321"/>
            <a:ext cx="2656495" cy="2656495"/>
          </a:xfrm>
          <a:prstGeom prst="ellipse">
            <a:avLst/>
          </a:prstGeom>
          <a:ln>
            <a:noFill/>
          </a:ln>
          <a:effectLst>
            <a:softEdge rad="112500"/>
          </a:effectLst>
        </p:spPr>
      </p:pic>
    </p:spTree>
    <p:extLst>
      <p:ext uri="{BB962C8B-B14F-4D97-AF65-F5344CB8AC3E}">
        <p14:creationId xmlns:p14="http://schemas.microsoft.com/office/powerpoint/2010/main" val="153167079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840379" y="164891"/>
            <a:ext cx="273023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Phiếu</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học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03</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graphicFrame>
        <p:nvGraphicFramePr>
          <p:cNvPr id="4" name="Table 3"/>
          <p:cNvGraphicFramePr>
            <a:graphicFrameLocks noGrp="1"/>
          </p:cNvGraphicFramePr>
          <p:nvPr>
            <p:extLst>
              <p:ext uri="{D42A27DB-BD31-4B8C-83A1-F6EECF244321}">
                <p14:modId xmlns:p14="http://schemas.microsoft.com/office/powerpoint/2010/main" val="2277837392"/>
              </p:ext>
            </p:extLst>
          </p:nvPr>
        </p:nvGraphicFramePr>
        <p:xfrm>
          <a:off x="660400" y="847383"/>
          <a:ext cx="10858500" cy="4626864"/>
        </p:xfrm>
        <a:graphic>
          <a:graphicData uri="http://schemas.openxmlformats.org/drawingml/2006/table">
            <a:tbl>
              <a:tblPr firstRow="1" firstCol="1" bandRow="1"/>
              <a:tblGrid>
                <a:gridCol w="2756388">
                  <a:extLst>
                    <a:ext uri="{9D8B030D-6E8A-4147-A177-3AD203B41FA5}">
                      <a16:colId xmlns:a16="http://schemas.microsoft.com/office/drawing/2014/main" xmlns="" val="2812016932"/>
                    </a:ext>
                  </a:extLst>
                </a:gridCol>
                <a:gridCol w="2756388">
                  <a:extLst>
                    <a:ext uri="{9D8B030D-6E8A-4147-A177-3AD203B41FA5}">
                      <a16:colId xmlns:a16="http://schemas.microsoft.com/office/drawing/2014/main" xmlns="" val="291138475"/>
                    </a:ext>
                  </a:extLst>
                </a:gridCol>
                <a:gridCol w="2672862">
                  <a:extLst>
                    <a:ext uri="{9D8B030D-6E8A-4147-A177-3AD203B41FA5}">
                      <a16:colId xmlns:a16="http://schemas.microsoft.com/office/drawing/2014/main" xmlns="" val="3157660138"/>
                    </a:ext>
                  </a:extLst>
                </a:gridCol>
                <a:gridCol w="2672862">
                  <a:extLst>
                    <a:ext uri="{9D8B030D-6E8A-4147-A177-3AD203B41FA5}">
                      <a16:colId xmlns:a16="http://schemas.microsoft.com/office/drawing/2014/main" xmlns="" val="2742414606"/>
                    </a:ext>
                  </a:extLst>
                </a:gridCol>
              </a:tblGrid>
              <a:tr h="307756">
                <a:tc>
                  <a:txBody>
                    <a:bodyPr/>
                    <a:lstStyle/>
                    <a:p>
                      <a:pPr algn="ctr">
                        <a:lnSpc>
                          <a:spcPct val="115000"/>
                        </a:lnSpc>
                        <a:spcAft>
                          <a:spcPts val="1000"/>
                        </a:spcAft>
                        <a:tabLst>
                          <a:tab pos="1386840" algn="l"/>
                        </a:tabLs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So </a:t>
                      </a: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sánh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Văn bản Phạm Tuyên và ca khúc mừng chiến thắng</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a:solidFill>
                            <a:srgbClr val="0D0D0D"/>
                          </a:solidFill>
                          <a:effectLst/>
                          <a:latin typeface="Times New Roman" panose="02020603050405020304" pitchFamily="18" charset="0"/>
                          <a:ea typeface="MS Mincho"/>
                          <a:cs typeface="Times New Roman" panose="02020603050405020304" pitchFamily="18" charset="0"/>
                        </a:rPr>
                        <a:t>Văn bản </a:t>
                      </a:r>
                      <a:r>
                        <a:rPr lang="en-US" sz="24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Điều gì giúp bóng đá Việt nam chiến thắng?</a:t>
                      </a:r>
                      <a:r>
                        <a:rPr lang="en-US" sz="2400" b="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b="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Văn bản </a:t>
                      </a:r>
                      <a:r>
                        <a:rPr lang="en-US" sz="24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Những phát minh "tình cờ và bất ngờ</a:t>
                      </a:r>
                      <a:r>
                        <a:rPr lang="en-US" sz="2400" b="1"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388674997"/>
                  </a:ext>
                </a:extLst>
              </a:tr>
              <a:tr h="923269">
                <a:tc>
                  <a:txBody>
                    <a:bodyPr/>
                    <a:lstStyle/>
                    <a:p>
                      <a:pPr algn="ctr">
                        <a:lnSpc>
                          <a:spcPct val="115000"/>
                        </a:lnSpc>
                        <a:spcAft>
                          <a:spcPts val="1000"/>
                        </a:spcAft>
                        <a:tabLst>
                          <a:tab pos="1386840" algn="l"/>
                        </a:tabLst>
                      </a:pP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Khác</a:t>
                      </a: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nhau</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Thuật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lại</a:t>
                      </a:r>
                      <a:r>
                        <a:rPr lang="en-US" sz="2400" dirty="0">
                          <a:solidFill>
                            <a:srgbClr val="0D0D0D"/>
                          </a:solidFill>
                          <a:effectLst/>
                          <a:latin typeface="Times New Roman" panose="02020603050405020304" pitchFamily="18" charset="0"/>
                          <a:ea typeface="MS Mincho"/>
                          <a:cs typeface="Times New Roman" panose="02020603050405020304" pitchFamily="18" charset="0"/>
                        </a:rPr>
                        <a:t> 01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kiện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ra</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đời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của</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hát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Như</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Bác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trong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đại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thắng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Phạm</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Thuật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lại</a:t>
                      </a:r>
                      <a:r>
                        <a:rPr lang="en-US" sz="2400" dirty="0">
                          <a:solidFill>
                            <a:srgbClr val="0D0D0D"/>
                          </a:solidFill>
                          <a:effectLst/>
                          <a:latin typeface="Times New Roman" panose="02020603050405020304" pitchFamily="18" charset="0"/>
                          <a:ea typeface="MS Mincho"/>
                          <a:cs typeface="Times New Roman" panose="02020603050405020304" pitchFamily="18" charset="0"/>
                        </a:rPr>
                        <a:t> 01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kiện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Bóng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đá</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Việt</a:t>
                      </a:r>
                      <a:r>
                        <a:rPr lang="en-US" sz="2400" dirty="0">
                          <a:solidFill>
                            <a:srgbClr val="0D0D0D"/>
                          </a:solidFill>
                          <a:effectLst/>
                          <a:latin typeface="Times New Roman" panose="02020603050405020304" pitchFamily="18" charset="0"/>
                          <a:ea typeface="MS Mincho"/>
                          <a:cs typeface="Times New Roman" panose="02020603050405020304" pitchFamily="18" charset="0"/>
                        </a:rPr>
                        <a:t> Nam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thống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trị</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Nam Á ở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thời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điểm</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mà</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đề</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cập</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Thuật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lại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nhiều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kiện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chung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nhau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cách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triển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khai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ra</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đời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của</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đất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nặn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kem</a:t>
                      </a:r>
                      <a:r>
                        <a:rPr lang="en-US" sz="2400" dirty="0">
                          <a:solidFill>
                            <a:srgbClr val="0D0D0D"/>
                          </a:solidFill>
                          <a:effectLst/>
                          <a:latin typeface="Times New Roman" panose="02020603050405020304" pitchFamily="18" charset="0"/>
                          <a:ea typeface="MS Mincho"/>
                          <a:cs typeface="Times New Roman" panose="02020603050405020304" pitchFamily="18" charset="0"/>
                        </a:rPr>
                        <a:t> que,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khoai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tây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lát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chiên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giấy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nhớ</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72074829"/>
                  </a:ext>
                </a:extLst>
              </a:tr>
            </a:tbl>
          </a:graphicData>
        </a:graphic>
      </p:graphicFrame>
    </p:spTree>
    <p:extLst>
      <p:ext uri="{BB962C8B-B14F-4D97-AF65-F5344CB8AC3E}">
        <p14:creationId xmlns:p14="http://schemas.microsoft.com/office/powerpoint/2010/main" val="2314726880"/>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4869848" y="1211412"/>
            <a:ext cx="2156360" cy="523220"/>
          </a:xfrm>
          <a:prstGeom prst="rect">
            <a:avLst/>
          </a:prstGeom>
        </p:spPr>
        <p:txBody>
          <a:bodyPr wrap="none">
            <a:spAutoFit/>
          </a:bodyPr>
          <a:lstStyle/>
          <a:p>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p>
        </p:txBody>
      </p:sp>
      <p:graphicFrame>
        <p:nvGraphicFramePr>
          <p:cNvPr id="8" name="Table 7"/>
          <p:cNvGraphicFramePr>
            <a:graphicFrameLocks noGrp="1"/>
          </p:cNvGraphicFramePr>
          <p:nvPr>
            <p:extLst>
              <p:ext uri="{D42A27DB-BD31-4B8C-83A1-F6EECF244321}">
                <p14:modId xmlns:p14="http://schemas.microsoft.com/office/powerpoint/2010/main" val="4285899793"/>
              </p:ext>
            </p:extLst>
          </p:nvPr>
        </p:nvGraphicFramePr>
        <p:xfrm>
          <a:off x="660399" y="1807865"/>
          <a:ext cx="10807700" cy="3801364"/>
        </p:xfrm>
        <a:graphic>
          <a:graphicData uri="http://schemas.openxmlformats.org/drawingml/2006/table">
            <a:tbl>
              <a:tblPr firstRow="1" firstCol="1" bandRow="1"/>
              <a:tblGrid>
                <a:gridCol w="5351492">
                  <a:extLst>
                    <a:ext uri="{9D8B030D-6E8A-4147-A177-3AD203B41FA5}">
                      <a16:colId xmlns:a16="http://schemas.microsoft.com/office/drawing/2014/main" xmlns="" val="3468972464"/>
                    </a:ext>
                  </a:extLst>
                </a:gridCol>
                <a:gridCol w="5456208">
                  <a:extLst>
                    <a:ext uri="{9D8B030D-6E8A-4147-A177-3AD203B41FA5}">
                      <a16:colId xmlns:a16="http://schemas.microsoft.com/office/drawing/2014/main" xmlns="" val="962064392"/>
                    </a:ext>
                  </a:extLst>
                </a:gridCol>
              </a:tblGrid>
              <a:tr h="0">
                <a:tc>
                  <a:txBody>
                    <a:bodyPr/>
                    <a:lstStyle/>
                    <a:p>
                      <a:pPr algn="ctr">
                        <a:lnSpc>
                          <a:spcPct val="115000"/>
                        </a:lnSpc>
                        <a:spcAft>
                          <a:spcPts val="1000"/>
                        </a:spcAf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gốc</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thay đổi trật tự</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93546035"/>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 ai đó chế nhạo cái khác biệt của ta, ta có thấy dễ chịu không?</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 có thấy dễ chịu không</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nếu ai đó chế nhạo sự khác biệt của ta?</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67795088"/>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Ai chẳng muốn thông minh, giỏi giang?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minh, giỏi giang</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thì ai chẳng muốn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57282556"/>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 người ta kìa!” - </a:t>
                      </a:r>
                      <a:r>
                        <a:rPr lang="vi-VN"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 là câu mẹ tôi thường thốt lên mỗi khi không hài lòng với tôi về một điều gì đó.</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thốt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726795612"/>
                  </a:ext>
                </a:extLst>
              </a:tr>
            </a:tbl>
          </a:graphicData>
        </a:graphic>
      </p:graphicFrame>
    </p:spTree>
    <p:extLst>
      <p:ext uri="{BB962C8B-B14F-4D97-AF65-F5344CB8AC3E}">
        <p14:creationId xmlns:p14="http://schemas.microsoft.com/office/powerpoint/2010/main" val="2587984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284107"/>
            <a:ext cx="10807700" cy="1578894"/>
          </a:xfrm>
          <a:prstGeom prst="rect">
            <a:avLst/>
          </a:prstGeom>
        </p:spPr>
        <p:txBody>
          <a:bodyPr>
            <a:spAutoFit/>
          </a:bodyPr>
          <a:lstStyle/>
          <a:p>
            <a:pPr>
              <a:lnSpc>
                <a:spcPct val="115000"/>
              </a:lnSpc>
              <a:spcAft>
                <a:spcPts val="1000"/>
              </a:spcAft>
            </a:pP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mở</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nhiểu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2863001"/>
            <a:ext cx="10807700" cy="4529702"/>
          </a:xfrm>
          <a:prstGeom prst="rect">
            <a:avLst/>
          </a:prstGeom>
        </p:spPr>
        <p:txBody>
          <a:bodyPr>
            <a:spAutoFit/>
          </a:bodyPr>
          <a:lstStyle/>
          <a:p>
            <a:pPr algn="ctr">
              <a:lnSpc>
                <a:spcPct val="115000"/>
              </a:lnSpc>
              <a:spcAft>
                <a:spcPts val="1000"/>
              </a:spcAft>
            </a:pP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vị</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logic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thẩm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thô</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cực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159077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47700" y="980217"/>
            <a:ext cx="10807700" cy="5765746"/>
          </a:xfrm>
          <a:prstGeom prst="rect">
            <a:avLst/>
          </a:prstGeom>
        </p:spPr>
        <p:txBody>
          <a:bodyPr>
            <a:spAutoFit/>
          </a:bodyPr>
          <a:lstStyle/>
          <a:p>
            <a:pPr>
              <a:lnSpc>
                <a:spcPct val="115000"/>
              </a:lnSpc>
              <a:spcAft>
                <a:spcPts val="1000"/>
              </a:spcAft>
            </a:pP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Ví</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dụ</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vụ</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ngoan</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bà</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cha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mẹ</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siêng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năng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chăm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gia</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đình</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(2)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mèo</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nhà</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dài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màu</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xám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mắt</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hòn</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bi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ve</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thích</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nằm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sưởi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nắng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chiếc</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ghế</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hay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cọ</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tối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=&gt;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cấu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trúc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nhiểu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mở</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ngoan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 :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mở</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chú</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mèo</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459526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284107"/>
            <a:ext cx="10807700" cy="2978251"/>
          </a:xfrm>
          <a:prstGeom prst="rect">
            <a:avLst/>
          </a:prstGeom>
        </p:spPr>
        <p:txBody>
          <a:bodyPr>
            <a:spAutoFit/>
          </a:bodyPr>
          <a:lstStyle/>
          <a:p>
            <a:pPr>
              <a:tabLst>
                <a:tab pos="3261995" algn="l"/>
              </a:tabLst>
            </a:pPr>
            <a:r>
              <a:rPr lang="en-US" sz="3200" b="1" dirty="0" err="1">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tập</a:t>
            </a:r>
            <a:r>
              <a:rPr lang="en-US" sz="32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3: </a:t>
            </a:r>
            <a:r>
              <a:rPr lang="en-US" sz="3200" b="1" dirty="0" err="1">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Viết</a:t>
            </a:r>
            <a:r>
              <a:rPr lang="en-US" sz="32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ngắn</a:t>
            </a:r>
            <a:endParaRPr lang="en-US" sz="3200" dirty="0">
              <a:latin typeface="Times New Roman" panose="02020603050405020304" pitchFamily="18" charset="0"/>
              <a:ea typeface="Times New Roman" panose="02020603050405020304" pitchFamily="18" charset="0"/>
            </a:endParaRPr>
          </a:p>
          <a:p>
            <a:pPr>
              <a:lnSpc>
                <a:spcPct val="115000"/>
              </a:lnSpc>
              <a:spcAft>
                <a:spcPts val="1000"/>
              </a:spcAft>
              <a:tabLst>
                <a:tab pos="1386840" algn="l"/>
              </a:tabLst>
            </a:pPr>
            <a:r>
              <a:rPr lang="en-US" sz="3200" b="1" dirty="0" err="1">
                <a:solidFill>
                  <a:srgbClr val="FF0000"/>
                </a:solidFill>
                <a:highlight>
                  <a:srgbClr val="FFFF00"/>
                </a:highlight>
                <a:latin typeface="Calibri" panose="020F0502020204030204" pitchFamily="34" charset="0"/>
                <a:ea typeface="Times New Roman" panose="02020603050405020304" pitchFamily="18" charset="0"/>
                <a:cs typeface="Times New Roman" panose="02020603050405020304" pitchFamily="18" charset="0"/>
              </a:rPr>
              <a:t>Đề</a:t>
            </a:r>
            <a:r>
              <a:rPr lang="en-US" sz="3200" b="1" dirty="0">
                <a:solidFill>
                  <a:srgbClr val="FF0000"/>
                </a:solidFill>
                <a:highlight>
                  <a:srgbClr val="FFFF00"/>
                </a:highlight>
                <a:latin typeface="Calibri" panose="020F0502020204030204" pitchFamily="34" charset="0"/>
                <a:ea typeface="Times New Roman" panose="02020603050405020304" pitchFamily="18" charset="0"/>
                <a:cs typeface="Times New Roman" panose="02020603050405020304" pitchFamily="18" charset="0"/>
              </a:rPr>
              <a:t> 01: </a:t>
            </a:r>
            <a:r>
              <a:rPr lang="en-US" sz="3200" i="1" dirty="0" err="1">
                <a:solidFill>
                  <a:srgbClr val="0070C0"/>
                </a:solidFill>
                <a:latin typeface="Times New Roman" panose="02020603050405020304" pitchFamily="18" charset="0"/>
                <a:ea typeface="MS Mincho"/>
                <a:cs typeface="Times New Roman" panose="02020603050405020304" pitchFamily="18" charset="0"/>
              </a:rPr>
              <a:t>Viết</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đoạn</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văn</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5-7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viết</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lại</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cảm</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xúc</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về</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bài</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hát</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Như</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có</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Bác</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trong</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ngày</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đại</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thắng</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Phạm</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Tuyên</a:t>
            </a:r>
            <a:r>
              <a:rPr lang="en-US" sz="3200" i="1" dirty="0">
                <a:solidFill>
                  <a:srgbClr val="0070C0"/>
                </a:solidFill>
                <a:latin typeface="Times New Roman" panose="02020603050405020304" pitchFamily="18" charset="0"/>
                <a:ea typeface="MS Mincho"/>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3200" b="1" dirty="0" err="1">
                <a:solidFill>
                  <a:srgbClr val="FF0000"/>
                </a:solidFill>
                <a:highlight>
                  <a:srgbClr val="FFFF00"/>
                </a:highlight>
                <a:latin typeface="Calibri" panose="020F0502020204030204" pitchFamily="34" charset="0"/>
                <a:ea typeface="Times New Roman" panose="02020603050405020304" pitchFamily="18" charset="0"/>
                <a:cs typeface="Times New Roman" panose="02020603050405020304" pitchFamily="18" charset="0"/>
              </a:rPr>
              <a:t>Đề</a:t>
            </a:r>
            <a:r>
              <a:rPr lang="en-US" sz="3200" b="1" dirty="0">
                <a:solidFill>
                  <a:srgbClr val="FF0000"/>
                </a:solidFill>
                <a:highlight>
                  <a:srgbClr val="FFFF00"/>
                </a:highlight>
                <a:latin typeface="Calibri" panose="020F0502020204030204" pitchFamily="34" charset="0"/>
                <a:ea typeface="Times New Roman" panose="02020603050405020304" pitchFamily="18" charset="0"/>
                <a:cs typeface="Times New Roman" panose="02020603050405020304" pitchFamily="18" charset="0"/>
              </a:rPr>
              <a:t> 02: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5-7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xem</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buổi</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thi</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thao</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034810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71749" y="1062737"/>
            <a:ext cx="10807700" cy="5637441"/>
          </a:xfrm>
          <a:prstGeom prst="rect">
            <a:avLst/>
          </a:prstGeom>
        </p:spPr>
        <p:txBody>
          <a:bodyPr>
            <a:spAutoFit/>
          </a:bodyPr>
          <a:lstStyle/>
          <a:p>
            <a:pPr marL="71120" algn="ctr">
              <a:lnSpc>
                <a:spcPct val="115000"/>
              </a:lnSpc>
              <a:spcAft>
                <a:spcPts val="1000"/>
              </a:spcAft>
            </a:pP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Gợi</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ý</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b="1"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b="1"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Đảm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lượng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suy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nghĩ</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hướng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cảnh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đặc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biệt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ngay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thềm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vĩ</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toàn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ta.</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niềm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sướng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hào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mãnh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liệt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riêng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chung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thảy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Nam. </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Âm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mạnh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nối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tim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nhịp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tim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reo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mừng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Dù</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vẫn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mãi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dấu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ấn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giờ</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quên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mùa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xuân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1975.</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00243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Effect transition="in" filter="fade">
                                      <p:cBhvr>
                                        <p:cTn id="7" dur="1000"/>
                                        <p:tgtEl>
                                          <p:spTgt spid="5">
                                            <p:txEl>
                                              <p:pRg st="2" end="2"/>
                                            </p:txEl>
                                          </p:spTgt>
                                        </p:tgtEl>
                                      </p:cBhvr>
                                    </p:animEffect>
                                    <p:anim calcmode="lin" valueType="num">
                                      <p:cBhvr>
                                        <p:cTn id="8"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3" end="3"/>
                                            </p:txEl>
                                          </p:spTgt>
                                        </p:tgtEl>
                                        <p:attrNameLst>
                                          <p:attrName>style.visibility</p:attrName>
                                        </p:attrNameLst>
                                      </p:cBhvr>
                                      <p:to>
                                        <p:strVal val="visible"/>
                                      </p:to>
                                    </p:set>
                                    <p:animEffect transition="in" filter="fade">
                                      <p:cBhvr>
                                        <p:cTn id="14" dur="1000"/>
                                        <p:tgtEl>
                                          <p:spTgt spid="5">
                                            <p:txEl>
                                              <p:pRg st="3" end="3"/>
                                            </p:txEl>
                                          </p:spTgt>
                                        </p:tgtEl>
                                      </p:cBhvr>
                                    </p:animEffect>
                                    <p:anim calcmode="lin" valueType="num">
                                      <p:cBhvr>
                                        <p:cTn id="15"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fade">
                                      <p:cBhvr>
                                        <p:cTn id="21" dur="1000"/>
                                        <p:tgtEl>
                                          <p:spTgt spid="5">
                                            <p:txEl>
                                              <p:pRg st="4" end="4"/>
                                            </p:txEl>
                                          </p:spTgt>
                                        </p:tgtEl>
                                      </p:cBhvr>
                                    </p:animEffect>
                                    <p:anim calcmode="lin" valueType="num">
                                      <p:cBhvr>
                                        <p:cTn id="22"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5" end="5"/>
                                            </p:txEl>
                                          </p:spTgt>
                                        </p:tgtEl>
                                        <p:attrNameLst>
                                          <p:attrName>style.visibility</p:attrName>
                                        </p:attrNameLst>
                                      </p:cBhvr>
                                      <p:to>
                                        <p:strVal val="visible"/>
                                      </p:to>
                                    </p:set>
                                    <p:animEffect transition="in" filter="fade">
                                      <p:cBhvr>
                                        <p:cTn id="28" dur="1000"/>
                                        <p:tgtEl>
                                          <p:spTgt spid="5">
                                            <p:txEl>
                                              <p:pRg st="5" end="5"/>
                                            </p:txEl>
                                          </p:spTgt>
                                        </p:tgtEl>
                                      </p:cBhvr>
                                    </p:animEffect>
                                    <p:anim calcmode="lin" valueType="num">
                                      <p:cBhvr>
                                        <p:cTn id="29"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6" end="6"/>
                                            </p:txEl>
                                          </p:spTgt>
                                        </p:tgtEl>
                                        <p:attrNameLst>
                                          <p:attrName>style.visibility</p:attrName>
                                        </p:attrNameLst>
                                      </p:cBhvr>
                                      <p:to>
                                        <p:strVal val="visible"/>
                                      </p:to>
                                    </p:set>
                                    <p:animEffect transition="in" filter="fade">
                                      <p:cBhvr>
                                        <p:cTn id="35" dur="1000"/>
                                        <p:tgtEl>
                                          <p:spTgt spid="5">
                                            <p:txEl>
                                              <p:pRg st="6" end="6"/>
                                            </p:txEl>
                                          </p:spTgt>
                                        </p:tgtEl>
                                      </p:cBhvr>
                                    </p:animEffect>
                                    <p:anim calcmode="lin" valueType="num">
                                      <p:cBhvr>
                                        <p:cTn id="36"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1000"/>
                                        <p:tgtEl>
                                          <p:spTgt spid="5">
                                            <p:txEl>
                                              <p:pRg st="7" end="7"/>
                                            </p:txEl>
                                          </p:spTgt>
                                        </p:tgtEl>
                                      </p:cBhvr>
                                    </p:animEffect>
                                    <p:anim calcmode="lin" valueType="num">
                                      <p:cBhvr>
                                        <p:cTn id="43"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176483"/>
            <a:ext cx="10807700" cy="4954177"/>
          </a:xfrm>
          <a:prstGeom prst="rect">
            <a:avLst/>
          </a:prstGeom>
        </p:spPr>
        <p:txBody>
          <a:bodyPr>
            <a:spAutoFit/>
          </a:bodyPr>
          <a:lstStyle/>
          <a:p>
            <a:pPr algn="just"/>
            <a:r>
              <a:rPr lang="en-US" sz="2400" b="1" dirty="0" err="1">
                <a:solidFill>
                  <a:srgbClr val="000000"/>
                </a:solidFill>
                <a:highlight>
                  <a:srgbClr val="FFFF00"/>
                </a:highlight>
                <a:latin typeface="Times New Roman" panose="02020603050405020304" pitchFamily="18" charset="0"/>
                <a:ea typeface="Times New Roman" panose="02020603050405020304" pitchFamily="18" charset="0"/>
              </a:rPr>
              <a:t>Đề</a:t>
            </a:r>
            <a:r>
              <a:rPr lang="en-US" sz="2400" b="1" dirty="0">
                <a:solidFill>
                  <a:srgbClr val="000000"/>
                </a:solidFill>
                <a:highlight>
                  <a:srgbClr val="FFFF00"/>
                </a:highlight>
                <a:latin typeface="Times New Roman" panose="02020603050405020304" pitchFamily="18" charset="0"/>
                <a:ea typeface="Times New Roman" panose="02020603050405020304" pitchFamily="18" charset="0"/>
              </a:rPr>
              <a:t> 02:</a:t>
            </a:r>
            <a:r>
              <a:rPr lang="en-US" sz="2400" b="1"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HS </a:t>
            </a:r>
            <a:r>
              <a:rPr lang="en-US" sz="2400" dirty="0" err="1">
                <a:solidFill>
                  <a:srgbClr val="000000"/>
                </a:solidFill>
                <a:latin typeface="Times New Roman" panose="02020603050405020304" pitchFamily="18" charset="0"/>
                <a:ea typeface="Times New Roman" panose="02020603050405020304" pitchFamily="18" charset="0"/>
              </a:rPr>
              <a:t>cần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đảm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bảo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cầu</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lnSpc>
                <a:spcPct val="115000"/>
              </a:lnSpc>
              <a:spcAft>
                <a:spcPts val="1000"/>
              </a:spcAft>
              <a:tabLst>
                <a:tab pos="723900" algn="l"/>
              </a:tabLs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Đảm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r>
              <a:rPr lang="en-US" sz="2400" dirty="0">
                <a:solidFill>
                  <a:srgbClr val="000000"/>
                </a:solidFill>
                <a:latin typeface="Times New Roman" panose="02020603050405020304" pitchFamily="18" charset="0"/>
                <a:ea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rPr>
              <a:t>lượng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 4-5 </a:t>
            </a:r>
            <a:r>
              <a:rPr lang="en-US" sz="2400" dirty="0" err="1">
                <a:solidFill>
                  <a:srgbClr val="000000"/>
                </a:solidFill>
                <a:latin typeface="Times New Roman" panose="02020603050405020304" pitchFamily="18" charset="0"/>
                <a:ea typeface="Times New Roman" panose="02020603050405020304" pitchFamily="18" charset="0"/>
              </a:rPr>
              <a:t>dòng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đảm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bảo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lgn="just"/>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Ngôi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kể</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ngôi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kể</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nhất</a:t>
            </a:r>
            <a:endParaRPr lang="en-US" sz="2400" dirty="0">
              <a:latin typeface="Times New Roman" panose="02020603050405020304" pitchFamily="18" charset="0"/>
              <a:ea typeface="Times New Roman" panose="02020603050405020304" pitchFamily="18" charset="0"/>
            </a:endParaRPr>
          </a:p>
          <a:p>
            <a:pPr algn="just">
              <a:spcAft>
                <a:spcPts val="120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Nội</a:t>
            </a:r>
            <a:r>
              <a:rPr lang="en-US" sz="2400" dirty="0">
                <a:solidFill>
                  <a:srgbClr val="000000"/>
                </a:solidFill>
                <a:latin typeface="Times New Roman" panose="02020603050405020304" pitchFamily="18" charset="0"/>
                <a:ea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cảm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xúc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của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em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khi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xem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buổi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biểu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diễn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nghệ</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hoặc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cuộc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thể</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thao</a:t>
            </a:r>
            <a:r>
              <a:rPr lang="en-US" sz="2400" i="1" dirty="0">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lgn="just">
              <a:spcAft>
                <a:spcPts val="120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Mở</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thiệu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buổi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biểu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diễn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thao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ấn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tượng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sâu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Thân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nét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đặc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dẫn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thích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thú</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ấn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tượng</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lí</a:t>
            </a:r>
            <a:r>
              <a:rPr lang="en-US" sz="2400" dirty="0">
                <a:solidFill>
                  <a:srgbClr val="0D0D0D"/>
                </a:solidFill>
                <a:latin typeface="Times New Roman" panose="02020603050405020304" pitchFamily="18" charset="0"/>
                <a:ea typeface="Times New Roman" panose="02020603050405020304" pitchFamily="18" charset="0"/>
              </a:rPr>
              <a:t> do </a:t>
            </a:r>
            <a:r>
              <a:rPr lang="en-US" sz="2400" dirty="0" err="1">
                <a:solidFill>
                  <a:srgbClr val="0D0D0D"/>
                </a:solidFill>
                <a:latin typeface="Times New Roman" panose="02020603050405020304" pitchFamily="18" charset="0"/>
                <a:ea typeface="Times New Roman" panose="02020603050405020304" pitchFamily="18" charset="0"/>
              </a:rPr>
              <a:t>khiến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thích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thú</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ấn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tượng</a:t>
            </a:r>
            <a:r>
              <a:rPr lang="en-US" sz="2400" dirty="0" smtClean="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p:txBody>
      </p:sp>
      <p:sp>
        <p:nvSpPr>
          <p:cNvPr id="8" name="Rectangle 7"/>
          <p:cNvSpPr/>
          <p:nvPr/>
        </p:nvSpPr>
        <p:spPr>
          <a:xfrm>
            <a:off x="660400" y="6130660"/>
            <a:ext cx="10807700" cy="461665"/>
          </a:xfrm>
          <a:prstGeom prst="rect">
            <a:avLst/>
          </a:prstGeom>
        </p:spPr>
        <p:txBody>
          <a:bodyPr>
            <a:spAutoFit/>
          </a:bodyPr>
          <a:lstStyle/>
          <a:p>
            <a:pPr>
              <a:tabLst>
                <a:tab pos="3261995" algn="l"/>
              </a:tabLs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cảm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nghĩ</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thân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smtClean="0">
                <a:solidFill>
                  <a:srgbClr val="0D0D0D"/>
                </a:solidFill>
                <a:latin typeface="Times New Roman" panose="02020603050405020304" pitchFamily="18" charset="0"/>
                <a:ea typeface="Times New Roman" panose="02020603050405020304" pitchFamily="18" charset="0"/>
              </a:rPr>
              <a:t>kiện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3354127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1000"/>
                                        <p:tgtEl>
                                          <p:spTgt spid="3">
                                            <p:txEl>
                                              <p:pRg st="2" end="2"/>
                                            </p:txEl>
                                          </p:spTgt>
                                        </p:tgtEl>
                                      </p:cBhvr>
                                    </p:animEffect>
                                    <p:anim calcmode="lin" valueType="num">
                                      <p:cBhvr>
                                        <p:cTn id="8"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3" end="3"/>
                                            </p:txEl>
                                          </p:spTgt>
                                        </p:tgtEl>
                                        <p:attrNameLst>
                                          <p:attrName>style.visibility</p:attrName>
                                        </p:attrNameLst>
                                      </p:cBhvr>
                                      <p:to>
                                        <p:strVal val="visible"/>
                                      </p:to>
                                    </p:set>
                                    <p:animEffect transition="in" filter="fade">
                                      <p:cBhvr>
                                        <p:cTn id="14" dur="1000"/>
                                        <p:tgtEl>
                                          <p:spTgt spid="3">
                                            <p:txEl>
                                              <p:pRg st="3" end="3"/>
                                            </p:txEl>
                                          </p:spTgt>
                                        </p:tgtEl>
                                      </p:cBhvr>
                                    </p:animEffect>
                                    <p:anim calcmode="lin" valueType="num">
                                      <p:cBhvr>
                                        <p:cTn id="15"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1000"/>
                                        <p:tgtEl>
                                          <p:spTgt spid="3">
                                            <p:txEl>
                                              <p:pRg st="4" end="4"/>
                                            </p:txEl>
                                          </p:spTgt>
                                        </p:tgtEl>
                                      </p:cBhvr>
                                    </p:animEffect>
                                    <p:anim calcmode="lin" valueType="num">
                                      <p:cBhvr>
                                        <p:cTn id="22"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5" end="5"/>
                                            </p:txEl>
                                          </p:spTgt>
                                        </p:tgtEl>
                                        <p:attrNameLst>
                                          <p:attrName>style.visibility</p:attrName>
                                        </p:attrNameLst>
                                      </p:cBhvr>
                                      <p:to>
                                        <p:strVal val="visible"/>
                                      </p:to>
                                    </p:set>
                                    <p:animEffect transition="in" filter="fade">
                                      <p:cBhvr>
                                        <p:cTn id="28" dur="1000"/>
                                        <p:tgtEl>
                                          <p:spTgt spid="3">
                                            <p:txEl>
                                              <p:pRg st="5" end="5"/>
                                            </p:txEl>
                                          </p:spTgt>
                                        </p:tgtEl>
                                      </p:cBhvr>
                                    </p:animEffect>
                                    <p:anim calcmode="lin" valueType="num">
                                      <p:cBhvr>
                                        <p:cTn id="29"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animEffect transition="in" filter="fade">
                                      <p:cBhvr>
                                        <p:cTn id="35" dur="1000"/>
                                        <p:tgtEl>
                                          <p:spTgt spid="3">
                                            <p:txEl>
                                              <p:pRg st="6" end="6"/>
                                            </p:txEl>
                                          </p:spTgt>
                                        </p:tgtEl>
                                      </p:cBhvr>
                                    </p:animEffect>
                                    <p:anim calcmode="lin" valueType="num">
                                      <p:cBhvr>
                                        <p:cTn id="36"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Effect transition="in" filter="fade">
                                      <p:cBhvr>
                                        <p:cTn id="42" dur="1000"/>
                                        <p:tgtEl>
                                          <p:spTgt spid="3">
                                            <p:txEl>
                                              <p:pRg st="7" end="7"/>
                                            </p:txEl>
                                          </p:spTgt>
                                        </p:tgtEl>
                                      </p:cBhvr>
                                    </p:animEffect>
                                    <p:anim calcmode="lin" valueType="num">
                                      <p:cBhvr>
                                        <p:cTn id="43"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8" end="8"/>
                                            </p:txEl>
                                          </p:spTgt>
                                        </p:tgtEl>
                                        <p:attrNameLst>
                                          <p:attrName>style.visibility</p:attrName>
                                        </p:attrNameLst>
                                      </p:cBhvr>
                                      <p:to>
                                        <p:strVal val="visible"/>
                                      </p:to>
                                    </p:set>
                                    <p:animEffect transition="in" filter="fade">
                                      <p:cBhvr>
                                        <p:cTn id="49" dur="1000"/>
                                        <p:tgtEl>
                                          <p:spTgt spid="3">
                                            <p:txEl>
                                              <p:pRg st="8" end="8"/>
                                            </p:txEl>
                                          </p:spTgt>
                                        </p:tgtEl>
                                      </p:cBhvr>
                                    </p:animEffect>
                                    <p:anim calcmode="lin" valueType="num">
                                      <p:cBhvr>
                                        <p:cTn id="50"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1000"/>
                                        <p:tgtEl>
                                          <p:spTgt spid="8"/>
                                        </p:tgtEl>
                                      </p:cBhvr>
                                    </p:animEffect>
                                    <p:anim calcmode="lin" valueType="num">
                                      <p:cBhvr>
                                        <p:cTn id="57" dur="1000" fill="hold"/>
                                        <p:tgtEl>
                                          <p:spTgt spid="8"/>
                                        </p:tgtEl>
                                        <p:attrNameLst>
                                          <p:attrName>ppt_x</p:attrName>
                                        </p:attrNameLst>
                                      </p:cBhvr>
                                      <p:tavLst>
                                        <p:tav tm="0">
                                          <p:val>
                                            <p:strVal val="#ppt_x"/>
                                          </p:val>
                                        </p:tav>
                                        <p:tav tm="100000">
                                          <p:val>
                                            <p:strVal val="#ppt_x"/>
                                          </p:val>
                                        </p:tav>
                                      </p:tavLst>
                                    </p:anim>
                                    <p:anim calcmode="lin" valueType="num">
                                      <p:cBhvr>
                                        <p:cTn id="5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3395892" y="1166309"/>
            <a:ext cx="5336717" cy="523220"/>
          </a:xfrm>
          <a:prstGeom prst="rect">
            <a:avLst/>
          </a:prstGeom>
        </p:spPr>
        <p:txBody>
          <a:bodyPr wrap="none">
            <a:spAutoFit/>
          </a:bodyPr>
          <a:lstStyle/>
          <a:p>
            <a:pPr algn="just">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Bảng</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kiểm</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kĩ</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năng</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viết</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đoạn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1189275667"/>
              </p:ext>
            </p:extLst>
          </p:nvPr>
        </p:nvGraphicFramePr>
        <p:xfrm>
          <a:off x="660399" y="1706339"/>
          <a:ext cx="10807700" cy="4663440"/>
        </p:xfrm>
        <a:graphic>
          <a:graphicData uri="http://schemas.openxmlformats.org/drawingml/2006/table">
            <a:tbl>
              <a:tblPr firstRow="1" firstCol="1" bandRow="1"/>
              <a:tblGrid>
                <a:gridCol w="773305">
                  <a:extLst>
                    <a:ext uri="{9D8B030D-6E8A-4147-A177-3AD203B41FA5}">
                      <a16:colId xmlns:a16="http://schemas.microsoft.com/office/drawing/2014/main" xmlns="" val="2629254737"/>
                    </a:ext>
                  </a:extLst>
                </a:gridCol>
                <a:gridCol w="8489785">
                  <a:extLst>
                    <a:ext uri="{9D8B030D-6E8A-4147-A177-3AD203B41FA5}">
                      <a16:colId xmlns:a16="http://schemas.microsoft.com/office/drawing/2014/main" xmlns="" val="4220978350"/>
                    </a:ext>
                  </a:extLst>
                </a:gridCol>
                <a:gridCol w="1544610">
                  <a:extLst>
                    <a:ext uri="{9D8B030D-6E8A-4147-A177-3AD203B41FA5}">
                      <a16:colId xmlns:a16="http://schemas.microsoft.com/office/drawing/2014/main" xmlns="" val="3368502531"/>
                    </a:ext>
                  </a:extLst>
                </a:gridCol>
              </a:tblGrid>
              <a:tr h="0">
                <a:tc>
                  <a:txBody>
                    <a:bodyPr/>
                    <a:lstStyle/>
                    <a:p>
                      <a:pPr algn="ctr">
                        <a:spcAft>
                          <a:spcPts val="1200"/>
                        </a:spcAft>
                      </a:pP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STT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ctr">
                        <a:spcAft>
                          <a:spcPts val="1200"/>
                        </a:spcAft>
                      </a:pPr>
                      <a:r>
                        <a:rPr lang="en-US" sz="26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 Chưa đạt</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3702549961"/>
                  </a:ext>
                </a:extLst>
              </a:tr>
              <a:tr h="0">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5-7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74542694"/>
                  </a:ext>
                </a:extLst>
              </a:tr>
              <a:tr h="0">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200"/>
                        </a:spcAft>
                      </a:pP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200"/>
                        </a:spcAft>
                      </a:pP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48875663"/>
                  </a:ext>
                </a:extLst>
              </a:tr>
              <a:tr h="0">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 văn đảm bảo tính liên kết giữa các câu trong đoạn văn</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62255236"/>
                  </a:ext>
                </a:extLst>
              </a:tr>
              <a:tr h="0">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4</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 văn đảm bảo về yêu cầu về chính tả, cách sử dụng từ ngữ, ngữ pháp.</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9438980"/>
                  </a:ext>
                </a:extLst>
              </a:tr>
            </a:tbl>
          </a:graphicData>
        </a:graphic>
      </p:graphicFrame>
    </p:spTree>
    <p:extLst>
      <p:ext uri="{BB962C8B-B14F-4D97-AF65-F5344CB8AC3E}">
        <p14:creationId xmlns:p14="http://schemas.microsoft.com/office/powerpoint/2010/main" val="4308995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47700" y="1082236"/>
            <a:ext cx="10807700" cy="5570756"/>
          </a:xfrm>
          <a:prstGeom prst="rect">
            <a:avLst/>
          </a:prstGeom>
        </p:spPr>
        <p:txBody>
          <a:bodyPr>
            <a:spAutoFit/>
          </a:bodyPr>
          <a:lstStyle/>
          <a:p>
            <a:pPr algn="just">
              <a:spcAft>
                <a:spcPts val="1200"/>
              </a:spcAft>
            </a:pPr>
            <a:r>
              <a:rPr lang="en-US" sz="2800" b="1" dirty="0">
                <a:solidFill>
                  <a:srgbClr val="0070C0"/>
                </a:solidFill>
                <a:latin typeface="Times New Roman" panose="02020603050405020304" pitchFamily="18" charset="0"/>
                <a:ea typeface="Times New Roman" panose="02020603050405020304" pitchFamily="18" charset="0"/>
              </a:rPr>
              <a:t>*</a:t>
            </a:r>
            <a:r>
              <a:rPr lang="en-US" sz="2800" b="1" dirty="0" err="1">
                <a:solidFill>
                  <a:srgbClr val="0070C0"/>
                </a:solidFill>
                <a:latin typeface="Times New Roman" panose="02020603050405020304" pitchFamily="18" charset="0"/>
                <a:ea typeface="Times New Roman" panose="02020603050405020304" pitchFamily="18" charset="0"/>
              </a:rPr>
              <a:t>Đoạn</a:t>
            </a:r>
            <a:r>
              <a:rPr lang="en-US" sz="2800" b="1" dirty="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văn</a:t>
            </a:r>
            <a:r>
              <a:rPr lang="en-US" sz="2800" b="1" dirty="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tham</a:t>
            </a:r>
            <a:r>
              <a:rPr lang="en-US" sz="2800" b="1" dirty="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khảo</a:t>
            </a:r>
            <a:r>
              <a:rPr lang="en-US" sz="2800" b="1" dirty="0">
                <a:solidFill>
                  <a:srgbClr val="0070C0"/>
                </a:solidFill>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algn="just">
              <a:spcAft>
                <a:spcPts val="1200"/>
              </a:spcAft>
            </a:pPr>
            <a:r>
              <a:rPr lang="en-US" sz="2800" b="1" dirty="0" err="1">
                <a:solidFill>
                  <a:srgbClr val="0070C0"/>
                </a:solidFill>
                <a:latin typeface="Times New Roman" panose="02020603050405020304" pitchFamily="18" charset="0"/>
                <a:ea typeface="Times New Roman" panose="02020603050405020304" pitchFamily="18" charset="0"/>
              </a:rPr>
              <a:t>Đề</a:t>
            </a:r>
            <a:r>
              <a:rPr lang="en-US" sz="2800" b="1" dirty="0">
                <a:solidFill>
                  <a:srgbClr val="0070C0"/>
                </a:solidFill>
                <a:latin typeface="Times New Roman" panose="02020603050405020304" pitchFamily="18" charset="0"/>
                <a:ea typeface="Times New Roman" panose="02020603050405020304" pitchFamily="18" charset="0"/>
              </a:rPr>
              <a:t> 01:</a:t>
            </a:r>
            <a:endParaRPr lang="en-US" sz="2800" dirty="0">
              <a:latin typeface="Times New Roman" panose="02020603050405020304" pitchFamily="18" charset="0"/>
              <a:ea typeface="Times New Roman" panose="02020603050405020304" pitchFamily="18" charset="0"/>
            </a:endParaRPr>
          </a:p>
          <a:p>
            <a:pPr indent="457200" algn="just">
              <a:spcAft>
                <a:spcPts val="1200"/>
              </a:spcAft>
            </a:pPr>
            <a:r>
              <a:rPr lang="en-US" sz="2800" dirty="0" err="1">
                <a:solidFill>
                  <a:srgbClr val="262626"/>
                </a:solidFill>
                <a:latin typeface="Times New Roman" panose="02020603050405020304" pitchFamily="18" charset="0"/>
                <a:ea typeface="Times New Roman" panose="02020603050405020304" pitchFamily="18" charset="0"/>
              </a:rPr>
              <a:t>Chiến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tranh</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đã</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lùi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xa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gần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nửa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thế</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kỉ</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giữa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thời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bình</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hôm</a:t>
            </a:r>
            <a:r>
              <a:rPr lang="en-US" sz="2800" dirty="0">
                <a:solidFill>
                  <a:srgbClr val="262626"/>
                </a:solidFill>
                <a:latin typeface="Times New Roman" panose="02020603050405020304" pitchFamily="18" charset="0"/>
                <a:ea typeface="Times New Roman" panose="02020603050405020304" pitchFamily="18" charset="0"/>
              </a:rPr>
              <a:t> nay, </a:t>
            </a:r>
            <a:r>
              <a:rPr lang="en-US" sz="2800" dirty="0" err="1">
                <a:solidFill>
                  <a:srgbClr val="262626"/>
                </a:solidFill>
                <a:latin typeface="Times New Roman" panose="02020603050405020304" pitchFamily="18" charset="0"/>
                <a:ea typeface="Times New Roman" panose="02020603050405020304" pitchFamily="18" charset="0"/>
              </a:rPr>
              <a:t>lời</a:t>
            </a:r>
            <a:r>
              <a:rPr lang="en-US" sz="2800" dirty="0">
                <a:solidFill>
                  <a:srgbClr val="262626"/>
                </a:solidFill>
                <a:latin typeface="Times New Roman" panose="02020603050405020304" pitchFamily="18" charset="0"/>
                <a:ea typeface="Times New Roman" panose="02020603050405020304" pitchFamily="18" charset="0"/>
              </a:rPr>
              <a:t> ca </a:t>
            </a:r>
            <a:r>
              <a:rPr lang="en-US" sz="2800" dirty="0" err="1">
                <a:solidFill>
                  <a:srgbClr val="262626"/>
                </a:solidFill>
                <a:latin typeface="Times New Roman" panose="02020603050405020304" pitchFamily="18" charset="0"/>
                <a:ea typeface="Times New Roman" panose="02020603050405020304" pitchFamily="18" charset="0"/>
              </a:rPr>
              <a:t>giản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dị</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giai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điệu</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vui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tươi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của</a:t>
            </a:r>
            <a:r>
              <a:rPr lang="en-US" sz="2800" dirty="0">
                <a:solidFill>
                  <a:srgbClr val="262626"/>
                </a:solidFill>
                <a:latin typeface="Times New Roman" panose="02020603050405020304" pitchFamily="18" charset="0"/>
                <a:ea typeface="Times New Roman" panose="02020603050405020304" pitchFamily="18" charset="0"/>
              </a:rPr>
              <a:t> ca </a:t>
            </a:r>
            <a:r>
              <a:rPr lang="en-US" sz="2800" dirty="0" err="1">
                <a:solidFill>
                  <a:srgbClr val="262626"/>
                </a:solidFill>
                <a:latin typeface="Times New Roman" panose="02020603050405020304" pitchFamily="18" charset="0"/>
                <a:ea typeface="Times New Roman" panose="02020603050405020304" pitchFamily="18" charset="0"/>
              </a:rPr>
              <a:t>khúc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Như</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có</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Bác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trong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ngày</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thắng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của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nhạc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sĩ</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Phạm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Tuyên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vẫn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vang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lên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thật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xúc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động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mỗi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dịp</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chào</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mừng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ngày</a:t>
            </a:r>
            <a:r>
              <a:rPr lang="en-US" sz="2800" dirty="0">
                <a:solidFill>
                  <a:srgbClr val="262626"/>
                </a:solidFill>
                <a:latin typeface="Times New Roman" panose="02020603050405020304" pitchFamily="18" charset="0"/>
                <a:ea typeface="Times New Roman" panose="02020603050405020304" pitchFamily="18" charset="0"/>
              </a:rPr>
              <a:t> 30/4 </a:t>
            </a:r>
            <a:r>
              <a:rPr lang="en-US" sz="2800" dirty="0" err="1">
                <a:solidFill>
                  <a:srgbClr val="262626"/>
                </a:solidFill>
                <a:latin typeface="Times New Roman" panose="02020603050405020304" pitchFamily="18" charset="0"/>
                <a:ea typeface="Times New Roman" panose="02020603050405020304" pitchFamily="18" charset="0"/>
              </a:rPr>
              <a:t>lịch</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sử</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các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lễ</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kỷ</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niệm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trọng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Bài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hát</a:t>
            </a:r>
            <a:r>
              <a:rPr lang="en-US" sz="2800"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Như</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có</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Bác</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trong</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ngày</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đại</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thắng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khúc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hát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hân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hoan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niềm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khát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vọng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hòa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bình</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của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dân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tộc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sau</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gần</a:t>
            </a:r>
            <a:r>
              <a:rPr lang="en-US" sz="2800" dirty="0">
                <a:solidFill>
                  <a:srgbClr val="262626"/>
                </a:solidFill>
                <a:latin typeface="Times New Roman" panose="02020603050405020304" pitchFamily="18" charset="0"/>
                <a:ea typeface="Times New Roman" panose="02020603050405020304" pitchFamily="18" charset="0"/>
              </a:rPr>
              <a:t> 100 </a:t>
            </a:r>
            <a:r>
              <a:rPr lang="en-US" sz="2800" dirty="0" err="1">
                <a:solidFill>
                  <a:srgbClr val="262626"/>
                </a:solidFill>
                <a:latin typeface="Times New Roman" panose="02020603050405020304" pitchFamily="18" charset="0"/>
                <a:ea typeface="Times New Roman" panose="02020603050405020304" pitchFamily="18" charset="0"/>
              </a:rPr>
              <a:t>năm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sống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trong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bom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rơi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đạn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nổ</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Bài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hát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cũng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như</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bản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hùng</a:t>
            </a:r>
            <a:r>
              <a:rPr lang="en-US" sz="2800" dirty="0">
                <a:solidFill>
                  <a:srgbClr val="262626"/>
                </a:solidFill>
                <a:latin typeface="Times New Roman" panose="02020603050405020304" pitchFamily="18" charset="0"/>
                <a:ea typeface="Times New Roman" panose="02020603050405020304" pitchFamily="18" charset="0"/>
              </a:rPr>
              <a:t> ca </a:t>
            </a:r>
            <a:r>
              <a:rPr lang="en-US" sz="2800" dirty="0" err="1">
                <a:solidFill>
                  <a:srgbClr val="262626"/>
                </a:solidFill>
                <a:latin typeface="Times New Roman" panose="02020603050405020304" pitchFamily="18" charset="0"/>
                <a:ea typeface="Times New Roman" panose="02020603050405020304" pitchFamily="18" charset="0"/>
              </a:rPr>
              <a:t>để</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cả</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dân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tộc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bước</a:t>
            </a:r>
            <a:r>
              <a:rPr lang="en-US" sz="2800" dirty="0">
                <a:solidFill>
                  <a:srgbClr val="262626"/>
                </a:solidFill>
                <a:latin typeface="Times New Roman" panose="02020603050405020304" pitchFamily="18" charset="0"/>
                <a:ea typeface="Times New Roman" panose="02020603050405020304" pitchFamily="18" charset="0"/>
              </a:rPr>
              <a:t> qua </a:t>
            </a:r>
            <a:r>
              <a:rPr lang="en-US" sz="2800" dirty="0" err="1">
                <a:solidFill>
                  <a:srgbClr val="262626"/>
                </a:solidFill>
                <a:latin typeface="Times New Roman" panose="02020603050405020304" pitchFamily="18" charset="0"/>
                <a:ea typeface="Times New Roman" panose="02020603050405020304" pitchFamily="18" charset="0"/>
              </a:rPr>
              <a:t>chiến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tranh</a:t>
            </a:r>
            <a:r>
              <a:rPr lang="en-US" sz="2800" dirty="0">
                <a:solidFill>
                  <a:srgbClr val="262626"/>
                </a:solidFill>
                <a:latin typeface="Times New Roman" panose="02020603050405020304" pitchFamily="18" charset="0"/>
                <a:ea typeface="Times New Roman" panose="02020603050405020304" pitchFamily="18" charset="0"/>
              </a:rPr>
              <a:t>, sang </a:t>
            </a:r>
            <a:r>
              <a:rPr lang="en-US" sz="2800" dirty="0" err="1">
                <a:solidFill>
                  <a:srgbClr val="262626"/>
                </a:solidFill>
                <a:latin typeface="Times New Roman" panose="02020603050405020304" pitchFamily="18" charset="0"/>
                <a:ea typeface="Times New Roman" panose="02020603050405020304" pitchFamily="18" charset="0"/>
              </a:rPr>
              <a:t>một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trang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mới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của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Tổ</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quốc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kiến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thiết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nước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Mỗi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lần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nghe</a:t>
            </a:r>
            <a:r>
              <a:rPr lang="en-US" sz="2800" dirty="0">
                <a:solidFill>
                  <a:srgbClr val="262626"/>
                </a:solidFill>
                <a:latin typeface="Times New Roman" panose="02020603050405020304" pitchFamily="18" charset="0"/>
                <a:ea typeface="Times New Roman" panose="02020603050405020304" pitchFamily="18" charset="0"/>
              </a:rPr>
              <a:t> ca </a:t>
            </a:r>
            <a:r>
              <a:rPr lang="en-US" sz="2800" dirty="0" err="1">
                <a:solidFill>
                  <a:srgbClr val="262626"/>
                </a:solidFill>
                <a:latin typeface="Times New Roman" panose="02020603050405020304" pitchFamily="18" charset="0"/>
                <a:ea typeface="Times New Roman" panose="02020603050405020304" pitchFamily="18" charset="0"/>
              </a:rPr>
              <a:t>khúc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vang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lên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trong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lòng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em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trào</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dâng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niềm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tự</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hào</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sâu</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sắc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Em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tự</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nhủ</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sẽ</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cố</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gắng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học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tập</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để</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góp</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phần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xây</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dựng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nước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tươi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đẹp</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trong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tương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lai</a:t>
            </a:r>
            <a:r>
              <a:rPr lang="en-US" sz="2800" dirty="0">
                <a:solidFill>
                  <a:srgbClr val="262626"/>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068374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61670"/>
            <a:ext cx="10807700" cy="4985980"/>
          </a:xfrm>
          <a:prstGeom prst="rect">
            <a:avLst/>
          </a:prstGeom>
        </p:spPr>
        <p:txBody>
          <a:bodyPr>
            <a:spAutoFit/>
          </a:bodyPr>
          <a:lstStyle/>
          <a:p>
            <a:pPr algn="just">
              <a:spcAft>
                <a:spcPts val="1200"/>
              </a:spcAft>
            </a:pPr>
            <a:r>
              <a:rPr lang="en-US" sz="2800" b="1" dirty="0" err="1">
                <a:solidFill>
                  <a:srgbClr val="0070C0"/>
                </a:solidFill>
                <a:latin typeface="Times New Roman" panose="02020603050405020304" pitchFamily="18" charset="0"/>
                <a:ea typeface="Times New Roman" panose="02020603050405020304" pitchFamily="18" charset="0"/>
              </a:rPr>
              <a:t>Đề</a:t>
            </a:r>
            <a:r>
              <a:rPr lang="en-US" sz="2800" b="1" dirty="0">
                <a:solidFill>
                  <a:srgbClr val="0070C0"/>
                </a:solidFill>
                <a:latin typeface="Times New Roman" panose="02020603050405020304" pitchFamily="18" charset="0"/>
                <a:ea typeface="Times New Roman" panose="02020603050405020304" pitchFamily="18" charset="0"/>
              </a:rPr>
              <a:t> 02:</a:t>
            </a:r>
            <a:endParaRPr lang="en-US" sz="2800" dirty="0">
              <a:latin typeface="Times New Roman" panose="02020603050405020304" pitchFamily="18" charset="0"/>
              <a:ea typeface="Times New Roman" panose="02020603050405020304" pitchFamily="18" charset="0"/>
            </a:endParaRPr>
          </a:p>
          <a:p>
            <a:pPr algn="just">
              <a:spcAft>
                <a:spcPts val="1200"/>
              </a:spcAft>
            </a:pPr>
            <a:r>
              <a:rPr lang="en-US" sz="2800" b="1"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vẫn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còn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nhớ</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in </a:t>
            </a:r>
            <a:r>
              <a:rPr lang="en-US" sz="2800" dirty="0" err="1">
                <a:solidFill>
                  <a:srgbClr val="0D0D0D"/>
                </a:solidFill>
                <a:latin typeface="Times New Roman" panose="02020603050405020304" pitchFamily="18" charset="0"/>
                <a:ea typeface="Times New Roman" panose="02020603050405020304" pitchFamily="18" charset="0"/>
              </a:rPr>
              <a:t>trận</a:t>
            </a:r>
            <a:r>
              <a:rPr lang="en-US" sz="2800" dirty="0">
                <a:solidFill>
                  <a:srgbClr val="0D0D0D"/>
                </a:solidFill>
                <a:latin typeface="Times New Roman" panose="02020603050405020304" pitchFamily="18" charset="0"/>
                <a:ea typeface="Times New Roman" panose="02020603050405020304" pitchFamily="18" charset="0"/>
              </a:rPr>
              <a:t> Chung </a:t>
            </a:r>
            <a:r>
              <a:rPr lang="en-US" sz="2800" dirty="0" err="1">
                <a:solidFill>
                  <a:srgbClr val="0D0D0D"/>
                </a:solidFill>
                <a:latin typeface="Times New Roman" panose="02020603050405020304" pitchFamily="18" charset="0"/>
                <a:ea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rPr>
              <a:t> U-23 </a:t>
            </a:r>
            <a:r>
              <a:rPr lang="en-US" sz="2800" dirty="0" err="1">
                <a:solidFill>
                  <a:srgbClr val="0D0D0D"/>
                </a:solidFill>
                <a:latin typeface="Times New Roman" panose="02020603050405020304" pitchFamily="18" charset="0"/>
                <a:ea typeface="Times New Roman" panose="02020603050405020304" pitchFamily="18" charset="0"/>
              </a:rPr>
              <a:t>châu</a:t>
            </a:r>
            <a:r>
              <a:rPr lang="en-US" sz="2800" dirty="0">
                <a:solidFill>
                  <a:srgbClr val="0D0D0D"/>
                </a:solidFill>
                <a:latin typeface="Times New Roman" panose="02020603050405020304" pitchFamily="18" charset="0"/>
                <a:ea typeface="Times New Roman" panose="02020603050405020304" pitchFamily="18" charset="0"/>
              </a:rPr>
              <a:t> Á 2018 </a:t>
            </a:r>
            <a:r>
              <a:rPr lang="en-US" sz="2800" dirty="0" err="1">
                <a:solidFill>
                  <a:srgbClr val="0D0D0D"/>
                </a:solidFill>
                <a:latin typeface="Times New Roman" panose="02020603050405020304" pitchFamily="18" charset="0"/>
                <a:ea typeface="Times New Roman" panose="02020603050405020304" pitchFamily="18" charset="0"/>
              </a:rPr>
              <a:t>lịch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giữa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giữa</a:t>
            </a:r>
            <a:r>
              <a:rPr lang="en-US" sz="2800" dirty="0">
                <a:solidFill>
                  <a:srgbClr val="0D0D0D"/>
                </a:solidFill>
                <a:latin typeface="Times New Roman" panose="02020603050405020304" pitchFamily="18" charset="0"/>
                <a:ea typeface="Times New Roman" panose="02020603050405020304" pitchFamily="18" charset="0"/>
              </a:rPr>
              <a:t> U23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U23 Uzbekistan </a:t>
            </a:r>
            <a:r>
              <a:rPr lang="en-US" sz="2800" dirty="0" err="1">
                <a:solidFill>
                  <a:srgbClr val="0D0D0D"/>
                </a:solidFill>
                <a:latin typeface="Times New Roman" panose="02020603050405020304" pitchFamily="18" charset="0"/>
                <a:ea typeface="Times New Roman" panose="02020603050405020304" pitchFamily="18" charset="0"/>
              </a:rPr>
              <a:t>diễn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27 </a:t>
            </a:r>
            <a:r>
              <a:rPr lang="en-US" sz="2800" dirty="0" err="1">
                <a:solidFill>
                  <a:srgbClr val="0D0D0D"/>
                </a:solidFill>
                <a:latin typeface="Times New Roman" panose="02020603050405020304" pitchFamily="18" charset="0"/>
                <a:ea typeface="Times New Roman" panose="02020603050405020304" pitchFamily="18" charset="0"/>
              </a:rPr>
              <a:t>tháng</a:t>
            </a:r>
            <a:r>
              <a:rPr lang="en-US" sz="2800" dirty="0">
                <a:solidFill>
                  <a:srgbClr val="0D0D0D"/>
                </a:solidFill>
                <a:latin typeface="Times New Roman" panose="02020603050405020304" pitchFamily="18" charset="0"/>
                <a:ea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2018. </a:t>
            </a:r>
            <a:r>
              <a:rPr lang="en-US" sz="2800" dirty="0" err="1">
                <a:solidFill>
                  <a:srgbClr val="0D0D0D"/>
                </a:solidFill>
                <a:latin typeface="Times New Roman" panose="02020603050405020304" pitchFamily="18" charset="0"/>
                <a:ea typeface="Times New Roman" panose="02020603050405020304" pitchFamily="18" charset="0"/>
              </a:rPr>
              <a:t>Mặc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dù</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cực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cỏ</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khuất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phục</a:t>
            </a:r>
            <a:r>
              <a:rPr lang="en-US" sz="2800" dirty="0">
                <a:solidFill>
                  <a:srgbClr val="0D0D0D"/>
                </a:solidFill>
                <a:latin typeface="Times New Roman" panose="02020603050405020304" pitchFamily="18" charset="0"/>
                <a:ea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rPr>
              <a:t>chí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đấu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trai</a:t>
            </a:r>
            <a:r>
              <a:rPr lang="en-US" sz="2800" dirty="0">
                <a:solidFill>
                  <a:srgbClr val="0D0D0D"/>
                </a:solidFill>
                <a:latin typeface="Times New Roman" panose="02020603050405020304" pitchFamily="18" charset="0"/>
                <a:ea typeface="Times New Roman" panose="02020603050405020304" pitchFamily="18" charset="0"/>
              </a:rPr>
              <a:t> U23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Tây</a:t>
            </a:r>
            <a:r>
              <a:rPr lang="en-US" sz="2800" dirty="0">
                <a:solidFill>
                  <a:srgbClr val="0D0D0D"/>
                </a:solidFill>
                <a:latin typeface="Times New Roman" panose="02020603050405020304" pitchFamily="18" charset="0"/>
                <a:ea typeface="Times New Roman" panose="02020603050405020304" pitchFamily="18" charset="0"/>
              </a:rPr>
              <a:t> Á </a:t>
            </a:r>
            <a:r>
              <a:rPr lang="en-US" sz="2800" dirty="0" err="1">
                <a:solidFill>
                  <a:srgbClr val="0D0D0D"/>
                </a:solidFill>
                <a:latin typeface="Times New Roman" panose="02020603050405020304" pitchFamily="18" charset="0"/>
                <a:ea typeface="Times New Roman" panose="02020603050405020304" pitchFamily="18" charset="0"/>
              </a:rPr>
              <a:t>nặng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Mặc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dù</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nuối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 120 </a:t>
            </a:r>
            <a:r>
              <a:rPr lang="en-US" sz="2800" dirty="0" err="1">
                <a:solidFill>
                  <a:srgbClr val="0D0D0D"/>
                </a:solidFill>
                <a:latin typeface="Times New Roman" panose="02020603050405020304" pitchFamily="18" charset="0"/>
                <a:ea typeface="Times New Roman" panose="02020603050405020304" pitchFamily="18" charset="0"/>
              </a:rPr>
              <a:t>phút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U23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vẫn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hâm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Khoảnh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vẽ</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siêu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phẩm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lưới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tuyển</a:t>
            </a:r>
            <a:r>
              <a:rPr lang="en-US" sz="2800" dirty="0">
                <a:solidFill>
                  <a:srgbClr val="0D0D0D"/>
                </a:solidFill>
                <a:latin typeface="Times New Roman" panose="02020603050405020304" pitchFamily="18" charset="0"/>
                <a:ea typeface="Times New Roman" panose="02020603050405020304" pitchFamily="18" charset="0"/>
              </a:rPr>
              <a:t> Uzbekistan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trở</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thành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khoảnh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đẹp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đấu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quên</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7643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algn="ctr">
              <a:lnSpc>
                <a:spcPct val="115000"/>
              </a:lnSpc>
              <a:spcAft>
                <a:spcPts val="10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algn="ctr" eaLnBrk="0" fontAlgn="base" hangingPunct="0"/>
            <a:r>
              <a:rPr lang="en-US" sz="2400" b="1" dirty="0">
                <a:solidFill>
                  <a:srgbClr val="002060"/>
                </a:solidFill>
                <a:latin typeface="Times New Roman" panose="02020603050405020304" pitchFamily="18" charset="0"/>
                <a:cs typeface="Times New Roman" panose="02020603050405020304" pitchFamily="18" charset="0"/>
              </a:rPr>
              <a:t>TÓM TẮT VĂN BẢN THUYẾT MINH – VIẾT BIÊN BẢN</a:t>
            </a:r>
            <a:endParaRPr lang="en-US" sz="2400" dirty="0">
              <a:effectLst/>
              <a:latin typeface="Times New Roman" panose="02020603050405020304" pitchFamily="18" charset="0"/>
              <a:cs typeface="Times New Roman" panose="02020603050405020304" pitchFamily="18" charset="0"/>
            </a:endParaRPr>
          </a:p>
        </p:txBody>
      </p:sp>
      <p:sp>
        <p:nvSpPr>
          <p:cNvPr id="8" name="Rectangle 7"/>
          <p:cNvSpPr/>
          <p:nvPr/>
        </p:nvSpPr>
        <p:spPr>
          <a:xfrm>
            <a:off x="306623" y="1232591"/>
            <a:ext cx="6612388" cy="587853"/>
          </a:xfrm>
          <a:prstGeom prst="rect">
            <a:avLst/>
          </a:prstGeom>
        </p:spPr>
        <p:txBody>
          <a:bodyPr wrap="none">
            <a:spAutoFit/>
          </a:bodyPr>
          <a:lstStyle/>
          <a:p>
            <a:pPr marL="342900" lvl="0" indent="-342900">
              <a:lnSpc>
                <a:spcPct val="115000"/>
              </a:lnSpc>
              <a:spcAft>
                <a:spcPts val="1000"/>
              </a:spcAft>
              <a:buFont typeface="+mj-lt"/>
              <a:buAutoNum type="alphaUcPeriod"/>
            </a:pPr>
            <a:r>
              <a:rPr lang="en-US" sz="28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TÓM TẮT VĂN BẢN THUYẾT MINH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373558" y="1820444"/>
            <a:ext cx="6415539" cy="587853"/>
          </a:xfrm>
          <a:prstGeom prst="rect">
            <a:avLst/>
          </a:prstGeom>
        </p:spPr>
        <p:txBody>
          <a:bodyPr wrap="none">
            <a:spAutoFit/>
          </a:bodyPr>
          <a:lstStyle/>
          <a:p>
            <a:pPr marL="342900" lvl="0" indent="-342900">
              <a:lnSpc>
                <a:spcPct val="115000"/>
              </a:lnSpc>
              <a:spcAft>
                <a:spcPts val="1000"/>
              </a:spcAft>
              <a:buFont typeface="+mj-lt"/>
              <a:buAutoNum type="romanUcPeriod"/>
            </a:pP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660400" y="2353576"/>
            <a:ext cx="10807700" cy="3578416"/>
          </a:xfrm>
          <a:prstGeom prst="rect">
            <a:avLst/>
          </a:prstGeom>
        </p:spPr>
        <p:txBody>
          <a:bodyPr>
            <a:spAutoFit/>
          </a:bodyPr>
          <a:lstStyle/>
          <a:p>
            <a:pPr>
              <a:lnSpc>
                <a:spcPct val="115000"/>
              </a:lnSpc>
              <a:spcAft>
                <a:spcPts val="1000"/>
              </a:spcAft>
            </a:pPr>
            <a:r>
              <a:rPr lang="en-US" sz="2400" b="1" dirty="0">
                <a:solidFill>
                  <a:srgbClr val="0D0D0D"/>
                </a:solidFill>
                <a:latin typeface="Times New Roman" panose="02020603050405020304" pitchFamily="18" charset="0"/>
                <a:ea typeface="MS Mincho"/>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tin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gọn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D0D0D"/>
                </a:solidFill>
                <a:latin typeface="Times New Roman" panose="02020603050405020304" pitchFamily="18" charset="0"/>
                <a:ea typeface="MS Mincho"/>
                <a:cs typeface="Times New Roman" panose="02020603050405020304" pitchFamily="18" charset="0"/>
              </a:rPr>
              <a:t>-</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Xác</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định</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thông</a:t>
            </a:r>
            <a:r>
              <a:rPr lang="en-US" sz="2400" dirty="0">
                <a:solidFill>
                  <a:srgbClr val="0D0D0D"/>
                </a:solidFill>
                <a:latin typeface="Times New Roman" panose="02020603050405020304" pitchFamily="18" charset="0"/>
                <a:ea typeface="MS Mincho"/>
                <a:cs typeface="Times New Roman" panose="02020603050405020304" pitchFamily="18" charset="0"/>
              </a:rPr>
              <a:t> tin </a:t>
            </a:r>
            <a:r>
              <a:rPr lang="en-US" sz="2400" dirty="0" err="1">
                <a:solidFill>
                  <a:srgbClr val="0D0D0D"/>
                </a:solidFill>
                <a:latin typeface="Times New Roman" panose="02020603050405020304" pitchFamily="18" charset="0"/>
                <a:ea typeface="MS Mincho"/>
                <a:cs typeface="Times New Roman" panose="02020603050405020304" pitchFamily="18" charset="0"/>
              </a:rPr>
              <a:t>chính</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thường</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nêu</a:t>
            </a:r>
            <a:r>
              <a:rPr lang="en-US" sz="2400" dirty="0">
                <a:solidFill>
                  <a:srgbClr val="0D0D0D"/>
                </a:solidFill>
                <a:latin typeface="Times New Roman" panose="02020603050405020304" pitchFamily="18" charset="0"/>
                <a:ea typeface="MS Mincho"/>
                <a:cs typeface="Times New Roman" panose="02020603050405020304" pitchFamily="18" charset="0"/>
              </a:rPr>
              <a:t> ở </a:t>
            </a:r>
            <a:r>
              <a:rPr lang="en-US" sz="2400" dirty="0" err="1">
                <a:solidFill>
                  <a:srgbClr val="0D0D0D"/>
                </a:solidFill>
                <a:latin typeface="Times New Roman" panose="02020603050405020304" pitchFamily="18" charset="0"/>
                <a:ea typeface="MS Mincho"/>
                <a:cs typeface="Times New Roman" panose="02020603050405020304" pitchFamily="18" charset="0"/>
              </a:rPr>
              <a:t>nhan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đề</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và</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các</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đề</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mục</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lớn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của</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văn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bản</a:t>
            </a:r>
            <a:r>
              <a:rPr lang="en-US" sz="2400" dirty="0">
                <a:solidFill>
                  <a:srgbClr val="0D0D0D"/>
                </a:solidFill>
                <a:latin typeface="Times New Roman" panose="02020603050405020304" pitchFamily="18" charset="0"/>
                <a:ea typeface="MS Mincho"/>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mốc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mốc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215202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fade">
                                      <p:cBhvr>
                                        <p:cTn id="21" dur="1000"/>
                                        <p:tgtEl>
                                          <p:spTgt spid="10">
                                            <p:txEl>
                                              <p:pRg st="2" end="2"/>
                                            </p:txEl>
                                          </p:spTgt>
                                        </p:tgtEl>
                                      </p:cBhvr>
                                    </p:animEffect>
                                    <p:anim calcmode="lin" valueType="num">
                                      <p:cBhvr>
                                        <p:cTn id="22"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3" end="3"/>
                                            </p:txEl>
                                          </p:spTgt>
                                        </p:tgtEl>
                                        <p:attrNameLst>
                                          <p:attrName>style.visibility</p:attrName>
                                        </p:attrNameLst>
                                      </p:cBhvr>
                                      <p:to>
                                        <p:strVal val="visible"/>
                                      </p:to>
                                    </p:set>
                                    <p:animEffect transition="in" filter="fade">
                                      <p:cBhvr>
                                        <p:cTn id="28" dur="1000"/>
                                        <p:tgtEl>
                                          <p:spTgt spid="10">
                                            <p:txEl>
                                              <p:pRg st="3" end="3"/>
                                            </p:txEl>
                                          </p:spTgt>
                                        </p:tgtEl>
                                      </p:cBhvr>
                                    </p:animEffect>
                                    <p:anim calcmode="lin" valueType="num">
                                      <p:cBhvr>
                                        <p:cTn id="29"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xEl>
                                              <p:pRg st="4" end="4"/>
                                            </p:txEl>
                                          </p:spTgt>
                                        </p:tgtEl>
                                        <p:attrNameLst>
                                          <p:attrName>style.visibility</p:attrName>
                                        </p:attrNameLst>
                                      </p:cBhvr>
                                      <p:to>
                                        <p:strVal val="visible"/>
                                      </p:to>
                                    </p:set>
                                    <p:animEffect transition="in" filter="fade">
                                      <p:cBhvr>
                                        <p:cTn id="35" dur="1000"/>
                                        <p:tgtEl>
                                          <p:spTgt spid="10">
                                            <p:txEl>
                                              <p:pRg st="4" end="4"/>
                                            </p:txEl>
                                          </p:spTgt>
                                        </p:tgtEl>
                                      </p:cBhvr>
                                    </p:animEffect>
                                    <p:anim calcmode="lin" valueType="num">
                                      <p:cBhvr>
                                        <p:cTn id="36" dur="10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724533" y="224853"/>
            <a:ext cx="273023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Phiếu</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học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03</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graphicFrame>
        <p:nvGraphicFramePr>
          <p:cNvPr id="4" name="Table 3"/>
          <p:cNvGraphicFramePr>
            <a:graphicFrameLocks noGrp="1"/>
          </p:cNvGraphicFramePr>
          <p:nvPr>
            <p:extLst>
              <p:ext uri="{D42A27DB-BD31-4B8C-83A1-F6EECF244321}">
                <p14:modId xmlns:p14="http://schemas.microsoft.com/office/powerpoint/2010/main" val="3682320044"/>
              </p:ext>
            </p:extLst>
          </p:nvPr>
        </p:nvGraphicFramePr>
        <p:xfrm>
          <a:off x="660400" y="868742"/>
          <a:ext cx="10858500" cy="5468112"/>
        </p:xfrm>
        <a:graphic>
          <a:graphicData uri="http://schemas.openxmlformats.org/drawingml/2006/table">
            <a:tbl>
              <a:tblPr firstRow="1" firstCol="1" bandRow="1"/>
              <a:tblGrid>
                <a:gridCol w="2756388">
                  <a:extLst>
                    <a:ext uri="{9D8B030D-6E8A-4147-A177-3AD203B41FA5}">
                      <a16:colId xmlns:a16="http://schemas.microsoft.com/office/drawing/2014/main" xmlns="" val="2812016932"/>
                    </a:ext>
                  </a:extLst>
                </a:gridCol>
                <a:gridCol w="2756388">
                  <a:extLst>
                    <a:ext uri="{9D8B030D-6E8A-4147-A177-3AD203B41FA5}">
                      <a16:colId xmlns:a16="http://schemas.microsoft.com/office/drawing/2014/main" xmlns="" val="291138475"/>
                    </a:ext>
                  </a:extLst>
                </a:gridCol>
                <a:gridCol w="2672862">
                  <a:extLst>
                    <a:ext uri="{9D8B030D-6E8A-4147-A177-3AD203B41FA5}">
                      <a16:colId xmlns:a16="http://schemas.microsoft.com/office/drawing/2014/main" xmlns="" val="3157660138"/>
                    </a:ext>
                  </a:extLst>
                </a:gridCol>
                <a:gridCol w="2672862">
                  <a:extLst>
                    <a:ext uri="{9D8B030D-6E8A-4147-A177-3AD203B41FA5}">
                      <a16:colId xmlns:a16="http://schemas.microsoft.com/office/drawing/2014/main" xmlns="" val="2742414606"/>
                    </a:ext>
                  </a:extLst>
                </a:gridCol>
              </a:tblGrid>
              <a:tr h="307756">
                <a:tc>
                  <a:txBody>
                    <a:bodyPr/>
                    <a:lstStyle/>
                    <a:p>
                      <a:pPr algn="ctr">
                        <a:lnSpc>
                          <a:spcPct val="115000"/>
                        </a:lnSpc>
                        <a:spcAft>
                          <a:spcPts val="1000"/>
                        </a:spcAft>
                        <a:tabLst>
                          <a:tab pos="1386840" algn="l"/>
                        </a:tabLs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So </a:t>
                      </a: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sánh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a:solidFill>
                            <a:srgbClr val="0D0D0D"/>
                          </a:solidFill>
                          <a:effectLst/>
                          <a:latin typeface="Times New Roman" panose="02020603050405020304" pitchFamily="18" charset="0"/>
                          <a:ea typeface="MS Mincho"/>
                          <a:cs typeface="Times New Roman" panose="02020603050405020304" pitchFamily="18" charset="0"/>
                        </a:rPr>
                        <a:t>Văn bản </a:t>
                      </a: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 bản </a:t>
                      </a: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a:t>
                      </a:r>
                      <a:r>
                        <a:rPr lang="en-US" sz="24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388674997"/>
                  </a:ext>
                </a:extLst>
              </a:tr>
              <a:tr h="718098">
                <a:tc rowSpan="2">
                  <a:txBody>
                    <a:bodyPr/>
                    <a:lstStyle/>
                    <a:p>
                      <a:pPr algn="ctr">
                        <a:lnSpc>
                          <a:spcPct val="115000"/>
                        </a:lnSpc>
                        <a:spcAft>
                          <a:spcPts val="1000"/>
                        </a:spcAft>
                        <a:tabLst>
                          <a:tab pos="1386840" algn="l"/>
                        </a:tabLst>
                      </a:pP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Khác</a:t>
                      </a: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nhau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về</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trước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nhiều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hơn</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trước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nhiều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hơn</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trước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nhiều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hơn</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69718915"/>
                  </a:ext>
                </a:extLst>
              </a:tr>
              <a:tr h="512927">
                <a:tc vMerge="1">
                  <a:txBody>
                    <a:bodyPr/>
                    <a:lstStyle/>
                    <a:p>
                      <a:endParaRPr lang="en-US"/>
                    </a:p>
                  </a:txBody>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a:solidFill>
                            <a:srgbClr val="0D0D0D"/>
                          </a:solidFill>
                          <a:effectLst/>
                          <a:latin typeface="Times New Roman" panose="02020603050405020304" pitchFamily="18" charset="0"/>
                          <a:ea typeface="MS Mincho"/>
                          <a:cs typeface="Times New Roman" panose="02020603050405020304" pitchFamily="18" charset="0"/>
                        </a:rPr>
                        <a:t>Văn bản không có số thứ tự, đề mục.</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các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số</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thứ</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đề</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mục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để</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làm</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nổi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chính</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các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số</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thứ</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đề</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mục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để</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làm</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nổi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chính</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68760338"/>
                  </a:ext>
                </a:extLst>
              </a:tr>
            </a:tbl>
          </a:graphicData>
        </a:graphic>
      </p:graphicFrame>
    </p:spTree>
    <p:extLst>
      <p:ext uri="{BB962C8B-B14F-4D97-AF65-F5344CB8AC3E}">
        <p14:creationId xmlns:p14="http://schemas.microsoft.com/office/powerpoint/2010/main" val="362113138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306623" y="1232591"/>
            <a:ext cx="6612388" cy="587853"/>
          </a:xfrm>
          <a:prstGeom prst="rect">
            <a:avLst/>
          </a:prstGeom>
        </p:spPr>
        <p:txBody>
          <a:bodyPr wrap="none">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alphaUcPeriod"/>
              <a:tabLst/>
              <a:defRPr/>
            </a:pPr>
            <a:r>
              <a:rPr kumimoji="0" lang="en-US" sz="2800" b="1" i="0" u="none" strike="noStrike" kern="1200" cap="none" spc="0" normalizeH="0" baseline="0" noProof="0" dirty="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TÓM TẮT VĂN BẢN THUYẾT MINH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373558" y="1820444"/>
            <a:ext cx="6415539" cy="587853"/>
          </a:xfrm>
          <a:prstGeom prst="rect">
            <a:avLst/>
          </a:prstGeom>
        </p:spPr>
        <p:txBody>
          <a:bodyPr wrap="none">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romanUcPeriod"/>
              <a:tabLst/>
              <a:defRPr/>
            </a:pP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tóm</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4" name="Picture 3"/>
          <p:cNvPicPr>
            <a:picLocks noChangeAspect="1"/>
          </p:cNvPicPr>
          <p:nvPr/>
        </p:nvPicPr>
        <p:blipFill>
          <a:blip r:embed="rId4"/>
          <a:stretch>
            <a:fillRect/>
          </a:stretch>
        </p:blipFill>
        <p:spPr>
          <a:xfrm>
            <a:off x="306623" y="2458555"/>
            <a:ext cx="8057620" cy="4074878"/>
          </a:xfrm>
          <a:prstGeom prst="rect">
            <a:avLst/>
          </a:prstGeom>
        </p:spPr>
      </p:pic>
      <p:sp>
        <p:nvSpPr>
          <p:cNvPr id="5" name="Rectangle 4"/>
          <p:cNvSpPr/>
          <p:nvPr/>
        </p:nvSpPr>
        <p:spPr>
          <a:xfrm>
            <a:off x="8524816" y="2872992"/>
            <a:ext cx="3174812" cy="2677656"/>
          </a:xfrm>
          <a:prstGeom prst="rect">
            <a:avLst/>
          </a:prstGeom>
        </p:spPr>
        <p:txBody>
          <a:bodyPr wrap="square">
            <a:spAutoFit/>
          </a:bodyPr>
          <a:lstStyle/>
          <a:p>
            <a:pPr marL="30480" marR="30480" algn="just">
              <a:spcAft>
                <a:spcPts val="1200"/>
              </a:spcAft>
            </a:pPr>
            <a:r>
              <a:rPr lang="en-US" sz="2800" b="1" dirty="0">
                <a:solidFill>
                  <a:srgbClr val="0D0D0D"/>
                </a:solidFill>
                <a:latin typeface="Times New Roman" panose="02020603050405020304" pitchFamily="18" charset="0"/>
                <a:ea typeface="Times New Roman" panose="02020603050405020304" pitchFamily="18" charset="0"/>
              </a:rPr>
              <a:t>*</a:t>
            </a: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rPr>
              <a:t>: </a:t>
            </a:r>
            <a:r>
              <a:rPr lang="en-US" sz="2800" dirty="0">
                <a:solidFill>
                  <a:srgbClr val="0070C0"/>
                </a:solidFill>
                <a:latin typeface="Times New Roman" panose="02020603050405020304" pitchFamily="18" charset="0"/>
                <a:ea typeface="Times New Roman" panose="02020603050405020304" pitchFamily="18" charset="0"/>
              </a:rPr>
              <a:t>Theo </a:t>
            </a:r>
            <a:r>
              <a:rPr lang="en-US" sz="2800" dirty="0" err="1">
                <a:solidFill>
                  <a:srgbClr val="0070C0"/>
                </a:solidFill>
                <a:latin typeface="Times New Roman" panose="02020603050405020304" pitchFamily="18" charset="0"/>
                <a:ea typeface="Times New Roman" panose="02020603050405020304" pitchFamily="18" charset="0"/>
              </a:rPr>
              <a:t>em</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ưu</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điểm</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của</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mỗi</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cách</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tóm</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tắt</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văn</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bản</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theo</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cách</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thông</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dụng</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và</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theo</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sơ</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đồ</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là</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gì</a:t>
            </a:r>
            <a:r>
              <a:rPr lang="en-US" sz="2800" dirty="0">
                <a:solidFill>
                  <a:srgbClr val="0070C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51174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306623" y="1232591"/>
            <a:ext cx="6612388" cy="587853"/>
          </a:xfrm>
          <a:prstGeom prst="rect">
            <a:avLst/>
          </a:prstGeom>
        </p:spPr>
        <p:txBody>
          <a:bodyPr wrap="none">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alphaUcPeriod"/>
              <a:tabLst/>
              <a:defRPr/>
            </a:pPr>
            <a:r>
              <a:rPr kumimoji="0" lang="en-US" sz="2800" b="1" i="0" u="none" strike="noStrike" kern="1200" cap="none" spc="0" normalizeH="0" baseline="0" noProof="0" dirty="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TÓM TẮT VĂN BẢN THUYẾT MINH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373558" y="1820444"/>
            <a:ext cx="6415539" cy="587853"/>
          </a:xfrm>
          <a:prstGeom prst="rect">
            <a:avLst/>
          </a:prstGeom>
        </p:spPr>
        <p:txBody>
          <a:bodyPr wrap="none">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romanUcPeriod"/>
              <a:tabLst/>
              <a:defRPr/>
            </a:pP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tóm</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5055074" y="2304898"/>
            <a:ext cx="2248372" cy="523220"/>
          </a:xfrm>
          <a:prstGeom prst="rect">
            <a:avLst/>
          </a:prstGeom>
        </p:spPr>
        <p:txBody>
          <a:bodyPr wrap="none">
            <a:spAutoFit/>
          </a:bodyPr>
          <a:lstStyle/>
          <a:p>
            <a:pPr marL="30480" marR="30480" algn="ctr">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Gợi</a:t>
            </a:r>
            <a:r>
              <a:rPr lang="en-US" sz="2800" b="1" dirty="0">
                <a:solidFill>
                  <a:srgbClr val="0D0D0D"/>
                </a:solidFill>
                <a:latin typeface="Times New Roman" panose="02020603050405020304" pitchFamily="18" charset="0"/>
                <a:ea typeface="Times New Roman" panose="02020603050405020304" pitchFamily="18" charset="0"/>
              </a:rPr>
              <a:t> ý </a:t>
            </a:r>
            <a:r>
              <a:rPr lang="en-US" sz="2800" b="1" dirty="0" err="1">
                <a:solidFill>
                  <a:srgbClr val="0D0D0D"/>
                </a:solidFill>
                <a:latin typeface="Times New Roman" panose="02020603050405020304" pitchFamily="18" charset="0"/>
                <a:ea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11" name="Table 10"/>
          <p:cNvGraphicFramePr>
            <a:graphicFrameLocks noGrp="1"/>
          </p:cNvGraphicFramePr>
          <p:nvPr>
            <p:extLst>
              <p:ext uri="{D42A27DB-BD31-4B8C-83A1-F6EECF244321}">
                <p14:modId xmlns:p14="http://schemas.microsoft.com/office/powerpoint/2010/main" val="1260301122"/>
              </p:ext>
            </p:extLst>
          </p:nvPr>
        </p:nvGraphicFramePr>
        <p:xfrm>
          <a:off x="660399" y="2865012"/>
          <a:ext cx="10807700" cy="3413760"/>
        </p:xfrm>
        <a:graphic>
          <a:graphicData uri="http://schemas.openxmlformats.org/drawingml/2006/table">
            <a:tbl>
              <a:tblPr firstRow="1" firstCol="1" bandRow="1"/>
              <a:tblGrid>
                <a:gridCol w="5025575">
                  <a:extLst>
                    <a:ext uri="{9D8B030D-6E8A-4147-A177-3AD203B41FA5}">
                      <a16:colId xmlns:a16="http://schemas.microsoft.com/office/drawing/2014/main" xmlns="" val="2929333057"/>
                    </a:ext>
                  </a:extLst>
                </a:gridCol>
                <a:gridCol w="5782125">
                  <a:extLst>
                    <a:ext uri="{9D8B030D-6E8A-4147-A177-3AD203B41FA5}">
                      <a16:colId xmlns:a16="http://schemas.microsoft.com/office/drawing/2014/main" xmlns="" val="3502312999"/>
                    </a:ext>
                  </a:extLst>
                </a:gridCol>
              </a:tblGrid>
              <a:tr h="0">
                <a:tc gridSpan="2">
                  <a:txBody>
                    <a:bodyPr/>
                    <a:lstStyle/>
                    <a:p>
                      <a:pPr marR="30480" algn="ctr">
                        <a:spcAft>
                          <a:spcPts val="1200"/>
                        </a:spcAft>
                      </a:pPr>
                      <a:r>
                        <a:rPr lang="en-US" sz="32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Ưu điểm của cách tóm tắt văn bản thông tin</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hMerge="1">
                  <a:txBody>
                    <a:bodyPr/>
                    <a:lstStyle/>
                    <a:p>
                      <a:endParaRPr lang="en-US"/>
                    </a:p>
                  </a:txBody>
                  <a:tcPr/>
                </a:tc>
                <a:extLst>
                  <a:ext uri="{0D108BD9-81ED-4DB2-BD59-A6C34878D82A}">
                    <a16:rowId xmlns:a16="http://schemas.microsoft.com/office/drawing/2014/main" xmlns="" val="3470023542"/>
                  </a:ext>
                </a:extLst>
              </a:tr>
              <a:tr h="0">
                <a:tc>
                  <a:txBody>
                    <a:bodyPr/>
                    <a:lstStyle/>
                    <a:p>
                      <a:pPr marR="30480" algn="ctr">
                        <a:spcAft>
                          <a:spcPts val="1200"/>
                        </a:spcAft>
                      </a:pPr>
                      <a:r>
                        <a:rPr lang="en-US" sz="32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cách thông dụng</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30480" algn="ctr">
                        <a:spcAft>
                          <a:spcPts val="1200"/>
                        </a:spcAft>
                      </a:pPr>
                      <a:r>
                        <a:rPr lang="en-US" sz="32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sơ đồ</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80923701"/>
                  </a:ext>
                </a:extLst>
              </a:tr>
              <a:tr h="953770">
                <a:tc>
                  <a:txBody>
                    <a:bodyPr/>
                    <a:lstStyle/>
                    <a:p>
                      <a:pPr marL="30480" marR="30480" algn="just">
                        <a:spcAft>
                          <a:spcPts val="1200"/>
                        </a:spcAft>
                      </a:pPr>
                      <a:r>
                        <a:rPr lang="en-US" sz="3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Dễ trình bày, viết một mạch cho tới khi kết thúc sự kiện; người đọc dễ hình dung trật tự trình bày thông tin của sự kiện. </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0480" marR="30480" algn="just">
                        <a:spcAft>
                          <a:spcPts val="1200"/>
                        </a:spcAft>
                      </a:pP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795666288"/>
                  </a:ext>
                </a:extLst>
              </a:tr>
            </a:tbl>
          </a:graphicData>
        </a:graphic>
      </p:graphicFrame>
    </p:spTree>
    <p:extLst>
      <p:ext uri="{BB962C8B-B14F-4D97-AF65-F5344CB8AC3E}">
        <p14:creationId xmlns:p14="http://schemas.microsoft.com/office/powerpoint/2010/main" val="9445755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216960" y="1160074"/>
            <a:ext cx="9985362" cy="587853"/>
          </a:xfrm>
          <a:prstGeom prst="rect">
            <a:avLst/>
          </a:prstGeom>
        </p:spPr>
        <p:txBody>
          <a:bodyPr wrap="none">
            <a:spAutoFit/>
          </a:bodyPr>
          <a:lstStyle/>
          <a:p>
            <a:pPr>
              <a:lnSpc>
                <a:spcPct val="115000"/>
              </a:lnSpc>
              <a:spcAft>
                <a:spcPts val="1200"/>
              </a:spcAft>
            </a:pP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*GV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cung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819768678"/>
              </p:ext>
            </p:extLst>
          </p:nvPr>
        </p:nvGraphicFramePr>
        <p:xfrm>
          <a:off x="660400" y="1785620"/>
          <a:ext cx="10807700" cy="4752088"/>
        </p:xfrm>
        <a:graphic>
          <a:graphicData uri="http://schemas.openxmlformats.org/drawingml/2006/table">
            <a:tbl>
              <a:tblPr/>
              <a:tblGrid>
                <a:gridCol w="8105775">
                  <a:extLst>
                    <a:ext uri="{9D8B030D-6E8A-4147-A177-3AD203B41FA5}">
                      <a16:colId xmlns:a16="http://schemas.microsoft.com/office/drawing/2014/main" xmlns="" val="2010081111"/>
                    </a:ext>
                  </a:extLst>
                </a:gridCol>
                <a:gridCol w="2701925">
                  <a:extLst>
                    <a:ext uri="{9D8B030D-6E8A-4147-A177-3AD203B41FA5}">
                      <a16:colId xmlns:a16="http://schemas.microsoft.com/office/drawing/2014/main" xmlns="" val="2389019601"/>
                    </a:ext>
                  </a:extLst>
                </a:gridCol>
              </a:tblGrid>
              <a:tr h="0">
                <a:tc>
                  <a:txBody>
                    <a:bodyPr/>
                    <a:lstStyle/>
                    <a:p>
                      <a:pPr algn="ct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DB3E2"/>
                    </a:solidFill>
                  </a:tcPr>
                </a:tc>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Đạt/ Chưa đạt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DB3E2"/>
                    </a:solidFill>
                  </a:tcPr>
                </a:tc>
                <a:extLst>
                  <a:ext uri="{0D108BD9-81ED-4DB2-BD59-A6C34878D82A}">
                    <a16:rowId xmlns:a16="http://schemas.microsoft.com/office/drawing/2014/main" xmlns="" val="1537361428"/>
                  </a:ext>
                </a:extLst>
              </a:tr>
              <a:tr h="0">
                <a:tc>
                  <a:txBody>
                    <a:bodyPr/>
                    <a:lstStyle/>
                    <a:p>
                      <a:pPr>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3429281719"/>
                  </a:ext>
                </a:extLst>
              </a:tr>
              <a:tr h="0">
                <a:tc>
                  <a:txBody>
                    <a:bodyPr/>
                    <a:lstStyle/>
                    <a:p>
                      <a:pPr>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2362257807"/>
                  </a:ext>
                </a:extLst>
              </a:tr>
              <a:tr h="0">
                <a:tc>
                  <a:txBody>
                    <a:bodyPr/>
                    <a:lstStyle/>
                    <a:p>
                      <a:pPr>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2948782759"/>
                  </a:ext>
                </a:extLst>
              </a:tr>
              <a:tr h="0">
                <a:tc>
                  <a:txBody>
                    <a:bodyPr/>
                    <a:lstStyle/>
                    <a:p>
                      <a:pPr>
                        <a:spcAft>
                          <a:spcPts val="1200"/>
                        </a:spcAft>
                      </a:pPr>
                      <a:r>
                        <a:rPr lang="en-US" sz="240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Bản tóm tắt phải có đầy đủ các thông tin về nguyên nhân và kết quả của sự kiện.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863027712"/>
                  </a:ext>
                </a:extLst>
              </a:tr>
            </a:tbl>
          </a:graphicData>
        </a:graphic>
      </p:graphicFrame>
    </p:spTree>
    <p:extLst>
      <p:ext uri="{BB962C8B-B14F-4D97-AF65-F5344CB8AC3E}">
        <p14:creationId xmlns:p14="http://schemas.microsoft.com/office/powerpoint/2010/main" val="14612518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227155"/>
            <a:ext cx="6796989" cy="587853"/>
          </a:xfrm>
          <a:prstGeom prst="rect">
            <a:avLst/>
          </a:prstGeom>
        </p:spPr>
        <p:txBody>
          <a:bodyPr wrap="none">
            <a:spAutoFit/>
          </a:bodyPr>
          <a:lstStyle/>
          <a:p>
            <a:pPr lvl="0">
              <a:lnSpc>
                <a:spcPct val="115000"/>
              </a:lnSpc>
              <a:spcAft>
                <a:spcPts val="1000"/>
              </a:spcAft>
            </a:pPr>
            <a:r>
              <a:rPr lang="en-US" sz="28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 </a:t>
            </a:r>
            <a:r>
              <a:rPr lang="en-US" sz="28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710446"/>
            <a:ext cx="10807700" cy="4278094"/>
          </a:xfrm>
          <a:prstGeom prst="rect">
            <a:avLst/>
          </a:prstGeom>
        </p:spPr>
        <p:txBody>
          <a:bodyPr>
            <a:spAutoFit/>
          </a:bodyPr>
          <a:lstStyle/>
          <a:p>
            <a:r>
              <a:rPr lang="en-US" sz="2800" b="1" i="1" u="sng" dirty="0" err="1">
                <a:solidFill>
                  <a:srgbClr val="0070C0"/>
                </a:solidFill>
                <a:latin typeface="Times New Roman" panose="02020603050405020304" pitchFamily="18" charset="0"/>
                <a:ea typeface="Times New Roman" panose="02020603050405020304" pitchFamily="18" charset="0"/>
              </a:rPr>
              <a:t>Đề</a:t>
            </a:r>
            <a:r>
              <a:rPr lang="en-US" sz="2800" b="1" i="1" u="sng" dirty="0">
                <a:solidFill>
                  <a:srgbClr val="0070C0"/>
                </a:solidFill>
                <a:latin typeface="Times New Roman" panose="02020603050405020304" pitchFamily="18" charset="0"/>
                <a:ea typeface="Times New Roman" panose="02020603050405020304" pitchFamily="18" charset="0"/>
              </a:rPr>
              <a:t> 01</a:t>
            </a:r>
            <a:r>
              <a:rPr lang="en-US" sz="2800" b="1" dirty="0">
                <a:solidFill>
                  <a:srgbClr val="0070C0"/>
                </a:solidFill>
                <a:latin typeface="Times New Roman" panose="02020603050405020304" pitchFamily="18" charset="0"/>
                <a:ea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ở SGK.</a:t>
            </a:r>
            <a:endParaRPr lang="en-US" sz="2800" dirty="0">
              <a:latin typeface="Times New Roman" panose="02020603050405020304" pitchFamily="18" charset="0"/>
              <a:ea typeface="Times New Roman" panose="02020603050405020304" pitchFamily="18" charset="0"/>
            </a:endParaRPr>
          </a:p>
          <a:p>
            <a:r>
              <a:rPr lang="en-US" sz="2800" b="1" dirty="0">
                <a:solidFill>
                  <a:srgbClr val="7030A0"/>
                </a:solidFill>
                <a:latin typeface="Times New Roman" panose="02020603050405020304" pitchFamily="18" charset="0"/>
                <a:ea typeface="MS Mincho"/>
              </a:rPr>
              <a:t>1. </a:t>
            </a:r>
            <a:r>
              <a:rPr lang="en-US" sz="2800" b="1" dirty="0" err="1">
                <a:solidFill>
                  <a:srgbClr val="7030A0"/>
                </a:solidFill>
                <a:latin typeface="Times New Roman" panose="02020603050405020304" pitchFamily="18" charset="0"/>
                <a:ea typeface="MS Mincho"/>
              </a:rPr>
              <a:t>Bước</a:t>
            </a:r>
            <a:r>
              <a:rPr lang="en-US" sz="2800" b="1" dirty="0">
                <a:solidFill>
                  <a:srgbClr val="7030A0"/>
                </a:solidFill>
                <a:latin typeface="Times New Roman" panose="02020603050405020304" pitchFamily="18" charset="0"/>
                <a:ea typeface="MS Mincho"/>
              </a:rPr>
              <a:t> 1: </a:t>
            </a:r>
            <a:r>
              <a:rPr lang="en-US" sz="2800" b="1" dirty="0" err="1">
                <a:solidFill>
                  <a:srgbClr val="7030A0"/>
                </a:solidFill>
                <a:latin typeface="Times New Roman" panose="02020603050405020304" pitchFamily="18" charset="0"/>
                <a:ea typeface="MS Mincho"/>
              </a:rPr>
              <a:t>Chuẩn</a:t>
            </a:r>
            <a:r>
              <a:rPr lang="en-US" sz="2800" b="1" dirty="0">
                <a:solidFill>
                  <a:srgbClr val="7030A0"/>
                </a:solidFill>
                <a:latin typeface="Times New Roman" panose="02020603050405020304" pitchFamily="18" charset="0"/>
                <a:ea typeface="MS Mincho"/>
              </a:rPr>
              <a:t> </a:t>
            </a:r>
            <a:r>
              <a:rPr lang="en-US" sz="2800" b="1" dirty="0" err="1">
                <a:solidFill>
                  <a:srgbClr val="7030A0"/>
                </a:solidFill>
                <a:latin typeface="Times New Roman" panose="02020603050405020304" pitchFamily="18" charset="0"/>
                <a:ea typeface="MS Mincho"/>
              </a:rPr>
              <a:t>bị</a:t>
            </a:r>
            <a:endParaRPr lang="en-US" sz="2800" dirty="0">
              <a:latin typeface="Times New Roman" panose="02020603050405020304" pitchFamily="18" charset="0"/>
              <a:ea typeface="Times New Roman" panose="02020603050405020304" pitchFamily="18" charset="0"/>
            </a:endParaRPr>
          </a:p>
          <a:p>
            <a:r>
              <a:rPr lang="en-US" sz="2800" b="1" dirty="0">
                <a:solidFill>
                  <a:srgbClr val="0D0D0D"/>
                </a:solidFill>
                <a:latin typeface="Times New Roman" panose="02020603050405020304" pitchFamily="18" charset="0"/>
                <a:ea typeface="MS Mincho"/>
              </a:rPr>
              <a:t>- </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tập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kiểu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rPr>
              <a:t> dung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dung </a:t>
            </a:r>
            <a:r>
              <a:rPr lang="en-US" sz="2800" dirty="0" err="1">
                <a:solidFill>
                  <a:srgbClr val="0D0D0D"/>
                </a:solidFill>
                <a:latin typeface="Times New Roman" panose="02020603050405020304" pitchFamily="18" charset="0"/>
                <a:ea typeface="Times New Roman" panose="02020603050405020304" pitchFamily="18" charset="0"/>
              </a:rPr>
              <a:t>lượng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thông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dụng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hoặc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theo</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sơ</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đồ</a:t>
            </a:r>
            <a:r>
              <a:rPr lang="en-US" sz="2800" dirty="0">
                <a:solidFill>
                  <a:srgbClr val="262626"/>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b="1" dirty="0">
                <a:solidFill>
                  <a:srgbClr val="7030A0"/>
                </a:solidFill>
                <a:latin typeface="Times New Roman" panose="02020603050405020304" pitchFamily="18" charset="0"/>
                <a:ea typeface="Times New Roman" panose="02020603050405020304" pitchFamily="18" charset="0"/>
              </a:rPr>
              <a:t>2</a:t>
            </a:r>
            <a:r>
              <a:rPr lang="en-US" sz="2800" dirty="0">
                <a:solidFill>
                  <a:srgbClr val="7030A0"/>
                </a:solidFill>
                <a:latin typeface="Times New Roman" panose="02020603050405020304" pitchFamily="18" charset="0"/>
                <a:ea typeface="Times New Roman" panose="02020603050405020304" pitchFamily="18" charset="0"/>
              </a:rPr>
              <a:t>.</a:t>
            </a:r>
            <a:r>
              <a:rPr lang="en-US" sz="2800" b="1" dirty="0">
                <a:solidFill>
                  <a:srgbClr val="7030A0"/>
                </a:solidFill>
                <a:latin typeface="Times New Roman" panose="02020603050405020304" pitchFamily="18" charset="0"/>
                <a:ea typeface="MS Mincho"/>
              </a:rPr>
              <a:t>Bước 2:</a:t>
            </a:r>
            <a:r>
              <a:rPr lang="en-US" sz="2800" dirty="0">
                <a:solidFill>
                  <a:srgbClr val="7030A0"/>
                </a:solidFill>
                <a:latin typeface="Times New Roman" panose="02020603050405020304" pitchFamily="18" charset="0"/>
                <a:ea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ý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983974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4" end="4"/>
                                            </p:txEl>
                                          </p:spTgt>
                                        </p:tgtEl>
                                        <p:attrNameLst>
                                          <p:attrName>style.visibility</p:attrName>
                                        </p:attrNameLst>
                                      </p:cBhvr>
                                      <p:to>
                                        <p:strVal val="visible"/>
                                      </p:to>
                                    </p:set>
                                    <p:animEffect transition="in" filter="fade">
                                      <p:cBhvr>
                                        <p:cTn id="28" dur="1000"/>
                                        <p:tgtEl>
                                          <p:spTgt spid="8">
                                            <p:txEl>
                                              <p:pRg st="4" end="4"/>
                                            </p:txEl>
                                          </p:spTgt>
                                        </p:tgtEl>
                                      </p:cBhvr>
                                    </p:animEffect>
                                    <p:anim calcmode="lin" valueType="num">
                                      <p:cBhvr>
                                        <p:cTn id="29"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5" end="5"/>
                                            </p:txEl>
                                          </p:spTgt>
                                        </p:tgtEl>
                                        <p:attrNameLst>
                                          <p:attrName>style.visibility</p:attrName>
                                        </p:attrNameLst>
                                      </p:cBhvr>
                                      <p:to>
                                        <p:strVal val="visible"/>
                                      </p:to>
                                    </p:set>
                                    <p:animEffect transition="in" filter="fade">
                                      <p:cBhvr>
                                        <p:cTn id="35" dur="1000"/>
                                        <p:tgtEl>
                                          <p:spTgt spid="8">
                                            <p:txEl>
                                              <p:pRg st="5" end="5"/>
                                            </p:txEl>
                                          </p:spTgt>
                                        </p:tgtEl>
                                      </p:cBhvr>
                                    </p:animEffect>
                                    <p:anim calcmode="lin" valueType="num">
                                      <p:cBhvr>
                                        <p:cTn id="36"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5033359" y="1313505"/>
            <a:ext cx="2061783" cy="523220"/>
          </a:xfrm>
          <a:prstGeom prst="rect">
            <a:avLst/>
          </a:prstGeom>
        </p:spPr>
        <p:txBody>
          <a:bodyPr wrap="none">
            <a:spAutoFit/>
          </a:bodyPr>
          <a:lstStyle/>
          <a:p>
            <a:pPr>
              <a:spcAft>
                <a:spcPts val="1200"/>
              </a:spcAft>
            </a:pPr>
            <a:r>
              <a:rPr lang="en-US" sz="28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Phiếu</a:t>
            </a:r>
            <a:r>
              <a:rPr lang="en-US" sz="28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964032729"/>
              </p:ext>
            </p:extLst>
          </p:nvPr>
        </p:nvGraphicFramePr>
        <p:xfrm>
          <a:off x="660399" y="1803411"/>
          <a:ext cx="10807700" cy="4622203"/>
        </p:xfrm>
        <a:graphic>
          <a:graphicData uri="http://schemas.openxmlformats.org/drawingml/2006/table">
            <a:tbl>
              <a:tblPr firstRow="1" firstCol="1" bandRow="1"/>
              <a:tblGrid>
                <a:gridCol w="4106473">
                  <a:extLst>
                    <a:ext uri="{9D8B030D-6E8A-4147-A177-3AD203B41FA5}">
                      <a16:colId xmlns:a16="http://schemas.microsoft.com/office/drawing/2014/main" xmlns="" val="1356574940"/>
                    </a:ext>
                  </a:extLst>
                </a:gridCol>
                <a:gridCol w="3237876">
                  <a:extLst>
                    <a:ext uri="{9D8B030D-6E8A-4147-A177-3AD203B41FA5}">
                      <a16:colId xmlns:a16="http://schemas.microsoft.com/office/drawing/2014/main" xmlns="" val="3831611260"/>
                    </a:ext>
                  </a:extLst>
                </a:gridCol>
                <a:gridCol w="3463351">
                  <a:extLst>
                    <a:ext uri="{9D8B030D-6E8A-4147-A177-3AD203B41FA5}">
                      <a16:colId xmlns:a16="http://schemas.microsoft.com/office/drawing/2014/main" xmlns="" val="2813453099"/>
                    </a:ext>
                  </a:extLst>
                </a:gridCol>
              </a:tblGrid>
              <a:tr h="847129">
                <a:tc>
                  <a:txBody>
                    <a:bodyPr/>
                    <a:lstStyle/>
                    <a:p>
                      <a:pPr algn="ctr">
                        <a:lnSpc>
                          <a:spcPct val="115000"/>
                        </a:lnSpc>
                        <a:spcAft>
                          <a:spcPts val="1000"/>
                        </a:spcAft>
                      </a:pPr>
                      <a:r>
                        <a:rPr lang="en-US" sz="28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minh – </a:t>
                      </a:r>
                      <a:r>
                        <a:rPr lang="en-US" sz="28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800" b="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Nguyên nhân</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800" b="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Kết quả</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extLst>
                  <a:ext uri="{0D108BD9-81ED-4DB2-BD59-A6C34878D82A}">
                    <a16:rowId xmlns:a16="http://schemas.microsoft.com/office/drawing/2014/main" xmlns="" val="4129875835"/>
                  </a:ext>
                </a:extLst>
              </a:tr>
              <a:tr h="975976">
                <a:tc>
                  <a:txBody>
                    <a:bodyPr/>
                    <a:lstStyle/>
                    <a:p>
                      <a:pPr>
                        <a:spcAft>
                          <a:spcPts val="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nặn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Giô-sép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Vích-cơ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23469916"/>
                  </a:ext>
                </a:extLst>
              </a:tr>
              <a:tr h="847129">
                <a:tc>
                  <a:txBody>
                    <a:bodyPr/>
                    <a:lstStyle/>
                    <a:p>
                      <a:pPr>
                        <a:lnSpc>
                          <a:spcPct val="115000"/>
                        </a:lnSpc>
                        <a:spcAft>
                          <a:spcPts val="1000"/>
                        </a:spcAft>
                      </a:pPr>
                      <a:r>
                        <a:rPr lang="pt-BR" sz="2800">
                          <a:effectLst/>
                          <a:latin typeface="Times New Roman" panose="02020603050405020304" pitchFamily="18" charset="0"/>
                          <a:ea typeface="Times New Roman" panose="02020603050405020304" pitchFamily="18" charset="0"/>
                          <a:cs typeface="Times New Roman" panose="02020603050405020304" pitchFamily="18" charset="0"/>
                        </a:rPr>
                        <a:t>2. Kem que </a:t>
                      </a:r>
                      <a:br>
                        <a:rPr lang="pt-BR" sz="2800">
                          <a:effectLst/>
                          <a:latin typeface="Times New Roman" panose="02020603050405020304" pitchFamily="18" charset="0"/>
                          <a:ea typeface="Times New Roman" panose="02020603050405020304" pitchFamily="18" charset="0"/>
                          <a:cs typeface="Times New Roman" panose="02020603050405020304" pitchFamily="18" charset="0"/>
                        </a:rPr>
                      </a:br>
                      <a:r>
                        <a:rPr lang="pt-BR" sz="2800">
                          <a:effectLst/>
                          <a:latin typeface="Times New Roman" panose="02020603050405020304" pitchFamily="18" charset="0"/>
                          <a:ea typeface="Times New Roman" panose="02020603050405020304" pitchFamily="18" charset="0"/>
                          <a:cs typeface="Times New Roman" panose="02020603050405020304" pitchFamily="18" charset="0"/>
                        </a:rPr>
                        <a:t>(Ep-po-xơn).</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87821552"/>
                  </a:ext>
                </a:extLst>
              </a:tr>
              <a:tr h="975976">
                <a:tc>
                  <a:txBody>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(Cram).</a:t>
                      </a: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7747683"/>
                  </a:ext>
                </a:extLst>
              </a:tr>
              <a:tr h="786079">
                <a:tc>
                  <a:txBody>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(Xin-</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54109447"/>
                  </a:ext>
                </a:extLst>
              </a:tr>
            </a:tbl>
          </a:graphicData>
        </a:graphic>
      </p:graphicFrame>
    </p:spTree>
    <p:extLst>
      <p:ext uri="{BB962C8B-B14F-4D97-AF65-F5344CB8AC3E}">
        <p14:creationId xmlns:p14="http://schemas.microsoft.com/office/powerpoint/2010/main" val="25430475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96556451"/>
              </p:ext>
            </p:extLst>
          </p:nvPr>
        </p:nvGraphicFramePr>
        <p:xfrm>
          <a:off x="660399" y="1295313"/>
          <a:ext cx="10807700" cy="5174488"/>
        </p:xfrm>
        <a:graphic>
          <a:graphicData uri="http://schemas.openxmlformats.org/drawingml/2006/table">
            <a:tbl>
              <a:tblPr firstRow="1" firstCol="1" bandRow="1"/>
              <a:tblGrid>
                <a:gridCol w="2412585">
                  <a:extLst>
                    <a:ext uri="{9D8B030D-6E8A-4147-A177-3AD203B41FA5}">
                      <a16:colId xmlns:a16="http://schemas.microsoft.com/office/drawing/2014/main" xmlns="" val="2807033429"/>
                    </a:ext>
                  </a:extLst>
                </a:gridCol>
                <a:gridCol w="4655932">
                  <a:extLst>
                    <a:ext uri="{9D8B030D-6E8A-4147-A177-3AD203B41FA5}">
                      <a16:colId xmlns:a16="http://schemas.microsoft.com/office/drawing/2014/main" xmlns="" val="3219502936"/>
                    </a:ext>
                  </a:extLst>
                </a:gridCol>
                <a:gridCol w="3739183">
                  <a:extLst>
                    <a:ext uri="{9D8B030D-6E8A-4147-A177-3AD203B41FA5}">
                      <a16:colId xmlns:a16="http://schemas.microsoft.com/office/drawing/2014/main" xmlns="" val="182851031"/>
                    </a:ext>
                  </a:extLst>
                </a:gridCol>
              </a:tblGrid>
              <a:tr h="0">
                <a:tc>
                  <a:txBody>
                    <a:bodyPr/>
                    <a:lstStyle/>
                    <a:p>
                      <a:pPr algn="ctr">
                        <a:lnSpc>
                          <a:spcPct val="115000"/>
                        </a:lnSpc>
                        <a:spcAft>
                          <a:spcPts val="1000"/>
                        </a:spcAft>
                      </a:pPr>
                      <a:r>
                        <a:rPr lang="en-US" sz="24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minh – </a:t>
                      </a:r>
                      <a:r>
                        <a:rPr lang="en-US" sz="24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400" b="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Nguyên nhân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400" b="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Kết quả</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extLst>
                  <a:ext uri="{0D108BD9-81ED-4DB2-BD59-A6C34878D82A}">
                    <a16:rowId xmlns:a16="http://schemas.microsoft.com/office/drawing/2014/main" xmlns="" val="3069658662"/>
                  </a:ext>
                </a:extLst>
              </a:tr>
              <a:tr h="0">
                <a:tc>
                  <a:txBody>
                    <a:bodyPr/>
                    <a:lstStyle/>
                    <a:p>
                      <a:pPr>
                        <a:spcAft>
                          <a:spcPts val="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1. Đất nặn </a:t>
                      </a:r>
                    </a:p>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(Giô-sép Mác Vích-cơ).</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Vích-cơ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lỗ</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Vích-cơ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nhão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dẻo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Vích-cơ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la.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14474498"/>
                  </a:ext>
                </a:extLst>
              </a:tr>
              <a:tr h="0">
                <a:tc>
                  <a:txBody>
                    <a:bodyPr/>
                    <a:lstStyle/>
                    <a:p>
                      <a:pPr>
                        <a:lnSpc>
                          <a:spcPct val="115000"/>
                        </a:lnSpc>
                        <a:spcAft>
                          <a:spcPts val="1000"/>
                        </a:spcAft>
                      </a:pPr>
                      <a:r>
                        <a:rPr lang="pt-BR" sz="2400">
                          <a:effectLst/>
                          <a:latin typeface="Times New Roman" panose="02020603050405020304" pitchFamily="18" charset="0"/>
                          <a:ea typeface="Times New Roman" panose="02020603050405020304" pitchFamily="18" charset="0"/>
                          <a:cs typeface="Times New Roman" panose="02020603050405020304" pitchFamily="18" charset="0"/>
                        </a:rPr>
                        <a:t>2. Kem que </a:t>
                      </a:r>
                      <a:br>
                        <a:rPr lang="pt-BR" sz="2400">
                          <a:effectLst/>
                          <a:latin typeface="Times New Roman" panose="02020603050405020304" pitchFamily="18" charset="0"/>
                          <a:ea typeface="Times New Roman" panose="02020603050405020304" pitchFamily="18" charset="0"/>
                          <a:cs typeface="Times New Roman" panose="02020603050405020304" pitchFamily="18" charset="0"/>
                        </a:rPr>
                      </a:br>
                      <a:r>
                        <a:rPr lang="pt-BR" sz="2400">
                          <a:effectLst/>
                          <a:latin typeface="Times New Roman" panose="02020603050405020304" pitchFamily="18" charset="0"/>
                          <a:ea typeface="Times New Roman" panose="02020603050405020304" pitchFamily="18" charset="0"/>
                          <a:cs typeface="Times New Roman" panose="02020603050405020304" pitchFamily="18" charset="0"/>
                        </a:rPr>
                        <a:t>(Ep-po-xơn).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pt-BR" sz="2400" dirty="0">
                          <a:effectLst/>
                          <a:latin typeface="Times New Roman" panose="02020603050405020304" pitchFamily="18" charset="0"/>
                          <a:ea typeface="Times New Roman" panose="02020603050405020304" pitchFamily="18" charset="0"/>
                          <a:cs typeface="Times New Roman" panose="02020603050405020304" pitchFamily="18" charset="0"/>
                        </a:rPr>
                        <a:t>- Ep-po-xơn vô tình dùng chiếc que trộn bột soda khô và nước lại với nhau trong một cái cốc để đùa nghịch và để quên ngoài trời.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pt-BR" sz="2400" dirty="0">
                          <a:effectLst/>
                          <a:latin typeface="Times New Roman" panose="02020603050405020304" pitchFamily="18" charset="0"/>
                          <a:ea typeface="Times New Roman" panose="02020603050405020304" pitchFamily="18" charset="0"/>
                          <a:cs typeface="Times New Roman" panose="02020603050405020304" pitchFamily="18" charset="0"/>
                        </a:rPr>
                        <a:t>- Kem que ra đời, trở thành sản phẩm bán chạy nhất mọi thời đại khi hè đến.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56296841"/>
                  </a:ext>
                </a:extLst>
              </a:tr>
            </a:tbl>
          </a:graphicData>
        </a:graphic>
      </p:graphicFrame>
    </p:spTree>
    <p:extLst>
      <p:ext uri="{BB962C8B-B14F-4D97-AF65-F5344CB8AC3E}">
        <p14:creationId xmlns:p14="http://schemas.microsoft.com/office/powerpoint/2010/main" val="20494664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246236464"/>
              </p:ext>
            </p:extLst>
          </p:nvPr>
        </p:nvGraphicFramePr>
        <p:xfrm>
          <a:off x="660399" y="1313505"/>
          <a:ext cx="10807700" cy="5177346"/>
        </p:xfrm>
        <a:graphic>
          <a:graphicData uri="http://schemas.openxmlformats.org/drawingml/2006/table">
            <a:tbl>
              <a:tblPr firstRow="1" firstCol="1" bandRow="1"/>
              <a:tblGrid>
                <a:gridCol w="2472545">
                  <a:extLst>
                    <a:ext uri="{9D8B030D-6E8A-4147-A177-3AD203B41FA5}">
                      <a16:colId xmlns:a16="http://schemas.microsoft.com/office/drawing/2014/main" xmlns="" val="2599996148"/>
                    </a:ext>
                  </a:extLst>
                </a:gridCol>
                <a:gridCol w="4595972">
                  <a:extLst>
                    <a:ext uri="{9D8B030D-6E8A-4147-A177-3AD203B41FA5}">
                      <a16:colId xmlns:a16="http://schemas.microsoft.com/office/drawing/2014/main" xmlns="" val="4176855616"/>
                    </a:ext>
                  </a:extLst>
                </a:gridCol>
                <a:gridCol w="3739183">
                  <a:extLst>
                    <a:ext uri="{9D8B030D-6E8A-4147-A177-3AD203B41FA5}">
                      <a16:colId xmlns:a16="http://schemas.microsoft.com/office/drawing/2014/main" xmlns="" val="3111989940"/>
                    </a:ext>
                  </a:extLst>
                </a:gridCol>
              </a:tblGrid>
              <a:tr h="0">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(Cram).</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Cram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67963113"/>
                  </a:ext>
                </a:extLst>
              </a:tr>
              <a:tr h="0">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4. Giấy nhớ (Xin-vơ).</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Xin-vơ tạo ra một chất dính tạm trong phòng thí nghiệm nhưng không biết ứng dụng.</a:t>
                      </a:r>
                    </a:p>
                    <a:p>
                      <a:pPr algn="just">
                        <a:spcAft>
                          <a:spcPts val="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Đồng nghiệp của Xin-vơ không tìm ra cách gì để dán một số giấy tờ lên cuốn sách hợp ca.</a:t>
                      </a:r>
                    </a:p>
                    <a:p>
                      <a:pPr algn="just">
                        <a:spcAft>
                          <a:spcPts val="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Hai ý tưởng lớn gặp nhau.</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1980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22349477"/>
                  </a:ext>
                </a:extLst>
              </a:tr>
            </a:tbl>
          </a:graphicData>
        </a:graphic>
      </p:graphicFrame>
    </p:spTree>
    <p:extLst>
      <p:ext uri="{BB962C8B-B14F-4D97-AF65-F5344CB8AC3E}">
        <p14:creationId xmlns:p14="http://schemas.microsoft.com/office/powerpoint/2010/main" val="26478254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325565"/>
            <a:ext cx="10807700" cy="4529830"/>
          </a:xfrm>
          <a:prstGeom prst="rect">
            <a:avLst/>
          </a:prstGeom>
        </p:spPr>
        <p:txBody>
          <a:bodyPr>
            <a:spAutoFit/>
          </a:bodyPr>
          <a:lstStyle/>
          <a:p>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Hình</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thức</a:t>
            </a:r>
            <a:r>
              <a:rPr lang="en-US" sz="2800" b="1" dirty="0">
                <a:solidFill>
                  <a:srgbClr val="4A4A4A"/>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Cách</a:t>
            </a:r>
            <a:r>
              <a:rPr lang="en-US" sz="2800" b="1" dirty="0">
                <a:solidFill>
                  <a:srgbClr val="4A4A4A"/>
                </a:solidFill>
                <a:latin typeface="Times New Roman" panose="02020603050405020304" pitchFamily="18" charset="0"/>
                <a:ea typeface="Times New Roman" panose="02020603050405020304" pitchFamily="18" charset="0"/>
              </a:rPr>
              <a:t> 1</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Cách</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thông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dụng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Có</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thể</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viết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bản</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tóm</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tắt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thành</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một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đoạn</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văn</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trong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đó</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dùng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lời</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văn</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của</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em</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kết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hợp</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với</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việc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sử</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dụng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các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từ</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ngữ</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chỉ</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thứ</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tự</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hoặc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từ</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nối</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để</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kết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nối</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các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thông</a:t>
            </a:r>
            <a:r>
              <a:rPr lang="en-US" sz="2800" dirty="0">
                <a:solidFill>
                  <a:srgbClr val="4A4A4A"/>
                </a:solidFill>
                <a:latin typeface="Times New Roman" panose="02020603050405020304" pitchFamily="18" charset="0"/>
                <a:ea typeface="Times New Roman" panose="02020603050405020304" pitchFamily="18" charset="0"/>
              </a:rPr>
              <a:t> tin </a:t>
            </a:r>
            <a:r>
              <a:rPr lang="en-US" sz="2800" dirty="0" err="1">
                <a:solidFill>
                  <a:srgbClr val="4A4A4A"/>
                </a:solidFill>
                <a:latin typeface="Times New Roman" panose="02020603050405020304" pitchFamily="18" charset="0"/>
                <a:ea typeface="Times New Roman" panose="02020603050405020304" pitchFamily="18" charset="0"/>
              </a:rPr>
              <a:t>cụ</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thể</a:t>
            </a:r>
            <a:r>
              <a:rPr lang="en-US" sz="2800" dirty="0">
                <a:solidFill>
                  <a:srgbClr val="4A4A4A"/>
                </a:solidFill>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Cách</a:t>
            </a:r>
            <a:r>
              <a:rPr lang="en-US" sz="2800" b="1" dirty="0">
                <a:solidFill>
                  <a:srgbClr val="4A4A4A"/>
                </a:solidFill>
                <a:latin typeface="Times New Roman" panose="02020603050405020304" pitchFamily="18" charset="0"/>
                <a:ea typeface="Times New Roman" panose="02020603050405020304" pitchFamily="18" charset="0"/>
              </a:rPr>
              <a:t> 2:</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Có</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thể</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trình</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bày</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các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thông</a:t>
            </a:r>
            <a:r>
              <a:rPr lang="en-US" sz="2800" dirty="0">
                <a:solidFill>
                  <a:srgbClr val="4A4A4A"/>
                </a:solidFill>
                <a:latin typeface="Times New Roman" panose="02020603050405020304" pitchFamily="18" charset="0"/>
                <a:ea typeface="Times New Roman" panose="02020603050405020304" pitchFamily="18" charset="0"/>
              </a:rPr>
              <a:t> tin </a:t>
            </a:r>
            <a:r>
              <a:rPr lang="en-US" sz="2800" dirty="0" err="1">
                <a:solidFill>
                  <a:srgbClr val="4A4A4A"/>
                </a:solidFill>
                <a:latin typeface="Times New Roman" panose="02020603050405020304" pitchFamily="18" charset="0"/>
                <a:ea typeface="Times New Roman" panose="02020603050405020304" pitchFamily="18" charset="0"/>
              </a:rPr>
              <a:t>chính</a:t>
            </a: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của</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văn</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bản</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theo</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một</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sơ</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đồ</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nhất</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định</a:t>
            </a:r>
            <a:r>
              <a:rPr lang="en-US" sz="2800" b="1" dirty="0">
                <a:solidFill>
                  <a:srgbClr val="4A4A4A"/>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8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dung:</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021817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Effect transition="in" filter="fade">
                                      <p:cBhvr>
                                        <p:cTn id="7" dur="1000"/>
                                        <p:tgtEl>
                                          <p:spTgt spid="5">
                                            <p:txEl>
                                              <p:pRg st="2" end="2"/>
                                            </p:txEl>
                                          </p:spTgt>
                                        </p:tgtEl>
                                      </p:cBhvr>
                                    </p:animEffect>
                                    <p:anim calcmode="lin" valueType="num">
                                      <p:cBhvr>
                                        <p:cTn id="8"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3" end="3"/>
                                            </p:txEl>
                                          </p:spTgt>
                                        </p:tgtEl>
                                        <p:attrNameLst>
                                          <p:attrName>style.visibility</p:attrName>
                                        </p:attrNameLst>
                                      </p:cBhvr>
                                      <p:to>
                                        <p:strVal val="visible"/>
                                      </p:to>
                                    </p:set>
                                    <p:animEffect transition="in" filter="fade">
                                      <p:cBhvr>
                                        <p:cTn id="14" dur="1000"/>
                                        <p:tgtEl>
                                          <p:spTgt spid="5">
                                            <p:txEl>
                                              <p:pRg st="3" end="3"/>
                                            </p:txEl>
                                          </p:spTgt>
                                        </p:tgtEl>
                                      </p:cBhvr>
                                    </p:animEffect>
                                    <p:anim calcmode="lin" valueType="num">
                                      <p:cBhvr>
                                        <p:cTn id="15"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fade">
                                      <p:cBhvr>
                                        <p:cTn id="21" dur="1000"/>
                                        <p:tgtEl>
                                          <p:spTgt spid="5">
                                            <p:txEl>
                                              <p:pRg st="4" end="4"/>
                                            </p:txEl>
                                          </p:spTgt>
                                        </p:tgtEl>
                                      </p:cBhvr>
                                    </p:animEffect>
                                    <p:anim calcmode="lin" valueType="num">
                                      <p:cBhvr>
                                        <p:cTn id="22"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30070" y="1166336"/>
            <a:ext cx="10807700" cy="5610767"/>
          </a:xfrm>
          <a:prstGeom prst="rect">
            <a:avLst/>
          </a:prstGeom>
        </p:spPr>
        <p:txBody>
          <a:bodyPr>
            <a:spAutoFit/>
          </a:bodyPr>
          <a:lstStyle/>
          <a:p>
            <a:pPr>
              <a:spcAft>
                <a:spcPts val="1200"/>
              </a:spcAft>
            </a:pP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sửa</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Đọc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kĩ</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bài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viết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của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mình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khoanh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tròn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những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lỗi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chính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lỗi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sử</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dụng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từ</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ngữ</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nếu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có</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Sau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đó</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sửa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các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lỗi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đó</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Gạch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chân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những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câu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sai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ngữ</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pháp</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bằng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cách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phân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tích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cấu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trúc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ngữ</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pháp</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sửa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cho</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đúng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nếu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có</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Xem</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xem</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các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thông</a:t>
            </a:r>
            <a:r>
              <a:rPr lang="en-US" sz="2800" dirty="0">
                <a:solidFill>
                  <a:srgbClr val="0D0D0D"/>
                </a:solidFill>
                <a:latin typeface="Times New Roman" panose="02020603050405020304" pitchFamily="18" charset="0"/>
                <a:ea typeface="MS Mincho"/>
                <a:cs typeface="Times New Roman" panose="02020603050405020304" pitchFamily="18" charset="0"/>
              </a:rPr>
              <a:t> tin </a:t>
            </a:r>
            <a:r>
              <a:rPr lang="en-US" sz="2800" dirty="0" err="1">
                <a:solidFill>
                  <a:srgbClr val="0D0D0D"/>
                </a:solidFill>
                <a:latin typeface="Times New Roman" panose="02020603050405020304" pitchFamily="18" charset="0"/>
                <a:ea typeface="MS Mincho"/>
                <a:cs typeface="Times New Roman" panose="02020603050405020304" pitchFamily="18" charset="0"/>
              </a:rPr>
              <a:t>chính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đầy</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đủ</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sắp</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xếp</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theo</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mối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quan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hệ</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nhân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quả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chưa</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064998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329958"/>
            <a:ext cx="10807700" cy="4707955"/>
          </a:xfrm>
          <a:prstGeom prst="rect">
            <a:avLst/>
          </a:prstGeom>
        </p:spPr>
        <p:txBody>
          <a:bodyPr>
            <a:spAutoFit/>
          </a:bodyPr>
          <a:lstStyle/>
          <a:p>
            <a:pPr>
              <a:lnSpc>
                <a:spcPct val="115000"/>
              </a:lnSpc>
              <a:spcAft>
                <a:spcPts val="10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khảo</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huyền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nặn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Giô-sép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Vích-cơ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phỏng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dẻo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sét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Ép-pơ-xơn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11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trộn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soda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cốc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nghịch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hè</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3,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bếp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Crăm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tĩnh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46377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indent="292100">
              <a:lnSpc>
                <a:spcPct val="115000"/>
              </a:lnSpc>
              <a:spcBef>
                <a:spcPts val="600"/>
              </a:spcBef>
              <a:spcAft>
                <a:spcPts val="0"/>
              </a:spcAft>
            </a:pPr>
            <a:r>
              <a:rPr lang="en-US" sz="2400" b="1" dirty="0" err="1">
                <a:solidFill>
                  <a:srgbClr val="FF0000"/>
                </a:solidFill>
                <a:latin typeface="Times New Roman" panose="02020603050405020304" pitchFamily="18" charset="0"/>
                <a:ea typeface="Segoe UI" panose="020B0502040204020203" pitchFamily="34" charset="0"/>
              </a:rPr>
              <a:t>Văn</a:t>
            </a:r>
            <a:r>
              <a:rPr lang="en-US" sz="2400" b="1" dirty="0">
                <a:solidFill>
                  <a:srgbClr val="FF0000"/>
                </a:solidFill>
                <a:latin typeface="Times New Roman" panose="02020603050405020304" pitchFamily="18" charset="0"/>
                <a:ea typeface="Segoe UI" panose="020B0502040204020203" pitchFamily="34" charset="0"/>
              </a:rPr>
              <a:t> </a:t>
            </a:r>
            <a:r>
              <a:rPr lang="en-US" sz="2400" b="1" dirty="0" err="1">
                <a:solidFill>
                  <a:srgbClr val="FF0000"/>
                </a:solidFill>
                <a:latin typeface="Times New Roman" panose="02020603050405020304" pitchFamily="18" charset="0"/>
                <a:ea typeface="Segoe UI" panose="020B0502040204020203" pitchFamily="34" charset="0"/>
              </a:rPr>
              <a:t>bản</a:t>
            </a:r>
            <a:r>
              <a:rPr lang="en-US" sz="2400" b="1" dirty="0">
                <a:solidFill>
                  <a:srgbClr val="FF0000"/>
                </a:solidFill>
                <a:latin typeface="Times New Roman" panose="02020603050405020304" pitchFamily="18" charset="0"/>
                <a:ea typeface="Segoe UI" panose="020B0502040204020203" pitchFamily="34" charset="0"/>
              </a:rPr>
              <a:t> 1:  </a:t>
            </a:r>
            <a:r>
              <a:rPr lang="en-US" sz="2400" b="1" i="1" dirty="0">
                <a:solidFill>
                  <a:srgbClr val="7030A0"/>
                </a:solidFill>
                <a:latin typeface="Times New Roman" panose="02020603050405020304" pitchFamily="18" charset="0"/>
                <a:ea typeface="Segoe UI" panose="020B0502040204020203" pitchFamily="34" charset="0"/>
              </a:rPr>
              <a:t>PHẠM TUYÊN VÀ CA KHÚC MỪNG CHIẾN THẮNG </a:t>
            </a:r>
            <a:r>
              <a:rPr lang="en-US" sz="2400" b="1" dirty="0">
                <a:solidFill>
                  <a:srgbClr val="7030A0"/>
                </a:solidFill>
                <a:latin typeface="Times New Roman" panose="02020603050405020304" pitchFamily="18" charset="0"/>
                <a:ea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rPr>
              <a:t>Nguyệt</a:t>
            </a:r>
            <a:r>
              <a:rPr lang="en-US" sz="2400" b="1" dirty="0">
                <a:solidFill>
                  <a:srgbClr val="7030A0"/>
                </a:solidFill>
                <a:latin typeface="Times New Roman" panose="02020603050405020304" pitchFamily="18" charset="0"/>
                <a:ea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rPr>
              <a:t>Cát</a:t>
            </a:r>
            <a:r>
              <a:rPr lang="en-US" sz="2400" b="1" dirty="0">
                <a:solidFill>
                  <a:srgbClr val="7030A0"/>
                </a:solidFill>
                <a:latin typeface="Times New Roman" panose="02020603050405020304" pitchFamily="18" charset="0"/>
                <a:ea typeface="Times New Roman" panose="02020603050405020304" pitchFamily="18" charset="0"/>
              </a:rPr>
              <a:t>)</a:t>
            </a:r>
            <a:endParaRPr lang="en-US" sz="2400" b="1" dirty="0">
              <a:effectLst/>
              <a:latin typeface="Segoe UI" panose="020B0502040204020203" pitchFamily="34" charset="0"/>
              <a:ea typeface="Segoe UI" panose="020B0502040204020203" pitchFamily="34" charset="0"/>
            </a:endParaRPr>
          </a:p>
        </p:txBody>
      </p:sp>
      <p:sp>
        <p:nvSpPr>
          <p:cNvPr id="6" name="Rectangle 5"/>
          <p:cNvSpPr/>
          <p:nvPr/>
        </p:nvSpPr>
        <p:spPr>
          <a:xfrm>
            <a:off x="3742810" y="618309"/>
            <a:ext cx="4108753" cy="556434"/>
          </a:xfrm>
          <a:prstGeom prst="rect">
            <a:avLst/>
          </a:prstGeom>
        </p:spPr>
        <p:txBody>
          <a:bodyPr wrap="none">
            <a:spAutoFit/>
          </a:bodyPr>
          <a:lstStyle/>
          <a:p>
            <a:pPr marL="457200" algn="just">
              <a:lnSpc>
                <a:spcPct val="115000"/>
              </a:lnSpc>
              <a:spcAft>
                <a:spcPts val="1000"/>
              </a:spcAft>
              <a:tabLst>
                <a:tab pos="400050" algn="l"/>
              </a:tabLst>
            </a:pPr>
            <a:r>
              <a:rPr lang="pt-BR"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379960"/>
            <a:ext cx="10858500" cy="1707134"/>
          </a:xfrm>
          <a:prstGeom prst="rect">
            <a:avLst/>
          </a:prstGeom>
        </p:spPr>
        <p:txBody>
          <a:bodyPr>
            <a:spAutoFit/>
          </a:bodyPr>
          <a:lstStyle/>
          <a:p>
            <a:pPr>
              <a:lnSpc>
                <a:spcPct val="115000"/>
              </a:lnSpc>
              <a:spcAft>
                <a:spcPts val="1000"/>
              </a:spcAft>
            </a:pP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1.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Vài</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nét</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về</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nhạc</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sĩ</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Phạm</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Tuyên</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và</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bài</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hát</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Như</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có</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Bác</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trong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ngày</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đại</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thắng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chiến</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thắng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30/4/1975</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latin typeface="Times New Roman" panose="02020603050405020304" pitchFamily="18" charset="0"/>
                <a:ea typeface="Calibri" panose="020F0502020204030204" pitchFamily="34" charset="0"/>
                <a:cs typeface="Times New Roman" panose="02020603050405020304" pitchFamily="18" charset="0"/>
              </a:rPr>
              <a:t>a. </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Nhạc</a:t>
            </a:r>
            <a:r>
              <a:rPr lang="en-US" sz="2800" b="1" dirty="0">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sĩ</a:t>
            </a:r>
            <a:r>
              <a:rPr lang="en-US" sz="2800" b="1" dirty="0">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Phạm</a:t>
            </a:r>
            <a:r>
              <a:rPr lang="en-US" sz="2800" b="1" dirty="0">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Tuyên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10" name="Picture 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77774" y="3324828"/>
            <a:ext cx="3559577" cy="2621143"/>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11" name="Rectangle 10"/>
          <p:cNvSpPr/>
          <p:nvPr/>
        </p:nvSpPr>
        <p:spPr>
          <a:xfrm>
            <a:off x="4781862" y="2417792"/>
            <a:ext cx="6955435" cy="4184735"/>
          </a:xfrm>
          <a:prstGeom prst="rect">
            <a:avLst/>
          </a:prstGeom>
        </p:spPr>
        <p:txBody>
          <a:bodyPr wrap="square">
            <a:spAutoFit/>
          </a:bodyPr>
          <a:lstStyle/>
          <a:p>
            <a:pPr>
              <a:lnSpc>
                <a:spcPct val="115000"/>
              </a:lnSpc>
              <a:spcAft>
                <a:spcPts val="1000"/>
              </a:spcAft>
            </a:pP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Là</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nhạc</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sĩ</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nổi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tiếng</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Việt</a:t>
            </a:r>
            <a:r>
              <a:rPr lang="en-US" sz="2800" dirty="0">
                <a:latin typeface="Times New Roman" panose="02020603050405020304" pitchFamily="18" charset="0"/>
                <a:ea typeface="Calibri" panose="020F0502020204030204" pitchFamily="34" charset="0"/>
                <a:cs typeface="Times New Roman" panose="02020603050405020304" pitchFamily="18" charset="0"/>
              </a:rPr>
              <a:t> Nam.</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Sự</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nghiệp</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sáng</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tác</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lớn</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với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nhiều</a:t>
            </a:r>
            <a:r>
              <a:rPr lang="en-US" sz="2800" dirty="0">
                <a:latin typeface="Times New Roman" panose="02020603050405020304" pitchFamily="18" charset="0"/>
                <a:ea typeface="Calibri" panose="020F0502020204030204" pitchFamily="34" charset="0"/>
                <a:cs typeface="Times New Roman" panose="02020603050405020304" pitchFamily="18" charset="0"/>
              </a:rPr>
              <a:t> ca </a:t>
            </a:r>
            <a:r>
              <a:rPr lang="en-US" sz="2800" dirty="0" err="1">
                <a:latin typeface="Times New Roman" panose="02020603050405020304" pitchFamily="18" charset="0"/>
                <a:ea typeface="Calibri" panose="020F0502020204030204" pitchFamily="34" charset="0"/>
                <a:cs typeface="Times New Roman" panose="02020603050405020304" pitchFamily="18" charset="0"/>
              </a:rPr>
              <a:t>khúc</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được</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đông</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đảo</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mọi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người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đón</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nhận</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như</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thợ</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rừng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thợ</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mỏ</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Chiếc</a:t>
            </a:r>
            <a:r>
              <a:rPr lang="en-US" sz="28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 </a:t>
            </a:r>
            <a:r>
              <a:rPr lang="en-US" sz="28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gậy</a:t>
            </a:r>
            <a:r>
              <a:rPr lang="en-US" sz="28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 </a:t>
            </a:r>
            <a:r>
              <a:rPr lang="en-US" sz="28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Trường</a:t>
            </a:r>
            <a:r>
              <a:rPr lang="en-US" sz="28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 </a:t>
            </a:r>
            <a:r>
              <a:rPr lang="en-US" sz="28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Sơn</a:t>
            </a:r>
            <a:r>
              <a:rPr lang="en-US" sz="28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Gảy</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hỡi</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Mỹ</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Sen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8770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1000"/>
                                        <p:tgtEl>
                                          <p:spTgt spid="11">
                                            <p:txEl>
                                              <p:pRg st="0" end="0"/>
                                            </p:txEl>
                                          </p:spTgt>
                                        </p:tgtEl>
                                      </p:cBhvr>
                                    </p:animEffect>
                                    <p:anim calcmode="lin" valueType="num">
                                      <p:cBhvr>
                                        <p:cTn id="8"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1">
                                            <p:txEl>
                                              <p:pRg st="1" end="1"/>
                                            </p:txEl>
                                          </p:spTgt>
                                        </p:tgtEl>
                                        <p:attrNameLst>
                                          <p:attrName>style.visibility</p:attrName>
                                        </p:attrNameLst>
                                      </p:cBhvr>
                                      <p:to>
                                        <p:strVal val="visible"/>
                                      </p:to>
                                    </p:set>
                                    <p:animEffect transition="in" filter="fade">
                                      <p:cBhvr>
                                        <p:cTn id="14" dur="1000"/>
                                        <p:tgtEl>
                                          <p:spTgt spid="11">
                                            <p:txEl>
                                              <p:pRg st="1" end="1"/>
                                            </p:txEl>
                                          </p:spTgt>
                                        </p:tgtEl>
                                      </p:cBhvr>
                                    </p:animEffect>
                                    <p:anim calcmode="lin" valueType="num">
                                      <p:cBhvr>
                                        <p:cTn id="15"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1">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13505"/>
            <a:ext cx="10807700" cy="4445384"/>
          </a:xfrm>
          <a:prstGeom prst="rect">
            <a:avLst/>
          </a:prstGeom>
        </p:spPr>
        <p:txBody>
          <a:bodyPr>
            <a:spAutoFit/>
          </a:bodyPr>
          <a:lstStyle/>
          <a:p>
            <a:pPr algn="just">
              <a:lnSpc>
                <a:spcPct val="150000"/>
              </a:lnSpc>
              <a:spcAft>
                <a:spcPts val="1000"/>
              </a:spcAft>
            </a:pP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Món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thích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mua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4,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giấy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nhớ</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khá</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cờ</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Xin-</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vơ</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dính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tạm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phòng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thí</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nghiệm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gì.Vài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nghiệp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Phrai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dính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dán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giấy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tờ</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cuốn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sách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thờ</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giấy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nhớ</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32134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95313"/>
            <a:ext cx="10807700" cy="5232202"/>
          </a:xfrm>
          <a:prstGeom prst="rect">
            <a:avLst/>
          </a:prstGeom>
        </p:spPr>
        <p:txBody>
          <a:bodyPr>
            <a:spAutoFit/>
          </a:bodyPr>
          <a:lstStyle/>
          <a:p>
            <a:r>
              <a:rPr lang="en-US" sz="3600" b="1" i="1" u="sng" dirty="0" err="1">
                <a:solidFill>
                  <a:srgbClr val="0070C0"/>
                </a:solidFill>
                <a:latin typeface="Times New Roman" panose="02020603050405020304" pitchFamily="18" charset="0"/>
                <a:ea typeface="Times New Roman" panose="02020603050405020304" pitchFamily="18" charset="0"/>
              </a:rPr>
              <a:t>Đề</a:t>
            </a:r>
            <a:r>
              <a:rPr lang="en-US" sz="3600" b="1" i="1" u="sng" dirty="0">
                <a:solidFill>
                  <a:srgbClr val="0070C0"/>
                </a:solidFill>
                <a:latin typeface="Times New Roman" panose="02020603050405020304" pitchFamily="18" charset="0"/>
                <a:ea typeface="Times New Roman" panose="02020603050405020304" pitchFamily="18" charset="0"/>
              </a:rPr>
              <a:t> 01</a:t>
            </a:r>
            <a:r>
              <a:rPr lang="en-US" sz="3600" b="1" dirty="0">
                <a:solidFill>
                  <a:srgbClr val="0070C0"/>
                </a:solidFill>
                <a:latin typeface="Times New Roman" panose="02020603050405020304" pitchFamily="18" charset="0"/>
                <a:ea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Nguyệt</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Cát</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600" dirty="0">
              <a:latin typeface="Times New Roman" panose="02020603050405020304" pitchFamily="18" charset="0"/>
              <a:ea typeface="Times New Roman" panose="02020603050405020304" pitchFamily="18" charset="0"/>
            </a:endParaRPr>
          </a:p>
          <a:p>
            <a:r>
              <a:rPr lang="en-US" sz="3600" b="1" dirty="0">
                <a:solidFill>
                  <a:srgbClr val="7030A0"/>
                </a:solidFill>
                <a:latin typeface="Times New Roman" panose="02020603050405020304" pitchFamily="18" charset="0"/>
                <a:ea typeface="MS Mincho"/>
              </a:rPr>
              <a:t>1. </a:t>
            </a:r>
            <a:r>
              <a:rPr lang="en-US" sz="3600" b="1" dirty="0" err="1">
                <a:solidFill>
                  <a:srgbClr val="7030A0"/>
                </a:solidFill>
                <a:latin typeface="Times New Roman" panose="02020603050405020304" pitchFamily="18" charset="0"/>
                <a:ea typeface="MS Mincho"/>
              </a:rPr>
              <a:t>Bước</a:t>
            </a:r>
            <a:r>
              <a:rPr lang="en-US" sz="3600" b="1" dirty="0">
                <a:solidFill>
                  <a:srgbClr val="7030A0"/>
                </a:solidFill>
                <a:latin typeface="Times New Roman" panose="02020603050405020304" pitchFamily="18" charset="0"/>
                <a:ea typeface="MS Mincho"/>
              </a:rPr>
              <a:t> 1: </a:t>
            </a:r>
            <a:r>
              <a:rPr lang="en-US" sz="3600" b="1" dirty="0" err="1">
                <a:solidFill>
                  <a:srgbClr val="7030A0"/>
                </a:solidFill>
                <a:latin typeface="Times New Roman" panose="02020603050405020304" pitchFamily="18" charset="0"/>
                <a:ea typeface="MS Mincho"/>
              </a:rPr>
              <a:t>Chuẩn</a:t>
            </a:r>
            <a:r>
              <a:rPr lang="en-US" sz="3600" b="1" dirty="0">
                <a:solidFill>
                  <a:srgbClr val="7030A0"/>
                </a:solidFill>
                <a:latin typeface="Times New Roman" panose="02020603050405020304" pitchFamily="18" charset="0"/>
                <a:ea typeface="MS Mincho"/>
              </a:rPr>
              <a:t> </a:t>
            </a:r>
            <a:r>
              <a:rPr lang="en-US" sz="3600" b="1" dirty="0" err="1">
                <a:solidFill>
                  <a:srgbClr val="7030A0"/>
                </a:solidFill>
                <a:latin typeface="Times New Roman" panose="02020603050405020304" pitchFamily="18" charset="0"/>
                <a:ea typeface="MS Mincho"/>
              </a:rPr>
              <a:t>bị</a:t>
            </a:r>
            <a:endParaRPr lang="en-US" sz="3600" dirty="0">
              <a:latin typeface="Times New Roman" panose="02020603050405020304" pitchFamily="18" charset="0"/>
              <a:ea typeface="Times New Roman" panose="02020603050405020304" pitchFamily="18" charset="0"/>
            </a:endParaRPr>
          </a:p>
          <a:p>
            <a:r>
              <a:rPr lang="en-US" sz="3600" b="1" dirty="0">
                <a:solidFill>
                  <a:srgbClr val="0D0D0D"/>
                </a:solidFill>
                <a:latin typeface="Times New Roman" panose="02020603050405020304" pitchFamily="18" charset="0"/>
                <a:ea typeface="MS Mincho"/>
              </a:rPr>
              <a:t>- </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Đọc</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và</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xác</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định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yêu</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cầu</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của</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bài</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tập</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về</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kiểu</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bài</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nội</a:t>
            </a:r>
            <a:r>
              <a:rPr lang="en-US" sz="3600" dirty="0">
                <a:solidFill>
                  <a:srgbClr val="0D0D0D"/>
                </a:solidFill>
                <a:latin typeface="Times New Roman" panose="02020603050405020304" pitchFamily="18" charset="0"/>
                <a:ea typeface="Times New Roman" panose="02020603050405020304" pitchFamily="18" charset="0"/>
              </a:rPr>
              <a:t> dung </a:t>
            </a:r>
            <a:r>
              <a:rPr lang="en-US" sz="3600" dirty="0" err="1">
                <a:solidFill>
                  <a:srgbClr val="0D0D0D"/>
                </a:solidFill>
                <a:latin typeface="Times New Roman" panose="02020603050405020304" pitchFamily="18" charset="0"/>
                <a:ea typeface="Times New Roman" panose="02020603050405020304" pitchFamily="18" charset="0"/>
              </a:rPr>
              <a:t>và</a:t>
            </a:r>
            <a:r>
              <a:rPr lang="en-US" sz="3600" dirty="0">
                <a:solidFill>
                  <a:srgbClr val="0D0D0D"/>
                </a:solidFill>
                <a:latin typeface="Times New Roman" panose="02020603050405020304" pitchFamily="18" charset="0"/>
                <a:ea typeface="Times New Roman" panose="02020603050405020304" pitchFamily="18" charset="0"/>
              </a:rPr>
              <a:t> dung </a:t>
            </a:r>
            <a:r>
              <a:rPr lang="en-US" sz="3600" dirty="0" err="1">
                <a:solidFill>
                  <a:srgbClr val="0D0D0D"/>
                </a:solidFill>
                <a:latin typeface="Times New Roman" panose="02020603050405020304" pitchFamily="18" charset="0"/>
                <a:ea typeface="Times New Roman" panose="02020603050405020304" pitchFamily="18" charset="0"/>
              </a:rPr>
              <a:t>lượng</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bài</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tóm</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tắt</a:t>
            </a:r>
            <a:r>
              <a:rPr lang="en-US" sz="3600" dirty="0">
                <a:solidFill>
                  <a:srgbClr val="0D0D0D"/>
                </a:solidFill>
                <a:latin typeface="Times New Roman" panose="02020603050405020304" pitchFamily="18" charset="0"/>
                <a:ea typeface="Times New Roman" panose="02020603050405020304" pitchFamily="18" charset="0"/>
              </a:rPr>
              <a:t>.</a:t>
            </a:r>
            <a:endParaRPr lang="en-US" sz="3600" dirty="0">
              <a:latin typeface="Times New Roman" panose="02020603050405020304" pitchFamily="18" charset="0"/>
              <a:ea typeface="Times New Roman" panose="02020603050405020304" pitchFamily="18" charset="0"/>
            </a:endParaRPr>
          </a:p>
          <a:p>
            <a:pPr>
              <a:spcAft>
                <a:spcPts val="1200"/>
              </a:spcAft>
            </a:pP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Đọc</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kĩ</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văn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bản</a:t>
            </a:r>
            <a:r>
              <a:rPr lang="en-US" sz="3600" dirty="0">
                <a:solidFill>
                  <a:srgbClr val="0D0D0D"/>
                </a:solidFill>
                <a:latin typeface="Times New Roman" panose="02020603050405020304" pitchFamily="18" charset="0"/>
                <a:ea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600" dirty="0">
                <a:solidFill>
                  <a:srgbClr val="0D0D0D"/>
                </a:solidFill>
                <a:latin typeface="Times New Roman" panose="02020603050405020304" pitchFamily="18" charset="0"/>
                <a:ea typeface="Times New Roman" panose="02020603050405020304" pitchFamily="18" charset="0"/>
              </a:rPr>
              <a:t>.</a:t>
            </a:r>
            <a:endParaRPr lang="en-US" sz="3600" dirty="0">
              <a:latin typeface="Times New Roman" panose="02020603050405020304" pitchFamily="18" charset="0"/>
              <a:ea typeface="Times New Roman" panose="02020603050405020304" pitchFamily="18" charset="0"/>
            </a:endParaRPr>
          </a:p>
          <a:p>
            <a:pPr>
              <a:spcAft>
                <a:spcPts val="1200"/>
              </a:spcAft>
            </a:pP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Dự</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kiến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cách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trình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bày</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bản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tóm</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tắt</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theo</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cách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thông</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dụng</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hoặc</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theo</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sơ</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đồ</a:t>
            </a:r>
            <a:r>
              <a:rPr lang="en-US" sz="3600" dirty="0">
                <a:solidFill>
                  <a:srgbClr val="262626"/>
                </a:solidFill>
                <a:latin typeface="Times New Roman" panose="02020603050405020304" pitchFamily="18" charset="0"/>
                <a:ea typeface="Times New Roman" panose="02020603050405020304" pitchFamily="18" charset="0"/>
              </a:rPr>
              <a:t>).</a:t>
            </a:r>
            <a:endParaRPr lang="en-US" sz="3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89056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227155"/>
            <a:ext cx="10807700" cy="4897751"/>
          </a:xfrm>
          <a:prstGeom prst="rect">
            <a:avLst/>
          </a:prstGeom>
        </p:spPr>
        <p:txBody>
          <a:bodyPr>
            <a:spAutoFit/>
          </a:bodyPr>
          <a:lstStyle/>
          <a:p>
            <a:pPr>
              <a:spcAft>
                <a:spcPts val="1200"/>
              </a:spcAft>
            </a:pPr>
            <a:r>
              <a:rPr lang="en-US" sz="2800" b="1" dirty="0">
                <a:solidFill>
                  <a:srgbClr val="7030A0"/>
                </a:solidFill>
                <a:latin typeface="Times New Roman" panose="02020603050405020304" pitchFamily="18" charset="0"/>
                <a:ea typeface="Times New Roman" panose="02020603050405020304" pitchFamily="18" charset="0"/>
              </a:rPr>
              <a:t>2</a:t>
            </a:r>
            <a:r>
              <a:rPr lang="en-US" sz="2800" dirty="0">
                <a:solidFill>
                  <a:srgbClr val="7030A0"/>
                </a:solidFill>
                <a:latin typeface="Times New Roman" panose="02020603050405020304" pitchFamily="18" charset="0"/>
                <a:ea typeface="Times New Roman" panose="02020603050405020304" pitchFamily="18" charset="0"/>
              </a:rPr>
              <a:t>.</a:t>
            </a:r>
            <a:r>
              <a:rPr lang="en-US" sz="2800" b="1" dirty="0">
                <a:solidFill>
                  <a:srgbClr val="7030A0"/>
                </a:solidFill>
                <a:latin typeface="Times New Roman" panose="02020603050405020304" pitchFamily="18" charset="0"/>
                <a:ea typeface="MS Mincho"/>
              </a:rPr>
              <a:t>Bước 2:</a:t>
            </a:r>
            <a:r>
              <a:rPr lang="en-US" sz="2800" dirty="0">
                <a:solidFill>
                  <a:srgbClr val="7030A0"/>
                </a:solidFill>
                <a:latin typeface="Times New Roman" panose="02020603050405020304" pitchFamily="18" charset="0"/>
                <a:ea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ý </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Thông</a:t>
            </a:r>
            <a:r>
              <a:rPr lang="en-US" sz="2800" dirty="0">
                <a:solidFill>
                  <a:srgbClr val="0D0D0D"/>
                </a:solidFill>
                <a:latin typeface="Times New Roman" panose="02020603050405020304" pitchFamily="18" charset="0"/>
                <a:ea typeface="MS Mincho"/>
                <a:cs typeface="Times New Roman" panose="02020603050405020304" pitchFamily="18" charset="0"/>
              </a:rPr>
              <a:t> tin </a:t>
            </a:r>
            <a:r>
              <a:rPr lang="en-US" sz="2800" dirty="0" err="1">
                <a:solidFill>
                  <a:srgbClr val="0D0D0D"/>
                </a:solidFill>
                <a:latin typeface="Times New Roman" panose="02020603050405020304" pitchFamily="18" charset="0"/>
                <a:ea typeface="MS Mincho"/>
                <a:cs typeface="Times New Roman" panose="02020603050405020304" pitchFamily="18" charset="0"/>
              </a:rPr>
              <a:t>chính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Thuật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quá</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trình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ra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đời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của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bài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hát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Như</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có</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Bác</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trong</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ngày</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đại</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thắng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của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nhạc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sĩ</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Phạm</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Tuyên</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mj-lt"/>
              <a:buAutoNum type="arabicParenBoth"/>
            </a:pP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Nguyên</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nhân</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ra</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đời</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của</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bài</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hát</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295275">
              <a:lnSpc>
                <a:spcPct val="115000"/>
              </a:lnSpc>
              <a:spcAft>
                <a:spcPts val="0"/>
              </a:spcAft>
            </a:pP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4/1975,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295275">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28/04/1975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oanh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phi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611084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46424"/>
            <a:ext cx="10807700" cy="5560497"/>
          </a:xfrm>
          <a:prstGeom prst="rect">
            <a:avLst/>
          </a:prstGeom>
        </p:spPr>
        <p:txBody>
          <a:bodyPr>
            <a:spAutoFit/>
          </a:bodyPr>
          <a:lstStyle/>
          <a:p>
            <a:pPr lvl="0">
              <a:lnSpc>
                <a:spcPct val="115000"/>
              </a:lnSpc>
              <a:spcAft>
                <a:spcPts val="1000"/>
              </a:spcAft>
            </a:pPr>
            <a:r>
              <a:rPr lang="en-US" sz="2800" dirty="0" smtClean="0">
                <a:solidFill>
                  <a:srgbClr val="000000"/>
                </a:solidFill>
                <a:latin typeface="Calibri" panose="020F0502020204030204" pitchFamily="34" charset="0"/>
                <a:ea typeface="Times New Roman" panose="02020603050405020304" pitchFamily="18" charset="0"/>
                <a:cs typeface="Times New Roman" panose="02020603050405020304" pitchFamily="18" charset="0"/>
              </a:rPr>
              <a:t>(2) </a:t>
            </a:r>
            <a:r>
              <a:rPr lang="en-US" sz="2800" dirty="0" err="1" smtClean="0">
                <a:solidFill>
                  <a:srgbClr val="000000"/>
                </a:solidFill>
                <a:latin typeface="Calibri" panose="020F0502020204030204" pitchFamily="34" charset="0"/>
                <a:ea typeface="Times New Roman" panose="02020603050405020304" pitchFamily="18" charset="0"/>
                <a:cs typeface="Times New Roman" panose="02020603050405020304" pitchFamily="18" charset="0"/>
              </a:rPr>
              <a:t>Sự</a:t>
            </a:r>
            <a:r>
              <a:rPr lang="en-US" sz="2800" dirty="0" smtClean="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ra</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đời</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và</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quá</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trình</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phổ</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biến</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bài</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hát</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28/4/1975,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29/4: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duyệt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kịp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loa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thổi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rền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mui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927258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12582"/>
            <a:ext cx="10807700" cy="5391219"/>
          </a:xfrm>
          <a:prstGeom prst="rect">
            <a:avLst/>
          </a:prstGeom>
        </p:spPr>
        <p:txBody>
          <a:bodyPr>
            <a:spAutoFit/>
          </a:bodyPr>
          <a:lstStyle/>
          <a:p>
            <a:pPr>
              <a:lnSpc>
                <a:spcPct val="150000"/>
              </a:lnSpc>
              <a:spcAft>
                <a:spcPts val="1000"/>
              </a:spcAft>
            </a:pP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trạng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trực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Đài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chồng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bồi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thử</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tầng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819304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39716"/>
            <a:ext cx="10807700" cy="4561249"/>
          </a:xfrm>
          <a:prstGeom prst="rect">
            <a:avLst/>
          </a:prstGeom>
        </p:spPr>
        <p:txBody>
          <a:bodyPr>
            <a:spAutoFit/>
          </a:bodyPr>
          <a:lstStyle/>
          <a:p>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Hình</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thức</a:t>
            </a:r>
            <a:r>
              <a:rPr lang="en-US" sz="2800" b="1" dirty="0">
                <a:solidFill>
                  <a:srgbClr val="4A4A4A"/>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Cách</a:t>
            </a:r>
            <a:r>
              <a:rPr lang="en-US" sz="2800" b="1" dirty="0">
                <a:solidFill>
                  <a:srgbClr val="000000"/>
                </a:solidFill>
                <a:latin typeface="Times New Roman" panose="02020603050405020304" pitchFamily="18" charset="0"/>
                <a:ea typeface="Times New Roman" panose="02020603050405020304" pitchFamily="18" charset="0"/>
              </a:rPr>
              <a:t> 1</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tóm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tắt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đoạn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em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hợp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sử</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ngữ</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chỉ</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thứ</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tự</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hoặc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nối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nối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rPr>
              <a:t>cụ</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Cách</a:t>
            </a:r>
            <a:r>
              <a:rPr lang="en-US" sz="2800" b="1" dirty="0">
                <a:solidFill>
                  <a:srgbClr val="000000"/>
                </a:solidFill>
                <a:latin typeface="Times New Roman" panose="02020603050405020304" pitchFamily="18" charset="0"/>
                <a:ea typeface="Times New Roman" panose="02020603050405020304" pitchFamily="18" charset="0"/>
              </a:rPr>
              <a:t> 2:</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trình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bày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rPr>
              <a:t>chính</a:t>
            </a:r>
            <a:r>
              <a:rPr lang="en-US" sz="2800"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của</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văn</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bản</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theo</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một</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sơ</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đồ</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nhất</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định</a:t>
            </a:r>
            <a:r>
              <a:rPr lang="en-US" sz="2800" b="1"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307151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Effect transition="in" filter="fade">
                                      <p:cBhvr>
                                        <p:cTn id="7" dur="1000"/>
                                        <p:tgtEl>
                                          <p:spTgt spid="5">
                                            <p:txEl>
                                              <p:pRg st="2" end="2"/>
                                            </p:txEl>
                                          </p:spTgt>
                                        </p:tgtEl>
                                      </p:cBhvr>
                                    </p:animEffect>
                                    <p:anim calcmode="lin" valueType="num">
                                      <p:cBhvr>
                                        <p:cTn id="8"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3" end="3"/>
                                            </p:txEl>
                                          </p:spTgt>
                                        </p:tgtEl>
                                        <p:attrNameLst>
                                          <p:attrName>style.visibility</p:attrName>
                                        </p:attrNameLst>
                                      </p:cBhvr>
                                      <p:to>
                                        <p:strVal val="visible"/>
                                      </p:to>
                                    </p:set>
                                    <p:animEffect transition="in" filter="fade">
                                      <p:cBhvr>
                                        <p:cTn id="14" dur="1000"/>
                                        <p:tgtEl>
                                          <p:spTgt spid="5">
                                            <p:txEl>
                                              <p:pRg st="3" end="3"/>
                                            </p:txEl>
                                          </p:spTgt>
                                        </p:tgtEl>
                                      </p:cBhvr>
                                    </p:animEffect>
                                    <p:anim calcmode="lin" valueType="num">
                                      <p:cBhvr>
                                        <p:cTn id="15"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fade">
                                      <p:cBhvr>
                                        <p:cTn id="21" dur="1000"/>
                                        <p:tgtEl>
                                          <p:spTgt spid="5">
                                            <p:txEl>
                                              <p:pRg st="4" end="4"/>
                                            </p:txEl>
                                          </p:spTgt>
                                        </p:tgtEl>
                                      </p:cBhvr>
                                    </p:animEffect>
                                    <p:anim calcmode="lin" valueType="num">
                                      <p:cBhvr>
                                        <p:cTn id="22"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82536" y="1148964"/>
            <a:ext cx="10807700" cy="5610767"/>
          </a:xfrm>
          <a:prstGeom prst="rect">
            <a:avLst/>
          </a:prstGeom>
        </p:spPr>
        <p:txBody>
          <a:bodyPr>
            <a:spAutoFit/>
          </a:bodyPr>
          <a:lstStyle/>
          <a:p>
            <a:pPr>
              <a:spcAft>
                <a:spcPts val="1200"/>
              </a:spcAft>
            </a:pP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sửa</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Đọc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tóm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tắt</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tabLst>
                <a:tab pos="1386840" algn="l"/>
              </a:tabLs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Đọc</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kĩ</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bài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viết</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của</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mình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và</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khoanh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tròn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những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lỗi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chính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tả</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lỗi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sử</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dụng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từ</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ngữ</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nếu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có</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Sau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đó</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sửa</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lại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các</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lỗi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đó</a:t>
            </a:r>
            <a:r>
              <a:rPr lang="en-US" sz="2800" dirty="0">
                <a:solidFill>
                  <a:srgbClr val="000000"/>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Gạch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chân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những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câu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sai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ngữ</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pháp</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bằng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cách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phân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tích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cấu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trúc</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ngữ</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pháp</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và</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sửa</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lại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cho</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đúng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nếu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có</a:t>
            </a:r>
            <a:r>
              <a:rPr lang="en-US" sz="2800" dirty="0">
                <a:solidFill>
                  <a:srgbClr val="000000"/>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Xem</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lại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xem</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các</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thông</a:t>
            </a:r>
            <a:r>
              <a:rPr lang="en-US" sz="2800" dirty="0">
                <a:solidFill>
                  <a:srgbClr val="000000"/>
                </a:solidFill>
                <a:latin typeface="Times New Roman" panose="02020603050405020304" pitchFamily="18" charset="0"/>
                <a:ea typeface="MS Mincho"/>
                <a:cs typeface="Times New Roman" panose="02020603050405020304" pitchFamily="18" charset="0"/>
              </a:rPr>
              <a:t> tin </a:t>
            </a:r>
            <a:r>
              <a:rPr lang="en-US" sz="2800" dirty="0" err="1">
                <a:solidFill>
                  <a:srgbClr val="000000"/>
                </a:solidFill>
                <a:latin typeface="Times New Roman" panose="02020603050405020304" pitchFamily="18" charset="0"/>
                <a:ea typeface="MS Mincho"/>
                <a:cs typeface="Times New Roman" panose="02020603050405020304" pitchFamily="18" charset="0"/>
              </a:rPr>
              <a:t>chính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đã</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đầy</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đủ</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và</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đã</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sắp</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xếp</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theo</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mối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quan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hệ</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nhân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quả</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chưa</a:t>
            </a:r>
            <a:r>
              <a:rPr lang="en-US" sz="2800" dirty="0">
                <a:solidFill>
                  <a:srgbClr val="000000"/>
                </a:solidFill>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431562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573013" y="1192518"/>
            <a:ext cx="10807700" cy="5175776"/>
          </a:xfrm>
          <a:prstGeom prst="rect">
            <a:avLst/>
          </a:prstGeom>
        </p:spPr>
        <p:txBody>
          <a:bodyPr>
            <a:spAutoFit/>
          </a:bodyPr>
          <a:lstStyle/>
          <a:p>
            <a:pPr>
              <a:lnSpc>
                <a:spcPct val="115000"/>
              </a:lnSpc>
              <a:spcAft>
                <a:spcPts val="1000"/>
              </a:spcAft>
            </a:pP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khảo</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28/04/1975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oanh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phi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hứng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hủ</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28/4/1975,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147602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573013" y="1192518"/>
            <a:ext cx="10807700" cy="5047536"/>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29/4,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duyệt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7/5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Điện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Phủ</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bất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ngờ</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30/4,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ngay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kịp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trận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toàn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giới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Đêm</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30/4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1/5,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loa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thổi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rền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vang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xe</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trần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phố</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mừng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nghe</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khúc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trực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hai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đều</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bồi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đại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vượt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thử</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thách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tầng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cấp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biệt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giới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quốc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003352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433331" y="1192518"/>
            <a:ext cx="3281539" cy="587853"/>
          </a:xfrm>
          <a:prstGeom prst="rect">
            <a:avLst/>
          </a:prstGeom>
        </p:spPr>
        <p:txBody>
          <a:bodyPr wrap="none">
            <a:spAutoFit/>
          </a:bodyPr>
          <a:lstStyle/>
          <a:p>
            <a:pPr lvl="0">
              <a:lnSpc>
                <a:spcPct val="115000"/>
              </a:lnSpc>
              <a:spcAft>
                <a:spcPts val="1000"/>
              </a:spcAft>
            </a:pPr>
            <a:r>
              <a:rPr lang="en-US" sz="2800" b="1" dirty="0" smtClean="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B. VIẾT </a:t>
            </a:r>
            <a:r>
              <a:rPr lang="en-US" sz="28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BIÊN 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433331" y="1710036"/>
            <a:ext cx="3757760" cy="587853"/>
          </a:xfrm>
          <a:prstGeom prst="rect">
            <a:avLst/>
          </a:prstGeom>
        </p:spPr>
        <p:txBody>
          <a:bodyPr wrap="none">
            <a:spAutoFit/>
          </a:bodyPr>
          <a:lstStyle/>
          <a:p>
            <a:pPr>
              <a:lnSpc>
                <a:spcPct val="115000"/>
              </a:lnSpc>
              <a:spcAft>
                <a:spcPts val="1000"/>
              </a:spcAft>
              <a:tabLst>
                <a:tab pos="400050" algn="l"/>
              </a:tabLs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80052" y="2174465"/>
            <a:ext cx="10807700" cy="4556119"/>
          </a:xfrm>
          <a:prstGeom prst="rect">
            <a:avLst/>
          </a:prstGeom>
        </p:spPr>
        <p:txBody>
          <a:bodyPr>
            <a:spAutoFit/>
          </a:bodyPr>
          <a:lstStyle/>
          <a:p>
            <a:pPr algn="just">
              <a:lnSpc>
                <a:spcPct val="115000"/>
              </a:lnSpc>
              <a:spcAft>
                <a:spcPts val="1000"/>
              </a:spcAft>
            </a:pP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1. </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Khái</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niệm</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là</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văn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ghi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gì</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thực</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tế</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đã</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và</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đang</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xảy</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ra</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để</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làm</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chứng</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cứ</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làm</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căn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cứ</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là</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ghi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tiến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trình</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nội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kết</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quả</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thảo</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luận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342900" algn="l"/>
              </a:tabLst>
            </a:pP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2.</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Phân</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loại</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Dựa</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vào</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nội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từng</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vụ</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viêc</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để</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chia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ra</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nhiều</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loại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khác</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nhau</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1714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1714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1714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nghị</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1714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vi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vi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luật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trực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27813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5" end="5"/>
                                            </p:txEl>
                                          </p:spTgt>
                                        </p:tgtEl>
                                        <p:attrNameLst>
                                          <p:attrName>style.visibility</p:attrName>
                                        </p:attrNameLst>
                                      </p:cBhvr>
                                      <p:to>
                                        <p:strVal val="visible"/>
                                      </p:to>
                                    </p:set>
                                    <p:animEffect transition="in" filter="fade">
                                      <p:cBhvr>
                                        <p:cTn id="42" dur="1000"/>
                                        <p:tgtEl>
                                          <p:spTgt spid="8">
                                            <p:txEl>
                                              <p:pRg st="5" end="5"/>
                                            </p:txEl>
                                          </p:spTgt>
                                        </p:tgtEl>
                                      </p:cBhvr>
                                    </p:animEffect>
                                    <p:anim calcmode="lin" valueType="num">
                                      <p:cBhvr>
                                        <p:cTn id="43"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379960"/>
            <a:ext cx="10858500" cy="105195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Vài</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nét</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về</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nhạc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sĩ</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Phạm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Tuyên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và</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bài</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hát</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Như</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có</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Bác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trong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ngày</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đại</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chiến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30/4/1975</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2399326"/>
            <a:ext cx="10858500" cy="4299639"/>
          </a:xfrm>
          <a:prstGeom prst="rect">
            <a:avLst/>
          </a:prstGeom>
        </p:spPr>
        <p:txBody>
          <a:bodyPr>
            <a:spAutoFit/>
          </a:bodyPr>
          <a:lstStyle/>
          <a:p>
            <a:pPr>
              <a:lnSpc>
                <a:spcPct val="115000"/>
              </a:lnSpc>
              <a:spcAft>
                <a:spcPts val="1000"/>
              </a:spcAft>
            </a:pPr>
            <a:r>
              <a:rPr lang="en-US" sz="2400" b="1" dirty="0">
                <a:latin typeface="Times New Roman" panose="02020603050405020304" pitchFamily="18" charset="0"/>
                <a:ea typeface="Calibri" panose="020F0502020204030204" pitchFamily="34" charset="0"/>
                <a:cs typeface="Times New Roman" panose="02020603050405020304" pitchFamily="18" charset="0"/>
              </a:rPr>
              <a:t>b.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Bài</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hát</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Như</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có</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Bác</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trong</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ngày</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đại</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thắng</a:t>
            </a:r>
            <a:r>
              <a:rPr lang="en-US" sz="2400" b="1" dirty="0">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28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1975,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âm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30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sóng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17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Đài</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tiếng</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nói</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Việt</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 Nam</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Nam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latin typeface="Times New Roman" panose="02020603050405020304" pitchFamily="18" charset="0"/>
                <a:ea typeface="Calibri" panose="020F0502020204030204" pitchFamily="34" charset="0"/>
                <a:cs typeface="Times New Roman" panose="02020603050405020304" pitchFamily="18" charset="0"/>
              </a:rPr>
              <a:t>C.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Chiến</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thắng</a:t>
            </a:r>
            <a:r>
              <a:rPr lang="en-US" sz="2400" b="1" dirty="0">
                <a:latin typeface="Times New Roman" panose="02020603050405020304" pitchFamily="18" charset="0"/>
                <a:ea typeface="Calibri" panose="020F0502020204030204" pitchFamily="34" charset="0"/>
                <a:cs typeface="Times New Roman" panose="02020603050405020304" pitchFamily="18" charset="0"/>
              </a:rPr>
              <a:t> 30/4/1975</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chấm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dứt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Chiến</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tranh</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Việt</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 Nam</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Sài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Gòn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36964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185981"/>
            <a:ext cx="375776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28568" y="1710036"/>
            <a:ext cx="10807700" cy="4812600"/>
          </a:xfrm>
          <a:prstGeom prst="rect">
            <a:avLst/>
          </a:prstGeom>
        </p:spPr>
        <p:txBody>
          <a:bodyPr>
            <a:spAutoFit/>
          </a:bodyPr>
          <a:lstStyle/>
          <a:p>
            <a:pPr algn="just">
              <a:lnSpc>
                <a:spcPct val="115000"/>
              </a:lnSpc>
              <a:spcAft>
                <a:spcPts val="1000"/>
              </a:spcAft>
            </a:pP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3</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Yêu</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cầu</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chung</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342900" algn="l"/>
              </a:tabLst>
            </a:pP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bố</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trì</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56825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185981"/>
            <a:ext cx="375776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92150" y="1727735"/>
            <a:ext cx="10807700" cy="3431709"/>
          </a:xfrm>
          <a:prstGeom prst="rect">
            <a:avLst/>
          </a:prstGeom>
        </p:spPr>
        <p:txBody>
          <a:bodyPr>
            <a:spAutoFit/>
          </a:bodyPr>
          <a:lstStyle/>
          <a:p>
            <a:pPr algn="just">
              <a:lnSpc>
                <a:spcPct val="150000"/>
              </a:lnSpc>
              <a:spcAft>
                <a:spcPts val="1000"/>
              </a:spcAft>
              <a:tabLst>
                <a:tab pos="342900" algn="l"/>
              </a:tabLst>
            </a:pP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đảm</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bảo</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50000"/>
              </a:lnSpc>
              <a:spcAft>
                <a:spcPts val="1000"/>
              </a:spcAft>
              <a:tabLst>
                <a:tab pos="342900" algn="l"/>
              </a:tabLst>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liệu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50000"/>
              </a:lnSpc>
              <a:spcAft>
                <a:spcPts val="1000"/>
              </a:spcAft>
              <a:tabLst>
                <a:tab pos="342900" algn="l"/>
              </a:tabLst>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chép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đủ</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suy</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50000"/>
              </a:lnSpc>
              <a:spcAft>
                <a:spcPts val="1000"/>
              </a:spcAft>
              <a:tabLst>
                <a:tab pos="342900" algn="l"/>
              </a:tabLst>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chép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660275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185981"/>
            <a:ext cx="375776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621543"/>
            <a:ext cx="10807700" cy="3836948"/>
          </a:xfrm>
          <a:prstGeom prst="rect">
            <a:avLst/>
          </a:prstGeom>
        </p:spPr>
        <p:txBody>
          <a:bodyPr>
            <a:spAutoFit/>
          </a:bodyPr>
          <a:lstStyle/>
          <a:p>
            <a:pPr>
              <a:lnSpc>
                <a:spcPct val="150000"/>
              </a:lnSpc>
              <a:spcAft>
                <a:spcPts val="1000"/>
              </a:spcAft>
              <a:tabLst>
                <a:tab pos="1386840" algn="l"/>
              </a:tabLst>
            </a:pP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Quy</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trình</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viết</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một</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biên</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bản</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gồm</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4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bước</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sau</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tabLst>
                <a:tab pos="412115" algn="l"/>
              </a:tabLst>
            </a:pP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Xác</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định</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nội</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tabLst>
                <a:tab pos="412115" algn="l"/>
              </a:tabLst>
            </a:pP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 Thu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thập</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nội</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liên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quan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tabLst>
                <a:tab pos="412115" algn="l"/>
              </a:tabLst>
            </a:pP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Tiến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hành</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viết</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theo</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mẫu</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tabLst>
                <a:tab pos="412115" algn="l"/>
              </a:tabLst>
            </a:pP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Đọc</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rà</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soát</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142663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185981"/>
            <a:ext cx="375776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32" name="Picture 31" descr="https://hoc24.vn/source/V%C4%83n6/%E1%BA%A2nh1.png"/>
          <p:cNvPicPr/>
          <p:nvPr/>
        </p:nvPicPr>
        <p:blipFill>
          <a:blip r:embed="rId4" cstate="print">
            <a:extLst>
              <a:ext uri="{28A0092B-C50C-407E-A947-70E740481C1C}">
                <a14:useLocalDpi xmlns:a14="http://schemas.microsoft.com/office/drawing/2010/main"/>
              </a:ext>
            </a:extLst>
          </a:blip>
          <a:srcRect/>
          <a:stretch>
            <a:fillRect/>
          </a:stretch>
        </p:blipFill>
        <p:spPr bwMode="auto">
          <a:xfrm>
            <a:off x="712695" y="1908442"/>
            <a:ext cx="10599151" cy="3894637"/>
          </a:xfrm>
          <a:prstGeom prst="rect">
            <a:avLst/>
          </a:prstGeom>
          <a:noFill/>
          <a:ln>
            <a:noFill/>
          </a:ln>
        </p:spPr>
      </p:pic>
    </p:spTree>
    <p:extLst>
      <p:ext uri="{BB962C8B-B14F-4D97-AF65-F5344CB8AC3E}">
        <p14:creationId xmlns:p14="http://schemas.microsoft.com/office/powerpoint/2010/main" val="38721283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331029" y="1217578"/>
            <a:ext cx="5447197" cy="587853"/>
          </a:xfrm>
          <a:prstGeom prst="rect">
            <a:avLst/>
          </a:prstGeom>
        </p:spPr>
        <p:txBody>
          <a:bodyPr wrap="none">
            <a:spAutoFit/>
          </a:bodyPr>
          <a:lstStyle/>
          <a:p>
            <a:pPr lvl="0">
              <a:lnSpc>
                <a:spcPct val="115000"/>
              </a:lnSpc>
              <a:spcAft>
                <a:spcPts val="1000"/>
              </a:spcAft>
              <a:tabLst>
                <a:tab pos="400050" algn="l"/>
              </a:tabLst>
            </a:pPr>
            <a:r>
              <a:rPr lang="en-US" sz="28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 RÈN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LUYỆN KĨ NĂNG VIẾT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738922"/>
            <a:ext cx="10807700" cy="4885953"/>
          </a:xfrm>
          <a:prstGeom prst="rect">
            <a:avLst/>
          </a:prstGeom>
        </p:spPr>
        <p:txBody>
          <a:bodyPr>
            <a:spAutoFit/>
          </a:bodyPr>
          <a:lstStyle/>
          <a:p>
            <a:pPr>
              <a:spcAft>
                <a:spcPts val="1200"/>
              </a:spcAft>
            </a:pP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Giả</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sử</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trong</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một</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cuộc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thảo</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luận</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nhóm</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hoặc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một</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cuộc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họp</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lớp</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em</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được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giao</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nhiệm</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vụ</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làm</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thư</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kí</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Hãy</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viết</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biên</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bản</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cuộc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thảo</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luận</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hoặc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cuộc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họp</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ấy</a:t>
            </a:r>
            <a:r>
              <a:rPr lang="en-US" sz="2200" b="1" i="1" dirty="0">
                <a:solidFill>
                  <a:srgbClr val="0070C0"/>
                </a:solidFill>
                <a:latin typeface="Times New Roman" panose="02020603050405020304" pitchFamily="18" charset="0"/>
                <a:ea typeface="Times New Roman" panose="02020603050405020304" pitchFamily="18" charset="0"/>
              </a:rPr>
              <a:t>.</a:t>
            </a:r>
            <a:endParaRPr lang="en-US" sz="2200" dirty="0">
              <a:latin typeface="Times New Roman" panose="02020603050405020304" pitchFamily="18" charset="0"/>
              <a:ea typeface="Times New Roman" panose="02020603050405020304" pitchFamily="18" charset="0"/>
            </a:endParaRPr>
          </a:p>
          <a:p>
            <a:pPr>
              <a:spcAft>
                <a:spcPts val="1200"/>
              </a:spcAft>
            </a:pPr>
            <a:r>
              <a:rPr lang="en-US" sz="2200" b="1" dirty="0" err="1">
                <a:solidFill>
                  <a:srgbClr val="0000FF"/>
                </a:solidFill>
                <a:latin typeface="Times New Roman" panose="02020603050405020304" pitchFamily="18" charset="0"/>
                <a:ea typeface="MS Mincho"/>
              </a:rPr>
              <a:t>Bước</a:t>
            </a:r>
            <a:r>
              <a:rPr lang="en-US" sz="2200" b="1" dirty="0">
                <a:solidFill>
                  <a:srgbClr val="0000FF"/>
                </a:solidFill>
                <a:latin typeface="Times New Roman" panose="02020603050405020304" pitchFamily="18" charset="0"/>
                <a:ea typeface="MS Mincho"/>
              </a:rPr>
              <a:t> 1. </a:t>
            </a:r>
            <a:r>
              <a:rPr lang="en-US" sz="2200" b="1" dirty="0" err="1">
                <a:solidFill>
                  <a:srgbClr val="0000FF"/>
                </a:solidFill>
                <a:latin typeface="Times New Roman" panose="02020603050405020304" pitchFamily="18" charset="0"/>
                <a:ea typeface="MS Mincho"/>
              </a:rPr>
              <a:t>Trước</a:t>
            </a:r>
            <a:r>
              <a:rPr lang="en-US" sz="2200" b="1" dirty="0">
                <a:solidFill>
                  <a:srgbClr val="0000FF"/>
                </a:solidFill>
                <a:latin typeface="Times New Roman" panose="02020603050405020304" pitchFamily="18" charset="0"/>
                <a:ea typeface="MS Mincho"/>
              </a:rPr>
              <a:t> </a:t>
            </a:r>
            <a:r>
              <a:rPr lang="en-US" sz="2200" b="1" dirty="0" err="1">
                <a:solidFill>
                  <a:srgbClr val="0000FF"/>
                </a:solidFill>
                <a:latin typeface="Times New Roman" panose="02020603050405020304" pitchFamily="18" charset="0"/>
                <a:ea typeface="MS Mincho"/>
              </a:rPr>
              <a:t>khi</a:t>
            </a:r>
            <a:r>
              <a:rPr lang="en-US" sz="2200" b="1" dirty="0">
                <a:solidFill>
                  <a:srgbClr val="0000FF"/>
                </a:solidFill>
                <a:latin typeface="Times New Roman" panose="02020603050405020304" pitchFamily="18" charset="0"/>
                <a:ea typeface="MS Mincho"/>
              </a:rPr>
              <a:t> </a:t>
            </a:r>
            <a:r>
              <a:rPr lang="en-US" sz="2200" b="1" dirty="0" err="1">
                <a:solidFill>
                  <a:srgbClr val="0000FF"/>
                </a:solidFill>
                <a:latin typeface="Times New Roman" panose="02020603050405020304" pitchFamily="18" charset="0"/>
                <a:ea typeface="MS Mincho"/>
              </a:rPr>
              <a:t>viết</a:t>
            </a:r>
            <a:endParaRPr lang="en-US" sz="2200" dirty="0">
              <a:latin typeface="Times New Roman" panose="02020603050405020304" pitchFamily="18" charset="0"/>
              <a:ea typeface="Times New Roman" panose="02020603050405020304" pitchFamily="18" charset="0"/>
            </a:endParaRPr>
          </a:p>
          <a:p>
            <a:pPr algn="just">
              <a:lnSpc>
                <a:spcPct val="115000"/>
              </a:lnSpc>
              <a:spcAft>
                <a:spcPts val="1200"/>
              </a:spcAft>
            </a:pP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Tìm</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hiểu</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đâu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nào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ai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Ai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Chuẩn</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bị</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525563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331029" y="1217578"/>
            <a:ext cx="5447197"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 RÈN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LUYỆN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674322"/>
            <a:ext cx="10807700" cy="4761303"/>
          </a:xfrm>
          <a:prstGeom prst="rect">
            <a:avLst/>
          </a:prstGeom>
        </p:spPr>
        <p:txBody>
          <a:bodyPr>
            <a:spAutoFit/>
          </a:bodyPr>
          <a:lstStyle/>
          <a:p>
            <a:pPr algn="just">
              <a:lnSpc>
                <a:spcPct val="115000"/>
              </a:lnSpc>
              <a:spcAft>
                <a:spcPts val="1200"/>
              </a:spcAft>
            </a:pPr>
            <a:r>
              <a:rPr lang="en-US" sz="28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tọa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Chủ</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tọa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tổng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kết</a:t>
            </a:r>
            <a:r>
              <a:rPr lang="en-US" sz="2800" dirty="0">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3399008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5" end="5"/>
                                            </p:txEl>
                                          </p:spTgt>
                                        </p:tgtEl>
                                        <p:attrNameLst>
                                          <p:attrName>style.visibility</p:attrName>
                                        </p:attrNameLst>
                                      </p:cBhvr>
                                      <p:to>
                                        <p:strVal val="visible"/>
                                      </p:to>
                                    </p:set>
                                    <p:animEffect transition="in" filter="fade">
                                      <p:cBhvr>
                                        <p:cTn id="35" dur="1000"/>
                                        <p:tgtEl>
                                          <p:spTgt spid="6">
                                            <p:txEl>
                                              <p:pRg st="5" end="5"/>
                                            </p:txEl>
                                          </p:spTgt>
                                        </p:tgtEl>
                                      </p:cBhvr>
                                    </p:animEffect>
                                    <p:anim calcmode="lin" valueType="num">
                                      <p:cBhvr>
                                        <p:cTn id="36"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331029" y="1217578"/>
            <a:ext cx="5447197"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 RÈN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LUYỆN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710036"/>
            <a:ext cx="10807700" cy="4717253"/>
          </a:xfrm>
          <a:prstGeom prst="rect">
            <a:avLst/>
          </a:prstGeom>
        </p:spPr>
        <p:txBody>
          <a:bodyPr>
            <a:spAutoFit/>
          </a:bodyPr>
          <a:lstStyle/>
          <a:p>
            <a:pPr>
              <a:lnSpc>
                <a:spcPct val="115000"/>
              </a:lnSpc>
              <a:spcAft>
                <a:spcPts val="1000"/>
              </a:spcAft>
              <a:tabLst>
                <a:tab pos="1386840" algn="l"/>
              </a:tabLst>
            </a:pPr>
            <a:r>
              <a:rPr lang="en-US" sz="2600" b="1" dirty="0" err="1">
                <a:solidFill>
                  <a:srgbClr val="0000CC"/>
                </a:solidFill>
                <a:latin typeface="Times New Roman" panose="02020603050405020304" pitchFamily="18" charset="0"/>
                <a:ea typeface="MS Mincho"/>
                <a:cs typeface="Times New Roman" panose="02020603050405020304" pitchFamily="18" charset="0"/>
              </a:rPr>
              <a:t>Bước</a:t>
            </a:r>
            <a:r>
              <a:rPr lang="en-US" sz="2600" b="1" dirty="0">
                <a:solidFill>
                  <a:srgbClr val="0000CC"/>
                </a:solidFill>
                <a:latin typeface="Times New Roman" panose="02020603050405020304" pitchFamily="18" charset="0"/>
                <a:ea typeface="MS Mincho"/>
                <a:cs typeface="Times New Roman" panose="02020603050405020304" pitchFamily="18" charset="0"/>
              </a:rPr>
              <a:t> 3: </a:t>
            </a:r>
            <a:r>
              <a:rPr lang="en-US" sz="2600" b="1" dirty="0" err="1">
                <a:solidFill>
                  <a:srgbClr val="0000CC"/>
                </a:solidFill>
                <a:latin typeface="Times New Roman" panose="02020603050405020304" pitchFamily="18" charset="0"/>
                <a:ea typeface="MS Mincho"/>
                <a:cs typeface="Times New Roman" panose="02020603050405020304" pitchFamily="18" charset="0"/>
              </a:rPr>
              <a:t>Chỉnh</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sửa</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và</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đọc</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lại</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biên</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bản</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cho</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các</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thành</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viên</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dự</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họp</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nghe</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b="1" dirty="0">
                <a:latin typeface="Times New Roman" panose="02020603050405020304" pitchFamily="18" charset="0"/>
                <a:ea typeface="MS Mincho"/>
                <a:cs typeface="Times New Roman" panose="02020603050405020304" pitchFamily="18" charset="0"/>
              </a:rPr>
              <a:t>a. </a:t>
            </a:r>
            <a:r>
              <a:rPr lang="en-US" sz="2600" b="1" dirty="0" err="1">
                <a:latin typeface="Times New Roman" panose="02020603050405020304" pitchFamily="18" charset="0"/>
                <a:ea typeface="MS Mincho"/>
                <a:cs typeface="Times New Roman" panose="02020603050405020304" pitchFamily="18" charset="0"/>
              </a:rPr>
              <a:t>Kiểm</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tra</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lại</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biên</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bản</a:t>
            </a:r>
            <a:r>
              <a:rPr lang="en-US" sz="2600" b="1"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dựa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theo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những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gợi</a:t>
            </a:r>
            <a:r>
              <a:rPr lang="en-US" sz="2600" dirty="0">
                <a:latin typeface="Times New Roman" panose="02020603050405020304" pitchFamily="18" charset="0"/>
                <a:ea typeface="MS Mincho"/>
                <a:cs typeface="Times New Roman" panose="02020603050405020304" pitchFamily="18" charset="0"/>
              </a:rPr>
              <a:t> ý ở </a:t>
            </a:r>
            <a:r>
              <a:rPr lang="en-US" sz="2600" dirty="0" err="1">
                <a:latin typeface="Times New Roman" panose="02020603050405020304" pitchFamily="18" charset="0"/>
                <a:ea typeface="MS Mincho"/>
                <a:cs typeface="Times New Roman" panose="02020603050405020304" pitchFamily="18" charset="0"/>
              </a:rPr>
              <a:t>bảng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kiểm</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biên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bản</a:t>
            </a:r>
            <a:r>
              <a:rPr lang="en-US" sz="2600" dirty="0">
                <a:latin typeface="Times New Roman" panose="02020603050405020304" pitchFamily="18" charset="0"/>
                <a:ea typeface="MS Mincho"/>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b="1" dirty="0">
                <a:latin typeface="Times New Roman" panose="02020603050405020304" pitchFamily="18" charset="0"/>
                <a:ea typeface="MS Mincho"/>
                <a:cs typeface="Times New Roman" panose="02020603050405020304" pitchFamily="18" charset="0"/>
              </a:rPr>
              <a:t>b. </a:t>
            </a:r>
            <a:r>
              <a:rPr lang="en-US" sz="2600" b="1" dirty="0" err="1">
                <a:latin typeface="Times New Roman" panose="02020603050405020304" pitchFamily="18" charset="0"/>
                <a:ea typeface="MS Mincho"/>
                <a:cs typeface="Times New Roman" panose="02020603050405020304" pitchFamily="18" charset="0"/>
              </a:rPr>
              <a:t>Đọc</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lại</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và</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điều</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chỉnh</a:t>
            </a:r>
            <a:r>
              <a:rPr lang="en-US" sz="2600" b="1" dirty="0">
                <a:latin typeface="Times New Roman" panose="02020603050405020304" pitchFamily="18" charset="0"/>
                <a:ea typeface="MS Mincho"/>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dirty="0" err="1">
                <a:latin typeface="Times New Roman" panose="02020603050405020304" pitchFamily="18" charset="0"/>
                <a:ea typeface="MS Mincho"/>
                <a:cs typeface="Times New Roman" panose="02020603050405020304" pitchFamily="18" charset="0"/>
              </a:rPr>
              <a:t>Trong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cuộc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thảo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luận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hoặc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cuộc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họp</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thư</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kí</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đọc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lại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biên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bản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mọi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thành</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viên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tham</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dự</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nghe</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và</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điều</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chỉnh</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những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chỗ</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ghi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chép</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chưa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rõ</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chưa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sát</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chưa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đúng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với</a:t>
            </a:r>
            <a:r>
              <a:rPr lang="en-US" sz="2600" dirty="0">
                <a:latin typeface="Times New Roman" panose="02020603050405020304" pitchFamily="18" charset="0"/>
                <a:ea typeface="MS Mincho"/>
                <a:cs typeface="Times New Roman" panose="02020603050405020304" pitchFamily="18" charset="0"/>
              </a:rPr>
              <a:t> ý </a:t>
            </a:r>
            <a:r>
              <a:rPr lang="en-US" sz="2600" dirty="0" err="1">
                <a:latin typeface="Times New Roman" panose="02020603050405020304" pitchFamily="18" charset="0"/>
                <a:ea typeface="MS Mincho"/>
                <a:cs typeface="Times New Roman" panose="02020603050405020304" pitchFamily="18" charset="0"/>
              </a:rPr>
              <a:t>kiến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người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phát</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biểu</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nếu</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có</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trước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khi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cuộc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thảo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luận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kết</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thúc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Đối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với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bài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tập</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thực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hành</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biên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bản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em</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tự</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chỉnh</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sửa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hoặc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đọc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một</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vài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bạn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nghe</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để</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nhận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được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sự</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góp</a:t>
            </a:r>
            <a:r>
              <a:rPr lang="en-US" sz="2600" dirty="0">
                <a:latin typeface="Times New Roman" panose="02020603050405020304" pitchFamily="18" charset="0"/>
                <a:ea typeface="MS Mincho"/>
                <a:cs typeface="Times New Roman" panose="02020603050405020304" pitchFamily="18" charset="0"/>
              </a:rPr>
              <a:t> ý</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b="1" dirty="0">
                <a:latin typeface="Times New Roman" panose="02020603050405020304" pitchFamily="18" charset="0"/>
                <a:ea typeface="MS Mincho"/>
                <a:cs typeface="Times New Roman" panose="02020603050405020304" pitchFamily="18" charset="0"/>
              </a:rPr>
              <a:t>* HS </a:t>
            </a:r>
            <a:r>
              <a:rPr lang="en-US" sz="2600" b="1" dirty="0" err="1">
                <a:latin typeface="Times New Roman" panose="02020603050405020304" pitchFamily="18" charset="0"/>
                <a:ea typeface="MS Mincho"/>
                <a:cs typeface="Times New Roman" panose="02020603050405020304" pitchFamily="18" charset="0"/>
              </a:rPr>
              <a:t>chữa</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bài</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cho</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nhau</a:t>
            </a:r>
            <a:r>
              <a:rPr lang="en-US" sz="2600" b="1" dirty="0">
                <a:latin typeface="Times New Roman" panose="02020603050405020304" pitchFamily="18" charset="0"/>
                <a:ea typeface="MS Mincho"/>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454246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91883" y="0"/>
            <a:ext cx="4588115" cy="587853"/>
          </a:xfrm>
          <a:prstGeom prst="rect">
            <a:avLst/>
          </a:prstGeom>
        </p:spPr>
        <p:txBody>
          <a:bodyPr wrap="none">
            <a:spAutoFit/>
          </a:bodyPr>
          <a:lstStyle/>
          <a:p>
            <a:pPr indent="285750">
              <a:lnSpc>
                <a:spcPct val="115000"/>
              </a:lnSpc>
              <a:spcAft>
                <a:spcPts val="1200"/>
              </a:spcAft>
            </a:pP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1135476046"/>
              </p:ext>
            </p:extLst>
          </p:nvPr>
        </p:nvGraphicFramePr>
        <p:xfrm>
          <a:off x="359764" y="587853"/>
          <a:ext cx="11108336" cy="6053840"/>
        </p:xfrm>
        <a:graphic>
          <a:graphicData uri="http://schemas.openxmlformats.org/drawingml/2006/table">
            <a:tbl>
              <a:tblPr/>
              <a:tblGrid>
                <a:gridCol w="9293902">
                  <a:extLst>
                    <a:ext uri="{9D8B030D-6E8A-4147-A177-3AD203B41FA5}">
                      <a16:colId xmlns:a16="http://schemas.microsoft.com/office/drawing/2014/main" xmlns="" val="2991434904"/>
                    </a:ext>
                  </a:extLst>
                </a:gridCol>
                <a:gridCol w="1814434">
                  <a:extLst>
                    <a:ext uri="{9D8B030D-6E8A-4147-A177-3AD203B41FA5}">
                      <a16:colId xmlns:a16="http://schemas.microsoft.com/office/drawing/2014/main" xmlns="" val="2437710850"/>
                    </a:ext>
                  </a:extLst>
                </a:gridCol>
              </a:tblGrid>
              <a:tr h="916949">
                <a:tc>
                  <a:txBody>
                    <a:bodyPr/>
                    <a:lstStyle/>
                    <a:p>
                      <a:pPr algn="ct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Đạt/ Chưa đạt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D4B4"/>
                    </a:solidFill>
                  </a:tcPr>
                </a:tc>
                <a:extLst>
                  <a:ext uri="{0D108BD9-81ED-4DB2-BD59-A6C34878D82A}">
                    <a16:rowId xmlns:a16="http://schemas.microsoft.com/office/drawing/2014/main" xmlns="" val="4242449794"/>
                  </a:ext>
                </a:extLst>
              </a:tr>
              <a:tr h="528793">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445949407"/>
                  </a:ext>
                </a:extLst>
              </a:tr>
              <a:tr h="528793">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3587673324"/>
                  </a:ext>
                </a:extLst>
              </a:tr>
              <a:tr h="528793">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2177154694"/>
                  </a:ext>
                </a:extLst>
              </a:tr>
              <a:tr h="916949">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lượt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3023278584"/>
                  </a:ext>
                </a:extLst>
              </a:tr>
              <a:tr h="916949">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4279357095"/>
                  </a:ext>
                </a:extLst>
              </a:tr>
              <a:tr h="916949">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gọn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501611913"/>
                  </a:ext>
                </a:extLst>
              </a:tr>
              <a:tr h="528793">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52817062"/>
                  </a:ext>
                </a:extLst>
              </a:tr>
            </a:tbl>
          </a:graphicData>
        </a:graphic>
      </p:graphicFrame>
    </p:spTree>
    <p:extLst>
      <p:ext uri="{BB962C8B-B14F-4D97-AF65-F5344CB8AC3E}">
        <p14:creationId xmlns:p14="http://schemas.microsoft.com/office/powerpoint/2010/main" val="1425419015"/>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496823" y="1192518"/>
            <a:ext cx="5774145" cy="556434"/>
          </a:xfrm>
          <a:prstGeom prst="rect">
            <a:avLst/>
          </a:prstGeom>
        </p:spPr>
        <p:txBody>
          <a:bodyPr wrap="none">
            <a:spAutoFit/>
          </a:bodyPr>
          <a:lstStyle/>
          <a:p>
            <a:pPr>
              <a:lnSpc>
                <a:spcPct val="115000"/>
              </a:lnSpc>
              <a:spcAft>
                <a:spcPts val="1000"/>
              </a:spcAft>
              <a:tabLst>
                <a:tab pos="400050" algn="l"/>
              </a:tabLs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III. THỰC HÀNH VIẾT BIÊN 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628568" y="1904573"/>
            <a:ext cx="10807700" cy="1815882"/>
          </a:xfrm>
          <a:prstGeom prst="rect">
            <a:avLst/>
          </a:prstGeom>
        </p:spPr>
        <p:txBody>
          <a:bodyPr>
            <a:spAutoFit/>
          </a:bodyPr>
          <a:lstStyle/>
          <a:p>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rPr>
              <a:t>Đề</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rPr>
              <a:t>bài</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01</a:t>
            </a:r>
            <a:r>
              <a:rPr lang="en-US" sz="2800" dirty="0">
                <a:solidFill>
                  <a:srgbClr val="0D0D0D"/>
                </a:solidFill>
                <a:highlight>
                  <a:srgbClr val="FFFF00"/>
                </a:highlight>
                <a:latin typeface="Times New Roman" panose="02020603050405020304" pitchFamily="18" charset="0"/>
                <a:ea typeface="Times New Roman" panose="02020603050405020304" pitchFamily="18" charset="0"/>
              </a:rPr>
              <a:t>:</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22-4,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bao</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bì</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ni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lông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thải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nhựa</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tính</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84676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496823" y="1192518"/>
            <a:ext cx="5774145" cy="556434"/>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THỰC HÀNH VIẾT BIÊN 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611848"/>
            <a:ext cx="10807700" cy="5207579"/>
          </a:xfrm>
          <a:prstGeom prst="rect">
            <a:avLst/>
          </a:prstGeom>
        </p:spPr>
        <p:txBody>
          <a:bodyPr>
            <a:spAutoFit/>
          </a:bodyPr>
          <a:lstStyle/>
          <a:p>
            <a:r>
              <a:rPr lang="en-US" sz="2400" b="1" dirty="0">
                <a:solidFill>
                  <a:srgbClr val="0000CC"/>
                </a:solidFill>
                <a:latin typeface="Times New Roman" panose="02020603050405020304" pitchFamily="18" charset="0"/>
                <a:ea typeface="MS Mincho"/>
              </a:rPr>
              <a:t>1. </a:t>
            </a:r>
            <a:r>
              <a:rPr lang="en-US" sz="2400" b="1" dirty="0" err="1">
                <a:solidFill>
                  <a:srgbClr val="0000CC"/>
                </a:solidFill>
                <a:latin typeface="Times New Roman" panose="02020603050405020304" pitchFamily="18" charset="0"/>
                <a:ea typeface="MS Mincho"/>
              </a:rPr>
              <a:t>Bước</a:t>
            </a:r>
            <a:r>
              <a:rPr lang="en-US" sz="2400" b="1" dirty="0">
                <a:solidFill>
                  <a:srgbClr val="0000CC"/>
                </a:solidFill>
                <a:latin typeface="Times New Roman" panose="02020603050405020304" pitchFamily="18" charset="0"/>
                <a:ea typeface="MS Mincho"/>
              </a:rPr>
              <a:t> 1: </a:t>
            </a:r>
            <a:r>
              <a:rPr lang="en-US" sz="2400" b="1" dirty="0" err="1">
                <a:solidFill>
                  <a:srgbClr val="0000CC"/>
                </a:solidFill>
                <a:latin typeface="Times New Roman" panose="02020603050405020304" pitchFamily="18" charset="0"/>
                <a:ea typeface="MS Mincho"/>
              </a:rPr>
              <a:t>Chuẩn</a:t>
            </a:r>
            <a:r>
              <a:rPr lang="en-US" sz="2400" b="1" dirty="0">
                <a:solidFill>
                  <a:srgbClr val="0000CC"/>
                </a:solidFill>
                <a:latin typeface="Times New Roman" panose="02020603050405020304" pitchFamily="18" charset="0"/>
                <a:ea typeface="MS Mincho"/>
              </a:rPr>
              <a:t> </a:t>
            </a:r>
            <a:r>
              <a:rPr lang="en-US" sz="2400" b="1" dirty="0" err="1">
                <a:solidFill>
                  <a:srgbClr val="0000CC"/>
                </a:solidFill>
                <a:latin typeface="Times New Roman" panose="02020603050405020304" pitchFamily="18" charset="0"/>
                <a:ea typeface="MS Mincho"/>
              </a:rPr>
              <a:t>bị</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12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nhựa</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bị</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679394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7" end="7"/>
                                            </p:txEl>
                                          </p:spTgt>
                                        </p:tgtEl>
                                        <p:attrNameLst>
                                          <p:attrName>style.visibility</p:attrName>
                                        </p:attrNameLst>
                                      </p:cBhvr>
                                      <p:to>
                                        <p:strVal val="visible"/>
                                      </p:to>
                                    </p:set>
                                    <p:animEffect transition="in" filter="fade">
                                      <p:cBhvr>
                                        <p:cTn id="49" dur="1000"/>
                                        <p:tgtEl>
                                          <p:spTgt spid="4">
                                            <p:txEl>
                                              <p:pRg st="7" end="7"/>
                                            </p:txEl>
                                          </p:spTgt>
                                        </p:tgtEl>
                                      </p:cBhvr>
                                    </p:animEffect>
                                    <p:anim calcmode="lin" valueType="num">
                                      <p:cBhvr>
                                        <p:cTn id="50"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0315" y="1196877"/>
            <a:ext cx="8811002" cy="587853"/>
          </a:xfrm>
          <a:prstGeom prst="rect">
            <a:avLst/>
          </a:prstGeom>
        </p:spPr>
        <p:txBody>
          <a:bodyPr wrap="none">
            <a:spAutoFit/>
          </a:bodyPr>
          <a:lstStyle/>
          <a:p>
            <a:pPr>
              <a:lnSpc>
                <a:spcPct val="115000"/>
              </a:lnSpc>
              <a:spcAft>
                <a:spcPts val="1000"/>
              </a:spcAft>
            </a:pP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604776817"/>
              </p:ext>
            </p:extLst>
          </p:nvPr>
        </p:nvGraphicFramePr>
        <p:xfrm>
          <a:off x="323017" y="1873592"/>
          <a:ext cx="11482466" cy="4626864"/>
        </p:xfrm>
        <a:graphic>
          <a:graphicData uri="http://schemas.openxmlformats.org/drawingml/2006/table">
            <a:tbl>
              <a:tblPr firstRow="1" firstCol="1" bandRow="1"/>
              <a:tblGrid>
                <a:gridCol w="2173574">
                  <a:extLst>
                    <a:ext uri="{9D8B030D-6E8A-4147-A177-3AD203B41FA5}">
                      <a16:colId xmlns:a16="http://schemas.microsoft.com/office/drawing/2014/main" xmlns="" val="21918313"/>
                    </a:ext>
                  </a:extLst>
                </a:gridCol>
                <a:gridCol w="9308892">
                  <a:extLst>
                    <a:ext uri="{9D8B030D-6E8A-4147-A177-3AD203B41FA5}">
                      <a16:colId xmlns:a16="http://schemas.microsoft.com/office/drawing/2014/main" xmlns="" val="3874535890"/>
                    </a:ext>
                  </a:extLst>
                </a:gridCol>
              </a:tblGrid>
              <a:tr h="145075">
                <a:tc>
                  <a:txBody>
                    <a:bodyPr/>
                    <a:lstStyle/>
                    <a:p>
                      <a:pPr>
                        <a:lnSpc>
                          <a:spcPct val="115000"/>
                        </a:lnSpc>
                        <a:spcAft>
                          <a:spcPts val="1000"/>
                        </a:spcAft>
                      </a:pP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 báo Nguyệt Cát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4089321"/>
                  </a:ext>
                </a:extLst>
              </a:tr>
              <a:tr h="239447">
                <a:tc>
                  <a:txBody>
                    <a:bodyPr/>
                    <a:lstStyle/>
                    <a:p>
                      <a:pPr>
                        <a:lnSpc>
                          <a:spcPct val="115000"/>
                        </a:lnSpc>
                        <a:spcAft>
                          <a:spcPts val="1000"/>
                        </a:spcAft>
                      </a:pP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(kienthuc.net)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28/04/2013</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55980203"/>
                  </a:ext>
                </a:extLst>
              </a:tr>
              <a:tr h="145075">
                <a:tc>
                  <a:txBody>
                    <a:bodyPr/>
                    <a:lstStyle/>
                    <a:p>
                      <a:pPr>
                        <a:lnSpc>
                          <a:spcPct val="115000"/>
                        </a:lnSpc>
                        <a:spcAft>
                          <a:spcPts val="1000"/>
                        </a:spcAft>
                      </a:pP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Văn bản thông tin (thuật lại sự kiện theo mối quan hệ nguyên nhân-kết quả).</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61486644"/>
                  </a:ext>
                </a:extLst>
              </a:tr>
              <a:tr h="609834">
                <a:tc>
                  <a:txBody>
                    <a:bodyPr/>
                    <a:lstStyle/>
                    <a:p>
                      <a:pPr>
                        <a:lnSpc>
                          <a:spcPct val="115000"/>
                        </a:lnSpc>
                        <a:spcAft>
                          <a:spcPts val="1000"/>
                        </a:spcAft>
                      </a:pP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Ý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38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(30/4/1975 - 30/4/2013) =&gt;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30/4/1975,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93699016"/>
                  </a:ext>
                </a:extLst>
              </a:tr>
            </a:tbl>
          </a:graphicData>
        </a:graphic>
      </p:graphicFrame>
    </p:spTree>
    <p:extLst>
      <p:ext uri="{BB962C8B-B14F-4D97-AF65-F5344CB8AC3E}">
        <p14:creationId xmlns:p14="http://schemas.microsoft.com/office/powerpoint/2010/main" val="4239463453"/>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16552" y="1295313"/>
            <a:ext cx="10807700" cy="5207579"/>
          </a:xfrm>
          <a:prstGeom prst="rect">
            <a:avLst/>
          </a:prstGeom>
        </p:spPr>
        <p:txBody>
          <a:bodyPr>
            <a:spAutoFit/>
          </a:bodyPr>
          <a:lstStyle/>
          <a:p>
            <a:pPr algn="just">
              <a:lnSpc>
                <a:spcPct val="115000"/>
              </a:lnSpc>
              <a:spcAft>
                <a:spcPts val="1200"/>
              </a:spcAft>
            </a:pP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4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trung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400" b="1" dirty="0">
                <a:solidFill>
                  <a:srgbClr val="0000CC"/>
                </a:solidFill>
                <a:latin typeface="Times New Roman" panose="02020603050405020304" pitchFamily="18" charset="0"/>
                <a:ea typeface="Times New Roman" panose="02020603050405020304" pitchFamily="18" charset="0"/>
              </a:rPr>
              <a:t>3. </a:t>
            </a:r>
            <a:r>
              <a:rPr lang="en-US" sz="2400" b="1" dirty="0" err="1">
                <a:solidFill>
                  <a:srgbClr val="0000CC"/>
                </a:solidFill>
                <a:latin typeface="Times New Roman" panose="02020603050405020304" pitchFamily="18" charset="0"/>
                <a:ea typeface="Times New Roman" panose="02020603050405020304" pitchFamily="18" charset="0"/>
              </a:rPr>
              <a:t>Bước</a:t>
            </a:r>
            <a:r>
              <a:rPr lang="en-US" sz="2400" b="1" dirty="0">
                <a:solidFill>
                  <a:srgbClr val="0000CC"/>
                </a:solidFill>
                <a:latin typeface="Times New Roman" panose="02020603050405020304" pitchFamily="18" charset="0"/>
                <a:ea typeface="Times New Roman" panose="02020603050405020304" pitchFamily="18" charset="0"/>
              </a:rPr>
              <a:t> 3:</a:t>
            </a:r>
            <a:r>
              <a:rPr lang="en-US" sz="2400" dirty="0">
                <a:solidFill>
                  <a:srgbClr val="0000CC"/>
                </a:solidFill>
                <a:latin typeface="Times New Roman" panose="02020603050405020304" pitchFamily="18" charset="0"/>
                <a:ea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tra</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chỉnh</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sửa</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Dựa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380763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059477560"/>
              </p:ext>
            </p:extLst>
          </p:nvPr>
        </p:nvGraphicFramePr>
        <p:xfrm>
          <a:off x="660400" y="1405998"/>
          <a:ext cx="10807700" cy="967042"/>
        </p:xfrm>
        <a:graphic>
          <a:graphicData uri="http://schemas.openxmlformats.org/drawingml/2006/table">
            <a:tbl>
              <a:tblPr firstRow="1" firstCol="1" bandRow="1"/>
              <a:tblGrid>
                <a:gridCol w="3521494">
                  <a:extLst>
                    <a:ext uri="{9D8B030D-6E8A-4147-A177-3AD203B41FA5}">
                      <a16:colId xmlns:a16="http://schemas.microsoft.com/office/drawing/2014/main" xmlns="" val="3250463649"/>
                    </a:ext>
                  </a:extLst>
                </a:gridCol>
                <a:gridCol w="7286206">
                  <a:extLst>
                    <a:ext uri="{9D8B030D-6E8A-4147-A177-3AD203B41FA5}">
                      <a16:colId xmlns:a16="http://schemas.microsoft.com/office/drawing/2014/main" xmlns="" val="112857758"/>
                    </a:ext>
                  </a:extLst>
                </a:gridCol>
              </a:tblGrid>
              <a:tr h="0">
                <a:tc>
                  <a:txBody>
                    <a:bodyPr/>
                    <a:lstStyle/>
                    <a:p>
                      <a:pPr algn="ctr">
                        <a:lnSpc>
                          <a:spcPct val="115000"/>
                        </a:lnSpc>
                        <a:spcAft>
                          <a:spcPts val="100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 THCS…..</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 ĐỘI 6….</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a:noFill/>
                    </a:lnL>
                    <a:lnR>
                      <a:noFill/>
                    </a:lnR>
                    <a:lnT>
                      <a:noFill/>
                    </a:lnT>
                    <a:lnB>
                      <a:noFill/>
                    </a:lnB>
                  </a:tcPr>
                </a:tc>
                <a:tc>
                  <a:txBody>
                    <a:bodyPr/>
                    <a:lstStyle/>
                    <a:p>
                      <a:pPr algn="ct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CỘNG HÒA XÃ HỘI CHỦ NGHĨA VIỆT NAM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a:noFill/>
                    </a:lnL>
                    <a:lnR>
                      <a:noFill/>
                    </a:lnR>
                    <a:lnT>
                      <a:noFill/>
                    </a:lnT>
                    <a:lnB>
                      <a:noFill/>
                    </a:lnB>
                  </a:tcPr>
                </a:tc>
                <a:extLst>
                  <a:ext uri="{0D108BD9-81ED-4DB2-BD59-A6C34878D82A}">
                    <a16:rowId xmlns:a16="http://schemas.microsoft.com/office/drawing/2014/main" xmlns="" val="1801880170"/>
                  </a:ext>
                </a:extLst>
              </a:tr>
            </a:tbl>
          </a:graphicData>
        </a:graphic>
      </p:graphicFrame>
      <p:sp>
        <p:nvSpPr>
          <p:cNvPr id="6" name="Rectangle 5"/>
          <p:cNvSpPr/>
          <p:nvPr/>
        </p:nvSpPr>
        <p:spPr>
          <a:xfrm>
            <a:off x="480156" y="2406272"/>
            <a:ext cx="10807700" cy="4413516"/>
          </a:xfrm>
          <a:prstGeom prst="rect">
            <a:avLst/>
          </a:prstGeom>
        </p:spPr>
        <p:txBody>
          <a:bodyPr>
            <a:spAutoFit/>
          </a:bodyPr>
          <a:lstStyle/>
          <a:p>
            <a:pPr algn="ctr">
              <a:lnSpc>
                <a:spcPct val="115000"/>
              </a:lnSpc>
              <a:spcAft>
                <a:spcPts val="12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BIÊN BẢN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200"/>
              </a:spcAf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Hạn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bì</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nhựa</a:t>
            </a:r>
            <a:r>
              <a:rPr lang="en-US" sz="2400" b="1" dirty="0" smtClean="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THCS….</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416756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71871"/>
            <a:ext cx="10807700" cy="5216813"/>
          </a:xfrm>
          <a:prstGeom prst="rect">
            <a:avLst/>
          </a:prstGeom>
        </p:spPr>
        <p:txBody>
          <a:bodyPr>
            <a:spAutoFit/>
          </a:bodyPr>
          <a:lstStyle/>
          <a:p>
            <a:pPr algn="ctr">
              <a:lnSpc>
                <a:spcPct val="115000"/>
              </a:lnSpc>
              <a:spcAft>
                <a:spcPts val="1200"/>
              </a:spcAft>
            </a:pP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hoạt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hoạch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hưởng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ứng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22/4,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do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buổi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Hạn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bì</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nhựa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(2)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diện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hoạt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thư</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Hạn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tối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nhựa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túi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nilon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đơn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vị</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thay</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hữu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2.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quy</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xử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giảm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thiểu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sảu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3.  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hồi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túi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4.  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truyền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nâng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cộng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5.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Phía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địa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phương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hỗ</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trợ</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xây</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dựng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gom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túi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446716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8" end="8"/>
                                            </p:txEl>
                                          </p:spTgt>
                                        </p:tgtEl>
                                        <p:attrNameLst>
                                          <p:attrName>style.visibility</p:attrName>
                                        </p:attrNameLst>
                                      </p:cBhvr>
                                      <p:to>
                                        <p:strVal val="visible"/>
                                      </p:to>
                                    </p:set>
                                    <p:animEffect transition="in" filter="fade">
                                      <p:cBhvr>
                                        <p:cTn id="56" dur="1000"/>
                                        <p:tgtEl>
                                          <p:spTgt spid="5">
                                            <p:txEl>
                                              <p:pRg st="8" end="8"/>
                                            </p:txEl>
                                          </p:spTgt>
                                        </p:tgtEl>
                                      </p:cBhvr>
                                    </p:animEffect>
                                    <p:anim calcmode="lin" valueType="num">
                                      <p:cBhvr>
                                        <p:cTn id="57" dur="1000" fill="hold"/>
                                        <p:tgtEl>
                                          <p:spTgt spid="5">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60400" y="1313505"/>
            <a:ext cx="10807700" cy="4259628"/>
          </a:xfrm>
          <a:prstGeom prst="rect">
            <a:avLst/>
          </a:prstGeom>
        </p:spPr>
        <p:txBody>
          <a:bodyPr>
            <a:spAutoFit/>
          </a:bodyPr>
          <a:lstStyle/>
          <a:p>
            <a:pPr>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(3)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gom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2.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thùng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hủy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3.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gom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nhựa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riêng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11" name="Picture 1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6504" y="5554935"/>
            <a:ext cx="8328964" cy="1155794"/>
          </a:xfrm>
          <a:prstGeom prst="rect">
            <a:avLst/>
          </a:prstGeom>
        </p:spPr>
      </p:pic>
    </p:spTree>
    <p:extLst>
      <p:ext uri="{BB962C8B-B14F-4D97-AF65-F5344CB8AC3E}">
        <p14:creationId xmlns:p14="http://schemas.microsoft.com/office/powerpoint/2010/main" val="4126740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597172"/>
            <a:ext cx="10807700" cy="2357568"/>
          </a:xfrm>
          <a:prstGeom prst="rect">
            <a:avLst/>
          </a:prstGeom>
        </p:spPr>
        <p:txBody>
          <a:bodyPr>
            <a:spAutoFit/>
          </a:bodyPr>
          <a:lstStyle/>
          <a:p>
            <a:pPr>
              <a:lnSpc>
                <a:spcPct val="115000"/>
              </a:lnSpc>
              <a:spcAft>
                <a:spcPts val="1000"/>
              </a:spcAft>
              <a:tabLst>
                <a:tab pos="1386840" algn="l"/>
              </a:tabLst>
            </a:pPr>
            <a:r>
              <a:rPr lang="en-US" sz="32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Đề</a:t>
            </a:r>
            <a:r>
              <a:rPr lang="en-US" sz="32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a:t>
            </a:r>
            <a:r>
              <a:rPr lang="en-US" sz="32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bài</a:t>
            </a:r>
            <a:r>
              <a:rPr lang="en-US" sz="32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02:</a:t>
            </a:r>
            <a:r>
              <a:rPr lang="en-US" sz="3200" b="1" dirty="0">
                <a:solidFill>
                  <a:srgbClr val="0D0D0D"/>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Giả</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sử</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trong</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một</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họp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lớp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thảo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luận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về</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vi-VN" sz="3200" i="1" dirty="0">
                <a:solidFill>
                  <a:srgbClr val="0000CC"/>
                </a:solidFill>
                <a:latin typeface="Times New Roman" panose="02020603050405020304" pitchFamily="18" charset="0"/>
                <a:ea typeface="MS Mincho"/>
                <a:cs typeface="Times New Roman" panose="02020603050405020304" pitchFamily="18" charset="0"/>
              </a:rPr>
              <a:t>kế hoạch “Phong trào thi đua chào mừng ngày Nhà giáo Việt Nam 20/11” do nhà trường phát động</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Em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được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giao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nhiệm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vụ</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làm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thư</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kí</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Hãy</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viết</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biên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bản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thảo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luận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hoặc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họp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ấy</a:t>
            </a:r>
            <a:r>
              <a:rPr lang="en-US" sz="3200" i="1" dirty="0">
                <a:solidFill>
                  <a:srgbClr val="0000CC"/>
                </a:solidFill>
                <a:latin typeface="Times New Roman" panose="02020603050405020304" pitchFamily="18" charset="0"/>
                <a:ea typeface="MS Mincho"/>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60890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657148574"/>
              </p:ext>
            </p:extLst>
          </p:nvPr>
        </p:nvGraphicFramePr>
        <p:xfrm>
          <a:off x="668374" y="1269314"/>
          <a:ext cx="11034475" cy="1280922"/>
        </p:xfrm>
        <a:graphic>
          <a:graphicData uri="http://schemas.openxmlformats.org/drawingml/2006/table">
            <a:tbl>
              <a:tblPr firstRow="1" firstCol="1" bandRow="1" bandCol="1"/>
              <a:tblGrid>
                <a:gridCol w="4457927">
                  <a:extLst>
                    <a:ext uri="{9D8B030D-6E8A-4147-A177-3AD203B41FA5}">
                      <a16:colId xmlns:a16="http://schemas.microsoft.com/office/drawing/2014/main" xmlns="" val="1996707299"/>
                    </a:ext>
                  </a:extLst>
                </a:gridCol>
                <a:gridCol w="6576548">
                  <a:extLst>
                    <a:ext uri="{9D8B030D-6E8A-4147-A177-3AD203B41FA5}">
                      <a16:colId xmlns:a16="http://schemas.microsoft.com/office/drawing/2014/main" xmlns="" val="1244660658"/>
                    </a:ext>
                  </a:extLst>
                </a:gridCol>
              </a:tblGrid>
              <a:tr h="0">
                <a:tc>
                  <a:txBody>
                    <a:bodyPr/>
                    <a:lstStyle/>
                    <a:p>
                      <a:pPr>
                        <a:lnSpc>
                          <a:spcPct val="115000"/>
                        </a:lnSpc>
                        <a:spcAft>
                          <a:spcPts val="1000"/>
                        </a:spcAft>
                        <a:tabLst>
                          <a:tab pos="1386840" algn="l"/>
                        </a:tabLst>
                      </a:pPr>
                      <a:r>
                        <a:rPr lang="vi-VN" sz="2400">
                          <a:solidFill>
                            <a:srgbClr val="0D0D0D"/>
                          </a:solidFill>
                          <a:effectLst/>
                          <a:latin typeface="Times New Roman" panose="02020603050405020304" pitchFamily="18" charset="0"/>
                          <a:ea typeface="MS Mincho"/>
                          <a:cs typeface="Times New Roman" panose="02020603050405020304" pitchFamily="18" charset="0"/>
                        </a:rPr>
                        <a:t>Liên đội trường:.................</a:t>
                      </a:r>
                      <a:r>
                        <a:rPr lang="vi-VN" sz="2400" b="1">
                          <a:solidFill>
                            <a:srgbClr val="0D0D0D"/>
                          </a:solidFill>
                          <a:effectLst/>
                          <a:latin typeface="Times New Roman" panose="02020603050405020304" pitchFamily="18" charset="0"/>
                          <a:ea typeface="MS Mincho"/>
                          <a:cs typeface="Times New Roman" panose="02020603050405020304" pitchFamily="18" charset="0"/>
                        </a:rPr>
                        <a:t/>
                      </a:r>
                      <a:br>
                        <a:rPr lang="vi-VN" sz="2400" b="1">
                          <a:solidFill>
                            <a:srgbClr val="0D0D0D"/>
                          </a:solidFill>
                          <a:effectLst/>
                          <a:latin typeface="Times New Roman" panose="02020603050405020304" pitchFamily="18" charset="0"/>
                          <a:ea typeface="MS Mincho"/>
                          <a:cs typeface="Times New Roman" panose="02020603050405020304" pitchFamily="18" charset="0"/>
                        </a:rPr>
                      </a:br>
                      <a:r>
                        <a:rPr lang="vi-VN" sz="2400" b="1">
                          <a:solidFill>
                            <a:srgbClr val="0D0D0D"/>
                          </a:solidFill>
                          <a:effectLst/>
                          <a:latin typeface="Times New Roman" panose="02020603050405020304" pitchFamily="18" charset="0"/>
                          <a:ea typeface="MS Mincho"/>
                          <a:cs typeface="Times New Roman" panose="02020603050405020304" pitchFamily="18" charset="0"/>
                        </a:rPr>
                        <a:t>Chi đội lớp 6</a:t>
                      </a:r>
                      <a:r>
                        <a:rPr lang="en-US" sz="2400" b="1">
                          <a:solidFill>
                            <a:srgbClr val="0D0D0D"/>
                          </a:solidFill>
                          <a:effectLst/>
                          <a:latin typeface="Times New Roman" panose="02020603050405020304" pitchFamily="18" charset="0"/>
                          <a:ea typeface="MS Mincho"/>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400" b="1" dirty="0">
                          <a:solidFill>
                            <a:srgbClr val="0D0D0D"/>
                          </a:solidFill>
                          <a:effectLst/>
                          <a:latin typeface="Times New Roman" panose="02020603050405020304" pitchFamily="18" charset="0"/>
                          <a:ea typeface="MS Mincho"/>
                          <a:cs typeface="Times New Roman" panose="02020603050405020304" pitchFamily="18" charset="0"/>
                        </a:rPr>
                        <a:t>CỘNG HÒA XÃ HỘI CHỦ NGHĨA VIỆT NAM</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r>
                        <a:rPr lang="vi-VN" sz="2400" b="1" dirty="0">
                          <a:solidFill>
                            <a:srgbClr val="0D0D0D"/>
                          </a:solidFill>
                          <a:effectLst/>
                          <a:latin typeface="Times New Roman" panose="02020603050405020304" pitchFamily="18" charset="0"/>
                          <a:ea typeface="MS Mincho"/>
                          <a:cs typeface="Times New Roman" panose="02020603050405020304" pitchFamily="18" charset="0"/>
                        </a:rPr>
                        <a:t>Độc lập – Tự do – Hạnh phúc</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xmlns="" val="375113513"/>
                  </a:ext>
                </a:extLst>
              </a:tr>
            </a:tbl>
          </a:graphicData>
        </a:graphic>
      </p:graphicFrame>
      <p:sp>
        <p:nvSpPr>
          <p:cNvPr id="6" name="Rectangle 5"/>
          <p:cNvSpPr/>
          <p:nvPr/>
        </p:nvSpPr>
        <p:spPr>
          <a:xfrm>
            <a:off x="660400" y="2344985"/>
            <a:ext cx="10807700" cy="3834896"/>
          </a:xfrm>
          <a:prstGeom prst="rect">
            <a:avLst/>
          </a:prstGeom>
        </p:spPr>
        <p:txBody>
          <a:bodyPr>
            <a:spAutoFit/>
          </a:bodyPr>
          <a:lstStyle/>
          <a:p>
            <a:pPr algn="ctr">
              <a:lnSpc>
                <a:spcPct val="115000"/>
              </a:lnSpc>
              <a:spcAft>
                <a:spcPts val="1000"/>
              </a:spcAft>
              <a:tabLst>
                <a:tab pos="1386840" algn="l"/>
              </a:tabLst>
            </a:pPr>
            <a:r>
              <a:rPr lang="vi-VN" sz="2400" b="1" dirty="0">
                <a:solidFill>
                  <a:srgbClr val="0D0D0D"/>
                </a:solidFill>
                <a:latin typeface="Times New Roman" panose="02020603050405020304" pitchFamily="18" charset="0"/>
                <a:ea typeface="MS Mincho"/>
                <a:cs typeface="Times New Roman" panose="02020603050405020304" pitchFamily="18" charset="0"/>
              </a:rPr>
              <a:t>BIÊN BẢN HỌP LỚP</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1. Thời gian địa điểm họp</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 Thời gian: 8 giờ ngày 2 tháng 11 năm 20...</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 Địa điểm: Lớp 6B, Trường THCS ...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2. Thành phần tham dự</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 Cô giáo: Nguyễn Thị A (chủ nhiệm lớp).</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 Toàn thể các bạn học sinh lớp </a:t>
            </a:r>
            <a:r>
              <a:rPr lang="vi-VN" sz="2400" dirty="0" smtClean="0">
                <a:solidFill>
                  <a:srgbClr val="0D0D0D"/>
                </a:solidFill>
                <a:latin typeface="Times New Roman" panose="02020603050405020304" pitchFamily="18" charset="0"/>
                <a:ea typeface="MS Mincho"/>
                <a:cs typeface="Times New Roman" panose="02020603050405020304" pitchFamily="18" charset="0"/>
              </a:rPr>
              <a:t>6B</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26046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66417"/>
            <a:ext cx="10807700" cy="5193217"/>
          </a:xfrm>
          <a:prstGeom prst="rect">
            <a:avLst/>
          </a:prstGeom>
        </p:spPr>
        <p:txBody>
          <a:bodyPr>
            <a:spAutoFit/>
          </a:bodyPr>
          <a:lstStyle/>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3. Chủ toạ, thư kí cuộc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Chủ toạ: Nguyễn </a:t>
            </a:r>
            <a:r>
              <a:rPr lang="en-US" sz="2800" dirty="0" err="1">
                <a:solidFill>
                  <a:srgbClr val="0D0D0D"/>
                </a:solidFill>
                <a:latin typeface="Times New Roman" panose="02020603050405020304" pitchFamily="18" charset="0"/>
                <a:ea typeface="MS Mincho"/>
                <a:cs typeface="Times New Roman" panose="02020603050405020304" pitchFamily="18" charset="0"/>
              </a:rPr>
              <a:t>Văn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vi-VN" sz="2800" dirty="0">
                <a:solidFill>
                  <a:srgbClr val="0D0D0D"/>
                </a:solidFill>
                <a:latin typeface="Times New Roman" panose="02020603050405020304" pitchFamily="18" charset="0"/>
                <a:ea typeface="MS Mincho"/>
                <a:cs typeface="Times New Roman" panose="02020603050405020304" pitchFamily="18" charset="0"/>
              </a:rPr>
              <a:t>B  (lớp trưởng)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Thư ký: Phạm Văn C</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4. Nội dung cuộc họp: Bàn kế hoạch “Phong trào thi đua chào mừng ngày Nhà giáo Việt Nam 20/11” do nhà trường phát động.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5. Diễn biến cuộc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a) Bạn Nguyễn Minh B  phổ biến kế hoạch “Phong trào thi đua chào mừng ngày Nhà giáo Việt Nam 20/11” do nhà trường phát động và kế hoạch của lớp.</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930434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335344"/>
            <a:ext cx="10807700" cy="5064976"/>
          </a:xfrm>
          <a:prstGeom prst="rect">
            <a:avLst/>
          </a:prstGeom>
        </p:spPr>
        <p:txBody>
          <a:bodyPr>
            <a:spAutoFit/>
          </a:bodyPr>
          <a:lstStyle/>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b) Thảo luận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Bạn  ... : nêu ra biện pháp thực hiện phong trào thi đua lập nhiều điểm tốt, tích cực xung phong lên bảng để đạt giờ học xếp loại xuất sắc.</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Bạn ... và  ... đảm nhận công việc dán lại các khẩu hiệu, khung chữ trang trí lớp học.</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Bạn  ...,  ... và ... đảm nhận công việc trang trí lại góc học tập của lớp, lau bàn ghế, cửa sổ.</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Bạn  ...  phụ trách đội văn nghệ, lựa chọn tiết mục và tập luyện để dự thi hội thi văn nghệ của trường.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60269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401104"/>
            <a:ext cx="10807700" cy="2939266"/>
          </a:xfrm>
          <a:prstGeom prst="rect">
            <a:avLst/>
          </a:prstGeom>
        </p:spPr>
        <p:txBody>
          <a:bodyPr>
            <a:spAutoFit/>
          </a:bodyPr>
          <a:lstStyle/>
          <a:p>
            <a:pPr>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c) Kết luận của cuộc họp</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 Toàn thể lớp sẽ triển khai công việc và tích cực thực hiện để đạt kết quả tốt.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 Các bạn phân công công việc rõ ràng, cụ thể,</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Cuộc họp kết thúc vảo lúc 9 giờ cùng ngày.</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991190332"/>
              </p:ext>
            </p:extLst>
          </p:nvPr>
        </p:nvGraphicFramePr>
        <p:xfrm>
          <a:off x="712695" y="4701887"/>
          <a:ext cx="10515600" cy="969391"/>
        </p:xfrm>
        <a:graphic>
          <a:graphicData uri="http://schemas.openxmlformats.org/drawingml/2006/table">
            <a:tbl>
              <a:tblPr firstRow="1" firstCol="1" bandRow="1" bandCol="1"/>
              <a:tblGrid>
                <a:gridCol w="5257800">
                  <a:extLst>
                    <a:ext uri="{9D8B030D-6E8A-4147-A177-3AD203B41FA5}">
                      <a16:colId xmlns:a16="http://schemas.microsoft.com/office/drawing/2014/main" xmlns="" val="1704646083"/>
                    </a:ext>
                  </a:extLst>
                </a:gridCol>
                <a:gridCol w="5257800">
                  <a:extLst>
                    <a:ext uri="{9D8B030D-6E8A-4147-A177-3AD203B41FA5}">
                      <a16:colId xmlns:a16="http://schemas.microsoft.com/office/drawing/2014/main" xmlns="" val="393066372"/>
                    </a:ext>
                  </a:extLst>
                </a:gridCol>
              </a:tblGrid>
              <a:tr h="0">
                <a:tc>
                  <a:txBody>
                    <a:bodyPr/>
                    <a:lstStyle/>
                    <a:p>
                      <a:pPr algn="ctr">
                        <a:lnSpc>
                          <a:spcPct val="115000"/>
                        </a:lnSpc>
                        <a:spcAft>
                          <a:spcPts val="1000"/>
                        </a:spcAft>
                        <a:tabLst>
                          <a:tab pos="1386840" algn="l"/>
                        </a:tabLst>
                      </a:pPr>
                      <a:r>
                        <a:rPr lang="vi-VN" sz="2800" b="1">
                          <a:solidFill>
                            <a:srgbClr val="0D0D0D"/>
                          </a:solidFill>
                          <a:effectLst/>
                          <a:latin typeface="Times New Roman" panose="02020603050405020304" pitchFamily="18" charset="0"/>
                          <a:ea typeface="MS Mincho"/>
                          <a:cs typeface="Times New Roman" panose="02020603050405020304" pitchFamily="18" charset="0"/>
                        </a:rPr>
                        <a:t>Thư ký</a:t>
                      </a:r>
                      <a:br>
                        <a:rPr lang="vi-VN" sz="2800" b="1">
                          <a:solidFill>
                            <a:srgbClr val="0D0D0D"/>
                          </a:solidFill>
                          <a:effectLst/>
                          <a:latin typeface="Times New Roman" panose="02020603050405020304" pitchFamily="18" charset="0"/>
                          <a:ea typeface="MS Mincho"/>
                          <a:cs typeface="Times New Roman" panose="02020603050405020304" pitchFamily="18" charset="0"/>
                        </a:rPr>
                      </a:br>
                      <a:r>
                        <a:rPr lang="vi-VN" sz="280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800" b="1" dirty="0">
                          <a:solidFill>
                            <a:srgbClr val="0D0D0D"/>
                          </a:solidFill>
                          <a:effectLst/>
                          <a:latin typeface="Times New Roman" panose="02020603050405020304" pitchFamily="18" charset="0"/>
                          <a:ea typeface="MS Mincho"/>
                          <a:cs typeface="Times New Roman" panose="02020603050405020304" pitchFamily="18" charset="0"/>
                        </a:rPr>
                        <a:t>Chủ tọa</a:t>
                      </a:r>
                      <a:br>
                        <a:rPr lang="vi-VN" sz="2800" b="1" dirty="0">
                          <a:solidFill>
                            <a:srgbClr val="0D0D0D"/>
                          </a:solidFill>
                          <a:effectLst/>
                          <a:latin typeface="Times New Roman" panose="02020603050405020304" pitchFamily="18" charset="0"/>
                          <a:ea typeface="MS Mincho"/>
                          <a:cs typeface="Times New Roman" panose="02020603050405020304" pitchFamily="18" charset="0"/>
                        </a:rPr>
                      </a:br>
                      <a:r>
                        <a:rPr lang="vi-VN" sz="2800" dirty="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xmlns="" val="3195898195"/>
                  </a:ext>
                </a:extLst>
              </a:tr>
            </a:tbl>
          </a:graphicData>
        </a:graphic>
      </p:graphicFrame>
    </p:spTree>
    <p:extLst>
      <p:ext uri="{BB962C8B-B14F-4D97-AF65-F5344CB8AC3E}">
        <p14:creationId xmlns:p14="http://schemas.microsoft.com/office/powerpoint/2010/main" val="13126863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674322"/>
            <a:ext cx="10807700" cy="2074414"/>
          </a:xfrm>
          <a:prstGeom prst="rect">
            <a:avLst/>
          </a:prstGeom>
        </p:spPr>
        <p:txBody>
          <a:bodyPr>
            <a:spAutoFit/>
          </a:bodyPr>
          <a:lstStyle/>
          <a:p>
            <a:pPr>
              <a:lnSpc>
                <a:spcPct val="115000"/>
              </a:lnSpc>
              <a:spcAft>
                <a:spcPts val="1000"/>
              </a:spcAft>
              <a:tabLst>
                <a:tab pos="1386840" algn="l"/>
              </a:tabLst>
            </a:pPr>
            <a:r>
              <a:rPr lang="en-US" sz="28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Đề</a:t>
            </a:r>
            <a:r>
              <a:rPr lang="en-US" sz="28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bài</a:t>
            </a:r>
            <a:r>
              <a:rPr lang="en-US" sz="28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03:</a:t>
            </a:r>
            <a:r>
              <a:rPr lang="en-US" sz="2800" b="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Giả</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sử</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trong</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một</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cuộc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họp</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lớp</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thảo</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luận</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về</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vi-VN" sz="2800" i="1" dirty="0">
                <a:solidFill>
                  <a:srgbClr val="0000CC"/>
                </a:solidFill>
                <a:latin typeface="Times New Roman" panose="02020603050405020304" pitchFamily="18" charset="0"/>
                <a:ea typeface="MS Mincho"/>
                <a:cs typeface="Times New Roman" panose="02020603050405020304" pitchFamily="18" charset="0"/>
              </a:rPr>
              <a:t>kế hoạch “Giữ gìn vệ sinh môi trường lớp học và chăm sóc các bồn hoa, cây con trong vườn trường” do nhà trường phát động</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Em</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được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giao</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nhiệm</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vụ</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làm</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thư</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kí</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Hãy</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viết</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biên</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bản</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cuộc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thảo</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luận</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hoặc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cuộc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họp</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ấy</a:t>
            </a:r>
            <a:r>
              <a:rPr lang="en-US" sz="2800" i="1" dirty="0">
                <a:solidFill>
                  <a:srgbClr val="0000CC"/>
                </a:solidFill>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534794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0315" y="1196877"/>
            <a:ext cx="8811002"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khúc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mừng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2818872191"/>
              </p:ext>
            </p:extLst>
          </p:nvPr>
        </p:nvGraphicFramePr>
        <p:xfrm>
          <a:off x="460315" y="1820898"/>
          <a:ext cx="11211811" cy="4482084"/>
        </p:xfrm>
        <a:graphic>
          <a:graphicData uri="http://schemas.openxmlformats.org/drawingml/2006/table">
            <a:tbl>
              <a:tblPr firstRow="1" firstCol="1" bandRow="1"/>
              <a:tblGrid>
                <a:gridCol w="3154285">
                  <a:extLst>
                    <a:ext uri="{9D8B030D-6E8A-4147-A177-3AD203B41FA5}">
                      <a16:colId xmlns:a16="http://schemas.microsoft.com/office/drawing/2014/main" xmlns="" val="35715990"/>
                    </a:ext>
                  </a:extLst>
                </a:gridCol>
                <a:gridCol w="8057526">
                  <a:extLst>
                    <a:ext uri="{9D8B030D-6E8A-4147-A177-3AD203B41FA5}">
                      <a16:colId xmlns:a16="http://schemas.microsoft.com/office/drawing/2014/main" xmlns="" val="939488439"/>
                    </a:ext>
                  </a:extLst>
                </a:gridCol>
              </a:tblGrid>
              <a:tr h="0">
                <a:tc>
                  <a:txBody>
                    <a:bodyPr/>
                    <a:lstStyle/>
                    <a:p>
                      <a:pPr>
                        <a:lnSpc>
                          <a:spcPct val="115000"/>
                        </a:lnSpc>
                        <a:spcAft>
                          <a:spcPts val="1000"/>
                        </a:spcAft>
                      </a:pP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kiện</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03554217"/>
                  </a:ext>
                </a:extLst>
              </a:tr>
              <a:tr h="0">
                <a:tc>
                  <a:txBody>
                    <a:bodyPr/>
                    <a:lstStyle/>
                    <a:p>
                      <a:pPr>
                        <a:lnSpc>
                          <a:spcPct val="115000"/>
                        </a:lnSpc>
                        <a:spcAft>
                          <a:spcPts val="1000"/>
                        </a:spcAft>
                      </a:pP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600">
                          <a:effectLst/>
                          <a:latin typeface="Times New Roman" panose="02020603050405020304" pitchFamily="18" charset="0"/>
                          <a:ea typeface="Times New Roman" panose="02020603050405020304" pitchFamily="18" charset="0"/>
                          <a:cs typeface="Times New Roman" panose="02020603050405020304" pitchFamily="18" charset="0"/>
                        </a:rPr>
                        <a:t>Thuyết minh</a:t>
                      </a:r>
                      <a:endParaRPr lang="en-US" sz="26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2828455"/>
                  </a:ext>
                </a:extLst>
              </a:tr>
              <a:tr h="0">
                <a:tc>
                  <a:txBody>
                    <a:bodyPr/>
                    <a:lstStyle/>
                    <a:p>
                      <a:pPr>
                        <a:lnSpc>
                          <a:spcPct val="115000"/>
                        </a:lnSpc>
                        <a:spcAft>
                          <a:spcPts val="1000"/>
                        </a:spcAft>
                      </a:pP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cục</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Chia 3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SGK:</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21034587"/>
                  </a:ext>
                </a:extLst>
              </a:tr>
            </a:tbl>
          </a:graphicData>
        </a:graphic>
      </p:graphicFrame>
    </p:spTree>
    <p:extLst>
      <p:ext uri="{BB962C8B-B14F-4D97-AF65-F5344CB8AC3E}">
        <p14:creationId xmlns:p14="http://schemas.microsoft.com/office/powerpoint/2010/main" val="650175567"/>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113770993"/>
              </p:ext>
            </p:extLst>
          </p:nvPr>
        </p:nvGraphicFramePr>
        <p:xfrm>
          <a:off x="762829" y="1312582"/>
          <a:ext cx="10778969" cy="1280922"/>
        </p:xfrm>
        <a:graphic>
          <a:graphicData uri="http://schemas.openxmlformats.org/drawingml/2006/table">
            <a:tbl>
              <a:tblPr firstRow="1" firstCol="1" bandRow="1" bandCol="1"/>
              <a:tblGrid>
                <a:gridCol w="4354703">
                  <a:extLst>
                    <a:ext uri="{9D8B030D-6E8A-4147-A177-3AD203B41FA5}">
                      <a16:colId xmlns:a16="http://schemas.microsoft.com/office/drawing/2014/main" xmlns="" val="1944817944"/>
                    </a:ext>
                  </a:extLst>
                </a:gridCol>
                <a:gridCol w="6424266">
                  <a:extLst>
                    <a:ext uri="{9D8B030D-6E8A-4147-A177-3AD203B41FA5}">
                      <a16:colId xmlns:a16="http://schemas.microsoft.com/office/drawing/2014/main" xmlns="" val="3085028728"/>
                    </a:ext>
                  </a:extLst>
                </a:gridCol>
              </a:tblGrid>
              <a:tr h="0">
                <a:tc>
                  <a:txBody>
                    <a:bodyPr/>
                    <a:lstStyle/>
                    <a:p>
                      <a:pPr>
                        <a:lnSpc>
                          <a:spcPct val="115000"/>
                        </a:lnSpc>
                        <a:spcAft>
                          <a:spcPts val="1000"/>
                        </a:spcAft>
                        <a:tabLst>
                          <a:tab pos="1386840" algn="l"/>
                        </a:tabLst>
                      </a:pPr>
                      <a:r>
                        <a:rPr lang="vi-VN" sz="2400">
                          <a:solidFill>
                            <a:srgbClr val="0D0D0D"/>
                          </a:solidFill>
                          <a:effectLst/>
                          <a:latin typeface="Times New Roman" panose="02020603050405020304" pitchFamily="18" charset="0"/>
                          <a:ea typeface="MS Mincho"/>
                          <a:cs typeface="Times New Roman" panose="02020603050405020304" pitchFamily="18" charset="0"/>
                        </a:rPr>
                        <a:t>Liên đội trường:.................</a:t>
                      </a:r>
                      <a:br>
                        <a:rPr lang="vi-VN" sz="2400">
                          <a:solidFill>
                            <a:srgbClr val="0D0D0D"/>
                          </a:solidFill>
                          <a:effectLst/>
                          <a:latin typeface="Times New Roman" panose="02020603050405020304" pitchFamily="18" charset="0"/>
                          <a:ea typeface="MS Mincho"/>
                          <a:cs typeface="Times New Roman" panose="02020603050405020304" pitchFamily="18" charset="0"/>
                        </a:rPr>
                      </a:br>
                      <a:r>
                        <a:rPr lang="vi-VN" sz="2400" b="1">
                          <a:solidFill>
                            <a:srgbClr val="0D0D0D"/>
                          </a:solidFill>
                          <a:effectLst/>
                          <a:latin typeface="Times New Roman" panose="02020603050405020304" pitchFamily="18" charset="0"/>
                          <a:ea typeface="MS Mincho"/>
                          <a:cs typeface="Times New Roman" panose="02020603050405020304" pitchFamily="18" charset="0"/>
                        </a:rPr>
                        <a:t>Chi đội lớp 6A</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400" b="1" dirty="0">
                          <a:solidFill>
                            <a:srgbClr val="0D0D0D"/>
                          </a:solidFill>
                          <a:effectLst/>
                          <a:latin typeface="Times New Roman" panose="02020603050405020304" pitchFamily="18" charset="0"/>
                          <a:ea typeface="MS Mincho"/>
                          <a:cs typeface="Times New Roman" panose="02020603050405020304" pitchFamily="18" charset="0"/>
                        </a:rPr>
                        <a:t>CỘNG HÒA XÃ HỘI CHỦ NGHĨA VIỆT NAM</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Độc lập – Tự do – Hạnh phúc</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xmlns="" val="4170499820"/>
                  </a:ext>
                </a:extLst>
              </a:tr>
            </a:tbl>
          </a:graphicData>
        </a:graphic>
      </p:graphicFrame>
      <p:sp>
        <p:nvSpPr>
          <p:cNvPr id="6" name="Rectangle 5"/>
          <p:cNvSpPr/>
          <p:nvPr/>
        </p:nvSpPr>
        <p:spPr>
          <a:xfrm>
            <a:off x="628568" y="2400168"/>
            <a:ext cx="10807700" cy="4330416"/>
          </a:xfrm>
          <a:prstGeom prst="rect">
            <a:avLst/>
          </a:prstGeom>
        </p:spPr>
        <p:txBody>
          <a:bodyPr>
            <a:spAutoFit/>
          </a:bodyPr>
          <a:lstStyle/>
          <a:p>
            <a:pPr algn="ctr">
              <a:lnSpc>
                <a:spcPct val="115000"/>
              </a:lnSpc>
              <a:spcAft>
                <a:spcPts val="1000"/>
              </a:spcAft>
              <a:tabLst>
                <a:tab pos="1386840" algn="l"/>
              </a:tabLst>
            </a:pPr>
            <a:r>
              <a:rPr lang="vi-VN" sz="2800" b="1" dirty="0">
                <a:solidFill>
                  <a:srgbClr val="0D0D0D"/>
                </a:solidFill>
                <a:latin typeface="Times New Roman" panose="02020603050405020304" pitchFamily="18" charset="0"/>
                <a:ea typeface="MS Mincho"/>
                <a:cs typeface="Times New Roman" panose="02020603050405020304" pitchFamily="18" charset="0"/>
              </a:rPr>
              <a:t>BIÊN BẢN HỌP LỚP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1. Thời gian địa điểm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Thời gian: 14 giờ ngày 10 tháng 11 năm 2020.</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Địa điểm: Lớp 6A, Trường THCS ...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2. Thành phần tham dự</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Cô giáo: ....................... (chủ nhiệm lớp).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Toàn thể các bạn học sinh lớp 6A.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750759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00790" y="1535469"/>
            <a:ext cx="10807700" cy="3450175"/>
          </a:xfrm>
          <a:prstGeom prst="rect">
            <a:avLst/>
          </a:prstGeom>
        </p:spPr>
        <p:txBody>
          <a:bodyPr>
            <a:spAutoFit/>
          </a:bodyPr>
          <a:lstStyle/>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3. Chủ toạ, thư kí cuộc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Chủ toạ: Nguyễn Ngọc H  (lớp trưởng)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Thư ký: Phan Quỳnh 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4. Nội dung cuộc họp: Bàn kế hoạch “Giữ gìn vệ sinh môi trường lớp học và chăm sóc các bồn hoa, cây con trong vườn trường” do nhà trường phát động.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713050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36395"/>
            <a:ext cx="10807700" cy="4160113"/>
          </a:xfrm>
          <a:prstGeom prst="rect">
            <a:avLst/>
          </a:prstGeom>
        </p:spPr>
        <p:txBody>
          <a:bodyPr>
            <a:spAutoFit/>
          </a:bodyPr>
          <a:lstStyle/>
          <a:p>
            <a:pPr>
              <a:lnSpc>
                <a:spcPct val="200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5. Diễn biến cuộc họp</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200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a) Bạn Nguyễn Ngọc H  phổ biến kế hoạch “giữ gìn vệ sinh môi trường lớp học và chăm sóc các bồn hoa, cây con trong vườn trường” do nhà trường phát động và kế hoạch của lớp</a:t>
            </a:r>
            <a:r>
              <a:rPr lang="vi-VN" sz="3200" dirty="0" smtClean="0">
                <a:solidFill>
                  <a:srgbClr val="0D0D0D"/>
                </a:solidFill>
                <a:latin typeface="Times New Roman" panose="02020603050405020304" pitchFamily="18" charset="0"/>
                <a:ea typeface="MS Mincho"/>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893789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559830" y="972677"/>
            <a:ext cx="10807700" cy="3406061"/>
          </a:xfrm>
          <a:prstGeom prst="rect">
            <a:avLst/>
          </a:prstGeom>
        </p:spPr>
        <p:txBody>
          <a:bodyPr>
            <a:spAutoFit/>
          </a:bodyPr>
          <a:lstStyle/>
          <a:p>
            <a:pPr>
              <a:lnSpc>
                <a:spcPct val="115000"/>
              </a:lnSpc>
              <a:spcAft>
                <a:spcPts val="1000"/>
              </a:spcAft>
              <a:tabLst>
                <a:tab pos="1386840" algn="l"/>
              </a:tabLst>
            </a:pPr>
            <a:r>
              <a:rPr lang="vi-VN" sz="3600" dirty="0">
                <a:solidFill>
                  <a:srgbClr val="0D0D0D"/>
                </a:solidFill>
                <a:latin typeface="Times New Roman" panose="02020603050405020304" pitchFamily="18" charset="0"/>
                <a:ea typeface="MS Mincho"/>
                <a:cs typeface="Times New Roman" panose="02020603050405020304" pitchFamily="18" charset="0"/>
              </a:rPr>
              <a:t>5. Diễn biến cuộc họp</a:t>
            </a:r>
            <a:endParaRPr lang="en-US" sz="3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3600" dirty="0">
                <a:solidFill>
                  <a:srgbClr val="0D0D0D"/>
                </a:solidFill>
                <a:latin typeface="Times New Roman" panose="02020603050405020304" pitchFamily="18" charset="0"/>
                <a:ea typeface="MS Mincho"/>
                <a:cs typeface="Times New Roman" panose="02020603050405020304" pitchFamily="18" charset="0"/>
              </a:rPr>
              <a:t>a) Bạn Nguyễn Ngọc H  phổ biến kế hoạch “giữ gìn vệ sinh môi trường lớp học và chăm sóc các bồn hoa, cây con trong vườn trường” do nhà trường phát động và kế hoạch của lớp</a:t>
            </a:r>
            <a:r>
              <a:rPr lang="vi-VN" sz="3600" dirty="0" smtClean="0">
                <a:solidFill>
                  <a:srgbClr val="0D0D0D"/>
                </a:solidFill>
                <a:latin typeface="Times New Roman" panose="02020603050405020304" pitchFamily="18" charset="0"/>
                <a:ea typeface="MS Mincho"/>
                <a:cs typeface="Times New Roman" panose="02020603050405020304" pitchFamily="18" charset="0"/>
              </a:rPr>
              <a:t>.</a:t>
            </a:r>
            <a:endParaRPr lang="en-US" sz="36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193723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144400"/>
            <a:ext cx="10807700" cy="5506957"/>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a:cs typeface="Times New Roman" panose="02020603050405020304" pitchFamily="18" charset="0"/>
              </a:rPr>
              <a:t>b</a:t>
            </a: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Thảo luận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K: Lớp ta phải quyết tâm giữ gìn vệ sinh trường lớp sạch sẽ, trang trí lại lớp cho đẹp, cho đúng với quy cách của một lớp học mà nhà trường đã đề ra và đồng thời hàng ngày lớp ta phải phân công tưới nước, bắt sâu, nhổ cỏ các bồn hoa và các cây con theo khu vực đã phân công cho lớp mình để cây mau lớn và tươi đẹp.</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N: xung phong mang chổi quét trần nhà và mạng nhện.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Đ và bạn  V nhận dán lại các khẩu hiệu và sửa soạn lại các lọ hoa trên tường.</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L nhận làm lại bảng theo dõi thi đua của lớp.</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M yêu cầu các tổ thay phiên nhau trực nhật, lau bàn ghế, cửa sổ, bảng đen.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C yêu cầu cả lớp phân công nhau tưới nước các bồn hoa và vườn cây con của lớp mà trường phân công chăm sóc.</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310551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64502"/>
            <a:ext cx="10807700" cy="3190617"/>
          </a:xfrm>
          <a:prstGeom prst="rect">
            <a:avLst/>
          </a:prstGeom>
        </p:spPr>
        <p:txBody>
          <a:bodyPr>
            <a:spAutoFit/>
          </a:bodyPr>
          <a:lstStyle/>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c) Kết luận của cuộc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Toàn thể lớp sẽ tham gia làm vệ sinh lớp vào sáng ngày 14 tháng 10.</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Hàng tuần các tổ phân công trực nhật và tưới nước các bồn hoa, vườn cây.</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Mua thêm thùng tưới nước, khăn lau, chổi...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Cuộc họp kết thúc vảo lúc 16 giờ cùng ngày.</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557422398"/>
              </p:ext>
            </p:extLst>
          </p:nvPr>
        </p:nvGraphicFramePr>
        <p:xfrm>
          <a:off x="600790" y="4742264"/>
          <a:ext cx="10515600" cy="969391"/>
        </p:xfrm>
        <a:graphic>
          <a:graphicData uri="http://schemas.openxmlformats.org/drawingml/2006/table">
            <a:tbl>
              <a:tblPr firstRow="1" firstCol="1" bandRow="1" bandCol="1"/>
              <a:tblGrid>
                <a:gridCol w="5257800">
                  <a:extLst>
                    <a:ext uri="{9D8B030D-6E8A-4147-A177-3AD203B41FA5}">
                      <a16:colId xmlns:a16="http://schemas.microsoft.com/office/drawing/2014/main" xmlns="" val="1114261097"/>
                    </a:ext>
                  </a:extLst>
                </a:gridCol>
                <a:gridCol w="5257800">
                  <a:extLst>
                    <a:ext uri="{9D8B030D-6E8A-4147-A177-3AD203B41FA5}">
                      <a16:colId xmlns:a16="http://schemas.microsoft.com/office/drawing/2014/main" xmlns="" val="748347967"/>
                    </a:ext>
                  </a:extLst>
                </a:gridCol>
              </a:tblGrid>
              <a:tr h="0">
                <a:tc>
                  <a:txBody>
                    <a:bodyPr/>
                    <a:lstStyle/>
                    <a:p>
                      <a:pPr algn="ctr">
                        <a:lnSpc>
                          <a:spcPct val="115000"/>
                        </a:lnSpc>
                        <a:spcAft>
                          <a:spcPts val="1000"/>
                        </a:spcAft>
                        <a:tabLst>
                          <a:tab pos="1386840" algn="l"/>
                        </a:tabLst>
                      </a:pPr>
                      <a:r>
                        <a:rPr lang="vi-VN" sz="2800" b="1">
                          <a:solidFill>
                            <a:srgbClr val="0D0D0D"/>
                          </a:solidFill>
                          <a:effectLst/>
                          <a:latin typeface="Times New Roman" panose="02020603050405020304" pitchFamily="18" charset="0"/>
                          <a:ea typeface="MS Mincho"/>
                          <a:cs typeface="Times New Roman" panose="02020603050405020304" pitchFamily="18" charset="0"/>
                        </a:rPr>
                        <a:t>Thư ký</a:t>
                      </a:r>
                      <a:br>
                        <a:rPr lang="vi-VN" sz="2800" b="1">
                          <a:solidFill>
                            <a:srgbClr val="0D0D0D"/>
                          </a:solidFill>
                          <a:effectLst/>
                          <a:latin typeface="Times New Roman" panose="02020603050405020304" pitchFamily="18" charset="0"/>
                          <a:ea typeface="MS Mincho"/>
                          <a:cs typeface="Times New Roman" panose="02020603050405020304" pitchFamily="18" charset="0"/>
                        </a:rPr>
                      </a:br>
                      <a:r>
                        <a:rPr lang="vi-VN" sz="280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800" b="1" dirty="0">
                          <a:solidFill>
                            <a:srgbClr val="0D0D0D"/>
                          </a:solidFill>
                          <a:effectLst/>
                          <a:latin typeface="Times New Roman" panose="02020603050405020304" pitchFamily="18" charset="0"/>
                          <a:ea typeface="MS Mincho"/>
                          <a:cs typeface="Times New Roman" panose="02020603050405020304" pitchFamily="18" charset="0"/>
                        </a:rPr>
                        <a:t>Chủ tọa</a:t>
                      </a:r>
                      <a:r>
                        <a:rPr lang="vi-VN" sz="2800" dirty="0">
                          <a:solidFill>
                            <a:srgbClr val="0D0D0D"/>
                          </a:solidFill>
                          <a:effectLst/>
                          <a:latin typeface="Times New Roman" panose="02020603050405020304" pitchFamily="18" charset="0"/>
                          <a:ea typeface="MS Mincho"/>
                          <a:cs typeface="Times New Roman" panose="02020603050405020304" pitchFamily="18" charset="0"/>
                        </a:rPr>
                        <a:t/>
                      </a:r>
                      <a:br>
                        <a:rPr lang="vi-VN" sz="2800" dirty="0">
                          <a:solidFill>
                            <a:srgbClr val="0D0D0D"/>
                          </a:solidFill>
                          <a:effectLst/>
                          <a:latin typeface="Times New Roman" panose="02020603050405020304" pitchFamily="18" charset="0"/>
                          <a:ea typeface="MS Mincho"/>
                          <a:cs typeface="Times New Roman" panose="02020603050405020304" pitchFamily="18" charset="0"/>
                        </a:rPr>
                      </a:br>
                      <a:r>
                        <a:rPr lang="vi-VN" sz="2800" dirty="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xmlns="" val="1297045962"/>
                  </a:ext>
                </a:extLst>
              </a:tr>
            </a:tbl>
          </a:graphicData>
        </a:graphic>
      </p:graphicFrame>
    </p:spTree>
    <p:extLst>
      <p:ext uri="{BB962C8B-B14F-4D97-AF65-F5344CB8AC3E}">
        <p14:creationId xmlns:p14="http://schemas.microsoft.com/office/powerpoint/2010/main" val="32295113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553997"/>
            <a:ext cx="10807700" cy="2357568"/>
          </a:xfrm>
          <a:prstGeom prst="rect">
            <a:avLst/>
          </a:prstGeom>
        </p:spPr>
        <p:txBody>
          <a:bodyPr>
            <a:spAutoFit/>
          </a:bodyPr>
          <a:lstStyle/>
          <a:p>
            <a:pPr>
              <a:lnSpc>
                <a:spcPct val="115000"/>
              </a:lnSpc>
              <a:spcAft>
                <a:spcPts val="1000"/>
              </a:spcAft>
              <a:tabLst>
                <a:tab pos="1386840" algn="l"/>
              </a:tabLst>
            </a:pPr>
            <a:r>
              <a:rPr lang="en-US" sz="32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Đề</a:t>
            </a:r>
            <a:r>
              <a:rPr lang="en-US" sz="32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a:t>
            </a:r>
            <a:r>
              <a:rPr lang="en-US" sz="32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bài</a:t>
            </a:r>
            <a:r>
              <a:rPr lang="en-US" sz="32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04:</a:t>
            </a:r>
            <a:r>
              <a:rPr lang="en-US" sz="3200" b="1" dirty="0">
                <a:solidFill>
                  <a:srgbClr val="0D0D0D"/>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Giả</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sử</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trong</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một</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họp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lớp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thảo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luận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về</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vi-VN" sz="3200" i="1" dirty="0">
                <a:solidFill>
                  <a:srgbClr val="0000CC"/>
                </a:solidFill>
                <a:latin typeface="Times New Roman" panose="02020603050405020304" pitchFamily="18" charset="0"/>
                <a:ea typeface="MS Mincho"/>
                <a:cs typeface="Times New Roman" panose="02020603050405020304" pitchFamily="18" charset="0"/>
              </a:rPr>
              <a:t>kế hoạch học tập và hoạt động học kỳ 1, năm học 2021 – 2022</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Em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được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giao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nhiệm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vụ</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làm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thư</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kí</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Hãy</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viết</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biên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bản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thảo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luận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hoặc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họp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ấy</a:t>
            </a:r>
            <a:r>
              <a:rPr lang="en-US" sz="3200" i="1" dirty="0">
                <a:solidFill>
                  <a:srgbClr val="0000CC"/>
                </a:solidFill>
                <a:latin typeface="Times New Roman" panose="02020603050405020304" pitchFamily="18" charset="0"/>
                <a:ea typeface="MS Mincho"/>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055514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417617685"/>
              </p:ext>
            </p:extLst>
          </p:nvPr>
        </p:nvGraphicFramePr>
        <p:xfrm>
          <a:off x="660400" y="1295313"/>
          <a:ext cx="10807700" cy="1254316"/>
        </p:xfrm>
        <a:graphic>
          <a:graphicData uri="http://schemas.openxmlformats.org/drawingml/2006/table">
            <a:tbl>
              <a:tblPr firstRow="1" firstCol="1" bandRow="1" bandCol="1"/>
              <a:tblGrid>
                <a:gridCol w="4366310">
                  <a:extLst>
                    <a:ext uri="{9D8B030D-6E8A-4147-A177-3AD203B41FA5}">
                      <a16:colId xmlns:a16="http://schemas.microsoft.com/office/drawing/2014/main" xmlns="" val="2439558315"/>
                    </a:ext>
                  </a:extLst>
                </a:gridCol>
                <a:gridCol w="6441390">
                  <a:extLst>
                    <a:ext uri="{9D8B030D-6E8A-4147-A177-3AD203B41FA5}">
                      <a16:colId xmlns:a16="http://schemas.microsoft.com/office/drawing/2014/main" xmlns="" val="3862122878"/>
                    </a:ext>
                  </a:extLst>
                </a:gridCol>
              </a:tblGrid>
              <a:tr h="0">
                <a:tc>
                  <a:txBody>
                    <a:bodyPr/>
                    <a:lstStyle/>
                    <a:p>
                      <a:pPr>
                        <a:lnSpc>
                          <a:spcPct val="115000"/>
                        </a:lnSpc>
                        <a:spcAft>
                          <a:spcPts val="1000"/>
                        </a:spcAft>
                        <a:tabLst>
                          <a:tab pos="1386840" algn="l"/>
                        </a:tabLst>
                      </a:pPr>
                      <a:r>
                        <a:rPr lang="vi-VN" sz="2400">
                          <a:solidFill>
                            <a:srgbClr val="0D0D0D"/>
                          </a:solidFill>
                          <a:effectLst/>
                          <a:latin typeface="Times New Roman" panose="02020603050405020304" pitchFamily="18" charset="0"/>
                          <a:ea typeface="MS Mincho"/>
                          <a:cs typeface="Times New Roman" panose="02020603050405020304" pitchFamily="18" charset="0"/>
                        </a:rPr>
                        <a:t>Liên đội trường:.................</a:t>
                      </a:r>
                      <a:br>
                        <a:rPr lang="vi-VN" sz="2400">
                          <a:solidFill>
                            <a:srgbClr val="0D0D0D"/>
                          </a:solidFill>
                          <a:effectLst/>
                          <a:latin typeface="Times New Roman" panose="02020603050405020304" pitchFamily="18" charset="0"/>
                          <a:ea typeface="MS Mincho"/>
                          <a:cs typeface="Times New Roman" panose="02020603050405020304" pitchFamily="18" charset="0"/>
                        </a:rPr>
                      </a:br>
                      <a:r>
                        <a:rPr lang="vi-VN" sz="2400" b="1">
                          <a:solidFill>
                            <a:srgbClr val="0D0D0D"/>
                          </a:solidFill>
                          <a:effectLst/>
                          <a:latin typeface="Times New Roman" panose="02020603050405020304" pitchFamily="18" charset="0"/>
                          <a:ea typeface="MS Mincho"/>
                          <a:cs typeface="Times New Roman" panose="02020603050405020304" pitchFamily="18" charset="0"/>
                        </a:rPr>
                        <a:t>Chi đội lớp 6...</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400" b="1" dirty="0">
                          <a:solidFill>
                            <a:srgbClr val="0D0D0D"/>
                          </a:solidFill>
                          <a:effectLst/>
                          <a:latin typeface="Times New Roman" panose="02020603050405020304" pitchFamily="18" charset="0"/>
                          <a:ea typeface="MS Mincho"/>
                          <a:cs typeface="Times New Roman" panose="02020603050405020304" pitchFamily="18" charset="0"/>
                        </a:rPr>
                        <a:t>CỘNG HÒA XÃ HỘI CHỦ NGHĨA VIỆT NAM</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Độc lập – Tự do – Hạnh phúc</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xmlns="" val="708081573"/>
                  </a:ext>
                </a:extLst>
              </a:tr>
            </a:tbl>
          </a:graphicData>
        </a:graphic>
      </p:graphicFrame>
      <p:sp>
        <p:nvSpPr>
          <p:cNvPr id="6" name="Rectangle 5"/>
          <p:cNvSpPr/>
          <p:nvPr/>
        </p:nvSpPr>
        <p:spPr>
          <a:xfrm>
            <a:off x="660400" y="2414718"/>
            <a:ext cx="10807700" cy="2742289"/>
          </a:xfrm>
          <a:prstGeom prst="rect">
            <a:avLst/>
          </a:prstGeom>
        </p:spPr>
        <p:txBody>
          <a:bodyPr>
            <a:spAutoFit/>
          </a:bodyPr>
          <a:lstStyle/>
          <a:p>
            <a:pPr algn="ctr">
              <a:lnSpc>
                <a:spcPct val="115000"/>
              </a:lnSpc>
              <a:spcAft>
                <a:spcPts val="1000"/>
              </a:spcAft>
              <a:tabLst>
                <a:tab pos="1386840" algn="l"/>
              </a:tabLst>
            </a:pPr>
            <a:r>
              <a:rPr lang="vi-VN" sz="3200" b="1" dirty="0">
                <a:solidFill>
                  <a:srgbClr val="0D0D0D"/>
                </a:solidFill>
                <a:latin typeface="Times New Roman" panose="02020603050405020304" pitchFamily="18" charset="0"/>
                <a:ea typeface="MS Mincho"/>
                <a:cs typeface="Times New Roman" panose="02020603050405020304" pitchFamily="18" charset="0"/>
              </a:rPr>
              <a:t>BIÊN BẢN HỌP LỚP</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1. Thời gian, địa điểm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 Thời gian: 10h sáng ngày 7 tháng 9 năm 20...</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2. Địa điểm: Phòng học lớp  6...,Trường THCS ... </a:t>
            </a:r>
            <a:r>
              <a:rPr lang="vi-VN" sz="3200" dirty="0" smtClean="0">
                <a:solidFill>
                  <a:srgbClr val="0D0D0D"/>
                </a:solidFill>
                <a:latin typeface="Times New Roman" panose="02020603050405020304" pitchFamily="18" charset="0"/>
                <a:ea typeface="MS Mincho"/>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256148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838091" y="1498597"/>
            <a:ext cx="10807700" cy="4825937"/>
          </a:xfrm>
          <a:prstGeom prst="rect">
            <a:avLst/>
          </a:prstGeom>
        </p:spPr>
        <p:txBody>
          <a:bodyPr>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BIÊN BẢN HỌP LỚP</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a:cs typeface="Times New Roman" panose="02020603050405020304" pitchFamily="18" charset="0"/>
              </a:rPr>
              <a:t>3</a:t>
            </a: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Thành phần tham dự</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Thầy ...  , chủ nhiệm lớp.</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Toàn thể học sinh lớp 6...</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Chủ tọa, thư ký</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Chủ tọa: Lê Ngọc Hoa, lớp trưởng.</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Thư ký: Phạm Khánh Linh, tổ trưởng tổ 1.</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86262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7636" y="159270"/>
            <a:ext cx="11639446" cy="6385338"/>
          </a:xfrm>
          <a:prstGeom prst="rect">
            <a:avLst/>
          </a:prstGeom>
        </p:spPr>
        <p:txBody>
          <a:bodyPr wrap="square">
            <a:spAutoFit/>
          </a:bodyPr>
          <a:lstStyle/>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4. Nội dung họp lớp</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Bàn về kế hoạch học tập và hoạt động học kỳ 1, năm học 20... – 20...</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5 Diễn biến cuộc họp</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200" dirty="0">
                <a:solidFill>
                  <a:srgbClr val="0D0D0D"/>
                </a:solidFill>
                <a:latin typeface="Times New Roman" panose="02020603050405020304" pitchFamily="18" charset="0"/>
                <a:ea typeface="MS Mincho"/>
                <a:cs typeface="Times New Roman" panose="02020603050405020304" pitchFamily="18" charset="0"/>
              </a:rPr>
              <a:t> 5.</a:t>
            </a:r>
            <a:r>
              <a:rPr lang="vi-VN" sz="2200" dirty="0">
                <a:solidFill>
                  <a:srgbClr val="0D0D0D"/>
                </a:solidFill>
                <a:latin typeface="Times New Roman" panose="02020603050405020304" pitchFamily="18" charset="0"/>
                <a:ea typeface="MS Mincho"/>
                <a:cs typeface="Times New Roman" panose="02020603050405020304" pitchFamily="18" charset="0"/>
              </a:rPr>
              <a:t>1. Lớp trưởng phổ biến kế hoạch học tập và hoạt động của lớp trong, học kỳ 1 năm học 20... – 20...</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5.2 Thảo luận:</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H đề nghị tổ chức các đợt thi đua học tập của các bạn trong từng tuần, từng tháng.</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O nói về các biện pháp đẩy mạnh phong trào hoạt động của lớp: tham gia đầy đủ các phong trào của trường, chuẩn bị, tập luyện tốt để đạt thành tích các phong trào, cả lớp phải cùng tham gia.</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S giới thiệu kinh nghiệm học tập môn Toán.</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A giới thiệu kinh nghiệm học tập môn Văn và các môn xã hội.</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G đề nghị đẩy mạnh phong trào giúp nhau học tập: tổ chức học nhóm, sắp xếp chỗ ngồi xen kẽ các bạn khá và yếu, hàng tuần tổ chức buổi thảo luận về những bài khó.</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r>
              <a:rPr lang="vi-VN" sz="2200" dirty="0">
                <a:solidFill>
                  <a:srgbClr val="0D0D0D"/>
                </a:solidFill>
                <a:latin typeface="Times New Roman" panose="02020603050405020304" pitchFamily="18" charset="0"/>
                <a:ea typeface="MS Mincho"/>
              </a:rPr>
              <a:t>– Bạn M nói về việc thực hiện nội quy của lớp: đi học đúng giờ, trực nhật, lao động tốt…</a:t>
            </a:r>
            <a:endParaRPr lang="en-US" sz="2200" dirty="0"/>
          </a:p>
        </p:txBody>
      </p:sp>
    </p:spTree>
    <p:extLst>
      <p:ext uri="{BB962C8B-B14F-4D97-AF65-F5344CB8AC3E}">
        <p14:creationId xmlns:p14="http://schemas.microsoft.com/office/powerpoint/2010/main" val="298329438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0315" y="1196877"/>
            <a:ext cx="8811002"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khúc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mừng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613347369"/>
              </p:ext>
            </p:extLst>
          </p:nvPr>
        </p:nvGraphicFramePr>
        <p:xfrm>
          <a:off x="480830" y="1825625"/>
          <a:ext cx="11166839" cy="4609084"/>
        </p:xfrm>
        <a:graphic>
          <a:graphicData uri="http://schemas.openxmlformats.org/drawingml/2006/table">
            <a:tbl>
              <a:tblPr firstRow="1" firstCol="1" bandRow="1"/>
              <a:tblGrid>
                <a:gridCol w="1497872">
                  <a:extLst>
                    <a:ext uri="{9D8B030D-6E8A-4147-A177-3AD203B41FA5}">
                      <a16:colId xmlns:a16="http://schemas.microsoft.com/office/drawing/2014/main" xmlns="" val="861222010"/>
                    </a:ext>
                  </a:extLst>
                </a:gridCol>
                <a:gridCol w="9668967">
                  <a:extLst>
                    <a:ext uri="{9D8B030D-6E8A-4147-A177-3AD203B41FA5}">
                      <a16:colId xmlns:a16="http://schemas.microsoft.com/office/drawing/2014/main" xmlns="" val="112662855"/>
                    </a:ext>
                  </a:extLst>
                </a:gridCol>
              </a:tblGrid>
              <a:tr h="2341641">
                <a:tc>
                  <a:txBody>
                    <a:bodyPr/>
                    <a:lstStyle/>
                    <a:p>
                      <a:pPr>
                        <a:lnSpc>
                          <a:spcPct val="115000"/>
                        </a:lnSpc>
                        <a:spcAft>
                          <a:spcPts val="1000"/>
                        </a:spcAft>
                      </a:pPr>
                      <a:r>
                        <a:rPr lang="en-US" sz="1800" b="1" i="1" dirty="0" err="1">
                          <a:solidFill>
                            <a:srgbClr val="0D0D0D"/>
                          </a:solidFill>
                          <a:effectLst/>
                          <a:latin typeface="Times New Roman" panose="02020603050405020304" pitchFamily="18" charset="0"/>
                          <a:ea typeface="MS Mincho"/>
                          <a:cs typeface="Times New Roman" panose="02020603050405020304" pitchFamily="18" charset="0"/>
                        </a:rPr>
                        <a:t>Nghệ</a:t>
                      </a:r>
                      <a:r>
                        <a:rPr lang="en-US" sz="1800" b="1" i="1" dirty="0">
                          <a:solidFill>
                            <a:srgbClr val="0D0D0D"/>
                          </a:solidFill>
                          <a:effectLst/>
                          <a:latin typeface="Times New Roman" panose="02020603050405020304" pitchFamily="18" charset="0"/>
                          <a:ea typeface="MS Mincho"/>
                          <a:cs typeface="Times New Roman" panose="02020603050405020304" pitchFamily="18" charset="0"/>
                        </a:rPr>
                        <a:t> </a:t>
                      </a:r>
                      <a:r>
                        <a:rPr lang="en-US" sz="1800" b="1" i="1" dirty="0" err="1">
                          <a:solidFill>
                            <a:srgbClr val="0D0D0D"/>
                          </a:solidFill>
                          <a:effectLst/>
                          <a:latin typeface="Times New Roman" panose="02020603050405020304" pitchFamily="18" charset="0"/>
                          <a:ea typeface="MS Mincho"/>
                          <a:cs typeface="Times New Roman" panose="02020603050405020304" pitchFamily="18" charset="0"/>
                        </a:rPr>
                        <a:t>thuật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745" marR="647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1386840" algn="l"/>
                        </a:tabLst>
                      </a:pP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Sa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pô</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nhạc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ngoặc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kép</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rành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lnSpc>
                          <a:spcPct val="115000"/>
                        </a:lnSpc>
                        <a:spcAft>
                          <a:spcPts val="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Lời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văn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ngắn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gọn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rõ</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ràng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chính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xác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giàu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cảm</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xúc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của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tác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giả</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bài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viết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của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nhạc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sĩ</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a:t>
                      </a:r>
                    </a:p>
                    <a:p>
                      <a:pPr marR="30480" algn="just">
                        <a:lnSpc>
                          <a:spcPct val="115000"/>
                        </a:lnSpc>
                        <a:spcAft>
                          <a:spcPts val="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Hình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ảnh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minh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họa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chiếc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xe</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tăng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đầu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tiên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của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Quân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Giải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phóng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tiến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vào</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sân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Dinh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Độc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Lập</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ngày</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30/04/1975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Ảnh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wordpress</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minh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họa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cho</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một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thông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tin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quan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trọng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có</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ý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nghĩa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quyết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định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đến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việc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bài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hát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được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chọn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dàn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dựng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ngay</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trong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chiều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30/4 </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tiêu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biểu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làm</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tăng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tính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chân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thực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cho</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thông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tin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được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kể</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lại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a:t>
                      </a:r>
                    </a:p>
                    <a:p>
                      <a:pPr marL="30480" marR="30480" algn="just">
                        <a:lnSpc>
                          <a:spcPct val="115000"/>
                        </a:lnSpc>
                        <a:spcAft>
                          <a:spcPts val="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=&gt;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Bài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viết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có</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cách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đưa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thông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tin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dạng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kết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hợp</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kênh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chữ</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với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kênh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hình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văn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bản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phương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thức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phù</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hợp</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với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đông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đảo</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đối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tượng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bạn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đọc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thuộc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mọi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lứa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tuổi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ngành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nghề</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tầng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lớp</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vùng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miền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a:t>
                      </a:r>
                    </a:p>
                  </a:txBody>
                  <a:tcPr marL="64745" marR="647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52069443"/>
                  </a:ext>
                </a:extLst>
              </a:tr>
            </a:tbl>
          </a:graphicData>
        </a:graphic>
      </p:graphicFrame>
    </p:spTree>
    <p:extLst>
      <p:ext uri="{BB962C8B-B14F-4D97-AF65-F5344CB8AC3E}">
        <p14:creationId xmlns:p14="http://schemas.microsoft.com/office/powerpoint/2010/main" val="414008145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60400" y="1313505"/>
            <a:ext cx="10807700" cy="3450175"/>
          </a:xfrm>
          <a:prstGeom prst="rect">
            <a:avLst/>
          </a:prstGeom>
        </p:spPr>
        <p:txBody>
          <a:bodyPr>
            <a:spAutoFit/>
          </a:bodyPr>
          <a:lstStyle/>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5.</a:t>
            </a:r>
            <a:r>
              <a:rPr lang="vi-VN" sz="2800" dirty="0">
                <a:solidFill>
                  <a:srgbClr val="0D0D0D"/>
                </a:solidFill>
                <a:latin typeface="Times New Roman" panose="02020603050405020304" pitchFamily="18" charset="0"/>
                <a:ea typeface="MS Mincho"/>
                <a:cs typeface="Times New Roman" panose="02020603050405020304" pitchFamily="18" charset="0"/>
              </a:rPr>
              <a:t>3. Thầy giáo chủ nhiệm phát biểu ý kiến: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Tổng kết các chỉ tiêu học tập và hoạt động cả lớp đề ra: có từ 50– 60% học sinh tiên tiên, 15% – 20% học sinh giỏi…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Toàn chi đội cần phân công công việc cụ thể cho các bạn để thực hiện tốt chỉ tiêu học tập và hoạt động.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Cuộc họp kết thúc lúc 11h30 phút ngày 7 tháng 9 năm 20...</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280493032"/>
              </p:ext>
            </p:extLst>
          </p:nvPr>
        </p:nvGraphicFramePr>
        <p:xfrm>
          <a:off x="480156" y="4897215"/>
          <a:ext cx="10515600" cy="969391"/>
        </p:xfrm>
        <a:graphic>
          <a:graphicData uri="http://schemas.openxmlformats.org/drawingml/2006/table">
            <a:tbl>
              <a:tblPr firstRow="1" firstCol="1" bandRow="1" bandCol="1"/>
              <a:tblGrid>
                <a:gridCol w="5257800">
                  <a:extLst>
                    <a:ext uri="{9D8B030D-6E8A-4147-A177-3AD203B41FA5}">
                      <a16:colId xmlns:a16="http://schemas.microsoft.com/office/drawing/2014/main" xmlns="" val="2672332670"/>
                    </a:ext>
                  </a:extLst>
                </a:gridCol>
                <a:gridCol w="5257800">
                  <a:extLst>
                    <a:ext uri="{9D8B030D-6E8A-4147-A177-3AD203B41FA5}">
                      <a16:colId xmlns:a16="http://schemas.microsoft.com/office/drawing/2014/main" xmlns="" val="3418322019"/>
                    </a:ext>
                  </a:extLst>
                </a:gridCol>
              </a:tblGrid>
              <a:tr h="0">
                <a:tc>
                  <a:txBody>
                    <a:bodyPr/>
                    <a:lstStyle/>
                    <a:p>
                      <a:pPr algn="ctr">
                        <a:lnSpc>
                          <a:spcPct val="115000"/>
                        </a:lnSpc>
                        <a:spcAft>
                          <a:spcPts val="1000"/>
                        </a:spcAft>
                        <a:tabLst>
                          <a:tab pos="1386840" algn="l"/>
                        </a:tabLst>
                      </a:pPr>
                      <a:r>
                        <a:rPr lang="vi-VN" sz="2800" b="1">
                          <a:solidFill>
                            <a:srgbClr val="0D0D0D"/>
                          </a:solidFill>
                          <a:effectLst/>
                          <a:latin typeface="Times New Roman" panose="02020603050405020304" pitchFamily="18" charset="0"/>
                          <a:ea typeface="MS Mincho"/>
                          <a:cs typeface="Times New Roman" panose="02020603050405020304" pitchFamily="18" charset="0"/>
                        </a:rPr>
                        <a:t>Thư ký</a:t>
                      </a:r>
                      <a:br>
                        <a:rPr lang="vi-VN" sz="2800" b="1">
                          <a:solidFill>
                            <a:srgbClr val="0D0D0D"/>
                          </a:solidFill>
                          <a:effectLst/>
                          <a:latin typeface="Times New Roman" panose="02020603050405020304" pitchFamily="18" charset="0"/>
                          <a:ea typeface="MS Mincho"/>
                          <a:cs typeface="Times New Roman" panose="02020603050405020304" pitchFamily="18" charset="0"/>
                        </a:rPr>
                      </a:br>
                      <a:r>
                        <a:rPr lang="vi-VN" sz="280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800" b="1" dirty="0">
                          <a:solidFill>
                            <a:srgbClr val="0D0D0D"/>
                          </a:solidFill>
                          <a:effectLst/>
                          <a:latin typeface="Times New Roman" panose="02020603050405020304" pitchFamily="18" charset="0"/>
                          <a:ea typeface="MS Mincho"/>
                          <a:cs typeface="Times New Roman" panose="02020603050405020304" pitchFamily="18" charset="0"/>
                        </a:rPr>
                        <a:t>Chủ tọa</a:t>
                      </a:r>
                      <a:br>
                        <a:rPr lang="vi-VN" sz="2800" b="1" dirty="0">
                          <a:solidFill>
                            <a:srgbClr val="0D0D0D"/>
                          </a:solidFill>
                          <a:effectLst/>
                          <a:latin typeface="Times New Roman" panose="02020603050405020304" pitchFamily="18" charset="0"/>
                          <a:ea typeface="MS Mincho"/>
                          <a:cs typeface="Times New Roman" panose="02020603050405020304" pitchFamily="18" charset="0"/>
                        </a:rPr>
                      </a:br>
                      <a:r>
                        <a:rPr lang="vi-VN" sz="2800" dirty="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xmlns="" val="630042469"/>
                  </a:ext>
                </a:extLst>
              </a:tr>
            </a:tbl>
          </a:graphicData>
        </a:graphic>
      </p:graphicFrame>
    </p:spTree>
    <p:extLst>
      <p:ext uri="{BB962C8B-B14F-4D97-AF65-F5344CB8AC3E}">
        <p14:creationId xmlns:p14="http://schemas.microsoft.com/office/powerpoint/2010/main" val="18086109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475293" y="621091"/>
            <a:ext cx="3177915"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R="91440" algn="ctr">
              <a:lnSpc>
                <a:spcPct val="115000"/>
              </a:lnSpc>
              <a:spcAft>
                <a:spcPts val="1000"/>
              </a:spcAft>
            </a:pPr>
            <a:r>
              <a:rPr lang="da-DK" sz="2400" b="1" u="sng"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236041"/>
            <a:ext cx="10807700" cy="5147050"/>
          </a:xfrm>
          <a:prstGeom prst="rect">
            <a:avLst/>
          </a:prstGeom>
        </p:spPr>
        <p:txBody>
          <a:bodyPr>
            <a:spAutoFit/>
          </a:bodyPr>
          <a:lstStyle/>
          <a:p>
            <a:pPr>
              <a:lnSpc>
                <a:spcPct val="115000"/>
              </a:lnSpc>
              <a:spcAft>
                <a:spcPts val="0"/>
              </a:spcAft>
            </a:pPr>
            <a:r>
              <a:rPr lang="en-US" sz="2200" b="1" dirty="0">
                <a:latin typeface="Times New Roman" panose="02020603050405020304" pitchFamily="18" charset="0"/>
                <a:ea typeface="Calibri" panose="020F0502020204030204" pitchFamily="34" charset="0"/>
                <a:cs typeface="Times New Roman" panose="02020603050405020304" pitchFamily="18" charset="0"/>
              </a:rPr>
              <a:t>I. ĐỌC HIỂU (4,0 </a:t>
            </a:r>
            <a:r>
              <a:rPr lang="en-US" sz="2200" b="1" dirty="0" err="1">
                <a:latin typeface="Times New Roman" panose="02020603050405020304" pitchFamily="18" charset="0"/>
                <a:ea typeface="Calibri" panose="020F0502020204030204" pitchFamily="34" charset="0"/>
                <a:cs typeface="Times New Roman" panose="02020603050405020304" pitchFamily="18" charset="0"/>
              </a:rPr>
              <a:t>điểm</a:t>
            </a:r>
            <a:r>
              <a:rPr lang="en-US" sz="2200" b="1" dirty="0">
                <a:latin typeface="Times New Roman" panose="02020603050405020304" pitchFamily="18" charset="0"/>
                <a:ea typeface="Calibri" panose="020F0502020204030204" pitchFamily="34"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200" b="1" dirty="0" err="1" smtClean="0">
                <a:latin typeface="Times New Roman" panose="02020603050405020304" pitchFamily="18" charset="0"/>
                <a:ea typeface="Calibri" panose="020F0502020204030204" pitchFamily="34" charset="0"/>
                <a:cs typeface="Times New Roman" panose="02020603050405020304" pitchFamily="18" charset="0"/>
              </a:rPr>
              <a:t>Đọc</a:t>
            </a:r>
            <a:r>
              <a:rPr lang="en-US" sz="2200" b="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2200" b="1" dirty="0" err="1" smtClean="0">
                <a:latin typeface="Times New Roman" panose="02020603050405020304" pitchFamily="18" charset="0"/>
                <a:ea typeface="Calibri" panose="020F0502020204030204" pitchFamily="34" charset="0"/>
                <a:cs typeface="Times New Roman" panose="02020603050405020304" pitchFamily="18" charset="0"/>
              </a:rPr>
              <a:t>đoạn</a:t>
            </a:r>
            <a:r>
              <a:rPr lang="en-US" sz="2200" b="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2200" b="1" dirty="0" err="1" smtClean="0">
                <a:latin typeface="Times New Roman" panose="02020603050405020304" pitchFamily="18" charset="0"/>
                <a:ea typeface="Calibri" panose="020F0502020204030204" pitchFamily="34" charset="0"/>
                <a:cs typeface="Times New Roman" panose="02020603050405020304" pitchFamily="18" charset="0"/>
              </a:rPr>
              <a:t>trích</a:t>
            </a:r>
            <a:r>
              <a:rPr lang="en-US" sz="2200" b="1" dirty="0" smtClean="0">
                <a:latin typeface="Times New Roman" panose="02020603050405020304" pitchFamily="18" charset="0"/>
                <a:ea typeface="Calibri" panose="020F0502020204030204" pitchFamily="34" charset="0"/>
                <a:cs typeface="Times New Roman" panose="02020603050405020304" pitchFamily="18" charset="0"/>
              </a:rPr>
              <a:t>:</a:t>
            </a:r>
            <a:endParaRPr lang="en-US" sz="2200" dirty="0" smtClean="0">
              <a:latin typeface="Calibri" panose="020F0502020204030204" pitchFamily="34" charset="0"/>
              <a:ea typeface="Times New Roman" panose="02020603050405020304" pitchFamily="18" charset="0"/>
              <a:cs typeface="Times New Roman" panose="02020603050405020304" pitchFamily="18" charset="0"/>
            </a:endParaRPr>
          </a:p>
          <a:p>
            <a:pPr algn="ctr">
              <a:spcBef>
                <a:spcPts val="1200"/>
              </a:spcBef>
              <a:spcAft>
                <a:spcPts val="750"/>
              </a:spcAft>
            </a:pPr>
            <a:r>
              <a:rPr lang="en-US" sz="2200" b="1" kern="0" dirty="0" err="1" smtClean="0">
                <a:solidFill>
                  <a:srgbClr val="0070C0"/>
                </a:solidFill>
                <a:latin typeface="Times New Roman" panose="02020603050405020304" pitchFamily="18" charset="0"/>
              </a:rPr>
              <a:t>Quốc</a:t>
            </a:r>
            <a:r>
              <a:rPr lang="en-US" sz="2200" b="1" kern="0" dirty="0" smtClean="0">
                <a:solidFill>
                  <a:srgbClr val="0070C0"/>
                </a:solidFill>
                <a:latin typeface="Times New Roman" panose="02020603050405020304" pitchFamily="18" charset="0"/>
              </a:rPr>
              <a:t> </a:t>
            </a:r>
            <a:r>
              <a:rPr lang="en-US" sz="2200" b="1" kern="0" dirty="0">
                <a:solidFill>
                  <a:srgbClr val="0070C0"/>
                </a:solidFill>
                <a:latin typeface="Times New Roman" panose="02020603050405020304" pitchFamily="18" charset="0"/>
              </a:rPr>
              <a:t>ca </a:t>
            </a:r>
            <a:r>
              <a:rPr lang="en-US" sz="2200" b="1" kern="0" dirty="0" err="1">
                <a:solidFill>
                  <a:srgbClr val="0070C0"/>
                </a:solidFill>
                <a:latin typeface="Times New Roman" panose="02020603050405020304" pitchFamily="18" charset="0"/>
              </a:rPr>
              <a:t>ra</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đời</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trong</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sự</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kỳ</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lạ</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của</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nhạc</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sĩ</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Văn</a:t>
            </a:r>
            <a:r>
              <a:rPr lang="en-US" sz="2200" b="1" kern="0" dirty="0">
                <a:solidFill>
                  <a:srgbClr val="0070C0"/>
                </a:solidFill>
                <a:latin typeface="Times New Roman" panose="02020603050405020304" pitchFamily="18" charset="0"/>
              </a:rPr>
              <a:t> Cao</a:t>
            </a:r>
            <a:endParaRPr lang="en-US" sz="2200" b="1" kern="0" dirty="0">
              <a:solidFill>
                <a:srgbClr val="365F91"/>
              </a:solidFill>
              <a:latin typeface="Cambria" panose="02040503050406030204" pitchFamily="18" charset="0"/>
            </a:endParaRPr>
          </a:p>
          <a:p>
            <a:pPr indent="285750">
              <a:spcBef>
                <a:spcPts val="1500"/>
              </a:spcBef>
              <a:spcAft>
                <a:spcPts val="1500"/>
              </a:spcAft>
            </a:pPr>
            <a:r>
              <a:rPr lang="en-US" sz="2200" b="1" dirty="0">
                <a:solidFill>
                  <a:srgbClr val="365F91"/>
                </a:solidFill>
                <a:latin typeface="Times New Roman" panose="02020603050405020304" pitchFamily="18" charset="0"/>
                <a:ea typeface="Times New Roman" panose="02020603050405020304" pitchFamily="18" charset="0"/>
                <a:cs typeface="Times New Roman" panose="02020603050405020304" pitchFamily="18" charset="0"/>
              </a:rPr>
              <a:t>08:10 - 10/06/2013</a:t>
            </a:r>
            <a:r>
              <a:rPr lang="en-US" sz="2200" b="1" dirty="0">
                <a:solidFill>
                  <a:srgbClr val="888888"/>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200" b="1" dirty="0">
              <a:solidFill>
                <a:srgbClr val="365F91"/>
              </a:solidFill>
              <a:latin typeface="Cambria" panose="02040503050406030204" pitchFamily="18" charset="0"/>
              <a:ea typeface="Times New Roman" panose="02020603050405020304" pitchFamily="18" charset="0"/>
              <a:cs typeface="Times New Roman" panose="02020603050405020304" pitchFamily="18" charset="0"/>
            </a:endParaRPr>
          </a:p>
          <a:p>
            <a:pPr indent="285750">
              <a:lnSpc>
                <a:spcPct val="115000"/>
              </a:lnSpc>
              <a:spcBef>
                <a:spcPts val="1500"/>
              </a:spcBef>
              <a:spcAft>
                <a:spcPts val="1500"/>
              </a:spcAft>
            </a:pP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(TNO)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8.1945,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2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2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tịch</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lựa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chọn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hòa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Quốc</a:t>
            </a:r>
            <a:r>
              <a:rPr lang="en-US" sz="2200" b="1"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ca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kỳ</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chàng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trai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Cao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lúc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bấy</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200" b="1" dirty="0">
              <a:solidFill>
                <a:srgbClr val="365F91"/>
              </a:solidFill>
              <a:latin typeface="Cambria" panose="02040503050406030204" pitchFamily="18" charset="0"/>
              <a:ea typeface="Times New Roman" panose="02020603050405020304" pitchFamily="18" charset="0"/>
              <a:cs typeface="Times New Roman" panose="02020603050405020304" pitchFamily="18" charset="0"/>
            </a:endParaRPr>
          </a:p>
          <a:p>
            <a:pPr indent="285750">
              <a:spcAft>
                <a:spcPts val="1500"/>
              </a:spcAft>
            </a:pPr>
            <a:r>
              <a:rPr lang="en-US" sz="22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2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2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ra</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đời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trong</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bối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cảnh</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lịch</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sử</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đặc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biệt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khi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đất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nước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sắp</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bước</a:t>
            </a:r>
            <a:r>
              <a:rPr lang="en-US" sz="2200" dirty="0">
                <a:solidFill>
                  <a:srgbClr val="0D0D0D"/>
                </a:solidFill>
                <a:latin typeface="Times New Roman" panose="02020603050405020304" pitchFamily="18" charset="0"/>
                <a:ea typeface="Times New Roman" panose="02020603050405020304" pitchFamily="18" charset="0"/>
              </a:rPr>
              <a:t> sang </a:t>
            </a:r>
            <a:r>
              <a:rPr lang="en-US" sz="2200" dirty="0" err="1">
                <a:solidFill>
                  <a:srgbClr val="0D0D0D"/>
                </a:solidFill>
                <a:latin typeface="Times New Roman" panose="02020603050405020304" pitchFamily="18" charset="0"/>
                <a:ea typeface="Times New Roman" panose="02020603050405020304" pitchFamily="18" charset="0"/>
              </a:rPr>
              <a:t>một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thời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kỳ</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mới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Còn</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với</a:t>
            </a:r>
            <a:r>
              <a:rPr lang="en-US" sz="2200" dirty="0">
                <a:solidFill>
                  <a:srgbClr val="0D0D0D"/>
                </a:solidFill>
                <a:latin typeface="Times New Roman" panose="02020603050405020304" pitchFamily="18" charset="0"/>
                <a:ea typeface="Times New Roman" panose="02020603050405020304" pitchFamily="18" charset="0"/>
              </a:rPr>
              <a:t> </a:t>
            </a:r>
            <a:r>
              <a:rPr lang="en-US" sz="22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nhạc</a:t>
            </a:r>
            <a:r>
              <a:rPr lang="en-US" sz="22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 </a:t>
            </a:r>
            <a:r>
              <a:rPr lang="en-US" sz="22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sĩ</a:t>
            </a:r>
            <a:r>
              <a:rPr lang="en-US" sz="22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 </a:t>
            </a:r>
            <a:r>
              <a:rPr lang="en-US" sz="22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Văn</a:t>
            </a:r>
            <a:r>
              <a:rPr lang="en-US" sz="22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 Cao</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bài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hát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đánh</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dấu</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bước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ngoặt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lớn</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của</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cuộc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đời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khi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ông</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tìm</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được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lý</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tưởng</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sống</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Văn</a:t>
            </a:r>
            <a:r>
              <a:rPr lang="en-US" sz="2200" dirty="0">
                <a:solidFill>
                  <a:srgbClr val="0D0D0D"/>
                </a:solidFill>
                <a:latin typeface="Times New Roman" panose="02020603050405020304" pitchFamily="18" charset="0"/>
                <a:ea typeface="Times New Roman" panose="02020603050405020304" pitchFamily="18" charset="0"/>
              </a:rPr>
              <a:t> Cao </a:t>
            </a:r>
            <a:r>
              <a:rPr lang="en-US" sz="2200" dirty="0" err="1">
                <a:solidFill>
                  <a:srgbClr val="0D0D0D"/>
                </a:solidFill>
                <a:latin typeface="Times New Roman" panose="02020603050405020304" pitchFamily="18" charset="0"/>
                <a:ea typeface="Times New Roman" panose="02020603050405020304" pitchFamily="18" charset="0"/>
              </a:rPr>
              <a:t>đã</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từng</a:t>
            </a:r>
            <a:r>
              <a:rPr lang="en-US" sz="2200" dirty="0">
                <a:solidFill>
                  <a:srgbClr val="0D0D0D"/>
                </a:solidFill>
                <a:latin typeface="Times New Roman" panose="02020603050405020304" pitchFamily="18" charset="0"/>
                <a:ea typeface="Times New Roman" panose="02020603050405020304" pitchFamily="18" charset="0"/>
              </a:rPr>
              <a:t> chia </a:t>
            </a:r>
            <a:r>
              <a:rPr lang="en-US" sz="2200" dirty="0" err="1">
                <a:solidFill>
                  <a:srgbClr val="0D0D0D"/>
                </a:solidFill>
                <a:latin typeface="Times New Roman" panose="02020603050405020304" pitchFamily="18" charset="0"/>
                <a:ea typeface="Times New Roman" panose="02020603050405020304" pitchFamily="18" charset="0"/>
              </a:rPr>
              <a:t>sẻ</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câu</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chuyện</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về</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sự</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ra</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đời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của</a:t>
            </a:r>
            <a:r>
              <a:rPr lang="en-US" sz="2200" dirty="0">
                <a:solidFill>
                  <a:srgbClr val="0D0D0D"/>
                </a:solidFill>
                <a:latin typeface="Times New Roman" panose="02020603050405020304" pitchFamily="18" charset="0"/>
                <a:ea typeface="Times New Roman" panose="02020603050405020304" pitchFamily="18" charset="0"/>
              </a:rPr>
              <a:t> </a:t>
            </a:r>
            <a:r>
              <a:rPr lang="en-US" sz="22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2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2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200" dirty="0">
                <a:solidFill>
                  <a:srgbClr val="0D0D0D"/>
                </a:solidFill>
                <a:latin typeface="Times New Roman" panose="02020603050405020304" pitchFamily="18" charset="0"/>
                <a:ea typeface="Times New Roman" panose="02020603050405020304" pitchFamily="18" charset="0"/>
              </a:rPr>
              <a:t>.</a:t>
            </a:r>
            <a:endParaRPr lang="en-US" sz="2200" dirty="0">
              <a:effectLst/>
              <a:latin typeface="Times New Roman" panose="02020603050405020304" pitchFamily="18" charset="0"/>
              <a:ea typeface="Times New Roman" panose="02020603050405020304" pitchFamily="18" charset="0"/>
            </a:endParaRPr>
          </a:p>
        </p:txBody>
      </p:sp>
      <p:sp>
        <p:nvSpPr>
          <p:cNvPr id="6" name="Rectangle 5"/>
          <p:cNvSpPr/>
          <p:nvPr/>
        </p:nvSpPr>
        <p:spPr>
          <a:xfrm>
            <a:off x="4922126" y="567919"/>
            <a:ext cx="1863411" cy="587853"/>
          </a:xfrm>
          <a:prstGeom prst="rect">
            <a:avLst/>
          </a:prstGeom>
        </p:spPr>
        <p:txBody>
          <a:bodyPr wrap="square">
            <a:spAutoFit/>
          </a:bodyPr>
          <a:lstStyle/>
          <a:p>
            <a:pPr marL="457200" algn="ctr">
              <a:lnSpc>
                <a:spcPct val="115000"/>
              </a:lnSpc>
              <a:spcAft>
                <a:spcPts val="1000"/>
              </a:spcAft>
            </a:pPr>
            <a:r>
              <a:rPr lang="en-US" sz="2800" b="1" u="sng"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ĐỀ BÀI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05639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490282" y="621091"/>
            <a:ext cx="3147936"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512696" y="1366345"/>
            <a:ext cx="7057337" cy="4347344"/>
          </a:xfrm>
          <a:prstGeom prst="rect">
            <a:avLst/>
          </a:prstGeom>
        </p:spPr>
        <p:txBody>
          <a:bodyPr wrap="square">
            <a:spAutoFit/>
          </a:bodyPr>
          <a:lstStyle/>
          <a:p>
            <a:pPr indent="285750">
              <a:spcAft>
                <a:spcPts val="15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chán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chường</a:t>
            </a:r>
            <a:endParaRPr lang="en-US" sz="2400" dirty="0">
              <a:latin typeface="Times New Roman" panose="02020603050405020304" pitchFamily="18" charset="0"/>
              <a:ea typeface="Times New Roman" panose="02020603050405020304" pitchFamily="18" charset="0"/>
            </a:endParaRPr>
          </a:p>
          <a:p>
            <a:pPr indent="285750">
              <a:spcAft>
                <a:spcPts val="1500"/>
              </a:spcAft>
            </a:pP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lý</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tưởng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mục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đích</a:t>
            </a:r>
            <a:r>
              <a:rPr lang="en-US" sz="2400" dirty="0">
                <a:solidFill>
                  <a:srgbClr val="0D0D0D"/>
                </a:solidFill>
                <a:latin typeface="Times New Roman" panose="02020603050405020304" pitchFamily="18" charset="0"/>
                <a:ea typeface="Times New Roman" panose="02020603050405020304" pitchFamily="18" charset="0"/>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Văn</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Cao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lúc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tưởng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mình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còn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ước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mơ</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tuổi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thanh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chìm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buồn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chán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buổi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nói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chuyện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Vũ</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Quý</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anh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lâu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luôn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dõi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theo</a:t>
            </a:r>
            <a:r>
              <a:rPr lang="en-US" sz="2400" dirty="0">
                <a:solidFill>
                  <a:srgbClr val="0D0D0D"/>
                </a:solidFill>
                <a:latin typeface="Times New Roman" panose="02020603050405020304" pitchFamily="18" charset="0"/>
                <a:ea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rPr>
              <a:t>đường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hoạt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động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thuật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Cao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tìm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thấy</a:t>
            </a:r>
            <a:r>
              <a:rPr lang="en-US" sz="2400" dirty="0">
                <a:solidFill>
                  <a:srgbClr val="0D0D0D"/>
                </a:solidFill>
                <a:latin typeface="Times New Roman" panose="02020603050405020304" pitchFamily="18" charset="0"/>
                <a:ea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rPr>
              <a:t>đường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mình</a:t>
            </a:r>
            <a:r>
              <a:rPr lang="en-US" sz="2400" dirty="0">
                <a:solidFill>
                  <a:srgbClr val="0D0D0D"/>
                </a:solidFill>
                <a:latin typeface="Times New Roman" panose="02020603050405020304" pitchFamily="18" charset="0"/>
                <a:ea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rPr>
              <a:t>đường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Lúc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hức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khẩu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súng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tham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vũ</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trang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nhưng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nhiệm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vụ</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giao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thuật</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6" name="Picture 5"/>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570033" y="2338475"/>
            <a:ext cx="4235184" cy="2668240"/>
          </a:xfrm>
          <a:prstGeom prst="rect">
            <a:avLst/>
          </a:prstGeom>
        </p:spPr>
      </p:pic>
      <p:sp>
        <p:nvSpPr>
          <p:cNvPr id="32" name="Rectangle 31"/>
          <p:cNvSpPr/>
          <p:nvPr/>
        </p:nvSpPr>
        <p:spPr>
          <a:xfrm>
            <a:off x="4922126" y="567919"/>
            <a:ext cx="1863411" cy="587853"/>
          </a:xfrm>
          <a:prstGeom prst="rect">
            <a:avLst/>
          </a:prstGeom>
        </p:spPr>
        <p:txBody>
          <a:bodyPr wrap="square">
            <a:spAutoFit/>
          </a:bodyPr>
          <a:lstStyle/>
          <a:p>
            <a:pPr marL="457200" algn="ctr">
              <a:lnSpc>
                <a:spcPct val="115000"/>
              </a:lnSpc>
              <a:spcAft>
                <a:spcPts val="1000"/>
              </a:spcAft>
            </a:pPr>
            <a:r>
              <a:rPr lang="en-US" sz="2800" b="1" u="sng"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ĐỀ BÀI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275602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algn="ctr">
              <a:lnSpc>
                <a:spcPct val="115000"/>
              </a:lnSpc>
              <a:spcAft>
                <a:spcPts val="1000"/>
              </a:spcAft>
            </a:pPr>
            <a:r>
              <a:rPr lang="en-US" sz="2800" b="1" u="sng"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ĐỀ BÀI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239716"/>
            <a:ext cx="10807700" cy="4593565"/>
          </a:xfrm>
          <a:prstGeom prst="rect">
            <a:avLst/>
          </a:prstGeom>
        </p:spPr>
        <p:txBody>
          <a:bodyPr>
            <a:spAutoFit/>
          </a:bodyPr>
          <a:lstStyle/>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Khóa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sắp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mở</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cổ</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đây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Thăng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rừng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mạng</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Nhạc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khẩu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rPr>
              <a:t>đường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Bờ</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Hồ</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thói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quen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gặp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chúng</a:t>
            </a:r>
            <a:r>
              <a:rPr lang="en-US" sz="2800" dirty="0">
                <a:solidFill>
                  <a:srgbClr val="0D0D0D"/>
                </a:solidFill>
                <a:latin typeface="Times New Roman" panose="02020603050405020304" pitchFamily="18" charset="0"/>
                <a:ea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khóa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ấy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017047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854479"/>
            <a:ext cx="10807700" cy="5840060"/>
          </a:xfrm>
          <a:prstGeom prst="rect">
            <a:avLst/>
          </a:prstGeom>
        </p:spPr>
        <p:txBody>
          <a:bodyPr>
            <a:spAutoFit/>
          </a:bodyPr>
          <a:lstStyle/>
          <a:p>
            <a:pPr indent="285750">
              <a:spcAft>
                <a:spcPts val="15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Hóa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Bắc</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trai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nhỏ</a:t>
            </a:r>
            <a:r>
              <a:rPr lang="en-US" sz="2800" dirty="0">
                <a:solidFill>
                  <a:srgbClr val="0D0D0D"/>
                </a:solidFill>
                <a:latin typeface="Times New Roman" panose="02020603050405020304" pitchFamily="18" charset="0"/>
                <a:ea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rPr>
              <a:t>phố</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Nguyễn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Thượng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rừng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điệu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lẽ</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lúc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ngờ</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rằng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ngắn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17.8.1945,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diễn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mít-tinh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chức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hòa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nhịp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Lớn</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kỷ</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buổi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hôm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nổ</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bom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mắt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Chung </a:t>
            </a:r>
            <a:r>
              <a:rPr lang="en-US" sz="2800" dirty="0" err="1">
                <a:solidFill>
                  <a:srgbClr val="0D0D0D"/>
                </a:solidFill>
                <a:latin typeface="Times New Roman" panose="02020603050405020304" pitchFamily="18" charset="0"/>
                <a:ea typeface="Times New Roman" panose="02020603050405020304" pitchFamily="18" charset="0"/>
              </a:rPr>
              <a:t>quanh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giọng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nổi</a:t>
            </a:r>
            <a:r>
              <a:rPr lang="en-US" sz="2800" dirty="0">
                <a:solidFill>
                  <a:srgbClr val="0D0D0D"/>
                </a:solidFill>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8717189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00790" y="1638386"/>
            <a:ext cx="10807700" cy="3493264"/>
          </a:xfrm>
          <a:prstGeom prst="rect">
            <a:avLst/>
          </a:prstGeom>
        </p:spPr>
        <p:txBody>
          <a:bodyPr>
            <a:spAutoFit/>
          </a:bodyPr>
          <a:lstStyle/>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hai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mít-tinh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19.8,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thiếu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chục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giọng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thét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căm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thù</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mặt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bọn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dấu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buổi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bình</a:t>
            </a:r>
            <a:r>
              <a:rPr lang="en-US" sz="2800" dirty="0">
                <a:solidFill>
                  <a:srgbClr val="0D0D0D"/>
                </a:solidFill>
                <a:latin typeface="Times New Roman" panose="02020603050405020304" pitchFamily="18" charset="0"/>
                <a:ea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rPr>
              <a:t>mới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5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thanhnien.vn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4357680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202309"/>
            <a:ext cx="10807700" cy="4862870"/>
          </a:xfrm>
          <a:prstGeom prst="rect">
            <a:avLst/>
          </a:prstGeom>
        </p:spPr>
        <p:txBody>
          <a:bodyPr>
            <a:spAutoFit/>
          </a:bodyPr>
          <a:lstStyle/>
          <a:p>
            <a:pPr>
              <a:spcAft>
                <a:spcPts val="1500"/>
              </a:spcAft>
            </a:pPr>
            <a:r>
              <a:rPr lang="en-US" sz="2400" b="1" dirty="0" err="1">
                <a:solidFill>
                  <a:srgbClr val="0D0D0D"/>
                </a:solidFill>
                <a:latin typeface="Times New Roman" panose="02020603050405020304" pitchFamily="18" charset="0"/>
                <a:ea typeface="Calibri" panose="020F0502020204030204" pitchFamily="34" charset="0"/>
              </a:rPr>
              <a:t>Thực</a:t>
            </a:r>
            <a:r>
              <a:rPr lang="vi-VN" sz="2400" b="1" dirty="0">
                <a:solidFill>
                  <a:srgbClr val="0D0D0D"/>
                </a:solidFill>
                <a:latin typeface="Times New Roman" panose="02020603050405020304" pitchFamily="18" charset="0"/>
                <a:ea typeface="Calibri" panose="020F0502020204030204" pitchFamily="34" charset="0"/>
              </a:rPr>
              <a:t> hiện các yêu cầu sau:</a:t>
            </a:r>
            <a:endParaRPr lang="en-US" sz="2400" dirty="0">
              <a:latin typeface="Times New Roman" panose="02020603050405020304" pitchFamily="18" charset="0"/>
              <a:ea typeface="Times New Roman" panose="02020603050405020304" pitchFamily="18" charset="0"/>
            </a:endParaRPr>
          </a:p>
          <a:p>
            <a:pPr>
              <a:spcAft>
                <a:spcPts val="1500"/>
              </a:spcAft>
            </a:pPr>
            <a:r>
              <a:rPr lang="vi-VN" sz="2400" b="1" dirty="0">
                <a:solidFill>
                  <a:srgbClr val="0D0D0D"/>
                </a:solidFill>
                <a:latin typeface="Times New Roman" panose="02020603050405020304" pitchFamily="18" charset="0"/>
                <a:ea typeface="Calibri" panose="020F0502020204030204" pitchFamily="34" charset="0"/>
              </a:rPr>
              <a:t>Câu 1</a:t>
            </a:r>
            <a:r>
              <a:rPr lang="vi-VN" sz="2400" dirty="0">
                <a:solidFill>
                  <a:srgbClr val="0D0D0D"/>
                </a:solidFill>
                <a:latin typeface="Times New Roman" panose="02020603050405020304" pitchFamily="18" charset="0"/>
                <a:ea typeface="Calibri" panose="020F0502020204030204" pitchFamily="34" charset="0"/>
              </a:rPr>
              <a:t>. Chỉ ra phương thức biểu đạt chính được sử dụng trong đoạn trích.</a:t>
            </a:r>
            <a:endParaRPr lang="en-US" sz="2400" dirty="0">
              <a:latin typeface="Times New Roman" panose="02020603050405020304" pitchFamily="18" charset="0"/>
              <a:ea typeface="Times New Roman" panose="02020603050405020304" pitchFamily="18" charset="0"/>
            </a:endParaRPr>
          </a:p>
          <a:p>
            <a:pPr>
              <a:spcAft>
                <a:spcPts val="1500"/>
              </a:spcAft>
            </a:pPr>
            <a:r>
              <a:rPr lang="vi-VN" sz="2400" b="1" dirty="0">
                <a:solidFill>
                  <a:srgbClr val="0D0D0D"/>
                </a:solidFill>
                <a:latin typeface="Times New Roman" panose="02020603050405020304" pitchFamily="18" charset="0"/>
                <a:ea typeface="Calibri" panose="020F0502020204030204" pitchFamily="34" charset="0"/>
              </a:rPr>
              <a:t>Câu 2</a:t>
            </a:r>
            <a:r>
              <a:rPr lang="vi-VN"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vi-VN" sz="2400" b="1" dirty="0">
                <a:solidFill>
                  <a:srgbClr val="0D0D0D"/>
                </a:solidFill>
                <a:latin typeface="Times New Roman" panose="02020603050405020304" pitchFamily="18" charset="0"/>
                <a:ea typeface="Calibri" panose="020F0502020204030204" pitchFamily="34" charset="0"/>
              </a:rPr>
              <a:t>Câu 3</a:t>
            </a:r>
            <a:r>
              <a:rPr lang="vi-VN" sz="2400" dirty="0">
                <a:solidFill>
                  <a:srgbClr val="0D0D0D"/>
                </a:solidFill>
                <a:latin typeface="Times New Roman" panose="02020603050405020304" pitchFamily="18" charset="0"/>
                <a:ea typeface="Calibri" panose="020F0502020204030204" pitchFamily="34" charset="0"/>
              </a:rPr>
              <a:t>. </a:t>
            </a:r>
            <a:r>
              <a:rPr lang="en-US" sz="2400" dirty="0">
                <a:solidFill>
                  <a:srgbClr val="0D0D0D"/>
                </a:solidFill>
                <a:latin typeface="Times New Roman" panose="02020603050405020304" pitchFamily="18" charset="0"/>
                <a:ea typeface="Calibri" panose="020F0502020204030204" pitchFamily="34" charset="0"/>
              </a:rPr>
              <a:t>Theo </a:t>
            </a:r>
            <a:r>
              <a:rPr lang="en-US" sz="2400" dirty="0" err="1">
                <a:solidFill>
                  <a:srgbClr val="0D0D0D"/>
                </a:solidFill>
                <a:latin typeface="Times New Roman" panose="02020603050405020304" pitchFamily="18" charset="0"/>
                <a:ea typeface="Calibri" panose="020F0502020204030204" pitchFamily="34" charset="0"/>
              </a:rPr>
              <a:t>đoạn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trích</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sự</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kiện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nào</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đã</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giúp</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nhạc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sĩ</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Văn</a:t>
            </a:r>
            <a:r>
              <a:rPr lang="en-US" sz="2400" dirty="0">
                <a:solidFill>
                  <a:srgbClr val="0D0D0D"/>
                </a:solidFill>
                <a:latin typeface="Times New Roman" panose="02020603050405020304" pitchFamily="18" charset="0"/>
                <a:ea typeface="Calibri" panose="020F0502020204030204" pitchFamily="34" charset="0"/>
              </a:rPr>
              <a:t> Cao </a:t>
            </a:r>
            <a:r>
              <a:rPr lang="en-US" sz="2400" dirty="0" err="1">
                <a:solidFill>
                  <a:srgbClr val="0D0D0D"/>
                </a:solidFill>
                <a:latin typeface="Times New Roman" panose="02020603050405020304" pitchFamily="18" charset="0"/>
                <a:ea typeface="Calibri" panose="020F0502020204030204" pitchFamily="34" charset="0"/>
              </a:rPr>
              <a:t>tìm</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thấy</a:t>
            </a:r>
            <a:r>
              <a:rPr lang="en-US" sz="2400" dirty="0">
                <a:solidFill>
                  <a:srgbClr val="0D0D0D"/>
                </a:solidFill>
                <a:latin typeface="Times New Roman" panose="02020603050405020304" pitchFamily="18" charset="0"/>
                <a:ea typeface="Calibri" panose="020F0502020204030204" pitchFamily="34" charset="0"/>
              </a:rPr>
              <a:t> con </a:t>
            </a:r>
            <a:r>
              <a:rPr lang="en-US" sz="2400" dirty="0" err="1">
                <a:solidFill>
                  <a:srgbClr val="0D0D0D"/>
                </a:solidFill>
                <a:latin typeface="Times New Roman" panose="02020603050405020304" pitchFamily="18" charset="0"/>
                <a:ea typeface="Calibri" panose="020F0502020204030204" pitchFamily="34" charset="0"/>
              </a:rPr>
              <a:t>đường</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mới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cho</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mình</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thoát</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ra</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khỏi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sự</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chán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chường</a:t>
            </a:r>
            <a:r>
              <a:rPr lang="en-US" sz="2400" dirty="0">
                <a:solidFill>
                  <a:srgbClr val="0D0D0D"/>
                </a:solidFill>
                <a:latin typeface="Times New Roman" panose="02020603050405020304" pitchFamily="18" charset="0"/>
                <a:ea typeface="Calibri" panose="020F0502020204030204" pitchFamily="34" charset="0"/>
              </a:rPr>
              <a:t>?</a:t>
            </a:r>
            <a:endParaRPr lang="en-US" sz="2400" dirty="0">
              <a:latin typeface="Times New Roman" panose="02020603050405020304" pitchFamily="18" charset="0"/>
              <a:ea typeface="Times New Roman" panose="02020603050405020304" pitchFamily="18" charset="0"/>
            </a:endParaRPr>
          </a:p>
          <a:p>
            <a:pPr marR="30480" algn="just">
              <a:spcAft>
                <a:spcPts val="1200"/>
              </a:spcAft>
            </a:pPr>
            <a:r>
              <a:rPr lang="vi-VN" sz="2400" b="1" dirty="0">
                <a:solidFill>
                  <a:srgbClr val="0D0D0D"/>
                </a:solidFill>
                <a:latin typeface="Times New Roman" panose="02020603050405020304" pitchFamily="18" charset="0"/>
                <a:ea typeface="Calibri" panose="020F0502020204030204" pitchFamily="34" charset="0"/>
              </a:rPr>
              <a:t>Câu 4</a:t>
            </a:r>
            <a:r>
              <a:rPr lang="vi-VN"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Times New Roman" panose="02020603050405020304" pitchFamily="18" charset="0"/>
              </a:rPr>
              <a:t>Ghi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chuyên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dùng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lĩnh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vực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âm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phù</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hợp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tài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bạn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marR="30480" algn="just">
              <a:spcAft>
                <a:spcPts val="1200"/>
              </a:spcAft>
            </a:pPr>
            <a:r>
              <a:rPr lang="vi-VN" sz="2400" b="1" dirty="0">
                <a:solidFill>
                  <a:srgbClr val="0D0D0D"/>
                </a:solidFill>
                <a:latin typeface="Times New Roman" panose="02020603050405020304" pitchFamily="18" charset="0"/>
                <a:ea typeface="Calibri" panose="020F0502020204030204" pitchFamily="34" charset="0"/>
              </a:rPr>
              <a:t>Câu 5</a:t>
            </a:r>
            <a:r>
              <a:rPr lang="vi-VN"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Văn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bản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sử</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dụng</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hình</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ảnh</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và</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kiểu</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chữ</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đậm</a:t>
            </a:r>
            <a:r>
              <a:rPr lang="en-US" sz="2400" dirty="0">
                <a:solidFill>
                  <a:srgbClr val="0D0D0D"/>
                </a:solidFill>
                <a:latin typeface="Times New Roman" panose="02020603050405020304" pitchFamily="18" charset="0"/>
                <a:ea typeface="Calibri" panose="020F0502020204030204" pitchFamily="34" charset="0"/>
              </a:rPr>
              <a:t> ở </a:t>
            </a:r>
            <a:r>
              <a:rPr lang="en-US" sz="2400" dirty="0" err="1">
                <a:solidFill>
                  <a:srgbClr val="0D0D0D"/>
                </a:solidFill>
                <a:latin typeface="Times New Roman" panose="02020603050405020304" pitchFamily="18" charset="0"/>
                <a:ea typeface="Calibri" panose="020F0502020204030204" pitchFamily="34" charset="0"/>
              </a:rPr>
              <a:t>các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đề</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mục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có</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tác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dụng</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gì</a:t>
            </a:r>
            <a:r>
              <a:rPr lang="en-US" sz="2400" dirty="0">
                <a:solidFill>
                  <a:srgbClr val="0D0D0D"/>
                </a:solidFill>
                <a:latin typeface="Times New Roman" panose="02020603050405020304" pitchFamily="18" charset="0"/>
                <a:ea typeface="Calibri" panose="020F0502020204030204" pitchFamily="34" charset="0"/>
              </a:rPr>
              <a:t>?</a:t>
            </a:r>
            <a:endParaRPr lang="en-US" sz="2400" dirty="0">
              <a:latin typeface="Times New Roman" panose="02020603050405020304" pitchFamily="18" charset="0"/>
              <a:ea typeface="Times New Roman" panose="02020603050405020304" pitchFamily="18" charset="0"/>
            </a:endParaRPr>
          </a:p>
          <a:p>
            <a:pPr marR="30480" algn="just">
              <a:spcAft>
                <a:spcPts val="1200"/>
              </a:spcAft>
            </a:pPr>
            <a:r>
              <a:rPr lang="vi-VN" sz="2400" b="1" dirty="0">
                <a:solidFill>
                  <a:srgbClr val="0D0D0D"/>
                </a:solidFill>
                <a:latin typeface="Times New Roman" panose="02020603050405020304" pitchFamily="18" charset="0"/>
                <a:ea typeface="Calibri" panose="020F0502020204030204" pitchFamily="34" charset="0"/>
              </a:rPr>
              <a:t>Câu 6</a:t>
            </a:r>
            <a:r>
              <a:rPr lang="vi-VN"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Hãy</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viết</a:t>
            </a:r>
            <a:r>
              <a:rPr lang="en-US" sz="2400" dirty="0">
                <a:solidFill>
                  <a:srgbClr val="0D0D0D"/>
                </a:solidFill>
                <a:latin typeface="Times New Roman" panose="02020603050405020304" pitchFamily="18" charset="0"/>
                <a:ea typeface="Calibri" panose="020F0502020204030204" pitchFamily="34" charset="0"/>
              </a:rPr>
              <a:t> 3-5 </a:t>
            </a:r>
            <a:r>
              <a:rPr lang="en-US" sz="2400" dirty="0" err="1">
                <a:solidFill>
                  <a:srgbClr val="0D0D0D"/>
                </a:solidFill>
                <a:latin typeface="Times New Roman" panose="02020603050405020304" pitchFamily="18" charset="0"/>
                <a:ea typeface="Calibri" panose="020F0502020204030204" pitchFamily="34" charset="0"/>
              </a:rPr>
              <a:t>dòng</a:t>
            </a:r>
            <a:r>
              <a:rPr lang="en-US" sz="2400" dirty="0">
                <a:solidFill>
                  <a:srgbClr val="0D0D0D"/>
                </a:solidFill>
                <a:latin typeface="Times New Roman" panose="02020603050405020304" pitchFamily="18" charset="0"/>
                <a:ea typeface="Calibri" panose="020F0502020204030204" pitchFamily="34" charset="0"/>
              </a:rPr>
              <a:t> chia </a:t>
            </a:r>
            <a:r>
              <a:rPr lang="en-US" sz="2400" dirty="0" err="1">
                <a:solidFill>
                  <a:srgbClr val="0D0D0D"/>
                </a:solidFill>
                <a:latin typeface="Times New Roman" panose="02020603050405020304" pitchFamily="18" charset="0"/>
                <a:ea typeface="Calibri" panose="020F0502020204030204" pitchFamily="34" charset="0"/>
              </a:rPr>
              <a:t>sẻ</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cảm</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xúc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của</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em</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khi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mỗi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lần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được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nghe</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và</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hát</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bài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hát</a:t>
            </a:r>
            <a:r>
              <a:rPr lang="en-US" sz="2400" dirty="0">
                <a:solidFill>
                  <a:srgbClr val="0D0D0D"/>
                </a:solidFill>
                <a:latin typeface="Times New Roman" panose="02020603050405020304" pitchFamily="18" charset="0"/>
                <a:ea typeface="Calibri" panose="020F0502020204030204" pitchFamily="34" charset="0"/>
              </a:rPr>
              <a:t> </a:t>
            </a:r>
            <a:r>
              <a:rPr lang="en-US" sz="2400" i="1" dirty="0" err="1">
                <a:solidFill>
                  <a:srgbClr val="0D0D0D"/>
                </a:solidFill>
                <a:latin typeface="Times New Roman" panose="02020603050405020304" pitchFamily="18" charset="0"/>
                <a:ea typeface="Calibri" panose="020F0502020204030204" pitchFamily="34" charset="0"/>
              </a:rPr>
              <a:t>Quốc</a:t>
            </a:r>
            <a:r>
              <a:rPr lang="en-US" sz="2400" i="1" dirty="0">
                <a:solidFill>
                  <a:srgbClr val="0D0D0D"/>
                </a:solidFill>
                <a:latin typeface="Times New Roman" panose="02020603050405020304" pitchFamily="18" charset="0"/>
                <a:ea typeface="Calibri" panose="020F0502020204030204" pitchFamily="34" charset="0"/>
              </a:rPr>
              <a:t> ca</a:t>
            </a:r>
            <a:r>
              <a:rPr lang="en-US" sz="2400" dirty="0">
                <a:solidFill>
                  <a:srgbClr val="0D0D0D"/>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886863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313505"/>
            <a:ext cx="10807700" cy="2100062"/>
          </a:xfrm>
          <a:prstGeom prst="rect">
            <a:avLst/>
          </a:prstGeom>
        </p:spPr>
        <p:txBody>
          <a:bodyPr>
            <a:spAutoFit/>
          </a:bodyPr>
          <a:lstStyle/>
          <a:p>
            <a:pPr algn="just">
              <a:lnSpc>
                <a:spcPct val="115000"/>
              </a:lnSpc>
              <a:spcAft>
                <a:spcPts val="0"/>
              </a:spcAft>
            </a:pPr>
            <a:r>
              <a:rPr lang="en-US" sz="2800" b="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II</a:t>
            </a:r>
            <a:r>
              <a:rPr lang="vi-VN" sz="2800" b="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LÀM VĂN (6</a:t>
            </a:r>
            <a:r>
              <a:rPr lang="en-US" sz="2800" b="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a:t>
            </a:r>
            <a:r>
              <a:rPr lang="vi-VN" sz="2800" b="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0 điểm)</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Bef>
                <a:spcPts val="200"/>
              </a:spcBef>
              <a:spcAft>
                <a:spcPts val="100"/>
              </a:spcAft>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22-4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nhựa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364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algn="ctr">
              <a:lnSpc>
                <a:spcPct val="115000"/>
              </a:lnSpc>
              <a:spcBef>
                <a:spcPts val="200"/>
              </a:spcBef>
              <a:spcAft>
                <a:spcPts val="100"/>
              </a:spcAft>
            </a:pPr>
            <a:r>
              <a:rPr lang="en-US" sz="2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HƯỚNG</a:t>
            </a:r>
            <a:r>
              <a:rPr lang="vi-VN" sz="2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DẪN CHẤM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2561114140"/>
              </p:ext>
            </p:extLst>
          </p:nvPr>
        </p:nvGraphicFramePr>
        <p:xfrm>
          <a:off x="660399" y="1584184"/>
          <a:ext cx="10971968" cy="3946779"/>
        </p:xfrm>
        <a:graphic>
          <a:graphicData uri="http://schemas.openxmlformats.org/drawingml/2006/table">
            <a:tbl>
              <a:tblPr firstRow="1" firstCol="1" bandRow="1"/>
              <a:tblGrid>
                <a:gridCol w="775274">
                  <a:extLst>
                    <a:ext uri="{9D8B030D-6E8A-4147-A177-3AD203B41FA5}">
                      <a16:colId xmlns:a16="http://schemas.microsoft.com/office/drawing/2014/main" xmlns="" val="4250736225"/>
                    </a:ext>
                  </a:extLst>
                </a:gridCol>
                <a:gridCol w="1354402">
                  <a:extLst>
                    <a:ext uri="{9D8B030D-6E8A-4147-A177-3AD203B41FA5}">
                      <a16:colId xmlns:a16="http://schemas.microsoft.com/office/drawing/2014/main" xmlns="" val="3446884544"/>
                    </a:ext>
                  </a:extLst>
                </a:gridCol>
                <a:gridCol w="7792981">
                  <a:extLst>
                    <a:ext uri="{9D8B030D-6E8A-4147-A177-3AD203B41FA5}">
                      <a16:colId xmlns:a16="http://schemas.microsoft.com/office/drawing/2014/main" xmlns="" val="1114670645"/>
                    </a:ext>
                  </a:extLst>
                </a:gridCol>
                <a:gridCol w="1049311">
                  <a:extLst>
                    <a:ext uri="{9D8B030D-6E8A-4147-A177-3AD203B41FA5}">
                      <a16:colId xmlns:a16="http://schemas.microsoft.com/office/drawing/2014/main" xmlns="" val="3060681140"/>
                    </a:ext>
                  </a:extLst>
                </a:gridCol>
              </a:tblGrid>
              <a:tr h="200061">
                <a:tc>
                  <a:txBody>
                    <a:bodyPr/>
                    <a:lstStyle/>
                    <a:p>
                      <a:pPr algn="ctr">
                        <a:lnSpc>
                          <a:spcPct val="115000"/>
                        </a:lnSpc>
                        <a:spcBef>
                          <a:spcPts val="200"/>
                        </a:spcBef>
                        <a:spcAft>
                          <a:spcPts val="100"/>
                        </a:spcAft>
                      </a:pP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Phần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Câu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Nội</a:t>
                      </a: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 dung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Điểm</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36684479"/>
                  </a:ext>
                </a:extLst>
              </a:tr>
              <a:tr h="136922">
                <a:tc>
                  <a:txBody>
                    <a:bodyPr/>
                    <a:lstStyle/>
                    <a:p>
                      <a:pPr algn="ctr">
                        <a:lnSpc>
                          <a:spcPct val="115000"/>
                        </a:lnSpc>
                        <a:spcBef>
                          <a:spcPts val="200"/>
                        </a:spcBef>
                        <a:spcAft>
                          <a:spcPts val="1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I</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ĐỌC</a:t>
                      </a: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4</a:t>
                      </a: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,0</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11672960"/>
                  </a:ext>
                </a:extLst>
              </a:tr>
              <a:tr h="654778">
                <a:tc>
                  <a:txBody>
                    <a:bodyPr/>
                    <a:lstStyle/>
                    <a:p>
                      <a:pPr>
                        <a:lnSpc>
                          <a:spcPct val="115000"/>
                        </a:lnSpc>
                        <a:spcBef>
                          <a:spcPts val="200"/>
                        </a:spcBef>
                        <a:spcAft>
                          <a:spcPts val="100"/>
                        </a:spcAft>
                      </a:pPr>
                      <a:r>
                        <a:rPr lang="en-US" sz="28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1</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Phương</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 thức biểu đạt chính: thuyết minh.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b="1" i="1" dirty="0">
                          <a:effectLst/>
                          <a:latin typeface="Times New Roman" panose="02020603050405020304" pitchFamily="18" charset="0"/>
                          <a:ea typeface="Calibri" panose="020F0502020204030204" pitchFamily="34" charset="0"/>
                          <a:cs typeface="Times New Roman" panose="02020603050405020304" pitchFamily="18" charset="0"/>
                        </a:rPr>
                        <a:t>Hướng dẫn chấm</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sinh</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trả</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lời</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như</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Đáp</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án</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0,5 điểm.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Học sinh trả lời</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đúng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phương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thức</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biểu</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đạt</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chính</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cho</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điểm.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0</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,5</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97889352"/>
                  </a:ext>
                </a:extLst>
              </a:tr>
            </a:tbl>
          </a:graphicData>
        </a:graphic>
      </p:graphicFrame>
    </p:spTree>
    <p:extLst>
      <p:ext uri="{BB962C8B-B14F-4D97-AF65-F5344CB8AC3E}">
        <p14:creationId xmlns:p14="http://schemas.microsoft.com/office/powerpoint/2010/main" val="42567171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242172251"/>
              </p:ext>
            </p:extLst>
          </p:nvPr>
        </p:nvGraphicFramePr>
        <p:xfrm>
          <a:off x="660400" y="1622632"/>
          <a:ext cx="10807700" cy="3782632"/>
        </p:xfrm>
        <a:graphic>
          <a:graphicData uri="http://schemas.openxmlformats.org/drawingml/2006/table">
            <a:tbl>
              <a:tblPr firstRow="1" firstCol="1" bandRow="1"/>
              <a:tblGrid>
                <a:gridCol w="791476">
                  <a:extLst>
                    <a:ext uri="{9D8B030D-6E8A-4147-A177-3AD203B41FA5}">
                      <a16:colId xmlns:a16="http://schemas.microsoft.com/office/drawing/2014/main" xmlns="" val="404026772"/>
                    </a:ext>
                  </a:extLst>
                </a:gridCol>
                <a:gridCol w="10016224">
                  <a:extLst>
                    <a:ext uri="{9D8B030D-6E8A-4147-A177-3AD203B41FA5}">
                      <a16:colId xmlns:a16="http://schemas.microsoft.com/office/drawing/2014/main" xmlns="" val="3528474257"/>
                    </a:ext>
                  </a:extLst>
                </a:gridCol>
              </a:tblGrid>
              <a:tr h="0">
                <a:tc>
                  <a:txBody>
                    <a:bodyPr/>
                    <a:lstStyle/>
                    <a:p>
                      <a:pPr algn="ctr">
                        <a:lnSpc>
                          <a:spcPct val="150000"/>
                        </a:lnSpc>
                        <a:spcBef>
                          <a:spcPts val="200"/>
                        </a:spcBef>
                        <a:spcAft>
                          <a:spcPts val="100"/>
                        </a:spcAft>
                      </a:pPr>
                      <a:r>
                        <a:rPr lang="en-US" sz="3200" b="1">
                          <a:effectLst/>
                          <a:latin typeface="Times New Roman" panose="02020603050405020304" pitchFamily="18" charset="0"/>
                          <a:ea typeface="Calibri" panose="020F0502020204030204" pitchFamily="34" charset="0"/>
                          <a:cs typeface="Times New Roman" panose="02020603050405020304" pitchFamily="18" charset="0"/>
                        </a:rPr>
                        <a:t>2</a:t>
                      </a:r>
                      <a:endParaRPr lang="en-US" sz="32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50000"/>
                        </a:lnSpc>
                        <a:spcBef>
                          <a:spcPts val="1200"/>
                        </a:spcBef>
                        <a:spcAft>
                          <a:spcPts val="750"/>
                        </a:spcAft>
                      </a:pP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cung</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cấp</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thông</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tin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Quốc</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ra</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đời</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kỳ</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sĩ</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Cao.</a:t>
                      </a:r>
                      <a:endParaRPr lang="en-US" sz="3200" b="1" kern="0"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50000"/>
                        </a:lnSpc>
                        <a:spcBef>
                          <a:spcPts val="200"/>
                        </a:spcBef>
                        <a:spcAft>
                          <a:spcPts val="100"/>
                        </a:spcAft>
                      </a:pPr>
                      <a:r>
                        <a:rPr lang="vi-VN" sz="32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sinh</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lời</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Đáp</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án</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0,5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Học sinh trả lời không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đúng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43217610"/>
                  </a:ext>
                </a:extLst>
              </a:tr>
            </a:tbl>
          </a:graphicData>
        </a:graphic>
      </p:graphicFrame>
    </p:spTree>
    <p:extLst>
      <p:ext uri="{BB962C8B-B14F-4D97-AF65-F5344CB8AC3E}">
        <p14:creationId xmlns:p14="http://schemas.microsoft.com/office/powerpoint/2010/main" val="496644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0315" y="1196877"/>
            <a:ext cx="8811002"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khúc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mừng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19520292"/>
              </p:ext>
            </p:extLst>
          </p:nvPr>
        </p:nvGraphicFramePr>
        <p:xfrm>
          <a:off x="652378" y="1852257"/>
          <a:ext cx="10807700" cy="4355084"/>
        </p:xfrm>
        <a:graphic>
          <a:graphicData uri="http://schemas.openxmlformats.org/drawingml/2006/table">
            <a:tbl>
              <a:tblPr firstRow="1" firstCol="1" bandRow="1"/>
              <a:tblGrid>
                <a:gridCol w="1723037">
                  <a:extLst>
                    <a:ext uri="{9D8B030D-6E8A-4147-A177-3AD203B41FA5}">
                      <a16:colId xmlns:a16="http://schemas.microsoft.com/office/drawing/2014/main" xmlns="" val="1830576914"/>
                    </a:ext>
                  </a:extLst>
                </a:gridCol>
                <a:gridCol w="9084663">
                  <a:extLst>
                    <a:ext uri="{9D8B030D-6E8A-4147-A177-3AD203B41FA5}">
                      <a16:colId xmlns:a16="http://schemas.microsoft.com/office/drawing/2014/main" xmlns="" val="2997915261"/>
                    </a:ext>
                  </a:extLst>
                </a:gridCol>
              </a:tblGrid>
              <a:tr h="0">
                <a:tc>
                  <a:txBody>
                    <a:bodyPr/>
                    <a:lstStyle/>
                    <a:p>
                      <a:pPr>
                        <a:lnSpc>
                          <a:spcPct val="115000"/>
                        </a:lnSpc>
                        <a:spcAft>
                          <a:spcPts val="1000"/>
                        </a:spcAft>
                      </a:pP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600"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600"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xuân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1975,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vang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Cho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469686519"/>
                  </a:ext>
                </a:extLst>
              </a:tr>
            </a:tbl>
          </a:graphicData>
        </a:graphic>
      </p:graphicFrame>
    </p:spTree>
    <p:extLst>
      <p:ext uri="{BB962C8B-B14F-4D97-AF65-F5344CB8AC3E}">
        <p14:creationId xmlns:p14="http://schemas.microsoft.com/office/powerpoint/2010/main" val="2371923266"/>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368750082"/>
              </p:ext>
            </p:extLst>
          </p:nvPr>
        </p:nvGraphicFramePr>
        <p:xfrm>
          <a:off x="660400" y="1623164"/>
          <a:ext cx="10807700" cy="4565460"/>
        </p:xfrm>
        <a:graphic>
          <a:graphicData uri="http://schemas.openxmlformats.org/drawingml/2006/table">
            <a:tbl>
              <a:tblPr firstRow="1" firstCol="1" bandRow="1"/>
              <a:tblGrid>
                <a:gridCol w="791476">
                  <a:extLst>
                    <a:ext uri="{9D8B030D-6E8A-4147-A177-3AD203B41FA5}">
                      <a16:colId xmlns:a16="http://schemas.microsoft.com/office/drawing/2014/main" xmlns="" val="2404448826"/>
                    </a:ext>
                  </a:extLst>
                </a:gridCol>
                <a:gridCol w="10016224">
                  <a:extLst>
                    <a:ext uri="{9D8B030D-6E8A-4147-A177-3AD203B41FA5}">
                      <a16:colId xmlns:a16="http://schemas.microsoft.com/office/drawing/2014/main" xmlns="" val="3140594130"/>
                    </a:ext>
                  </a:extLst>
                </a:gridCol>
              </a:tblGrid>
              <a:tr h="0">
                <a:tc>
                  <a:txBody>
                    <a:bodyPr/>
                    <a:lstStyle/>
                    <a:p>
                      <a:pPr algn="ctr">
                        <a:lnSpc>
                          <a:spcPct val="115000"/>
                        </a:lnSpc>
                        <a:spcBef>
                          <a:spcPts val="200"/>
                        </a:spcBef>
                        <a:spcAft>
                          <a:spcPts val="100"/>
                        </a:spcAft>
                      </a:pPr>
                      <a:r>
                        <a:rPr lang="en-US" sz="3200" b="1">
                          <a:effectLst/>
                          <a:latin typeface="Times New Roman" panose="02020603050405020304" pitchFamily="18" charset="0"/>
                          <a:ea typeface="Calibri" panose="020F0502020204030204" pitchFamily="34" charset="0"/>
                          <a:cs typeface="Times New Roman" panose="02020603050405020304" pitchFamily="18" charset="0"/>
                        </a:rPr>
                        <a:t>3</a:t>
                      </a:r>
                      <a:endParaRPr lang="en-US" sz="32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Sau</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buổi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chuyện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Vũ</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Quý</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lâu</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luôn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dõi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con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nghệ</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thuật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ông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Cao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tìm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thấy</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con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mới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mình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thoát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khỏi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cuộc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sống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chán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trường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32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sinh</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lời</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Đáp</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án</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hoặc</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cách</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diễn</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đạt</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khác</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sát</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nghĩa</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0,5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Học sinh trả lời</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đúng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992117772"/>
                  </a:ext>
                </a:extLst>
              </a:tr>
            </a:tbl>
          </a:graphicData>
        </a:graphic>
      </p:graphicFrame>
    </p:spTree>
    <p:extLst>
      <p:ext uri="{BB962C8B-B14F-4D97-AF65-F5344CB8AC3E}">
        <p14:creationId xmlns:p14="http://schemas.microsoft.com/office/powerpoint/2010/main" val="20225892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20935624"/>
              </p:ext>
            </p:extLst>
          </p:nvPr>
        </p:nvGraphicFramePr>
        <p:xfrm>
          <a:off x="239843" y="166976"/>
          <a:ext cx="11737298" cy="6548755"/>
        </p:xfrm>
        <a:graphic>
          <a:graphicData uri="http://schemas.openxmlformats.org/drawingml/2006/table">
            <a:tbl>
              <a:tblPr firstRow="1" firstCol="1" bandRow="1"/>
              <a:tblGrid>
                <a:gridCol w="859551">
                  <a:extLst>
                    <a:ext uri="{9D8B030D-6E8A-4147-A177-3AD203B41FA5}">
                      <a16:colId xmlns:a16="http://schemas.microsoft.com/office/drawing/2014/main" xmlns="" val="1096636992"/>
                    </a:ext>
                  </a:extLst>
                </a:gridCol>
                <a:gridCol w="10877747">
                  <a:extLst>
                    <a:ext uri="{9D8B030D-6E8A-4147-A177-3AD203B41FA5}">
                      <a16:colId xmlns:a16="http://schemas.microsoft.com/office/drawing/2014/main" xmlns="" val="2644846578"/>
                    </a:ext>
                  </a:extLst>
                </a:gridCol>
              </a:tblGrid>
              <a:tr h="3160840">
                <a:tc>
                  <a:txBody>
                    <a:bodyPr/>
                    <a:lstStyle/>
                    <a:p>
                      <a:pPr algn="ctr">
                        <a:lnSpc>
                          <a:spcPct val="115000"/>
                        </a:lnSpc>
                        <a:spcBef>
                          <a:spcPts val="200"/>
                        </a:spcBef>
                        <a:spcAft>
                          <a:spcPts val="100"/>
                        </a:spcAft>
                      </a:pP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4</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8523" marR="2852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1500"/>
                        </a:spcAft>
                      </a:pP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(1)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Những</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từ</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ngữ</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chuyên</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dùng</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trong</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lĩnh</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vực</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âm</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nhạc</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trong</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văn</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bản</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hoạt</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động</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nghệ</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thuật</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sáng</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tác</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nghệ</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thuật</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bài</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ca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cách</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mạng</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bài</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hát</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giai</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điệu</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ca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từ</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hòa</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nhịp</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giọng</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hát</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 (0,5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điểm</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Aft>
                          <a:spcPts val="1000"/>
                        </a:spcAft>
                      </a:pP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(2</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tính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(0,5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âm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đời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Tiến</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quân</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âm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tính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thuộc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lĩnh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vực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hoá-giải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âm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thuộc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lĩnh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vực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hoá</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tính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âm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thích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Quốc</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Tiến</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quân</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muốn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tìm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thêm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đời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khá</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phổ</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biến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đối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tượng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thuộc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lứa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tuổi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tầng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lớp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vùng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miền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0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sinh</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lời</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Đáp</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án hoặc diễn đạt tương đương: 1,0 điểm.</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Học sinh trả lời</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đúng</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điểm.</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8523" marR="2852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68590027"/>
                  </a:ext>
                </a:extLst>
              </a:tr>
            </a:tbl>
          </a:graphicData>
        </a:graphic>
      </p:graphicFrame>
    </p:spTree>
    <p:extLst>
      <p:ext uri="{BB962C8B-B14F-4D97-AF65-F5344CB8AC3E}">
        <p14:creationId xmlns:p14="http://schemas.microsoft.com/office/powerpoint/2010/main" val="3164382584"/>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2789435921"/>
              </p:ext>
            </p:extLst>
          </p:nvPr>
        </p:nvGraphicFramePr>
        <p:xfrm>
          <a:off x="660400" y="1740728"/>
          <a:ext cx="10807700" cy="4080828"/>
        </p:xfrm>
        <a:graphic>
          <a:graphicData uri="http://schemas.openxmlformats.org/drawingml/2006/table">
            <a:tbl>
              <a:tblPr firstRow="1" firstCol="1" bandRow="1"/>
              <a:tblGrid>
                <a:gridCol w="791476">
                  <a:extLst>
                    <a:ext uri="{9D8B030D-6E8A-4147-A177-3AD203B41FA5}">
                      <a16:colId xmlns:a16="http://schemas.microsoft.com/office/drawing/2014/main" xmlns="" val="2929812437"/>
                    </a:ext>
                  </a:extLst>
                </a:gridCol>
                <a:gridCol w="10016224">
                  <a:extLst>
                    <a:ext uri="{9D8B030D-6E8A-4147-A177-3AD203B41FA5}">
                      <a16:colId xmlns:a16="http://schemas.microsoft.com/office/drawing/2014/main" xmlns="" val="1492079270"/>
                    </a:ext>
                  </a:extLst>
                </a:gridCol>
              </a:tblGrid>
              <a:tr h="0">
                <a:tc>
                  <a:txBody>
                    <a:bodyPr/>
                    <a:lstStyle/>
                    <a:p>
                      <a:pPr algn="ctr">
                        <a:lnSpc>
                          <a:spcPct val="115000"/>
                        </a:lnSpc>
                        <a:spcBef>
                          <a:spcPts val="200"/>
                        </a:spcBef>
                        <a:spcAft>
                          <a:spcPts val="100"/>
                        </a:spcAft>
                      </a:pPr>
                      <a:r>
                        <a:rPr lang="en-US" sz="3200" b="1">
                          <a:effectLst/>
                          <a:latin typeface="Times New Roman" panose="02020603050405020304" pitchFamily="18" charset="0"/>
                          <a:ea typeface="Calibri" panose="020F0502020204030204" pitchFamily="34" charset="0"/>
                          <a:cs typeface="Times New Roman" panose="02020603050405020304" pitchFamily="18" charset="0"/>
                        </a:rPr>
                        <a:t>5</a:t>
                      </a:r>
                      <a:endParaRPr lang="en-US" sz="32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kiểu</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chữ</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in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đâm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ở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mục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nổi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bật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thông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tin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chính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phần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giúp</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dễ</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nắm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bắt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thông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tin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hơn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b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b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Hình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ảnh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minh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họa</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kèm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giúp</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thêm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chân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thực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3200" b="1"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a:t>
                      </a:r>
                      <a:r>
                        <a:rPr lang="en-US" sz="32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dẫn</a:t>
                      </a:r>
                      <a:r>
                        <a:rPr lang="en-US" sz="32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chấm</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 lời được mỗi  ý của Đáp án: 0,25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95568227"/>
                  </a:ext>
                </a:extLst>
              </a:tr>
            </a:tbl>
          </a:graphicData>
        </a:graphic>
      </p:graphicFrame>
    </p:spTree>
    <p:extLst>
      <p:ext uri="{BB962C8B-B14F-4D97-AF65-F5344CB8AC3E}">
        <p14:creationId xmlns:p14="http://schemas.microsoft.com/office/powerpoint/2010/main" val="22731541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3703999190"/>
              </p:ext>
            </p:extLst>
          </p:nvPr>
        </p:nvGraphicFramePr>
        <p:xfrm>
          <a:off x="660400" y="1643243"/>
          <a:ext cx="10807700" cy="4654042"/>
        </p:xfrm>
        <a:graphic>
          <a:graphicData uri="http://schemas.openxmlformats.org/drawingml/2006/table">
            <a:tbl>
              <a:tblPr firstRow="1" firstCol="1" bandRow="1"/>
              <a:tblGrid>
                <a:gridCol w="791476">
                  <a:extLst>
                    <a:ext uri="{9D8B030D-6E8A-4147-A177-3AD203B41FA5}">
                      <a16:colId xmlns:a16="http://schemas.microsoft.com/office/drawing/2014/main" xmlns="" val="3996034771"/>
                    </a:ext>
                  </a:extLst>
                </a:gridCol>
                <a:gridCol w="10016224">
                  <a:extLst>
                    <a:ext uri="{9D8B030D-6E8A-4147-A177-3AD203B41FA5}">
                      <a16:colId xmlns:a16="http://schemas.microsoft.com/office/drawing/2014/main" xmlns="" val="1773724285"/>
                    </a:ext>
                  </a:extLst>
                </a:gridCol>
              </a:tblGrid>
              <a:tr h="0">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6</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30480" algn="just">
                        <a:spcAft>
                          <a:spcPts val="12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HS chia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sẻ</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nghe</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Quốc</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a:p>
                      <a:pPr marR="30480" algn="just">
                        <a:spcAft>
                          <a:spcPts val="12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hào</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ơn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hệ</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hi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nền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lập</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a:p>
                      <a:pPr marR="30480" algn="just">
                        <a:spcAft>
                          <a:spcPts val="12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nhủ</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trách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nhiệm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góp</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xây</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dựng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non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Nam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vững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bền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tương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15000"/>
                        </a:lnSpc>
                        <a:spcBef>
                          <a:spcPts val="200"/>
                        </a:spcBef>
                        <a:spcAft>
                          <a:spcPts val="1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Chia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sẻ</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 lí, thuyết phụ</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0,75 – 1,</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0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Chia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sẻ</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chưa rõ ràng</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thuyết</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phục</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0,25- 0,5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58081645"/>
                  </a:ext>
                </a:extLst>
              </a:tr>
            </a:tbl>
          </a:graphicData>
        </a:graphic>
      </p:graphicFrame>
    </p:spTree>
    <p:extLst>
      <p:ext uri="{BB962C8B-B14F-4D97-AF65-F5344CB8AC3E}">
        <p14:creationId xmlns:p14="http://schemas.microsoft.com/office/powerpoint/2010/main" val="61115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953351425"/>
              </p:ext>
            </p:extLst>
          </p:nvPr>
        </p:nvGraphicFramePr>
        <p:xfrm>
          <a:off x="660400" y="1522859"/>
          <a:ext cx="10807701" cy="4450842"/>
        </p:xfrm>
        <a:graphic>
          <a:graphicData uri="http://schemas.openxmlformats.org/drawingml/2006/table">
            <a:tbl>
              <a:tblPr firstRow="1" firstCol="1" bandRow="1"/>
              <a:tblGrid>
                <a:gridCol w="468021">
                  <a:extLst>
                    <a:ext uri="{9D8B030D-6E8A-4147-A177-3AD203B41FA5}">
                      <a16:colId xmlns:a16="http://schemas.microsoft.com/office/drawing/2014/main" xmlns="" val="750155547"/>
                    </a:ext>
                  </a:extLst>
                </a:gridCol>
                <a:gridCol w="850281">
                  <a:extLst>
                    <a:ext uri="{9D8B030D-6E8A-4147-A177-3AD203B41FA5}">
                      <a16:colId xmlns:a16="http://schemas.microsoft.com/office/drawing/2014/main" xmlns="" val="1558450772"/>
                    </a:ext>
                  </a:extLst>
                </a:gridCol>
                <a:gridCol w="9012599">
                  <a:extLst>
                    <a:ext uri="{9D8B030D-6E8A-4147-A177-3AD203B41FA5}">
                      <a16:colId xmlns:a16="http://schemas.microsoft.com/office/drawing/2014/main" xmlns="" val="1569519543"/>
                    </a:ext>
                  </a:extLst>
                </a:gridCol>
                <a:gridCol w="476800">
                  <a:extLst>
                    <a:ext uri="{9D8B030D-6E8A-4147-A177-3AD203B41FA5}">
                      <a16:colId xmlns:a16="http://schemas.microsoft.com/office/drawing/2014/main" xmlns="" val="1172667081"/>
                    </a:ext>
                  </a:extLst>
                </a:gridCol>
              </a:tblGrid>
              <a:tr h="0">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II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Viết bài văn tả cảnh sinh hoạt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1300" b="1">
                          <a:effectLst/>
                          <a:latin typeface="Times New Roman" panose="02020603050405020304" pitchFamily="18" charset="0"/>
                          <a:ea typeface="Calibri" panose="020F0502020204030204" pitchFamily="34" charset="0"/>
                          <a:cs typeface="Times New Roman" panose="02020603050405020304" pitchFamily="18" charset="0"/>
                        </a:rPr>
                        <a:t>6</a:t>
                      </a:r>
                      <a:r>
                        <a:rPr lang="vi-VN" sz="1300" b="1">
                          <a:effectLst/>
                          <a:latin typeface="Times New Roman" panose="02020603050405020304" pitchFamily="18" charset="0"/>
                          <a:ea typeface="Calibri" panose="020F0502020204030204" pitchFamily="34" charset="0"/>
                          <a:cs typeface="Times New Roman" panose="02020603050405020304" pitchFamily="18" charset="0"/>
                        </a:rPr>
                        <a:t>,0</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27377525"/>
                  </a:ext>
                </a:extLst>
              </a:tr>
              <a:tr h="0">
                <a:tc rowSpan="2">
                  <a:txBody>
                    <a:bodyPr/>
                    <a:lstStyle/>
                    <a:p>
                      <a:pPr>
                        <a:lnSpc>
                          <a:spcPct val="115000"/>
                        </a:lnSpc>
                        <a:spcBef>
                          <a:spcPts val="200"/>
                        </a:spcBef>
                        <a:spcAft>
                          <a:spcPts val="100"/>
                        </a:spcAft>
                      </a:pPr>
                      <a:r>
                        <a:rPr lang="en-US" sz="28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Đảm bảo cấu trúc một biên 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1300">
                          <a:effectLst/>
                          <a:latin typeface="Times New Roman" panose="02020603050405020304" pitchFamily="18" charset="0"/>
                          <a:ea typeface="Calibri" panose="020F0502020204030204" pitchFamily="34" charset="0"/>
                          <a:cs typeface="Times New Roman" panose="02020603050405020304" pitchFamily="18" charset="0"/>
                        </a:rPr>
                        <a:t>0</a:t>
                      </a:r>
                      <a:r>
                        <a:rPr lang="vi-VN" sz="1300">
                          <a:effectLst/>
                          <a:latin typeface="Times New Roman" panose="02020603050405020304" pitchFamily="18" charset="0"/>
                          <a:ea typeface="Calibri" panose="020F0502020204030204" pitchFamily="34" charset="0"/>
                          <a:cs typeface="Times New Roman" panose="02020603050405020304" pitchFamily="18" charset="0"/>
                        </a:rPr>
                        <a:t>,5</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56075602"/>
                  </a:ext>
                </a:extLst>
              </a:tr>
              <a:tr h="0">
                <a:tc vMerge="1">
                  <a:txBody>
                    <a:bodyPr/>
                    <a:lstStyle/>
                    <a:p>
                      <a:endParaRPr lang="en-US"/>
                    </a:p>
                  </a:txBody>
                  <a:tcPr/>
                </a:tc>
                <a:tc>
                  <a:txBody>
                    <a:bodyPr/>
                    <a:lstStyle/>
                    <a:p>
                      <a:pPr algn="ctr">
                        <a:lnSpc>
                          <a:spcPct val="115000"/>
                        </a:lnSpc>
                        <a:spcBef>
                          <a:spcPts val="200"/>
                        </a:spcBef>
                        <a:spcAft>
                          <a:spcPts val="1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Xác định đúng nội dung biên bản cuộc</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Thảo</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luận</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Hạn</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chế</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bao</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bì</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ni</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lông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thải</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nhựa</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giờ</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hoạt</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lớp</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hưởng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ứng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Trái</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Đất</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22/4.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 sinh xác định đúng nội dung</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biên</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0,5 điểm</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 sinh xác định chưa đúng nội dung biên bản: 0 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1300" dirty="0">
                          <a:effectLst/>
                          <a:latin typeface="Times New Roman" panose="02020603050405020304" pitchFamily="18" charset="0"/>
                          <a:ea typeface="Calibri" panose="020F0502020204030204" pitchFamily="34" charset="0"/>
                          <a:cs typeface="Times New Roman" panose="02020603050405020304" pitchFamily="18" charset="0"/>
                        </a:rPr>
                        <a:t>0</a:t>
                      </a:r>
                      <a:r>
                        <a:rPr lang="vi-VN" sz="1300" dirty="0">
                          <a:effectLst/>
                          <a:latin typeface="Times New Roman" panose="02020603050405020304" pitchFamily="18" charset="0"/>
                          <a:ea typeface="Calibri" panose="020F0502020204030204" pitchFamily="34" charset="0"/>
                          <a:cs typeface="Times New Roman" panose="02020603050405020304" pitchFamily="18" charset="0"/>
                        </a:rPr>
                        <a:t>,5</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67859385"/>
                  </a:ext>
                </a:extLst>
              </a:tr>
            </a:tbl>
          </a:graphicData>
        </a:graphic>
      </p:graphicFrame>
    </p:spTree>
    <p:extLst>
      <p:ext uri="{BB962C8B-B14F-4D97-AF65-F5344CB8AC3E}">
        <p14:creationId xmlns:p14="http://schemas.microsoft.com/office/powerpoint/2010/main" val="22568797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566617922"/>
              </p:ext>
            </p:extLst>
          </p:nvPr>
        </p:nvGraphicFramePr>
        <p:xfrm>
          <a:off x="447617" y="1592597"/>
          <a:ext cx="11258996" cy="4955540"/>
        </p:xfrm>
        <a:graphic>
          <a:graphicData uri="http://schemas.openxmlformats.org/drawingml/2006/table">
            <a:tbl>
              <a:tblPr firstRow="1" firstCol="1" bandRow="1"/>
              <a:tblGrid>
                <a:gridCol w="10325776">
                  <a:extLst>
                    <a:ext uri="{9D8B030D-6E8A-4147-A177-3AD203B41FA5}">
                      <a16:colId xmlns:a16="http://schemas.microsoft.com/office/drawing/2014/main" xmlns="" val="4117781020"/>
                    </a:ext>
                  </a:extLst>
                </a:gridCol>
                <a:gridCol w="933220">
                  <a:extLst>
                    <a:ext uri="{9D8B030D-6E8A-4147-A177-3AD203B41FA5}">
                      <a16:colId xmlns:a16="http://schemas.microsoft.com/office/drawing/2014/main" xmlns="" val="3009691620"/>
                    </a:ext>
                  </a:extLst>
                </a:gridCol>
              </a:tblGrid>
              <a:tr h="3728716">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lượt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 sinh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đảm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đủ</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ý,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chi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rõ</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ràng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vi-VN"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3,5- 4,0 điểm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 sinh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đảm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ý,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sơ</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sài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2,0 – 3,0 điểm.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thiếu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ý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1,0 – 1, 5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6209" marR="4620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Bef>
                          <a:spcPts val="200"/>
                        </a:spcBef>
                        <a:spcAft>
                          <a:spcPts val="100"/>
                        </a:spcAf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Bef>
                          <a:spcPts val="200"/>
                        </a:spcBef>
                        <a:spcAft>
                          <a:spcPts val="100"/>
                        </a:spcAf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4.0</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4388" marR="243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59331347"/>
                  </a:ext>
                </a:extLst>
              </a:tr>
            </a:tbl>
          </a:graphicData>
        </a:graphic>
      </p:graphicFrame>
    </p:spTree>
    <p:extLst>
      <p:ext uri="{BB962C8B-B14F-4D97-AF65-F5344CB8AC3E}">
        <p14:creationId xmlns:p14="http://schemas.microsoft.com/office/powerpoint/2010/main" val="27117094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950089"/>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338958028"/>
              </p:ext>
            </p:extLst>
          </p:nvPr>
        </p:nvGraphicFramePr>
        <p:xfrm>
          <a:off x="660400" y="1467440"/>
          <a:ext cx="10807700" cy="5060950"/>
        </p:xfrm>
        <a:graphic>
          <a:graphicData uri="http://schemas.openxmlformats.org/drawingml/2006/table">
            <a:tbl>
              <a:tblPr firstRow="1" firstCol="1" bandRow="1"/>
              <a:tblGrid>
                <a:gridCol w="9854874">
                  <a:extLst>
                    <a:ext uri="{9D8B030D-6E8A-4147-A177-3AD203B41FA5}">
                      <a16:colId xmlns:a16="http://schemas.microsoft.com/office/drawing/2014/main" xmlns="" val="2794093453"/>
                    </a:ext>
                  </a:extLst>
                </a:gridCol>
                <a:gridCol w="952826">
                  <a:extLst>
                    <a:ext uri="{9D8B030D-6E8A-4147-A177-3AD203B41FA5}">
                      <a16:colId xmlns:a16="http://schemas.microsoft.com/office/drawing/2014/main" xmlns="" val="1979417264"/>
                    </a:ext>
                  </a:extLst>
                </a:gridCol>
              </a:tblGrid>
              <a:tr h="0">
                <a:tc>
                  <a:txBody>
                    <a:bodyPr/>
                    <a:lstStyle/>
                    <a:p>
                      <a:pPr algn="just">
                        <a:lnSpc>
                          <a:spcPct val="115000"/>
                        </a:lnSpc>
                        <a:spcBef>
                          <a:spcPts val="200"/>
                        </a:spcBef>
                        <a:spcAft>
                          <a:spcPts val="100"/>
                        </a:spcAft>
                      </a:pPr>
                      <a:r>
                        <a:rPr lang="vi-VN" sz="2800" i="1">
                          <a:effectLst/>
                          <a:latin typeface="Times New Roman" panose="02020603050405020304" pitchFamily="18" charset="0"/>
                          <a:ea typeface="Calibri" panose="020F0502020204030204" pitchFamily="34" charset="0"/>
                          <a:cs typeface="Times New Roman" panose="02020603050405020304" pitchFamily="18" charset="0"/>
                        </a:rPr>
                        <a:t>d. Chính tả, ngữ pháp</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Đảm bảo chuẩn chính tả, ngữ pháp Tiếng Việt</a:t>
                      </a:r>
                      <a:r>
                        <a:rPr lang="en-US" sz="280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a:effectLst/>
                          <a:latin typeface="Times New Roman" panose="02020603050405020304" pitchFamily="18" charset="0"/>
                          <a:ea typeface="Calibri" panose="020F0502020204030204" pitchFamily="34" charset="0"/>
                          <a:cs typeface="Times New Roman" panose="02020603050405020304" pitchFamily="18" charset="0"/>
                        </a:rPr>
                        <a:t>Ngôn ngữ của biên bản chính xác, ngắn gọn, không làm cho người đọc hiểu lầm ý người nói.</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b="1" i="1">
                          <a:effectLst/>
                          <a:latin typeface="Times New Roman" panose="02020603050405020304" pitchFamily="18" charset="0"/>
                          <a:ea typeface="Calibri" panose="020F0502020204030204" pitchFamily="34" charset="0"/>
                          <a:cs typeface="Times New Roman" panose="02020603050405020304" pitchFamily="18" charset="0"/>
                        </a:rPr>
                        <a:t>Hướng</a:t>
                      </a:r>
                      <a:r>
                        <a:rPr lang="vi-VN" sz="2800" b="1" i="1">
                          <a:effectLst/>
                          <a:latin typeface="Times New Roman" panose="02020603050405020304" pitchFamily="18" charset="0"/>
                          <a:ea typeface="Calibri" panose="020F0502020204030204" pitchFamily="34" charset="0"/>
                          <a:cs typeface="Times New Roman" panose="02020603050405020304" pitchFamily="18" charset="0"/>
                        </a:rPr>
                        <a:t> dẫn chấm</a:t>
                      </a:r>
                      <a:r>
                        <a:rPr lang="en-US" sz="2800" b="1" i="1">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a:effectLst/>
                          <a:latin typeface="Times New Roman" panose="02020603050405020304" pitchFamily="18" charset="0"/>
                          <a:ea typeface="Calibri" panose="020F0502020204030204" pitchFamily="34" charset="0"/>
                          <a:cs typeface="Times New Roman" panose="02020603050405020304" pitchFamily="18" charset="0"/>
                        </a:rPr>
                        <a:t>không cho điểm nếu bài làm mắc quá nhiều lỗi chính tả, ngữ pháp.</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a:effectLst/>
                          <a:latin typeface="Times New Roman" panose="02020603050405020304" pitchFamily="18" charset="0"/>
                          <a:ea typeface="Calibri" panose="020F0502020204030204" pitchFamily="34" charset="0"/>
                          <a:cs typeface="Times New Roman" panose="02020603050405020304" pitchFamily="18" charset="0"/>
                        </a:rPr>
                        <a:t>0,5</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95876945"/>
                  </a:ext>
                </a:extLst>
              </a:tr>
              <a:tr h="0">
                <a:tc>
                  <a:txBody>
                    <a:bodyPr/>
                    <a:lstStyle/>
                    <a:p>
                      <a:pPr marL="47625">
                        <a:lnSpc>
                          <a:spcPct val="115000"/>
                        </a:lnSpc>
                        <a:spcAft>
                          <a:spcPts val="6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e. Sáng </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tạo</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Có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Calibri" panose="020F0502020204030204" pitchFamily="34" charset="0"/>
                          <a:cs typeface="Times New Roman" panose="02020603050405020304" pitchFamily="18" charset="0"/>
                        </a:rPr>
                        <a:t>Hướng</a:t>
                      </a:r>
                      <a:r>
                        <a:rPr lang="en-US" sz="2800" b="1"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i="1" dirty="0" err="1">
                          <a:effectLst/>
                          <a:latin typeface="Times New Roman" panose="02020603050405020304" pitchFamily="18" charset="0"/>
                          <a:ea typeface="Calibri" panose="020F0502020204030204" pitchFamily="34" charset="0"/>
                          <a:cs typeface="Times New Roman" panose="02020603050405020304" pitchFamily="18" charset="0"/>
                        </a:rPr>
                        <a:t>dẫn</a:t>
                      </a:r>
                      <a:r>
                        <a:rPr lang="en-US" sz="2800" b="1"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i="1" dirty="0" err="1">
                          <a:effectLst/>
                          <a:latin typeface="Times New Roman" panose="02020603050405020304" pitchFamily="18" charset="0"/>
                          <a:ea typeface="Calibri" panose="020F0502020204030204" pitchFamily="34" charset="0"/>
                          <a:cs typeface="Times New Roman" panose="02020603050405020304" pitchFamily="18" charset="0"/>
                        </a:rPr>
                        <a:t>chấm</a:t>
                      </a:r>
                      <a:r>
                        <a:rPr lang="en-US" sz="2800" b="1" i="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cho</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nếu</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pháp</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quá</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chung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chung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chưa</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sát</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đề</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0,5</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21923525"/>
                  </a:ext>
                </a:extLst>
              </a:tr>
            </a:tbl>
          </a:graphicData>
        </a:graphic>
      </p:graphicFrame>
    </p:spTree>
    <p:extLst>
      <p:ext uri="{BB962C8B-B14F-4D97-AF65-F5344CB8AC3E}">
        <p14:creationId xmlns:p14="http://schemas.microsoft.com/office/powerpoint/2010/main" val="16092718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032719" y="798492"/>
            <a:ext cx="4063063"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2511899" y="159984"/>
            <a:ext cx="7104702" cy="523220"/>
          </a:xfrm>
          <a:prstGeom prst="rect">
            <a:avLst/>
          </a:prstGeom>
        </p:spPr>
        <p:txBody>
          <a:bodyPr wrap="none">
            <a:spAutoFit/>
          </a:bodyPr>
          <a:lstStyle/>
          <a:p>
            <a:pPr algn="ctr">
              <a:spcBef>
                <a:spcPts val="750"/>
              </a:spcBef>
              <a:spcAft>
                <a:spcPts val="0"/>
              </a:spcAft>
              <a:tabLst>
                <a:tab pos="400050" algn="l"/>
              </a:tabLst>
            </a:pPr>
            <a:r>
              <a:rPr lang="da-DK" sz="2800" b="1" u="sng" dirty="0">
                <a:solidFill>
                  <a:srgbClr val="0D0D0D"/>
                </a:solidFill>
                <a:highlight>
                  <a:srgbClr val="FFFF00"/>
                </a:highlight>
                <a:latin typeface="Times New Roman" panose="02020603050405020304" pitchFamily="18" charset="0"/>
                <a:ea typeface="Times New Roman" panose="02020603050405020304" pitchFamily="18" charset="0"/>
              </a:rPr>
              <a:t>HOẠT ĐỘNG VẬN DỤNG CẢ BÀI HỌC 10</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4348075" y="750707"/>
            <a:ext cx="3432350" cy="555986"/>
          </a:xfrm>
          <a:prstGeom prst="rect">
            <a:avLst/>
          </a:prstGeom>
        </p:spPr>
        <p:txBody>
          <a:bodyPr wrap="none">
            <a:spAutoFit/>
          </a:bodyPr>
          <a:lstStyle/>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vận</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623774"/>
            <a:ext cx="10807700" cy="1791260"/>
          </a:xfrm>
          <a:prstGeom prst="rect">
            <a:avLst/>
          </a:prstGeom>
        </p:spPr>
        <p:txBody>
          <a:bodyPr>
            <a:spAutoFit/>
          </a:bodyPr>
          <a:lstStyle/>
          <a:p>
            <a:pPr>
              <a:lnSpc>
                <a:spcPct val="115000"/>
              </a:lnSpc>
              <a:spcBef>
                <a:spcPts val="1200"/>
              </a:spcBef>
              <a:spcAft>
                <a:spcPts val="750"/>
              </a:spcAft>
            </a:pPr>
            <a:r>
              <a:rPr lang="en-US" sz="3200" b="1" u="sng" kern="0" dirty="0" err="1">
                <a:solidFill>
                  <a:srgbClr val="0070C0"/>
                </a:solidFill>
                <a:latin typeface="Times New Roman" panose="02020603050405020304" pitchFamily="18" charset="0"/>
              </a:rPr>
              <a:t>Yêu</a:t>
            </a:r>
            <a:r>
              <a:rPr lang="en-US" sz="3200" b="1" u="sng" kern="0" dirty="0">
                <a:solidFill>
                  <a:srgbClr val="0070C0"/>
                </a:solidFill>
                <a:latin typeface="Times New Roman" panose="02020603050405020304" pitchFamily="18" charset="0"/>
              </a:rPr>
              <a:t> </a:t>
            </a:r>
            <a:r>
              <a:rPr lang="en-US" sz="3200" b="1" u="sng" kern="0" dirty="0" err="1">
                <a:solidFill>
                  <a:srgbClr val="0070C0"/>
                </a:solidFill>
                <a:latin typeface="Times New Roman" panose="02020603050405020304" pitchFamily="18" charset="0"/>
              </a:rPr>
              <a:t>cầu</a:t>
            </a:r>
            <a:r>
              <a:rPr lang="en-US" sz="3200" b="1" kern="0" dirty="0">
                <a:solidFill>
                  <a:srgbClr val="365F91"/>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Tiến</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hành</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tóm</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tắt</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văn</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bản</a:t>
            </a:r>
            <a:r>
              <a:rPr lang="en-US" sz="3200" b="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Quốc</a:t>
            </a:r>
            <a:r>
              <a:rPr lang="en-US" sz="3200" b="1" i="1" kern="0" dirty="0">
                <a:solidFill>
                  <a:srgbClr val="0D0D0D"/>
                </a:solidFill>
                <a:latin typeface="Times New Roman" panose="02020603050405020304" pitchFamily="18" charset="0"/>
              </a:rPr>
              <a:t> ca </a:t>
            </a:r>
            <a:r>
              <a:rPr lang="en-US" sz="3200" b="1" i="1" kern="0" dirty="0" err="1">
                <a:solidFill>
                  <a:srgbClr val="0D0D0D"/>
                </a:solidFill>
                <a:latin typeface="Times New Roman" panose="02020603050405020304" pitchFamily="18" charset="0"/>
              </a:rPr>
              <a:t>ra</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đời</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trong</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sự</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kỳ</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lạ</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của</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nhạc</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sĩ</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Văn</a:t>
            </a:r>
            <a:r>
              <a:rPr lang="en-US" sz="3200" b="1" i="1" kern="0" dirty="0">
                <a:solidFill>
                  <a:srgbClr val="0D0D0D"/>
                </a:solidFill>
                <a:latin typeface="Times New Roman" panose="02020603050405020304" pitchFamily="18" charset="0"/>
              </a:rPr>
              <a:t> Cao</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Ngọc</a:t>
            </a:r>
            <a:r>
              <a:rPr lang="en-US" sz="3200" b="1" kern="0" dirty="0">
                <a:solidFill>
                  <a:srgbClr val="0D0D0D"/>
                </a:solidFill>
                <a:latin typeface="Times New Roman" panose="02020603050405020304" pitchFamily="18" charset="0"/>
              </a:rPr>
              <a:t> An) </a:t>
            </a:r>
            <a:r>
              <a:rPr lang="en-US" sz="3200" b="1" kern="0" dirty="0" err="1">
                <a:solidFill>
                  <a:srgbClr val="0D0D0D"/>
                </a:solidFill>
                <a:latin typeface="Times New Roman" panose="02020603050405020304" pitchFamily="18" charset="0"/>
              </a:rPr>
              <a:t>trong</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đề</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bài</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phần</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Luyện</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tập</a:t>
            </a:r>
            <a:r>
              <a:rPr lang="en-US" sz="3200" b="1" kern="0" dirty="0">
                <a:solidFill>
                  <a:srgbClr val="0D0D0D"/>
                </a:solidFill>
                <a:latin typeface="Times New Roman" panose="02020603050405020304" pitchFamily="18" charset="0"/>
              </a:rPr>
              <a:t>. </a:t>
            </a:r>
            <a:endParaRPr lang="en-US" sz="3200" b="1" kern="0" dirty="0">
              <a:solidFill>
                <a:srgbClr val="365F91"/>
              </a:solidFill>
              <a:effectLst/>
              <a:latin typeface="Cambria" panose="02040503050406030204" pitchFamily="18" charset="0"/>
            </a:endParaRPr>
          </a:p>
        </p:txBody>
      </p:sp>
    </p:spTree>
    <p:extLst>
      <p:ext uri="{BB962C8B-B14F-4D97-AF65-F5344CB8AC3E}">
        <p14:creationId xmlns:p14="http://schemas.microsoft.com/office/powerpoint/2010/main" val="26990638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a:lnSpc>
                <a:spcPct val="115000"/>
              </a:lnSpc>
              <a:spcAft>
                <a:spcPts val="1200"/>
              </a:spcAft>
            </a:pPr>
            <a:r>
              <a:rPr lang="en-US" sz="2400" b="1" dirty="0">
                <a:solidFill>
                  <a:srgbClr val="FF0000"/>
                </a:solidFill>
                <a:latin typeface="Times New Roman" panose="02020603050405020304" pitchFamily="18" charset="0"/>
                <a:ea typeface="Times New Roman" panose="02020603050405020304" pitchFamily="18" charset="0"/>
              </a:rPr>
              <a:t>II. ĐỊNH HƯỚNG PHÂN TÍCH VĂN BẢN</a:t>
            </a:r>
            <a:endParaRPr lang="en-US" sz="24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250974" y="1276834"/>
            <a:ext cx="11898993" cy="553998"/>
          </a:xfrm>
          <a:prstGeom prst="rect">
            <a:avLst/>
          </a:prstGeom>
        </p:spPr>
        <p:txBody>
          <a:bodyPr wrap="square">
            <a:spAutoFit/>
          </a:bodyPr>
          <a:lstStyle/>
          <a:p>
            <a:r>
              <a:rPr lang="en-US" sz="3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 </a:t>
            </a:r>
            <a:r>
              <a:rPr lang="en-US" sz="3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3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3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thiệu</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khái</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quát</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3000" dirty="0">
              <a:latin typeface="Times New Roman" panose="02020603050405020304" pitchFamily="18" charset="0"/>
              <a:cs typeface="Times New Roman" panose="02020603050405020304" pitchFamily="18" charset="0"/>
            </a:endParaRPr>
          </a:p>
        </p:txBody>
      </p:sp>
      <p:sp>
        <p:nvSpPr>
          <p:cNvPr id="9" name="Rectangle 8"/>
          <p:cNvSpPr/>
          <p:nvPr/>
        </p:nvSpPr>
        <p:spPr>
          <a:xfrm>
            <a:off x="250974" y="1849306"/>
            <a:ext cx="11441354" cy="5349157"/>
          </a:xfrm>
          <a:prstGeom prst="rect">
            <a:avLst/>
          </a:prstGeom>
        </p:spPr>
        <p:txBody>
          <a:bodyPr wrap="square">
            <a:spAutoFit/>
          </a:bodyPr>
          <a:lstStyle/>
          <a:p>
            <a:pPr>
              <a:lnSpc>
                <a:spcPct val="115000"/>
              </a:lnSpc>
              <a:spcAft>
                <a:spcPts val="0"/>
              </a:spcAft>
            </a:pP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B1.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Khái</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quát</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B2.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Phân</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tích</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dung</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b="1" dirty="0">
                <a:solidFill>
                  <a:srgbClr val="0070C0"/>
                </a:solidFill>
                <a:latin typeface="Times New Roman" panose="02020603050405020304" pitchFamily="18" charset="0"/>
                <a:ea typeface="MS Mincho"/>
              </a:rPr>
              <a:t>2.1. </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Ý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lnSpc>
                <a:spcPct val="115000"/>
              </a:lnSpc>
              <a:spcAft>
                <a:spcPts val="1200"/>
              </a:spcAft>
            </a:pPr>
            <a:r>
              <a:rPr lang="en-US" sz="3200" dirty="0">
                <a:solidFill>
                  <a:srgbClr val="000000"/>
                </a:solidFill>
                <a:latin typeface="Times New Roman" panose="02020603050405020304" pitchFamily="18" charset="0"/>
                <a:ea typeface="Times New Roman" panose="02020603050405020304" pitchFamily="18" charset="0"/>
              </a:rPr>
              <a:t>- Thu </a:t>
            </a:r>
            <a:r>
              <a:rPr lang="en-US" sz="3200" dirty="0" err="1">
                <a:solidFill>
                  <a:srgbClr val="000000"/>
                </a:solidFill>
                <a:latin typeface="Times New Roman" panose="02020603050405020304" pitchFamily="18" charset="0"/>
                <a:ea typeface="Times New Roman" panose="02020603050405020304" pitchFamily="18" charset="0"/>
              </a:rPr>
              <a:t>hút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người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đọc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xác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định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chủ</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đề</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báo</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sự</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kiện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ra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hát</a:t>
            </a:r>
            <a:r>
              <a:rPr lang="en-US" sz="3200"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Như</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có</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Bác</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trong</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ngày</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đại</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thắng</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Nhấn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mạnh</a:t>
            </a:r>
            <a:r>
              <a:rPr lang="en-US" sz="3200" dirty="0">
                <a:solidFill>
                  <a:srgbClr val="000000"/>
                </a:solidFill>
                <a:latin typeface="Times New Roman" panose="02020603050405020304" pitchFamily="18" charset="0"/>
                <a:ea typeface="Times New Roman" panose="02020603050405020304" pitchFamily="18" charset="0"/>
              </a:rPr>
              <a:t> ý </a:t>
            </a:r>
            <a:r>
              <a:rPr lang="en-US" sz="3200" dirty="0" err="1">
                <a:solidFill>
                  <a:srgbClr val="000000"/>
                </a:solidFill>
                <a:latin typeface="Times New Roman" panose="02020603050405020304" pitchFamily="18" charset="0"/>
                <a:ea typeface="Times New Roman" panose="02020603050405020304" pitchFamily="18" charset="0"/>
              </a:rPr>
              <a:t>nghĩa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hát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định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hướng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nội</a:t>
            </a:r>
            <a:r>
              <a:rPr lang="en-US" sz="3200" dirty="0">
                <a:solidFill>
                  <a:srgbClr val="000000"/>
                </a:solidFill>
                <a:latin typeface="Times New Roman" panose="02020603050405020304" pitchFamily="18" charset="0"/>
                <a:ea typeface="Times New Roman" panose="02020603050405020304" pitchFamily="18" charset="0"/>
              </a:rPr>
              <a:t> dung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báo</a:t>
            </a:r>
            <a:r>
              <a:rPr lang="en-US" sz="3200" dirty="0">
                <a:solidFill>
                  <a:srgbClr val="000000"/>
                </a:solidFill>
                <a:latin typeface="Times New Roman" panose="02020603050405020304" pitchFamily="18" charset="0"/>
                <a:ea typeface="Times New Roman" panose="02020603050405020304" pitchFamily="18" charset="0"/>
              </a:rPr>
              <a:t>.</a:t>
            </a:r>
            <a:r>
              <a:rPr lang="en-US" sz="3200" dirty="0">
                <a:solidFill>
                  <a:srgbClr val="444444"/>
                </a:solidFill>
                <a:latin typeface="Times New Roman" panose="02020603050405020304" pitchFamily="18" charset="0"/>
                <a:ea typeface="Times New Roman" panose="02020603050405020304" pitchFamily="18" charset="0"/>
              </a:rPr>
              <a:t/>
            </a:r>
            <a:br>
              <a:rPr lang="en-US" sz="3200" dirty="0">
                <a:solidFill>
                  <a:srgbClr val="444444"/>
                </a:solidFill>
                <a:latin typeface="Times New Roman" panose="02020603050405020304" pitchFamily="18" charset="0"/>
                <a:ea typeface="Times New Roman" panose="02020603050405020304" pitchFamily="18" charset="0"/>
              </a:rPr>
            </a:br>
            <a:endParaRPr lang="en-US" sz="3200" dirty="0"/>
          </a:p>
        </p:txBody>
      </p:sp>
    </p:spTree>
    <p:extLst>
      <p:ext uri="{BB962C8B-B14F-4D97-AF65-F5344CB8AC3E}">
        <p14:creationId xmlns:p14="http://schemas.microsoft.com/office/powerpoint/2010/main" val="21926129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fade">
                                      <p:cBhvr>
                                        <p:cTn id="14" dur="1000"/>
                                        <p:tgtEl>
                                          <p:spTgt spid="9">
                                            <p:txEl>
                                              <p:pRg st="0" end="0"/>
                                            </p:txEl>
                                          </p:spTgt>
                                        </p:tgtEl>
                                      </p:cBhvr>
                                    </p:animEffect>
                                    <p:anim calcmode="lin" valueType="num">
                                      <p:cBhvr>
                                        <p:cTn id="15"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1" end="1"/>
                                            </p:txEl>
                                          </p:spTgt>
                                        </p:tgtEl>
                                        <p:attrNameLst>
                                          <p:attrName>style.visibility</p:attrName>
                                        </p:attrNameLst>
                                      </p:cBhvr>
                                      <p:to>
                                        <p:strVal val="visible"/>
                                      </p:to>
                                    </p:set>
                                    <p:animEffect transition="in" filter="fade">
                                      <p:cBhvr>
                                        <p:cTn id="21" dur="1000"/>
                                        <p:tgtEl>
                                          <p:spTgt spid="9">
                                            <p:txEl>
                                              <p:pRg st="1" end="1"/>
                                            </p:txEl>
                                          </p:spTgt>
                                        </p:tgtEl>
                                      </p:cBhvr>
                                    </p:animEffect>
                                    <p:anim calcmode="lin" valueType="num">
                                      <p:cBhvr>
                                        <p:cTn id="22"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xEl>
                                              <p:pRg st="2" end="2"/>
                                            </p:txEl>
                                          </p:spTgt>
                                        </p:tgtEl>
                                        <p:attrNameLst>
                                          <p:attrName>style.visibility</p:attrName>
                                        </p:attrNameLst>
                                      </p:cBhvr>
                                      <p:to>
                                        <p:strVal val="visible"/>
                                      </p:to>
                                    </p:set>
                                    <p:animEffect transition="in" filter="fade">
                                      <p:cBhvr>
                                        <p:cTn id="28" dur="1000"/>
                                        <p:tgtEl>
                                          <p:spTgt spid="9">
                                            <p:txEl>
                                              <p:pRg st="2" end="2"/>
                                            </p:txEl>
                                          </p:spTgt>
                                        </p:tgtEl>
                                      </p:cBhvr>
                                    </p:animEffect>
                                    <p:anim calcmode="lin" valueType="num">
                                      <p:cBhvr>
                                        <p:cTn id="29"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animEffect transition="in" filter="fade">
                                      <p:cBhvr>
                                        <p:cTn id="35" dur="1000"/>
                                        <p:tgtEl>
                                          <p:spTgt spid="9">
                                            <p:txEl>
                                              <p:pRg st="3" end="3"/>
                                            </p:txEl>
                                          </p:spTgt>
                                        </p:tgtEl>
                                      </p:cBhvr>
                                    </p:animEffect>
                                    <p:anim calcmode="lin" valueType="num">
                                      <p:cBhvr>
                                        <p:cTn id="36"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9">
                                            <p:txEl>
                                              <p:pRg st="4" end="4"/>
                                            </p:txEl>
                                          </p:spTgt>
                                        </p:tgtEl>
                                        <p:attrNameLst>
                                          <p:attrName>style.visibility</p:attrName>
                                        </p:attrNameLst>
                                      </p:cBhvr>
                                      <p:to>
                                        <p:strVal val="visible"/>
                                      </p:to>
                                    </p:set>
                                    <p:animEffect transition="in" filter="fade">
                                      <p:cBhvr>
                                        <p:cTn id="42" dur="1000"/>
                                        <p:tgtEl>
                                          <p:spTgt spid="9">
                                            <p:txEl>
                                              <p:pRg st="4" end="4"/>
                                            </p:txEl>
                                          </p:spTgt>
                                        </p:tgtEl>
                                      </p:cBhvr>
                                    </p:animEffect>
                                    <p:anim calcmode="lin" valueType="num">
                                      <p:cBhvr>
                                        <p:cTn id="43" dur="1000" fill="hold"/>
                                        <p:tgtEl>
                                          <p:spTgt spid="9">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9">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9">
                                            <p:txEl>
                                              <p:pRg st="5" end="5"/>
                                            </p:txEl>
                                          </p:spTgt>
                                        </p:tgtEl>
                                        <p:attrNameLst>
                                          <p:attrName>style.visibility</p:attrName>
                                        </p:attrNameLst>
                                      </p:cBhvr>
                                      <p:to>
                                        <p:strVal val="visible"/>
                                      </p:to>
                                    </p:set>
                                    <p:animEffect transition="in" filter="fade">
                                      <p:cBhvr>
                                        <p:cTn id="49" dur="1000"/>
                                        <p:tgtEl>
                                          <p:spTgt spid="9">
                                            <p:txEl>
                                              <p:pRg st="5" end="5"/>
                                            </p:txEl>
                                          </p:spTgt>
                                        </p:tgtEl>
                                      </p:cBhvr>
                                    </p:animEffect>
                                    <p:anim calcmode="lin" valueType="num">
                                      <p:cBhvr>
                                        <p:cTn id="50" dur="1000" fill="hold"/>
                                        <p:tgtEl>
                                          <p:spTgt spid="9">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9">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374791" y="1192484"/>
            <a:ext cx="11378918" cy="5534849"/>
          </a:xfrm>
          <a:prstGeom prst="rect">
            <a:avLst/>
          </a:prstGeom>
        </p:spPr>
        <p:txBody>
          <a:bodyPr wrap="square">
            <a:spAutoFit/>
          </a:bodyPr>
          <a:lstStyle/>
          <a:p>
            <a:pPr>
              <a:spcAft>
                <a:spcPts val="10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2.2.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mối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pP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2.1.1.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228600">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Gián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4/1975,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=&gt;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xướng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ta.</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400"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Trực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tiếp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rPr>
              <a:t>chiều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rPr>
              <a:t> 28/04/1975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hành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oanh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sân</a:t>
            </a:r>
            <a:r>
              <a:rPr lang="en-US" sz="2400" dirty="0">
                <a:latin typeface="Times New Roman" panose="02020603050405020304" pitchFamily="18" charset="0"/>
                <a:ea typeface="Times New Roman" panose="02020603050405020304" pitchFamily="18" charset="0"/>
              </a:rPr>
              <a:t> bay </a:t>
            </a:r>
            <a:r>
              <a:rPr lang="en-US" sz="2400" dirty="0" err="1">
                <a:latin typeface="Times New Roman" panose="02020603050405020304" pitchFamily="18" charset="0"/>
                <a:ea typeface="Times New Roman" panose="02020603050405020304" pitchFamily="18" charset="0"/>
              </a:rPr>
              <a:t>Tân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phi </a:t>
            </a:r>
            <a:r>
              <a:rPr lang="en-US" sz="2400" dirty="0" err="1">
                <a:latin typeface="Times New Roman" panose="02020603050405020304" pitchFamily="18" charset="0"/>
                <a:ea typeface="Times New Roman" panose="02020603050405020304" pitchFamily="18" charset="0"/>
              </a:rPr>
              <a:t>công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Nguyễn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cú</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hích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quan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trọng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đời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khiến</a:t>
            </a:r>
            <a:r>
              <a:rPr lang="en-US" sz="2400" dirty="0">
                <a:latin typeface="Times New Roman" panose="02020603050405020304" pitchFamily="18" charset="0"/>
                <a:ea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rPr>
              <a:t>nghĩ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luôn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thường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trực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nguồn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góp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reo </a:t>
            </a:r>
            <a:r>
              <a:rPr lang="en-US" sz="2400" dirty="0" err="1">
                <a:latin typeface="Times New Roman" panose="02020603050405020304" pitchFamily="18" charset="0"/>
                <a:ea typeface="Times New Roman" panose="02020603050405020304" pitchFamily="18" charset="0"/>
              </a:rPr>
              <a:t>vui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mừng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326310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1000"/>
                                        <p:tgtEl>
                                          <p:spTgt spid="3">
                                            <p:txEl>
                                              <p:pRg st="2" end="2"/>
                                            </p:txEl>
                                          </p:spTgt>
                                        </p:tgtEl>
                                      </p:cBhvr>
                                    </p:animEffect>
                                    <p:anim calcmode="lin" valueType="num">
                                      <p:cBhvr>
                                        <p:cTn id="8"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3" end="3"/>
                                            </p:txEl>
                                          </p:spTgt>
                                        </p:tgtEl>
                                        <p:attrNameLst>
                                          <p:attrName>style.visibility</p:attrName>
                                        </p:attrNameLst>
                                      </p:cBhvr>
                                      <p:to>
                                        <p:strVal val="visible"/>
                                      </p:to>
                                    </p:set>
                                    <p:animEffect transition="in" filter="fade">
                                      <p:cBhvr>
                                        <p:cTn id="14" dur="1000"/>
                                        <p:tgtEl>
                                          <p:spTgt spid="3">
                                            <p:txEl>
                                              <p:pRg st="3" end="3"/>
                                            </p:txEl>
                                          </p:spTgt>
                                        </p:tgtEl>
                                      </p:cBhvr>
                                    </p:animEffect>
                                    <p:anim calcmode="lin" valueType="num">
                                      <p:cBhvr>
                                        <p:cTn id="15"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1000"/>
                                        <p:tgtEl>
                                          <p:spTgt spid="3">
                                            <p:txEl>
                                              <p:pRg st="4" end="4"/>
                                            </p:txEl>
                                          </p:spTgt>
                                        </p:tgtEl>
                                      </p:cBhvr>
                                    </p:animEffect>
                                    <p:anim calcmode="lin" valueType="num">
                                      <p:cBhvr>
                                        <p:cTn id="22"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4" end="4"/>
                                            </p:txEl>
                                          </p:spTgt>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1000"/>
                                        <p:tgtEl>
                                          <p:spTgt spid="3">
                                            <p:txEl>
                                              <p:pRg st="5" end="5"/>
                                            </p:txEl>
                                          </p:spTgt>
                                        </p:tgtEl>
                                      </p:cBhvr>
                                    </p:animEffect>
                                    <p:anim calcmode="lin" valueType="num">
                                      <p:cBhvr>
                                        <p:cTn id="27"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28"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algn="ctr" defTabSz="1088421"/>
              <a:endParaRPr lang="en-US" sz="3549" b="1" dirty="0">
                <a:solidFill>
                  <a:prstClr val="white"/>
                </a:solidFill>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algn="ctr" defTabSz="1088421">
                <a:lnSpc>
                  <a:spcPts val="2500"/>
                </a:lnSpc>
              </a:pPr>
              <a:r>
                <a:rPr lang="en-US" sz="1550" dirty="0">
                  <a:solidFill>
                    <a:prstClr val="white"/>
                  </a:solidFill>
                  <a:latin typeface="AvantGarde-Demi" pitchFamily="18" charset="0"/>
                  <a:ea typeface="AvantGarde-Demi" pitchFamily="18" charset="0"/>
                  <a:cs typeface="AvantGarde-Demi" pitchFamily="18" charset="0"/>
                </a:rPr>
                <a:t>LỚP</a:t>
              </a:r>
            </a:p>
            <a:p>
              <a:pPr algn="ctr" defTabSz="1088421">
                <a:lnSpc>
                  <a:spcPts val="2500"/>
                </a:lnSpc>
              </a:pPr>
              <a:r>
                <a:rPr lang="en-US" sz="2749" dirty="0">
                  <a:solidFill>
                    <a:prstClr val="white"/>
                  </a:solidFill>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r>
              <a:rPr lang="en-US" sz="3200" b="1" dirty="0" smtClean="0">
                <a:solidFill>
                  <a:srgbClr val="C00000"/>
                </a:solidFill>
                <a:effectLst/>
                <a:latin typeface="Times New Roman" panose="02020603050405020304" pitchFamily="18" charset="0"/>
                <a:ea typeface="Times New Roman" panose="02020603050405020304" pitchFamily="18" charset="0"/>
              </a:rPr>
              <a:t>VĂN BẢN THÔNG TIN</a:t>
            </a:r>
            <a:endParaRPr lang="en-US" sz="3200" dirty="0"/>
          </a:p>
        </p:txBody>
      </p:sp>
      <p:sp>
        <p:nvSpPr>
          <p:cNvPr id="7" name="Rectangle 6"/>
          <p:cNvSpPr/>
          <p:nvPr/>
        </p:nvSpPr>
        <p:spPr>
          <a:xfrm>
            <a:off x="1831272" y="88530"/>
            <a:ext cx="1796069" cy="658642"/>
          </a:xfrm>
          <a:prstGeom prst="rect">
            <a:avLst/>
          </a:prstGeom>
        </p:spPr>
        <p:txBody>
          <a:bodyPr wrap="none">
            <a:spAutoFit/>
          </a:bodyPr>
          <a:lstStyle/>
          <a:p>
            <a:pPr algn="ctr">
              <a:lnSpc>
                <a:spcPct val="115000"/>
              </a:lnSpc>
              <a:spcAft>
                <a:spcPts val="1000"/>
              </a:spcAft>
            </a:pPr>
            <a:r>
              <a:rPr lang="en-US" sz="3200" b="1" dirty="0">
                <a:solidFill>
                  <a:srgbClr val="00B0F0"/>
                </a:solidFill>
                <a:latin typeface="Times New Roman" panose="02020603050405020304" pitchFamily="18" charset="0"/>
                <a:ea typeface="Times New Roman" panose="02020603050405020304" pitchFamily="18" charset="0"/>
                <a:cs typeface="Times New Roman" panose="02020603050405020304" pitchFamily="18" charset="0"/>
              </a:rPr>
              <a:t>ÔN TẬP </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69823" y="831701"/>
            <a:ext cx="11722308" cy="5733991"/>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US" sz="2150">
                <a:solidFill>
                  <a:prstClr val="white"/>
                </a:solidFill>
                <a:latin typeface="Calibri"/>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US" sz="2150" dirty="0">
                <a:solidFill>
                  <a:prstClr val="white"/>
                </a:solidFill>
                <a:latin typeface="Calibri"/>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defTabSz="1088421"/>
              <a:endParaRPr lang="en-US" sz="2699" b="1" dirty="0">
                <a:solidFill>
                  <a:srgbClr val="4BACC6"/>
                </a:solidFill>
                <a:latin typeface="Tahoma" pitchFamily="34" charset="0"/>
                <a:ea typeface="Tahoma" pitchFamily="34" charset="0"/>
                <a:cs typeface="Tahoma" pitchFamily="34" charset="0"/>
              </a:endParaRPr>
            </a:p>
          </p:txBody>
        </p:sp>
      </p:grpSp>
      <p:sp>
        <p:nvSpPr>
          <p:cNvPr id="32" name="Rectangle 31"/>
          <p:cNvSpPr/>
          <p:nvPr/>
        </p:nvSpPr>
        <p:spPr>
          <a:xfrm>
            <a:off x="3531450" y="665345"/>
            <a:ext cx="5116401" cy="548099"/>
          </a:xfrm>
          <a:prstGeom prst="rect">
            <a:avLst/>
          </a:prstGeom>
        </p:spPr>
        <p:txBody>
          <a:bodyPr wrap="none">
            <a:spAutoFit/>
          </a:bodyPr>
          <a:lstStyle/>
          <a:p>
            <a:pPr marR="91440" algn="ctr">
              <a:lnSpc>
                <a:spcPct val="115000"/>
              </a:lnSpc>
              <a:spcAft>
                <a:spcPts val="1000"/>
              </a:spcAft>
            </a:pPr>
            <a:r>
              <a:rPr lang="da-DK" sz="2800" b="1" dirty="0">
                <a:latin typeface="Times New Roman" panose="02020603050405020304" pitchFamily="18" charset="0"/>
                <a:cs typeface="Times New Roman" panose="02020603050405020304" pitchFamily="18" charset="0"/>
              </a:rPr>
              <a:t>HOẠT ĐỘNG 1: KHỞI ĐỘNG</a:t>
            </a:r>
            <a:endParaRPr lang="en-US" sz="2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395526" y="1276834"/>
            <a:ext cx="6463629" cy="587853"/>
          </a:xfrm>
          <a:prstGeom prst="rect">
            <a:avLst/>
          </a:prstGeom>
        </p:spPr>
        <p:txBody>
          <a:bodyPr wrap="none">
            <a:spAutoFit/>
          </a:bodyPr>
          <a:lstStyle/>
          <a:p>
            <a:pPr algn="just">
              <a:lnSpc>
                <a:spcPct val="115000"/>
              </a:lnSpc>
              <a:spcAft>
                <a:spcPts val="0"/>
              </a:spcAft>
            </a:pPr>
            <a:r>
              <a:rPr lang="en-US" sz="2800" b="1" dirty="0" err="1">
                <a:solidFill>
                  <a:srgbClr val="262626"/>
                </a:solidFill>
                <a:latin typeface="Times New Roman" panose="02020603050405020304" pitchFamily="18" charset="0"/>
                <a:ea typeface="Times New Roman" panose="02020603050405020304" pitchFamily="18" charset="0"/>
              </a:rPr>
              <a:t>Yêu</a:t>
            </a:r>
            <a:r>
              <a:rPr lang="en-US" sz="2800" b="1" dirty="0">
                <a:solidFill>
                  <a:srgbClr val="262626"/>
                </a:solidFill>
                <a:latin typeface="Times New Roman" panose="02020603050405020304" pitchFamily="18" charset="0"/>
                <a:ea typeface="Times New Roman" panose="02020603050405020304" pitchFamily="18" charset="0"/>
              </a:rPr>
              <a:t> </a:t>
            </a:r>
            <a:r>
              <a:rPr lang="en-US" sz="2800" b="1" dirty="0" err="1">
                <a:solidFill>
                  <a:srgbClr val="262626"/>
                </a:solidFill>
                <a:latin typeface="Times New Roman" panose="02020603050405020304" pitchFamily="18" charset="0"/>
                <a:ea typeface="Times New Roman" panose="02020603050405020304" pitchFamily="18" charset="0"/>
              </a:rPr>
              <a:t>cầu</a:t>
            </a:r>
            <a:r>
              <a:rPr lang="en-US" sz="2800" b="1"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thành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Phiếu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tập</a:t>
            </a:r>
            <a:r>
              <a:rPr lang="en-US" sz="2800" dirty="0">
                <a:solidFill>
                  <a:srgbClr val="0D0D0D"/>
                </a:solidFill>
                <a:latin typeface="Times New Roman" panose="02020603050405020304" pitchFamily="18" charset="0"/>
                <a:ea typeface="Times New Roman" panose="02020603050405020304" pitchFamily="18" charset="0"/>
              </a:rPr>
              <a:t> 01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950684890"/>
              </p:ext>
            </p:extLst>
          </p:nvPr>
        </p:nvGraphicFramePr>
        <p:xfrm>
          <a:off x="652378" y="1955123"/>
          <a:ext cx="10858501" cy="3435096"/>
        </p:xfrm>
        <a:graphic>
          <a:graphicData uri="http://schemas.openxmlformats.org/drawingml/2006/table">
            <a:tbl>
              <a:tblPr firstRow="1" firstCol="1" bandRow="1"/>
              <a:tblGrid>
                <a:gridCol w="1726719">
                  <a:extLst>
                    <a:ext uri="{9D8B030D-6E8A-4147-A177-3AD203B41FA5}">
                      <a16:colId xmlns:a16="http://schemas.microsoft.com/office/drawing/2014/main" xmlns="" val="4136882119"/>
                    </a:ext>
                  </a:extLst>
                </a:gridCol>
                <a:gridCol w="2185424">
                  <a:extLst>
                    <a:ext uri="{9D8B030D-6E8A-4147-A177-3AD203B41FA5}">
                      <a16:colId xmlns:a16="http://schemas.microsoft.com/office/drawing/2014/main" xmlns="" val="590036758"/>
                    </a:ext>
                  </a:extLst>
                </a:gridCol>
                <a:gridCol w="3473179">
                  <a:extLst>
                    <a:ext uri="{9D8B030D-6E8A-4147-A177-3AD203B41FA5}">
                      <a16:colId xmlns:a16="http://schemas.microsoft.com/office/drawing/2014/main" xmlns="" val="192065846"/>
                    </a:ext>
                  </a:extLst>
                </a:gridCol>
                <a:gridCol w="3473179">
                  <a:extLst>
                    <a:ext uri="{9D8B030D-6E8A-4147-A177-3AD203B41FA5}">
                      <a16:colId xmlns:a16="http://schemas.microsoft.com/office/drawing/2014/main" xmlns="" val="1796687551"/>
                    </a:ext>
                  </a:extLst>
                </a:gridCol>
              </a:tblGrid>
              <a:tr h="0">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 loại</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 văn bản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 khác biệt về </a:t>
                      </a: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 dung đề tài</a:t>
                      </a: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của thể loại ở hai tập sách</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3312652855"/>
                  </a:ext>
                </a:extLst>
              </a:tr>
              <a:tr h="0">
                <a:tc rowSpan="2">
                  <a:txBody>
                    <a:bodyPr/>
                    <a:lstStyle/>
                    <a:p>
                      <a:pPr algn="just">
                        <a:lnSpc>
                          <a:spcPct val="115000"/>
                        </a:lnSpc>
                        <a:spcAft>
                          <a:spcPts val="0"/>
                        </a:spcAf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 bản thông tin</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 1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67073206"/>
                  </a:ext>
                </a:extLst>
              </a:tr>
              <a:tr h="0">
                <a:tc vMerge="1">
                  <a:txBody>
                    <a:bodyPr/>
                    <a:lstStyle/>
                    <a:p>
                      <a:endParaRPr lang="en-US"/>
                    </a:p>
                  </a:txBody>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 2</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53416970"/>
                  </a:ext>
                </a:extLst>
              </a:tr>
            </a:tbl>
          </a:graphicData>
        </a:graphic>
      </p:graphicFrame>
    </p:spTree>
    <p:extLst>
      <p:ext uri="{BB962C8B-B14F-4D97-AF65-F5344CB8AC3E}">
        <p14:creationId xmlns:p14="http://schemas.microsoft.com/office/powerpoint/2010/main" val="92800652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03007"/>
            <a:ext cx="10807700" cy="4780796"/>
          </a:xfrm>
          <a:prstGeom prst="rect">
            <a:avLst/>
          </a:prstGeom>
        </p:spPr>
        <p:txBody>
          <a:bodyPr>
            <a:spAutoFit/>
          </a:bodyPr>
          <a:lstStyle/>
          <a:p>
            <a:pPr>
              <a:lnSpc>
                <a:spcPct val="150000"/>
              </a:lnSpc>
              <a:spcAft>
                <a:spcPts val="1000"/>
              </a:spcAft>
            </a:pP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2.2.2.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phổ</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Chiều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28/4/1975,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nguồn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dào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sửa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743880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28568" y="1161918"/>
            <a:ext cx="10807700" cy="5560497"/>
          </a:xfrm>
          <a:prstGeom prst="rect">
            <a:avLst/>
          </a:prstGeom>
        </p:spPr>
        <p:txBody>
          <a:bodyPr>
            <a:spAutoFit/>
          </a:bodyPr>
          <a:lstStyle/>
          <a:p>
            <a:pPr>
              <a:lnSpc>
                <a:spcPct val="115000"/>
              </a:lnSpc>
              <a:spcAft>
                <a:spcPts val="1000"/>
              </a:spcAf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phổ</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hát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29/4: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duyệt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7/5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Phủ</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ngay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kịp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1/5: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loa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Suốt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cất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dội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làn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Đài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TNVN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35420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28568" y="1161918"/>
            <a:ext cx="108077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Quá</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phổ</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697437"/>
            <a:ext cx="10807700" cy="3175228"/>
          </a:xfrm>
          <a:prstGeom prst="rect">
            <a:avLst/>
          </a:prstGeom>
        </p:spPr>
        <p:txBody>
          <a:bodyPr>
            <a:spAutoFit/>
          </a:bodyPr>
          <a:lstStyle/>
          <a:p>
            <a:pPr>
              <a:lnSpc>
                <a:spcPct val="150000"/>
              </a:lnSpc>
              <a:spcAft>
                <a:spcPts val="1000"/>
              </a:spcAft>
            </a:pP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1/5,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thổi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rền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âm</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điệu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Nam  –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Chí</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Nam  –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Chí</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Minh”</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Buổi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chiều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1/5,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loa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thanh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phố</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loạt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cất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mừng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này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003290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276834"/>
            <a:ext cx="10807700" cy="4569456"/>
          </a:xfrm>
          <a:prstGeom prst="rect">
            <a:avLst/>
          </a:prstGeom>
        </p:spPr>
        <p:txBody>
          <a:bodyPr>
            <a:spAutoFit/>
          </a:bodyPr>
          <a:lstStyle/>
          <a:p>
            <a:pPr>
              <a:lnSpc>
                <a:spcPct val="115000"/>
              </a:lnSpc>
              <a:spcAft>
                <a:spcPts val="1000"/>
              </a:spcAf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c.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Tâm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Tuyên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hứng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dồn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dập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 tin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thăng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781491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276834"/>
            <a:ext cx="108077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Tâm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trạng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833268"/>
            <a:ext cx="10807700" cy="4569456"/>
          </a:xfrm>
          <a:prstGeom prst="rect">
            <a:avLst/>
          </a:prstGeom>
        </p:spPr>
        <p:txBody>
          <a:bodyPr>
            <a:spAutoFit/>
          </a:bodyPr>
          <a:lstStyle/>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trực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chồng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bồi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sẵn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=&gt;</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mệnh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420012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213814"/>
            <a:ext cx="108077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Tâm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trạng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573013" y="1708699"/>
            <a:ext cx="10807700" cy="5001369"/>
          </a:xfrm>
          <a:prstGeom prst="rect">
            <a:avLst/>
          </a:prstGeom>
        </p:spPr>
        <p:txBody>
          <a:bodyPr>
            <a:spAutoFit/>
          </a:bodyPr>
          <a:lstStyle/>
          <a:p>
            <a:pPr>
              <a:lnSpc>
                <a:spcPct val="150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xét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nhiệt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huyết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khiêm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tốn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200"/>
              </a:spcAft>
            </a:pPr>
            <a:r>
              <a:rPr lang="en-US" sz="2800" dirty="0">
                <a:latin typeface="Times New Roman" panose="02020603050405020304" pitchFamily="18" charset="0"/>
                <a:ea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sao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trở</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năm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tháng</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5815734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12695" y="1281383"/>
            <a:ext cx="10807700" cy="5064976"/>
          </a:xfrm>
          <a:prstGeom prst="rect">
            <a:avLst/>
          </a:prstGeom>
        </p:spPr>
        <p:txBody>
          <a:bodyPr>
            <a:spAutoFit/>
          </a:bodyPr>
          <a:lstStyle/>
          <a:p>
            <a:pPr>
              <a:lnSpc>
                <a:spcPct val="115000"/>
              </a:lnSpc>
              <a:spcAft>
                <a:spcPts val="1000"/>
              </a:spcAft>
            </a:pP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2.2.3.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hát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biệt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tầng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quốc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xuôi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vẹn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nay.</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07773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12695" y="1208304"/>
            <a:ext cx="10807700" cy="5277342"/>
          </a:xfrm>
          <a:prstGeom prst="rect">
            <a:avLst/>
          </a:prstGeom>
        </p:spPr>
        <p:txBody>
          <a:bodyPr>
            <a:spAutoFit/>
          </a:bodyPr>
          <a:lstStyle/>
          <a:p>
            <a:pPr>
              <a:lnSpc>
                <a:spcPct val="115000"/>
              </a:lnSpc>
              <a:spcAft>
                <a:spcPts val="10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 Ý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Tuyên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Hai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khẩn</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trương</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chóng</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nghén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dồn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nhẫn</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nại</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bền</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bỉ</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son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đợi</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chờ</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quãng</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đằng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đẵng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sum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máu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hòa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hi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khắp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460873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12695" y="1208304"/>
            <a:ext cx="10807700" cy="490199"/>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Ý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637960"/>
            <a:ext cx="10807700" cy="5149102"/>
          </a:xfrm>
          <a:prstGeom prst="rect">
            <a:avLst/>
          </a:prstGeom>
        </p:spPr>
        <p:txBody>
          <a:bodyPr>
            <a:spAutoFit/>
          </a:bodyPr>
          <a:lstStyle/>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phút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giây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vỡ</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òa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máu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đẫm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chạm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nghẹn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khép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nhở</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lãng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trọn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3305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12695" y="1386876"/>
            <a:ext cx="10807700" cy="587853"/>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47700" y="1942510"/>
            <a:ext cx="10807700" cy="4184735"/>
          </a:xfrm>
          <a:prstGeom prst="rect">
            <a:avLst/>
          </a:prstGeom>
        </p:spPr>
        <p:txBody>
          <a:bodyPr>
            <a:spAutoFit/>
          </a:bodyPr>
          <a:lstStyle/>
          <a:p>
            <a:pPr>
              <a:lnSpc>
                <a:spcPct val="115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=&gt;</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lao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vượt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thử</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thách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trải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nghiệm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mãnh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liệt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giá</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lao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thiêng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liêng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cộng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19196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870214005"/>
              </p:ext>
            </p:extLst>
          </p:nvPr>
        </p:nvGraphicFramePr>
        <p:xfrm>
          <a:off x="660400" y="362951"/>
          <a:ext cx="10858500" cy="6276658"/>
        </p:xfrm>
        <a:graphic>
          <a:graphicData uri="http://schemas.openxmlformats.org/drawingml/2006/table">
            <a:tbl>
              <a:tblPr firstRow="1" firstCol="1" bandRow="1"/>
              <a:tblGrid>
                <a:gridCol w="1558144">
                  <a:extLst>
                    <a:ext uri="{9D8B030D-6E8A-4147-A177-3AD203B41FA5}">
                      <a16:colId xmlns:a16="http://schemas.microsoft.com/office/drawing/2014/main" xmlns="" val="3243494376"/>
                    </a:ext>
                  </a:extLst>
                </a:gridCol>
                <a:gridCol w="1199213">
                  <a:extLst>
                    <a:ext uri="{9D8B030D-6E8A-4147-A177-3AD203B41FA5}">
                      <a16:colId xmlns:a16="http://schemas.microsoft.com/office/drawing/2014/main" xmlns="" val="609147938"/>
                    </a:ext>
                  </a:extLst>
                </a:gridCol>
                <a:gridCol w="4583745">
                  <a:extLst>
                    <a:ext uri="{9D8B030D-6E8A-4147-A177-3AD203B41FA5}">
                      <a16:colId xmlns:a16="http://schemas.microsoft.com/office/drawing/2014/main" xmlns="" val="2930806371"/>
                    </a:ext>
                  </a:extLst>
                </a:gridCol>
                <a:gridCol w="3517398">
                  <a:extLst>
                    <a:ext uri="{9D8B030D-6E8A-4147-A177-3AD203B41FA5}">
                      <a16:colId xmlns:a16="http://schemas.microsoft.com/office/drawing/2014/main" xmlns="" val="1659578770"/>
                    </a:ext>
                  </a:extLst>
                </a:gridCol>
              </a:tblGrid>
              <a:tr h="780914">
                <a:tc>
                  <a:txBody>
                    <a:bodyPr/>
                    <a:lstStyle/>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 loại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5939" marR="55939" marT="55939" marB="5593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5939" marR="55939" marT="55939" marB="5593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 văn bản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5939" marR="55939" marT="55939" marB="5593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 khác biệt về </a:t>
                      </a: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 dung đề tài</a:t>
                      </a: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của thể loại ở hai tập sách</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5939" marR="55939" marT="55939" marB="5593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385776613"/>
                  </a:ext>
                </a:extLst>
              </a:tr>
              <a:tr h="557902">
                <a:tc rowSpan="6">
                  <a:txBody>
                    <a:bodyPr/>
                    <a:lstStyle/>
                    <a:p>
                      <a:pPr>
                        <a:lnSpc>
                          <a:spcPct val="115000"/>
                        </a:lnSpc>
                        <a:spcAft>
                          <a:spcPts val="100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 bản thông tin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 1</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 biến Chiến dịch Điện Biên Phủ</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nSpc>
                          <a:spcPct val="115000"/>
                        </a:lnSpc>
                        <a:spcAft>
                          <a:spcPts val="100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 kiện được thuật lại theo trật tự thời gian.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51532886"/>
                  </a:ext>
                </a:extLst>
              </a:tr>
              <a:tr h="780914">
                <a:tc vMerge="1">
                  <a:txBody>
                    <a:bodyPr/>
                    <a:lstStyle/>
                    <a:p>
                      <a:endParaRPr lang="en-US"/>
                    </a:p>
                  </a:txBody>
                  <a:tcPr/>
                </a:tc>
                <a:tc vMerge="1">
                  <a:txBody>
                    <a:bodyPr/>
                    <a:lstStyle/>
                    <a:p>
                      <a:endParaRPr lang="en-US"/>
                    </a:p>
                  </a:txBody>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 Chí Minh và "Tuyên ngôn Độc lập" </a:t>
                      </a: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(Bùi Đình Phong</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xmlns="" val="1276124491"/>
                  </a:ext>
                </a:extLst>
              </a:tr>
              <a:tr h="334890">
                <a:tc vMerge="1">
                  <a:txBody>
                    <a:bodyPr/>
                    <a:lstStyle/>
                    <a:p>
                      <a:endParaRPr lang="en-US"/>
                    </a:p>
                  </a:txBody>
                  <a:tcPr/>
                </a:tc>
                <a:tc vMerge="1">
                  <a:txBody>
                    <a:bodyPr/>
                    <a:lstStyle/>
                    <a:p>
                      <a:endParaRPr lang="en-US"/>
                    </a:p>
                  </a:txBody>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 Trái Đất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xmlns="" val="2906204341"/>
                  </a:ext>
                </a:extLst>
              </a:tr>
              <a:tr h="780914">
                <a:tc vMerge="1">
                  <a:txBody>
                    <a:bodyPr/>
                    <a:lstStyle/>
                    <a:p>
                      <a:endParaRPr lang="en-US"/>
                    </a:p>
                  </a:txBody>
                  <a:tcPr/>
                </a:tc>
                <a:tc rowSpan="3">
                  <a:txBody>
                    <a:bodyPr/>
                    <a:lstStyle/>
                    <a:p>
                      <a:pPr>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 2</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 Tuyên và ca khúc mừng chiến thắng (theo Nguyệt Cát)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nSpc>
                          <a:spcPct val="115000"/>
                        </a:lnSpc>
                        <a:spcAft>
                          <a:spcPts val="100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 kiện được thuật lại theo mối quan hệ nguyên nhân - kết quả.</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74181162"/>
                  </a:ext>
                </a:extLst>
              </a:tr>
              <a:tr h="557902">
                <a:tc vMerge="1">
                  <a:txBody>
                    <a:bodyPr/>
                    <a:lstStyle/>
                    <a:p>
                      <a:endParaRPr lang="en-US"/>
                    </a:p>
                  </a:txBody>
                  <a:tcPr/>
                </a:tc>
                <a:tc vMerge="1">
                  <a:txBody>
                    <a:bodyPr/>
                    <a:lstStyle/>
                    <a:p>
                      <a:endParaRPr lang="en-US"/>
                    </a:p>
                  </a:txBody>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xmlns="" val="1442722175"/>
                  </a:ext>
                </a:extLst>
              </a:tr>
              <a:tr h="557902">
                <a:tc vMerge="1">
                  <a:txBody>
                    <a:bodyPr/>
                    <a:lstStyle/>
                    <a:p>
                      <a:endParaRPr lang="en-US"/>
                    </a:p>
                  </a:txBody>
                  <a:tcPr/>
                </a:tc>
                <a:tc vMerge="1">
                  <a:txBody>
                    <a:bodyPr/>
                    <a:lstStyle/>
                    <a:p>
                      <a:endParaRPr lang="en-US"/>
                    </a:p>
                  </a:txBody>
                  <a:tcPr/>
                </a:tc>
                <a:tc>
                  <a:txBody>
                    <a:bodyPr/>
                    <a:lstStyle/>
                    <a:p>
                      <a:pPr>
                        <a:lnSpc>
                          <a:spcPct val="115000"/>
                        </a:lnSpc>
                        <a:spcAft>
                          <a:spcPts val="1000"/>
                        </a:spcAft>
                      </a:pP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minh "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xmlns="" val="296568829"/>
                  </a:ext>
                </a:extLst>
              </a:tr>
            </a:tbl>
          </a:graphicData>
        </a:graphic>
      </p:graphicFrame>
    </p:spTree>
    <p:extLst>
      <p:ext uri="{BB962C8B-B14F-4D97-AF65-F5344CB8AC3E}">
        <p14:creationId xmlns:p14="http://schemas.microsoft.com/office/powerpoint/2010/main" val="95749471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12695" y="1386876"/>
            <a:ext cx="10807700" cy="587853"/>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5375" y="1974729"/>
            <a:ext cx="10807700" cy="4170372"/>
          </a:xfrm>
          <a:prstGeom prst="rect">
            <a:avLst/>
          </a:prstGeom>
        </p:spPr>
        <p:txBody>
          <a:bodyPr>
            <a:spAutoFit/>
          </a:bodyPr>
          <a:lstStyle/>
          <a:p>
            <a:pPr>
              <a:lnSpc>
                <a:spcPct val="150000"/>
              </a:lnSpc>
              <a:spcAft>
                <a:spcPts val="1000"/>
              </a:spcAft>
            </a:pPr>
            <a:r>
              <a:rPr lang="en-US" sz="3200" b="1"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b="1"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xác</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ngắn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gọn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rõ</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ràng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rành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mạch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giàu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xúc</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pPr>
            <a:r>
              <a:rPr lang="en-US" sz="32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Giúp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đọc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tiếp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rPr>
              <a:t> tin </a:t>
            </a:r>
            <a:r>
              <a:rPr lang="en-US" sz="3200" dirty="0" err="1">
                <a:latin typeface="Times New Roman" panose="02020603050405020304" pitchFamily="18" charset="0"/>
                <a:ea typeface="Times New Roman" panose="02020603050405020304" pitchFamily="18" charset="0"/>
              </a:rPr>
              <a:t>dễ</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dàng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hiểu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cả</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tâm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trạng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tình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sâu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kín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giả</a:t>
            </a:r>
            <a:r>
              <a:rPr lang="en-US" sz="3200" dirty="0">
                <a:latin typeface="Times New Roman" panose="02020603050405020304" pitchFamily="18" charset="0"/>
                <a:ea typeface="Times New Roman" panose="02020603050405020304" pitchFamily="18" charset="0"/>
              </a:rPr>
              <a:t>.</a:t>
            </a:r>
            <a:endParaRPr lang="en-US" sz="3200" dirty="0"/>
          </a:p>
        </p:txBody>
      </p:sp>
    </p:spTree>
    <p:extLst>
      <p:ext uri="{BB962C8B-B14F-4D97-AF65-F5344CB8AC3E}">
        <p14:creationId xmlns:p14="http://schemas.microsoft.com/office/powerpoint/2010/main" val="747026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435860" y="1224704"/>
            <a:ext cx="11256780" cy="5420971"/>
          </a:xfrm>
          <a:prstGeom prst="rect">
            <a:avLst/>
          </a:prstGeom>
        </p:spPr>
        <p:txBody>
          <a:bodyPr wrap="square">
            <a:spAutoFit/>
          </a:bodyPr>
          <a:lstStyle/>
          <a:p>
            <a:pPr algn="just">
              <a:lnSpc>
                <a:spcPct val="115000"/>
              </a:lnSpc>
              <a:spcAft>
                <a:spcPts val="0"/>
              </a:spcAft>
              <a:tabLst>
                <a:tab pos="400050" algn="l"/>
              </a:tabLst>
            </a:pP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pt-BR" sz="2400" b="1" dirty="0">
                <a:solidFill>
                  <a:srgbClr val="0D0D0D"/>
                </a:solidFill>
                <a:latin typeface="Times New Roman" panose="02020603050405020304" pitchFamily="18" charset="0"/>
                <a:ea typeface="Times New Roman" panose="02020603050405020304" pitchFamily="18" charset="0"/>
              </a:rPr>
              <a:t>*Nghệ thuật: </a:t>
            </a:r>
            <a:r>
              <a:rPr lang="en-US" sz="2400" dirty="0" err="1">
                <a:latin typeface="Times New Roman" panose="02020603050405020304" pitchFamily="18" charset="0"/>
                <a:ea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cách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rPr>
              <a:t>đa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hợp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kênh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chữ</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kênh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phương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phù</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hợp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đảo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đối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đọc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thuộc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ngành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tầng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miền</a:t>
            </a:r>
            <a:r>
              <a:rPr lang="en-US" sz="2400" dirty="0">
                <a:latin typeface="Times New Roman" panose="02020603050405020304" pitchFamily="18" charset="0"/>
                <a:ea typeface="Times New Roman" panose="02020603050405020304" pitchFamily="18" charset="0"/>
              </a:rPr>
              <a:t>,…</a:t>
            </a:r>
          </a:p>
          <a:p>
            <a:pPr>
              <a:spcAft>
                <a:spcPts val="1200"/>
              </a:spcAft>
            </a:pPr>
            <a:r>
              <a:rPr lang="pt-BR" sz="2400" dirty="0">
                <a:latin typeface="Times New Roman" panose="02020603050405020304" pitchFamily="18" charset="0"/>
                <a:ea typeface="Times New Roman" panose="02020603050405020304" pitchFamily="18" charset="0"/>
              </a:rPr>
              <a:t> </a:t>
            </a:r>
            <a:r>
              <a:rPr lang="en-US" sz="2400" b="1" dirty="0">
                <a:solidFill>
                  <a:srgbClr val="000000"/>
                </a:solidFill>
                <a:latin typeface="Times New Roman" panose="02020603050405020304" pitchFamily="18" charset="0"/>
                <a:ea typeface="Times New Roman" panose="02020603050405020304" pitchFamily="18" charset="0"/>
              </a:rPr>
              <a:t>*</a:t>
            </a:r>
            <a:r>
              <a:rPr lang="en-US" sz="2400" b="1" dirty="0" err="1">
                <a:solidFill>
                  <a:srgbClr val="000000"/>
                </a:solidFill>
                <a:latin typeface="Times New Roman" panose="02020603050405020304" pitchFamily="18" charset="0"/>
                <a:ea typeface="Times New Roman" panose="02020603050405020304" pitchFamily="18" charset="0"/>
              </a:rPr>
              <a:t>Nội</a:t>
            </a:r>
            <a:r>
              <a:rPr lang="en-US" sz="2400" b="1" dirty="0">
                <a:solidFill>
                  <a:srgbClr val="000000"/>
                </a:solidFill>
                <a:latin typeface="Times New Roman" panose="02020603050405020304" pitchFamily="18" charset="0"/>
                <a:ea typeface="Times New Roman" panose="02020603050405020304" pitchFamily="18" charset="0"/>
              </a:rPr>
              <a:t> dung: </a:t>
            </a:r>
            <a:endParaRPr lang="en-US" sz="24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13131"/>
                </a:solidFill>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31313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13131"/>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31313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1975,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Cho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niềm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trọng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nghệ</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Tuyên</a:t>
            </a:r>
            <a:r>
              <a:rPr lang="en-US" sz="2400" dirty="0">
                <a:latin typeface="Times New Roman" panose="02020603050405020304" pitchFamily="18" charset="0"/>
                <a:ea typeface="Times New Roman" panose="02020603050405020304" pitchFamily="18" charset="0"/>
              </a:rPr>
              <a:t>.</a:t>
            </a:r>
            <a:endParaRPr lang="en-US" sz="2400" dirty="0"/>
          </a:p>
        </p:txBody>
      </p:sp>
    </p:spTree>
    <p:extLst>
      <p:ext uri="{BB962C8B-B14F-4D97-AF65-F5344CB8AC3E}">
        <p14:creationId xmlns:p14="http://schemas.microsoft.com/office/powerpoint/2010/main" val="25935819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5" end="5"/>
                                            </p:txEl>
                                          </p:spTgt>
                                        </p:tgtEl>
                                        <p:attrNameLst>
                                          <p:attrName>style.visibility</p:attrName>
                                        </p:attrNameLst>
                                      </p:cBhvr>
                                      <p:to>
                                        <p:strVal val="visible"/>
                                      </p:to>
                                    </p:set>
                                    <p:animEffect transition="in" filter="fade">
                                      <p:cBhvr>
                                        <p:cTn id="35" dur="1000"/>
                                        <p:tgtEl>
                                          <p:spTgt spid="6">
                                            <p:txEl>
                                              <p:pRg st="5" end="5"/>
                                            </p:txEl>
                                          </p:spTgt>
                                        </p:tgtEl>
                                      </p:cBhvr>
                                    </p:animEffect>
                                    <p:anim calcmode="lin" valueType="num">
                                      <p:cBhvr>
                                        <p:cTn id="36"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R="30480">
              <a:spcAft>
                <a:spcPts val="1200"/>
              </a:spcAft>
            </a:pPr>
            <a:r>
              <a:rPr lang="en-US" sz="2800" b="1" dirty="0">
                <a:solidFill>
                  <a:srgbClr val="FF0000"/>
                </a:solidFill>
                <a:latin typeface="Times New Roman" panose="02020603050405020304" pitchFamily="18" charset="0"/>
                <a:ea typeface="Times New Roman" panose="02020603050405020304" pitchFamily="18" charset="0"/>
              </a:rPr>
              <a:t>III.</a:t>
            </a:r>
            <a:r>
              <a:rPr lang="en-US" sz="2800" dirty="0">
                <a:solidFill>
                  <a:srgbClr val="FF0000"/>
                </a:solidFill>
                <a:latin typeface="Times New Roman" panose="02020603050405020304" pitchFamily="18" charset="0"/>
                <a:ea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rPr>
              <a:t>LUYỆN ĐỀ</a:t>
            </a:r>
            <a:endParaRPr lang="en-US" sz="2800" dirty="0">
              <a:effectLst/>
              <a:latin typeface="Times New Roman" panose="02020603050405020304" pitchFamily="18" charset="0"/>
              <a:ea typeface="Times New Roman" panose="02020603050405020304" pitchFamily="18" charset="0"/>
            </a:endParaRPr>
          </a:p>
        </p:txBody>
      </p:sp>
      <p:sp>
        <p:nvSpPr>
          <p:cNvPr id="5" name="Rectangle 4"/>
          <p:cNvSpPr/>
          <p:nvPr/>
        </p:nvSpPr>
        <p:spPr>
          <a:xfrm>
            <a:off x="660400" y="1269314"/>
            <a:ext cx="10807700" cy="5390194"/>
          </a:xfrm>
          <a:prstGeom prst="rect">
            <a:avLst/>
          </a:prstGeom>
        </p:spPr>
        <p:txBody>
          <a:bodyPr>
            <a:spAutoFit/>
          </a:bodyPr>
          <a:lstStyle/>
          <a:p>
            <a:pPr marL="457200" algn="just">
              <a:lnSpc>
                <a:spcPct val="115000"/>
              </a:lnSpc>
              <a:spcAft>
                <a:spcPts val="1000"/>
              </a:spcAft>
              <a:tabLst>
                <a:tab pos="400050" algn="l"/>
                <a:tab pos="628650" algn="l"/>
              </a:tabLst>
            </a:pPr>
            <a:r>
              <a:rPr lang="en-US" sz="24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algn="just">
              <a:lnSpc>
                <a:spcPct val="115000"/>
              </a:lnSpc>
              <a:spcAft>
                <a:spcPts val="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Phạm</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Tuyên</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sáng</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vui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 pos="628650" algn="l"/>
              </a:tabLs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òa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máu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algn="just">
              <a:spcAft>
                <a:spcPts val="0"/>
              </a:spcAft>
              <a:tabLst>
                <a:tab pos="400050" algn="l"/>
              </a:tabLst>
            </a:pPr>
            <a:r>
              <a:rPr lang="en-US" sz="2400" b="1" dirty="0">
                <a:solidFill>
                  <a:srgbClr val="0D0D0D"/>
                </a:solidFill>
                <a:latin typeface="Times New Roman" panose="02020603050405020304" pitchFamily="18" charset="0"/>
                <a:ea typeface="Times New Roman" panose="02020603050405020304" pitchFamily="18" charset="0"/>
              </a:rPr>
              <a:t>            </a:t>
            </a:r>
            <a:r>
              <a:rPr lang="en-US" sz="2400" dirty="0">
                <a:solidFill>
                  <a:srgbClr val="0D0D0D"/>
                </a:solidFill>
                <a:latin typeface="Times New Roman" panose="02020603050405020304" pitchFamily="18" charset="0"/>
                <a:ea typeface="Times New Roman" panose="02020603050405020304" pitchFamily="18" charset="0"/>
              </a:rPr>
              <a:t>                                                           (Theo </a:t>
            </a:r>
            <a:r>
              <a:rPr lang="en-US" sz="2400" dirty="0" err="1">
                <a:solidFill>
                  <a:srgbClr val="0D0D0D"/>
                </a:solidFill>
                <a:latin typeface="Times New Roman" panose="02020603050405020304" pitchFamily="18" charset="0"/>
                <a:ea typeface="Times New Roman" panose="02020603050405020304" pitchFamily="18" charset="0"/>
              </a:rPr>
              <a:t>Nguyệt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Cát</a:t>
            </a:r>
            <a:r>
              <a:rPr lang="en-US" sz="2400" dirty="0">
                <a:solidFill>
                  <a:srgbClr val="0D0D0D"/>
                </a:solidFill>
                <a:latin typeface="Times New Roman" panose="02020603050405020304" pitchFamily="18" charset="0"/>
                <a:ea typeface="Times New Roman" panose="02020603050405020304" pitchFamily="18" charset="0"/>
              </a:rPr>
              <a:t>, kienthuc.net.vn)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857148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47700" y="1443976"/>
            <a:ext cx="10807700" cy="4056495"/>
          </a:xfrm>
          <a:prstGeom prst="rect">
            <a:avLst/>
          </a:prstGeom>
        </p:spPr>
        <p:txBody>
          <a:bodyPr>
            <a:spAutoFit/>
          </a:bodyPr>
          <a:lstStyle/>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5-6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557618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1000"/>
                                        <p:tgtEl>
                                          <p:spTgt spid="6">
                                            <p:txEl>
                                              <p:pRg st="4" end="4"/>
                                            </p:txEl>
                                          </p:spTgt>
                                        </p:tgtEl>
                                      </p:cBhvr>
                                    </p:animEffect>
                                    <p:anim calcmode="lin" valueType="num">
                                      <p:cBhvr>
                                        <p:cTn id="36"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28568" y="1336395"/>
            <a:ext cx="10807700" cy="4552015"/>
          </a:xfrm>
          <a:prstGeom prst="rect">
            <a:avLst/>
          </a:prstGeom>
        </p:spPr>
        <p:txBody>
          <a:bodyPr>
            <a:spAutoFit/>
          </a:bodyPr>
          <a:lstStyle/>
          <a:p>
            <a:pPr algn="ctr">
              <a:lnSpc>
                <a:spcPct val="115000"/>
              </a:lnSpc>
              <a:spcAft>
                <a:spcPts val="0"/>
              </a:spcAft>
            </a:pP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xuôi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81395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250266"/>
            <a:ext cx="10807700" cy="5432256"/>
          </a:xfrm>
          <a:prstGeom prst="rect">
            <a:avLst/>
          </a:prstGeom>
        </p:spPr>
        <p:txBody>
          <a:bodyPr>
            <a:spAutoFit/>
          </a:bodyPr>
          <a:lstStyle/>
          <a:p>
            <a:pPr>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khép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nhở</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lẽ</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=&gt;</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318265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509373"/>
            <a:ext cx="10807700" cy="4524315"/>
          </a:xfrm>
          <a:prstGeom prst="rect">
            <a:avLst/>
          </a:prstGeom>
        </p:spPr>
        <p:txBody>
          <a:bodyPr>
            <a:spAutoFit/>
          </a:bodyPr>
          <a:lstStyle/>
          <a:p>
            <a:pPr algn="just">
              <a:lnSpc>
                <a:spcPct val="150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SzPts val="1400"/>
              <a:buFont typeface="Times New Roman" panose="02020603050405020304" pitchFamily="18" charset="0"/>
              <a:buChar char="-"/>
            </a:pP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tan hay chia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tay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SzPts val="1400"/>
              <a:buFont typeface="Times New Roman" panose="02020603050405020304" pitchFamily="18" charset="0"/>
              <a:buChar char="-"/>
            </a:pP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cuối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trực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5687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12695" y="911378"/>
            <a:ext cx="10807700" cy="5613845"/>
          </a:xfrm>
          <a:prstGeom prst="rect">
            <a:avLst/>
          </a:prstGeom>
        </p:spPr>
        <p:txBody>
          <a:bodyPr>
            <a:spAutoFit/>
          </a:bodyPr>
          <a:lstStyle/>
          <a:p>
            <a:pPr algn="just">
              <a:lnSpc>
                <a:spcPct val="115000"/>
              </a:lnSpc>
              <a:spcAft>
                <a:spcPts val="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SzPts val="1400"/>
              <a:buFont typeface="Times New Roman" panose="02020603050405020304" pitchFamily="18" charset="0"/>
              <a:buChar char="-"/>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Oanh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khởi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19/8/1945.</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Tý</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1960,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VN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tròn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30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Đỗ</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Nhuận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7/5/1954, ã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iến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sự</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kiện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(10/10/1954)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514383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fade">
                                      <p:cBhvr>
                                        <p:cTn id="7" dur="1000"/>
                                        <p:tgtEl>
                                          <p:spTgt spid="6">
                                            <p:txEl>
                                              <p:pRg st="2" end="2"/>
                                            </p:txEl>
                                          </p:spTgt>
                                        </p:tgtEl>
                                      </p:cBhvr>
                                    </p:animEffect>
                                    <p:anim calcmode="lin" valueType="num">
                                      <p:cBhvr>
                                        <p:cTn id="8"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3" end="3"/>
                                            </p:txEl>
                                          </p:spTgt>
                                        </p:tgtEl>
                                        <p:attrNameLst>
                                          <p:attrName>style.visibility</p:attrName>
                                        </p:attrNameLst>
                                      </p:cBhvr>
                                      <p:to>
                                        <p:strVal val="visible"/>
                                      </p:to>
                                    </p:set>
                                    <p:animEffect transition="in" filter="fade">
                                      <p:cBhvr>
                                        <p:cTn id="14" dur="1000"/>
                                        <p:tgtEl>
                                          <p:spTgt spid="6">
                                            <p:txEl>
                                              <p:pRg st="3" end="3"/>
                                            </p:txEl>
                                          </p:spTgt>
                                        </p:tgtEl>
                                      </p:cBhvr>
                                    </p:animEffect>
                                    <p:anim calcmode="lin" valueType="num">
                                      <p:cBhvr>
                                        <p:cTn id="15"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fade">
                                      <p:cBhvr>
                                        <p:cTn id="21" dur="1000"/>
                                        <p:tgtEl>
                                          <p:spTgt spid="6">
                                            <p:txEl>
                                              <p:pRg st="4" end="4"/>
                                            </p:txEl>
                                          </p:spTgt>
                                        </p:tgtEl>
                                      </p:cBhvr>
                                    </p:animEffect>
                                    <p:anim calcmode="lin" valueType="num">
                                      <p:cBhvr>
                                        <p:cTn id="22"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5" end="5"/>
                                            </p:txEl>
                                          </p:spTgt>
                                        </p:tgtEl>
                                        <p:attrNameLst>
                                          <p:attrName>style.visibility</p:attrName>
                                        </p:attrNameLst>
                                      </p:cBhvr>
                                      <p:to>
                                        <p:strVal val="visible"/>
                                      </p:to>
                                    </p:set>
                                    <p:animEffect transition="in" filter="fade">
                                      <p:cBhvr>
                                        <p:cTn id="28" dur="1000"/>
                                        <p:tgtEl>
                                          <p:spTgt spid="6">
                                            <p:txEl>
                                              <p:pRg st="5" end="5"/>
                                            </p:txEl>
                                          </p:spTgt>
                                        </p:tgtEl>
                                      </p:cBhvr>
                                    </p:animEffect>
                                    <p:anim calcmode="lin" valueType="num">
                                      <p:cBhvr>
                                        <p:cTn id="29"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6" end="6"/>
                                            </p:txEl>
                                          </p:spTgt>
                                        </p:tgtEl>
                                        <p:attrNameLst>
                                          <p:attrName>style.visibility</p:attrName>
                                        </p:attrNameLst>
                                      </p:cBhvr>
                                      <p:to>
                                        <p:strVal val="visible"/>
                                      </p:to>
                                    </p:set>
                                    <p:animEffect transition="in" filter="fade">
                                      <p:cBhvr>
                                        <p:cTn id="35" dur="1000"/>
                                        <p:tgtEl>
                                          <p:spTgt spid="6">
                                            <p:txEl>
                                              <p:pRg st="6" end="6"/>
                                            </p:txEl>
                                          </p:spTgt>
                                        </p:tgtEl>
                                      </p:cBhvr>
                                    </p:animEffect>
                                    <p:anim calcmode="lin" valueType="num">
                                      <p:cBhvr>
                                        <p:cTn id="36" dur="1000" fill="hold"/>
                                        <p:tgtEl>
                                          <p:spTgt spid="6">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433331" y="1224703"/>
            <a:ext cx="7675499" cy="587853"/>
          </a:xfrm>
          <a:prstGeom prst="rect">
            <a:avLst/>
          </a:prstGeom>
        </p:spPr>
        <p:txBody>
          <a:bodyPr wrap="none">
            <a:spAutoFit/>
          </a:bodyPr>
          <a:lstStyle/>
          <a:p>
            <a:pPr>
              <a:lnSpc>
                <a:spcPct val="115000"/>
              </a:lnSpc>
              <a:spcBef>
                <a:spcPts val="1200"/>
              </a:spcBef>
              <a:spcAft>
                <a:spcPts val="0"/>
              </a:spcAft>
            </a:pPr>
            <a:r>
              <a:rPr lang="en-US" sz="2800" b="1" kern="0" dirty="0" err="1">
                <a:solidFill>
                  <a:srgbClr val="0D0D0D"/>
                </a:solidFill>
                <a:highlight>
                  <a:srgbClr val="FFFF00"/>
                </a:highlight>
                <a:latin typeface="Times New Roman" panose="02020603050405020304" pitchFamily="18" charset="0"/>
              </a:rPr>
              <a:t>Đề</a:t>
            </a:r>
            <a:r>
              <a:rPr lang="en-US" sz="2800" b="1" kern="0" dirty="0">
                <a:solidFill>
                  <a:srgbClr val="0D0D0D"/>
                </a:solidFill>
                <a:highlight>
                  <a:srgbClr val="FFFF00"/>
                </a:highlight>
                <a:latin typeface="Times New Roman" panose="02020603050405020304" pitchFamily="18" charset="0"/>
              </a:rPr>
              <a:t> </a:t>
            </a:r>
            <a:r>
              <a:rPr lang="en-US" sz="2800" b="1" kern="0" dirty="0" err="1">
                <a:solidFill>
                  <a:srgbClr val="0D0D0D"/>
                </a:solidFill>
                <a:highlight>
                  <a:srgbClr val="FFFF00"/>
                </a:highlight>
                <a:latin typeface="Times New Roman" panose="02020603050405020304" pitchFamily="18" charset="0"/>
              </a:rPr>
              <a:t>số</a:t>
            </a:r>
            <a:r>
              <a:rPr lang="en-US" sz="2800" b="1" kern="0" dirty="0">
                <a:solidFill>
                  <a:srgbClr val="0D0D0D"/>
                </a:solidFill>
                <a:highlight>
                  <a:srgbClr val="FFFF00"/>
                </a:highlight>
                <a:latin typeface="Times New Roman" panose="02020603050405020304" pitchFamily="18" charset="0"/>
              </a:rPr>
              <a:t> 02:</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Đọc</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văn</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bản</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sau</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và</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trả</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lời</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các</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câu</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hỏi</a:t>
            </a:r>
            <a:r>
              <a:rPr lang="en-US" sz="2800" b="1" kern="0" dirty="0">
                <a:solidFill>
                  <a:srgbClr val="0D0D0D"/>
                </a:solidFill>
                <a:latin typeface="Times New Roman" panose="02020603050405020304" pitchFamily="18" charset="0"/>
              </a:rPr>
              <a:t>:</a:t>
            </a:r>
            <a:endParaRPr lang="en-US" sz="2800" b="1" kern="0" dirty="0">
              <a:solidFill>
                <a:srgbClr val="365F91"/>
              </a:solidFill>
              <a:effectLst/>
              <a:latin typeface="Cambria" panose="02040503050406030204" pitchFamily="18" charset="0"/>
            </a:endParaRPr>
          </a:p>
        </p:txBody>
      </p:sp>
      <p:sp>
        <p:nvSpPr>
          <p:cNvPr id="7" name="Rectangle 6"/>
          <p:cNvSpPr/>
          <p:nvPr/>
        </p:nvSpPr>
        <p:spPr>
          <a:xfrm>
            <a:off x="660400" y="1669848"/>
            <a:ext cx="10807700" cy="5013167"/>
          </a:xfrm>
          <a:prstGeom prst="rect">
            <a:avLst/>
          </a:prstGeom>
        </p:spPr>
        <p:txBody>
          <a:bodyPr>
            <a:spAutoFit/>
          </a:bodyPr>
          <a:lstStyle/>
          <a:p>
            <a:pPr algn="ctr" fontAlgn="base">
              <a:lnSpc>
                <a:spcPct val="115000"/>
              </a:lnSpc>
              <a:spcBef>
                <a:spcPts val="1200"/>
              </a:spcBef>
              <a:spcAft>
                <a:spcPts val="0"/>
              </a:spcAft>
            </a:pPr>
            <a:r>
              <a:rPr lang="en-US" sz="2400" b="1" kern="0" dirty="0" err="1">
                <a:solidFill>
                  <a:srgbClr val="0070C0"/>
                </a:solidFill>
                <a:latin typeface="Times New Roman" panose="02020603050405020304" pitchFamily="18" charset="0"/>
              </a:rPr>
              <a:t>Lịch</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sử</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ra</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đời</a:t>
            </a:r>
            <a:r>
              <a:rPr lang="en-US" sz="2400" b="1" kern="0" dirty="0">
                <a:solidFill>
                  <a:srgbClr val="0070C0"/>
                </a:solidFill>
                <a:latin typeface="Times New Roman" panose="02020603050405020304" pitchFamily="18" charset="0"/>
              </a:rPr>
              <a:t>, ý </a:t>
            </a:r>
            <a:r>
              <a:rPr lang="en-US" sz="2400" b="1" kern="0" dirty="0" err="1">
                <a:solidFill>
                  <a:srgbClr val="0070C0"/>
                </a:solidFill>
                <a:latin typeface="Times New Roman" panose="02020603050405020304" pitchFamily="18" charset="0"/>
              </a:rPr>
              <a:t>nghĩa</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ngày</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Nhà</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giáo</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Việt</a:t>
            </a:r>
            <a:r>
              <a:rPr lang="en-US" sz="2400" b="1" kern="0" dirty="0">
                <a:solidFill>
                  <a:srgbClr val="0070C0"/>
                </a:solidFill>
                <a:latin typeface="Times New Roman" panose="02020603050405020304" pitchFamily="18" charset="0"/>
              </a:rPr>
              <a:t> Nam 20/11</a:t>
            </a:r>
            <a:endParaRPr lang="en-US" sz="2400" b="1" kern="0" dirty="0">
              <a:solidFill>
                <a:srgbClr val="365F91"/>
              </a:solidFill>
              <a:latin typeface="Cambria" panose="02040503050406030204" pitchFamily="18" charset="0"/>
            </a:endParaRPr>
          </a:p>
          <a:p>
            <a:pPr indent="342900" fontAlgn="base">
              <a:lnSpc>
                <a:spcPct val="115000"/>
              </a:lnSpc>
              <a:spcAft>
                <a:spcPts val="1000"/>
              </a:spcAft>
            </a:pPr>
            <a:r>
              <a:rPr lang="en-US" sz="24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17/11/2020 11:51 AM (GMT+7)</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fontAlgn="base">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2020,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kỷ</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38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20/11.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20/11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mốc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fontAlgn="base">
              <a:lnSpc>
                <a:spcPct val="115000"/>
              </a:lnSpc>
              <a:spcAft>
                <a:spcPts val="1000"/>
              </a:spcAft>
            </a:pP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Nam 20/11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algn="just" fontAlgn="base">
              <a:spcAft>
                <a:spcPts val="1125"/>
              </a:spcAft>
            </a:pP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tháng</a:t>
            </a:r>
            <a:r>
              <a:rPr lang="en-US" sz="2400" dirty="0">
                <a:solidFill>
                  <a:srgbClr val="0D0D0D"/>
                </a:solidFill>
                <a:latin typeface="Times New Roman" panose="02020603050405020304" pitchFamily="18" charset="0"/>
                <a:ea typeface="Times New Roman" panose="02020603050405020304" pitchFamily="18" charset="0"/>
              </a:rPr>
              <a:t> 7/1946,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Paris, </a:t>
            </a:r>
            <a:r>
              <a:rPr lang="en-US" sz="2400" dirty="0" err="1">
                <a:solidFill>
                  <a:srgbClr val="0D0D0D"/>
                </a:solidFill>
                <a:latin typeface="Times New Roman" panose="02020603050405020304" pitchFamily="18" charset="0"/>
                <a:ea typeface="Times New Roman" panose="02020603050405020304" pitchFamily="18" charset="0"/>
              </a:rPr>
              <a:t>tổ</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chức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bộ</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thành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lập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hiệp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đoàn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dục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tiếng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Fédération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Internationale</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Syndicale</a:t>
            </a:r>
            <a:r>
              <a:rPr lang="en-US" sz="2400" dirty="0">
                <a:solidFill>
                  <a:srgbClr val="0D0D0D"/>
                </a:solidFill>
                <a:latin typeface="Times New Roman" panose="02020603050405020304" pitchFamily="18" charset="0"/>
                <a:ea typeface="Times New Roman" panose="02020603050405020304" pitchFamily="18" charset="0"/>
              </a:rPr>
              <a:t> des </a:t>
            </a:r>
            <a:r>
              <a:rPr lang="en-US" sz="2400" dirty="0" err="1">
                <a:solidFill>
                  <a:srgbClr val="0D0D0D"/>
                </a:solidFill>
                <a:latin typeface="Times New Roman" panose="02020603050405020304" pitchFamily="18" charset="0"/>
                <a:ea typeface="Times New Roman" panose="02020603050405020304" pitchFamily="18" charset="0"/>
              </a:rPr>
              <a:t>Enseignants</a:t>
            </a:r>
            <a:r>
              <a:rPr lang="en-US" sz="2400" dirty="0">
                <a:solidFill>
                  <a:srgbClr val="0D0D0D"/>
                </a:solidFill>
                <a:latin typeface="Times New Roman" panose="02020603050405020304" pitchFamily="18" charset="0"/>
                <a:ea typeface="Times New Roman" panose="02020603050405020304" pitchFamily="18" charset="0"/>
              </a:rPr>
              <a:t> – FISE).</a:t>
            </a:r>
            <a:endParaRPr lang="en-US" sz="2400" dirty="0">
              <a:latin typeface="Times New Roman" panose="02020603050405020304" pitchFamily="18" charset="0"/>
              <a:ea typeface="Times New Roman" panose="02020603050405020304" pitchFamily="18" charset="0"/>
            </a:endParaRPr>
          </a:p>
          <a:p>
            <a:pPr indent="342900" algn="just" fontAlgn="base">
              <a:spcAft>
                <a:spcPts val="1125"/>
              </a:spcAft>
            </a:pPr>
            <a:r>
              <a:rPr lang="en-US" sz="2400" dirty="0" err="1">
                <a:solidFill>
                  <a:srgbClr val="0D0D0D"/>
                </a:solidFill>
                <a:latin typeface="Times New Roman" panose="02020603050405020304" pitchFamily="18" charset="0"/>
                <a:ea typeface="Times New Roman" panose="02020603050405020304" pitchFamily="18" charset="0"/>
              </a:rPr>
              <a:t>Nǎm</a:t>
            </a:r>
            <a:r>
              <a:rPr lang="en-US" sz="2400" dirty="0">
                <a:solidFill>
                  <a:srgbClr val="0D0D0D"/>
                </a:solidFill>
                <a:latin typeface="Times New Roman" panose="02020603050405020304" pitchFamily="18" charset="0"/>
                <a:ea typeface="Times New Roman" panose="02020603050405020304" pitchFamily="18" charset="0"/>
              </a:rPr>
              <a:t> 1949,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nghị</a:t>
            </a:r>
            <a:r>
              <a:rPr lang="en-US" sz="2400" dirty="0">
                <a:solidFill>
                  <a:srgbClr val="0D0D0D"/>
                </a:solidFill>
                <a:latin typeface="Times New Roman" panose="02020603050405020304" pitchFamily="18" charset="0"/>
                <a:ea typeface="Times New Roman" panose="02020603050405020304" pitchFamily="18" charset="0"/>
              </a:rPr>
              <a:t> ở Warszawa (</a:t>
            </a:r>
            <a:r>
              <a:rPr lang="en-US" sz="2400" dirty="0" err="1">
                <a:solidFill>
                  <a:srgbClr val="0D0D0D"/>
                </a:solidFill>
                <a:latin typeface="Times New Roman" panose="02020603050405020304" pitchFamily="18" charset="0"/>
                <a:ea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đô</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Ba Lan), FISE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chương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gồm</a:t>
            </a:r>
            <a:r>
              <a:rPr lang="en-US" sz="2400" dirty="0">
                <a:solidFill>
                  <a:srgbClr val="0D0D0D"/>
                </a:solidFill>
                <a:latin typeface="Times New Roman" panose="02020603050405020304" pitchFamily="18" charset="0"/>
                <a:ea typeface="Times New Roman" panose="02020603050405020304" pitchFamily="18" charset="0"/>
              </a:rPr>
              <a:t> 15 </a:t>
            </a:r>
            <a:r>
              <a:rPr lang="en-US" sz="2400" dirty="0" err="1">
                <a:solidFill>
                  <a:srgbClr val="0D0D0D"/>
                </a:solidFill>
                <a:latin typeface="Times New Roman" panose="02020603050405020304" pitchFamily="18" charset="0"/>
                <a:ea typeface="Times New Roman" panose="02020603050405020304" pitchFamily="18" charset="0"/>
              </a:rPr>
              <a:t>chương</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717798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480156" y="1303007"/>
            <a:ext cx="7499730" cy="4865434"/>
          </a:xfrm>
          <a:prstGeom prst="rect">
            <a:avLst/>
          </a:prstGeom>
        </p:spPr>
        <p:txBody>
          <a:bodyPr wrap="square">
            <a:spAutoFit/>
          </a:bodyPr>
          <a:lstStyle/>
          <a:p>
            <a:pPr indent="342900" fontAlgn="base">
              <a:lnSpc>
                <a:spcPct val="115000"/>
              </a:lnSpc>
              <a:spcAft>
                <a:spcPts val="0"/>
              </a:spcAft>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mưu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bọn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xâm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FISE.</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indent="342900" algn="just" fontAlgn="base">
              <a:spcAft>
                <a:spcPts val="1125"/>
              </a:spcAft>
            </a:pP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26 – 30/8/1957, </a:t>
            </a:r>
            <a:r>
              <a:rPr lang="en-US" sz="2800" dirty="0" err="1">
                <a:solidFill>
                  <a:srgbClr val="0D0D0D"/>
                </a:solidFill>
                <a:latin typeface="Times New Roman" panose="02020603050405020304" pitchFamily="18" charset="0"/>
                <a:ea typeface="Times New Roman" panose="02020603050405020304" pitchFamily="18" charset="0"/>
              </a:rPr>
              <a:t>Hội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nghị</a:t>
            </a:r>
            <a:r>
              <a:rPr lang="en-US" sz="2800" dirty="0">
                <a:solidFill>
                  <a:srgbClr val="0D0D0D"/>
                </a:solidFill>
                <a:latin typeface="Times New Roman" panose="02020603050405020304" pitchFamily="18" charset="0"/>
                <a:ea typeface="Times New Roman" panose="02020603050405020304" pitchFamily="18" charset="0"/>
              </a:rPr>
              <a:t> FISE </a:t>
            </a:r>
            <a:r>
              <a:rPr lang="en-US" sz="2800" dirty="0" err="1">
                <a:solidFill>
                  <a:srgbClr val="0D0D0D"/>
                </a:solidFill>
                <a:latin typeface="Times New Roman" panose="02020603050405020304" pitchFamily="18" charset="0"/>
                <a:ea typeface="Times New Roman" panose="02020603050405020304" pitchFamily="18" charset="0"/>
              </a:rPr>
              <a:t>diễn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đô</a:t>
            </a:r>
            <a:r>
              <a:rPr lang="en-US" sz="2800" dirty="0">
                <a:solidFill>
                  <a:srgbClr val="0D0D0D"/>
                </a:solidFill>
                <a:latin typeface="Times New Roman" panose="02020603050405020304" pitchFamily="18" charset="0"/>
                <a:ea typeface="Times New Roman" panose="02020603050405020304" pitchFamily="18" charset="0"/>
              </a:rPr>
              <a:t> Warszawa.</a:t>
            </a:r>
            <a:endParaRPr lang="en-US" sz="2800" dirty="0">
              <a:latin typeface="Times New Roman" panose="02020603050405020304" pitchFamily="18" charset="0"/>
              <a:ea typeface="Times New Roman" panose="02020603050405020304" pitchFamily="18" charset="0"/>
            </a:endParaRPr>
          </a:p>
          <a:p>
            <a:pPr indent="342900" algn="just" fontAlgn="base">
              <a:spcAft>
                <a:spcPts val="1125"/>
              </a:spcAft>
            </a:pPr>
            <a:r>
              <a:rPr lang="en-US" sz="2800" dirty="0" err="1">
                <a:solidFill>
                  <a:srgbClr val="0D0D0D"/>
                </a:solidFill>
                <a:latin typeface="Times New Roman" panose="02020603050405020304" pitchFamily="18" charset="0"/>
                <a:ea typeface="Times New Roman" panose="02020603050405020304" pitchFamily="18" charset="0"/>
              </a:rPr>
              <a:t>Hội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nghị</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57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tham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dục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quyết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lấy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20/11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pic>
        <p:nvPicPr>
          <p:cNvPr id="9" name="Picture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79886" y="1706786"/>
            <a:ext cx="4053364" cy="3494801"/>
          </a:xfrm>
          <a:prstGeom prst="ellipse">
            <a:avLst/>
          </a:prstGeom>
          <a:ln>
            <a:noFill/>
          </a:ln>
          <a:effectLst>
            <a:softEdge rad="112500"/>
          </a:effectLst>
        </p:spPr>
      </p:pic>
    </p:spTree>
    <p:extLst>
      <p:ext uri="{BB962C8B-B14F-4D97-AF65-F5344CB8AC3E}">
        <p14:creationId xmlns:p14="http://schemas.microsoft.com/office/powerpoint/2010/main" val="37983159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69823" y="831701"/>
            <a:ext cx="11722308" cy="5733991"/>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5" name="Rectangle 4"/>
          <p:cNvSpPr/>
          <p:nvPr/>
        </p:nvSpPr>
        <p:spPr>
          <a:xfrm>
            <a:off x="3627341" y="633075"/>
            <a:ext cx="51539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a:t>
            </a:r>
            <a:r>
              <a:rPr kumimoji="0" lang="da-DK"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 </a:t>
            </a: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 </a:t>
            </a:r>
            <a:r>
              <a:rPr kumimoji="0" lang="da-DK" sz="2800" b="1"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 10. Văn bản thông tin: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nvGraphicFramePr>
        <p:xfrm>
          <a:off x="660400" y="1341346"/>
          <a:ext cx="10858500" cy="4880864"/>
        </p:xfrm>
        <a:graphic>
          <a:graphicData uri="http://schemas.openxmlformats.org/drawingml/2006/table">
            <a:tbl>
              <a:tblPr firstRow="1" firstCol="1" bandRow="1"/>
              <a:tblGrid>
                <a:gridCol w="2217711">
                  <a:extLst>
                    <a:ext uri="{9D8B030D-6E8A-4147-A177-3AD203B41FA5}">
                      <a16:colId xmlns:a16="http://schemas.microsoft.com/office/drawing/2014/main" xmlns="" val="1294403407"/>
                    </a:ext>
                  </a:extLst>
                </a:gridCol>
                <a:gridCol w="8640789">
                  <a:extLst>
                    <a:ext uri="{9D8B030D-6E8A-4147-A177-3AD203B41FA5}">
                      <a16:colId xmlns:a16="http://schemas.microsoft.com/office/drawing/2014/main" xmlns="" val="583412613"/>
                    </a:ext>
                  </a:extLst>
                </a:gridCol>
              </a:tblGrid>
              <a:tr h="0">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KĨ NĂNG</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NỘI DUNG CỤ THỂ</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799467018"/>
                  </a:ext>
                </a:extLst>
              </a:tr>
              <a:tr h="0">
                <a:tc rowSpan="4">
                  <a:txBody>
                    <a:bodyPr/>
                    <a:lstStyle/>
                    <a:p>
                      <a:pPr algn="just">
                        <a:lnSpc>
                          <a:spcPct val="115000"/>
                        </a:lnSpc>
                        <a:spcAft>
                          <a:spcPts val="100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just">
                        <a:lnSpc>
                          <a:spcPct val="115000"/>
                        </a:lnSpc>
                        <a:spcAft>
                          <a:spcPts val="1000"/>
                        </a:spcAft>
                      </a:pPr>
                      <a:r>
                        <a:rPr lang="da-DK" sz="2400" b="1">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Đọc hiểu văn bản: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da-DK" sz="2400" b="1" i="1">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+Văn bản 1: </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  Phạm Tuyên và ca khúc mừng chiến thắng </a:t>
                      </a: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(Nguyệt Cát)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669512359"/>
                  </a:ext>
                </a:extLst>
              </a:tr>
              <a:tr h="0">
                <a:tc vMerge="1">
                  <a:txBody>
                    <a:bodyPr/>
                    <a:lstStyle/>
                    <a:p>
                      <a:endParaRPr lang="en-US"/>
                    </a:p>
                  </a:txBody>
                  <a:tcPr/>
                </a:tc>
                <a:tc>
                  <a:txBody>
                    <a:bodyPr/>
                    <a:lstStyle/>
                    <a:p>
                      <a:pPr>
                        <a:lnSpc>
                          <a:spcPct val="115000"/>
                        </a:lnSpc>
                        <a:spcAft>
                          <a:spcPts val="1000"/>
                        </a:spcAft>
                      </a:pPr>
                      <a:r>
                        <a:rPr lang="en-US" sz="2400" b="1" i="1">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 Văn bản 2:</a:t>
                      </a:r>
                      <a:r>
                        <a:rPr lang="en-US" sz="2400">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 ? </a:t>
                      </a: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(theo thethaovanhoa.vn)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2787074528"/>
                  </a:ext>
                </a:extLst>
              </a:tr>
              <a:tr h="0">
                <a:tc vMerge="1">
                  <a:txBody>
                    <a:bodyPr/>
                    <a:lstStyle/>
                    <a:p>
                      <a:endParaRPr lang="en-US"/>
                    </a:p>
                  </a:txBody>
                  <a:tcPr/>
                </a:tc>
                <a:tc>
                  <a:txBody>
                    <a:bodyPr/>
                    <a:lstStyle/>
                    <a:p>
                      <a:pPr marR="548640" algn="just">
                        <a:lnSpc>
                          <a:spcPct val="115000"/>
                        </a:lnSpc>
                        <a:spcAft>
                          <a:spcPts val="1000"/>
                        </a:spcAft>
                      </a:pPr>
                      <a:r>
                        <a:rPr lang="en-US" sz="2400" b="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Thực hành Tiếng Việt: </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2859224885"/>
                  </a:ext>
                </a:extLst>
              </a:tr>
              <a:tr h="0">
                <a:tc vMerge="1">
                  <a:txBody>
                    <a:bodyPr/>
                    <a:lstStyle/>
                    <a:p>
                      <a:endParaRPr lang="en-US"/>
                    </a:p>
                  </a:txBody>
                  <a:tcPr/>
                </a:tc>
                <a:tc>
                  <a:txBody>
                    <a:bodyPr/>
                    <a:lstStyle/>
                    <a:p>
                      <a:pPr algn="just">
                        <a:lnSpc>
                          <a:spcPct val="115000"/>
                        </a:lnSpc>
                        <a:spcAft>
                          <a:spcPts val="1000"/>
                        </a:spcAft>
                      </a:pPr>
                      <a:r>
                        <a:rPr lang="da-DK" sz="2400" b="1">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Thực hành đọc hiểu</a:t>
                      </a:r>
                      <a:r>
                        <a:rPr lang="da-DK" sz="240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da-DK" sz="2400" b="1" i="1">
                          <a:effectLst/>
                          <a:latin typeface="Times New Roman" panose="02020603050405020304" pitchFamily="18" charset="0"/>
                          <a:ea typeface="Arial" panose="020B0604020202020204" pitchFamily="34" charset="0"/>
                          <a:cs typeface="Times New Roman" panose="02020603050405020304" pitchFamily="18" charset="0"/>
                        </a:rPr>
                        <a:t>+ Văn bản: </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a:t>
                      </a: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(theo khoahoc.tv)</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3937525769"/>
                  </a:ext>
                </a:extLst>
              </a:tr>
              <a:tr h="0">
                <a:tc>
                  <a:txBody>
                    <a:bodyPr/>
                    <a:lstStyle/>
                    <a:p>
                      <a:pPr algn="just">
                        <a:lnSpc>
                          <a:spcPct val="115000"/>
                        </a:lnSpc>
                        <a:spcAft>
                          <a:spcPts val="1000"/>
                        </a:spcAft>
                      </a:pPr>
                      <a:r>
                        <a:rPr lang="en-US" sz="24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R="548640" algn="just">
                        <a:lnSpc>
                          <a:spcPct val="115000"/>
                        </a:lnSpc>
                        <a:spcAft>
                          <a:spcPts val="1000"/>
                        </a:spcAft>
                      </a:pPr>
                      <a:r>
                        <a:rPr lang="en-US" sz="24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1271149464"/>
                  </a:ext>
                </a:extLst>
              </a:tr>
            </a:tbl>
          </a:graphicData>
        </a:graphic>
      </p:graphicFrame>
    </p:spTree>
    <p:extLst>
      <p:ext uri="{BB962C8B-B14F-4D97-AF65-F5344CB8AC3E}">
        <p14:creationId xmlns:p14="http://schemas.microsoft.com/office/powerpoint/2010/main" val="2659573471"/>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9" name="Picture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79886" y="1706786"/>
            <a:ext cx="4053364" cy="3494801"/>
          </a:xfrm>
          <a:prstGeom prst="ellipse">
            <a:avLst/>
          </a:prstGeom>
          <a:ln>
            <a:noFill/>
          </a:ln>
          <a:effectLst>
            <a:softEdge rad="112500"/>
          </a:effectLst>
        </p:spPr>
      </p:pic>
      <p:sp>
        <p:nvSpPr>
          <p:cNvPr id="5" name="Rectangle 4"/>
          <p:cNvSpPr/>
          <p:nvPr/>
        </p:nvSpPr>
        <p:spPr>
          <a:xfrm>
            <a:off x="660400" y="1370088"/>
            <a:ext cx="7089515" cy="4454040"/>
          </a:xfrm>
          <a:prstGeom prst="rect">
            <a:avLst/>
          </a:prstGeom>
        </p:spPr>
        <p:txBody>
          <a:bodyPr wrap="square">
            <a:spAutoFit/>
          </a:bodyPr>
          <a:lstStyle/>
          <a:p>
            <a:pPr indent="342900" algn="just" fontAlgn="base">
              <a:spcAft>
                <a:spcPts val="0"/>
              </a:spcAft>
            </a:pP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ý </a:t>
            </a:r>
            <a:r>
              <a:rPr lang="en-US" sz="2400" dirty="0" err="1">
                <a:solidFill>
                  <a:srgbClr val="0D0D0D"/>
                </a:solidFill>
                <a:latin typeface="Times New Roman" panose="02020603050405020304" pitchFamily="18" charset="0"/>
                <a:ea typeface="Times New Roman" panose="02020603050405020304" pitchFamily="18" charset="0"/>
              </a:rPr>
              <a:t>nghĩa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tích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cực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tooltip="ngày 20/11"/>
              </a:rPr>
              <a:t>ngày</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tooltip="ngày 20/11"/>
              </a:rPr>
              <a:t> 20/11</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Bộ</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trưởng</a:t>
            </a:r>
            <a:r>
              <a:rPr lang="en-US" sz="2400" dirty="0">
                <a:solidFill>
                  <a:srgbClr val="0D0D0D"/>
                </a:solidFill>
                <a:latin typeface="Times New Roman" panose="02020603050405020304" pitchFamily="18" charset="0"/>
                <a:ea typeface="Times New Roman" panose="02020603050405020304" pitchFamily="18" charset="0"/>
              </a:rPr>
              <a:t> (nay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ban </a:t>
            </a:r>
            <a:r>
              <a:rPr lang="en-US" sz="2400" dirty="0" err="1">
                <a:solidFill>
                  <a:srgbClr val="0D0D0D"/>
                </a:solidFill>
                <a:latin typeface="Times New Roman" panose="02020603050405020304" pitchFamily="18" charset="0"/>
                <a:ea typeface="Times New Roman" panose="02020603050405020304" pitchFamily="18" charset="0"/>
              </a:rPr>
              <a:t>hành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Quyết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định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rPr>
              <a:t> 167/HĐBT, </a:t>
            </a:r>
            <a:r>
              <a:rPr lang="en-US" sz="2400" dirty="0" err="1">
                <a:solidFill>
                  <a:srgbClr val="0D0D0D"/>
                </a:solidFill>
                <a:latin typeface="Times New Roman" panose="02020603050405020304" pitchFamily="18" charset="0"/>
                <a:ea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rPr>
              <a:t> 26/9/1982 </a:t>
            </a:r>
            <a:r>
              <a:rPr lang="en-US" sz="2400" dirty="0" err="1">
                <a:solidFill>
                  <a:srgbClr val="0D0D0D"/>
                </a:solidFill>
                <a:latin typeface="Times New Roman" panose="02020603050405020304" pitchFamily="18" charset="0"/>
                <a:ea typeface="Times New Roman" panose="02020603050405020304" pitchFamily="18" charset="0"/>
              </a:rPr>
              <a:t>quyết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định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sẽ</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rPr>
              <a:t> 20/11 </a:t>
            </a:r>
            <a:r>
              <a:rPr lang="en-US" sz="2400" dirty="0" err="1">
                <a:solidFill>
                  <a:srgbClr val="0D0D0D"/>
                </a:solidFill>
                <a:latin typeface="Times New Roman" panose="02020603050405020304" pitchFamily="18" charset="0"/>
                <a:ea typeface="Times New Roman" panose="02020603050405020304" pitchFamily="18" charset="0"/>
              </a:rPr>
              <a:t>hàng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năm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rPr>
              <a:t> Nam.</a:t>
            </a:r>
            <a:endParaRPr lang="en-US" sz="2400" dirty="0">
              <a:latin typeface="Times New Roman" panose="02020603050405020304" pitchFamily="18" charset="0"/>
              <a:ea typeface="Times New Roman" panose="02020603050405020304" pitchFamily="18" charset="0"/>
            </a:endParaRPr>
          </a:p>
          <a:p>
            <a:pPr indent="342900" algn="just" fontAlgn="base">
              <a:lnSpc>
                <a:spcPct val="115000"/>
              </a:lnSpc>
              <a:spcBef>
                <a:spcPts val="750"/>
              </a:spcBef>
              <a:spcAft>
                <a:spcPts val="1125"/>
              </a:spcAft>
            </a:pPr>
            <a:r>
              <a:rPr lang="en-US" sz="2400" b="1" dirty="0">
                <a:solidFill>
                  <a:srgbClr val="0D0D0D"/>
                </a:solidFill>
                <a:latin typeface="Times New Roman" panose="02020603050405020304" pitchFamily="18" charset="0"/>
              </a:rPr>
              <a:t>Ý </a:t>
            </a:r>
            <a:r>
              <a:rPr lang="en-US" sz="2400" b="1" dirty="0" err="1">
                <a:solidFill>
                  <a:srgbClr val="0D0D0D"/>
                </a:solidFill>
                <a:latin typeface="Times New Roman" panose="02020603050405020304" pitchFamily="18" charset="0"/>
              </a:rPr>
              <a:t>nghĩa</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lịch</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sử</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của</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ngày</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Nhà</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giáo</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Việt</a:t>
            </a:r>
            <a:r>
              <a:rPr lang="en-US" sz="2400" b="1" dirty="0">
                <a:solidFill>
                  <a:srgbClr val="0D0D0D"/>
                </a:solidFill>
                <a:latin typeface="Times New Roman" panose="02020603050405020304" pitchFamily="18" charset="0"/>
              </a:rPr>
              <a:t> Nam 20/11</a:t>
            </a:r>
            <a:endParaRPr lang="en-US" sz="2400" b="1" dirty="0">
              <a:solidFill>
                <a:srgbClr val="243F60"/>
              </a:solidFill>
              <a:latin typeface="Cambria" panose="02040503050406030204" pitchFamily="18" charset="0"/>
            </a:endParaRPr>
          </a:p>
          <a:p>
            <a:pPr indent="342900" algn="just" fontAlgn="base">
              <a:spcAft>
                <a:spcPts val="1125"/>
              </a:spcAft>
            </a:pPr>
            <a:r>
              <a:rPr lang="en-US" sz="2400" dirty="0" err="1">
                <a:solidFill>
                  <a:srgbClr val="0D0D0D"/>
                </a:solidFill>
                <a:latin typeface="Times New Roman" panose="02020603050405020304" pitchFamily="18" charset="0"/>
                <a:ea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rPr>
              <a:t> Nam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truyền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xưa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cha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khuyên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lý</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rPr>
              <a:t> vi </a:t>
            </a:r>
            <a:r>
              <a:rPr lang="en-US" sz="2400" dirty="0" err="1">
                <a:solidFill>
                  <a:srgbClr val="0D0D0D"/>
                </a:solidFill>
                <a:latin typeface="Times New Roman" panose="02020603050405020304" pitchFamily="18" charset="0"/>
                <a:ea typeface="Times New Roman" panose="02020603050405020304" pitchFamily="18" charset="0"/>
              </a:rPr>
              <a:t>sư</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Bán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rPr>
              <a:t> vi </a:t>
            </a:r>
            <a:r>
              <a:rPr lang="en-US" sz="2400" dirty="0" err="1">
                <a:solidFill>
                  <a:srgbClr val="0D0D0D"/>
                </a:solidFill>
                <a:latin typeface="Times New Roman" panose="02020603050405020304" pitchFamily="18" charset="0"/>
                <a:ea typeface="Times New Roman" panose="02020603050405020304" pitchFamily="18" charset="0"/>
              </a:rPr>
              <a:t>sư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cũng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Nửa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cũng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sang </a:t>
            </a:r>
            <a:r>
              <a:rPr lang="en-US" sz="2400" dirty="0" err="1">
                <a:solidFill>
                  <a:srgbClr val="0D0D0D"/>
                </a:solidFill>
                <a:latin typeface="Times New Roman" panose="02020603050405020304" pitchFamily="18" charset="0"/>
                <a:ea typeface="Times New Roman" panose="02020603050405020304" pitchFamily="18" charset="0"/>
              </a:rPr>
              <a:t>thì</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Kiều</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con hay </a:t>
            </a:r>
            <a:r>
              <a:rPr lang="en-US" sz="2400" dirty="0" err="1">
                <a:solidFill>
                  <a:srgbClr val="0D0D0D"/>
                </a:solidFill>
                <a:latin typeface="Times New Roman" panose="02020603050405020304" pitchFamily="18" charset="0"/>
                <a:ea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phải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yêu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587164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9" name="Picture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79886" y="1706786"/>
            <a:ext cx="4053364" cy="3494801"/>
          </a:xfrm>
          <a:prstGeom prst="ellipse">
            <a:avLst/>
          </a:prstGeom>
          <a:ln>
            <a:noFill/>
          </a:ln>
          <a:effectLst>
            <a:softEdge rad="112500"/>
          </a:effectLst>
        </p:spPr>
      </p:pic>
      <p:sp>
        <p:nvSpPr>
          <p:cNvPr id="6" name="Rectangle 5"/>
          <p:cNvSpPr/>
          <p:nvPr/>
        </p:nvSpPr>
        <p:spPr>
          <a:xfrm>
            <a:off x="487299" y="1306357"/>
            <a:ext cx="7247626" cy="4973156"/>
          </a:xfrm>
          <a:prstGeom prst="rect">
            <a:avLst/>
          </a:prstGeom>
        </p:spPr>
        <p:txBody>
          <a:bodyPr wrap="square">
            <a:spAutoFit/>
          </a:bodyPr>
          <a:lstStyle/>
          <a:p>
            <a:pPr indent="342900" fontAlgn="base">
              <a:spcAft>
                <a:spcPts val="1125"/>
              </a:spcAft>
            </a:pP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20/11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thêm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truyền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342900" fontAlgn="base">
              <a:spcAft>
                <a:spcPts val="1125"/>
              </a:spcAft>
            </a:pP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20/11 </a:t>
            </a:r>
            <a:r>
              <a:rPr lang="en-US" sz="2800" dirty="0" err="1">
                <a:solidFill>
                  <a:srgbClr val="0D0D0D"/>
                </a:solidFill>
                <a:latin typeface="Times New Roman" panose="02020603050405020304" pitchFamily="18" charset="0"/>
                <a:ea typeface="Times New Roman" panose="02020603050405020304" pitchFamily="18" charset="0"/>
              </a:rPr>
              <a:t>trở</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thành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lễ</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hệ</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tỏ</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ơn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thầy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Cũng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hội</a:t>
            </a:r>
            <a:r>
              <a:rPr lang="en-US" sz="2800" dirty="0">
                <a:solidFill>
                  <a:srgbClr val="0D0D0D"/>
                </a:solidFill>
                <a:latin typeface="Times New Roman" panose="02020603050405020304" pitchFamily="18" charset="0"/>
                <a:ea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niềm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vui</a:t>
            </a:r>
            <a:r>
              <a:rPr lang="en-US" sz="2800" dirty="0">
                <a:solidFill>
                  <a:srgbClr val="0D0D0D"/>
                </a:solidFill>
                <a:latin typeface="Times New Roman" panose="02020603050405020304" pitchFamily="18" charset="0"/>
                <a:ea typeface="Times New Roman" panose="02020603050405020304" pitchFamily="18" charset="0"/>
              </a:rPr>
              <a:t>, tri </a:t>
            </a:r>
            <a:r>
              <a:rPr lang="en-US" sz="2800" dirty="0" err="1">
                <a:solidFill>
                  <a:srgbClr val="0D0D0D"/>
                </a:solidFill>
                <a:latin typeface="Times New Roman" panose="02020603050405020304" pitchFamily="18" charset="0"/>
                <a:ea typeface="Times New Roman" panose="02020603050405020304" pitchFamily="18" charset="0"/>
              </a:rPr>
              <a:t>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góp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sức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tâm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trồng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góp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xây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dựng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phồn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hạnh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rPr>
              <a:t>phúc</a:t>
            </a:r>
            <a:r>
              <a:rPr lang="en-US" sz="2800" dirty="0" smtClean="0">
                <a:solidFill>
                  <a:srgbClr val="0D0D0D"/>
                </a:solidFill>
                <a:latin typeface="Times New Roman" panose="02020603050405020304" pitchFamily="18" charset="0"/>
                <a:ea typeface="Times New Roman" panose="02020603050405020304" pitchFamily="18" charset="0"/>
              </a:rPr>
              <a:t>.</a:t>
            </a:r>
            <a:r>
              <a:rPr lang="en-US" sz="2800" dirty="0" smtClean="0">
                <a:solidFill>
                  <a:srgbClr val="202124"/>
                </a:solidFill>
                <a:latin typeface="Times New Roman" panose="02020603050405020304" pitchFamily="18" charset="0"/>
                <a:ea typeface="Times New Roman" panose="02020603050405020304" pitchFamily="18" charset="0"/>
              </a:rPr>
              <a:t>                                                                                                                   (</a:t>
            </a:r>
            <a:r>
              <a:rPr lang="en-US" sz="2800" dirty="0" err="1" smtClean="0">
                <a:solidFill>
                  <a:srgbClr val="202124"/>
                </a:solidFill>
                <a:latin typeface="Times New Roman" panose="02020603050405020304" pitchFamily="18" charset="0"/>
                <a:ea typeface="Times New Roman" panose="02020603050405020304" pitchFamily="18" charset="0"/>
              </a:rPr>
              <a:t>theo</a:t>
            </a:r>
            <a:r>
              <a:rPr lang="en-US" sz="2800" dirty="0" smtClean="0">
                <a:solidFill>
                  <a:srgbClr val="202124"/>
                </a:solidFill>
                <a:latin typeface="Times New Roman" panose="02020603050405020304" pitchFamily="18" charset="0"/>
                <a:ea typeface="Times New Roman" panose="02020603050405020304" pitchFamily="18" charset="0"/>
              </a:rPr>
              <a:t> </a:t>
            </a:r>
            <a:r>
              <a:rPr lang="en-US" sz="2800" dirty="0" err="1" smtClean="0">
                <a:solidFill>
                  <a:srgbClr val="202124"/>
                </a:solidFill>
                <a:latin typeface="Times New Roman" panose="02020603050405020304" pitchFamily="18" charset="0"/>
                <a:ea typeface="Times New Roman" panose="02020603050405020304" pitchFamily="18" charset="0"/>
              </a:rPr>
              <a:t>Bảo</a:t>
            </a:r>
            <a:r>
              <a:rPr lang="en-US" sz="2800" dirty="0" smtClean="0">
                <a:solidFill>
                  <a:srgbClr val="202124"/>
                </a:solidFill>
                <a:latin typeface="Times New Roman" panose="02020603050405020304" pitchFamily="18" charset="0"/>
                <a:ea typeface="Times New Roman" panose="02020603050405020304" pitchFamily="18" charset="0"/>
              </a:rPr>
              <a:t> </a:t>
            </a:r>
            <a:r>
              <a:rPr lang="en-US" sz="2800" dirty="0" err="1" smtClean="0">
                <a:solidFill>
                  <a:srgbClr val="202124"/>
                </a:solidFill>
                <a:latin typeface="Times New Roman" panose="02020603050405020304" pitchFamily="18" charset="0"/>
                <a:ea typeface="Times New Roman" panose="02020603050405020304" pitchFamily="18" charset="0"/>
              </a:rPr>
              <a:t>Linh</a:t>
            </a:r>
            <a:r>
              <a:rPr lang="en-US" sz="2800" dirty="0" smtClean="0">
                <a:solidFill>
                  <a:srgbClr val="202124"/>
                </a:solidFill>
                <a:latin typeface="Times New Roman" panose="02020603050405020304" pitchFamily="18" charset="0"/>
                <a:ea typeface="Times New Roman" panose="02020603050405020304" pitchFamily="18" charset="0"/>
              </a:rPr>
              <a:t>, Danviet.vn)</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677598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68943"/>
            <a:ext cx="10807700" cy="4678204"/>
          </a:xfrm>
          <a:prstGeom prst="rect">
            <a:avLst/>
          </a:prstGeom>
        </p:spPr>
        <p:txBody>
          <a:bodyPr>
            <a:spAutoFit/>
          </a:bodyPr>
          <a:lstStyle/>
          <a:p>
            <a:pPr algn="just">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3200" b="1" dirty="0" err="1">
                <a:solidFill>
                  <a:srgbClr val="0D0D0D"/>
                </a:solidFill>
                <a:latin typeface="Times New Roman" panose="02020603050405020304" pitchFamily="18" charset="0"/>
                <a:ea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rPr>
              <a:t> 2. </a:t>
            </a:r>
            <a:r>
              <a:rPr lang="en-US" sz="3200" dirty="0" err="1">
                <a:solidFill>
                  <a:srgbClr val="0D0D0D"/>
                </a:solidFill>
                <a:latin typeface="Times New Roman" panose="02020603050405020304" pitchFamily="18" charset="0"/>
                <a:ea typeface="Times New Roman" panose="02020603050405020304" pitchFamily="18" charset="0"/>
              </a:rPr>
              <a:t>Chọn</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câu</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đúng</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nhất</a:t>
            </a:r>
            <a:r>
              <a:rPr lang="en-US" sz="3200" dirty="0">
                <a:solidFill>
                  <a:srgbClr val="0D0D0D"/>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spcAft>
                <a:spcPts val="1200"/>
              </a:spcAft>
            </a:pPr>
            <a:r>
              <a:rPr lang="en-US" sz="3200" b="1" dirty="0">
                <a:solidFill>
                  <a:srgbClr val="0D0D0D"/>
                </a:solidFill>
                <a:latin typeface="Times New Roman" panose="02020603050405020304" pitchFamily="18" charset="0"/>
                <a:ea typeface="Times New Roman" panose="02020603050405020304" pitchFamily="18" charset="0"/>
              </a:rPr>
              <a:t>1.  </a:t>
            </a:r>
            <a:r>
              <a:rPr lang="en-US" sz="3200" b="1" dirty="0" err="1">
                <a:solidFill>
                  <a:srgbClr val="0D0D0D"/>
                </a:solidFill>
                <a:latin typeface="Times New Roman" panose="02020603050405020304" pitchFamily="18" charset="0"/>
                <a:ea typeface="Times New Roman" panose="02020603050405020304" pitchFamily="18" charset="0"/>
              </a:rPr>
              <a:t>Văn</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bản</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cung</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cấp</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cho</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người</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đọc</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thông</a:t>
            </a:r>
            <a:r>
              <a:rPr lang="en-US" sz="3200" b="1" dirty="0">
                <a:solidFill>
                  <a:srgbClr val="0D0D0D"/>
                </a:solidFill>
                <a:latin typeface="Times New Roman" panose="02020603050405020304" pitchFamily="18" charset="0"/>
                <a:ea typeface="Times New Roman" panose="02020603050405020304" pitchFamily="18" charset="0"/>
              </a:rPr>
              <a:t> tin </a:t>
            </a:r>
            <a:r>
              <a:rPr lang="en-US" sz="3200" b="1" dirty="0" err="1">
                <a:solidFill>
                  <a:srgbClr val="0D0D0D"/>
                </a:solidFill>
                <a:latin typeface="Times New Roman" panose="02020603050405020304" pitchFamily="18" charset="0"/>
                <a:ea typeface="Times New Roman" panose="02020603050405020304" pitchFamily="18" charset="0"/>
              </a:rPr>
              <a:t>chính</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nào</a:t>
            </a:r>
            <a:r>
              <a:rPr lang="en-US" sz="3200" b="1" dirty="0">
                <a:solidFill>
                  <a:srgbClr val="0D0D0D"/>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Ý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Ý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025290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47700" y="1250266"/>
            <a:ext cx="10807700" cy="4330416"/>
          </a:xfrm>
          <a:prstGeom prst="rect">
            <a:avLst/>
          </a:prstGeom>
        </p:spPr>
        <p:txBody>
          <a:bodyPr>
            <a:spAutoFit/>
          </a:bodyPr>
          <a:lstStyle/>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20/11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1946</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1957</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1982</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2020</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700553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03007"/>
            <a:ext cx="10807700" cy="4298997"/>
          </a:xfrm>
          <a:prstGeom prst="rect">
            <a:avLst/>
          </a:prstGeom>
        </p:spPr>
        <p:txBody>
          <a:bodyPr>
            <a:spAutoFit/>
          </a:bodyPr>
          <a:lstStyle/>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4. Con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“38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cập</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1946 –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1984</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1949 - 1987</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1957 –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1995</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1982 - 2020</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5.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So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009489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370088"/>
            <a:ext cx="10807700" cy="3901196"/>
          </a:xfrm>
          <a:prstGeom prst="rect">
            <a:avLst/>
          </a:prstGeom>
        </p:spPr>
        <p:txBody>
          <a:bodyPr>
            <a:spAutoFit/>
          </a:bodyPr>
          <a:lstStyle/>
          <a:p>
            <a:pPr algn="just">
              <a:lnSpc>
                <a:spcPct val="150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20/11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0"/>
              </a:spcAft>
            </a:pPr>
            <a:r>
              <a:rPr lang="en-US" sz="2800"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879148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86640"/>
            <a:ext cx="10807700" cy="5084469"/>
          </a:xfrm>
          <a:prstGeom prst="rect">
            <a:avLst/>
          </a:prstGeom>
        </p:spPr>
        <p:txBody>
          <a:bodyPr>
            <a:spAutoFit/>
          </a:bodyPr>
          <a:lstStyle/>
          <a:p>
            <a:pPr algn="ctr">
              <a:lnSpc>
                <a:spcPct val="115000"/>
              </a:lnSpc>
              <a:spcAft>
                <a:spcPts val="0"/>
              </a:spcAft>
            </a:pP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32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32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1982</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1982 - 2020</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97248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animEffect transition="in" filter="fade">
                                      <p:cBhvr>
                                        <p:cTn id="7" dur="1000"/>
                                        <p:tgtEl>
                                          <p:spTgt spid="5">
                                            <p:txEl>
                                              <p:pRg st="3" end="3"/>
                                            </p:txEl>
                                          </p:spTgt>
                                        </p:tgtEl>
                                      </p:cBhvr>
                                    </p:animEffect>
                                    <p:anim calcmode="lin" valueType="num">
                                      <p:cBhvr>
                                        <p:cTn id="8"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4" end="4"/>
                                            </p:txEl>
                                          </p:spTgt>
                                        </p:tgtEl>
                                        <p:attrNameLst>
                                          <p:attrName>style.visibility</p:attrName>
                                        </p:attrNameLst>
                                      </p:cBhvr>
                                      <p:to>
                                        <p:strVal val="visible"/>
                                      </p:to>
                                    </p:set>
                                    <p:animEffect transition="in" filter="fade">
                                      <p:cBhvr>
                                        <p:cTn id="14" dur="1000"/>
                                        <p:tgtEl>
                                          <p:spTgt spid="5">
                                            <p:txEl>
                                              <p:pRg st="4" end="4"/>
                                            </p:txEl>
                                          </p:spTgt>
                                        </p:tgtEl>
                                      </p:cBhvr>
                                    </p:animEffect>
                                    <p:anim calcmode="lin" valueType="num">
                                      <p:cBhvr>
                                        <p:cTn id="15"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fade">
                                      <p:cBhvr>
                                        <p:cTn id="21" dur="1000"/>
                                        <p:tgtEl>
                                          <p:spTgt spid="5">
                                            <p:txEl>
                                              <p:pRg st="5" end="5"/>
                                            </p:txEl>
                                          </p:spTgt>
                                        </p:tgtEl>
                                      </p:cBhvr>
                                    </p:animEffect>
                                    <p:anim calcmode="lin" valueType="num">
                                      <p:cBhvr>
                                        <p:cTn id="22"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6" end="6"/>
                                            </p:txEl>
                                          </p:spTgt>
                                        </p:tgtEl>
                                        <p:attrNameLst>
                                          <p:attrName>style.visibility</p:attrName>
                                        </p:attrNameLst>
                                      </p:cBhvr>
                                      <p:to>
                                        <p:strVal val="visible"/>
                                      </p:to>
                                    </p:set>
                                    <p:animEffect transition="in" filter="fade">
                                      <p:cBhvr>
                                        <p:cTn id="28" dur="1000"/>
                                        <p:tgtEl>
                                          <p:spTgt spid="5">
                                            <p:txEl>
                                              <p:pRg st="6" end="6"/>
                                            </p:txEl>
                                          </p:spTgt>
                                        </p:tgtEl>
                                      </p:cBhvr>
                                    </p:animEffect>
                                    <p:anim calcmode="lin" valueType="num">
                                      <p:cBhvr>
                                        <p:cTn id="29"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7" end="7"/>
                                            </p:txEl>
                                          </p:spTgt>
                                        </p:tgtEl>
                                        <p:attrNameLst>
                                          <p:attrName>style.visibility</p:attrName>
                                        </p:attrNameLst>
                                      </p:cBhvr>
                                      <p:to>
                                        <p:strVal val="visible"/>
                                      </p:to>
                                    </p:set>
                                    <p:animEffect transition="in" filter="fade">
                                      <p:cBhvr>
                                        <p:cTn id="35" dur="1000"/>
                                        <p:tgtEl>
                                          <p:spTgt spid="5">
                                            <p:txEl>
                                              <p:pRg st="7" end="7"/>
                                            </p:txEl>
                                          </p:spTgt>
                                        </p:tgtEl>
                                      </p:cBhvr>
                                    </p:animEffect>
                                    <p:anim calcmode="lin" valueType="num">
                                      <p:cBhvr>
                                        <p:cTn id="36"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47700" y="1235480"/>
            <a:ext cx="10807700" cy="5391219"/>
          </a:xfrm>
          <a:prstGeom prst="rect">
            <a:avLst/>
          </a:prstGeom>
        </p:spPr>
        <p:txBody>
          <a:bodyPr>
            <a:spAutoFit/>
          </a:bodyPr>
          <a:lstStyle/>
          <a:p>
            <a:pPr algn="just">
              <a:lnSpc>
                <a:spcPct val="150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spcAft>
                <a:spcPts val="1000"/>
              </a:spcAft>
            </a:pP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kèm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hút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38619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082236"/>
            <a:ext cx="10807700" cy="5365571"/>
          </a:xfrm>
          <a:prstGeom prst="rect">
            <a:avLst/>
          </a:prstGeom>
        </p:spPr>
        <p:txBody>
          <a:bodyPr>
            <a:spAutoFit/>
          </a:bodyPr>
          <a:lstStyle/>
          <a:p>
            <a:pPr>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hướng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20/11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san tri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thiệp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cắm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HS </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phấn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khởi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84737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8" end="8"/>
                                            </p:txEl>
                                          </p:spTgt>
                                        </p:tgtEl>
                                        <p:attrNameLst>
                                          <p:attrName>style.visibility</p:attrName>
                                        </p:attrNameLst>
                                      </p:cBhvr>
                                      <p:to>
                                        <p:strVal val="visible"/>
                                      </p:to>
                                    </p:set>
                                    <p:animEffect transition="in" filter="fade">
                                      <p:cBhvr>
                                        <p:cTn id="56" dur="1000"/>
                                        <p:tgtEl>
                                          <p:spTgt spid="5">
                                            <p:txEl>
                                              <p:pRg st="8" end="8"/>
                                            </p:txEl>
                                          </p:spTgt>
                                        </p:tgtEl>
                                      </p:cBhvr>
                                    </p:animEffect>
                                    <p:anim calcmode="lin" valueType="num">
                                      <p:cBhvr>
                                        <p:cTn id="57" dur="1000" fill="hold"/>
                                        <p:tgtEl>
                                          <p:spTgt spid="5">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438861" y="633075"/>
            <a:ext cx="525077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algn="ctr">
              <a:lnSpc>
                <a:spcPct val="115000"/>
              </a:lnSpc>
              <a:spcAft>
                <a:spcPts val="1000"/>
              </a:spcAft>
            </a:pPr>
            <a:r>
              <a:rPr lang="pl-PL" sz="2600" b="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VĂN BẢN 2: </a:t>
            </a:r>
            <a:r>
              <a:rPr lang="pl-PL" sz="2600" b="1" i="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552643" y="663899"/>
            <a:ext cx="5086714" cy="517065"/>
          </a:xfrm>
          <a:prstGeom prst="rect">
            <a:avLst/>
          </a:prstGeom>
        </p:spPr>
        <p:txBody>
          <a:bodyPr wrap="none">
            <a:spAutoFit/>
          </a:bodyPr>
          <a:lstStyle/>
          <a:p>
            <a:pPr algn="just">
              <a:lnSpc>
                <a:spcPct val="115000"/>
              </a:lnSpc>
              <a:spcAft>
                <a:spcPts val="1000"/>
              </a:spcAft>
              <a:tabLst>
                <a:tab pos="400050" algn="l"/>
              </a:tabLst>
            </a:pPr>
            <a:r>
              <a:rPr lang="en-US" sz="2400" b="1" dirty="0">
                <a:solidFill>
                  <a:srgbClr val="FF0000"/>
                </a:solidFill>
                <a:latin typeface="Calibri" panose="020F0502020204030204" pitchFamily="34" charset="0"/>
                <a:ea typeface="Times New Roman" panose="02020603050405020304" pitchFamily="18" charset="0"/>
                <a:cs typeface="Times New Roman" panose="02020603050405020304" pitchFamily="18" charset="0"/>
              </a:rPr>
              <a:t>I. </a:t>
            </a:r>
            <a:r>
              <a:rPr lang="pt-BR"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TÌM HIỂU CHUNG VỀ VĂN 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2788115847"/>
              </p:ext>
            </p:extLst>
          </p:nvPr>
        </p:nvGraphicFramePr>
        <p:xfrm>
          <a:off x="660400" y="1395889"/>
          <a:ext cx="10807700" cy="4481322"/>
        </p:xfrm>
        <a:graphic>
          <a:graphicData uri="http://schemas.openxmlformats.org/drawingml/2006/table">
            <a:tbl>
              <a:tblPr firstRow="1" firstCol="1" bandRow="1"/>
              <a:tblGrid>
                <a:gridCol w="3067929">
                  <a:extLst>
                    <a:ext uri="{9D8B030D-6E8A-4147-A177-3AD203B41FA5}">
                      <a16:colId xmlns:a16="http://schemas.microsoft.com/office/drawing/2014/main" xmlns="" val="3649834209"/>
                    </a:ext>
                  </a:extLst>
                </a:gridCol>
                <a:gridCol w="7739771">
                  <a:extLst>
                    <a:ext uri="{9D8B030D-6E8A-4147-A177-3AD203B41FA5}">
                      <a16:colId xmlns:a16="http://schemas.microsoft.com/office/drawing/2014/main" xmlns="" val="3455735555"/>
                    </a:ext>
                  </a:extLst>
                </a:gridCol>
              </a:tblGrid>
              <a:tr h="652004">
                <a:tc>
                  <a:txBody>
                    <a:bodyPr/>
                    <a:lstStyle/>
                    <a:p>
                      <a:pPr>
                        <a:lnSpc>
                          <a:spcPct val="115000"/>
                        </a:lnSpc>
                        <a:spcAft>
                          <a:spcPts val="1000"/>
                        </a:spcAft>
                      </a:pP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0"/>
                        </a:spcAft>
                        <a:tabLst>
                          <a:tab pos="4000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web: thethaovanhoa.vn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15/12/2019.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Á</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36052750"/>
                  </a:ext>
                </a:extLst>
              </a:tr>
              <a:tr h="718973">
                <a:tc>
                  <a:txBody>
                    <a:bodyPr/>
                    <a:lstStyle/>
                    <a:p>
                      <a:pPr algn="just">
                        <a:spcAft>
                          <a:spcPts val="0"/>
                        </a:spcAft>
                        <a:tabLst>
                          <a:tab pos="400050" algn="l"/>
                        </a:tabLst>
                      </a:pPr>
                      <a:r>
                        <a:rPr lang="en-US" sz="2800" b="1" i="1">
                          <a:effectLst/>
                          <a:latin typeface="Times New Roman" panose="02020603050405020304" pitchFamily="18" charset="0"/>
                          <a:ea typeface="Times New Roman" panose="02020603050405020304" pitchFamily="18" charset="0"/>
                          <a:cs typeface="Times New Roman" panose="02020603050405020304" pitchFamily="18" charset="0"/>
                        </a:rPr>
                        <a:t>Sự kiện - Đề tài</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vực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ĐNA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cập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Smmsport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Nam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42678478"/>
                  </a:ext>
                </a:extLst>
              </a:tr>
            </a:tbl>
          </a:graphicData>
        </a:graphic>
      </p:graphicFrame>
    </p:spTree>
    <p:extLst>
      <p:ext uri="{BB962C8B-B14F-4D97-AF65-F5344CB8AC3E}">
        <p14:creationId xmlns:p14="http://schemas.microsoft.com/office/powerpoint/2010/main" val="2438433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69823" y="831701"/>
            <a:ext cx="11722308" cy="5733991"/>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r>
              <a:rPr lang="da-DK" sz="2800" b="1" dirty="0">
                <a:highlight>
                  <a:srgbClr val="FFFF00"/>
                </a:highlight>
                <a:latin typeface="Times New Roman" panose="02020603050405020304" pitchFamily="18" charset="0"/>
                <a:ea typeface="Times New Roman" panose="02020603050405020304" pitchFamily="18" charset="0"/>
              </a:rPr>
              <a:t>NHẮC LẠI KIẾN THỨC CƠ BẢN</a:t>
            </a:r>
            <a:endParaRPr lang="en-US" sz="2800" dirty="0"/>
          </a:p>
        </p:txBody>
      </p:sp>
      <p:sp>
        <p:nvSpPr>
          <p:cNvPr id="33" name="Rounded Rectangle 32"/>
          <p:cNvSpPr>
            <a:spLocks noChangeArrowheads="1"/>
          </p:cNvSpPr>
          <p:nvPr/>
        </p:nvSpPr>
        <p:spPr bwMode="auto">
          <a:xfrm>
            <a:off x="512696" y="1344603"/>
            <a:ext cx="5396459" cy="514350"/>
          </a:xfrm>
          <a:prstGeom prst="roundRect">
            <a:avLst>
              <a:gd name="adj" fmla="val 16667"/>
            </a:avLst>
          </a:prstGeom>
          <a:solidFill>
            <a:srgbClr val="F79646"/>
          </a:solidFill>
          <a:ln w="25400">
            <a:solidFill>
              <a:srgbClr val="243F60"/>
            </a:solidFill>
            <a:round/>
            <a:headEnd/>
            <a:tailEnd/>
          </a:ln>
        </p:spPr>
        <p:txBody>
          <a:bodyPr rot="0" vert="horz" wrap="square" lIns="91440" tIns="45720" rIns="91440" bIns="45720" anchor="ctr" anchorCtr="0" upright="1">
            <a:no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ĐỌC HIỂU VĂN </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356016" y="1845668"/>
            <a:ext cx="8516755" cy="587853"/>
          </a:xfrm>
          <a:prstGeom prst="rect">
            <a:avLst/>
          </a:prstGeom>
        </p:spPr>
        <p:txBody>
          <a:bodyPr wrap="none">
            <a:spAutoFit/>
          </a:bodyPr>
          <a:lstStyle/>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KIẾN THỨC CHUNG </a:t>
            </a:r>
            <a:r>
              <a:rPr lang="en-US" sz="2800" b="1" dirty="0">
                <a:solidFill>
                  <a:srgbClr val="0D0D0D"/>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VỀ VĂN BẢN THÔNG TIN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2" name="Rectangle 11"/>
          <p:cNvSpPr/>
          <p:nvPr/>
        </p:nvSpPr>
        <p:spPr>
          <a:xfrm>
            <a:off x="660400" y="2433521"/>
            <a:ext cx="10858500" cy="3790781"/>
          </a:xfrm>
          <a:prstGeom prst="rect">
            <a:avLst/>
          </a:prstGeom>
        </p:spPr>
        <p:txBody>
          <a:bodyPr>
            <a:spAutoFit/>
          </a:bodyPr>
          <a:lstStyle/>
          <a:p>
            <a:pPr algn="just">
              <a:lnSpc>
                <a:spcPct val="115000"/>
              </a:lnSpc>
              <a:spcAft>
                <a:spcPts val="0"/>
              </a:spcAft>
            </a:pPr>
            <a:r>
              <a:rPr lang="en-US" sz="2000" b="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3. </a:t>
            </a:r>
            <a:r>
              <a:rPr lang="de-DE" sz="2000" b="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Văn bản thông tin thuật lại sự kiện  theo nguyên nhân – kết quả</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thuộc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thiệu</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liên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bao</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gồm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90170" algn="just">
              <a:lnSpc>
                <a:spcPct val="115000"/>
              </a:lnSpc>
              <a:spcAft>
                <a:spcPts val="1000"/>
              </a:spcAft>
            </a:pPr>
            <a:r>
              <a:rPr lang="de-DE"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xảy</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90170" algn="just">
              <a:lnSpc>
                <a:spcPct val="115000"/>
              </a:lnSpc>
              <a:spcAft>
                <a:spcPts val="1000"/>
              </a:spcAft>
            </a:pPr>
            <a:r>
              <a:rPr lang="de-DE"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90170" algn="just">
              <a:lnSpc>
                <a:spcPct val="115000"/>
              </a:lnSpc>
              <a:spcAft>
                <a:spcPts val="1000"/>
              </a:spcAft>
            </a:pP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27011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animEffect transition="in" filter="fade">
                                      <p:cBhvr>
                                        <p:cTn id="7" dur="1000"/>
                                        <p:tgtEl>
                                          <p:spTgt spid="12">
                                            <p:txEl>
                                              <p:pRg st="1" end="1"/>
                                            </p:txEl>
                                          </p:spTgt>
                                        </p:tgtEl>
                                      </p:cBhvr>
                                    </p:animEffect>
                                    <p:anim calcmode="lin" valueType="num">
                                      <p:cBhvr>
                                        <p:cTn id="8"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xEl>
                                              <p:pRg st="2" end="2"/>
                                            </p:txEl>
                                          </p:spTgt>
                                        </p:tgtEl>
                                        <p:attrNameLst>
                                          <p:attrName>style.visibility</p:attrName>
                                        </p:attrNameLst>
                                      </p:cBhvr>
                                      <p:to>
                                        <p:strVal val="visible"/>
                                      </p:to>
                                    </p:set>
                                    <p:animEffect transition="in" filter="fade">
                                      <p:cBhvr>
                                        <p:cTn id="14" dur="1000"/>
                                        <p:tgtEl>
                                          <p:spTgt spid="12">
                                            <p:txEl>
                                              <p:pRg st="2" end="2"/>
                                            </p:txEl>
                                          </p:spTgt>
                                        </p:tgtEl>
                                      </p:cBhvr>
                                    </p:animEffect>
                                    <p:anim calcmode="lin" valueType="num">
                                      <p:cBhvr>
                                        <p:cTn id="15"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fade">
                                      <p:cBhvr>
                                        <p:cTn id="21" dur="1000"/>
                                        <p:tgtEl>
                                          <p:spTgt spid="12">
                                            <p:txEl>
                                              <p:pRg st="3" end="3"/>
                                            </p:txEl>
                                          </p:spTgt>
                                        </p:tgtEl>
                                      </p:cBhvr>
                                    </p:animEffect>
                                    <p:anim calcmode="lin" valueType="num">
                                      <p:cBhvr>
                                        <p:cTn id="22" dur="1000" fill="hold"/>
                                        <p:tgtEl>
                                          <p:spTgt spid="12">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1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2">
                                            <p:txEl>
                                              <p:pRg st="4" end="4"/>
                                            </p:txEl>
                                          </p:spTgt>
                                        </p:tgtEl>
                                        <p:attrNameLst>
                                          <p:attrName>style.visibility</p:attrName>
                                        </p:attrNameLst>
                                      </p:cBhvr>
                                      <p:to>
                                        <p:strVal val="visible"/>
                                      </p:to>
                                    </p:set>
                                    <p:animEffect transition="in" filter="fade">
                                      <p:cBhvr>
                                        <p:cTn id="28" dur="1000"/>
                                        <p:tgtEl>
                                          <p:spTgt spid="12">
                                            <p:txEl>
                                              <p:pRg st="4" end="4"/>
                                            </p:txEl>
                                          </p:spTgt>
                                        </p:tgtEl>
                                      </p:cBhvr>
                                    </p:animEffect>
                                    <p:anim calcmode="lin" valueType="num">
                                      <p:cBhvr>
                                        <p:cTn id="29" dur="1000" fill="hold"/>
                                        <p:tgtEl>
                                          <p:spTgt spid="12">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1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2">
                                            <p:txEl>
                                              <p:pRg st="5" end="5"/>
                                            </p:txEl>
                                          </p:spTgt>
                                        </p:tgtEl>
                                        <p:attrNameLst>
                                          <p:attrName>style.visibility</p:attrName>
                                        </p:attrNameLst>
                                      </p:cBhvr>
                                      <p:to>
                                        <p:strVal val="visible"/>
                                      </p:to>
                                    </p:set>
                                    <p:animEffect transition="in" filter="fade">
                                      <p:cBhvr>
                                        <p:cTn id="35" dur="1000"/>
                                        <p:tgtEl>
                                          <p:spTgt spid="12">
                                            <p:txEl>
                                              <p:pRg st="5" end="5"/>
                                            </p:txEl>
                                          </p:spTgt>
                                        </p:tgtEl>
                                      </p:cBhvr>
                                    </p:animEffect>
                                    <p:anim calcmode="lin" valueType="num">
                                      <p:cBhvr>
                                        <p:cTn id="36" dur="1000" fill="hold"/>
                                        <p:tgtEl>
                                          <p:spTgt spid="12">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1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438861" y="633075"/>
            <a:ext cx="525077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552643" y="663899"/>
            <a:ext cx="5086714" cy="517065"/>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Calibri" panose="020F0502020204030204" pitchFamily="34" charset="0"/>
                <a:ea typeface="Times New Roman" panose="02020603050405020304" pitchFamily="18" charset="0"/>
                <a:cs typeface="Times New Roman" panose="02020603050405020304" pitchFamily="18" charset="0"/>
              </a:rPr>
              <a:t>I. </a:t>
            </a:r>
            <a:r>
              <a:rPr kumimoji="0" lang="pt-BR"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 VỀ VĂN BẢN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14235402"/>
              </p:ext>
            </p:extLst>
          </p:nvPr>
        </p:nvGraphicFramePr>
        <p:xfrm>
          <a:off x="660400" y="1395889"/>
          <a:ext cx="10807700" cy="4968240"/>
        </p:xfrm>
        <a:graphic>
          <a:graphicData uri="http://schemas.openxmlformats.org/drawingml/2006/table">
            <a:tbl>
              <a:tblPr firstRow="1" firstCol="1" bandRow="1"/>
              <a:tblGrid>
                <a:gridCol w="3446905">
                  <a:extLst>
                    <a:ext uri="{9D8B030D-6E8A-4147-A177-3AD203B41FA5}">
                      <a16:colId xmlns:a16="http://schemas.microsoft.com/office/drawing/2014/main" xmlns="" val="3649834209"/>
                    </a:ext>
                  </a:extLst>
                </a:gridCol>
                <a:gridCol w="7360795">
                  <a:extLst>
                    <a:ext uri="{9D8B030D-6E8A-4147-A177-3AD203B41FA5}">
                      <a16:colId xmlns:a16="http://schemas.microsoft.com/office/drawing/2014/main" xmlns="" val="3455735555"/>
                    </a:ext>
                  </a:extLst>
                </a:gridCol>
              </a:tblGrid>
              <a:tr h="208941">
                <a:tc>
                  <a:txBody>
                    <a:bodyPr/>
                    <a:lstStyle/>
                    <a:p>
                      <a:pPr algn="just">
                        <a:spcAft>
                          <a:spcPts val="0"/>
                        </a:spcAft>
                        <a:tabLst>
                          <a:tab pos="400050" algn="l"/>
                        </a:tabLst>
                      </a:pP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400050" algn="l"/>
                        </a:tabLst>
                      </a:pPr>
                      <a:r>
                        <a:rPr lang="en-US" sz="2800">
                          <a:effectLst/>
                          <a:latin typeface="Times New Roman" panose="02020603050405020304" pitchFamily="18" charset="0"/>
                          <a:ea typeface="Times New Roman" panose="02020603050405020304" pitchFamily="18" charset="0"/>
                          <a:cs typeface="Times New Roman" panose="02020603050405020304" pitchFamily="18" charset="0"/>
                        </a:rPr>
                        <a:t>Văn bản thông tin (thuật lại sự kiện theo mối quan hệ nguyên nhân-kết quả).</a:t>
                      </a: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77234516"/>
                  </a:ext>
                </a:extLst>
              </a:tr>
              <a:tr h="104471">
                <a:tc>
                  <a:txBody>
                    <a:bodyPr/>
                    <a:lstStyle/>
                    <a:p>
                      <a:pPr algn="just">
                        <a:spcAft>
                          <a:spcPts val="0"/>
                        </a:spcAft>
                        <a:tabLst>
                          <a:tab pos="400050" algn="l"/>
                        </a:tabLst>
                      </a:pPr>
                      <a:r>
                        <a:rPr lang="en-US" sz="2800" b="1" i="1">
                          <a:effectLst/>
                          <a:latin typeface="Times New Roman" panose="02020603050405020304" pitchFamily="18" charset="0"/>
                          <a:ea typeface="Times New Roman" panose="02020603050405020304" pitchFamily="18" charset="0"/>
                          <a:cs typeface="Times New Roman" panose="02020603050405020304" pitchFamily="18" charset="0"/>
                        </a:rPr>
                        <a:t>Phương thức biểu đạt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4000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minh</a:t>
                      </a: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11455314"/>
                  </a:ext>
                </a:extLst>
              </a:tr>
              <a:tr h="1010553">
                <a:tc>
                  <a:txBody>
                    <a:bodyPr/>
                    <a:lstStyle/>
                    <a:p>
                      <a:pPr algn="just">
                        <a:spcAft>
                          <a:spcPts val="0"/>
                        </a:spcAft>
                        <a:tabLst>
                          <a:tab pos="400050" algn="l"/>
                        </a:tabLst>
                      </a:pP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cục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0"/>
                        </a:spcAft>
                        <a:tabLst>
                          <a:tab pos="400050" algn="l"/>
                        </a:tabLs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447211"/>
                  </a:ext>
                </a:extLst>
              </a:tr>
            </a:tbl>
          </a:graphicData>
        </a:graphic>
      </p:graphicFrame>
    </p:spTree>
    <p:extLst>
      <p:ext uri="{BB962C8B-B14F-4D97-AF65-F5344CB8AC3E}">
        <p14:creationId xmlns:p14="http://schemas.microsoft.com/office/powerpoint/2010/main" val="3404634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438861" y="633075"/>
            <a:ext cx="525077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552643" y="663899"/>
            <a:ext cx="5086714" cy="517065"/>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Calibri" panose="020F0502020204030204" pitchFamily="34" charset="0"/>
                <a:ea typeface="Times New Roman" panose="02020603050405020304" pitchFamily="18" charset="0"/>
                <a:cs typeface="Times New Roman" panose="02020603050405020304" pitchFamily="18" charset="0"/>
              </a:rPr>
              <a:t>I. </a:t>
            </a:r>
            <a:r>
              <a:rPr kumimoji="0" lang="pt-BR"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 VỀ VĂN BẢN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113204856"/>
              </p:ext>
            </p:extLst>
          </p:nvPr>
        </p:nvGraphicFramePr>
        <p:xfrm>
          <a:off x="660400" y="1395889"/>
          <a:ext cx="10807700" cy="5261864"/>
        </p:xfrm>
        <a:graphic>
          <a:graphicData uri="http://schemas.openxmlformats.org/drawingml/2006/table">
            <a:tbl>
              <a:tblPr firstRow="1" firstCol="1" bandRow="1"/>
              <a:tblGrid>
                <a:gridCol w="2457554">
                  <a:extLst>
                    <a:ext uri="{9D8B030D-6E8A-4147-A177-3AD203B41FA5}">
                      <a16:colId xmlns:a16="http://schemas.microsoft.com/office/drawing/2014/main" xmlns="" val="3649834209"/>
                    </a:ext>
                  </a:extLst>
                </a:gridCol>
                <a:gridCol w="8350146">
                  <a:extLst>
                    <a:ext uri="{9D8B030D-6E8A-4147-A177-3AD203B41FA5}">
                      <a16:colId xmlns:a16="http://schemas.microsoft.com/office/drawing/2014/main" xmlns="" val="3455735555"/>
                    </a:ext>
                  </a:extLst>
                </a:gridCol>
              </a:tblGrid>
              <a:tr h="1229004">
                <a:tc>
                  <a:txBody>
                    <a:bodyPr/>
                    <a:lstStyle/>
                    <a:p>
                      <a:pPr algn="just">
                        <a:spcAft>
                          <a:spcPts val="0"/>
                        </a:spcAft>
                        <a:tabLst>
                          <a:tab pos="400050" algn="l"/>
                        </a:tabLst>
                      </a:pP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1386840" algn="l"/>
                        </a:tabLs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Sa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SmmSport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ngoặc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kép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tin.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58162042"/>
                  </a:ext>
                </a:extLst>
              </a:tr>
              <a:tr h="427392">
                <a:tc>
                  <a:txBody>
                    <a:bodyPr/>
                    <a:lstStyle/>
                    <a:p>
                      <a:pPr algn="just">
                        <a:spcAft>
                          <a:spcPts val="0"/>
                        </a:spcAft>
                        <a:tabLst>
                          <a:tab pos="400050" algn="l"/>
                        </a:tabLst>
                      </a:pP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Smmsport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82509211"/>
                  </a:ext>
                </a:extLst>
              </a:tr>
            </a:tbl>
          </a:graphicData>
        </a:graphic>
      </p:graphicFrame>
    </p:spTree>
    <p:extLst>
      <p:ext uri="{BB962C8B-B14F-4D97-AF65-F5344CB8AC3E}">
        <p14:creationId xmlns:p14="http://schemas.microsoft.com/office/powerpoint/2010/main" val="38385649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algn="just">
              <a:spcAft>
                <a:spcPts val="0"/>
              </a:spcAft>
              <a:tabLst>
                <a:tab pos="400050" algn="l"/>
              </a:tabLst>
            </a:pPr>
            <a:r>
              <a:rPr lang="en-US" sz="2400" b="1" dirty="0">
                <a:solidFill>
                  <a:srgbClr val="FF0000"/>
                </a:solidFill>
                <a:latin typeface="Times New Roman" panose="02020603050405020304" pitchFamily="18" charset="0"/>
                <a:ea typeface="Times New Roman" panose="02020603050405020304" pitchFamily="18" charset="0"/>
              </a:rPr>
              <a:t>II. ĐỊNH HƯỚNG PHÂN TÍCH VĂN BẢN</a:t>
            </a:r>
            <a:endParaRPr lang="en-US" sz="2400" dirty="0">
              <a:effectLst/>
              <a:latin typeface="Times New Roman" panose="02020603050405020304" pitchFamily="18" charset="0"/>
              <a:ea typeface="Times New Roman" panose="02020603050405020304" pitchFamily="18" charset="0"/>
            </a:endParaRPr>
          </a:p>
        </p:txBody>
      </p:sp>
      <p:sp>
        <p:nvSpPr>
          <p:cNvPr id="4" name="Rectangle 3"/>
          <p:cNvSpPr/>
          <p:nvPr/>
        </p:nvSpPr>
        <p:spPr>
          <a:xfrm>
            <a:off x="660400" y="1379363"/>
            <a:ext cx="10807700" cy="1969770"/>
          </a:xfrm>
          <a:prstGeom prst="rect">
            <a:avLst/>
          </a:prstGeom>
        </p:spPr>
        <p:txBody>
          <a:bodyPr>
            <a:spAutoFit/>
          </a:bodyPr>
          <a:lstStyle/>
          <a:p>
            <a:pPr algn="just" fontAlgn="base">
              <a:spcAft>
                <a:spcPts val="1200"/>
              </a:spcAft>
              <a:tabLst>
                <a:tab pos="400050" algn="l"/>
              </a:tabLs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p>
          <a:p>
            <a:pPr algn="just">
              <a:spcAft>
                <a:spcPts val="0"/>
              </a:spcAft>
              <a:tabLst>
                <a:tab pos="400050"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5" name="Rectangle 4"/>
          <p:cNvSpPr/>
          <p:nvPr/>
        </p:nvSpPr>
        <p:spPr>
          <a:xfrm>
            <a:off x="660400" y="3349133"/>
            <a:ext cx="10807700" cy="3050066"/>
          </a:xfrm>
          <a:prstGeom prst="rect">
            <a:avLst/>
          </a:prstGeom>
        </p:spPr>
        <p:txBody>
          <a:bodyPr>
            <a:spAutoFit/>
          </a:bodyPr>
          <a:lstStyle/>
          <a:p>
            <a:pPr>
              <a:lnSpc>
                <a:spcPct val="115000"/>
              </a:lnSpc>
              <a:spcAft>
                <a:spcPts val="0"/>
              </a:spcAft>
            </a:pPr>
            <a:r>
              <a:rPr lang="pt-BR"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Giải quyết vấn đề</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800" b="1" dirty="0">
                <a:solidFill>
                  <a:srgbClr val="0070C0"/>
                </a:solidFill>
                <a:latin typeface="Times New Roman" panose="02020603050405020304" pitchFamily="18" charset="0"/>
                <a:ea typeface="MS Mincho"/>
              </a:rPr>
              <a:t>2.1. </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Ý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Thu </a:t>
            </a:r>
            <a:r>
              <a:rPr lang="en-US" sz="2800" dirty="0" err="1">
                <a:solidFill>
                  <a:srgbClr val="000000"/>
                </a:solidFill>
                <a:latin typeface="Times New Roman" panose="02020603050405020304" pitchFamily="18" charset="0"/>
                <a:ea typeface="Times New Roman" panose="02020603050405020304" pitchFamily="18" charset="0"/>
              </a:rPr>
              <a:t>hút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đọc</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hướng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rPr>
              <a:t> dung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báo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thuyết</a:t>
            </a:r>
            <a:r>
              <a:rPr lang="en-US" sz="2800" dirty="0">
                <a:solidFill>
                  <a:srgbClr val="0D0D0D"/>
                </a:solidFill>
                <a:latin typeface="Times New Roman" panose="02020603050405020304" pitchFamily="18" charset="0"/>
                <a:ea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thống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trị</a:t>
            </a:r>
            <a:r>
              <a:rPr lang="en-US" sz="2800" dirty="0">
                <a:solidFill>
                  <a:srgbClr val="0D0D0D"/>
                </a:solidFill>
                <a:latin typeface="Times New Roman" panose="02020603050405020304" pitchFamily="18" charset="0"/>
                <a:ea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rPr>
              <a:t>Đông</a:t>
            </a:r>
            <a:r>
              <a:rPr lang="en-US" sz="2800" dirty="0">
                <a:solidFill>
                  <a:srgbClr val="0D0D0D"/>
                </a:solidFill>
                <a:latin typeface="Times New Roman" panose="02020603050405020304" pitchFamily="18" charset="0"/>
                <a:ea typeface="Times New Roman" panose="02020603050405020304" pitchFamily="18" charset="0"/>
              </a:rPr>
              <a:t> Nam Á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điểm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2019.</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708589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fade">
                                      <p:cBhvr>
                                        <p:cTn id="21" dur="1000"/>
                                        <p:tgtEl>
                                          <p:spTgt spid="5">
                                            <p:txEl>
                                              <p:pRg st="0" end="0"/>
                                            </p:txEl>
                                          </p:spTgt>
                                        </p:tgtEl>
                                      </p:cBhvr>
                                    </p:animEffect>
                                    <p:anim calcmode="lin" valueType="num">
                                      <p:cBhvr>
                                        <p:cTn id="2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fade">
                                      <p:cBhvr>
                                        <p:cTn id="28" dur="1000"/>
                                        <p:tgtEl>
                                          <p:spTgt spid="5">
                                            <p:txEl>
                                              <p:pRg st="1" end="1"/>
                                            </p:txEl>
                                          </p:spTgt>
                                        </p:tgtEl>
                                      </p:cBhvr>
                                    </p:animEffect>
                                    <p:anim calcmode="lin" valueType="num">
                                      <p:cBhvr>
                                        <p:cTn id="29"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fade">
                                      <p:cBhvr>
                                        <p:cTn id="35" dur="1000"/>
                                        <p:tgtEl>
                                          <p:spTgt spid="5">
                                            <p:txEl>
                                              <p:pRg st="2" end="2"/>
                                            </p:txEl>
                                          </p:spTgt>
                                        </p:tgtEl>
                                      </p:cBhvr>
                                    </p:animEffect>
                                    <p:anim calcmode="lin" valueType="num">
                                      <p:cBhvr>
                                        <p:cTn id="36"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3" end="3"/>
                                            </p:txEl>
                                          </p:spTgt>
                                        </p:tgtEl>
                                        <p:attrNameLst>
                                          <p:attrName>style.visibility</p:attrName>
                                        </p:attrNameLst>
                                      </p:cBhvr>
                                      <p:to>
                                        <p:strVal val="visible"/>
                                      </p:to>
                                    </p:set>
                                    <p:animEffect transition="in" filter="fade">
                                      <p:cBhvr>
                                        <p:cTn id="42" dur="1000"/>
                                        <p:tgtEl>
                                          <p:spTgt spid="5">
                                            <p:txEl>
                                              <p:pRg st="3" end="3"/>
                                            </p:txEl>
                                          </p:spTgt>
                                        </p:tgtEl>
                                      </p:cBhvr>
                                    </p:animEffect>
                                    <p:anim calcmode="lin" valueType="num">
                                      <p:cBhvr>
                                        <p:cTn id="43"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28568" y="1217424"/>
            <a:ext cx="10807700" cy="5533823"/>
          </a:xfrm>
          <a:prstGeom prst="rect">
            <a:avLst/>
          </a:prstGeom>
        </p:spPr>
        <p:txBody>
          <a:bodyPr>
            <a:spAutoFit/>
          </a:bodyPr>
          <a:lstStyle/>
          <a:p>
            <a:pPr>
              <a:lnSpc>
                <a:spcPct val="115000"/>
              </a:lnSpc>
              <a:spcAft>
                <a:spcPts val="10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2.2.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mối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2.2.1.</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ở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tại</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vực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Á (ĐNÁ)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nam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địch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AFF CUP 2018.</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nữ</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địch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ĐNÁ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2019.</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U22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nữ</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Huy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a:t>
            </a:r>
            <a:r>
              <a:rPr lang="vi-VN" sz="2400" dirty="0">
                <a:latin typeface="Times New Roman" panose="02020603050405020304" pitchFamily="18" charset="0"/>
                <a:ea typeface="Times New Roman" panose="02020603050405020304" pitchFamily="18" charset="0"/>
                <a:cs typeface="Times New Roman" panose="02020603050405020304" pitchFamily="18" charset="0"/>
              </a:rPr>
              <a:t>ương Vàng tại Seagame </a:t>
            </a:r>
            <a:r>
              <a:rPr lang="vi-VN" sz="2400" dirty="0" smtClean="0">
                <a:latin typeface="Times New Roman" panose="02020603050405020304" pitchFamily="18" charset="0"/>
                <a:ea typeface="Times New Roman" panose="02020603050405020304" pitchFamily="18" charset="0"/>
                <a:cs typeface="Times New Roman" panose="02020603050405020304" pitchFamily="18" charset="0"/>
              </a:rPr>
              <a:t>2019.</a:t>
            </a:r>
            <a:endParaRPr lang="en-US" sz="2400" dirty="0" smtClean="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err="1" smtClean="0">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ngoặc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kép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quyền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khiển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quản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hưởng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lớn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115219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5" end="5"/>
                                            </p:txEl>
                                          </p:spTgt>
                                        </p:tgtEl>
                                        <p:attrNameLst>
                                          <p:attrName>style.visibility</p:attrName>
                                        </p:attrNameLst>
                                      </p:cBhvr>
                                      <p:to>
                                        <p:strVal val="visible"/>
                                      </p:to>
                                    </p:set>
                                    <p:animEffect transition="in" filter="fade">
                                      <p:cBhvr>
                                        <p:cTn id="35" dur="1000"/>
                                        <p:tgtEl>
                                          <p:spTgt spid="7">
                                            <p:txEl>
                                              <p:pRg st="5" end="5"/>
                                            </p:txEl>
                                          </p:spTgt>
                                        </p:tgtEl>
                                      </p:cBhvr>
                                    </p:animEffect>
                                    <p:anim calcmode="lin" valueType="num">
                                      <p:cBhvr>
                                        <p:cTn id="36"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7">
                                            <p:txEl>
                                              <p:pRg st="6" end="6"/>
                                            </p:txEl>
                                          </p:spTgt>
                                        </p:tgtEl>
                                        <p:attrNameLst>
                                          <p:attrName>style.visibility</p:attrName>
                                        </p:attrNameLst>
                                      </p:cBhvr>
                                      <p:to>
                                        <p:strVal val="visible"/>
                                      </p:to>
                                    </p:set>
                                    <p:animEffect transition="in" filter="fade">
                                      <p:cBhvr>
                                        <p:cTn id="42" dur="1000"/>
                                        <p:tgtEl>
                                          <p:spTgt spid="7">
                                            <p:txEl>
                                              <p:pRg st="6" end="6"/>
                                            </p:txEl>
                                          </p:spTgt>
                                        </p:tgtEl>
                                      </p:cBhvr>
                                    </p:animEffect>
                                    <p:anim calcmode="lin" valueType="num">
                                      <p:cBhvr>
                                        <p:cTn id="43" dur="1000" fill="hold"/>
                                        <p:tgtEl>
                                          <p:spTgt spid="7">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7">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252142"/>
            <a:ext cx="10807700" cy="4950073"/>
          </a:xfrm>
          <a:prstGeom prst="rect">
            <a:avLst/>
          </a:prstGeom>
        </p:spPr>
        <p:txBody>
          <a:bodyPr>
            <a:spAutoFit/>
          </a:bodyPr>
          <a:lstStyle/>
          <a:p>
            <a:pPr>
              <a:lnSpc>
                <a:spcPct val="115000"/>
              </a:lnSpc>
              <a:spcAft>
                <a:spcPts val="1000"/>
              </a:spcAft>
            </a:pPr>
            <a:r>
              <a:rPr lang="en-US" sz="20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2.2.2. </a:t>
            </a:r>
            <a:r>
              <a:rPr lang="en-US" sz="20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thắng</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tờ</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SmmSport</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Lan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Lòng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khát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sân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đấu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tiến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V-League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tư</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nền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tảng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đặc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biệt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đào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trẻ</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gắn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bó</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dài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hiểu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rõ</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vụ</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sân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dẫn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dắt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bởi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huấn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luyện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giỏi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Hàn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đam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mê</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tưởng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a:solidFill>
                  <a:srgbClr val="444444"/>
                </a:solidFill>
                <a:latin typeface="Times New Roman" panose="02020603050405020304" pitchFamily="18" charset="0"/>
                <a:ea typeface="Times New Roman" panose="02020603050405020304" pitchFamily="18" charset="0"/>
                <a:cs typeface="Times New Roman" panose="02020603050405020304" pitchFamily="18" charset="0"/>
              </a:rPr>
              <a:t/>
            </a:r>
            <a:br>
              <a:rPr lang="en-US" sz="2000" dirty="0">
                <a:solidFill>
                  <a:srgbClr val="444444"/>
                </a:solidFill>
                <a:latin typeface="Times New Roman" panose="02020603050405020304" pitchFamily="18" charset="0"/>
                <a:ea typeface="Times New Roman" panose="02020603050405020304" pitchFamily="18" charset="0"/>
                <a:cs typeface="Times New Roman" panose="02020603050405020304" pitchFamily="18" charset="0"/>
              </a:rPr>
            </a:b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71120">
              <a:lnSpc>
                <a:spcPct val="115000"/>
              </a:lnSpc>
              <a:spcAft>
                <a:spcPts val="10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=&gt;</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giả</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dành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nêu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nhằm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thích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vực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ĐNA ở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cập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Nam, ca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ngợi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góp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97957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7" end="7"/>
                                            </p:txEl>
                                          </p:spTgt>
                                        </p:tgtEl>
                                        <p:attrNameLst>
                                          <p:attrName>style.visibility</p:attrName>
                                        </p:attrNameLst>
                                      </p:cBhvr>
                                      <p:to>
                                        <p:strVal val="visible"/>
                                      </p:to>
                                    </p:set>
                                    <p:animEffect transition="in" filter="fade">
                                      <p:cBhvr>
                                        <p:cTn id="49" dur="1000"/>
                                        <p:tgtEl>
                                          <p:spTgt spid="4">
                                            <p:txEl>
                                              <p:pRg st="7" end="7"/>
                                            </p:txEl>
                                          </p:spTgt>
                                        </p:tgtEl>
                                      </p:cBhvr>
                                    </p:animEffect>
                                    <p:anim calcmode="lin" valueType="num">
                                      <p:cBhvr>
                                        <p:cTn id="50"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70088"/>
            <a:ext cx="10807700" cy="5181931"/>
          </a:xfrm>
          <a:prstGeom prst="rect">
            <a:avLst/>
          </a:prstGeom>
        </p:spPr>
        <p:txBody>
          <a:bodyPr>
            <a:spAutoFit/>
          </a:bodyPr>
          <a:lstStyle/>
          <a:p>
            <a:pPr>
              <a:lnSpc>
                <a:spcPct val="115000"/>
              </a:lnSpc>
              <a:spcAft>
                <a:spcPts val="10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tờ</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SmmSport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71120">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huấn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luyện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mực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2.3.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Sa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SmmSport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ngoặc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kép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=&gt;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Sử</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ngữ</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chuyển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nghĩa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mang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tính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biểu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cảm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cao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ngoặc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kép</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p>
        </p:txBody>
      </p:sp>
    </p:spTree>
    <p:extLst>
      <p:ext uri="{BB962C8B-B14F-4D97-AF65-F5344CB8AC3E}">
        <p14:creationId xmlns:p14="http://schemas.microsoft.com/office/powerpoint/2010/main" val="32805215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8" end="8"/>
                                            </p:txEl>
                                          </p:spTgt>
                                        </p:tgtEl>
                                        <p:attrNameLst>
                                          <p:attrName>style.visibility</p:attrName>
                                        </p:attrNameLst>
                                      </p:cBhvr>
                                      <p:to>
                                        <p:strVal val="visible"/>
                                      </p:to>
                                    </p:set>
                                    <p:animEffect transition="in" filter="fade">
                                      <p:cBhvr>
                                        <p:cTn id="56" dur="1000"/>
                                        <p:tgtEl>
                                          <p:spTgt spid="5">
                                            <p:txEl>
                                              <p:pRg st="8" end="8"/>
                                            </p:txEl>
                                          </p:spTgt>
                                        </p:tgtEl>
                                      </p:cBhvr>
                                    </p:animEffect>
                                    <p:anim calcmode="lin" valueType="num">
                                      <p:cBhvr>
                                        <p:cTn id="57" dur="1000" fill="hold"/>
                                        <p:tgtEl>
                                          <p:spTgt spid="5">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370088"/>
            <a:ext cx="10807700" cy="4160113"/>
          </a:xfrm>
          <a:prstGeom prst="rect">
            <a:avLst/>
          </a:prstGeom>
        </p:spPr>
        <p:txBody>
          <a:bodyPr>
            <a:spAutoFit/>
          </a:bodyPr>
          <a:lstStyle/>
          <a:p>
            <a:pPr algn="just">
              <a:spcAft>
                <a:spcPts val="0"/>
              </a:spcAft>
              <a:tabLst>
                <a:tab pos="400050" algn="l"/>
              </a:tabLst>
            </a:pP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1000"/>
              </a:spcAft>
            </a:pP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kênh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kênh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góp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tin.</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Nội</a:t>
            </a:r>
            <a:r>
              <a:rPr lang="en-US" sz="3200" b="1" dirty="0">
                <a:solidFill>
                  <a:srgbClr val="0D0D0D"/>
                </a:solidFill>
                <a:latin typeface="Times New Roman" panose="02020603050405020304" pitchFamily="18" charset="0"/>
                <a:ea typeface="Times New Roman" panose="02020603050405020304" pitchFamily="18" charset="0"/>
              </a:rPr>
              <a:t> dung: </a:t>
            </a:r>
            <a:r>
              <a:rPr lang="en-US" sz="3200" dirty="0" err="1">
                <a:latin typeface="Times New Roman" panose="02020603050405020304" pitchFamily="18" charset="0"/>
                <a:ea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bản</a:t>
            </a:r>
            <a:r>
              <a:rPr lang="en-US" sz="3200"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Điều</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gì</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giúp</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bóng</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đá</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Việt</a:t>
            </a:r>
            <a:r>
              <a:rPr lang="en-US" sz="3200" i="1" dirty="0">
                <a:latin typeface="Times New Roman" panose="02020603050405020304" pitchFamily="18" charset="0"/>
                <a:ea typeface="Times New Roman" panose="02020603050405020304" pitchFamily="18" charset="0"/>
              </a:rPr>
              <a:t> Nam </a:t>
            </a:r>
            <a:r>
              <a:rPr lang="en-US" sz="3200" i="1" dirty="0" err="1">
                <a:latin typeface="Times New Roman" panose="02020603050405020304" pitchFamily="18" charset="0"/>
                <a:ea typeface="Times New Roman" panose="02020603050405020304" pitchFamily="18" charset="0"/>
              </a:rPr>
              <a:t>chiến</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thắng?đã</a:t>
            </a:r>
            <a:r>
              <a:rPr lang="en-US" sz="3200" i="1" dirty="0">
                <a:latin typeface="Times New Roman" panose="02020603050405020304" pitchFamily="18" charset="0"/>
                <a:ea typeface="Times New Roman" panose="02020603050405020304" pitchFamily="18" charset="0"/>
              </a:rPr>
              <a:t> </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cung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cấp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rPr>
              <a:t> tin </a:t>
            </a:r>
            <a:r>
              <a:rPr lang="en-US" sz="3200" dirty="0" err="1">
                <a:latin typeface="Times New Roman" panose="02020603050405020304" pitchFamily="18" charset="0"/>
                <a:ea typeface="Times New Roman" panose="02020603050405020304" pitchFamily="18" charset="0"/>
              </a:rPr>
              <a:t>về</a:t>
            </a:r>
            <a:r>
              <a:rPr lang="en-US" sz="3200" dirty="0">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những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nguyên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chính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giúp</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bóng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đá</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Việt</a:t>
            </a:r>
            <a:r>
              <a:rPr lang="en-US" sz="3200" dirty="0">
                <a:solidFill>
                  <a:srgbClr val="000000"/>
                </a:solidFill>
                <a:latin typeface="Times New Roman" panose="02020603050405020304" pitchFamily="18" charset="0"/>
                <a:ea typeface="Times New Roman" panose="02020603050405020304" pitchFamily="18" charset="0"/>
              </a:rPr>
              <a:t> Nam </a:t>
            </a:r>
            <a:r>
              <a:rPr lang="en-US" sz="3200" dirty="0" err="1">
                <a:solidFill>
                  <a:srgbClr val="000000"/>
                </a:solidFill>
                <a:latin typeface="Times New Roman" panose="02020603050405020304" pitchFamily="18" charset="0"/>
                <a:ea typeface="Times New Roman" panose="02020603050405020304" pitchFamily="18" charset="0"/>
              </a:rPr>
              <a:t>chiến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thắng</a:t>
            </a:r>
            <a:r>
              <a:rPr lang="en-US" sz="3200" dirty="0">
                <a:solidFill>
                  <a:srgbClr val="000000"/>
                </a:solidFill>
                <a:latin typeface="Times New Roman" panose="02020603050405020304" pitchFamily="18" charset="0"/>
                <a:ea typeface="Times New Roman" panose="02020603050405020304" pitchFamily="18" charset="0"/>
              </a:rPr>
              <a:t>, qua </a:t>
            </a:r>
            <a:r>
              <a:rPr lang="en-US" sz="3200" dirty="0" err="1">
                <a:solidFill>
                  <a:srgbClr val="000000"/>
                </a:solidFill>
                <a:latin typeface="Times New Roman" panose="02020603050405020304" pitchFamily="18" charset="0"/>
                <a:ea typeface="Times New Roman" panose="02020603050405020304" pitchFamily="18" charset="0"/>
              </a:rPr>
              <a:t>đó</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khơi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dậy</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niềm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tự</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hào</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thể</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thao</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nước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nhà</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p>
        </p:txBody>
      </p:sp>
    </p:spTree>
    <p:extLst>
      <p:ext uri="{BB962C8B-B14F-4D97-AF65-F5344CB8AC3E}">
        <p14:creationId xmlns:p14="http://schemas.microsoft.com/office/powerpoint/2010/main" val="2245075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algn="just">
              <a:lnSpc>
                <a:spcPct val="115000"/>
              </a:lnSpc>
              <a:spcAft>
                <a:spcPts val="0"/>
              </a:spcAft>
              <a:tabLst>
                <a:tab pos="57150" algn="l"/>
              </a:tabLs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321472"/>
            <a:ext cx="10807700" cy="5062924"/>
          </a:xfrm>
          <a:prstGeom prst="rect">
            <a:avLst/>
          </a:prstGeom>
        </p:spPr>
        <p:txBody>
          <a:bodyPr>
            <a:spAutoFit/>
          </a:bodyPr>
          <a:lstStyle/>
          <a:p>
            <a:pPr algn="just">
              <a:spcAft>
                <a:spcPts val="0"/>
              </a:spcAft>
              <a:tabLst>
                <a:tab pos="400050" algn="l"/>
              </a:tabLst>
            </a:pPr>
            <a:r>
              <a:rPr lang="en-US" sz="2800" b="1">
                <a:solidFill>
                  <a:srgbClr val="0D0D0D"/>
                </a:solidFill>
                <a:highlight>
                  <a:srgbClr val="FFFF00"/>
                </a:highlight>
                <a:latin typeface="Times New Roman" panose="02020603050405020304" pitchFamily="18" charset="0"/>
                <a:ea typeface="Times New Roman" panose="02020603050405020304" pitchFamily="18" charset="0"/>
              </a:rPr>
              <a:t>Đề</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rPr>
              <a:t>số</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01:</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lại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i="1" dirty="0">
                <a:solidFill>
                  <a:srgbClr val="0070C0"/>
                </a:solidFill>
                <a:latin typeface="Times New Roman" panose="02020603050405020304" pitchFamily="18" charset="0"/>
                <a:ea typeface="Times New Roman" panose="02020603050405020304" pitchFamily="18" charset="0"/>
              </a:rPr>
              <a:t>“</a:t>
            </a:r>
            <a:r>
              <a:rPr lang="en-US" sz="2800" b="1" i="1" dirty="0" err="1">
                <a:solidFill>
                  <a:srgbClr val="0070C0"/>
                </a:solidFill>
                <a:latin typeface="Times New Roman" panose="02020603050405020304" pitchFamily="18" charset="0"/>
                <a:ea typeface="Times New Roman" panose="02020603050405020304" pitchFamily="18" charset="0"/>
              </a:rPr>
              <a:t>Điều</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gì</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giúp</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bóng</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đá</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Việt</a:t>
            </a:r>
            <a:r>
              <a:rPr lang="en-US" sz="2800" b="1" i="1" dirty="0">
                <a:solidFill>
                  <a:srgbClr val="0070C0"/>
                </a:solidFill>
                <a:latin typeface="Times New Roman" panose="02020603050405020304" pitchFamily="18" charset="0"/>
                <a:ea typeface="Times New Roman" panose="02020603050405020304" pitchFamily="18" charset="0"/>
              </a:rPr>
              <a:t> Nam </a:t>
            </a:r>
            <a:r>
              <a:rPr lang="en-US" sz="2800" b="1" i="1" dirty="0" err="1">
                <a:solidFill>
                  <a:srgbClr val="0070C0"/>
                </a:solidFill>
                <a:latin typeface="Times New Roman" panose="02020603050405020304" pitchFamily="18" charset="0"/>
                <a:ea typeface="Times New Roman" panose="02020603050405020304" pitchFamily="18" charset="0"/>
              </a:rPr>
              <a:t>chiến</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thắng</a:t>
            </a:r>
            <a:r>
              <a:rPr lang="en-US" sz="2800" b="1" i="1" dirty="0">
                <a:solidFill>
                  <a:srgbClr val="0070C0"/>
                </a:solidFill>
                <a:latin typeface="Times New Roman" panose="02020603050405020304" pitchFamily="18" charset="0"/>
                <a:ea typeface="Times New Roman" panose="02020603050405020304" pitchFamily="18" charset="0"/>
              </a:rPr>
              <a:t>?”</a:t>
            </a:r>
            <a:r>
              <a:rPr lang="en-US" sz="2800" b="1" dirty="0">
                <a:solidFill>
                  <a:srgbClr val="0D0D0D"/>
                </a:solidFill>
                <a:latin typeface="Times New Roman" panose="02020603050405020304" pitchFamily="18" charset="0"/>
                <a:ea typeface="Times New Roman" panose="02020603050405020304" pitchFamily="18" charset="0"/>
              </a:rPr>
              <a:t>– SGK </a:t>
            </a:r>
            <a:r>
              <a:rPr lang="en-US" sz="2800" b="1" dirty="0" err="1">
                <a:solidFill>
                  <a:srgbClr val="0D0D0D"/>
                </a:solidFill>
                <a:latin typeface="Times New Roman" panose="02020603050405020304" pitchFamily="18" charset="0"/>
                <a:ea typeface="Times New Roman" panose="02020603050405020304" pitchFamily="18" charset="0"/>
              </a:rPr>
              <a:t>và</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2. </a:t>
            </a:r>
            <a:r>
              <a:rPr lang="en-US" sz="2800" dirty="0" err="1">
                <a:solidFill>
                  <a:srgbClr val="0D0D0D"/>
                </a:solidFill>
                <a:latin typeface="Times New Roman" panose="02020603050405020304" pitchFamily="18" charset="0"/>
                <a:ea typeface="Times New Roman" panose="02020603050405020304" pitchFamily="18" charset="0"/>
              </a:rPr>
              <a:t>Chọn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b="1" dirty="0">
                <a:solidFill>
                  <a:srgbClr val="0D0D0D"/>
                </a:solidFill>
                <a:latin typeface="Times New Roman" panose="02020603050405020304" pitchFamily="18" charset="0"/>
                <a:ea typeface="Times New Roman" panose="02020603050405020304" pitchFamily="18" charset="0"/>
              </a:rPr>
              <a:t>1.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cung</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cấp</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cho</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người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AFF Cup.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môn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Á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V-League</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748320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142226"/>
            <a:ext cx="10807700" cy="5629233"/>
          </a:xfrm>
          <a:prstGeom prst="rect">
            <a:avLst/>
          </a:prstGeom>
        </p:spPr>
        <p:txBody>
          <a:bodyPr>
            <a:spAutoFit/>
          </a:bodyPr>
          <a:lstStyle/>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Video.</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Nắm</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máy</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quyền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khiển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quản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phối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mặt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vai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trò</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đạo</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phối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khác</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72965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365394"/>
            <a:ext cx="10807700" cy="4930581"/>
          </a:xfrm>
          <a:prstGeom prst="rect">
            <a:avLst/>
          </a:prstGeom>
        </p:spPr>
        <p:txBody>
          <a:bodyPr>
            <a:spAutoFit/>
          </a:bodyPr>
          <a:lstStyle/>
          <a:p>
            <a:pPr>
              <a:lnSpc>
                <a:spcPct val="115000"/>
              </a:lnSpc>
              <a:spcAft>
                <a:spcPts val="1200"/>
              </a:spcAft>
            </a:pP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sân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dài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nhiệm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vụ</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sân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Do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872037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69823" y="831701"/>
            <a:ext cx="11722308" cy="5733991"/>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mn-cs"/>
              </a:rPr>
              <a:t>NHẮC LẠI KIẾN THỨC CƠ BẢN</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Rounded Rectangle 32"/>
          <p:cNvSpPr>
            <a:spLocks noChangeArrowheads="1"/>
          </p:cNvSpPr>
          <p:nvPr/>
        </p:nvSpPr>
        <p:spPr bwMode="auto">
          <a:xfrm>
            <a:off x="512696" y="1344603"/>
            <a:ext cx="5396459" cy="514350"/>
          </a:xfrm>
          <a:prstGeom prst="roundRect">
            <a:avLst>
              <a:gd name="adj" fmla="val 16667"/>
            </a:avLst>
          </a:prstGeom>
          <a:solidFill>
            <a:srgbClr val="F79646"/>
          </a:solidFill>
          <a:ln w="25400">
            <a:solidFill>
              <a:srgbClr val="243F60"/>
            </a:solidFill>
            <a:round/>
            <a:headEnd/>
            <a:tailEnd/>
          </a:ln>
        </p:spPr>
        <p:txBody>
          <a:bodyPr rot="0" vert="horz" wrap="square" lIns="91440" tIns="45720" rIns="91440" bIns="45720" anchor="ctr" anchorCtr="0" upright="1">
            <a:no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356016" y="1845668"/>
            <a:ext cx="851675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KIẾN THỨC CHUNG </a:t>
            </a:r>
            <a:r>
              <a:rPr kumimoji="0" lang="en-US" sz="2800" b="1" i="0" u="none" strike="noStrike" kern="1200" cap="none" spc="0" normalizeH="0" baseline="0" noProof="0" dirty="0">
                <a:ln>
                  <a:noFill/>
                </a:ln>
                <a:solidFill>
                  <a:srgbClr val="0D0D0D"/>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VỀ VĂN BẢN THÔNG TIN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433521"/>
            <a:ext cx="10858500" cy="4043158"/>
          </a:xfrm>
          <a:prstGeom prst="rect">
            <a:avLst/>
          </a:prstGeom>
        </p:spPr>
        <p:txBody>
          <a:bodyPr>
            <a:spAutoFit/>
          </a:bodyPr>
          <a:lstStyle/>
          <a:p>
            <a:pPr>
              <a:lnSpc>
                <a:spcPct val="115000"/>
              </a:lnSpc>
              <a:spcAft>
                <a:spcPts val="1000"/>
              </a:spcAft>
            </a:pP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01450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fade">
                                      <p:cBhvr>
                                        <p:cTn id="12" dur="1000"/>
                                        <p:tgtEl>
                                          <p:spTgt spid="4">
                                            <p:txEl>
                                              <p:pRg st="2" end="2"/>
                                            </p:txEl>
                                          </p:spTgt>
                                        </p:tgtEl>
                                      </p:cBhvr>
                                    </p:animEffect>
                                    <p:anim calcmode="lin" valueType="num">
                                      <p:cBhvr>
                                        <p:cTn id="13"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Effect transition="in" filter="fade">
                                      <p:cBhvr>
                                        <p:cTn id="19" dur="1000"/>
                                        <p:tgtEl>
                                          <p:spTgt spid="4">
                                            <p:txEl>
                                              <p:pRg st="3" end="3"/>
                                            </p:txEl>
                                          </p:spTgt>
                                        </p:tgtEl>
                                      </p:cBhvr>
                                    </p:animEffect>
                                    <p:anim calcmode="lin" valueType="num">
                                      <p:cBhvr>
                                        <p:cTn id="20"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1"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fade">
                                      <p:cBhvr>
                                        <p:cTn id="26" dur="1000"/>
                                        <p:tgtEl>
                                          <p:spTgt spid="4">
                                            <p:txEl>
                                              <p:pRg st="4" end="4"/>
                                            </p:txEl>
                                          </p:spTgt>
                                        </p:tgtEl>
                                      </p:cBhvr>
                                    </p:animEffect>
                                    <p:anim calcmode="lin" valueType="num">
                                      <p:cBhvr>
                                        <p:cTn id="27"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28"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47314" y="1302862"/>
            <a:ext cx="10807700" cy="5048626"/>
          </a:xfrm>
          <a:prstGeom prst="rect">
            <a:avLst/>
          </a:prstGeom>
        </p:spPr>
        <p:txBody>
          <a:bodyPr>
            <a:spAutoFit/>
          </a:bodyPr>
          <a:lstStyle/>
          <a:p>
            <a:pPr>
              <a:lnSpc>
                <a:spcPct val="115000"/>
              </a:lnSpc>
              <a:spcAft>
                <a:spcPts val="1200"/>
              </a:spcAft>
            </a:pP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5.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yếu</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So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12124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365394"/>
            <a:ext cx="10807700" cy="4672048"/>
          </a:xfrm>
          <a:prstGeom prst="rect">
            <a:avLst/>
          </a:prstGeom>
        </p:spPr>
        <p:txBody>
          <a:bodyPr>
            <a:spAutoFit/>
          </a:bodyPr>
          <a:lstStyle/>
          <a:p>
            <a:pPr algn="ctr">
              <a:lnSpc>
                <a:spcPct val="115000"/>
              </a:lnSpc>
              <a:spcAft>
                <a:spcPts val="0"/>
              </a:spcAft>
            </a:pP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Á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Do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94945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Effect transition="in" filter="fade">
                                      <p:cBhvr>
                                        <p:cTn id="7" dur="1000"/>
                                        <p:tgtEl>
                                          <p:spTgt spid="4">
                                            <p:txEl>
                                              <p:pRg st="3" end="3"/>
                                            </p:txEl>
                                          </p:spTgt>
                                        </p:tgtEl>
                                      </p:cBhvr>
                                    </p:animEffect>
                                    <p:anim calcmode="lin" valueType="num">
                                      <p:cBhvr>
                                        <p:cTn id="8"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4" end="4"/>
                                            </p:txEl>
                                          </p:spTgt>
                                        </p:tgtEl>
                                        <p:attrNameLst>
                                          <p:attrName>style.visibility</p:attrName>
                                        </p:attrNameLst>
                                      </p:cBhvr>
                                      <p:to>
                                        <p:strVal val="visible"/>
                                      </p:to>
                                    </p:set>
                                    <p:animEffect transition="in" filter="fade">
                                      <p:cBhvr>
                                        <p:cTn id="14" dur="1000"/>
                                        <p:tgtEl>
                                          <p:spTgt spid="4">
                                            <p:txEl>
                                              <p:pRg st="4" end="4"/>
                                            </p:txEl>
                                          </p:spTgt>
                                        </p:tgtEl>
                                      </p:cBhvr>
                                    </p:animEffect>
                                    <p:anim calcmode="lin" valueType="num">
                                      <p:cBhvr>
                                        <p:cTn id="15"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5" end="5"/>
                                            </p:txEl>
                                          </p:spTgt>
                                        </p:tgtEl>
                                        <p:attrNameLst>
                                          <p:attrName>style.visibility</p:attrName>
                                        </p:attrNameLst>
                                      </p:cBhvr>
                                      <p:to>
                                        <p:strVal val="visible"/>
                                      </p:to>
                                    </p:set>
                                    <p:animEffect transition="in" filter="fade">
                                      <p:cBhvr>
                                        <p:cTn id="21" dur="1000"/>
                                        <p:tgtEl>
                                          <p:spTgt spid="4">
                                            <p:txEl>
                                              <p:pRg st="5" end="5"/>
                                            </p:txEl>
                                          </p:spTgt>
                                        </p:tgtEl>
                                      </p:cBhvr>
                                    </p:animEffect>
                                    <p:anim calcmode="lin" valueType="num">
                                      <p:cBhvr>
                                        <p:cTn id="22"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6" end="6"/>
                                            </p:txEl>
                                          </p:spTgt>
                                        </p:tgtEl>
                                        <p:attrNameLst>
                                          <p:attrName>style.visibility</p:attrName>
                                        </p:attrNameLst>
                                      </p:cBhvr>
                                      <p:to>
                                        <p:strVal val="visible"/>
                                      </p:to>
                                    </p:set>
                                    <p:animEffect transition="in" filter="fade">
                                      <p:cBhvr>
                                        <p:cTn id="28" dur="1000"/>
                                        <p:tgtEl>
                                          <p:spTgt spid="4">
                                            <p:txEl>
                                              <p:pRg st="6" end="6"/>
                                            </p:txEl>
                                          </p:spTgt>
                                        </p:tgtEl>
                                      </p:cBhvr>
                                    </p:animEffect>
                                    <p:anim calcmode="lin" valueType="num">
                                      <p:cBhvr>
                                        <p:cTn id="29"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7" end="7"/>
                                            </p:txEl>
                                          </p:spTgt>
                                        </p:tgtEl>
                                        <p:attrNameLst>
                                          <p:attrName>style.visibility</p:attrName>
                                        </p:attrNameLst>
                                      </p:cBhvr>
                                      <p:to>
                                        <p:strVal val="visible"/>
                                      </p:to>
                                    </p:set>
                                    <p:animEffect transition="in" filter="fade">
                                      <p:cBhvr>
                                        <p:cTn id="35" dur="1000"/>
                                        <p:tgtEl>
                                          <p:spTgt spid="4">
                                            <p:txEl>
                                              <p:pRg st="7" end="7"/>
                                            </p:txEl>
                                          </p:spTgt>
                                        </p:tgtEl>
                                      </p:cBhvr>
                                    </p:animEffect>
                                    <p:anim calcmode="lin" valueType="num">
                                      <p:cBhvr>
                                        <p:cTn id="36"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309054"/>
            <a:ext cx="10807700" cy="5843651"/>
          </a:xfrm>
          <a:prstGeom prst="rect">
            <a:avLst/>
          </a:prstGeom>
        </p:spPr>
        <p:txBody>
          <a:bodyPr>
            <a:spAutoFit/>
          </a:bodyPr>
          <a:lstStyle/>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1,2,3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b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b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kèm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HS chia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r>
              <a:rPr lang="en-US" sz="2800" dirty="0" err="1">
                <a:solidFill>
                  <a:srgbClr val="0D0D0D"/>
                </a:solidFill>
                <a:latin typeface="Times New Roman" panose="02020603050405020304" pitchFamily="18" charset="0"/>
                <a:ea typeface="Times New Roman" panose="02020603050405020304" pitchFamily="18" charset="0"/>
              </a:rPr>
              <a:t>Ví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dụ</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thích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V-League</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tâm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nỗ</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lực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dành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rPr>
              <a:t>rất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hệ</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hướng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đắn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tại</a:t>
            </a:r>
            <a:r>
              <a:rPr lang="en-US" sz="2800" dirty="0">
                <a:solidFill>
                  <a:srgbClr val="0D0D0D"/>
                </a:solidFill>
                <a:latin typeface="Times New Roman" panose="02020603050405020304" pitchFamily="18" charset="0"/>
                <a:ea typeface="Times New Roman" panose="02020603050405020304" pitchFamily="18" charset="0"/>
              </a:rPr>
              <a:t>.</a:t>
            </a:r>
            <a:br>
              <a:rPr lang="en-US" sz="2800" dirty="0">
                <a:solidFill>
                  <a:srgbClr val="0D0D0D"/>
                </a:solidFill>
                <a:latin typeface="Times New Roman" panose="02020603050405020304" pitchFamily="18" charset="0"/>
                <a:ea typeface="Times New Roman" panose="02020603050405020304" pitchFamily="18" charset="0"/>
              </a:rPr>
            </a:br>
            <a:endParaRPr lang="en-US" sz="2800" dirty="0"/>
          </a:p>
        </p:txBody>
      </p:sp>
    </p:spTree>
    <p:extLst>
      <p:ext uri="{BB962C8B-B14F-4D97-AF65-F5344CB8AC3E}">
        <p14:creationId xmlns:p14="http://schemas.microsoft.com/office/powerpoint/2010/main" val="38693924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433331" y="1192484"/>
            <a:ext cx="7943200" cy="587853"/>
          </a:xfrm>
          <a:prstGeom prst="rect">
            <a:avLst/>
          </a:prstGeom>
        </p:spPr>
        <p:txBody>
          <a:bodyPr wrap="none">
            <a:spAutoFit/>
          </a:bodyPr>
          <a:lstStyle/>
          <a:p>
            <a:pPr>
              <a:lnSpc>
                <a:spcPct val="115000"/>
              </a:lnSpc>
              <a:spcAft>
                <a:spcPts val="0"/>
              </a:spcAft>
            </a:pP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02</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12093"/>
            <a:ext cx="10807700" cy="5014193"/>
          </a:xfrm>
          <a:prstGeom prst="rect">
            <a:avLst/>
          </a:prstGeom>
        </p:spPr>
        <p:txBody>
          <a:bodyPr>
            <a:spAutoFit/>
          </a:bodyPr>
          <a:lstStyle/>
          <a:p>
            <a:pPr indent="285750" algn="ctr" fontAlgn="base">
              <a:lnSpc>
                <a:spcPct val="115000"/>
              </a:lnSpc>
              <a:spcBef>
                <a:spcPts val="1200"/>
              </a:spcBef>
              <a:spcAft>
                <a:spcPts val="1500"/>
              </a:spcAft>
            </a:pPr>
            <a:r>
              <a:rPr lang="en-US" sz="2000" b="1" kern="0" dirty="0" err="1">
                <a:solidFill>
                  <a:srgbClr val="0070C0"/>
                </a:solidFill>
                <a:latin typeface="Times New Roman" panose="02020603050405020304" pitchFamily="18" charset="0"/>
              </a:rPr>
              <a:t>Việt</a:t>
            </a:r>
            <a:r>
              <a:rPr lang="en-US" sz="2000" b="1" kern="0" dirty="0">
                <a:solidFill>
                  <a:srgbClr val="0070C0"/>
                </a:solidFill>
                <a:latin typeface="Times New Roman" panose="02020603050405020304" pitchFamily="18" charset="0"/>
              </a:rPr>
              <a:t> Nam </a:t>
            </a:r>
            <a:r>
              <a:rPr lang="en-US" sz="2000" b="1" kern="0" dirty="0" err="1">
                <a:solidFill>
                  <a:srgbClr val="0070C0"/>
                </a:solidFill>
                <a:latin typeface="Times New Roman" panose="02020603050405020304" pitchFamily="18" charset="0"/>
              </a:rPr>
              <a:t>đang</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chiến</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thắng</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đại</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dịch</a:t>
            </a:r>
            <a:r>
              <a:rPr lang="en-US" sz="2000" b="1" kern="0" dirty="0">
                <a:solidFill>
                  <a:srgbClr val="0070C0"/>
                </a:solidFill>
                <a:latin typeface="Times New Roman" panose="02020603050405020304" pitchFamily="18" charset="0"/>
              </a:rPr>
              <a:t> COVID-19 </a:t>
            </a:r>
            <a:r>
              <a:rPr lang="en-US" sz="2000" b="1" kern="0" dirty="0" err="1">
                <a:solidFill>
                  <a:srgbClr val="0070C0"/>
                </a:solidFill>
                <a:latin typeface="Times New Roman" panose="02020603050405020304" pitchFamily="18" charset="0"/>
              </a:rPr>
              <a:t>như</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thế</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nào</a:t>
            </a:r>
            <a:r>
              <a:rPr lang="en-US" sz="2000" b="1" kern="0" dirty="0">
                <a:solidFill>
                  <a:srgbClr val="0070C0"/>
                </a:solidFill>
                <a:latin typeface="Times New Roman" panose="02020603050405020304" pitchFamily="18" charset="0"/>
              </a:rPr>
              <a:t>?</a:t>
            </a:r>
            <a:endParaRPr lang="en-US" sz="2000" b="1" kern="0" dirty="0">
              <a:solidFill>
                <a:srgbClr val="365F91"/>
              </a:solidFill>
              <a:latin typeface="Cambria" panose="02040503050406030204" pitchFamily="18" charset="0"/>
            </a:endParaRPr>
          </a:p>
          <a:p>
            <a:pPr indent="285750" algn="just" fontAlgn="base">
              <a:lnSpc>
                <a:spcPct val="115000"/>
              </a:lnSpc>
              <a:spcAft>
                <a:spcPts val="1000"/>
              </a:spcAft>
            </a:pP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sáu</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10/04/2020 18:03 (GMT+7)</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0"/>
              </a:spcAft>
            </a:pP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cuối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giành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lợi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chặng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ngợi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y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ngân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sách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eo</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hẹp</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cao</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gần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hoang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lo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hoảng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thậm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sợ</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chóng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an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tưởng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chóng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khoanh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vùng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nhiễm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nhiễm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vậy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đấu</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87535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433331" y="1192484"/>
            <a:ext cx="794320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02</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lời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798375"/>
            <a:ext cx="10807700" cy="4664418"/>
          </a:xfrm>
          <a:prstGeom prst="rect">
            <a:avLst/>
          </a:prstGeom>
        </p:spPr>
        <p:txBody>
          <a:bodyPr>
            <a:spAutoFit/>
          </a:bodyPr>
          <a:lstStyle/>
          <a:p>
            <a:pPr indent="285750" algn="just" fontAlgn="base">
              <a:lnSpc>
                <a:spcPct val="115000"/>
              </a:lnSpc>
              <a:spcAft>
                <a:spcPts val="0"/>
              </a:spcAft>
            </a:pP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6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6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nhiễm</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23/1/2020 (29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bén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phân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vẫn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kỳ</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nghỉ</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hiểm</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phức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tạp</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mùng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tướng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họp</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trực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khởi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vậy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lo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lắng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tuyệt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lơ</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lược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chuẩn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lượng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thiết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591957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433331" y="1192484"/>
            <a:ext cx="794320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02</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lời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742889"/>
            <a:ext cx="10807700" cy="4442242"/>
          </a:xfrm>
          <a:prstGeom prst="rect">
            <a:avLst/>
          </a:prstGeom>
        </p:spPr>
        <p:txBody>
          <a:bodyPr>
            <a:spAutoFit/>
          </a:bodyPr>
          <a:lstStyle/>
          <a:p>
            <a:pPr indent="285750" algn="just" fontAlgn="base">
              <a:lnSpc>
                <a:spcPct val="115000"/>
              </a:lnSpc>
              <a:spcAft>
                <a:spcPts val="0"/>
              </a:spcAft>
            </a:pP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kêu</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triệu</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30/3,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Phú</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ta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Phú</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coi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khỏe</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tướng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3808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250266"/>
            <a:ext cx="10807700" cy="5189113"/>
          </a:xfrm>
          <a:prstGeom prst="rect">
            <a:avLst/>
          </a:prstGeom>
        </p:spPr>
        <p:txBody>
          <a:bodyPr>
            <a:spAutoFit/>
          </a:bodyPr>
          <a:lstStyle/>
          <a:p>
            <a:pPr indent="285750" algn="just" fontAlgn="base">
              <a:lnSpc>
                <a:spcPct val="115000"/>
              </a:lnSpc>
              <a:spcAft>
                <a:spcPts val="0"/>
              </a:spcAft>
            </a:pP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ly</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31/3/2020,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tướng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thị</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16/CT-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TTg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Nhằm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lây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nhiễm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trừ</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0"/>
              </a:spcAft>
            </a:pP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soát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lây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kịp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43622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454364"/>
            <a:ext cx="10807700" cy="4547976"/>
          </a:xfrm>
          <a:prstGeom prst="rect">
            <a:avLst/>
          </a:prstGeom>
        </p:spPr>
        <p:txBody>
          <a:bodyPr>
            <a:spAutoFit/>
          </a:bodyPr>
          <a:lstStyle/>
          <a:p>
            <a:pPr indent="285750" algn="just" fontAlgn="base">
              <a:lnSpc>
                <a:spcPct val="150000"/>
              </a:lnSpc>
              <a:spcAft>
                <a:spcPts val="750"/>
              </a:spcAft>
            </a:pP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xây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quyền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vọng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tĩnh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phức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indent="285750" algn="r" fontAlgn="base">
              <a:lnSpc>
                <a:spcPct val="150000"/>
              </a:lnSpc>
              <a:spcAft>
                <a:spcPts val="75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Nhóm</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PV </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Xây</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dangcongsan.vn)</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918308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252142"/>
            <a:ext cx="10807700" cy="5047536"/>
          </a:xfrm>
          <a:prstGeom prst="rect">
            <a:avLst/>
          </a:prstGeom>
        </p:spPr>
        <p:txBody>
          <a:bodyPr>
            <a:spAutoFit/>
          </a:bodyPr>
          <a:lstStyle/>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6.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522578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309054"/>
            <a:ext cx="10807700" cy="4601260"/>
          </a:xfrm>
          <a:prstGeom prst="rect">
            <a:avLst/>
          </a:prstGeom>
        </p:spPr>
        <p:txBody>
          <a:bodyPr>
            <a:spAutoFit/>
          </a:bodyPr>
          <a:lstStyle/>
          <a:p>
            <a:pPr algn="ctr">
              <a:lnSpc>
                <a:spcPct val="115000"/>
              </a:lnSpc>
              <a:spcAft>
                <a:spcPts val="0"/>
              </a:spcAft>
            </a:pP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2:</a:t>
            </a:r>
            <a:endParaRPr lang="en-US" sz="2800" dirty="0">
              <a:latin typeface="Times New Roman" panose="02020603050405020304" pitchFamily="18" charset="0"/>
              <a:ea typeface="Times New Roman" panose="02020603050405020304" pitchFamily="18" charset="0"/>
            </a:endParaRPr>
          </a:p>
          <a:p>
            <a:pPr marL="30480" marR="30480" algn="just">
              <a:spcAft>
                <a:spcPts val="1200"/>
              </a:spcAft>
            </a:pPr>
            <a:r>
              <a:rPr lang="en-US" sz="2800" b="1" dirty="0">
                <a:solidFill>
                  <a:srgbClr val="0D0D0D"/>
                </a:solidFill>
                <a:latin typeface="Times New Roman" panose="02020603050405020304" pitchFamily="18" charset="0"/>
                <a:ea typeface="Times New Roman" panose="02020603050405020304" pitchFamily="18" charset="0"/>
              </a:rPr>
              <a:t> </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rPr>
              <a:t> 1: "</a:t>
            </a:r>
            <a:r>
              <a:rPr lang="en-US" sz="2800" i="1" dirty="0" err="1">
                <a:solidFill>
                  <a:srgbClr val="0D0D0D"/>
                </a:solidFill>
                <a:latin typeface="Times New Roman" panose="02020603050405020304" pitchFamily="18" charset="0"/>
                <a:ea typeface="Times New Roman" panose="02020603050405020304" pitchFamily="18" charset="0"/>
              </a:rPr>
              <a:t>Với</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gì</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diễn</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ra</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để</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cùng</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chiến</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đấu</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với</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giặc</a:t>
            </a:r>
            <a:r>
              <a:rPr lang="en-US" sz="2800" i="1" dirty="0">
                <a:solidFill>
                  <a:srgbClr val="0D0D0D"/>
                </a:solidFill>
                <a:latin typeface="Times New Roman" panose="02020603050405020304" pitchFamily="18" charset="0"/>
                <a:ea typeface="Times New Roman" panose="02020603050405020304" pitchFamily="18" charset="0"/>
              </a:rPr>
              <a:t> COVID-19</a:t>
            </a:r>
            <a:r>
              <a:rPr lang="en-US" sz="2800" dirty="0">
                <a:solidFill>
                  <a:srgbClr val="0D0D0D"/>
                </a:solidFill>
                <a:latin typeface="Times New Roman" panose="02020603050405020304" pitchFamily="18" charset="0"/>
                <a:ea typeface="Times New Roman" panose="02020603050405020304" pitchFamily="18" charset="0"/>
              </a:rPr>
              <a:t>.</a:t>
            </a:r>
            <a:r>
              <a:rPr lang="en-US" sz="2800" dirty="0">
                <a:solidFill>
                  <a:srgbClr val="000000"/>
                </a:solidFill>
                <a:latin typeface="Times New Roman" panose="02020603050405020304" pitchFamily="18" charset="0"/>
                <a:ea typeface="Times New Roman" panose="02020603050405020304" pitchFamily="18" charset="0"/>
              </a:rPr>
              <a:t>" : </a:t>
            </a:r>
            <a:r>
              <a:rPr lang="en-US" sz="2800" dirty="0" err="1">
                <a:solidFill>
                  <a:srgbClr val="000000"/>
                </a:solidFill>
                <a:latin typeface="Times New Roman" panose="02020603050405020304" pitchFamily="18" charset="0"/>
                <a:ea typeface="Times New Roman" panose="02020603050405020304" pitchFamily="18" charset="0"/>
              </a:rPr>
              <a:t>nêu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dịch</a:t>
            </a:r>
            <a:r>
              <a:rPr lang="en-US" sz="2800" dirty="0">
                <a:solidFill>
                  <a:srgbClr val="000000"/>
                </a:solidFill>
                <a:latin typeface="Times New Roman" panose="02020603050405020304" pitchFamily="18" charset="0"/>
                <a:ea typeface="Times New Roman" panose="02020603050405020304" pitchFamily="18" charset="0"/>
              </a:rPr>
              <a:t> COVID -19 </a:t>
            </a:r>
            <a:r>
              <a:rPr lang="en-US" sz="2800" dirty="0" err="1">
                <a:solidFill>
                  <a:srgbClr val="000000"/>
                </a:solidFill>
                <a:latin typeface="Times New Roman" panose="02020603050405020304" pitchFamily="18" charset="0"/>
                <a:ea typeface="Times New Roman" panose="02020603050405020304" pitchFamily="18" charset="0"/>
              </a:rPr>
              <a:t>bân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đạt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rPr>
              <a:t> 3 </a:t>
            </a:r>
            <a:r>
              <a:rPr lang="en-US" sz="2800" dirty="0" err="1">
                <a:solidFill>
                  <a:srgbClr val="000000"/>
                </a:solidFill>
                <a:latin typeface="Times New Roman" panose="02020603050405020304" pitchFamily="18" charset="0"/>
                <a:ea typeface="Times New Roman" panose="02020603050405020304" pitchFamily="18" charset="0"/>
              </a:rPr>
              <a:t>tháng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năm</a:t>
            </a:r>
            <a:r>
              <a:rPr lang="en-US" sz="2800" dirty="0">
                <a:solidFill>
                  <a:srgbClr val="000000"/>
                </a:solidFill>
                <a:latin typeface="Times New Roman" panose="02020603050405020304" pitchFamily="18" charset="0"/>
                <a:ea typeface="Times New Roman" panose="02020603050405020304" pitchFamily="18" charset="0"/>
              </a:rPr>
              <a:t> 2020 </a:t>
            </a:r>
            <a:r>
              <a:rPr lang="en-US" sz="2800" dirty="0" err="1">
                <a:solidFill>
                  <a:srgbClr val="000000"/>
                </a:solidFill>
                <a:latin typeface="Times New Roman" panose="02020603050405020304" pitchFamily="18" charset="0"/>
                <a:ea typeface="Times New Roman" panose="02020603050405020304" pitchFamily="18" charset="0"/>
              </a:rPr>
              <a:t>chống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dịch</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763079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Effect transition="in" filter="fade">
                                      <p:cBhvr>
                                        <p:cTn id="7" dur="1000"/>
                                        <p:tgtEl>
                                          <p:spTgt spid="4">
                                            <p:txEl>
                                              <p:pRg st="3" end="3"/>
                                            </p:txEl>
                                          </p:spTgt>
                                        </p:tgtEl>
                                      </p:cBhvr>
                                    </p:animEffect>
                                    <p:anim calcmode="lin" valueType="num">
                                      <p:cBhvr>
                                        <p:cTn id="8"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4" end="4"/>
                                            </p:txEl>
                                          </p:spTgt>
                                        </p:tgtEl>
                                        <p:attrNameLst>
                                          <p:attrName>style.visibility</p:attrName>
                                        </p:attrNameLst>
                                      </p:cBhvr>
                                      <p:to>
                                        <p:strVal val="visible"/>
                                      </p:to>
                                    </p:set>
                                    <p:animEffect transition="in" filter="fade">
                                      <p:cBhvr>
                                        <p:cTn id="14" dur="1000"/>
                                        <p:tgtEl>
                                          <p:spTgt spid="4">
                                            <p:txEl>
                                              <p:pRg st="4" end="4"/>
                                            </p:txEl>
                                          </p:spTgt>
                                        </p:tgtEl>
                                      </p:cBhvr>
                                    </p:animEffect>
                                    <p:anim calcmode="lin" valueType="num">
                                      <p:cBhvr>
                                        <p:cTn id="15"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mn-cs"/>
              </a:rPr>
              <a:t>NHẮC LẠI KIẾN THỨC CƠ BẢN</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336769" y="1275593"/>
            <a:ext cx="4116833" cy="587853"/>
          </a:xfrm>
          <a:prstGeom prst="rect">
            <a:avLst/>
          </a:prstGeom>
        </p:spPr>
        <p:txBody>
          <a:bodyPr wrap="none">
            <a:spAutoFit/>
          </a:bodyPr>
          <a:lstStyle/>
          <a:p>
            <a:pPr algn="just">
              <a:lnSpc>
                <a:spcPct val="115000"/>
              </a:lnSpc>
              <a:spcAft>
                <a:spcPts val="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5095212" y="1818244"/>
            <a:ext cx="2730235" cy="523220"/>
          </a:xfrm>
          <a:prstGeom prst="rect">
            <a:avLst/>
          </a:prstGeom>
        </p:spPr>
        <p:txBody>
          <a:bodyPr wrap="none">
            <a:spAutoFit/>
          </a:bodyPr>
          <a:lstStyle/>
          <a:p>
            <a:r>
              <a:rPr lang="en-US" sz="2800" b="1" dirty="0" err="1" smtClean="0">
                <a:solidFill>
                  <a:srgbClr val="0070C0"/>
                </a:solidFill>
                <a:latin typeface="Times New Roman" panose="02020603050405020304" pitchFamily="18" charset="0"/>
                <a:ea typeface="Times New Roman" panose="02020603050405020304" pitchFamily="18" charset="0"/>
              </a:rPr>
              <a:t>Phiếu</a:t>
            </a:r>
            <a:r>
              <a:rPr lang="en-US" sz="2800" b="1" dirty="0" smtClean="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học</a:t>
            </a:r>
            <a:r>
              <a:rPr lang="en-US" sz="2800" b="1" dirty="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tập</a:t>
            </a:r>
            <a:r>
              <a:rPr lang="en-US" sz="2800" b="1" dirty="0">
                <a:solidFill>
                  <a:srgbClr val="0070C0"/>
                </a:solidFill>
                <a:latin typeface="Times New Roman" panose="02020603050405020304" pitchFamily="18" charset="0"/>
                <a:ea typeface="Times New Roman" panose="02020603050405020304" pitchFamily="18" charset="0"/>
              </a:rPr>
              <a:t> 02</a:t>
            </a:r>
            <a:endParaRPr lang="en-US" sz="2800" dirty="0"/>
          </a:p>
        </p:txBody>
      </p:sp>
      <p:graphicFrame>
        <p:nvGraphicFramePr>
          <p:cNvPr id="8" name="Table 7"/>
          <p:cNvGraphicFramePr>
            <a:graphicFrameLocks noGrp="1"/>
          </p:cNvGraphicFramePr>
          <p:nvPr>
            <p:extLst>
              <p:ext uri="{D42A27DB-BD31-4B8C-83A1-F6EECF244321}">
                <p14:modId xmlns:p14="http://schemas.microsoft.com/office/powerpoint/2010/main" val="4216611909"/>
              </p:ext>
            </p:extLst>
          </p:nvPr>
        </p:nvGraphicFramePr>
        <p:xfrm>
          <a:off x="412907" y="2459681"/>
          <a:ext cx="11353486" cy="4023360"/>
        </p:xfrm>
        <a:graphic>
          <a:graphicData uri="http://schemas.openxmlformats.org/drawingml/2006/table">
            <a:tbl>
              <a:tblPr firstRow="1" firstCol="1" bandRow="1" bandCol="1"/>
              <a:tblGrid>
                <a:gridCol w="5433257">
                  <a:extLst>
                    <a:ext uri="{9D8B030D-6E8A-4147-A177-3AD203B41FA5}">
                      <a16:colId xmlns:a16="http://schemas.microsoft.com/office/drawing/2014/main" xmlns="" val="612676593"/>
                    </a:ext>
                  </a:extLst>
                </a:gridCol>
                <a:gridCol w="2718994">
                  <a:extLst>
                    <a:ext uri="{9D8B030D-6E8A-4147-A177-3AD203B41FA5}">
                      <a16:colId xmlns:a16="http://schemas.microsoft.com/office/drawing/2014/main" xmlns="" val="2728636441"/>
                    </a:ext>
                  </a:extLst>
                </a:gridCol>
                <a:gridCol w="3201235">
                  <a:extLst>
                    <a:ext uri="{9D8B030D-6E8A-4147-A177-3AD203B41FA5}">
                      <a16:colId xmlns:a16="http://schemas.microsoft.com/office/drawing/2014/main" xmlns="" val="2868467657"/>
                    </a:ext>
                  </a:extLst>
                </a:gridCol>
              </a:tblGrid>
              <a:tr h="0">
                <a:tc>
                  <a:txBody>
                    <a:bodyPr/>
                    <a:lstStyle/>
                    <a:p>
                      <a:pPr algn="ctr">
                        <a:lnSpc>
                          <a:spcPct val="115000"/>
                        </a:lnSpc>
                        <a:spcAft>
                          <a:spcPts val="0"/>
                        </a:spcAft>
                      </a:pPr>
                      <a:r>
                        <a:rPr lang="en-US" sz="2000" b="1">
                          <a:solidFill>
                            <a:srgbClr val="C00000"/>
                          </a:solidFill>
                          <a:effectLst/>
                          <a:latin typeface="Times New Roman" panose="02020603050405020304" pitchFamily="18" charset="0"/>
                          <a:ea typeface="MS Mincho"/>
                          <a:cs typeface="Times New Roman" panose="02020603050405020304" pitchFamily="18" charset="0"/>
                        </a:rPr>
                        <a:t>Tên văn bản</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C00000"/>
                          </a:solidFill>
                          <a:effectLst/>
                          <a:latin typeface="Times New Roman" panose="02020603050405020304" pitchFamily="18" charset="0"/>
                          <a:ea typeface="MS Mincho"/>
                          <a:cs typeface="Times New Roman" panose="02020603050405020304" pitchFamily="18" charset="0"/>
                        </a:rPr>
                        <a:t>Đặc sắc nội dung</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C00000"/>
                          </a:solidFill>
                          <a:effectLst/>
                          <a:latin typeface="Times New Roman" panose="02020603050405020304" pitchFamily="18" charset="0"/>
                          <a:ea typeface="MS Mincho"/>
                          <a:cs typeface="Times New Roman" panose="02020603050405020304" pitchFamily="18" charset="0"/>
                        </a:rPr>
                        <a:t>Đặc sắc nghệ thuật</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xmlns="" val="2407152755"/>
                  </a:ext>
                </a:extLst>
              </a:tr>
              <a:tr h="0">
                <a:tc>
                  <a:txBody>
                    <a:bodyPr/>
                    <a:lstStyle/>
                    <a:p>
                      <a:pPr marR="548640" algn="just">
                        <a:lnSpc>
                          <a:spcPct val="100000"/>
                        </a:lnSpc>
                        <a:spcAft>
                          <a:spcPts val="1000"/>
                        </a:spcAft>
                      </a:pP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Nguyệt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R="548640" algn="just">
                        <a:lnSpc>
                          <a:spcPct val="100000"/>
                        </a:lnSpc>
                        <a:spcAft>
                          <a:spcPts val="1000"/>
                        </a:spcAft>
                      </a:pP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hóm1, 2</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a:solidFill>
                            <a:srgbClr val="0D0D0D"/>
                          </a:solidFill>
                          <a:effectLst/>
                          <a:latin typeface="Times New Roman" panose="02020603050405020304" pitchFamily="18" charset="0"/>
                          <a:ea typeface="MS Mincho"/>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6925424"/>
                  </a:ext>
                </a:extLst>
              </a:tr>
              <a:tr h="0">
                <a:tc>
                  <a:txBody>
                    <a:bodyPr/>
                    <a:lstStyle/>
                    <a:p>
                      <a:pPr marR="548640" algn="just">
                        <a:lnSpc>
                          <a:spcPct val="100000"/>
                        </a:lnSpc>
                        <a:spcAft>
                          <a:spcPts val="1000"/>
                        </a:spcAft>
                      </a:pP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thethaovanhoa.vn)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R="548640" algn="just">
                        <a:lnSpc>
                          <a:spcPct val="100000"/>
                        </a:lnSpc>
                        <a:spcAft>
                          <a:spcPts val="10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3, 4</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a:solidFill>
                            <a:srgbClr val="0D0D0D"/>
                          </a:solidFill>
                          <a:effectLst/>
                          <a:latin typeface="Times New Roman" panose="02020603050405020304" pitchFamily="18" charset="0"/>
                          <a:ea typeface="MS Mincho"/>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09760750"/>
                  </a:ext>
                </a:extLst>
              </a:tr>
              <a:tr h="0">
                <a:tc>
                  <a:txBody>
                    <a:bodyPr/>
                    <a:lstStyle/>
                    <a:p>
                      <a:pPr>
                        <a:lnSpc>
                          <a:spcPct val="100000"/>
                        </a:lnSpc>
                        <a:spcAft>
                          <a:spcPts val="1000"/>
                        </a:spcAft>
                      </a:pP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khoahoc.tv)</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00000"/>
                        </a:lnSpc>
                        <a:spcAft>
                          <a:spcPts val="10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5, 6</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26539891"/>
                  </a:ext>
                </a:extLst>
              </a:tr>
            </a:tbl>
          </a:graphicData>
        </a:graphic>
      </p:graphicFrame>
      <p:sp>
        <p:nvSpPr>
          <p:cNvPr id="11" name="Rectangle 10"/>
          <p:cNvSpPr/>
          <p:nvPr/>
        </p:nvSpPr>
        <p:spPr>
          <a:xfrm>
            <a:off x="1333035" y="1815797"/>
            <a:ext cx="2124300" cy="584775"/>
          </a:xfrm>
          <a:prstGeom prst="rect">
            <a:avLst/>
          </a:prstGeom>
          <a:noFill/>
        </p:spPr>
        <p:txBody>
          <a:bodyPr wrap="none" lIns="91440" tIns="45720" rIns="91440" bIns="45720">
            <a:spAutoFit/>
          </a:bodyPr>
          <a:lstStyle/>
          <a:p>
            <a:pPr algn="ctr"/>
            <a:r>
              <a:rPr lang="en-US" sz="3200" b="1" cap="none" spc="0" dirty="0" err="1"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Nhiệm</a:t>
            </a:r>
            <a:r>
              <a:rPr lang="en-US" sz="3200" b="1" cap="none" spc="0" dirty="0"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 </a:t>
            </a:r>
            <a:r>
              <a:rPr lang="en-US" sz="3200" b="1" cap="none" spc="0" dirty="0" err="1"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vụ</a:t>
            </a:r>
            <a:r>
              <a:rPr lang="en-US" sz="3200" b="1" cap="none" spc="0" dirty="0"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 1</a:t>
            </a:r>
            <a:endParaRPr lang="en-US" sz="3200" b="1" cap="none" spc="0" dirty="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endParaRPr>
          </a:p>
        </p:txBody>
      </p:sp>
    </p:spTree>
    <p:extLst>
      <p:ext uri="{BB962C8B-B14F-4D97-AF65-F5344CB8AC3E}">
        <p14:creationId xmlns:p14="http://schemas.microsoft.com/office/powerpoint/2010/main" val="207064411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594901" y="1060137"/>
            <a:ext cx="10807700" cy="5578450"/>
          </a:xfrm>
          <a:prstGeom prst="rect">
            <a:avLst/>
          </a:prstGeom>
        </p:spPr>
        <p:txBody>
          <a:bodyPr>
            <a:spAutoFit/>
          </a:bodyPr>
          <a:lstStyle/>
          <a:p>
            <a:pPr>
              <a:lnSpc>
                <a:spcPct val="115000"/>
              </a:lnSpc>
              <a:spcAft>
                <a:spcPts val="0"/>
              </a:spcAft>
            </a:pP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ở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giặc</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kêu</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triệu</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lòng</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ly</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dân</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thù</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gây</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trạng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rối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ren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coi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tức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thù</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bỏ</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dẹp</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bỏ</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spcAft>
                <a:spcPts val="360"/>
              </a:spcAft>
              <a:buSzPts val="1400"/>
              <a:buFont typeface="Times New Roman" panose="02020603050405020304" pitchFamily="18" charset="0"/>
              <a:buChar char="-"/>
            </a:pPr>
            <a:r>
              <a:rPr lang="en-US" sz="2300" b="1" dirty="0" err="1">
                <a:solidFill>
                  <a:srgbClr val="0D0D0D"/>
                </a:solidFill>
                <a:latin typeface="Times New Roman" panose="02020603050405020304" pitchFamily="18" charset="0"/>
                <a:ea typeface="Times New Roman" panose="02020603050405020304" pitchFamily="18" charset="0"/>
              </a:rPr>
              <a:t>trận</a:t>
            </a:r>
            <a:r>
              <a:rPr lang="en-US" sz="2300" b="1" dirty="0">
                <a:solidFill>
                  <a:srgbClr val="0D0D0D"/>
                </a:solidFill>
                <a:latin typeface="Times New Roman" panose="02020603050405020304" pitchFamily="18" charset="0"/>
                <a:ea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rPr>
              <a:t>đánh</a:t>
            </a:r>
            <a:r>
              <a:rPr lang="en-US" sz="2300" b="1" dirty="0">
                <a:solidFill>
                  <a:srgbClr val="0D0D0D"/>
                </a:solidFill>
                <a:latin typeface="Times New Roman" panose="02020603050405020304" pitchFamily="18" charset="0"/>
                <a:ea typeface="Times New Roman" panose="02020603050405020304" pitchFamily="18" charset="0"/>
              </a:rPr>
              <a:t>”:</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đánh</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có</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nghĩa</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gốc</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là</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địch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tổn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thất</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huỷ</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diệt</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vũ</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khí</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vũ</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coi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bệnhCOVID-19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coi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giống</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dồn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tiêu</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đẩy</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lùi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xoá</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bỏ</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COVID-19. </a:t>
            </a:r>
            <a:endParaRPr lang="en-US" sz="2300" b="1"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782839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fade">
                                      <p:cBhvr>
                                        <p:cTn id="49" dur="1000"/>
                                        <p:tgtEl>
                                          <p:spTgt spid="3">
                                            <p:txEl>
                                              <p:pRg st="7" end="7"/>
                                            </p:txEl>
                                          </p:spTgt>
                                        </p:tgtEl>
                                      </p:cBhvr>
                                    </p:animEffect>
                                    <p:anim calcmode="lin" valueType="num">
                                      <p:cBhvr>
                                        <p:cTn id="50"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365394"/>
            <a:ext cx="10807700" cy="5020862"/>
          </a:xfrm>
          <a:prstGeom prst="rect">
            <a:avLst/>
          </a:prstGeom>
        </p:spPr>
        <p:txBody>
          <a:bodyPr>
            <a:spAutoFit/>
          </a:bodyPr>
          <a:lstStyle/>
          <a:p>
            <a:pPr>
              <a:lnSpc>
                <a:spcPct val="115000"/>
              </a:lnSpc>
              <a:spcAft>
                <a:spcPts val="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b="1"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6</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5K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Khẩu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khuẩn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nhở</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uống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890010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7" end="7"/>
                                            </p:txEl>
                                          </p:spTgt>
                                        </p:tgtEl>
                                        <p:attrNameLst>
                                          <p:attrName>style.visibility</p:attrName>
                                        </p:attrNameLst>
                                      </p:cBhvr>
                                      <p:to>
                                        <p:strVal val="visible"/>
                                      </p:to>
                                    </p:set>
                                    <p:animEffect transition="in" filter="fade">
                                      <p:cBhvr>
                                        <p:cTn id="49" dur="1000"/>
                                        <p:tgtEl>
                                          <p:spTgt spid="4">
                                            <p:txEl>
                                              <p:pRg st="7" end="7"/>
                                            </p:txEl>
                                          </p:spTgt>
                                        </p:tgtEl>
                                      </p:cBhvr>
                                    </p:animEffect>
                                    <p:anim calcmode="lin" valueType="num">
                                      <p:cBhvr>
                                        <p:cTn id="50"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algn="just">
              <a:lnSpc>
                <a:spcPct val="115000"/>
              </a:lnSpc>
              <a:spcAft>
                <a:spcPts val="1000"/>
              </a:spcAft>
              <a:tabLst>
                <a:tab pos="400050" algn="l"/>
              </a:tabLst>
            </a:pP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 BẢN 3</a:t>
            </a:r>
            <a:r>
              <a:rPr lang="en-US" sz="20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120022" y="650672"/>
            <a:ext cx="5939255" cy="556434"/>
          </a:xfrm>
          <a:prstGeom prst="rect">
            <a:avLst/>
          </a:prstGeom>
        </p:spPr>
        <p:txBody>
          <a:bodyPr wrap="none">
            <a:spAutoFit/>
          </a:bodyPr>
          <a:lstStyle/>
          <a:p>
            <a:pPr algn="just">
              <a:lnSpc>
                <a:spcPct val="115000"/>
              </a:lnSpc>
              <a:spcAft>
                <a:spcPts val="1000"/>
              </a:spcAft>
              <a:tabLst>
                <a:tab pos="400050" algn="l"/>
              </a:tabLst>
            </a:pPr>
            <a:r>
              <a:rPr lang="pt-BR"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 TÌM HIỂU CHUNG VỀ VĂN 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574570973"/>
              </p:ext>
            </p:extLst>
          </p:nvPr>
        </p:nvGraphicFramePr>
        <p:xfrm>
          <a:off x="660399" y="1370088"/>
          <a:ext cx="10807700" cy="5207381"/>
        </p:xfrm>
        <a:graphic>
          <a:graphicData uri="http://schemas.openxmlformats.org/drawingml/2006/table">
            <a:tbl>
              <a:tblPr firstRow="1" firstCol="1" bandRow="1"/>
              <a:tblGrid>
                <a:gridCol w="2770499">
                  <a:extLst>
                    <a:ext uri="{9D8B030D-6E8A-4147-A177-3AD203B41FA5}">
                      <a16:colId xmlns:a16="http://schemas.microsoft.com/office/drawing/2014/main" xmlns="" val="1282404998"/>
                    </a:ext>
                  </a:extLst>
                </a:gridCol>
                <a:gridCol w="8037201">
                  <a:extLst>
                    <a:ext uri="{9D8B030D-6E8A-4147-A177-3AD203B41FA5}">
                      <a16:colId xmlns:a16="http://schemas.microsoft.com/office/drawing/2014/main" xmlns="" val="4110565462"/>
                    </a:ext>
                  </a:extLst>
                </a:gridCol>
              </a:tblGrid>
              <a:tr h="0">
                <a:tc>
                  <a:txBody>
                    <a:bodyPr/>
                    <a:lstStyle/>
                    <a:p>
                      <a:pPr>
                        <a:spcAft>
                          <a:spcPts val="0"/>
                        </a:spcAft>
                      </a:pPr>
                      <a:r>
                        <a:rPr lang="en-US" sz="2300" b="1"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Xuất</a:t>
                      </a:r>
                      <a:r>
                        <a:rPr lang="en-US" sz="2300" b="1"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b="1" i="1" dirty="0" err="1" smtClean="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xứ</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khoahoc.tv</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51112964"/>
                  </a:ext>
                </a:extLst>
              </a:tr>
              <a:tr h="0">
                <a:tc>
                  <a:txBody>
                    <a:bodyPr/>
                    <a:lstStyle/>
                    <a:p>
                      <a:pPr>
                        <a:lnSpc>
                          <a:spcPct val="115000"/>
                        </a:lnSpc>
                        <a:spcAft>
                          <a:spcPts val="1000"/>
                        </a:spcAft>
                      </a:pPr>
                      <a:r>
                        <a:rPr lang="vi-VN" sz="23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 loại</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vi-VN" sz="23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 bản thông tin </a:t>
                      </a:r>
                      <a:endParaRPr lang="en-US" sz="23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01887779"/>
                  </a:ext>
                </a:extLst>
              </a:tr>
              <a:tr h="0">
                <a:tc>
                  <a:txBody>
                    <a:bodyPr/>
                    <a:lstStyle/>
                    <a:p>
                      <a:pPr algn="just">
                        <a:lnSpc>
                          <a:spcPct val="115000"/>
                        </a:lnSpc>
                        <a:spcAft>
                          <a:spcPts val="1000"/>
                        </a:spcAft>
                      </a:pPr>
                      <a:r>
                        <a:rPr lang="en-US" sz="23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 thích nhan đề</a:t>
                      </a:r>
                      <a:endParaRPr lang="en-US" sz="23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Nhan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đề</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p>
                      <a:pPr>
                        <a:spcAft>
                          <a:spcPts val="0"/>
                        </a:spcAft>
                      </a:pPr>
                      <a:r>
                        <a:rPr lang="en-US" sz="2300" b="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phát</a:t>
                      </a:r>
                      <a:r>
                        <a:rPr lang="en-US" sz="23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minh:</a:t>
                      </a:r>
                      <a:r>
                        <a:rPr lang="en-US" sz="2300" b="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Là</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sự</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phát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hiện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một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sự</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vật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một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hiện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tượng</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hoặc</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một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quy</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luật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tồn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tại</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khách</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quan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của</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tự</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nhiên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mà</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con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người</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chưa</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từng</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biết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tới</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a:t>
                      </a:r>
                      <a:r>
                        <a:rPr lang="en-US" sz="23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t>
                      </a:r>
                      <a:r>
                        <a:rPr lang="en-US" sz="23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3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ngẫu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3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=&gt;Ý </a:t>
                      </a:r>
                      <a:r>
                        <a:rPr lang="en-US" sz="23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nghiên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ngẫu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75343721"/>
                  </a:ext>
                </a:extLst>
              </a:tr>
            </a:tbl>
          </a:graphicData>
        </a:graphic>
      </p:graphicFrame>
    </p:spTree>
    <p:extLst>
      <p:ext uri="{BB962C8B-B14F-4D97-AF65-F5344CB8AC3E}">
        <p14:creationId xmlns:p14="http://schemas.microsoft.com/office/powerpoint/2010/main" val="1470532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120022" y="650672"/>
            <a:ext cx="5939255" cy="556434"/>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 VỀ VĂN 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433747135"/>
              </p:ext>
            </p:extLst>
          </p:nvPr>
        </p:nvGraphicFramePr>
        <p:xfrm>
          <a:off x="433331" y="1375680"/>
          <a:ext cx="11363928" cy="4827524"/>
        </p:xfrm>
        <a:graphic>
          <a:graphicData uri="http://schemas.openxmlformats.org/drawingml/2006/table">
            <a:tbl>
              <a:tblPr firstRow="1" firstCol="1" bandRow="1"/>
              <a:tblGrid>
                <a:gridCol w="2913086">
                  <a:extLst>
                    <a:ext uri="{9D8B030D-6E8A-4147-A177-3AD203B41FA5}">
                      <a16:colId xmlns:a16="http://schemas.microsoft.com/office/drawing/2014/main" xmlns="" val="3424093487"/>
                    </a:ext>
                  </a:extLst>
                </a:gridCol>
                <a:gridCol w="8450842">
                  <a:extLst>
                    <a:ext uri="{9D8B030D-6E8A-4147-A177-3AD203B41FA5}">
                      <a16:colId xmlns:a16="http://schemas.microsoft.com/office/drawing/2014/main" xmlns="" val="2654256524"/>
                    </a:ext>
                  </a:extLst>
                </a:gridCol>
              </a:tblGrid>
              <a:tr h="0">
                <a:tc>
                  <a:txBody>
                    <a:bodyPr/>
                    <a:lstStyle/>
                    <a:p>
                      <a:pPr algn="just">
                        <a:lnSpc>
                          <a:spcPct val="115000"/>
                        </a:lnSpc>
                        <a:spcAft>
                          <a:spcPts val="1000"/>
                        </a:spcAft>
                      </a:pPr>
                      <a:r>
                        <a:rPr lang="en-US" sz="22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2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1386840" algn="l"/>
                        </a:tabLst>
                      </a:pP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tin:</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Sa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pô</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69767018"/>
                  </a:ext>
                </a:extLst>
              </a:tr>
              <a:tr h="0">
                <a:tc>
                  <a:txBody>
                    <a:bodyPr/>
                    <a:lstStyle/>
                    <a:p>
                      <a:pPr algn="just">
                        <a:lnSpc>
                          <a:spcPct val="115000"/>
                        </a:lnSpc>
                        <a:spcAft>
                          <a:spcPts val="1000"/>
                        </a:spcAft>
                      </a:pPr>
                      <a:r>
                        <a:rPr lang="en-US" sz="22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2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nghiên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do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78982711"/>
                  </a:ext>
                </a:extLst>
              </a:tr>
            </a:tbl>
          </a:graphicData>
        </a:graphic>
      </p:graphicFrame>
    </p:spTree>
    <p:extLst>
      <p:ext uri="{BB962C8B-B14F-4D97-AF65-F5344CB8AC3E}">
        <p14:creationId xmlns:p14="http://schemas.microsoft.com/office/powerpoint/2010/main" val="37474539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135862" y="678045"/>
            <a:ext cx="5920275" cy="517065"/>
          </a:xfrm>
          <a:prstGeom prst="rect">
            <a:avLst/>
          </a:prstGeom>
        </p:spPr>
        <p:txBody>
          <a:bodyPr wrap="none">
            <a:spAutoFit/>
          </a:bodyPr>
          <a:lstStyle/>
          <a:p>
            <a:pPr algn="just">
              <a:lnSpc>
                <a:spcPct val="115000"/>
              </a:lnSpc>
              <a:spcAft>
                <a:spcPts val="1000"/>
              </a:spcAft>
              <a:tabLst>
                <a:tab pos="400050" algn="l"/>
              </a:tabLst>
            </a:pP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 ĐỊNH HƯỚNG PHÂN TÍCH VĂN 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886293"/>
            <a:ext cx="10807700" cy="4401205"/>
          </a:xfrm>
          <a:prstGeom prst="rect">
            <a:avLst/>
          </a:prstGeom>
        </p:spPr>
        <p:txBody>
          <a:bodyPr>
            <a:spAutoFit/>
          </a:bodyPr>
          <a:lstStyle/>
          <a:p>
            <a:pPr algn="just">
              <a:tabLst>
                <a:tab pos="400050" algn="l"/>
              </a:tabLst>
            </a:pPr>
            <a:r>
              <a:rPr lang="en-US" sz="2400" b="1" dirty="0">
                <a:latin typeface="Times New Roman" panose="02020603050405020304" pitchFamily="18" charset="0"/>
                <a:ea typeface="Times New Roman" panose="02020603050405020304" pitchFamily="18" charset="0"/>
              </a:rPr>
              <a:t>2. </a:t>
            </a:r>
            <a:r>
              <a:rPr lang="en-US" sz="2400" b="1" dirty="0" err="1">
                <a:latin typeface="Times New Roman" panose="02020603050405020304" pitchFamily="18" charset="0"/>
                <a:ea typeface="Times New Roman" panose="02020603050405020304" pitchFamily="18" charset="0"/>
              </a:rPr>
              <a:t>Giải</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quyết</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vấn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Phân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tích</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văn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bản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về</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nội</a:t>
            </a:r>
            <a:r>
              <a:rPr lang="en-US" sz="2400" b="1" dirty="0">
                <a:latin typeface="Times New Roman" panose="02020603050405020304" pitchFamily="18" charset="0"/>
                <a:ea typeface="Times New Roman" panose="02020603050405020304" pitchFamily="18" charset="0"/>
              </a:rPr>
              <a:t> dung </a:t>
            </a:r>
            <a:r>
              <a:rPr lang="en-US" sz="2400" b="1" dirty="0" err="1">
                <a:latin typeface="Times New Roman" panose="02020603050405020304" pitchFamily="18" charset="0"/>
                <a:ea typeface="Times New Roman" panose="02020603050405020304" pitchFamily="18" charset="0"/>
              </a:rPr>
              <a:t>và</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nghệ</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thuật</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b="1" dirty="0">
                <a:solidFill>
                  <a:srgbClr val="0070C0"/>
                </a:solidFill>
                <a:latin typeface="Times New Roman" panose="02020603050405020304" pitchFamily="18" charset="0"/>
                <a:ea typeface="MS Mincho"/>
              </a:rPr>
              <a:t>2.1. </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Ý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b="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Huyền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là</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một</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danh</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từ</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nói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về</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những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phát</a:t>
            </a:r>
            <a:r>
              <a:rPr lang="en-US" sz="2400" dirty="0">
                <a:solidFill>
                  <a:srgbClr val="262626"/>
                </a:solidFill>
                <a:latin typeface="Times New Roman" panose="02020603050405020304" pitchFamily="18" charset="0"/>
                <a:ea typeface="Times New Roman" panose="02020603050405020304" pitchFamily="18" charset="0"/>
              </a:rPr>
              <a:t> minh </a:t>
            </a:r>
            <a:r>
              <a:rPr lang="en-US" sz="2400" dirty="0" err="1">
                <a:solidFill>
                  <a:srgbClr val="262626"/>
                </a:solidFill>
                <a:latin typeface="Times New Roman" panose="02020603050405020304" pitchFamily="18" charset="0"/>
                <a:ea typeface="Times New Roman" panose="02020603050405020304" pitchFamily="18" charset="0"/>
              </a:rPr>
              <a:t>được</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truyền</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từ</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đời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này</a:t>
            </a:r>
            <a:r>
              <a:rPr lang="en-US" sz="2400" dirty="0">
                <a:solidFill>
                  <a:srgbClr val="262626"/>
                </a:solidFill>
                <a:latin typeface="Times New Roman" panose="02020603050405020304" pitchFamily="18" charset="0"/>
                <a:ea typeface="Times New Roman" panose="02020603050405020304" pitchFamily="18" charset="0"/>
              </a:rPr>
              <a:t> sang </a:t>
            </a:r>
            <a:r>
              <a:rPr lang="en-US" sz="2400" dirty="0" err="1">
                <a:solidFill>
                  <a:srgbClr val="262626"/>
                </a:solidFill>
                <a:latin typeface="Times New Roman" panose="02020603050405020304" pitchFamily="18" charset="0"/>
                <a:ea typeface="Times New Roman" panose="02020603050405020304" pitchFamily="18" charset="0"/>
              </a:rPr>
              <a:t>đời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khác</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có</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từ</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lâu</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mang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tính</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chất</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lịch</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sử</a:t>
            </a:r>
            <a:r>
              <a:rPr lang="en-US" sz="2400" dirty="0">
                <a:solidFill>
                  <a:srgbClr val="262626"/>
                </a:solidFill>
                <a:latin typeface="Times New Roman" panose="02020603050405020304" pitchFamily="18" charset="0"/>
                <a:ea typeface="Times New Roman" panose="02020603050405020304" pitchFamily="18" charset="0"/>
              </a:rPr>
              <a:t> hay </a:t>
            </a:r>
            <a:r>
              <a:rPr lang="en-US" sz="2400" dirty="0" err="1">
                <a:solidFill>
                  <a:srgbClr val="262626"/>
                </a:solidFill>
                <a:latin typeface="Times New Roman" panose="02020603050405020304" pitchFamily="18" charset="0"/>
                <a:ea typeface="Times New Roman" panose="02020603050405020304" pitchFamily="18" charset="0"/>
              </a:rPr>
              <a:t>những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điểu</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ai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ai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cũng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biết</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tới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làm</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nên</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thành</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công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cho</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người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tạo</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ra.</a:t>
            </a:r>
            <a:endParaRPr lang="en-US" sz="2400" dirty="0">
              <a:latin typeface="Times New Roman" panose="02020603050405020304" pitchFamily="18" charset="0"/>
              <a:ea typeface="Times New Roman" panose="02020603050405020304" pitchFamily="18" charset="0"/>
            </a:endParaRPr>
          </a:p>
          <a:p>
            <a:pPr marL="342900" indent="-342900">
              <a:spcAft>
                <a:spcPts val="1200"/>
              </a:spcAft>
              <a:buFontTx/>
              <a:buChar char="-"/>
            </a:pPr>
            <a:r>
              <a:rPr lang="en-US" sz="2400" dirty="0" smtClean="0">
                <a:solidFill>
                  <a:srgbClr val="262626"/>
                </a:solidFill>
                <a:latin typeface="Times New Roman" panose="02020603050405020304" pitchFamily="18" charset="0"/>
                <a:ea typeface="Times New Roman" panose="02020603050405020304" pitchFamily="18" charset="0"/>
              </a:rPr>
              <a:t>Ý </a:t>
            </a:r>
            <a:r>
              <a:rPr lang="en-US" sz="2400" dirty="0" err="1">
                <a:solidFill>
                  <a:srgbClr val="262626"/>
                </a:solidFill>
                <a:latin typeface="Times New Roman" panose="02020603050405020304" pitchFamily="18" charset="0"/>
                <a:ea typeface="Times New Roman" panose="02020603050405020304" pitchFamily="18" charset="0"/>
              </a:rPr>
              <a:t>nghĩa</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tác</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dụng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của</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sapô</a:t>
            </a:r>
            <a:r>
              <a:rPr lang="en-US" sz="2400" dirty="0" smtClean="0">
                <a:solidFill>
                  <a:srgbClr val="262626"/>
                </a:solidFill>
                <a:latin typeface="Times New Roman" panose="02020603050405020304" pitchFamily="18" charset="0"/>
                <a:ea typeface="Times New Roman" panose="02020603050405020304" pitchFamily="18" charset="0"/>
              </a:rPr>
              <a:t>:</a:t>
            </a:r>
          </a:p>
          <a:p>
            <a:pPr>
              <a:spcAft>
                <a:spcPts val="1200"/>
              </a:spcAft>
            </a:pP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a:solidFill>
                  <a:srgbClr val="000000"/>
                </a:solidFill>
                <a:latin typeface="Times New Roman" panose="02020603050405020304" pitchFamily="18" charset="0"/>
                <a:ea typeface="Times New Roman" panose="02020603050405020304" pitchFamily="18" charset="0"/>
              </a:rPr>
              <a:t>Thu </a:t>
            </a:r>
            <a:r>
              <a:rPr lang="en-US" sz="2400" dirty="0" err="1">
                <a:solidFill>
                  <a:srgbClr val="000000"/>
                </a:solidFill>
                <a:latin typeface="Times New Roman" panose="02020603050405020304" pitchFamily="18" charset="0"/>
                <a:ea typeface="Times New Roman" panose="02020603050405020304" pitchFamily="18" charset="0"/>
              </a:rPr>
              <a:t>hút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marR="30480" algn="just">
              <a:spcAft>
                <a:spcPts val="120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Đinh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hướng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nội</a:t>
            </a:r>
            <a:r>
              <a:rPr lang="en-US" sz="2400" dirty="0">
                <a:solidFill>
                  <a:srgbClr val="0D0D0D"/>
                </a:solidFill>
                <a:latin typeface="Times New Roman" panose="02020603050405020304" pitchFamily="18" charset="0"/>
                <a:ea typeface="Times New Roman" panose="02020603050405020304" pitchFamily="18" charset="0"/>
              </a:rPr>
              <a:t> dung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thuật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hoàn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cảnh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tình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cờ</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ngờ</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phổ</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rộng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rãi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rPr>
              <a:t> nay.</a:t>
            </a:r>
            <a:endParaRPr lang="en-US" sz="24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82536" y="1365335"/>
            <a:ext cx="9520876" cy="461665"/>
          </a:xfrm>
          <a:prstGeom prst="rect">
            <a:avLst/>
          </a:prstGeom>
        </p:spPr>
        <p:txBody>
          <a:bodyPr wrap="none">
            <a:spAutoFit/>
          </a:bodyPr>
          <a:lstStyle/>
          <a:p>
            <a:r>
              <a:rPr lang="en-US" sz="2400" b="1" dirty="0">
                <a:latin typeface="Calibri" panose="020F0502020204030204" pitchFamily="34" charset="0"/>
                <a:ea typeface="Times New Roman" panose="02020603050405020304" pitchFamily="18" charset="0"/>
                <a:cs typeface="Times New Roman" panose="02020603050405020304" pitchFamily="18" charset="0"/>
              </a:rPr>
              <a:t>1. </a:t>
            </a:r>
            <a:r>
              <a:rPr lang="en-US" sz="2400" b="1" dirty="0" err="1">
                <a:latin typeface="Calibri" panose="020F0502020204030204" pitchFamily="34" charset="0"/>
                <a:ea typeface="Times New Roman" panose="02020603050405020304" pitchFamily="18" charset="0"/>
                <a:cs typeface="Times New Roman" panose="02020603050405020304" pitchFamily="18" charset="0"/>
              </a:rPr>
              <a:t>Nêu</a:t>
            </a:r>
            <a:r>
              <a:rPr lang="en-US" sz="2400" b="1" dirty="0">
                <a:latin typeface="Calibri" panose="020F0502020204030204" pitchFamily="34" charset="0"/>
                <a:ea typeface="Times New Roman" panose="02020603050405020304" pitchFamily="18" charset="0"/>
                <a:cs typeface="Times New Roman" panose="02020603050405020304" pitchFamily="18" charset="0"/>
              </a:rPr>
              <a:t> </a:t>
            </a:r>
            <a:r>
              <a:rPr lang="en-US" sz="2400" b="1" dirty="0" err="1">
                <a:latin typeface="Calibri" panose="020F0502020204030204" pitchFamily="34" charset="0"/>
                <a:ea typeface="Times New Roman" panose="02020603050405020304" pitchFamily="18" charset="0"/>
                <a:cs typeface="Times New Roman" panose="02020603050405020304" pitchFamily="18" charset="0"/>
              </a:rPr>
              <a:t>vấn</a:t>
            </a:r>
            <a:r>
              <a:rPr lang="en-US" sz="2400" b="1" dirty="0">
                <a:latin typeface="Calibri" panose="020F0502020204030204" pitchFamily="34" charset="0"/>
                <a:ea typeface="Times New Roman" panose="02020603050405020304" pitchFamily="18" charset="0"/>
                <a:cs typeface="Times New Roman" panose="02020603050405020304" pitchFamily="18" charset="0"/>
              </a:rPr>
              <a:t> </a:t>
            </a:r>
            <a:r>
              <a:rPr lang="en-US" sz="2400" b="1" dirty="0" err="1">
                <a:latin typeface="Calibri" panose="020F0502020204030204" pitchFamily="34" charset="0"/>
                <a:ea typeface="Times New Roman" panose="02020603050405020304" pitchFamily="18" charset="0"/>
                <a:cs typeface="Times New Roman" panose="02020603050405020304" pitchFamily="18" charset="0"/>
              </a:rPr>
              <a:t>đề</a:t>
            </a:r>
            <a:r>
              <a:rPr lang="en-US" sz="2400" b="1"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Dẫn</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dắt</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giới</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thiệu</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văn</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bản</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và</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khái</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quát</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giá</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trị</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của</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văn</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bản</a:t>
            </a:r>
            <a:r>
              <a:rPr lang="en-US" sz="2400" dirty="0">
                <a:latin typeface="Calibri" panose="020F0502020204030204" pitchFamily="34" charset="0"/>
                <a:ea typeface="Times New Roman" panose="02020603050405020304" pitchFamily="18" charset="0"/>
                <a:cs typeface="Times New Roman" panose="02020603050405020304" pitchFamily="18" charset="0"/>
              </a:rPr>
              <a:t>.</a:t>
            </a:r>
            <a:endParaRPr lang="en-US" sz="2400" dirty="0"/>
          </a:p>
        </p:txBody>
      </p:sp>
    </p:spTree>
    <p:extLst>
      <p:ext uri="{BB962C8B-B14F-4D97-AF65-F5344CB8AC3E}">
        <p14:creationId xmlns:p14="http://schemas.microsoft.com/office/powerpoint/2010/main" val="22150553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1000"/>
                                        <p:tgtEl>
                                          <p:spTgt spid="6">
                                            <p:txEl>
                                              <p:pRg st="4" end="4"/>
                                            </p:txEl>
                                          </p:spTgt>
                                        </p:tgtEl>
                                      </p:cBhvr>
                                    </p:animEffect>
                                    <p:anim calcmode="lin" valueType="num">
                                      <p:cBhvr>
                                        <p:cTn id="36"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5" end="5"/>
                                            </p:txEl>
                                          </p:spTgt>
                                        </p:tgtEl>
                                        <p:attrNameLst>
                                          <p:attrName>style.visibility</p:attrName>
                                        </p:attrNameLst>
                                      </p:cBhvr>
                                      <p:to>
                                        <p:strVal val="visible"/>
                                      </p:to>
                                    </p:set>
                                    <p:animEffect transition="in" filter="fade">
                                      <p:cBhvr>
                                        <p:cTn id="42" dur="1000"/>
                                        <p:tgtEl>
                                          <p:spTgt spid="6">
                                            <p:txEl>
                                              <p:pRg st="5" end="5"/>
                                            </p:txEl>
                                          </p:spTgt>
                                        </p:tgtEl>
                                      </p:cBhvr>
                                    </p:animEffect>
                                    <p:anim calcmode="lin" valueType="num">
                                      <p:cBhvr>
                                        <p:cTn id="43"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135862" y="678045"/>
            <a:ext cx="5920275" cy="517065"/>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 ĐỊNH HƯỚNG PHÂN TÍCH VĂN BẢN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224704"/>
            <a:ext cx="10807700" cy="5412764"/>
          </a:xfrm>
          <a:prstGeom prst="rect">
            <a:avLst/>
          </a:prstGeom>
        </p:spPr>
        <p:txBody>
          <a:bodyPr>
            <a:spAutoFit/>
          </a:bodyPr>
          <a:lstStyle/>
          <a:p>
            <a:pPr>
              <a:lnSpc>
                <a:spcPct val="115000"/>
              </a:lnSpc>
              <a:spcAft>
                <a:spcPts val="1000"/>
              </a:spcAft>
            </a:pP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2.2.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mối</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quả</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cấu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cập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ban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diễn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quả</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0"/>
              </a:spcAft>
            </a:pP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Đất</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nặn</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Giô-sép</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Mác</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Vích-cơ</a:t>
            </a:r>
            <a:r>
              <a:rPr lang="en-US" sz="2200" dirty="0">
                <a:latin typeface="Times New Roman" panose="02020603050405020304" pitchFamily="18" charset="0"/>
                <a:ea typeface="Times New Roman" panose="02020603050405020304" pitchFamily="18" charset="0"/>
              </a:rPr>
              <a:t>)</a:t>
            </a:r>
          </a:p>
          <a:p>
            <a:pPr>
              <a:spcAft>
                <a:spcPts val="0"/>
              </a:spcAft>
            </a:pPr>
            <a:r>
              <a:rPr lang="en-US" sz="2200" dirty="0">
                <a:latin typeface="Times New Roman" panose="02020603050405020304" pitchFamily="18" charset="0"/>
                <a:ea typeface="Times New Roman" panose="02020603050405020304" pitchFamily="18" charset="0"/>
              </a:rPr>
              <a:t>+ </a:t>
            </a:r>
            <a:r>
              <a:rPr lang="pt-BR" sz="2200" dirty="0">
                <a:latin typeface="Times New Roman" panose="02020603050405020304" pitchFamily="18" charset="0"/>
                <a:ea typeface="Times New Roman" panose="02020603050405020304" pitchFamily="18" charset="0"/>
              </a:rPr>
              <a:t>Kem que (Ep-po-xơn)</a:t>
            </a:r>
            <a:endParaRPr lang="en-US" sz="2200" dirty="0">
              <a:latin typeface="Times New Roman" panose="02020603050405020304" pitchFamily="18" charset="0"/>
              <a:ea typeface="Times New Roman" panose="02020603050405020304" pitchFamily="18" charset="0"/>
            </a:endParaRPr>
          </a:p>
          <a:p>
            <a:pPr>
              <a:spcAft>
                <a:spcPts val="0"/>
              </a:spcAft>
            </a:pPr>
            <a:r>
              <a:rPr lang="pt-BR"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Lát</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khoai</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tây</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chiên</a:t>
            </a:r>
            <a:r>
              <a:rPr lang="en-US" sz="2200" dirty="0">
                <a:latin typeface="Times New Roman" panose="02020603050405020304" pitchFamily="18" charset="0"/>
                <a:ea typeface="Times New Roman" panose="02020603050405020304" pitchFamily="18" charset="0"/>
              </a:rPr>
              <a:t> (Cram)</a:t>
            </a:r>
          </a:p>
          <a:p>
            <a:pPr>
              <a:spcAft>
                <a:spcPts val="0"/>
              </a:spcAft>
            </a:pP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Giấy</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nhớ</a:t>
            </a:r>
            <a:r>
              <a:rPr lang="en-US" sz="2200" dirty="0">
                <a:latin typeface="Times New Roman" panose="02020603050405020304" pitchFamily="18" charset="0"/>
                <a:ea typeface="Times New Roman" panose="02020603050405020304" pitchFamily="18" charset="0"/>
              </a:rPr>
              <a:t> (Xin-</a:t>
            </a:r>
            <a:r>
              <a:rPr lang="en-US" sz="2200" dirty="0" err="1">
                <a:latin typeface="Times New Roman" panose="02020603050405020304" pitchFamily="18" charset="0"/>
                <a:ea typeface="Times New Roman" panose="02020603050405020304" pitchFamily="18" charset="0"/>
              </a:rPr>
              <a:t>vơ</a:t>
            </a:r>
            <a:r>
              <a:rPr lang="en-US" sz="2200" dirty="0">
                <a:latin typeface="Times New Roman" panose="02020603050405020304" pitchFamily="18" charset="0"/>
                <a:ea typeface="Times New Roman" panose="02020603050405020304" pitchFamily="18" charset="0"/>
              </a:rPr>
              <a:t>)</a:t>
            </a:r>
          </a:p>
          <a:p>
            <a:pPr>
              <a:lnSpc>
                <a:spcPct val="115000"/>
              </a:lnSpc>
              <a:spcAft>
                <a:spcPts val="10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=&gt;Ý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lặp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vậy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khoa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trung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quan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dễ</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dõi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ảnh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hoạ</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nổi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bật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r>
              <a:rPr lang="en-US" sz="2200" dirty="0">
                <a:latin typeface="Times New Roman" panose="02020603050405020304" pitchFamily="18" charset="0"/>
                <a:ea typeface="Times New Roman" panose="02020603050405020304" pitchFamily="18" charset="0"/>
              </a:rPr>
              <a:t>=&gt;Thu </a:t>
            </a:r>
            <a:r>
              <a:rPr lang="en-US" sz="2200" dirty="0" err="1">
                <a:latin typeface="Times New Roman" panose="02020603050405020304" pitchFamily="18" charset="0"/>
                <a:ea typeface="Times New Roman" panose="02020603050405020304" pitchFamily="18" charset="0"/>
              </a:rPr>
              <a:t>hút</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đọc</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giúp</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đoc</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nắm</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bắt</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rPr>
              <a:t>dễ</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dàng</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hơn</a:t>
            </a:r>
            <a:r>
              <a:rPr lang="en-US" sz="2200" dirty="0">
                <a:latin typeface="Times New Roman" panose="02020603050405020304" pitchFamily="18" charset="0"/>
                <a:ea typeface="Times New Roman" panose="02020603050405020304" pitchFamily="18" charset="0"/>
              </a:rPr>
              <a:t>.</a:t>
            </a:r>
            <a:endParaRPr lang="en-US" sz="2200" dirty="0"/>
          </a:p>
        </p:txBody>
      </p:sp>
    </p:spTree>
    <p:extLst>
      <p:ext uri="{BB962C8B-B14F-4D97-AF65-F5344CB8AC3E}">
        <p14:creationId xmlns:p14="http://schemas.microsoft.com/office/powerpoint/2010/main" val="6263167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7" end="7"/>
                                            </p:txEl>
                                          </p:spTgt>
                                        </p:tgtEl>
                                        <p:attrNameLst>
                                          <p:attrName>style.visibility</p:attrName>
                                        </p:attrNameLst>
                                      </p:cBhvr>
                                      <p:to>
                                        <p:strVal val="visible"/>
                                      </p:to>
                                    </p:set>
                                    <p:animEffect transition="in" filter="fade">
                                      <p:cBhvr>
                                        <p:cTn id="49" dur="1000"/>
                                        <p:tgtEl>
                                          <p:spTgt spid="4">
                                            <p:txEl>
                                              <p:pRg st="7" end="7"/>
                                            </p:txEl>
                                          </p:spTgt>
                                        </p:tgtEl>
                                      </p:cBhvr>
                                    </p:animEffect>
                                    <p:anim calcmode="lin" valueType="num">
                                      <p:cBhvr>
                                        <p:cTn id="50"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4">
                                            <p:txEl>
                                              <p:pRg st="8" end="8"/>
                                            </p:txEl>
                                          </p:spTgt>
                                        </p:tgtEl>
                                        <p:attrNameLst>
                                          <p:attrName>style.visibility</p:attrName>
                                        </p:attrNameLst>
                                      </p:cBhvr>
                                      <p:to>
                                        <p:strVal val="visible"/>
                                      </p:to>
                                    </p:set>
                                    <p:animEffect transition="in" filter="fade">
                                      <p:cBhvr>
                                        <p:cTn id="56" dur="1000"/>
                                        <p:tgtEl>
                                          <p:spTgt spid="4">
                                            <p:txEl>
                                              <p:pRg st="8" end="8"/>
                                            </p:txEl>
                                          </p:spTgt>
                                        </p:tgtEl>
                                      </p:cBhvr>
                                    </p:animEffect>
                                    <p:anim calcmode="lin" valueType="num">
                                      <p:cBhvr>
                                        <p:cTn id="57" dur="1000" fill="hold"/>
                                        <p:tgtEl>
                                          <p:spTgt spid="4">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4">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135862" y="678045"/>
            <a:ext cx="5920275" cy="517065"/>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 ĐỊNH HƯỚNG PHÂN TÍCH VĂN BẢN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370088"/>
            <a:ext cx="10807700" cy="5043432"/>
          </a:xfrm>
          <a:prstGeom prst="rect">
            <a:avLst/>
          </a:prstGeom>
        </p:spPr>
        <p:txBody>
          <a:bodyPr>
            <a:spAutoFit/>
          </a:bodyPr>
          <a:lstStyle/>
          <a:p>
            <a:pPr algn="just">
              <a:lnSpc>
                <a:spcPct val="115000"/>
              </a:lnSpc>
              <a:spcAft>
                <a:spcPts val="0"/>
              </a:spcAft>
              <a:tabLst>
                <a:tab pos="400050" algn="l"/>
              </a:tabLst>
            </a:pPr>
            <a:r>
              <a:rPr lang="en-US" sz="26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6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6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6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khái</a:t>
            </a:r>
            <a:r>
              <a:rPr lang="en-US" sz="26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750"/>
              </a:spcAft>
            </a:pP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6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liệu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Ngôn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phục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750"/>
              </a:spcAft>
            </a:pP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6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cung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cấp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cờ</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bất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ngờ</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quả</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Dù</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là</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phát</a:t>
            </a:r>
            <a:r>
              <a:rPr lang="en-US" sz="2600" dirty="0">
                <a:solidFill>
                  <a:srgbClr val="000000"/>
                </a:solidFill>
                <a:latin typeface="Times New Roman" panose="02020603050405020304" pitchFamily="18" charset="0"/>
                <a:ea typeface="Times New Roman" panose="02020603050405020304" pitchFamily="18" charset="0"/>
              </a:rPr>
              <a:t> minh </a:t>
            </a:r>
            <a:r>
              <a:rPr lang="en-US" sz="2600" dirty="0" err="1">
                <a:solidFill>
                  <a:srgbClr val="000000"/>
                </a:solidFill>
                <a:latin typeface="Times New Roman" panose="02020603050405020304" pitchFamily="18" charset="0"/>
                <a:ea typeface="Times New Roman" panose="02020603050405020304" pitchFamily="18" charset="0"/>
              </a:rPr>
              <a:t>ra</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đời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sau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quá</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trình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nghiên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cứu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dài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lâu</a:t>
            </a:r>
            <a:r>
              <a:rPr lang="en-US" sz="2600" dirty="0">
                <a:solidFill>
                  <a:srgbClr val="000000"/>
                </a:solidFill>
                <a:latin typeface="Times New Roman" panose="02020603050405020304" pitchFamily="18" charset="0"/>
                <a:ea typeface="Times New Roman" panose="02020603050405020304" pitchFamily="18" charset="0"/>
              </a:rPr>
              <a:t> hay do </a:t>
            </a:r>
            <a:r>
              <a:rPr lang="en-US" sz="2600" dirty="0" err="1">
                <a:solidFill>
                  <a:srgbClr val="000000"/>
                </a:solidFill>
                <a:latin typeface="Times New Roman" panose="02020603050405020304" pitchFamily="18" charset="0"/>
                <a:ea typeface="Times New Roman" panose="02020603050405020304" pitchFamily="18" charset="0"/>
              </a:rPr>
              <a:t>tình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cờ</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bất</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ngờ</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nếu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đem</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lại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giá</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trị</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cho</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cuộc</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sống</a:t>
            </a:r>
            <a:r>
              <a:rPr lang="en-US" sz="2600" dirty="0">
                <a:solidFill>
                  <a:srgbClr val="000000"/>
                </a:solidFill>
                <a:latin typeface="Times New Roman" panose="02020603050405020304" pitchFamily="18" charset="0"/>
                <a:ea typeface="Times New Roman" panose="02020603050405020304" pitchFamily="18" charset="0"/>
              </a:rPr>
              <a:t> con </a:t>
            </a:r>
            <a:r>
              <a:rPr lang="en-US" sz="2600" dirty="0" err="1">
                <a:solidFill>
                  <a:srgbClr val="000000"/>
                </a:solidFill>
                <a:latin typeface="Times New Roman" panose="02020603050405020304" pitchFamily="18" charset="0"/>
                <a:ea typeface="Times New Roman" panose="02020603050405020304" pitchFamily="18" charset="0"/>
              </a:rPr>
              <a:t>người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thì</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đều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đáng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được</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trên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trọng</a:t>
            </a:r>
            <a:r>
              <a:rPr lang="en-US" sz="2600" dirty="0">
                <a:solidFill>
                  <a:srgbClr val="000000"/>
                </a:solidFill>
                <a:latin typeface="Times New Roman" panose="02020603050405020304" pitchFamily="18" charset="0"/>
                <a:ea typeface="Times New Roman" panose="02020603050405020304" pitchFamily="18" charset="0"/>
              </a:rPr>
              <a:t>.</a:t>
            </a:r>
            <a:endParaRPr lang="en-US" sz="2600" dirty="0"/>
          </a:p>
        </p:txBody>
      </p:sp>
    </p:spTree>
    <p:extLst>
      <p:ext uri="{BB962C8B-B14F-4D97-AF65-F5344CB8AC3E}">
        <p14:creationId xmlns:p14="http://schemas.microsoft.com/office/powerpoint/2010/main" val="22873688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5" end="5"/>
                                            </p:txEl>
                                          </p:spTgt>
                                        </p:tgtEl>
                                        <p:attrNameLst>
                                          <p:attrName>style.visibility</p:attrName>
                                        </p:attrNameLst>
                                      </p:cBhvr>
                                      <p:to>
                                        <p:strVal val="visible"/>
                                      </p:to>
                                    </p:set>
                                    <p:animEffect transition="in" filter="fade">
                                      <p:cBhvr>
                                        <p:cTn id="35" dur="1000"/>
                                        <p:tgtEl>
                                          <p:spTgt spid="6">
                                            <p:txEl>
                                              <p:pRg st="5" end="5"/>
                                            </p:txEl>
                                          </p:spTgt>
                                        </p:tgtEl>
                                      </p:cBhvr>
                                    </p:animEffect>
                                    <p:anim calcmode="lin" valueType="num">
                                      <p:cBhvr>
                                        <p:cTn id="36"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6" end="6"/>
                                            </p:txEl>
                                          </p:spTgt>
                                        </p:tgtEl>
                                        <p:attrNameLst>
                                          <p:attrName>style.visibility</p:attrName>
                                        </p:attrNameLst>
                                      </p:cBhvr>
                                      <p:to>
                                        <p:strVal val="visible"/>
                                      </p:to>
                                    </p:set>
                                    <p:animEffect transition="in" filter="fade">
                                      <p:cBhvr>
                                        <p:cTn id="42" dur="1000"/>
                                        <p:tgtEl>
                                          <p:spTgt spid="6">
                                            <p:txEl>
                                              <p:pRg st="6" end="6"/>
                                            </p:txEl>
                                          </p:spTgt>
                                        </p:tgtEl>
                                      </p:cBhvr>
                                    </p:animEffect>
                                    <p:anim calcmode="lin" valueType="num">
                                      <p:cBhvr>
                                        <p:cTn id="43" dur="1000" fill="hold"/>
                                        <p:tgtEl>
                                          <p:spTgt spid="6">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82536" y="1240693"/>
            <a:ext cx="10807700" cy="5165517"/>
          </a:xfrm>
          <a:prstGeom prst="rect">
            <a:avLst/>
          </a:prstGeom>
        </p:spPr>
        <p:txBody>
          <a:bodyPr>
            <a:spAutoFit/>
          </a:bodyPr>
          <a:lstStyle/>
          <a:p>
            <a:pPr>
              <a:spcAft>
                <a:spcPts val="750"/>
              </a:spcAft>
            </a:pPr>
            <a:r>
              <a:rPr lang="en-US" sz="2800" b="1" dirty="0" err="1" smtClean="0">
                <a:solidFill>
                  <a:srgbClr val="0D0D0D"/>
                </a:solidFill>
                <a:highlight>
                  <a:srgbClr val="FFFF00"/>
                </a:highlight>
                <a:latin typeface="Times New Roman" panose="02020603050405020304" pitchFamily="18" charset="0"/>
                <a:ea typeface="Times New Roman" panose="02020603050405020304" pitchFamily="18" charset="0"/>
              </a:rPr>
              <a:t>Đề</a:t>
            </a:r>
            <a:r>
              <a:rPr lang="en-US" sz="2800" b="1" dirty="0" smtClean="0">
                <a:solidFill>
                  <a:srgbClr val="0D0D0D"/>
                </a:solidFill>
                <a:highlight>
                  <a:srgbClr val="FFFF00"/>
                </a:highlight>
                <a:latin typeface="Times New Roman" panose="02020603050405020304" pitchFamily="18" charset="0"/>
                <a:ea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rPr>
              <a:t>bài</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lại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Những</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phát</a:t>
            </a:r>
            <a:r>
              <a:rPr lang="en-US" sz="2800" b="1" i="1" dirty="0">
                <a:solidFill>
                  <a:srgbClr val="0070C0"/>
                </a:solidFill>
                <a:latin typeface="Times New Roman" panose="02020603050405020304" pitchFamily="18" charset="0"/>
                <a:ea typeface="Times New Roman" panose="02020603050405020304" pitchFamily="18" charset="0"/>
              </a:rPr>
              <a:t> minh “</a:t>
            </a:r>
            <a:r>
              <a:rPr lang="en-US" sz="2800" b="1" i="1" dirty="0" err="1">
                <a:solidFill>
                  <a:srgbClr val="0070C0"/>
                </a:solidFill>
                <a:latin typeface="Times New Roman" panose="02020603050405020304" pitchFamily="18" charset="0"/>
                <a:ea typeface="Times New Roman" panose="02020603050405020304" pitchFamily="18" charset="0"/>
              </a:rPr>
              <a:t>tình</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cờ</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và</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bất</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ngờ</a:t>
            </a:r>
            <a:r>
              <a:rPr lang="en-US" sz="2800" b="1" i="1" dirty="0">
                <a:solidFill>
                  <a:srgbClr val="0070C0"/>
                </a:solidFill>
                <a:latin typeface="Times New Roman" panose="02020603050405020304" pitchFamily="18" charset="0"/>
                <a:ea typeface="Times New Roman" panose="02020603050405020304" pitchFamily="18" charset="0"/>
              </a:rPr>
              <a:t>”</a:t>
            </a:r>
            <a:r>
              <a:rPr lang="en-US" sz="2800" b="1" dirty="0">
                <a:solidFill>
                  <a:srgbClr val="0D0D0D"/>
                </a:solidFill>
                <a:latin typeface="Times New Roman" panose="02020603050405020304" pitchFamily="18" charset="0"/>
                <a:ea typeface="Times New Roman" panose="02020603050405020304" pitchFamily="18" charset="0"/>
              </a:rPr>
              <a:t>– SGK </a:t>
            </a:r>
            <a:r>
              <a:rPr lang="en-US" sz="2800" b="1" dirty="0" err="1">
                <a:solidFill>
                  <a:srgbClr val="0D0D0D"/>
                </a:solidFill>
                <a:latin typeface="Times New Roman" panose="02020603050405020304" pitchFamily="18" charset="0"/>
                <a:ea typeface="Times New Roman" panose="02020603050405020304" pitchFamily="18" charset="0"/>
              </a:rPr>
              <a:t>và</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2. </a:t>
            </a:r>
            <a:r>
              <a:rPr lang="en-US" sz="2800" dirty="0" err="1">
                <a:solidFill>
                  <a:srgbClr val="0D0D0D"/>
                </a:solidFill>
                <a:latin typeface="Times New Roman" panose="02020603050405020304" pitchFamily="18" charset="0"/>
                <a:ea typeface="Times New Roman" panose="02020603050405020304" pitchFamily="18" charset="0"/>
              </a:rPr>
              <a:t>Chọn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b="1" dirty="0">
                <a:solidFill>
                  <a:srgbClr val="0D0D0D"/>
                </a:solidFill>
                <a:latin typeface="Times New Roman" panose="02020603050405020304" pitchFamily="18" charset="0"/>
                <a:ea typeface="Times New Roman" panose="02020603050405020304" pitchFamily="18" charset="0"/>
              </a:rPr>
              <a:t>1.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cung</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cấp</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cho</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người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nặn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r>
              <a:rPr lang="en-US" sz="2800" b="1" dirty="0">
                <a:solidFill>
                  <a:srgbClr val="FF0000"/>
                </a:solidFill>
                <a:latin typeface="Times New Roman" panose="02020603050405020304" pitchFamily="18" charset="0"/>
                <a:ea typeface="Times New Roman" panose="02020603050405020304" pitchFamily="18" charset="0"/>
              </a:rPr>
              <a:t>III</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rPr>
              <a:t>LUYỆN ĐỀ</a:t>
            </a:r>
            <a:r>
              <a:rPr lang="en-US" sz="2800" dirty="0">
                <a:solidFill>
                  <a:srgbClr val="444444"/>
                </a:solidFill>
                <a:latin typeface="Times New Roman" panose="02020603050405020304" pitchFamily="18" charset="0"/>
                <a:ea typeface="Times New Roman" panose="02020603050405020304" pitchFamily="18" charset="0"/>
              </a:rPr>
              <a:t/>
            </a:r>
            <a:br>
              <a:rPr lang="en-US" sz="2800" dirty="0">
                <a:solidFill>
                  <a:srgbClr val="444444"/>
                </a:solidFill>
                <a:latin typeface="Times New Roman" panose="02020603050405020304" pitchFamily="18" charset="0"/>
                <a:ea typeface="Times New Roman" panose="02020603050405020304" pitchFamily="18" charset="0"/>
              </a:rPr>
            </a:br>
            <a:endParaRPr lang="en-US" dirty="0"/>
          </a:p>
        </p:txBody>
      </p:sp>
    </p:spTree>
    <p:extLst>
      <p:ext uri="{BB962C8B-B14F-4D97-AF65-F5344CB8AC3E}">
        <p14:creationId xmlns:p14="http://schemas.microsoft.com/office/powerpoint/2010/main" val="23608505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28568" y="1224704"/>
            <a:ext cx="10807700" cy="5133713"/>
          </a:xfrm>
          <a:prstGeom prst="rect">
            <a:avLst/>
          </a:prstGeom>
        </p:spPr>
        <p:txBody>
          <a:bodyPr>
            <a:spAutoFit/>
          </a:bodyPr>
          <a:lstStyle/>
          <a:p>
            <a:pPr>
              <a:lnSpc>
                <a:spcPct val="115000"/>
              </a:lnSpc>
              <a:spcAft>
                <a:spcPts val="1200"/>
              </a:spcAft>
            </a:pP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3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3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3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Video.</a:t>
            </a:r>
            <a:r>
              <a:rPr lang="en-US" sz="23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3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huyền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thoại</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dội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truyền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sang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vẻ</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bí</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kì</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tưởng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0"/>
              </a:spcAft>
            </a:pPr>
            <a:r>
              <a:rPr lang="en-US" sz="2300" dirty="0">
                <a:solidFill>
                  <a:srgbClr val="0D0D0D"/>
                </a:solidFill>
                <a:latin typeface="Times New Roman" panose="02020603050405020304" pitchFamily="18" charset="0"/>
              </a:rPr>
              <a:t>D. </a:t>
            </a:r>
            <a:r>
              <a:rPr lang="en-US" sz="2300" i="1" dirty="0" err="1">
                <a:solidFill>
                  <a:srgbClr val="0D0D0D"/>
                </a:solidFill>
                <a:latin typeface="Times New Roman" panose="02020603050405020304" pitchFamily="18" charset="0"/>
              </a:rPr>
              <a:t>Những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thứ</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đã</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rất</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gần</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gũi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trong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cuộc</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sống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được</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áp</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dụng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rộng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rãi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trong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cuộc</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sống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khi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nhắc</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đến</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ai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ai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cũng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biết</a:t>
            </a:r>
            <a:endParaRPr lang="en-US" sz="2300" b="1" dirty="0">
              <a:effectLst/>
              <a:latin typeface="Times New Roman" panose="02020603050405020304" pitchFamily="18" charset="0"/>
            </a:endParaRPr>
          </a:p>
        </p:txBody>
      </p:sp>
    </p:spTree>
    <p:extLst>
      <p:ext uri="{BB962C8B-B14F-4D97-AF65-F5344CB8AC3E}">
        <p14:creationId xmlns:p14="http://schemas.microsoft.com/office/powerpoint/2010/main" val="36482109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47700" y="1333536"/>
            <a:ext cx="10807700" cy="5392245"/>
          </a:xfrm>
          <a:prstGeom prst="rect">
            <a:avLst/>
          </a:prstGeom>
        </p:spPr>
        <p:txBody>
          <a:bodyPr>
            <a:spAutoFit/>
          </a:bodyPr>
          <a:lstStyle/>
          <a:p>
            <a:pPr>
              <a:lnSpc>
                <a:spcPct val="115000"/>
              </a:lnSpc>
              <a:spcAft>
                <a:spcPts val="1200"/>
              </a:spcAft>
            </a:pP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Mốc</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1923”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nặn</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Lát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khoai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chiên</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Giấy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nhớ</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5.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yếu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So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424876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79036" y="831701"/>
            <a:ext cx="11621229"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mn-cs"/>
              </a:rPr>
              <a:t>NHẮC LẠI KIẾN THỨC CƠ BẢN</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336769" y="1275593"/>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5095212" y="1818244"/>
            <a:ext cx="273023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Phiếu</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học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03</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Rectangle 10"/>
          <p:cNvSpPr/>
          <p:nvPr/>
        </p:nvSpPr>
        <p:spPr>
          <a:xfrm>
            <a:off x="1333035" y="1815797"/>
            <a:ext cx="21243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rPr>
              <a:t>Nhiệm</a:t>
            </a:r>
            <a:r>
              <a:rPr kumimoji="0" lang="en-US" sz="3200" b="1" i="0" u="none" strike="noStrike" kern="1200" cap="none" spc="0" normalizeH="0" baseline="0" noProof="0" dirty="0" smtClean="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rPr>
              <a:t> </a:t>
            </a:r>
            <a:r>
              <a:rPr kumimoji="0" lang="en-US" sz="3200" b="1" i="0" u="none" strike="noStrike" kern="1200" cap="none" spc="0" normalizeH="0" baseline="0" noProof="0" dirty="0" err="1" smtClean="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rPr>
              <a:t>vụ</a:t>
            </a:r>
            <a:r>
              <a:rPr kumimoji="0" lang="en-US" sz="3200" b="1" i="0" u="none" strike="noStrike" kern="1200" cap="none" spc="0" normalizeH="0" baseline="0" noProof="0" dirty="0" smtClean="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rPr>
              <a:t> 2</a:t>
            </a:r>
            <a:endParaRPr kumimoji="0" lang="en-US" sz="3200" b="1" i="0" u="none" strike="noStrike" kern="1200" cap="none" spc="0" normalizeH="0" baseline="0" noProof="0" dirty="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endParaRPr>
          </a:p>
        </p:txBody>
      </p:sp>
      <p:graphicFrame>
        <p:nvGraphicFramePr>
          <p:cNvPr id="4" name="Table 3"/>
          <p:cNvGraphicFramePr>
            <a:graphicFrameLocks noGrp="1"/>
          </p:cNvGraphicFramePr>
          <p:nvPr>
            <p:extLst>
              <p:ext uri="{D42A27DB-BD31-4B8C-83A1-F6EECF244321}">
                <p14:modId xmlns:p14="http://schemas.microsoft.com/office/powerpoint/2010/main" val="436801674"/>
              </p:ext>
            </p:extLst>
          </p:nvPr>
        </p:nvGraphicFramePr>
        <p:xfrm>
          <a:off x="628568" y="2535180"/>
          <a:ext cx="10858500" cy="3733800"/>
        </p:xfrm>
        <a:graphic>
          <a:graphicData uri="http://schemas.openxmlformats.org/drawingml/2006/table">
            <a:tbl>
              <a:tblPr firstRow="1" firstCol="1" bandRow="1"/>
              <a:tblGrid>
                <a:gridCol w="2756388">
                  <a:extLst>
                    <a:ext uri="{9D8B030D-6E8A-4147-A177-3AD203B41FA5}">
                      <a16:colId xmlns:a16="http://schemas.microsoft.com/office/drawing/2014/main" xmlns="" val="2093131643"/>
                    </a:ext>
                  </a:extLst>
                </a:gridCol>
                <a:gridCol w="2756388">
                  <a:extLst>
                    <a:ext uri="{9D8B030D-6E8A-4147-A177-3AD203B41FA5}">
                      <a16:colId xmlns:a16="http://schemas.microsoft.com/office/drawing/2014/main" xmlns="" val="3132742809"/>
                    </a:ext>
                  </a:extLst>
                </a:gridCol>
                <a:gridCol w="2672862">
                  <a:extLst>
                    <a:ext uri="{9D8B030D-6E8A-4147-A177-3AD203B41FA5}">
                      <a16:colId xmlns:a16="http://schemas.microsoft.com/office/drawing/2014/main" xmlns="" val="2069494589"/>
                    </a:ext>
                  </a:extLst>
                </a:gridCol>
                <a:gridCol w="2672862">
                  <a:extLst>
                    <a:ext uri="{9D8B030D-6E8A-4147-A177-3AD203B41FA5}">
                      <a16:colId xmlns:a16="http://schemas.microsoft.com/office/drawing/2014/main" xmlns="" val="207342442"/>
                    </a:ext>
                  </a:extLst>
                </a:gridCol>
              </a:tblGrid>
              <a:tr h="0">
                <a:tc>
                  <a:txBody>
                    <a:bodyPr/>
                    <a:lstStyle/>
                    <a:p>
                      <a:pPr algn="ctr">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MS Mincho"/>
                          <a:cs typeface="Times New Roman" panose="02020603050405020304" pitchFamily="18" charset="0"/>
                        </a:rPr>
                        <a:t>So </a:t>
                      </a:r>
                      <a:r>
                        <a:rPr lang="en-US" sz="2800" b="1" dirty="0" err="1">
                          <a:solidFill>
                            <a:srgbClr val="0D0D0D"/>
                          </a:solidFill>
                          <a:effectLst/>
                          <a:latin typeface="Times New Roman" panose="02020603050405020304" pitchFamily="18" charset="0"/>
                          <a:ea typeface="MS Mincho"/>
                          <a:cs typeface="Times New Roman" panose="02020603050405020304" pitchFamily="18" charset="0"/>
                        </a:rPr>
                        <a:t>sánh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nam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1934045338"/>
                  </a:ext>
                </a:extLst>
              </a:tr>
              <a:tr h="0">
                <a:tc>
                  <a:txBody>
                    <a:bodyPr/>
                    <a:lstStyle/>
                    <a:p>
                      <a:pPr algn="ctr">
                        <a:lnSpc>
                          <a:spcPct val="115000"/>
                        </a:lnSpc>
                        <a:spcAft>
                          <a:spcPts val="1000"/>
                        </a:spcAft>
                        <a:tabLst>
                          <a:tab pos="1386840" algn="l"/>
                        </a:tabLst>
                      </a:pPr>
                      <a:r>
                        <a:rPr lang="en-US" sz="2800" b="1">
                          <a:solidFill>
                            <a:srgbClr val="0D0D0D"/>
                          </a:solidFill>
                          <a:effectLst/>
                          <a:latin typeface="Times New Roman" panose="02020603050405020304" pitchFamily="18" charset="0"/>
                          <a:ea typeface="MS Mincho"/>
                          <a:cs typeface="Times New Roman" panose="02020603050405020304" pitchFamily="18" charset="0"/>
                        </a:rPr>
                        <a:t>Giống nhau</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gridSpan="3">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446861788"/>
                  </a:ext>
                </a:extLst>
              </a:tr>
              <a:tr h="0">
                <a:tc rowSpan="3">
                  <a:txBody>
                    <a:bodyPr/>
                    <a:lstStyle/>
                    <a:p>
                      <a:pPr algn="ctr">
                        <a:lnSpc>
                          <a:spcPct val="115000"/>
                        </a:lnSpc>
                        <a:spcAft>
                          <a:spcPts val="1000"/>
                        </a:spcAft>
                        <a:tabLst>
                          <a:tab pos="1386840" algn="l"/>
                        </a:tabLst>
                      </a:pPr>
                      <a:r>
                        <a:rPr lang="en-US" sz="2800" b="1">
                          <a:solidFill>
                            <a:srgbClr val="0D0D0D"/>
                          </a:solidFill>
                          <a:effectLst/>
                          <a:latin typeface="Times New Roman" panose="02020603050405020304" pitchFamily="18" charset="0"/>
                          <a:ea typeface="MS Mincho"/>
                          <a:cs typeface="Times New Roman" panose="02020603050405020304" pitchFamily="18" charset="0"/>
                        </a:rPr>
                        <a:t>Khác nhau</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86926611"/>
                  </a:ext>
                </a:extLst>
              </a:tr>
              <a:tr h="0">
                <a:tc vMerge="1">
                  <a:txBody>
                    <a:bodyPr/>
                    <a:lstStyle/>
                    <a:p>
                      <a:endParaRPr lang="en-US"/>
                    </a:p>
                  </a:txBody>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60005436"/>
                  </a:ext>
                </a:extLst>
              </a:tr>
              <a:tr h="0">
                <a:tc vMerge="1">
                  <a:txBody>
                    <a:bodyPr/>
                    <a:lstStyle/>
                    <a:p>
                      <a:endParaRPr lang="en-US"/>
                    </a:p>
                  </a:txBody>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81593006"/>
                  </a:ext>
                </a:extLst>
              </a:tr>
            </a:tbl>
          </a:graphicData>
        </a:graphic>
      </p:graphicFrame>
    </p:spTree>
    <p:extLst>
      <p:ext uri="{BB962C8B-B14F-4D97-AF65-F5344CB8AC3E}">
        <p14:creationId xmlns:p14="http://schemas.microsoft.com/office/powerpoint/2010/main" val="1301638427"/>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72758"/>
            <a:ext cx="10807700" cy="4789003"/>
          </a:xfrm>
          <a:prstGeom prst="rect">
            <a:avLst/>
          </a:prstGeom>
        </p:spPr>
        <p:txBody>
          <a:bodyPr>
            <a:spAutoFit/>
          </a:bodyPr>
          <a:lstStyle/>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r>
            <a:b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b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5a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125469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144400"/>
            <a:ext cx="10807700" cy="5136150"/>
          </a:xfrm>
          <a:prstGeom prst="rect">
            <a:avLst/>
          </a:prstGeom>
        </p:spPr>
        <p:txBody>
          <a:bodyPr>
            <a:spAutoFit/>
          </a:bodyPr>
          <a:lstStyle/>
          <a:p>
            <a:pPr algn="ctr">
              <a:lnSpc>
                <a:spcPct val="115000"/>
              </a:lnSpc>
              <a:spcAft>
                <a:spcPts val="0"/>
              </a:spcAft>
            </a:pP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gũi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áp</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rãi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64553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Effect transition="in" filter="fade">
                                      <p:cBhvr>
                                        <p:cTn id="7" dur="1000"/>
                                        <p:tgtEl>
                                          <p:spTgt spid="4">
                                            <p:txEl>
                                              <p:pRg st="3" end="3"/>
                                            </p:txEl>
                                          </p:spTgt>
                                        </p:tgtEl>
                                      </p:cBhvr>
                                    </p:animEffect>
                                    <p:anim calcmode="lin" valueType="num">
                                      <p:cBhvr>
                                        <p:cTn id="8"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4" end="4"/>
                                            </p:txEl>
                                          </p:spTgt>
                                        </p:tgtEl>
                                        <p:attrNameLst>
                                          <p:attrName>style.visibility</p:attrName>
                                        </p:attrNameLst>
                                      </p:cBhvr>
                                      <p:to>
                                        <p:strVal val="visible"/>
                                      </p:to>
                                    </p:set>
                                    <p:animEffect transition="in" filter="fade">
                                      <p:cBhvr>
                                        <p:cTn id="14" dur="1000"/>
                                        <p:tgtEl>
                                          <p:spTgt spid="4">
                                            <p:txEl>
                                              <p:pRg st="4" end="4"/>
                                            </p:txEl>
                                          </p:spTgt>
                                        </p:tgtEl>
                                      </p:cBhvr>
                                    </p:animEffect>
                                    <p:anim calcmode="lin" valueType="num">
                                      <p:cBhvr>
                                        <p:cTn id="15"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5" end="5"/>
                                            </p:txEl>
                                          </p:spTgt>
                                        </p:tgtEl>
                                        <p:attrNameLst>
                                          <p:attrName>style.visibility</p:attrName>
                                        </p:attrNameLst>
                                      </p:cBhvr>
                                      <p:to>
                                        <p:strVal val="visible"/>
                                      </p:to>
                                    </p:set>
                                    <p:animEffect transition="in" filter="fade">
                                      <p:cBhvr>
                                        <p:cTn id="21" dur="1000"/>
                                        <p:tgtEl>
                                          <p:spTgt spid="4">
                                            <p:txEl>
                                              <p:pRg st="5" end="5"/>
                                            </p:txEl>
                                          </p:spTgt>
                                        </p:tgtEl>
                                      </p:cBhvr>
                                    </p:animEffect>
                                    <p:anim calcmode="lin" valueType="num">
                                      <p:cBhvr>
                                        <p:cTn id="22"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6" end="6"/>
                                            </p:txEl>
                                          </p:spTgt>
                                        </p:tgtEl>
                                        <p:attrNameLst>
                                          <p:attrName>style.visibility</p:attrName>
                                        </p:attrNameLst>
                                      </p:cBhvr>
                                      <p:to>
                                        <p:strVal val="visible"/>
                                      </p:to>
                                    </p:set>
                                    <p:animEffect transition="in" filter="fade">
                                      <p:cBhvr>
                                        <p:cTn id="28" dur="1000"/>
                                        <p:tgtEl>
                                          <p:spTgt spid="4">
                                            <p:txEl>
                                              <p:pRg st="6" end="6"/>
                                            </p:txEl>
                                          </p:spTgt>
                                        </p:tgtEl>
                                      </p:cBhvr>
                                    </p:animEffect>
                                    <p:anim calcmode="lin" valueType="num">
                                      <p:cBhvr>
                                        <p:cTn id="29"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7" end="7"/>
                                            </p:txEl>
                                          </p:spTgt>
                                        </p:tgtEl>
                                        <p:attrNameLst>
                                          <p:attrName>style.visibility</p:attrName>
                                        </p:attrNameLst>
                                      </p:cBhvr>
                                      <p:to>
                                        <p:strVal val="visible"/>
                                      </p:to>
                                    </p:set>
                                    <p:animEffect transition="in" filter="fade">
                                      <p:cBhvr>
                                        <p:cTn id="35" dur="1000"/>
                                        <p:tgtEl>
                                          <p:spTgt spid="4">
                                            <p:txEl>
                                              <p:pRg st="7" end="7"/>
                                            </p:txEl>
                                          </p:spTgt>
                                        </p:tgtEl>
                                      </p:cBhvr>
                                    </p:animEffect>
                                    <p:anim calcmode="lin" valueType="num">
                                      <p:cBhvr>
                                        <p:cTn id="36"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144400"/>
            <a:ext cx="10807700" cy="4873129"/>
          </a:xfrm>
          <a:prstGeom prst="rect">
            <a:avLst/>
          </a:prstGeom>
        </p:spPr>
        <p:txBody>
          <a:bodyPr>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lời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3:</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1000"/>
              </a:spcAft>
              <a:buClrTx/>
              <a:buSzTx/>
              <a:buFontTx/>
              <a:buNone/>
              <a:tabLst/>
              <a:defRPr/>
            </a:pP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Mỗi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cập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mục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đích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ban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diễn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quả</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100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lặp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thống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nhất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khoa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quan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trọng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dễ</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dõi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124025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Effect transition="in" filter="fade">
                                      <p:cBhvr>
                                        <p:cTn id="7" dur="1000"/>
                                        <p:tgtEl>
                                          <p:spTgt spid="4">
                                            <p:txEl>
                                              <p:pRg st="2" end="2"/>
                                            </p:txEl>
                                          </p:spTgt>
                                        </p:tgtEl>
                                      </p:cBhvr>
                                    </p:animEffect>
                                    <p:anim calcmode="lin" valueType="num">
                                      <p:cBhvr>
                                        <p:cTn id="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3" end="3"/>
                                            </p:txEl>
                                          </p:spTgt>
                                        </p:tgtEl>
                                        <p:attrNameLst>
                                          <p:attrName>style.visibility</p:attrName>
                                        </p:attrNameLst>
                                      </p:cBhvr>
                                      <p:to>
                                        <p:strVal val="visible"/>
                                      </p:to>
                                    </p:set>
                                    <p:animEffect transition="in" filter="fade">
                                      <p:cBhvr>
                                        <p:cTn id="14" dur="1000"/>
                                        <p:tgtEl>
                                          <p:spTgt spid="4">
                                            <p:txEl>
                                              <p:pRg st="3" end="3"/>
                                            </p:txEl>
                                          </p:spTgt>
                                        </p:tgtEl>
                                      </p:cBhvr>
                                    </p:animEffect>
                                    <p:anim calcmode="lin" valueType="num">
                                      <p:cBhvr>
                                        <p:cTn id="15"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39234"/>
            <a:ext cx="10807700" cy="4427879"/>
          </a:xfrm>
          <a:prstGeom prst="rect">
            <a:avLst/>
          </a:prstGeom>
        </p:spPr>
        <p:txBody>
          <a:bodyPr>
            <a:spAutoFit/>
          </a:bodyPr>
          <a:lstStyle/>
          <a:p>
            <a:pPr>
              <a:lnSpc>
                <a:spcPct val="115000"/>
              </a:lnSpc>
              <a:spcAft>
                <a:spcPts val="1000"/>
              </a:spcAf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Thu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đoc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dàng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5a: </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HS chia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HS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hè</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5b.</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HS chia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a:t>
            </a: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534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285738"/>
            <a:ext cx="10807700" cy="5516895"/>
          </a:xfrm>
          <a:prstGeom prst="rect">
            <a:avLst/>
          </a:prstGeom>
        </p:spPr>
        <p:txBody>
          <a:bodyPr>
            <a:spAutoFit/>
          </a:bodyPr>
          <a:lstStyle/>
          <a:p>
            <a:pPr>
              <a:lnSpc>
                <a:spcPct val="115000"/>
              </a:lnSpc>
              <a:spcAft>
                <a:spcPts val="0"/>
              </a:spcAft>
            </a:pPr>
            <a:r>
              <a:rPr lang="en-US" sz="24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02</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457200" algn="ctr">
              <a:spcAft>
                <a:spcPts val="1200"/>
              </a:spcAft>
              <a:tabLst>
                <a:tab pos="400050" algn="l"/>
              </a:tabLst>
            </a:pPr>
            <a:r>
              <a:rPr lang="en-US" sz="2400" b="1" dirty="0" err="1">
                <a:solidFill>
                  <a:srgbClr val="0070C0"/>
                </a:solidFill>
                <a:latin typeface="Times New Roman" panose="02020603050405020304" pitchFamily="18" charset="0"/>
                <a:ea typeface="Times New Roman" panose="02020603050405020304" pitchFamily="18" charset="0"/>
              </a:rPr>
              <a:t>Bà</a:t>
            </a:r>
            <a:r>
              <a:rPr lang="en-US" sz="2400" b="1" dirty="0">
                <a:solidFill>
                  <a:srgbClr val="0070C0"/>
                </a:solidFill>
                <a:latin typeface="Times New Roman" panose="02020603050405020304" pitchFamily="18" charset="0"/>
                <a:ea typeface="Times New Roman" panose="02020603050405020304" pitchFamily="18" charset="0"/>
              </a:rPr>
              <a:t> Sarah Gilbert - "</a:t>
            </a:r>
            <a:r>
              <a:rPr lang="en-US" sz="2400" b="1" dirty="0" err="1">
                <a:solidFill>
                  <a:srgbClr val="0070C0"/>
                </a:solidFill>
                <a:latin typeface="Times New Roman" panose="02020603050405020304" pitchFamily="18" charset="0"/>
                <a:ea typeface="Times New Roman" panose="02020603050405020304" pitchFamily="18" charset="0"/>
              </a:rPr>
              <a:t>bộ</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óc</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đằng</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sau</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vắc</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xin</a:t>
            </a:r>
            <a:r>
              <a:rPr lang="en-US" sz="2400" b="1" dirty="0">
                <a:solidFill>
                  <a:srgbClr val="0070C0"/>
                </a:solidFill>
                <a:latin typeface="Times New Roman" panose="02020603050405020304" pitchFamily="18" charset="0"/>
                <a:ea typeface="Times New Roman" panose="02020603050405020304" pitchFamily="18" charset="0"/>
              </a:rPr>
              <a:t> Covid-19 AstraZeneca</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err="1">
                <a:solidFill>
                  <a:srgbClr val="4D4D4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4D4D4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D4D4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4D4D4D"/>
                </a:solidFill>
                <a:latin typeface="Times New Roman" panose="02020603050405020304" pitchFamily="18" charset="0"/>
                <a:ea typeface="Times New Roman" panose="02020603050405020304" pitchFamily="18" charset="0"/>
                <a:cs typeface="Times New Roman" panose="02020603050405020304" pitchFamily="18" charset="0"/>
              </a:rPr>
              <a:t>, 26/08/2021 - 19:45</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Bef>
                <a:spcPts val="1500"/>
              </a:spcBef>
              <a:spcAft>
                <a:spcPts val="0"/>
              </a:spcAft>
            </a:pPr>
            <a:r>
              <a:rPr lang="en-US" sz="2400" b="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b="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trí</a:t>
            </a:r>
            <a:r>
              <a:rPr lang="en-US" sz="2400" b="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Vắc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xin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AstraZeneca/Oxford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phao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triệu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nhờ</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rẻ</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nhờ</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Sarah Gilbert -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đẻ</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vắc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xin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dirty="0">
              <a:solidFill>
                <a:srgbClr val="365F91"/>
              </a:solidFill>
              <a:latin typeface="Cambria" panose="02040503050406030204" pitchFamily="18" charset="0"/>
              <a:ea typeface="Times New Roman" panose="02020603050405020304" pitchFamily="18" charset="0"/>
              <a:cs typeface="Times New Roman" panose="02020603050405020304" pitchFamily="18" charset="0"/>
            </a:endParaRPr>
          </a:p>
          <a:p>
            <a:pPr indent="457200">
              <a:spcAft>
                <a:spcPts val="1500"/>
              </a:spcAft>
            </a:pP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chuyên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ngành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cứu</a:t>
            </a:r>
            <a:r>
              <a:rPr lang="en-US" sz="2400" dirty="0">
                <a:solidFill>
                  <a:srgbClr val="0D0D0D"/>
                </a:solidFill>
                <a:latin typeface="Times New Roman" panose="02020603050405020304" pitchFamily="18" charset="0"/>
                <a:ea typeface="Times New Roman" panose="02020603050405020304" pitchFamily="18" charset="0"/>
              </a:rPr>
              <a:t> Jenner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học</a:t>
            </a:r>
            <a:r>
              <a:rPr lang="en-US" sz="2400" dirty="0">
                <a:solidFill>
                  <a:srgbClr val="0D0D0D"/>
                </a:solidFill>
                <a:latin typeface="Times New Roman" panose="02020603050405020304" pitchFamily="18" charset="0"/>
                <a:ea typeface="Times New Roman" panose="02020603050405020304" pitchFamily="18" charset="0"/>
              </a:rPr>
              <a:t> Oxford,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tâm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cứu</a:t>
            </a:r>
            <a:r>
              <a:rPr lang="en-US" sz="2400" dirty="0">
                <a:solidFill>
                  <a:srgbClr val="0D0D0D"/>
                </a:solidFill>
                <a:latin typeface="Times New Roman" panose="02020603050405020304" pitchFamily="18" charset="0"/>
                <a:ea typeface="Times New Roman" panose="02020603050405020304" pitchFamily="18" charset="0"/>
              </a:rPr>
              <a:t> y </a:t>
            </a:r>
            <a:r>
              <a:rPr lang="en-US" sz="2400" dirty="0" err="1">
                <a:solidFill>
                  <a:srgbClr val="0D0D0D"/>
                </a:solidFill>
                <a:latin typeface="Times New Roman" panose="02020603050405020304" pitchFamily="18" charset="0"/>
                <a:ea typeface="Times New Roman" panose="02020603050405020304" pitchFamily="18" charset="0"/>
              </a:rPr>
              <a:t>khoa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hàng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Oxford,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thiết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lập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nhóm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cứu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riêng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tham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chủng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cúm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Năm</a:t>
            </a:r>
            <a:r>
              <a:rPr lang="en-US" sz="2400" dirty="0">
                <a:solidFill>
                  <a:srgbClr val="0D0D0D"/>
                </a:solidFill>
                <a:latin typeface="Times New Roman" panose="02020603050405020304" pitchFamily="18" charset="0"/>
                <a:ea typeface="Times New Roman" panose="02020603050405020304" pitchFamily="18" charset="0"/>
              </a:rPr>
              <a:t> 2014,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dẫn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thử</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nghiệm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Ebola.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chứng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hô</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Đông</a:t>
            </a:r>
            <a:r>
              <a:rPr lang="en-US" sz="2400" dirty="0">
                <a:solidFill>
                  <a:srgbClr val="0D0D0D"/>
                </a:solidFill>
                <a:latin typeface="Times New Roman" panose="02020603050405020304" pitchFamily="18" charset="0"/>
                <a:ea typeface="Times New Roman" panose="02020603050405020304" pitchFamily="18" charset="0"/>
              </a:rPr>
              <a:t> (MERS) </a:t>
            </a:r>
            <a:r>
              <a:rPr lang="en-US" sz="2400" dirty="0" err="1">
                <a:solidFill>
                  <a:srgbClr val="0D0D0D"/>
                </a:solidFill>
                <a:latin typeface="Times New Roman" panose="02020603050405020304" pitchFamily="18" charset="0"/>
                <a:ea typeface="Times New Roman" panose="02020603050405020304" pitchFamily="18" charset="0"/>
              </a:rPr>
              <a:t>xuất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sang </a:t>
            </a:r>
            <a:r>
              <a:rPr lang="en-US" sz="2400" dirty="0" err="1">
                <a:solidFill>
                  <a:srgbClr val="0D0D0D"/>
                </a:solidFill>
                <a:latin typeface="Times New Roman" panose="02020603050405020304" pitchFamily="18" charset="0"/>
                <a:ea typeface="Times New Roman" panose="02020603050405020304" pitchFamily="18" charset="0"/>
              </a:rPr>
              <a:t>tận</a:t>
            </a:r>
            <a:r>
              <a:rPr lang="en-US" sz="2400" dirty="0">
                <a:solidFill>
                  <a:srgbClr val="0D0D0D"/>
                </a:solidFill>
                <a:latin typeface="Times New Roman" panose="02020603050405020304" pitchFamily="18" charset="0"/>
                <a:ea typeface="Times New Roman" panose="02020603050405020304" pitchFamily="18" charset="0"/>
              </a:rPr>
              <a:t> Ả </a:t>
            </a:r>
            <a:r>
              <a:rPr lang="en-US" sz="2400" dirty="0" err="1">
                <a:solidFill>
                  <a:srgbClr val="0D0D0D"/>
                </a:solidFill>
                <a:latin typeface="Times New Roman" panose="02020603050405020304" pitchFamily="18" charset="0"/>
                <a:ea typeface="Times New Roman" panose="02020603050405020304" pitchFamily="18" charset="0"/>
              </a:rPr>
              <a:t>rập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Xê</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út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dành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chủng</a:t>
            </a:r>
            <a:r>
              <a:rPr lang="en-US" sz="2400" dirty="0">
                <a:solidFill>
                  <a:srgbClr val="0D0D0D"/>
                </a:solidFill>
                <a:latin typeface="Times New Roman" panose="02020603050405020304" pitchFamily="18" charset="0"/>
                <a:ea typeface="Times New Roman" panose="02020603050405020304" pitchFamily="18" charset="0"/>
              </a:rPr>
              <a:t> virus corona </a:t>
            </a:r>
            <a:r>
              <a:rPr lang="en-US" sz="2400" dirty="0" err="1">
                <a:solidFill>
                  <a:srgbClr val="0D0D0D"/>
                </a:solidFill>
                <a:latin typeface="Times New Roman" panose="02020603050405020304" pitchFamily="18" charset="0"/>
                <a:ea typeface="Times New Roman" panose="02020603050405020304" pitchFamily="18" charset="0"/>
              </a:rPr>
              <a:t>này</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074265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18790"/>
            <a:ext cx="10807700" cy="5024452"/>
          </a:xfrm>
          <a:prstGeom prst="rect">
            <a:avLst/>
          </a:prstGeom>
        </p:spPr>
        <p:txBody>
          <a:bodyPr>
            <a:spAutoFit/>
          </a:bodyPr>
          <a:lstStyle/>
          <a:p>
            <a:pPr indent="45720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MERS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hai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rPr>
              <a:t> Covid-19 </a:t>
            </a:r>
            <a:r>
              <a:rPr lang="en-US" sz="2800" dirty="0" err="1">
                <a:solidFill>
                  <a:srgbClr val="0D0D0D"/>
                </a:solidFill>
                <a:latin typeface="Times New Roman" panose="02020603050405020304" pitchFamily="18" charset="0"/>
                <a:ea typeface="Times New Roman" panose="02020603050405020304" pitchFamily="18" charset="0"/>
              </a:rPr>
              <a:t>khởi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2020.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Covid-19 </a:t>
            </a:r>
            <a:r>
              <a:rPr lang="en-US" sz="2800" dirty="0" err="1">
                <a:solidFill>
                  <a:srgbClr val="0D0D0D"/>
                </a:solidFill>
                <a:latin typeface="Times New Roman" panose="02020603050405020304" pitchFamily="18" charset="0"/>
                <a:ea typeface="Times New Roman" panose="02020603050405020304" pitchFamily="18" charset="0"/>
              </a:rPr>
              <a:t>tương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MERS. Theo </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BBC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bố</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cấu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trúc</a:t>
            </a:r>
            <a:r>
              <a:rPr lang="en-US" sz="2800" dirty="0">
                <a:solidFill>
                  <a:srgbClr val="0D0D0D"/>
                </a:solidFill>
                <a:latin typeface="Times New Roman" panose="02020603050405020304" pitchFamily="18" charset="0"/>
                <a:ea typeface="Times New Roman" panose="02020603050405020304" pitchFamily="18" charset="0"/>
              </a:rPr>
              <a:t> di </a:t>
            </a:r>
            <a:r>
              <a:rPr lang="en-US" sz="2800" dirty="0" err="1">
                <a:solidFill>
                  <a:srgbClr val="0D0D0D"/>
                </a:solidFill>
                <a:latin typeface="Times New Roman" panose="02020603050405020304" pitchFamily="18" charset="0"/>
                <a:ea typeface="Times New Roman" panose="02020603050405020304" pitchFamily="18" charset="0"/>
              </a:rPr>
              <a:t>truyền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rPr>
              <a:t> virus </a:t>
            </a:r>
            <a:r>
              <a:rPr lang="en-US" sz="2800" dirty="0" err="1">
                <a:solidFill>
                  <a:srgbClr val="0D0D0D"/>
                </a:solidFill>
                <a:latin typeface="Times New Roman" panose="02020603050405020304" pitchFamily="18" charset="0"/>
                <a:ea typeface="Times New Roman" panose="02020603050405020304" pitchFamily="18" charset="0"/>
              </a:rPr>
              <a:t>mới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Covid-19.</a:t>
            </a:r>
            <a:endParaRPr lang="en-US" sz="2800" dirty="0">
              <a:latin typeface="Times New Roman" panose="02020603050405020304" pitchFamily="18" charset="0"/>
              <a:ea typeface="Times New Roman" panose="02020603050405020304" pitchFamily="18" charset="0"/>
            </a:endParaRPr>
          </a:p>
          <a:p>
            <a:pPr indent="45720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lâm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tốn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kém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Đây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vấn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hóc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búa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đặt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tích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cực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phục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gọi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vui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mừng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hỗ</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phí</a:t>
            </a:r>
            <a:r>
              <a:rPr lang="en-US" sz="2800" dirty="0">
                <a:solidFill>
                  <a:srgbClr val="0D0D0D"/>
                </a:solidFill>
                <a:latin typeface="Times New Roman" panose="02020603050405020304" pitchFamily="18" charset="0"/>
                <a:ea typeface="Times New Roman" panose="02020603050405020304" pitchFamily="18" charset="0"/>
              </a:rPr>
              <a:t> 22 </a:t>
            </a:r>
            <a:r>
              <a:rPr lang="en-US" sz="2800" dirty="0" err="1">
                <a:solidFill>
                  <a:srgbClr val="0D0D0D"/>
                </a:solidFill>
                <a:latin typeface="Times New Roman" panose="02020603050405020304" pitchFamily="18" charset="0"/>
                <a:ea typeface="Times New Roman" panose="02020603050405020304" pitchFamily="18" charset="0"/>
              </a:rPr>
              <a:t>triệu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xuất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988405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47700" y="1142226"/>
            <a:ext cx="10807700" cy="5455340"/>
          </a:xfrm>
          <a:prstGeom prst="rect">
            <a:avLst/>
          </a:prstGeom>
        </p:spPr>
        <p:txBody>
          <a:bodyPr>
            <a:spAutoFit/>
          </a:bodyPr>
          <a:lstStyle/>
          <a:p>
            <a:pPr indent="45720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chạy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rPr>
              <a:t>tử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tăng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Covid-19.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4 </a:t>
            </a:r>
            <a:r>
              <a:rPr lang="en-US" sz="2800" dirty="0" err="1">
                <a:solidFill>
                  <a:srgbClr val="0D0D0D"/>
                </a:solidFill>
                <a:latin typeface="Times New Roman" panose="02020603050405020304" pitchFamily="18" charset="0"/>
                <a:ea typeface="Times New Roman" panose="02020603050405020304" pitchFamily="18" charset="0"/>
              </a:rPr>
              <a:t>giờ</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muộn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tháng</a:t>
            </a:r>
            <a:r>
              <a:rPr lang="en-US" sz="2800" dirty="0">
                <a:solidFill>
                  <a:srgbClr val="0D0D0D"/>
                </a:solidFill>
                <a:latin typeface="Times New Roman" panose="02020603050405020304" pitchFamily="18" charset="0"/>
                <a:ea typeface="Times New Roman" panose="02020603050405020304" pitchFamily="18" charset="0"/>
              </a:rPr>
              <a:t> 4/2020, </a:t>
            </a:r>
            <a:r>
              <a:rPr lang="en-US" sz="2800" dirty="0" err="1">
                <a:solidFill>
                  <a:srgbClr val="0D0D0D"/>
                </a:solidFill>
                <a:latin typeface="Times New Roman" panose="02020603050405020304" pitchFamily="18" charset="0"/>
                <a:ea typeface="Times New Roman" panose="02020603050405020304" pitchFamily="18" charset="0"/>
              </a:rPr>
              <a:t>lô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xuất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chuẩn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bị</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mô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rằng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nhỏ</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nhau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khoảnh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nổ</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457200">
              <a:spcAft>
                <a:spcPts val="1500"/>
              </a:spcAft>
            </a:pPr>
            <a:r>
              <a:rPr lang="en-US" sz="2800" dirty="0">
                <a:solidFill>
                  <a:srgbClr val="0D0D0D"/>
                </a:solidFill>
                <a:latin typeface="Times New Roman" panose="02020603050405020304" pitchFamily="18" charset="0"/>
                <a:ea typeface="Times New Roman" panose="02020603050405020304" pitchFamily="18" charset="0"/>
              </a:rPr>
              <a:t>"</a:t>
            </a:r>
            <a:r>
              <a:rPr lang="en-US" sz="2800" dirty="0" err="1">
                <a:solidFill>
                  <a:srgbClr val="0D0D0D"/>
                </a:solidFill>
                <a:latin typeface="Times New Roman" panose="02020603050405020304" pitchFamily="18" charset="0"/>
                <a:ea typeface="Times New Roman" panose="02020603050405020304" pitchFamily="18" charset="0"/>
              </a:rPr>
              <a:t>Ngay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đây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chạy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virus,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chạy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kiếm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nhuận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khổng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lồ</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bằng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muốn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quyền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muốn</a:t>
            </a:r>
            <a:r>
              <a:rPr lang="en-US" sz="2800" dirty="0">
                <a:solidFill>
                  <a:srgbClr val="0D0D0D"/>
                </a:solidFill>
                <a:latin typeface="Times New Roman" panose="02020603050405020304" pitchFamily="18" charset="0"/>
                <a:ea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nghệ</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mọi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xuất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báo</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 Star</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dẫn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351968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47700" y="1216582"/>
            <a:ext cx="10807700" cy="5570243"/>
          </a:xfrm>
          <a:prstGeom prst="rect">
            <a:avLst/>
          </a:prstGeom>
        </p:spPr>
        <p:txBody>
          <a:bodyPr>
            <a:spAutoFit/>
          </a:bodyPr>
          <a:lstStyle/>
          <a:p>
            <a:pPr indent="457200">
              <a:lnSpc>
                <a:spcPct val="150000"/>
              </a:lnSpc>
              <a:spcAft>
                <a:spcPts val="1500"/>
              </a:spcAft>
            </a:pPr>
            <a:r>
              <a:rPr lang="en-US" sz="2800" dirty="0">
                <a:solidFill>
                  <a:srgbClr val="0D0D0D"/>
                </a:solidFill>
                <a:latin typeface="Times New Roman" panose="02020603050405020304" pitchFamily="18" charset="0"/>
                <a:ea typeface="Times New Roman" panose="02020603050405020304" pitchFamily="18" charset="0"/>
              </a:rPr>
              <a:t>Theo </a:t>
            </a:r>
            <a:r>
              <a:rPr lang="en-US" sz="2800" dirty="0" err="1">
                <a:solidFill>
                  <a:srgbClr val="0D0D0D"/>
                </a:solidFill>
                <a:latin typeface="Times New Roman" panose="02020603050405020304" pitchFamily="18" charset="0"/>
                <a:ea typeface="Times New Roman" panose="02020603050405020304" pitchFamily="18" charset="0"/>
              </a:rPr>
              <a:t>mong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muốn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AstraZeneca cam </a:t>
            </a:r>
            <a:r>
              <a:rPr lang="en-US" sz="2800" dirty="0" err="1">
                <a:solidFill>
                  <a:srgbClr val="0D0D0D"/>
                </a:solidFill>
                <a:latin typeface="Times New Roman" panose="02020603050405020304" pitchFamily="18" charset="0"/>
                <a:ea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nhuận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Covid-19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vẫn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sẽ</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giữ</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thúc</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457200">
              <a:lnSpc>
                <a:spcPct val="150000"/>
              </a:lnSpc>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2020,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nữ</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truyền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BBC </a:t>
            </a:r>
            <a:r>
              <a:rPr lang="en-US" sz="2800" dirty="0" err="1">
                <a:solidFill>
                  <a:srgbClr val="0D0D0D"/>
                </a:solidFill>
                <a:latin typeface="Times New Roman" panose="02020603050405020304" pitchFamily="18" charset="0"/>
                <a:ea typeface="Times New Roman" panose="02020603050405020304" pitchFamily="18" charset="0"/>
              </a:rPr>
              <a:t>vinh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sách</a:t>
            </a:r>
            <a:r>
              <a:rPr lang="en-US" sz="2800" dirty="0">
                <a:solidFill>
                  <a:srgbClr val="0D0D0D"/>
                </a:solidFill>
                <a:latin typeface="Times New Roman" panose="02020603050405020304" pitchFamily="18" charset="0"/>
                <a:ea typeface="Times New Roman" panose="02020603050405020304" pitchFamily="18" charset="0"/>
              </a:rPr>
              <a:t> 100 </a:t>
            </a:r>
            <a:r>
              <a:rPr lang="en-US" sz="2800" dirty="0" err="1">
                <a:solidFill>
                  <a:srgbClr val="0D0D0D"/>
                </a:solidFill>
                <a:latin typeface="Times New Roman" panose="02020603050405020304" pitchFamily="18" charset="0"/>
                <a:ea typeface="Times New Roman" panose="02020603050405020304" pitchFamily="18" charset="0"/>
              </a:rPr>
              <a:t>Phụ</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nữ</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góp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mỏi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rPr>
              <a:t> Covid-19. </a:t>
            </a:r>
            <a:endParaRPr lang="en-US" sz="2800" dirty="0">
              <a:latin typeface="Times New Roman" panose="02020603050405020304" pitchFamily="18" charset="0"/>
              <a:ea typeface="Times New Roman" panose="02020603050405020304" pitchFamily="18" charset="0"/>
            </a:endParaRPr>
          </a:p>
          <a:p>
            <a:pPr indent="457200">
              <a:lnSpc>
                <a:spcPct val="150000"/>
              </a:lnSpc>
              <a:spcAft>
                <a:spcPts val="1500"/>
              </a:spcAft>
            </a:pPr>
            <a:r>
              <a:rPr lang="en-US" sz="2800" dirty="0">
                <a:solidFill>
                  <a:srgbClr val="0D0D0D"/>
                </a:solidFill>
                <a:latin typeface="Times New Roman" panose="02020603050405020304" pitchFamily="18" charset="0"/>
                <a:ea typeface="Times New Roman" panose="02020603050405020304" pitchFamily="18" charset="0"/>
              </a:rPr>
              <a:t>                                                                       (Theo dantri.com.vn)</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21749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276834"/>
            <a:ext cx="10807700" cy="5078313"/>
          </a:xfrm>
          <a:prstGeom prst="rect">
            <a:avLst/>
          </a:prstGeom>
        </p:spPr>
        <p:txBody>
          <a:bodyPr>
            <a:spAutoFit/>
          </a:bodyPr>
          <a:lstStyle/>
          <a:p>
            <a:pPr>
              <a:spcAft>
                <a:spcPts val="12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1.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2.</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mẹ</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đẻ</a:t>
            </a:r>
            <a:r>
              <a:rPr lang="en-US" sz="2400" b="1" dirty="0">
                <a:solidFill>
                  <a:srgbClr val="0D0D0D"/>
                </a:solidFill>
                <a:latin typeface="Times New Roman" panose="02020603050405020304" pitchFamily="18" charset="0"/>
                <a:ea typeface="Times New Roman" panose="02020603050405020304" pitchFamily="18" charset="0"/>
              </a:rPr>
              <a: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sa</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pô</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nghĩa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gì</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3.</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Tìm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chi </a:t>
            </a:r>
            <a:r>
              <a:rPr lang="en-US" sz="2400" dirty="0" err="1">
                <a:solidFill>
                  <a:srgbClr val="0D0D0D"/>
                </a:solidFill>
                <a:latin typeface="Times New Roman" panose="02020603050405020304" pitchFamily="18" charset="0"/>
                <a:ea typeface="Times New Roman" panose="02020603050405020304" pitchFamily="18" charset="0"/>
              </a:rPr>
              <a:t>tiết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chạy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vacxin</a:t>
            </a:r>
            <a:r>
              <a:rPr lang="en-US" sz="2400" dirty="0">
                <a:solidFill>
                  <a:srgbClr val="0D0D0D"/>
                </a:solidFill>
                <a:latin typeface="Times New Roman" panose="02020603050405020304" pitchFamily="18" charset="0"/>
                <a:ea typeface="Times New Roman" panose="02020603050405020304" pitchFamily="18" charset="0"/>
              </a:rPr>
              <a:t> AstraZeneca.</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4.</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Câu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nói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Ngay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chúng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xem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đây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chạy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virus, </a:t>
            </a: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phải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chạy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kiếm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khoản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lợi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nhuận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khổng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lồ</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Nhưng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chối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bằng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quyền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vì</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chia </a:t>
            </a:r>
            <a:r>
              <a:rPr lang="en-US" sz="2400" dirty="0" err="1">
                <a:solidFill>
                  <a:srgbClr val="0D0D0D"/>
                </a:solidFill>
                <a:latin typeface="Times New Roman" panose="02020603050405020304" pitchFamily="18" charset="0"/>
                <a:ea typeface="Times New Roman" panose="02020603050405020304" pitchFamily="18" charset="0"/>
              </a:rPr>
              <a:t>sẻ</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mọi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xuất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5</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điệp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rút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Sarah Gilbert</a:t>
            </a:r>
            <a:r>
              <a:rPr lang="en-US" sz="2400" b="1"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2084130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Effect transition="in" filter="fade">
                                      <p:cBhvr>
                                        <p:cTn id="28" dur="1000"/>
                                        <p:tgtEl>
                                          <p:spTgt spid="4">
                                            <p:txEl>
                                              <p:pRg st="3" end="3"/>
                                            </p:txEl>
                                          </p:spTgt>
                                        </p:tgtEl>
                                      </p:cBhvr>
                                    </p:animEffect>
                                    <p:anim calcmode="lin" valueType="num">
                                      <p:cBhvr>
                                        <p:cTn id="29"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Effect transition="in" filter="fade">
                                      <p:cBhvr>
                                        <p:cTn id="35" dur="1000"/>
                                        <p:tgtEl>
                                          <p:spTgt spid="4">
                                            <p:txEl>
                                              <p:pRg st="4" end="4"/>
                                            </p:txEl>
                                          </p:spTgt>
                                        </p:tgtEl>
                                      </p:cBhvr>
                                    </p:animEffect>
                                    <p:anim calcmode="lin" valueType="num">
                                      <p:cBhvr>
                                        <p:cTn id="36"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5" end="5"/>
                                            </p:txEl>
                                          </p:spTgt>
                                        </p:tgtEl>
                                        <p:attrNameLst>
                                          <p:attrName>style.visibility</p:attrName>
                                        </p:attrNameLst>
                                      </p:cBhvr>
                                      <p:to>
                                        <p:strVal val="visible"/>
                                      </p:to>
                                    </p:set>
                                    <p:animEffect transition="in" filter="fade">
                                      <p:cBhvr>
                                        <p:cTn id="42" dur="1000"/>
                                        <p:tgtEl>
                                          <p:spTgt spid="4">
                                            <p:txEl>
                                              <p:pRg st="5" end="5"/>
                                            </p:txEl>
                                          </p:spTgt>
                                        </p:tgtEl>
                                      </p:cBhvr>
                                    </p:animEffect>
                                    <p:anim calcmode="lin" valueType="num">
                                      <p:cBhvr>
                                        <p:cTn id="43"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03007"/>
            <a:ext cx="10807700" cy="4870564"/>
          </a:xfrm>
          <a:prstGeom prst="rect">
            <a:avLst/>
          </a:prstGeom>
        </p:spPr>
        <p:txBody>
          <a:bodyPr>
            <a:spAutoFit/>
          </a:bodyPr>
          <a:lstStyle/>
          <a:p>
            <a:pPr algn="ctr">
              <a:lnSpc>
                <a:spcPct val="150000"/>
              </a:lnSpc>
              <a:spcAft>
                <a:spcPts val="1500"/>
              </a:spcAft>
            </a:pP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rPr>
              <a:t>Gợi</a:t>
            </a:r>
            <a:r>
              <a:rPr lang="en-US" sz="3200" b="1" dirty="0">
                <a:solidFill>
                  <a:srgbClr val="0D0D0D"/>
                </a:solidFill>
                <a:highlight>
                  <a:srgbClr val="00FFFF"/>
                </a:highlight>
                <a:latin typeface="Times New Roman" panose="02020603050405020304" pitchFamily="18" charset="0"/>
                <a:ea typeface="Times New Roman" panose="02020603050405020304" pitchFamily="18" charset="0"/>
              </a:rPr>
              <a:t> ý </a:t>
            </a: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rPr>
              <a:t>trả</a:t>
            </a:r>
            <a:r>
              <a:rPr lang="en-US" sz="3200" b="1" dirty="0">
                <a:solidFill>
                  <a:srgbClr val="0D0D0D"/>
                </a:solidFill>
                <a:highlight>
                  <a:srgbClr val="00FFFF"/>
                </a:highlight>
                <a:latin typeface="Times New Roman" panose="02020603050405020304" pitchFamily="18" charset="0"/>
                <a:ea typeface="Times New Roman" panose="02020603050405020304" pitchFamily="18" charset="0"/>
              </a:rPr>
              <a:t> </a:t>
            </a: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rPr>
              <a:t>lời</a:t>
            </a:r>
            <a:endParaRPr lang="en-US" sz="3200" dirty="0">
              <a:latin typeface="Times New Roman" panose="02020603050405020304" pitchFamily="18" charset="0"/>
              <a:ea typeface="Times New Roman" panose="02020603050405020304" pitchFamily="18" charset="0"/>
            </a:endParaRPr>
          </a:p>
          <a:p>
            <a:pPr>
              <a:lnSpc>
                <a:spcPct val="150000"/>
              </a:lnSpc>
              <a:spcAft>
                <a:spcPts val="1200"/>
              </a:spcAft>
              <a:tabLst>
                <a:tab pos="400050" algn="l"/>
              </a:tabLst>
            </a:pPr>
            <a:r>
              <a:rPr lang="en-US" sz="3200" b="1" dirty="0" err="1">
                <a:solidFill>
                  <a:srgbClr val="0D0D0D"/>
                </a:solidFill>
                <a:latin typeface="Times New Roman" panose="02020603050405020304" pitchFamily="18" charset="0"/>
                <a:ea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rPr>
              <a:t> 1:</a:t>
            </a:r>
            <a:r>
              <a:rPr lang="en-US" sz="3200" dirty="0">
                <a:solidFill>
                  <a:srgbClr val="0D0D0D"/>
                </a:solidFill>
                <a:latin typeface="Times New Roman" panose="02020603050405020304" pitchFamily="18" charset="0"/>
                <a:ea typeface="Times New Roman" panose="02020603050405020304" pitchFamily="18" charset="0"/>
              </a:rPr>
              <a:t>Văn </a:t>
            </a:r>
            <a:r>
              <a:rPr lang="en-US" sz="3200" dirty="0" err="1">
                <a:solidFill>
                  <a:srgbClr val="0D0D0D"/>
                </a:solidFill>
                <a:latin typeface="Times New Roman" panose="02020603050405020304" pitchFamily="18" charset="0"/>
                <a:ea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cung</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cấp</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cho</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người</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đọc</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rPr>
              <a:t>về</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bà</a:t>
            </a:r>
            <a:r>
              <a:rPr lang="en-US" sz="3200" b="1" dirty="0">
                <a:solidFill>
                  <a:srgbClr val="0070C0"/>
                </a:solidFill>
                <a:latin typeface="Times New Roman" panose="02020603050405020304" pitchFamily="18" charset="0"/>
                <a:ea typeface="Times New Roman" panose="02020603050405020304" pitchFamily="18" charset="0"/>
              </a:rPr>
              <a:t> </a:t>
            </a:r>
            <a:r>
              <a:rPr lang="en-US" sz="3200" dirty="0">
                <a:solidFill>
                  <a:srgbClr val="262626"/>
                </a:solidFill>
                <a:latin typeface="Times New Roman" panose="02020603050405020304" pitchFamily="18" charset="0"/>
                <a:ea typeface="Times New Roman" panose="02020603050405020304" pitchFamily="18" charset="0"/>
              </a:rPr>
              <a:t>Sarah Gilbert - "</a:t>
            </a:r>
            <a:r>
              <a:rPr lang="en-US" sz="3200" dirty="0" err="1">
                <a:solidFill>
                  <a:srgbClr val="262626"/>
                </a:solidFill>
                <a:latin typeface="Times New Roman" panose="02020603050405020304" pitchFamily="18" charset="0"/>
                <a:ea typeface="Times New Roman" panose="02020603050405020304" pitchFamily="18" charset="0"/>
              </a:rPr>
              <a:t>bộ</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óc</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đằng</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sau</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vắc</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xin</a:t>
            </a:r>
            <a:r>
              <a:rPr lang="en-US" sz="3200" dirty="0">
                <a:solidFill>
                  <a:srgbClr val="262626"/>
                </a:solidFill>
                <a:latin typeface="Times New Roman" panose="02020603050405020304" pitchFamily="18" charset="0"/>
                <a:ea typeface="Times New Roman" panose="02020603050405020304" pitchFamily="18" charset="0"/>
              </a:rPr>
              <a:t> Covid-19 AstraZeneca. </a:t>
            </a:r>
            <a:r>
              <a:rPr lang="en-US" sz="3200" dirty="0" err="1">
                <a:solidFill>
                  <a:srgbClr val="262626"/>
                </a:solidFill>
                <a:latin typeface="Times New Roman" panose="02020603050405020304" pitchFamily="18" charset="0"/>
                <a:ea typeface="Times New Roman" panose="02020603050405020304" pitchFamily="18" charset="0"/>
              </a:rPr>
              <a:t>Thông</a:t>
            </a:r>
            <a:r>
              <a:rPr lang="en-US" sz="3200" dirty="0">
                <a:solidFill>
                  <a:srgbClr val="262626"/>
                </a:solidFill>
                <a:latin typeface="Times New Roman" panose="02020603050405020304" pitchFamily="18" charset="0"/>
                <a:ea typeface="Times New Roman" panose="02020603050405020304" pitchFamily="18" charset="0"/>
              </a:rPr>
              <a:t> tin </a:t>
            </a:r>
            <a:r>
              <a:rPr lang="en-US" sz="3200" dirty="0" err="1">
                <a:solidFill>
                  <a:srgbClr val="262626"/>
                </a:solidFill>
                <a:latin typeface="Times New Roman" panose="02020603050405020304" pitchFamily="18" charset="0"/>
                <a:ea typeface="Times New Roman" panose="02020603050405020304" pitchFamily="18" charset="0"/>
              </a:rPr>
              <a:t>đó</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được</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đề</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cập</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trong</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nhan</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đề</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của</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văn</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bản</a:t>
            </a:r>
            <a:endParaRPr lang="en-US" sz="3200" dirty="0">
              <a:latin typeface="Times New Roman" panose="02020603050405020304" pitchFamily="18" charset="0"/>
              <a:ea typeface="Times New Roman" panose="02020603050405020304" pitchFamily="18" charset="0"/>
            </a:endParaRPr>
          </a:p>
          <a:p>
            <a:pPr>
              <a:lnSpc>
                <a:spcPct val="150000"/>
              </a:lnSpc>
              <a:spcAft>
                <a:spcPts val="1500"/>
              </a:spcAft>
            </a:pPr>
            <a:r>
              <a:rPr lang="en-US" sz="3200" b="1" dirty="0" err="1">
                <a:solidFill>
                  <a:srgbClr val="0D0D0D"/>
                </a:solidFill>
                <a:latin typeface="Times New Roman" panose="02020603050405020304" pitchFamily="18" charset="0"/>
                <a:ea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rPr>
              <a:t> 2: </a:t>
            </a:r>
            <a:r>
              <a:rPr lang="en-US" sz="3200" dirty="0" err="1">
                <a:solidFill>
                  <a:srgbClr val="0D0D0D"/>
                </a:solidFill>
                <a:latin typeface="Times New Roman" panose="02020603050405020304" pitchFamily="18" charset="0"/>
                <a:ea typeface="Times New Roman" panose="02020603050405020304" pitchFamily="18" charset="0"/>
              </a:rPr>
              <a:t>Từ</a:t>
            </a:r>
            <a:r>
              <a:rPr lang="en-US" sz="3200"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mẹ</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đẻ</a:t>
            </a:r>
            <a:r>
              <a:rPr lang="en-US" sz="3200" b="1" dirty="0">
                <a:solidFill>
                  <a:srgbClr val="0D0D0D"/>
                </a:solidFill>
                <a:latin typeface="Times New Roman" panose="02020603050405020304" pitchFamily="18" charset="0"/>
                <a:ea typeface="Times New Roman" panose="02020603050405020304" pitchFamily="18" charset="0"/>
              </a:rPr>
              <a:t>"</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sa-pô</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có</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là</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người</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đã</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cho</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đời</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đã</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tạo</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phát</a:t>
            </a:r>
            <a:r>
              <a:rPr lang="en-US" sz="3200" dirty="0">
                <a:solidFill>
                  <a:srgbClr val="0D0D0D"/>
                </a:solidFill>
                <a:latin typeface="Times New Roman" panose="02020603050405020304" pitchFamily="18" charset="0"/>
                <a:ea typeface="Times New Roman" panose="02020603050405020304" pitchFamily="18" charset="0"/>
              </a:rPr>
              <a:t> minh </a:t>
            </a:r>
            <a:r>
              <a:rPr lang="en-US" sz="3200" dirty="0" err="1">
                <a:solidFill>
                  <a:srgbClr val="0D0D0D"/>
                </a:solidFill>
                <a:latin typeface="Times New Roman" panose="02020603050405020304" pitchFamily="18" charset="0"/>
                <a:ea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vắc</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xin</a:t>
            </a:r>
            <a:r>
              <a:rPr lang="en-US" sz="3200" dirty="0">
                <a:solidFill>
                  <a:srgbClr val="0D0D0D"/>
                </a:solidFill>
                <a:latin typeface="Times New Roman" panose="02020603050405020304" pitchFamily="18" charset="0"/>
                <a:ea typeface="Times New Roman" panose="02020603050405020304" pitchFamily="18" charset="0"/>
              </a:rPr>
              <a:t>  AstraZeneca.</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166067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mn-cs"/>
              </a:rPr>
              <a:t>NHẮC LẠI KIẾN THỨC CƠ BẢN</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146050" y="1224704"/>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511091" y="1347542"/>
            <a:ext cx="273023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Phiếu</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học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03</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graphicFrame>
        <p:nvGraphicFramePr>
          <p:cNvPr id="34" name="Table 33"/>
          <p:cNvGraphicFramePr>
            <a:graphicFrameLocks noGrp="1"/>
          </p:cNvGraphicFramePr>
          <p:nvPr>
            <p:extLst>
              <p:ext uri="{D42A27DB-BD31-4B8C-83A1-F6EECF244321}">
                <p14:modId xmlns:p14="http://schemas.microsoft.com/office/powerpoint/2010/main" val="728260704"/>
              </p:ext>
            </p:extLst>
          </p:nvPr>
        </p:nvGraphicFramePr>
        <p:xfrm>
          <a:off x="573013" y="2032862"/>
          <a:ext cx="10858500" cy="3925824"/>
        </p:xfrm>
        <a:graphic>
          <a:graphicData uri="http://schemas.openxmlformats.org/drawingml/2006/table">
            <a:tbl>
              <a:tblPr firstRow="1" firstCol="1" bandRow="1"/>
              <a:tblGrid>
                <a:gridCol w="2756388">
                  <a:extLst>
                    <a:ext uri="{9D8B030D-6E8A-4147-A177-3AD203B41FA5}">
                      <a16:colId xmlns:a16="http://schemas.microsoft.com/office/drawing/2014/main" xmlns="" val="2812016932"/>
                    </a:ext>
                  </a:extLst>
                </a:gridCol>
                <a:gridCol w="2756388">
                  <a:extLst>
                    <a:ext uri="{9D8B030D-6E8A-4147-A177-3AD203B41FA5}">
                      <a16:colId xmlns:a16="http://schemas.microsoft.com/office/drawing/2014/main" xmlns="" val="291138475"/>
                    </a:ext>
                  </a:extLst>
                </a:gridCol>
                <a:gridCol w="2672862">
                  <a:extLst>
                    <a:ext uri="{9D8B030D-6E8A-4147-A177-3AD203B41FA5}">
                      <a16:colId xmlns:a16="http://schemas.microsoft.com/office/drawing/2014/main" xmlns="" val="3157660138"/>
                    </a:ext>
                  </a:extLst>
                </a:gridCol>
                <a:gridCol w="2672862">
                  <a:extLst>
                    <a:ext uri="{9D8B030D-6E8A-4147-A177-3AD203B41FA5}">
                      <a16:colId xmlns:a16="http://schemas.microsoft.com/office/drawing/2014/main" xmlns="" val="2742414606"/>
                    </a:ext>
                  </a:extLst>
                </a:gridCol>
              </a:tblGrid>
              <a:tr h="307756">
                <a:tc>
                  <a:txBody>
                    <a:bodyPr/>
                    <a:lstStyle/>
                    <a:p>
                      <a:pPr algn="ctr">
                        <a:lnSpc>
                          <a:spcPct val="115000"/>
                        </a:lnSpc>
                        <a:spcAft>
                          <a:spcPts val="1000"/>
                        </a:spcAft>
                        <a:tabLst>
                          <a:tab pos="1386840" algn="l"/>
                        </a:tabLst>
                      </a:pPr>
                      <a:r>
                        <a:rPr lang="en-US" sz="2800" b="1">
                          <a:solidFill>
                            <a:srgbClr val="0D0D0D"/>
                          </a:solidFill>
                          <a:effectLst/>
                          <a:latin typeface="Times New Roman" panose="02020603050405020304" pitchFamily="18" charset="0"/>
                          <a:ea typeface="MS Mincho"/>
                          <a:cs typeface="Times New Roman" panose="02020603050405020304" pitchFamily="18" charset="0"/>
                        </a:rPr>
                        <a:t>So sánh</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Văn bản Phạm Tuyên và ca khúc mừng chiến thắng</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a:solidFill>
                            <a:srgbClr val="0D0D0D"/>
                          </a:solidFill>
                          <a:effectLst/>
                          <a:latin typeface="Times New Roman" panose="02020603050405020304" pitchFamily="18" charset="0"/>
                          <a:ea typeface="MS Mincho"/>
                          <a:cs typeface="Times New Roman" panose="02020603050405020304" pitchFamily="18" charset="0"/>
                        </a:rPr>
                        <a:t>Văn bản </a:t>
                      </a:r>
                      <a:r>
                        <a:rPr lang="en-US" sz="28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Điều gì giúp bóng đá Việt nam chiến thắng?</a:t>
                      </a:r>
                      <a:r>
                        <a:rPr lang="en-US" sz="2800" b="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b="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Văn bản </a:t>
                      </a:r>
                      <a:r>
                        <a:rPr lang="en-US" sz="28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Những phát minh "tình cờ và bất ngờ</a:t>
                      </a:r>
                      <a:r>
                        <a:rPr lang="en-US" sz="2800" b="1"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388674997"/>
                  </a:ext>
                </a:extLst>
              </a:tr>
              <a:tr h="307756">
                <a:tc>
                  <a:txBody>
                    <a:bodyPr/>
                    <a:lstStyle/>
                    <a:p>
                      <a:pPr algn="ctr">
                        <a:lnSpc>
                          <a:spcPct val="115000"/>
                        </a:lnSpc>
                        <a:spcAft>
                          <a:spcPts val="1000"/>
                        </a:spcAft>
                        <a:tabLst>
                          <a:tab pos="1386840" algn="l"/>
                        </a:tabLst>
                      </a:pPr>
                      <a:r>
                        <a:rPr lang="en-US" sz="2800" b="1">
                          <a:solidFill>
                            <a:srgbClr val="0D0D0D"/>
                          </a:solidFill>
                          <a:effectLst/>
                          <a:latin typeface="Times New Roman" panose="02020603050405020304" pitchFamily="18" charset="0"/>
                          <a:ea typeface="MS Mincho"/>
                          <a:cs typeface="Times New Roman" panose="02020603050405020304" pitchFamily="18" charset="0"/>
                        </a:rPr>
                        <a:t>Giống nhau</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gridSpan="3">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Đều</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a:cs typeface="Times New Roman" panose="02020603050405020304" pitchFamily="18" charset="0"/>
                        </a:rPr>
                        <a:t> –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8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tabLst>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Đều</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tranh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ảnh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minh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hoạ</a:t>
                      </a:r>
                      <a:r>
                        <a:rPr lang="en-US" sz="28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tabLst>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phù</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hợp</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mục</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đích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8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3736804334"/>
                  </a:ext>
                </a:extLst>
              </a:tr>
            </a:tbl>
          </a:graphicData>
        </a:graphic>
      </p:graphicFrame>
    </p:spTree>
    <p:extLst>
      <p:ext uri="{BB962C8B-B14F-4D97-AF65-F5344CB8AC3E}">
        <p14:creationId xmlns:p14="http://schemas.microsoft.com/office/powerpoint/2010/main" val="1413458142"/>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370088"/>
            <a:ext cx="10807700" cy="4924425"/>
          </a:xfrm>
          <a:prstGeom prst="rect">
            <a:avLst/>
          </a:prstGeom>
        </p:spPr>
        <p:txBody>
          <a:bodyPr>
            <a:spAutoFit/>
          </a:bodyPr>
          <a:lstStyle/>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3:</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chi </a:t>
            </a:r>
            <a:r>
              <a:rPr lang="en-US" sz="2400" dirty="0" err="1">
                <a:solidFill>
                  <a:srgbClr val="0D0D0D"/>
                </a:solidFill>
                <a:latin typeface="Times New Roman" panose="02020603050405020304" pitchFamily="18" charset="0"/>
                <a:ea typeface="Times New Roman" panose="02020603050405020304" pitchFamily="18" charset="0"/>
              </a:rPr>
              <a:t>tiết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chạy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vacxin</a:t>
            </a:r>
            <a:r>
              <a:rPr lang="en-US" sz="2400" dirty="0">
                <a:solidFill>
                  <a:srgbClr val="0D0D0D"/>
                </a:solidFill>
                <a:latin typeface="Times New Roman" panose="02020603050405020304" pitchFamily="18" charset="0"/>
                <a:ea typeface="Times New Roman" panose="02020603050405020304" pitchFamily="18" charset="0"/>
              </a:rPr>
              <a:t> AstraZeneca:</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Ngay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rPr>
              <a:t> Covid-19 </a:t>
            </a:r>
            <a:r>
              <a:rPr lang="en-US" sz="2400" dirty="0" err="1">
                <a:solidFill>
                  <a:srgbClr val="0D0D0D"/>
                </a:solidFill>
                <a:latin typeface="Times New Roman" panose="02020603050405020304" pitchFamily="18" charset="0"/>
                <a:ea typeface="Times New Roman" panose="02020603050405020304" pitchFamily="18" charset="0"/>
              </a:rPr>
              <a:t>khởi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năm</a:t>
            </a:r>
            <a:r>
              <a:rPr lang="en-US" sz="2400" dirty="0">
                <a:solidFill>
                  <a:srgbClr val="0D0D0D"/>
                </a:solidFill>
                <a:latin typeface="Times New Roman" panose="02020603050405020304" pitchFamily="18" charset="0"/>
                <a:ea typeface="Times New Roman" panose="02020603050405020304" pitchFamily="18" charset="0"/>
              </a:rPr>
              <a:t> 2020,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nhanh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chóng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mình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Covid-19 </a:t>
            </a:r>
            <a:r>
              <a:rPr lang="en-US" sz="2400" dirty="0" err="1">
                <a:solidFill>
                  <a:srgbClr val="0D0D0D"/>
                </a:solidFill>
                <a:latin typeface="Times New Roman" panose="02020603050405020304" pitchFamily="18" charset="0"/>
                <a:ea typeface="Times New Roman" panose="02020603050405020304" pitchFamily="18" charset="0"/>
              </a:rPr>
              <a:t>tương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MERS –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chứng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hô</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Đông</a:t>
            </a:r>
            <a:r>
              <a:rPr lang="en-US" sz="2400" dirty="0">
                <a:solidFill>
                  <a:srgbClr val="0D0D0D"/>
                </a:solidFill>
                <a:latin typeface="Times New Roman" panose="02020603050405020304" pitchFamily="18" charset="0"/>
                <a:ea typeface="Times New Roman" panose="02020603050405020304" pitchFamily="18" charset="0"/>
              </a:rPr>
              <a:t> (MERS)  </a:t>
            </a:r>
            <a:r>
              <a:rPr lang="en-US" sz="2400" dirty="0" err="1">
                <a:solidFill>
                  <a:srgbClr val="0D0D0D"/>
                </a:solidFill>
                <a:latin typeface="Times New Roman" panose="02020603050405020304" pitchFamily="18" charset="0"/>
                <a:ea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đang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cứu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trước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tuần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khoa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học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bố</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cấu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trúc</a:t>
            </a:r>
            <a:r>
              <a:rPr lang="en-US" sz="2400" dirty="0">
                <a:solidFill>
                  <a:srgbClr val="0D0D0D"/>
                </a:solidFill>
                <a:latin typeface="Times New Roman" panose="02020603050405020304" pitchFamily="18" charset="0"/>
                <a:ea typeface="Times New Roman" panose="02020603050405020304" pitchFamily="18" charset="0"/>
              </a:rPr>
              <a:t> di </a:t>
            </a:r>
            <a:r>
              <a:rPr lang="en-US" sz="2400" dirty="0" err="1">
                <a:solidFill>
                  <a:srgbClr val="0D0D0D"/>
                </a:solidFill>
                <a:latin typeface="Times New Roman" panose="02020603050405020304" pitchFamily="18" charset="0"/>
                <a:ea typeface="Times New Roman" panose="02020603050405020304" pitchFamily="18" charset="0"/>
              </a:rPr>
              <a:t>truyền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virus </a:t>
            </a:r>
            <a:r>
              <a:rPr lang="en-US" sz="2400" dirty="0" err="1">
                <a:solidFill>
                  <a:srgbClr val="0D0D0D"/>
                </a:solidFill>
                <a:latin typeface="Times New Roman" panose="02020603050405020304" pitchFamily="18" charset="0"/>
                <a:ea typeface="Times New Roman" panose="02020603050405020304" pitchFamily="18" charset="0"/>
              </a:rPr>
              <a:t>mới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nhóm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thiết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Covid-19.</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Nhanh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chóng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tích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cực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thuyết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phục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tài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giúp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phí</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kêu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gọi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tài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trợ</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4 </a:t>
            </a:r>
            <a:r>
              <a:rPr lang="en-US" sz="2400" dirty="0" err="1">
                <a:solidFill>
                  <a:srgbClr val="0D0D0D"/>
                </a:solidFill>
                <a:latin typeface="Times New Roman" panose="02020603050405020304" pitchFamily="18" charset="0"/>
                <a:ea typeface="Times New Roman" panose="02020603050405020304" pitchFamily="18" charset="0"/>
              </a:rPr>
              <a:t>giờ</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tối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muộn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065052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70088"/>
            <a:ext cx="10807700" cy="4593565"/>
          </a:xfrm>
          <a:prstGeom prst="rect">
            <a:avLst/>
          </a:prstGeom>
        </p:spPr>
        <p:txBody>
          <a:bodyPr>
            <a:spAutoFit/>
          </a:bodyPr>
          <a:lstStyle/>
          <a:p>
            <a:pPr>
              <a:spcAft>
                <a:spcPts val="15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4: </a:t>
            </a:r>
            <a:r>
              <a:rPr lang="en-US" sz="2800" dirty="0" err="1">
                <a:solidFill>
                  <a:srgbClr val="0D0D0D"/>
                </a:solidFill>
                <a:latin typeface="Times New Roman" panose="02020603050405020304" pitchFamily="18" charset="0"/>
                <a:ea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hậu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tấm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đặt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sức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nhuận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chạy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cứu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tặng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cộng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đồng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nhuận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phục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5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5: </a:t>
            </a:r>
            <a:r>
              <a:rPr lang="en-US" sz="2800" dirty="0">
                <a:solidFill>
                  <a:srgbClr val="0D0D0D"/>
                </a:solidFill>
                <a:latin typeface="Times New Roman" panose="02020603050405020304" pitchFamily="18" charset="0"/>
                <a:ea typeface="Times New Roman" panose="02020603050405020304" pitchFamily="18" charset="0"/>
              </a:rPr>
              <a:t>Qua </a:t>
            </a:r>
            <a:r>
              <a:rPr lang="en-US" sz="2800" dirty="0" err="1">
                <a:solidFill>
                  <a:srgbClr val="0D0D0D"/>
                </a:solidFill>
                <a:latin typeface="Times New Roman" panose="02020603050405020304" pitchFamily="18" charset="0"/>
                <a:ea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b="1"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Sarah Gilbert,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rút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điệp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thương</a:t>
            </a:r>
            <a:r>
              <a:rPr lang="en-US" sz="2800" dirty="0">
                <a:solidFill>
                  <a:srgbClr val="0D0D0D"/>
                </a:solidFill>
                <a:latin typeface="Times New Roman" panose="02020603050405020304" pitchFamily="18" charset="0"/>
                <a:ea typeface="Times New Roman" panose="02020603050405020304" pitchFamily="18" charset="0"/>
              </a:rPr>
              <a:t>, hi </a:t>
            </a:r>
            <a:r>
              <a:rPr lang="en-US" sz="2800" dirty="0" err="1">
                <a:solidFill>
                  <a:srgbClr val="0D0D0D"/>
                </a:solidFill>
                <a:latin typeface="Times New Roman" panose="02020603050405020304" pitchFamily="18" charset="0"/>
                <a:ea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ích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cộng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đồng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Mỗi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tốt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đẹp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cộng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đồng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năng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600654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algn="ctr">
              <a:lnSpc>
                <a:spcPct val="115000"/>
              </a:lnSpc>
              <a:spcAft>
                <a:spcPts val="10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r>
              <a:rPr lang="en-US" sz="2000" b="1" dirty="0">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a:solidFill>
                  <a:srgbClr val="002060"/>
                </a:solidFill>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lang="en-US" sz="2000" dirty="0">
              <a:latin typeface="Times New Roman" panose="02020603050405020304" pitchFamily="18" charset="0"/>
              <a:cs typeface="Times New Roman" panose="02020603050405020304" pitchFamily="18" charset="0"/>
            </a:endParaRPr>
          </a:p>
        </p:txBody>
      </p:sp>
      <p:sp>
        <p:nvSpPr>
          <p:cNvPr id="8" name="Rectangle 7"/>
          <p:cNvSpPr/>
          <p:nvPr/>
        </p:nvSpPr>
        <p:spPr>
          <a:xfrm>
            <a:off x="414351" y="1200971"/>
            <a:ext cx="4530279" cy="587853"/>
          </a:xfrm>
          <a:prstGeom prst="rect">
            <a:avLst/>
          </a:prstGeom>
        </p:spPr>
        <p:txBody>
          <a:bodyPr wrap="none">
            <a:spAutoFit/>
          </a:bodyPr>
          <a:lstStyle/>
          <a:p>
            <a:pPr algn="just">
              <a:lnSpc>
                <a:spcPct val="115000"/>
              </a:lnSpc>
              <a:spcAft>
                <a:spcPts val="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660400" y="1788824"/>
            <a:ext cx="10807700" cy="4528997"/>
          </a:xfrm>
          <a:prstGeom prst="rect">
            <a:avLst/>
          </a:prstGeom>
        </p:spPr>
        <p:txBody>
          <a:bodyPr>
            <a:spAutoFit/>
          </a:bodyPr>
          <a:lstStyle/>
          <a:p>
            <a:pPr algn="just"/>
            <a:r>
              <a:rPr lang="en-US" sz="2600" b="1" dirty="0">
                <a:solidFill>
                  <a:srgbClr val="7030A0"/>
                </a:solidFill>
                <a:latin typeface="Times New Roman" panose="02020603050405020304" pitchFamily="18" charset="0"/>
                <a:ea typeface="Times New Roman" panose="02020603050405020304" pitchFamily="18" charset="0"/>
              </a:rPr>
              <a:t>1. </a:t>
            </a:r>
            <a:r>
              <a:rPr lang="en-US" sz="2600" b="1" dirty="0" err="1">
                <a:solidFill>
                  <a:srgbClr val="7030A0"/>
                </a:solidFill>
                <a:latin typeface="Times New Roman" panose="02020603050405020304" pitchFamily="18" charset="0"/>
                <a:ea typeface="Times New Roman" panose="02020603050405020304" pitchFamily="18" charset="0"/>
              </a:rPr>
              <a:t>Lựa</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chọn</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từ</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ngữ</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trong</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câu</a:t>
            </a:r>
            <a:r>
              <a:rPr lang="en-US" sz="2600" b="1" dirty="0">
                <a:solidFill>
                  <a:srgbClr val="7030A0"/>
                </a:solidFill>
                <a:latin typeface="Times New Roman" panose="02020603050405020304" pitchFamily="18" charset="0"/>
                <a:ea typeface="Times New Roman" panose="02020603050405020304" pitchFamily="18" charset="0"/>
              </a:rPr>
              <a:t>. </a:t>
            </a:r>
            <a:endParaRPr lang="en-US" sz="26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Bên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cạnh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tài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hóa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giáo</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hoặc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thao</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kinh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tế</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môi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(VB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trang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thư</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thân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mật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quan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giữa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tươi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giàu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ảnh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7477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Effect transition="in" filter="fade">
                                      <p:cBhvr>
                                        <p:cTn id="7" dur="1000"/>
                                        <p:tgtEl>
                                          <p:spTgt spid="9">
                                            <p:txEl>
                                              <p:pRg st="1" end="1"/>
                                            </p:txEl>
                                          </p:spTgt>
                                        </p:tgtEl>
                                      </p:cBhvr>
                                    </p:animEffect>
                                    <p:anim calcmode="lin" valueType="num">
                                      <p:cBhvr>
                                        <p:cTn id="8"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2" end="2"/>
                                            </p:txEl>
                                          </p:spTgt>
                                        </p:tgtEl>
                                        <p:attrNameLst>
                                          <p:attrName>style.visibility</p:attrName>
                                        </p:attrNameLst>
                                      </p:cBhvr>
                                      <p:to>
                                        <p:strVal val="visible"/>
                                      </p:to>
                                    </p:set>
                                    <p:animEffect transition="in" filter="fade">
                                      <p:cBhvr>
                                        <p:cTn id="14" dur="1000"/>
                                        <p:tgtEl>
                                          <p:spTgt spid="9">
                                            <p:txEl>
                                              <p:pRg st="2" end="2"/>
                                            </p:txEl>
                                          </p:spTgt>
                                        </p:tgtEl>
                                      </p:cBhvr>
                                    </p:animEffect>
                                    <p:anim calcmode="lin" valueType="num">
                                      <p:cBhvr>
                                        <p:cTn id="15"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3" end="3"/>
                                            </p:txEl>
                                          </p:spTgt>
                                        </p:tgtEl>
                                        <p:attrNameLst>
                                          <p:attrName>style.visibility</p:attrName>
                                        </p:attrNameLst>
                                      </p:cBhvr>
                                      <p:to>
                                        <p:strVal val="visible"/>
                                      </p:to>
                                    </p:set>
                                    <p:animEffect transition="in" filter="fade">
                                      <p:cBhvr>
                                        <p:cTn id="21" dur="1000"/>
                                        <p:tgtEl>
                                          <p:spTgt spid="9">
                                            <p:txEl>
                                              <p:pRg st="3" end="3"/>
                                            </p:txEl>
                                          </p:spTgt>
                                        </p:tgtEl>
                                      </p:cBhvr>
                                    </p:animEffect>
                                    <p:anim calcmode="lin" valueType="num">
                                      <p:cBhvr>
                                        <p:cTn id="22"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xEl>
                                              <p:pRg st="4" end="4"/>
                                            </p:txEl>
                                          </p:spTgt>
                                        </p:tgtEl>
                                        <p:attrNameLst>
                                          <p:attrName>style.visibility</p:attrName>
                                        </p:attrNameLst>
                                      </p:cBhvr>
                                      <p:to>
                                        <p:strVal val="visible"/>
                                      </p:to>
                                    </p:set>
                                    <p:animEffect transition="in" filter="fade">
                                      <p:cBhvr>
                                        <p:cTn id="28" dur="1000"/>
                                        <p:tgtEl>
                                          <p:spTgt spid="9">
                                            <p:txEl>
                                              <p:pRg st="4" end="4"/>
                                            </p:txEl>
                                          </p:spTgt>
                                        </p:tgtEl>
                                      </p:cBhvr>
                                    </p:animEffect>
                                    <p:anim calcmode="lin" valueType="num">
                                      <p:cBhvr>
                                        <p:cTn id="29" dur="1000" fill="hold"/>
                                        <p:tgtEl>
                                          <p:spTgt spid="9">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414351" y="1200971"/>
            <a:ext cx="453027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778828"/>
            <a:ext cx="10807700" cy="4890057"/>
          </a:xfrm>
          <a:prstGeom prst="rect">
            <a:avLst/>
          </a:prstGeom>
        </p:spPr>
        <p:txBody>
          <a:bodyPr>
            <a:spAutoFit/>
          </a:bodyPr>
          <a:lstStyle/>
          <a:p>
            <a:pPr algn="just"/>
            <a:r>
              <a:rPr lang="en-US" sz="2600" b="1" dirty="0">
                <a:solidFill>
                  <a:srgbClr val="7030A0"/>
                </a:solidFill>
                <a:latin typeface="Times New Roman" panose="02020603050405020304" pitchFamily="18" charset="0"/>
                <a:ea typeface="Times New Roman" panose="02020603050405020304" pitchFamily="18" charset="0"/>
              </a:rPr>
              <a:t>2. </a:t>
            </a:r>
            <a:r>
              <a:rPr lang="en-US" sz="2600" b="1" dirty="0" err="1">
                <a:solidFill>
                  <a:srgbClr val="7030A0"/>
                </a:solidFill>
                <a:latin typeface="Times New Roman" panose="02020603050405020304" pitchFamily="18" charset="0"/>
                <a:ea typeface="Times New Roman" panose="02020603050405020304" pitchFamily="18" charset="0"/>
              </a:rPr>
              <a:t>Lựa</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chọn</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cấu</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trúc</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câu</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trong</a:t>
            </a:r>
            <a:r>
              <a:rPr lang="en-US" sz="2600" b="1" dirty="0">
                <a:solidFill>
                  <a:srgbClr val="7030A0"/>
                </a:solidFill>
                <a:latin typeface="Times New Roman" panose="02020603050405020304" pitchFamily="18" charset="0"/>
                <a:ea typeface="Times New Roman" panose="02020603050405020304" pitchFamily="18" charset="0"/>
              </a:rPr>
              <a:t> VB</a:t>
            </a:r>
            <a:endParaRPr lang="en-US" sz="26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Bên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cạnh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thư</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quy</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ước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truyện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mở</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thiệu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tồn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đối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tượng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kiểu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xửa</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xưa</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lựa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chọn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cấu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trúc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tức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đứng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đứng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mạch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lặp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cấu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trúc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gây</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nhàm</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chán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31528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349673" y="1166309"/>
            <a:ext cx="5024004" cy="587853"/>
          </a:xfrm>
          <a:prstGeom prst="rect">
            <a:avLst/>
          </a:prstGeom>
        </p:spPr>
        <p:txBody>
          <a:bodyPr wrap="none">
            <a:spAutoFit/>
          </a:bodyPr>
          <a:lstStyle/>
          <a:p>
            <a:pPr algn="just">
              <a:lnSpc>
                <a:spcPct val="115000"/>
              </a:lnSpc>
              <a:spcAft>
                <a:spcPts val="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555337" y="1804420"/>
            <a:ext cx="10807700" cy="1578894"/>
          </a:xfrm>
          <a:prstGeom prst="rect">
            <a:avLst/>
          </a:prstGeom>
        </p:spPr>
        <p:txBody>
          <a:bodyPr>
            <a:spAutoFit/>
          </a:bodyPr>
          <a:lstStyle/>
          <a:p>
            <a:pPr marR="30480">
              <a:lnSpc>
                <a:spcPct val="115000"/>
              </a:lnSpc>
              <a:spcBef>
                <a:spcPts val="1500"/>
              </a:spcBef>
              <a:spcAft>
                <a:spcPts val="750"/>
              </a:spcAft>
            </a:pP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Ở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phù</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b="1" dirty="0">
              <a:solidFill>
                <a:srgbClr val="365F91"/>
              </a:solidFill>
              <a:effectLst/>
              <a:latin typeface="Cambria" panose="02040503050406030204" pitchFamily="18" charset="0"/>
              <a:ea typeface="Times New Roman" panose="02020603050405020304" pitchFamily="18" charset="0"/>
              <a:cs typeface="Times New Roman" panose="02020603050405020304" pitchFamily="18" charset="0"/>
            </a:endParaRPr>
          </a:p>
        </p:txBody>
      </p:sp>
      <p:sp>
        <p:nvSpPr>
          <p:cNvPr id="9" name="Rectangle 8"/>
          <p:cNvSpPr/>
          <p:nvPr/>
        </p:nvSpPr>
        <p:spPr>
          <a:xfrm>
            <a:off x="660400" y="3354708"/>
            <a:ext cx="10807700" cy="2465290"/>
          </a:xfrm>
          <a:prstGeom prst="rect">
            <a:avLst/>
          </a:prstGeom>
        </p:spPr>
        <p:txBody>
          <a:bodyPr>
            <a:spAutoFit/>
          </a:bodyPr>
          <a:lstStyle/>
          <a:p>
            <a:pPr algn="just">
              <a:lnSpc>
                <a:spcPct val="115000"/>
              </a:lnSpc>
              <a:spcAft>
                <a:spcPts val="0"/>
              </a:spcAf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phù</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hợp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giữa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rPr>
              <a:t> ở </a:t>
            </a:r>
            <a:r>
              <a:rPr lang="en-US" sz="2800" dirty="0" err="1">
                <a:solidFill>
                  <a:srgbClr val="000000"/>
                </a:solidFill>
                <a:latin typeface="Times New Roman" panose="02020603050405020304" pitchFamily="18" charset="0"/>
                <a:ea typeface="Times New Roman" panose="02020603050405020304" pitchFamily="18" charset="0"/>
              </a:rPr>
              <a:t>chỗ</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30480" marR="30480" algn="just">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hỏi</a:t>
            </a: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hỏi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nguyên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giúp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bóng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đá</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28327895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Effect transition="in" filter="fade">
                                      <p:cBhvr>
                                        <p:cTn id="14" dur="1000"/>
                                        <p:tgtEl>
                                          <p:spTgt spid="9">
                                            <p:txEl>
                                              <p:pRg st="1" end="1"/>
                                            </p:txEl>
                                          </p:spTgt>
                                        </p:tgtEl>
                                      </p:cBhvr>
                                    </p:animEffect>
                                    <p:anim calcmode="lin" valueType="num">
                                      <p:cBhvr>
                                        <p:cTn id="15"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fade">
                                      <p:cBhvr>
                                        <p:cTn id="21" dur="1000"/>
                                        <p:tgtEl>
                                          <p:spTgt spid="9">
                                            <p:txEl>
                                              <p:pRg st="2" end="2"/>
                                            </p:txEl>
                                          </p:spTgt>
                                        </p:tgtEl>
                                      </p:cBhvr>
                                    </p:animEffect>
                                    <p:anim calcmode="lin" valueType="num">
                                      <p:cBhvr>
                                        <p:cTn id="2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211412"/>
            <a:ext cx="10807700" cy="4768485"/>
          </a:xfrm>
          <a:prstGeom prst="rect">
            <a:avLst/>
          </a:prstGeom>
        </p:spPr>
        <p:txBody>
          <a:bodyPr>
            <a:spAutoFit/>
          </a:bodyPr>
          <a:lstStyle/>
          <a:p>
            <a:pPr marL="30480" marR="30480" algn="just">
              <a:spcAft>
                <a:spcPts val="12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khao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V-League</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huấn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luyện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giỏi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5)</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929675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84107"/>
            <a:ext cx="10807700" cy="1384995"/>
          </a:xfrm>
          <a:prstGeom prst="rect">
            <a:avLst/>
          </a:prstGeom>
        </p:spPr>
        <p:txBody>
          <a:bodyPr>
            <a:spAutoFit/>
          </a:bodyPr>
          <a:lstStyle/>
          <a:p>
            <a:pPr algn="just"/>
            <a:r>
              <a:rPr lang="en-US" sz="2800" b="1" dirty="0" err="1">
                <a:solidFill>
                  <a:srgbClr val="FF0000"/>
                </a:solidFill>
                <a:latin typeface="Times New Roman" panose="02020603050405020304" pitchFamily="18" charset="0"/>
                <a:ea typeface="Times New Roman" panose="02020603050405020304" pitchFamily="18" charset="0"/>
              </a:rPr>
              <a:t>Bài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tập</a:t>
            </a:r>
            <a:r>
              <a:rPr lang="en-US" sz="2800" b="1" dirty="0">
                <a:solidFill>
                  <a:srgbClr val="FF0000"/>
                </a:solidFill>
                <a:latin typeface="Times New Roman" panose="02020603050405020304" pitchFamily="18" charset="0"/>
                <a:ea typeface="Times New Roman" panose="02020603050405020304" pitchFamily="18" charset="0"/>
              </a:rPr>
              <a:t> 2: </a:t>
            </a:r>
            <a:r>
              <a:rPr lang="en-US" sz="2800" dirty="0" err="1">
                <a:solidFill>
                  <a:srgbClr val="000000"/>
                </a:solidFill>
                <a:latin typeface="Times New Roman" panose="02020603050405020304" pitchFamily="18" charset="0"/>
                <a:ea typeface="Times New Roman" panose="02020603050405020304" pitchFamily="18" charset="0"/>
              </a:rPr>
              <a:t>Chỉ</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rPr>
              <a:t> ý </a:t>
            </a:r>
            <a:r>
              <a:rPr lang="en-US" sz="2800" dirty="0" err="1">
                <a:solidFill>
                  <a:srgbClr val="000000"/>
                </a:solidFill>
                <a:latin typeface="Times New Roman" panose="02020603050405020304" pitchFamily="18" charset="0"/>
                <a:ea typeface="Times New Roman" panose="02020603050405020304" pitchFamily="18" charset="0"/>
              </a:rPr>
              <a:t>nghĩa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phàn</a:t>
            </a:r>
            <a:r>
              <a:rPr lang="en-US" sz="2800" dirty="0">
                <a:solidFill>
                  <a:srgbClr val="000000"/>
                </a:solidFill>
                <a:latin typeface="Times New Roman" panose="02020603050405020304" pitchFamily="18" charset="0"/>
                <a:ea typeface="Times New Roman" panose="02020603050405020304" pitchFamily="18" charset="0"/>
              </a:rPr>
              <a:t> in </a:t>
            </a:r>
            <a:r>
              <a:rPr lang="en-US" sz="2800" dirty="0" err="1">
                <a:solidFill>
                  <a:srgbClr val="000000"/>
                </a:solidFill>
                <a:latin typeface="Times New Roman" panose="02020603050405020304" pitchFamily="18" charset="0"/>
                <a:ea typeface="Times New Roman" panose="02020603050405020304" pitchFamily="18" charset="0"/>
              </a:rPr>
              <a:t>đậm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biết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nếu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bỏ</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thay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đổi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như</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thế</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nào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cấu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trúc</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r>
              <a:rPr lang="en-US" sz="2800"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Nhiều</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buổi</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trưa</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khi</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mọi</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người</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nghỉ</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cả</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chú</a:t>
            </a:r>
            <a:r>
              <a:rPr lang="en-US" sz="2800" i="1" dirty="0">
                <a:solidFill>
                  <a:srgbClr val="000000"/>
                </a:solidFill>
                <a:latin typeface="Times New Roman" panose="02020603050405020304" pitchFamily="18" charset="0"/>
                <a:ea typeface="Times New Roman" panose="02020603050405020304" pitchFamily="18" charset="0"/>
              </a:rPr>
              <a:t> Nam </a:t>
            </a:r>
            <a:r>
              <a:rPr lang="en-US" sz="2800" i="1" dirty="0" err="1">
                <a:solidFill>
                  <a:srgbClr val="000000"/>
                </a:solidFill>
                <a:latin typeface="Times New Roman" panose="02020603050405020304" pitchFamily="18" charset="0"/>
                <a:ea typeface="Times New Roman" panose="02020603050405020304" pitchFamily="18" charset="0"/>
              </a:rPr>
              <a:t>lúi</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húi</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đẽo</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gọt</a:t>
            </a:r>
            <a:r>
              <a:rPr lang="en-US" sz="2800" i="1"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60400" y="2677521"/>
            <a:ext cx="10807700" cy="3613297"/>
          </a:xfrm>
          <a:prstGeom prst="rect">
            <a:avLst/>
          </a:prstGeom>
        </p:spPr>
        <p:txBody>
          <a:bodyPr>
            <a:spAutoFit/>
          </a:bodyPr>
          <a:lstStyle/>
          <a:p>
            <a:pPr algn="ctr">
              <a:lnSpc>
                <a:spcPct val="115000"/>
              </a:lnSpc>
              <a:spcAft>
                <a:spcPts val="0"/>
              </a:spcAft>
            </a:pP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lời</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buFont typeface="Times New Roman" panose="02020603050405020304" pitchFamily="18" charset="0"/>
              <a:buChar char="-"/>
            </a:pPr>
            <a:r>
              <a:rPr lang="en-US" sz="3200" dirty="0" err="1">
                <a:solidFill>
                  <a:srgbClr val="000000"/>
                </a:solidFill>
                <a:latin typeface="Times New Roman" panose="02020603050405020304" pitchFamily="18" charset="0"/>
                <a:ea typeface="Times New Roman" panose="02020603050405020304" pitchFamily="18" charset="0"/>
              </a:rPr>
              <a:t>Phần</a:t>
            </a:r>
            <a:r>
              <a:rPr lang="en-US" sz="3200" dirty="0">
                <a:solidFill>
                  <a:srgbClr val="000000"/>
                </a:solidFill>
                <a:latin typeface="Times New Roman" panose="02020603050405020304" pitchFamily="18" charset="0"/>
                <a:ea typeface="Times New Roman" panose="02020603050405020304" pitchFamily="18" charset="0"/>
              </a:rPr>
              <a:t> in </a:t>
            </a:r>
            <a:r>
              <a:rPr lang="en-US" sz="3200" dirty="0" err="1">
                <a:solidFill>
                  <a:srgbClr val="000000"/>
                </a:solidFill>
                <a:latin typeface="Times New Roman" panose="02020603050405020304" pitchFamily="18" charset="0"/>
                <a:ea typeface="Times New Roman" panose="02020603050405020304" pitchFamily="18" charset="0"/>
              </a:rPr>
              <a:t>đậm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câu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được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dùng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để</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chỉ</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mốc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gian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sự</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việc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được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nói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đến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câu</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marL="342900" lvl="0" indent="-342900" algn="just">
              <a:buFont typeface="Times New Roman" panose="02020603050405020304" pitchFamily="18" charset="0"/>
              <a:buChar char="-"/>
            </a:pP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Nếu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bỏ</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thành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phần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đó</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câu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sẽ</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không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được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diễn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đạt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rõ</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nghĩa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Người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đọc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chỉ</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biết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hành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động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chú</a:t>
            </a:r>
            <a:r>
              <a:rPr lang="en-US" sz="3200" dirty="0">
                <a:solidFill>
                  <a:srgbClr val="000000"/>
                </a:solidFill>
                <a:latin typeface="Times New Roman" panose="02020603050405020304" pitchFamily="18" charset="0"/>
                <a:ea typeface="Times New Roman" panose="02020603050405020304" pitchFamily="18" charset="0"/>
              </a:rPr>
              <a:t> Nam </a:t>
            </a:r>
            <a:r>
              <a:rPr lang="en-US" sz="3200" dirty="0" err="1">
                <a:solidFill>
                  <a:srgbClr val="000000"/>
                </a:solidFill>
                <a:latin typeface="Times New Roman" panose="02020603050405020304" pitchFamily="18" charset="0"/>
                <a:ea typeface="Times New Roman" panose="02020603050405020304" pitchFamily="18" charset="0"/>
              </a:rPr>
              <a:t>đẽo</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gọt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chung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chung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không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rõ</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hành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động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cụ</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thể</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sự</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việc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đó</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diễn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ra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gian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nào</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9332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526972"/>
            <a:ext cx="10807700" cy="3746667"/>
          </a:xfrm>
          <a:prstGeom prst="rect">
            <a:avLst/>
          </a:prstGeom>
        </p:spPr>
        <p:txBody>
          <a:bodyPr>
            <a:spAutoFit/>
          </a:bodyPr>
          <a:lstStyle/>
          <a:p>
            <a:pPr>
              <a:lnSpc>
                <a:spcPct val="115000"/>
              </a:lnSpc>
              <a:spcAft>
                <a:spcPts val="1000"/>
              </a:spcAft>
            </a:pP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32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So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sánh</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2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gốc</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rõ</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cậu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lẽ</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cậu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muốn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nhắn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nhủ</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lẽ</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cậu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muốn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nhắn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nhủ</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rõ</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cậu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85303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409488"/>
            <a:ext cx="10807700" cy="4181658"/>
          </a:xfrm>
          <a:prstGeom prst="rect">
            <a:avLst/>
          </a:prstGeom>
        </p:spPr>
        <p:txBody>
          <a:bodyPr>
            <a:spAutoFit/>
          </a:bodyPr>
          <a:lstStyle/>
          <a:p>
            <a:pPr>
              <a:lnSpc>
                <a:spcPct val="115000"/>
              </a:lnSpc>
              <a:spcAft>
                <a:spcPts val="1000"/>
              </a:spcAft>
            </a:pPr>
            <a:r>
              <a:rPr lang="en-US"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36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36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36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36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0"/>
              </a:spcAft>
            </a:pP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Câu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gốc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có</a:t>
            </a:r>
            <a:r>
              <a:rPr lang="en-US" sz="3600" dirty="0">
                <a:latin typeface="Times New Roman" panose="02020603050405020304" pitchFamily="18" charset="0"/>
                <a:ea typeface="Times New Roman" panose="02020603050405020304" pitchFamily="18" charset="0"/>
              </a:rPr>
              <a:t> 2 </a:t>
            </a:r>
            <a:r>
              <a:rPr lang="en-US" sz="3600" dirty="0" err="1">
                <a:latin typeface="Times New Roman" panose="02020603050405020304" pitchFamily="18" charset="0"/>
                <a:ea typeface="Times New Roman" panose="02020603050405020304" pitchFamily="18" charset="0"/>
              </a:rPr>
              <a:t>vế</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vế</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đầu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nêu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băn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khoăn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về</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một</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điều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chưa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rõ</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vế</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sau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đưa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ra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một</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dự</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đoán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nhằm</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giải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thích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cho</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điều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chưa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rõ</a:t>
            </a:r>
            <a:r>
              <a:rPr lang="en-US" sz="3600" dirty="0">
                <a:latin typeface="Times New Roman" panose="02020603050405020304" pitchFamily="18" charset="0"/>
                <a:ea typeface="Times New Roman" panose="02020603050405020304" pitchFamily="18" charset="0"/>
              </a:rPr>
              <a:t> ở </a:t>
            </a:r>
            <a:r>
              <a:rPr lang="en-US" sz="3600" dirty="0" err="1">
                <a:latin typeface="Times New Roman" panose="02020603050405020304" pitchFamily="18" charset="0"/>
                <a:ea typeface="Times New Roman" panose="02020603050405020304" pitchFamily="18" charset="0"/>
              </a:rPr>
              <a:t>vế</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đầu</a:t>
            </a:r>
            <a:r>
              <a:rPr lang="en-US" sz="3600" dirty="0">
                <a:latin typeface="Times New Roman" panose="02020603050405020304" pitchFamily="18" charset="0"/>
                <a:ea typeface="Times New Roman" panose="02020603050405020304" pitchFamily="18" charset="0"/>
              </a:rPr>
              <a:t>.</a:t>
            </a:r>
          </a:p>
          <a:p>
            <a:pPr>
              <a:spcAft>
                <a:spcPts val="0"/>
              </a:spcAft>
            </a:pP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Nếu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đổi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cấu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trúc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thành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câu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thay</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đổi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thì</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lời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giải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thích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lại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xuất</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hiện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trước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điều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băn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khoăn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nhấn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mạnh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điều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được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dự</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đoán</a:t>
            </a:r>
            <a:r>
              <a:rPr lang="en-US" sz="3600" dirty="0">
                <a:latin typeface="Times New Roman" panose="02020603050405020304" pitchFamily="18" charset="0"/>
                <a:ea typeface="Times New Roman" panose="02020603050405020304" pitchFamily="18" charset="0"/>
              </a:rPr>
              <a:t>.</a:t>
            </a:r>
            <a:endParaRPr lang="en-US" sz="3600" dirty="0"/>
          </a:p>
        </p:txBody>
      </p:sp>
    </p:spTree>
    <p:extLst>
      <p:ext uri="{BB962C8B-B14F-4D97-AF65-F5344CB8AC3E}">
        <p14:creationId xmlns:p14="http://schemas.microsoft.com/office/powerpoint/2010/main" val="19220001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xmlns=""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xmlns=""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xmlns=""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xmlns=""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xmlns="" id="{0A95A0EB-624B-4FA9-A7A7-09AFB3C7452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xmlns=""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xmlns=""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xmlns=""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xmlns=""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xmlns=""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xmlns=""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xmlns=""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xmlns=""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xmlns=""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xmlns=""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xmlns=""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xmlns=""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566663" y="1176483"/>
            <a:ext cx="10706378" cy="954107"/>
          </a:xfrm>
          <a:prstGeom prst="rect">
            <a:avLst/>
          </a:prstGeom>
        </p:spPr>
        <p:txBody>
          <a:bodyPr wrap="square">
            <a:spAutoFit/>
          </a:bodyPr>
          <a:lstStyle/>
          <a:p>
            <a:pPr>
              <a:spcAft>
                <a:spcPts val="0"/>
              </a:spcAft>
            </a:pPr>
            <a:r>
              <a:rPr lang="en-US" sz="2800" b="1" dirty="0" err="1">
                <a:solidFill>
                  <a:srgbClr val="FF0000"/>
                </a:solidFill>
                <a:latin typeface="Times New Roman" panose="02020603050405020304" pitchFamily="18" charset="0"/>
                <a:ea typeface="Times New Roman" panose="02020603050405020304" pitchFamily="18" charset="0"/>
              </a:rPr>
              <a:t>Bài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tập</a:t>
            </a:r>
            <a:r>
              <a:rPr lang="en-US" sz="2800" b="1" dirty="0">
                <a:solidFill>
                  <a:srgbClr val="FF0000"/>
                </a:solidFill>
                <a:latin typeface="Times New Roman" panose="02020603050405020304" pitchFamily="18" charset="0"/>
                <a:ea typeface="Times New Roman" panose="02020603050405020304" pitchFamily="18" charset="0"/>
              </a:rPr>
              <a:t> 4</a:t>
            </a:r>
            <a:r>
              <a:rPr lang="en-US" sz="2800" b="1"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nhằm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nhấn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mạnh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nội</a:t>
            </a:r>
            <a:r>
              <a:rPr lang="en-US" sz="2800" dirty="0">
                <a:solidFill>
                  <a:srgbClr val="000000"/>
                </a:solidFill>
                <a:latin typeface="Times New Roman" panose="02020603050405020304" pitchFamily="18" charset="0"/>
                <a:ea typeface="Times New Roman" panose="02020603050405020304" pitchFamily="18" charset="0"/>
              </a:rPr>
              <a:t> dung </a:t>
            </a:r>
            <a:r>
              <a:rPr lang="en-US" sz="2800" dirty="0" err="1">
                <a:solidFill>
                  <a:srgbClr val="000000"/>
                </a:solidFill>
                <a:latin typeface="Times New Roman" panose="02020603050405020304" pitchFamily="18" charset="0"/>
                <a:ea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rPr>
              <a:t> in </a:t>
            </a:r>
            <a:r>
              <a:rPr lang="en-US" sz="2800" dirty="0" err="1">
                <a:solidFill>
                  <a:srgbClr val="000000"/>
                </a:solidFill>
                <a:latin typeface="Times New Roman" panose="02020603050405020304" pitchFamily="18" charset="0"/>
                <a:ea typeface="Times New Roman" panose="02020603050405020304" pitchFamily="18" charset="0"/>
              </a:rPr>
              <a:t>đậm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706032592"/>
              </p:ext>
            </p:extLst>
          </p:nvPr>
        </p:nvGraphicFramePr>
        <p:xfrm>
          <a:off x="660399" y="2186276"/>
          <a:ext cx="10807700" cy="3801364"/>
        </p:xfrm>
        <a:graphic>
          <a:graphicData uri="http://schemas.openxmlformats.org/drawingml/2006/table">
            <a:tbl>
              <a:tblPr firstRow="1" firstCol="1" bandRow="1"/>
              <a:tblGrid>
                <a:gridCol w="5351492">
                  <a:extLst>
                    <a:ext uri="{9D8B030D-6E8A-4147-A177-3AD203B41FA5}">
                      <a16:colId xmlns:a16="http://schemas.microsoft.com/office/drawing/2014/main" xmlns="" val="135098221"/>
                    </a:ext>
                  </a:extLst>
                </a:gridCol>
                <a:gridCol w="5456208">
                  <a:extLst>
                    <a:ext uri="{9D8B030D-6E8A-4147-A177-3AD203B41FA5}">
                      <a16:colId xmlns:a16="http://schemas.microsoft.com/office/drawing/2014/main" xmlns="" val="2709183678"/>
                    </a:ext>
                  </a:extLst>
                </a:gridCol>
              </a:tblGrid>
              <a:tr h="0">
                <a:tc>
                  <a:txBody>
                    <a:bodyPr/>
                    <a:lstStyle/>
                    <a:p>
                      <a:pPr algn="ctr">
                        <a:lnSpc>
                          <a:spcPct val="115000"/>
                        </a:lnSpc>
                        <a:spcAft>
                          <a:spcPts val="1000"/>
                        </a:spcAf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gốc</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thay đổi trật tự</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13372016"/>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 ai đó chế nhạo cái khác biệt của ta, </a:t>
                      </a: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 có thấy dễ chịu không?</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03515006"/>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Ai chẳng muốn </a:t>
                      </a: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minh, giỏi giang</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15125409"/>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 người ta kìa!” - </a:t>
                      </a:r>
                      <a:r>
                        <a:rPr lang="vi-VN"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 là câu mẹ tôi thường thốt lên </a:t>
                      </a: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 khi không hài lòng với tôi về một điều gì đó</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28499025"/>
                  </a:ext>
                </a:extLst>
              </a:tr>
            </a:tbl>
          </a:graphicData>
        </a:graphic>
      </p:graphicFrame>
    </p:spTree>
    <p:extLst>
      <p:ext uri="{BB962C8B-B14F-4D97-AF65-F5344CB8AC3E}">
        <p14:creationId xmlns:p14="http://schemas.microsoft.com/office/powerpoint/2010/main" val="18842795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20880</Words>
  <Application>Microsoft Office PowerPoint</Application>
  <PresentationFormat>Custom</PresentationFormat>
  <Paragraphs>1972</Paragraphs>
  <Slides>177</Slides>
  <Notes>171</Notes>
  <HiddenSlides>0</HiddenSlides>
  <MMClips>0</MMClips>
  <ScaleCrop>false</ScaleCrop>
  <HeadingPairs>
    <vt:vector size="4" baseType="variant">
      <vt:variant>
        <vt:lpstr>Theme</vt:lpstr>
      </vt:variant>
      <vt:variant>
        <vt:i4>2</vt:i4>
      </vt:variant>
      <vt:variant>
        <vt:lpstr>Slide Titles</vt:lpstr>
      </vt:variant>
      <vt:variant>
        <vt:i4>177</vt:i4>
      </vt:variant>
    </vt:vector>
  </HeadingPairs>
  <TitlesOfParts>
    <vt:vector size="179" baseType="lpstr">
      <vt:lpstr>1_Office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thuvienhoclieu.com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thuvienhoclieu.com</dc:title>
  <dc:creator>thuvienhoclieu.com</dc:creator>
  <cp:keywords>thuvienhoclieu.com</cp:keywords>
  <dc:description>thuvienhoclieu.com</dc:description>
  <cp:lastModifiedBy/>
  <cp:revision>1</cp:revision>
  <dcterms:created xsi:type="dcterms:W3CDTF">2022-08-11T15:17:17Z</dcterms:created>
  <dcterms:modified xsi:type="dcterms:W3CDTF">2022-08-11T15:17:29Z</dcterms:modified>
</cp:coreProperties>
</file>