
<file path=[Content_Types].xml><?xml version="1.0" encoding="utf-8"?>
<Types xmlns="http://schemas.openxmlformats.org/package/2006/content-types">
  <Default Extension="png" ContentType="image/png"/>
  <Default Extension="jfif" ContentType="image/jpe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246"/>
  </p:notesMasterIdLst>
  <p:sldIdLst>
    <p:sldId id="432" r:id="rId2"/>
    <p:sldId id="510" r:id="rId3"/>
    <p:sldId id="526" r:id="rId4"/>
    <p:sldId id="543" r:id="rId5"/>
    <p:sldId id="560" r:id="rId6"/>
    <p:sldId id="594" r:id="rId7"/>
    <p:sldId id="595" r:id="rId8"/>
    <p:sldId id="596" r:id="rId9"/>
    <p:sldId id="597" r:id="rId10"/>
    <p:sldId id="598" r:id="rId11"/>
    <p:sldId id="599" r:id="rId12"/>
    <p:sldId id="600" r:id="rId13"/>
    <p:sldId id="601" r:id="rId14"/>
    <p:sldId id="602" r:id="rId15"/>
    <p:sldId id="603" r:id="rId16"/>
    <p:sldId id="604" r:id="rId17"/>
    <p:sldId id="605" r:id="rId18"/>
    <p:sldId id="606" r:id="rId19"/>
    <p:sldId id="675" r:id="rId20"/>
    <p:sldId id="607" r:id="rId21"/>
    <p:sldId id="608" r:id="rId22"/>
    <p:sldId id="609" r:id="rId23"/>
    <p:sldId id="610" r:id="rId24"/>
    <p:sldId id="611" r:id="rId25"/>
    <p:sldId id="612" r:id="rId26"/>
    <p:sldId id="613" r:id="rId27"/>
    <p:sldId id="614" r:id="rId28"/>
    <p:sldId id="615" r:id="rId29"/>
    <p:sldId id="616" r:id="rId30"/>
    <p:sldId id="617" r:id="rId31"/>
    <p:sldId id="618" r:id="rId32"/>
    <p:sldId id="619" r:id="rId33"/>
    <p:sldId id="620" r:id="rId34"/>
    <p:sldId id="621" r:id="rId35"/>
    <p:sldId id="622" r:id="rId36"/>
    <p:sldId id="623" r:id="rId37"/>
    <p:sldId id="624" r:id="rId38"/>
    <p:sldId id="625" r:id="rId39"/>
    <p:sldId id="626" r:id="rId40"/>
    <p:sldId id="627" r:id="rId41"/>
    <p:sldId id="628" r:id="rId42"/>
    <p:sldId id="629" r:id="rId43"/>
    <p:sldId id="630" r:id="rId44"/>
    <p:sldId id="631" r:id="rId45"/>
    <p:sldId id="632" r:id="rId46"/>
    <p:sldId id="633" r:id="rId47"/>
    <p:sldId id="634" r:id="rId48"/>
    <p:sldId id="635" r:id="rId49"/>
    <p:sldId id="636" r:id="rId50"/>
    <p:sldId id="637" r:id="rId51"/>
    <p:sldId id="638" r:id="rId52"/>
    <p:sldId id="639" r:id="rId53"/>
    <p:sldId id="640" r:id="rId54"/>
    <p:sldId id="641" r:id="rId55"/>
    <p:sldId id="642" r:id="rId56"/>
    <p:sldId id="643" r:id="rId57"/>
    <p:sldId id="644" r:id="rId58"/>
    <p:sldId id="645" r:id="rId59"/>
    <p:sldId id="646" r:id="rId60"/>
    <p:sldId id="647" r:id="rId61"/>
    <p:sldId id="648" r:id="rId62"/>
    <p:sldId id="649" r:id="rId63"/>
    <p:sldId id="650" r:id="rId64"/>
    <p:sldId id="651" r:id="rId65"/>
    <p:sldId id="676" r:id="rId66"/>
    <p:sldId id="652" r:id="rId67"/>
    <p:sldId id="653" r:id="rId68"/>
    <p:sldId id="654" r:id="rId69"/>
    <p:sldId id="655" r:id="rId70"/>
    <p:sldId id="656" r:id="rId71"/>
    <p:sldId id="657" r:id="rId72"/>
    <p:sldId id="658" r:id="rId73"/>
    <p:sldId id="659" r:id="rId74"/>
    <p:sldId id="660" r:id="rId75"/>
    <p:sldId id="661" r:id="rId76"/>
    <p:sldId id="662" r:id="rId77"/>
    <p:sldId id="663" r:id="rId78"/>
    <p:sldId id="664" r:id="rId79"/>
    <p:sldId id="665" r:id="rId80"/>
    <p:sldId id="666" r:id="rId81"/>
    <p:sldId id="667" r:id="rId82"/>
    <p:sldId id="668" r:id="rId83"/>
    <p:sldId id="669" r:id="rId84"/>
    <p:sldId id="670" r:id="rId85"/>
    <p:sldId id="671" r:id="rId86"/>
    <p:sldId id="672" r:id="rId87"/>
    <p:sldId id="673" r:id="rId88"/>
    <p:sldId id="674" r:id="rId89"/>
    <p:sldId id="577" r:id="rId90"/>
    <p:sldId id="578" r:id="rId91"/>
    <p:sldId id="579" r:id="rId92"/>
    <p:sldId id="580" r:id="rId93"/>
    <p:sldId id="581" r:id="rId94"/>
    <p:sldId id="582" r:id="rId95"/>
    <p:sldId id="583" r:id="rId96"/>
    <p:sldId id="584" r:id="rId97"/>
    <p:sldId id="677" r:id="rId98"/>
    <p:sldId id="678" r:id="rId99"/>
    <p:sldId id="585" r:id="rId100"/>
    <p:sldId id="586" r:id="rId101"/>
    <p:sldId id="587" r:id="rId102"/>
    <p:sldId id="679" r:id="rId103"/>
    <p:sldId id="680" r:id="rId104"/>
    <p:sldId id="588" r:id="rId105"/>
    <p:sldId id="589" r:id="rId106"/>
    <p:sldId id="590" r:id="rId107"/>
    <p:sldId id="681" r:id="rId108"/>
    <p:sldId id="591" r:id="rId109"/>
    <p:sldId id="592" r:id="rId110"/>
    <p:sldId id="593" r:id="rId111"/>
    <p:sldId id="561" r:id="rId112"/>
    <p:sldId id="562" r:id="rId113"/>
    <p:sldId id="563" r:id="rId114"/>
    <p:sldId id="564" r:id="rId115"/>
    <p:sldId id="565" r:id="rId116"/>
    <p:sldId id="566" r:id="rId117"/>
    <p:sldId id="567" r:id="rId118"/>
    <p:sldId id="568" r:id="rId119"/>
    <p:sldId id="569" r:id="rId120"/>
    <p:sldId id="570" r:id="rId121"/>
    <p:sldId id="571" r:id="rId122"/>
    <p:sldId id="572" r:id="rId123"/>
    <p:sldId id="573" r:id="rId124"/>
    <p:sldId id="574" r:id="rId125"/>
    <p:sldId id="575" r:id="rId126"/>
    <p:sldId id="576" r:id="rId127"/>
    <p:sldId id="544" r:id="rId128"/>
    <p:sldId id="545" r:id="rId129"/>
    <p:sldId id="546" r:id="rId130"/>
    <p:sldId id="547" r:id="rId131"/>
    <p:sldId id="548" r:id="rId132"/>
    <p:sldId id="549" r:id="rId133"/>
    <p:sldId id="550" r:id="rId134"/>
    <p:sldId id="551" r:id="rId135"/>
    <p:sldId id="552" r:id="rId136"/>
    <p:sldId id="553" r:id="rId137"/>
    <p:sldId id="554" r:id="rId138"/>
    <p:sldId id="555" r:id="rId139"/>
    <p:sldId id="556" r:id="rId140"/>
    <p:sldId id="557" r:id="rId141"/>
    <p:sldId id="558" r:id="rId142"/>
    <p:sldId id="559" r:id="rId143"/>
    <p:sldId id="527" r:id="rId144"/>
    <p:sldId id="528" r:id="rId145"/>
    <p:sldId id="682" r:id="rId146"/>
    <p:sldId id="529" r:id="rId147"/>
    <p:sldId id="530" r:id="rId148"/>
    <p:sldId id="531" r:id="rId149"/>
    <p:sldId id="532" r:id="rId150"/>
    <p:sldId id="533" r:id="rId151"/>
    <p:sldId id="534" r:id="rId152"/>
    <p:sldId id="535" r:id="rId153"/>
    <p:sldId id="536" r:id="rId154"/>
    <p:sldId id="537" r:id="rId155"/>
    <p:sldId id="538" r:id="rId156"/>
    <p:sldId id="539" r:id="rId157"/>
    <p:sldId id="540" r:id="rId158"/>
    <p:sldId id="541" r:id="rId159"/>
    <p:sldId id="542" r:id="rId160"/>
    <p:sldId id="511" r:id="rId161"/>
    <p:sldId id="512" r:id="rId162"/>
    <p:sldId id="513" r:id="rId163"/>
    <p:sldId id="514" r:id="rId164"/>
    <p:sldId id="515" r:id="rId165"/>
    <p:sldId id="516" r:id="rId166"/>
    <p:sldId id="517" r:id="rId167"/>
    <p:sldId id="723" r:id="rId168"/>
    <p:sldId id="518" r:id="rId169"/>
    <p:sldId id="519" r:id="rId170"/>
    <p:sldId id="520" r:id="rId171"/>
    <p:sldId id="521" r:id="rId172"/>
    <p:sldId id="522" r:id="rId173"/>
    <p:sldId id="683" r:id="rId174"/>
    <p:sldId id="684" r:id="rId175"/>
    <p:sldId id="685" r:id="rId176"/>
    <p:sldId id="686" r:id="rId177"/>
    <p:sldId id="687" r:id="rId178"/>
    <p:sldId id="688" r:id="rId179"/>
    <p:sldId id="689" r:id="rId180"/>
    <p:sldId id="691" r:id="rId181"/>
    <p:sldId id="692" r:id="rId182"/>
    <p:sldId id="693" r:id="rId183"/>
    <p:sldId id="694" r:id="rId184"/>
    <p:sldId id="695" r:id="rId185"/>
    <p:sldId id="696" r:id="rId186"/>
    <p:sldId id="699" r:id="rId187"/>
    <p:sldId id="700" r:id="rId188"/>
    <p:sldId id="701" r:id="rId189"/>
    <p:sldId id="702" r:id="rId190"/>
    <p:sldId id="703" r:id="rId191"/>
    <p:sldId id="704" r:id="rId192"/>
    <p:sldId id="707" r:id="rId193"/>
    <p:sldId id="708" r:id="rId194"/>
    <p:sldId id="709" r:id="rId195"/>
    <p:sldId id="710" r:id="rId196"/>
    <p:sldId id="711" r:id="rId197"/>
    <p:sldId id="712" r:id="rId198"/>
    <p:sldId id="715" r:id="rId199"/>
    <p:sldId id="717" r:id="rId200"/>
    <p:sldId id="716" r:id="rId201"/>
    <p:sldId id="718" r:id="rId202"/>
    <p:sldId id="719" r:id="rId203"/>
    <p:sldId id="720" r:id="rId204"/>
    <p:sldId id="721" r:id="rId205"/>
    <p:sldId id="722" r:id="rId206"/>
    <p:sldId id="713" r:id="rId207"/>
    <p:sldId id="714" r:id="rId208"/>
    <p:sldId id="705" r:id="rId209"/>
    <p:sldId id="706" r:id="rId210"/>
    <p:sldId id="697" r:id="rId211"/>
    <p:sldId id="698" r:id="rId212"/>
    <p:sldId id="690" r:id="rId213"/>
    <p:sldId id="724" r:id="rId214"/>
    <p:sldId id="725" r:id="rId215"/>
    <p:sldId id="726" r:id="rId216"/>
    <p:sldId id="727" r:id="rId217"/>
    <p:sldId id="728" r:id="rId218"/>
    <p:sldId id="729" r:id="rId219"/>
    <p:sldId id="730" r:id="rId220"/>
    <p:sldId id="731" r:id="rId221"/>
    <p:sldId id="766" r:id="rId222"/>
    <p:sldId id="732" r:id="rId223"/>
    <p:sldId id="733" r:id="rId224"/>
    <p:sldId id="772" r:id="rId225"/>
    <p:sldId id="771" r:id="rId226"/>
    <p:sldId id="767" r:id="rId227"/>
    <p:sldId id="769" r:id="rId228"/>
    <p:sldId id="770" r:id="rId229"/>
    <p:sldId id="735" r:id="rId230"/>
    <p:sldId id="737" r:id="rId231"/>
    <p:sldId id="738" r:id="rId232"/>
    <p:sldId id="739" r:id="rId233"/>
    <p:sldId id="740" r:id="rId234"/>
    <p:sldId id="741" r:id="rId235"/>
    <p:sldId id="742" r:id="rId236"/>
    <p:sldId id="743" r:id="rId237"/>
    <p:sldId id="773" r:id="rId238"/>
    <p:sldId id="774" r:id="rId239"/>
    <p:sldId id="775" r:id="rId240"/>
    <p:sldId id="744" r:id="rId241"/>
    <p:sldId id="745" r:id="rId242"/>
    <p:sldId id="746" r:id="rId243"/>
    <p:sldId id="747" r:id="rId244"/>
    <p:sldId id="765" r:id="rId24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505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74" d="100"/>
          <a:sy n="74" d="100"/>
        </p:scale>
        <p:origin x="-582" y="-9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commentAuthors" Target="commentAuthor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presProps" Target="presProps.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viewProps" Target="viewProps.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theme" Target="theme/theme1.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tableStyles" Target="tableStyles.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notesMaster" Target="notesMasters/notesMaster1.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2D58CB-F68C-47C6-91A0-1EE89F7A3E5B}" type="datetimeFigureOut">
              <a:rPr lang="en-US" smtClean="0"/>
              <a:t>8/11/2022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3FB82C3-2A85-4F61-B282-74B2030913CD}" type="slidenum">
              <a:rPr lang="en-US" smtClean="0"/>
              <a:t>‹#›</a:t>
            </a:fld>
            <a:endParaRPr lang="en-US"/>
          </a:p>
        </p:txBody>
      </p:sp>
    </p:spTree>
    <p:extLst>
      <p:ext uri="{BB962C8B-B14F-4D97-AF65-F5344CB8AC3E}">
        <p14:creationId xmlns:p14="http://schemas.microsoft.com/office/powerpoint/2010/main" val="13716436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2549488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2577763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2787912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595119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3608935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8322619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48483974"/>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02736978"/>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1263780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3180522"/>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03612929"/>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9784687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53998042"/>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03407145"/>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4085986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07632122"/>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3568072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6703118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207648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00133298"/>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9784155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2961068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9449367"/>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2740916"/>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61665975"/>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6779899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774645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3949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77925285"/>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966758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9507640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868519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6608184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0835065"/>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8628832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6181039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3650707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2627275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63687824"/>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370070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8605118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02523187"/>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2015195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981291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34020854"/>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12782653"/>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5720752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564884"/>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2069113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0363606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1655769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198611187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8282758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420352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EF53657-3300-4B45-A1A4-93B970EFFC0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9D16AD27-9BB3-4D4A-B26E-0D0033ACD2E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CB3475ED-6A53-44D4-AB80-66BCE7FD0A8A}"/>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a16="http://schemas.microsoft.com/office/drawing/2014/main" xmlns="" id="{F368C6BB-84C1-417C-80D8-193AE5C1079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180E2A0A-D837-4DA2-9D19-46805891C970}"/>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3349185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A57BB1D-8479-4A5B-B9C6-065C59CCA8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626EE719-9C0C-4AD5-B637-AAC52CEFCB7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1AD89F44-4051-4C16-B21D-4CF3208B8E57}"/>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a16="http://schemas.microsoft.com/office/drawing/2014/main" xmlns="" id="{2A4FB007-9179-45B7-A42D-DEF88F1C3F8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A2A019ED-ABBF-4199-9D22-6A9520D21304}"/>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1736124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9E87515F-FBC2-4DE6-81C4-3B3FB46F5142}"/>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15F6D4C3-0C64-4D45-9035-5E1CE4E73B8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D9D546F9-FE37-46BB-83C4-69ECD2E529C6}"/>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a16="http://schemas.microsoft.com/office/drawing/2014/main" xmlns="" id="{56B8ECFC-C9E6-47CB-99F8-CDD1858B33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A8F0D022-3BFE-4836-BE77-1D1B87200850}"/>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6392769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2F7F548-4C47-4F4A-982B-DCD66D9E2C5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54F7A76F-C9EE-4EE3-8E19-8E957E593E2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E02ACC40-4FE7-49BD-BC54-062F5780A5D1}"/>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a16="http://schemas.microsoft.com/office/drawing/2014/main" xmlns="" id="{BEDA426F-8AB5-4A56-81DF-95C5BEA108F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9AF15C75-D958-4D47-8476-D923F8A5FF58}"/>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12077258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C93FCAE-9750-40D6-BAC5-89CBA1344E4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A3F1B387-72C6-4240-8D36-2D84EC5A038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3FB70C91-9AA8-4B7B-AFE0-B8BE7ADA67D1}"/>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a16="http://schemas.microsoft.com/office/drawing/2014/main" xmlns="" id="{12333481-80A4-4179-A57B-839BAF29465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DAD284E5-4F4A-4E39-942D-E66A1C0E0A63}"/>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9780811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3C23180-2425-4CBB-B1DC-D2D64F53418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D1572BB2-E200-474E-8DE1-EC9A7CBEEF7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0C2AD38B-9138-44FF-BF3B-582CF606A95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D9922C7D-D02F-40F7-A07F-803059E20F4E}"/>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6" name="Footer Placeholder 5">
            <a:extLst>
              <a:ext uri="{FF2B5EF4-FFF2-40B4-BE49-F238E27FC236}">
                <a16:creationId xmlns:a16="http://schemas.microsoft.com/office/drawing/2014/main" xmlns="" id="{C2CD07AD-6460-4C91-96DA-4869A0F6C64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7CA5FBDC-C79C-4308-86AA-252D84E72D3C}"/>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8759147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E2C37DA-40C3-494B-9A96-FD308A1C4AF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54CEE5AA-E459-422E-BD4C-32454037A78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FDFE40E3-F98D-4821-BD1A-C47798734BB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1E6063C8-2E9E-48E7-A06F-EBB48C8B4F7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AABE90F1-B52F-4997-89FD-C4A74768DD7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AAB895C8-38FB-4697-9A9E-2A7EC02E6913}"/>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8" name="Footer Placeholder 7">
            <a:extLst>
              <a:ext uri="{FF2B5EF4-FFF2-40B4-BE49-F238E27FC236}">
                <a16:creationId xmlns:a16="http://schemas.microsoft.com/office/drawing/2014/main" xmlns="" id="{D4A47CEC-30AF-4557-8E83-A934E518A38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E10A8B0C-1691-4A6E-AA55-C7F92DEB0F74}"/>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4650841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F50A565-3399-4940-A129-73D73A0A0E1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18C1BDF6-D918-4649-A744-5A0881A118A4}"/>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4" name="Footer Placeholder 3">
            <a:extLst>
              <a:ext uri="{FF2B5EF4-FFF2-40B4-BE49-F238E27FC236}">
                <a16:creationId xmlns:a16="http://schemas.microsoft.com/office/drawing/2014/main" xmlns="" id="{4A397844-7827-4C56-933F-DF016BAD29C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C0391005-ED05-46A9-8148-1F0EE26A65B9}"/>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3436479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13A5DA31-2D7B-4D85-A258-C1709A1FE76B}"/>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3" name="Footer Placeholder 2">
            <a:extLst>
              <a:ext uri="{FF2B5EF4-FFF2-40B4-BE49-F238E27FC236}">
                <a16:creationId xmlns:a16="http://schemas.microsoft.com/office/drawing/2014/main" xmlns="" id="{9D845B2E-9E9E-479E-9883-306FF777442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88546899-631C-4C29-9FA1-76BDAF5BB1DD}"/>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32691314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3776602-02D5-4279-AEC5-1D9043F3FB0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C674B009-D310-48D1-BC85-37BAE1B04F1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EF0F309A-6CC9-4363-9ED0-84EBEF136E0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3E0F6EDD-500F-463E-8584-BD1A687E6D9F}"/>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6" name="Footer Placeholder 5">
            <a:extLst>
              <a:ext uri="{FF2B5EF4-FFF2-40B4-BE49-F238E27FC236}">
                <a16:creationId xmlns:a16="http://schemas.microsoft.com/office/drawing/2014/main" xmlns="" id="{3358DDB3-8E04-4D5B-A52D-E329F09B217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5EDAFF45-2B60-47DE-BE2A-5A7197D22BB3}"/>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7839427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298F1F6-7B63-4B55-AD5E-F3E8A00243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CB2B1769-7474-4647-ACBB-436EDD50F9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9DBA7988-A4E5-4B55-9C85-86BE69A5EFB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1B87F6E3-307E-48E7-9D3D-E77481C37626}"/>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6" name="Footer Placeholder 5">
            <a:extLst>
              <a:ext uri="{FF2B5EF4-FFF2-40B4-BE49-F238E27FC236}">
                <a16:creationId xmlns:a16="http://schemas.microsoft.com/office/drawing/2014/main" xmlns="" id="{63E9AEDB-941E-4DBC-8990-CFADDC20EE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92063E7E-CEA0-47CF-9604-93B09FE9ADA2}"/>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3884218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35D682FE-34FA-44A0-AE4C-9B124C13AAD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B9F6E89C-5DBD-4101-816B-96869D13491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FFCDC888-11B5-4EE9-B7F7-C36932317CA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2DAB2A-4220-4418-90DB-31EEAA68824C}" type="datetimeFigureOut">
              <a:rPr lang="en-US" smtClean="0"/>
              <a:t>8/11/2022</a:t>
            </a:fld>
            <a:endParaRPr lang="en-US"/>
          </a:p>
        </p:txBody>
      </p:sp>
      <p:sp>
        <p:nvSpPr>
          <p:cNvPr id="5" name="Footer Placeholder 4">
            <a:extLst>
              <a:ext uri="{FF2B5EF4-FFF2-40B4-BE49-F238E27FC236}">
                <a16:creationId xmlns:a16="http://schemas.microsoft.com/office/drawing/2014/main" xmlns="" id="{3F7427E9-AB6C-4E41-9A4A-E31B4FF589E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3A775D3D-560B-457A-906A-6AC719CC839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485AFA-8BAB-446E-BC26-43EDD1A47337}" type="slidenum">
              <a:rPr lang="en-US" smtClean="0"/>
              <a:t>‹#›</a:t>
            </a:fld>
            <a:endParaRPr lang="en-US"/>
          </a:p>
        </p:txBody>
      </p:sp>
    </p:spTree>
    <p:extLst>
      <p:ext uri="{BB962C8B-B14F-4D97-AF65-F5344CB8AC3E}">
        <p14:creationId xmlns:p14="http://schemas.microsoft.com/office/powerpoint/2010/main" val="230937297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hyperlink" Target="http://www.thuvienbinhthuan.com.vn/" TargetMode="External"/><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45.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67.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5.jfif"/><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3" name="Picture 2">
            <a:extLst>
              <a:ext uri="{FF2B5EF4-FFF2-40B4-BE49-F238E27FC236}">
                <a16:creationId xmlns:a16="http://schemas.microsoft.com/office/drawing/2014/main" xmlns="" id="{6300C30E-83D6-4A86-9373-EC29C40EF99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654097" y="649273"/>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a:t>
            </a:r>
            <a:r>
              <a:rPr lang="en-US" sz="3600" b="1" kern="10" dirty="0">
                <a:ln w="19050">
                  <a:solidFill>
                    <a:srgbClr val="0000FF"/>
                  </a:solidFill>
                  <a:round/>
                  <a:headEnd/>
                  <a:tailEnd/>
                </a:ln>
                <a:solidFill>
                  <a:srgbClr val="FF0000"/>
                </a:solidFill>
                <a:latin typeface="Times New Roman"/>
                <a:cs typeface="Times New Roman"/>
              </a:rPr>
              <a:t>TRUYỆN</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lang="en-US" b="1" dirty="0" err="1">
                <a:solidFill>
                  <a:srgbClr val="FF0000"/>
                </a:solidFill>
                <a:latin typeface="Times New Roman" panose="02020603050405020304" pitchFamily="18" charset="0"/>
                <a:ea typeface="Times New Roman" panose="02020603050405020304" pitchFamily="18" charset="0"/>
              </a:rPr>
              <a:t>Truyện</a:t>
            </a:r>
            <a:r>
              <a:rPr lang="en-US" b="1" dirty="0">
                <a:solidFill>
                  <a:srgbClr val="FF0000"/>
                </a:solidFill>
                <a:latin typeface="Times New Roman" panose="02020603050405020304" pitchFamily="18" charset="0"/>
                <a:ea typeface="Times New Roman" panose="02020603050405020304" pitchFamily="18" charset="0"/>
              </a:rPr>
              <a:t> </a:t>
            </a:r>
            <a:r>
              <a:rPr lang="en-US" b="1" dirty="0" err="1">
                <a:solidFill>
                  <a:srgbClr val="FF0000"/>
                </a:solidFill>
                <a:latin typeface="Times New Roman" panose="02020603050405020304" pitchFamily="18" charset="0"/>
                <a:ea typeface="Times New Roman" panose="02020603050405020304" pitchFamily="18" charset="0"/>
              </a:rPr>
              <a:t>ngắn</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8" name="Picture 7" descr="Soạn bài Bức tranh của em gái tôi sách Cánh Diều | Soạn văn 6 chi tiết">
            <a:extLst>
              <a:ext uri="{FF2B5EF4-FFF2-40B4-BE49-F238E27FC236}">
                <a16:creationId xmlns:a16="http://schemas.microsoft.com/office/drawing/2014/main" xmlns="" id="{C0489BA2-8FD4-46AF-B31F-54B560D8D5D9}"/>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953999" y="4119602"/>
            <a:ext cx="3087391" cy="2738398"/>
          </a:xfrm>
          <a:prstGeom prst="rect">
            <a:avLst/>
          </a:prstGeom>
          <a:noFill/>
          <a:ln>
            <a:noFill/>
          </a:ln>
        </p:spPr>
      </p:pic>
      <p:pic>
        <p:nvPicPr>
          <p:cNvPr id="9" name="Shape 263">
            <a:extLst>
              <a:ext uri="{FF2B5EF4-FFF2-40B4-BE49-F238E27FC236}">
                <a16:creationId xmlns:a16="http://schemas.microsoft.com/office/drawing/2014/main" xmlns="" id="{59C0957A-CDAE-4A0F-A5F0-92F54D8CCC86}"/>
              </a:ext>
            </a:extLst>
          </p:cNvPr>
          <p:cNvPicPr/>
          <p:nvPr/>
        </p:nvPicPr>
        <p:blipFill>
          <a:blip r:embed="rId5"/>
          <a:stretch/>
        </p:blipFill>
        <p:spPr>
          <a:xfrm>
            <a:off x="3994150" y="4345055"/>
            <a:ext cx="3639706" cy="2512945"/>
          </a:xfrm>
          <a:prstGeom prst="rect">
            <a:avLst/>
          </a:prstGeom>
        </p:spPr>
      </p:pic>
      <p:pic>
        <p:nvPicPr>
          <p:cNvPr id="10" name="Picture 9" descr="Soạn bài Chích bông ơi | Hay nhất Soạn văn lớp 6 Cánh diều">
            <a:extLst>
              <a:ext uri="{FF2B5EF4-FFF2-40B4-BE49-F238E27FC236}">
                <a16:creationId xmlns:a16="http://schemas.microsoft.com/office/drawing/2014/main" xmlns="" id="{64EFF041-623C-4AA3-A1E3-2C8580E2172C}"/>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7633856" y="3051020"/>
            <a:ext cx="3255819" cy="2768378"/>
          </a:xfrm>
          <a:prstGeom prst="rect">
            <a:avLst/>
          </a:prstGeom>
          <a:noFill/>
          <a:ln>
            <a:noFill/>
          </a:ln>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1000" fill="hold"/>
                                        <p:tgtEl>
                                          <p:spTgt spid="18"/>
                                        </p:tgtEl>
                                        <p:attrNameLst>
                                          <p:attrName>ppt_w</p:attrName>
                                        </p:attrNameLst>
                                      </p:cBhvr>
                                      <p:tavLst>
                                        <p:tav tm="0">
                                          <p:val>
                                            <p:fltVal val="0"/>
                                          </p:val>
                                        </p:tav>
                                        <p:tav tm="100000">
                                          <p:val>
                                            <p:strVal val="#ppt_w"/>
                                          </p:val>
                                        </p:tav>
                                      </p:tavLst>
                                    </p:anim>
                                    <p:anim calcmode="lin" valueType="num">
                                      <p:cBhvr>
                                        <p:cTn id="18" dur="1000" fill="hold"/>
                                        <p:tgtEl>
                                          <p:spTgt spid="18"/>
                                        </p:tgtEl>
                                        <p:attrNameLst>
                                          <p:attrName>ppt_h</p:attrName>
                                        </p:attrNameLst>
                                      </p:cBhvr>
                                      <p:tavLst>
                                        <p:tav tm="0">
                                          <p:val>
                                            <p:fltVal val="0"/>
                                          </p:val>
                                        </p:tav>
                                        <p:tav tm="100000">
                                          <p:val>
                                            <p:strVal val="#ppt_h"/>
                                          </p:val>
                                        </p:tav>
                                      </p:tavLst>
                                    </p:anim>
                                    <p:anim calcmode="lin" valueType="num">
                                      <p:cBhvr>
                                        <p:cTn id="19" dur="1000" fill="hold"/>
                                        <p:tgtEl>
                                          <p:spTgt spid="18"/>
                                        </p:tgtEl>
                                        <p:attrNameLst>
                                          <p:attrName>style.rotation</p:attrName>
                                        </p:attrNameLst>
                                      </p:cBhvr>
                                      <p:tavLst>
                                        <p:tav tm="0">
                                          <p:val>
                                            <p:fltVal val="90"/>
                                          </p:val>
                                        </p:tav>
                                        <p:tav tm="100000">
                                          <p:val>
                                            <p:fltVal val="0"/>
                                          </p:val>
                                        </p:tav>
                                      </p:tavLst>
                                    </p:anim>
                                    <p:animEffect transition="in" filter="fade">
                                      <p:cBhvr>
                                        <p:cTn id="20" dur="1000"/>
                                        <p:tgtEl>
                                          <p:spTgt spid="18"/>
                                        </p:tgtEl>
                                      </p:cBhvr>
                                    </p:animEffect>
                                  </p:childTnLst>
                                </p:cTn>
                              </p:par>
                              <p:par>
                                <p:cTn id="21" presetID="31" presetClass="entr" presetSubtype="0"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1000" fill="hold"/>
                                        <p:tgtEl>
                                          <p:spTgt spid="8"/>
                                        </p:tgtEl>
                                        <p:attrNameLst>
                                          <p:attrName>ppt_w</p:attrName>
                                        </p:attrNameLst>
                                      </p:cBhvr>
                                      <p:tavLst>
                                        <p:tav tm="0">
                                          <p:val>
                                            <p:fltVal val="0"/>
                                          </p:val>
                                        </p:tav>
                                        <p:tav tm="100000">
                                          <p:val>
                                            <p:strVal val="#ppt_w"/>
                                          </p:val>
                                        </p:tav>
                                      </p:tavLst>
                                    </p:anim>
                                    <p:anim calcmode="lin" valueType="num">
                                      <p:cBhvr>
                                        <p:cTn id="24" dur="1000" fill="hold"/>
                                        <p:tgtEl>
                                          <p:spTgt spid="8"/>
                                        </p:tgtEl>
                                        <p:attrNameLst>
                                          <p:attrName>ppt_h</p:attrName>
                                        </p:attrNameLst>
                                      </p:cBhvr>
                                      <p:tavLst>
                                        <p:tav tm="0">
                                          <p:val>
                                            <p:fltVal val="0"/>
                                          </p:val>
                                        </p:tav>
                                        <p:tav tm="100000">
                                          <p:val>
                                            <p:strVal val="#ppt_h"/>
                                          </p:val>
                                        </p:tav>
                                      </p:tavLst>
                                    </p:anim>
                                    <p:anim calcmode="lin" valueType="num">
                                      <p:cBhvr>
                                        <p:cTn id="25" dur="1000" fill="hold"/>
                                        <p:tgtEl>
                                          <p:spTgt spid="8"/>
                                        </p:tgtEl>
                                        <p:attrNameLst>
                                          <p:attrName>style.rotation</p:attrName>
                                        </p:attrNameLst>
                                      </p:cBhvr>
                                      <p:tavLst>
                                        <p:tav tm="0">
                                          <p:val>
                                            <p:fltVal val="90"/>
                                          </p:val>
                                        </p:tav>
                                        <p:tav tm="100000">
                                          <p:val>
                                            <p:fltVal val="0"/>
                                          </p:val>
                                        </p:tav>
                                      </p:tavLst>
                                    </p:anim>
                                    <p:animEffect transition="in" filter="fade">
                                      <p:cBhvr>
                                        <p:cTn id="26" dur="1000"/>
                                        <p:tgtEl>
                                          <p:spTgt spid="8"/>
                                        </p:tgtEl>
                                      </p:cBhvr>
                                    </p:animEffect>
                                  </p:childTnLst>
                                </p:cTn>
                              </p:par>
                              <p:par>
                                <p:cTn id="27" presetID="31" presetClass="entr" presetSubtype="0"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1000" fill="hold"/>
                                        <p:tgtEl>
                                          <p:spTgt spid="9"/>
                                        </p:tgtEl>
                                        <p:attrNameLst>
                                          <p:attrName>ppt_w</p:attrName>
                                        </p:attrNameLst>
                                      </p:cBhvr>
                                      <p:tavLst>
                                        <p:tav tm="0">
                                          <p:val>
                                            <p:fltVal val="0"/>
                                          </p:val>
                                        </p:tav>
                                        <p:tav tm="100000">
                                          <p:val>
                                            <p:strVal val="#ppt_w"/>
                                          </p:val>
                                        </p:tav>
                                      </p:tavLst>
                                    </p:anim>
                                    <p:anim calcmode="lin" valueType="num">
                                      <p:cBhvr>
                                        <p:cTn id="30" dur="1000" fill="hold"/>
                                        <p:tgtEl>
                                          <p:spTgt spid="9"/>
                                        </p:tgtEl>
                                        <p:attrNameLst>
                                          <p:attrName>ppt_h</p:attrName>
                                        </p:attrNameLst>
                                      </p:cBhvr>
                                      <p:tavLst>
                                        <p:tav tm="0">
                                          <p:val>
                                            <p:fltVal val="0"/>
                                          </p:val>
                                        </p:tav>
                                        <p:tav tm="100000">
                                          <p:val>
                                            <p:strVal val="#ppt_h"/>
                                          </p:val>
                                        </p:tav>
                                      </p:tavLst>
                                    </p:anim>
                                    <p:anim calcmode="lin" valueType="num">
                                      <p:cBhvr>
                                        <p:cTn id="31" dur="1000" fill="hold"/>
                                        <p:tgtEl>
                                          <p:spTgt spid="9"/>
                                        </p:tgtEl>
                                        <p:attrNameLst>
                                          <p:attrName>style.rotation</p:attrName>
                                        </p:attrNameLst>
                                      </p:cBhvr>
                                      <p:tavLst>
                                        <p:tav tm="0">
                                          <p:val>
                                            <p:fltVal val="90"/>
                                          </p:val>
                                        </p:tav>
                                        <p:tav tm="100000">
                                          <p:val>
                                            <p:fltVal val="0"/>
                                          </p:val>
                                        </p:tav>
                                      </p:tavLst>
                                    </p:anim>
                                    <p:animEffect transition="in" filter="fade">
                                      <p:cBhvr>
                                        <p:cTn id="32" dur="1000"/>
                                        <p:tgtEl>
                                          <p:spTgt spid="9"/>
                                        </p:tgtEl>
                                      </p:cBhvr>
                                    </p:animEffect>
                                  </p:childTnLst>
                                </p:cTn>
                              </p:par>
                              <p:par>
                                <p:cTn id="33" presetID="31" presetClass="entr" presetSubtype="0"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1000" fill="hold"/>
                                        <p:tgtEl>
                                          <p:spTgt spid="10"/>
                                        </p:tgtEl>
                                        <p:attrNameLst>
                                          <p:attrName>ppt_w</p:attrName>
                                        </p:attrNameLst>
                                      </p:cBhvr>
                                      <p:tavLst>
                                        <p:tav tm="0">
                                          <p:val>
                                            <p:fltVal val="0"/>
                                          </p:val>
                                        </p:tav>
                                        <p:tav tm="100000">
                                          <p:val>
                                            <p:strVal val="#ppt_w"/>
                                          </p:val>
                                        </p:tav>
                                      </p:tavLst>
                                    </p:anim>
                                    <p:anim calcmode="lin" valueType="num">
                                      <p:cBhvr>
                                        <p:cTn id="36" dur="1000" fill="hold"/>
                                        <p:tgtEl>
                                          <p:spTgt spid="10"/>
                                        </p:tgtEl>
                                        <p:attrNameLst>
                                          <p:attrName>ppt_h</p:attrName>
                                        </p:attrNameLst>
                                      </p:cBhvr>
                                      <p:tavLst>
                                        <p:tav tm="0">
                                          <p:val>
                                            <p:fltVal val="0"/>
                                          </p:val>
                                        </p:tav>
                                        <p:tav tm="100000">
                                          <p:val>
                                            <p:strVal val="#ppt_h"/>
                                          </p:val>
                                        </p:tav>
                                      </p:tavLst>
                                    </p:anim>
                                    <p:anim calcmode="lin" valueType="num">
                                      <p:cBhvr>
                                        <p:cTn id="37" dur="1000" fill="hold"/>
                                        <p:tgtEl>
                                          <p:spTgt spid="10"/>
                                        </p:tgtEl>
                                        <p:attrNameLst>
                                          <p:attrName>style.rotation</p:attrName>
                                        </p:attrNameLst>
                                      </p:cBhvr>
                                      <p:tavLst>
                                        <p:tav tm="0">
                                          <p:val>
                                            <p:fltVal val="90"/>
                                          </p:val>
                                        </p:tav>
                                        <p:tav tm="100000">
                                          <p:val>
                                            <p:fltVal val="0"/>
                                          </p:val>
                                        </p:tav>
                                      </p:tavLst>
                                    </p:anim>
                                    <p:animEffect transition="in" filter="fade">
                                      <p:cBhvr>
                                        <p:cTn id="38"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1" name="Rounded Rectangle 10">
            <a:extLst>
              <a:ext uri="{FF2B5EF4-FFF2-40B4-BE49-F238E27FC236}">
                <a16:creationId xmlns:a16="http://schemas.microsoft.com/office/drawing/2014/main" xmlns="" id="{441420D3-85ED-48E2-9761-8F00CB4CE52B}"/>
              </a:ext>
            </a:extLst>
          </p:cNvPr>
          <p:cNvSpPr>
            <a:spLocks noChangeArrowheads="1"/>
          </p:cNvSpPr>
          <p:nvPr/>
        </p:nvSpPr>
        <p:spPr bwMode="auto">
          <a:xfrm>
            <a:off x="2798617" y="3643745"/>
            <a:ext cx="9102437" cy="2731081"/>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0" y="483173"/>
            <a:ext cx="8159334" cy="628832"/>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1" y="1438450"/>
            <a:ext cx="2229586" cy="1711830"/>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defRPr/>
            </a:pPr>
            <a:r>
              <a:rPr lang="en-US" sz="2800" b="1" dirty="0">
                <a:solidFill>
                  <a:srgbClr val="0D0D0D"/>
                </a:solidFill>
                <a:latin typeface="Times New Roman" panose="02020603050405020304" pitchFamily="18" charset="0"/>
                <a:ea typeface="MS Mincho" panose="02020609040205080304" pitchFamily="49" charset="-128"/>
                <a:cs typeface="Times New Roman" panose="02020603050405020304" pitchFamily="18" charset="0"/>
              </a:rPr>
              <a:t>1. </a:t>
            </a:r>
            <a:r>
              <a:rPr lang="en-US" sz="2800" b="1" dirty="0" err="1">
                <a:solidFill>
                  <a:srgbClr val="0D0D0D"/>
                </a:solidFill>
                <a:latin typeface="Times New Roman" panose="02020603050405020304" pitchFamily="18" charset="0"/>
                <a:ea typeface="MS Mincho" panose="02020609040205080304" pitchFamily="49" charset="-128"/>
                <a:cs typeface="Times New Roman" panose="02020603050405020304" pitchFamily="18" charset="0"/>
              </a:rPr>
              <a:t>Xuất</a:t>
            </a:r>
            <a:r>
              <a:rPr lang="en-US" sz="2800" b="1" dirty="0">
                <a:solidFill>
                  <a:srgbClr val="0D0D0D"/>
                </a:solidFill>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latin typeface="Times New Roman" panose="02020603050405020304" pitchFamily="18" charset="0"/>
                <a:ea typeface="MS Mincho" panose="02020609040205080304" pitchFamily="49" charset="-128"/>
                <a:cs typeface="Times New Roman" panose="02020603050405020304" pitchFamily="18" charset="0"/>
              </a:rPr>
              <a:t>xứ</a:t>
            </a: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F2A94795-CA73-427C-81FC-21D109FA84E3}"/>
              </a:ext>
            </a:extLst>
          </p:cNvPr>
          <p:cNvSpPr txBox="1"/>
          <p:nvPr/>
        </p:nvSpPr>
        <p:spPr>
          <a:xfrm>
            <a:off x="678872" y="519372"/>
            <a:ext cx="8492836" cy="556434"/>
          </a:xfrm>
          <a:prstGeom prst="rect">
            <a:avLst/>
          </a:prstGeom>
          <a:noFill/>
        </p:spPr>
        <p:txBody>
          <a:bodyPr wrap="square">
            <a:spAutoFit/>
          </a:bodyPr>
          <a:lstStyle/>
          <a:p>
            <a:pPr lvl="0" algn="just">
              <a:lnSpc>
                <a:spcPct val="115000"/>
              </a:lnSpc>
              <a:spcAft>
                <a:spcPts val="1000"/>
              </a:spcAft>
              <a:buClr>
                <a:srgbClr val="FF0000"/>
              </a:buClr>
              <a:tabLst>
                <a:tab pos="4000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 VĂN </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BỨC </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TRANH CỦA EM GÁI TÔI</a:t>
            </a:r>
            <a:endParaRPr lang="en-US" sz="2800" i="1"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B1CA521-6B5A-4C43-BFE8-A367670F873F}"/>
              </a:ext>
            </a:extLst>
          </p:cNvPr>
          <p:cNvSpPr txBox="1"/>
          <p:nvPr/>
        </p:nvSpPr>
        <p:spPr>
          <a:xfrm>
            <a:off x="2854035" y="3859547"/>
            <a:ext cx="8991601" cy="2299476"/>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EE9D4334-4B57-4667-9035-ED46474AD0DF}"/>
              </a:ext>
            </a:extLst>
          </p:cNvPr>
          <p:cNvSpPr>
            <a:spLocks noChangeArrowheads="1"/>
          </p:cNvSpPr>
          <p:nvPr/>
        </p:nvSpPr>
        <p:spPr bwMode="auto">
          <a:xfrm>
            <a:off x="2798616" y="1438449"/>
            <a:ext cx="9240984" cy="1711831"/>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12" name="Rounded Rectangle 10">
            <a:extLst>
              <a:ext uri="{FF2B5EF4-FFF2-40B4-BE49-F238E27FC236}">
                <a16:creationId xmlns:a16="http://schemas.microsoft.com/office/drawing/2014/main" xmlns="" id="{1050B70F-45B5-4A8D-959E-A91932301C50}"/>
              </a:ext>
            </a:extLst>
          </p:cNvPr>
          <p:cNvSpPr>
            <a:spLocks noChangeArrowheads="1"/>
          </p:cNvSpPr>
          <p:nvPr/>
        </p:nvSpPr>
        <p:spPr bwMode="auto">
          <a:xfrm>
            <a:off x="569030" y="3643745"/>
            <a:ext cx="2229587" cy="2731081"/>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14" name="TextBox 13">
            <a:extLst>
              <a:ext uri="{FF2B5EF4-FFF2-40B4-BE49-F238E27FC236}">
                <a16:creationId xmlns:a16="http://schemas.microsoft.com/office/drawing/2014/main" xmlns="" id="{B3345E79-E2CA-4B53-B20F-1ED44B9D85AF}"/>
              </a:ext>
            </a:extLst>
          </p:cNvPr>
          <p:cNvSpPr txBox="1"/>
          <p:nvPr/>
        </p:nvSpPr>
        <p:spPr>
          <a:xfrm>
            <a:off x="2951015" y="1512942"/>
            <a:ext cx="8950037" cy="1547475"/>
          </a:xfrm>
          <a:prstGeom prst="rect">
            <a:avLst/>
          </a:prstGeom>
          <a:noFill/>
        </p:spPr>
        <p:txBody>
          <a:bodyPr wrap="square">
            <a:spAutoFit/>
          </a:bodyPr>
          <a:lstStyle/>
          <a:p>
            <a:pPr algn="just">
              <a:lnSpc>
                <a:spcPct val="115000"/>
              </a:lnSpc>
              <a:spcAft>
                <a:spcPts val="1000"/>
              </a:spcAft>
              <a:tabLst>
                <a:tab pos="4000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1998.</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xmlns="" id="{579A7B24-C415-456E-AC02-10C208B51AA4}"/>
              </a:ext>
            </a:extLst>
          </p:cNvPr>
          <p:cNvSpPr txBox="1"/>
          <p:nvPr/>
        </p:nvSpPr>
        <p:spPr>
          <a:xfrm>
            <a:off x="678872" y="4367595"/>
            <a:ext cx="1828801" cy="1051955"/>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048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barn(inVertical)">
                                      <p:cBhvr>
                                        <p:cTn id="18" dur="500"/>
                                        <p:tgtEl>
                                          <p:spTgt spid="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arn(inVertical)">
                                      <p:cBhvr>
                                        <p:cTn id="34" dur="50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barn(inVertical)">
                                      <p:cBhvr>
                                        <p:cTn id="39" dur="500"/>
                                        <p:tgtEl>
                                          <p:spTgt spid="11"/>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barn(inVertical)">
                                      <p:cBhvr>
                                        <p:cTn id="4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animBg="1"/>
      <p:bldP spid="3" grpId="0" animBg="1"/>
      <p:bldP spid="5" grpId="0"/>
      <p:bldP spid="9" grpId="0"/>
      <p:bldP spid="10" grpId="0" animBg="1"/>
      <p:bldP spid="12" grpId="0" animBg="1"/>
      <p:bldP spid="14" grpId="0"/>
      <p:bldP spid="16"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3"/>
            <a:ext cx="11332025" cy="4511691"/>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12EF903-EF53-4AF7-BEA5-C335B6D59247}"/>
              </a:ext>
            </a:extLst>
          </p:cNvPr>
          <p:cNvSpPr txBox="1"/>
          <p:nvPr/>
        </p:nvSpPr>
        <p:spPr>
          <a:xfrm>
            <a:off x="429491" y="1665527"/>
            <a:ext cx="11193479" cy="4056495"/>
          </a:xfrm>
          <a:prstGeom prst="rect">
            <a:avLst/>
          </a:prstGeom>
          <a:noFill/>
        </p:spPr>
        <p:txBody>
          <a:bodyPr wrap="square">
            <a:spAutoFit/>
          </a:bodyPr>
          <a:lstStyle/>
          <a:p>
            <a:pPr marL="457200">
              <a:lnSpc>
                <a:spcPct val="115000"/>
              </a:lnSpc>
              <a:tabLst>
                <a:tab pos="628650" algn="l"/>
              </a:tabLst>
            </a:pP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ngẩn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Douglas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khuyết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lâm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Douglas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marL="457200" algn="r">
              <a:lnSpc>
                <a:spcPct val="115000"/>
              </a:lnSpc>
              <a:spcAft>
                <a:spcPts val="1000"/>
              </a:spcAft>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NXB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2004)</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41077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97527"/>
            <a:ext cx="11359734" cy="4793673"/>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CD2E0E3-57E1-4D58-B74E-F7DD1DDD06B2}"/>
              </a:ext>
            </a:extLst>
          </p:cNvPr>
          <p:cNvSpPr txBox="1"/>
          <p:nvPr/>
        </p:nvSpPr>
        <p:spPr>
          <a:xfrm>
            <a:off x="263236" y="1633753"/>
            <a:ext cx="11665528" cy="3521220"/>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Douglas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spcAft>
                <a:spcPts val="1000"/>
              </a:spcAft>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912327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5" name="Rounded Rectangle 10">
            <a:extLst>
              <a:ext uri="{FF2B5EF4-FFF2-40B4-BE49-F238E27FC236}">
                <a16:creationId xmlns:a16="http://schemas.microsoft.com/office/drawing/2014/main" xmlns="" id="{4E899A3E-8C3D-4DB7-BA63-B6049E3ADCE1}"/>
              </a:ext>
            </a:extLst>
          </p:cNvPr>
          <p:cNvSpPr>
            <a:spLocks noChangeArrowheads="1"/>
          </p:cNvSpPr>
          <p:nvPr/>
        </p:nvSpPr>
        <p:spPr bwMode="auto">
          <a:xfrm>
            <a:off x="4729163" y="1121092"/>
            <a:ext cx="7244842" cy="1193484"/>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3" y="288524"/>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46364" y="2555660"/>
            <a:ext cx="11627641" cy="3759415"/>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7DB01AB-04BC-4719-8129-4DF52BD9E27F}"/>
              </a:ext>
            </a:extLst>
          </p:cNvPr>
          <p:cNvSpPr txBox="1"/>
          <p:nvPr/>
        </p:nvSpPr>
        <p:spPr>
          <a:xfrm>
            <a:off x="4889236" y="290857"/>
            <a:ext cx="2724135"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Rounded Rectangle 10">
            <a:extLst>
              <a:ext uri="{FF2B5EF4-FFF2-40B4-BE49-F238E27FC236}">
                <a16:creationId xmlns:a16="http://schemas.microsoft.com/office/drawing/2014/main" xmlns="" id="{BA69E8C0-5F21-4710-BA1F-753A401DB6ED}"/>
              </a:ext>
            </a:extLst>
          </p:cNvPr>
          <p:cNvSpPr>
            <a:spLocks noChangeArrowheads="1"/>
          </p:cNvSpPr>
          <p:nvPr/>
        </p:nvSpPr>
        <p:spPr bwMode="auto">
          <a:xfrm>
            <a:off x="217995" y="1111807"/>
            <a:ext cx="4511168" cy="1202769"/>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E3D7BF31-7A1E-40C6-A98C-A7200C21133B}"/>
              </a:ext>
            </a:extLst>
          </p:cNvPr>
          <p:cNvSpPr txBox="1"/>
          <p:nvPr/>
        </p:nvSpPr>
        <p:spPr>
          <a:xfrm>
            <a:off x="4889194" y="1362176"/>
            <a:ext cx="6697969" cy="548099"/>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B9414A5B-EE42-4918-8DD6-6004A10B170C}"/>
              </a:ext>
            </a:extLst>
          </p:cNvPr>
          <p:cNvSpPr txBox="1"/>
          <p:nvPr/>
        </p:nvSpPr>
        <p:spPr>
          <a:xfrm>
            <a:off x="-80136" y="1091771"/>
            <a:ext cx="4671199" cy="1043619"/>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21" name="TextBox 20">
            <a:extLst>
              <a:ext uri="{FF2B5EF4-FFF2-40B4-BE49-F238E27FC236}">
                <a16:creationId xmlns:a16="http://schemas.microsoft.com/office/drawing/2014/main" xmlns="" id="{13D2063E-1D0C-432E-BD4F-643047DDA194}"/>
              </a:ext>
            </a:extLst>
          </p:cNvPr>
          <p:cNvSpPr txBox="1"/>
          <p:nvPr/>
        </p:nvSpPr>
        <p:spPr>
          <a:xfrm>
            <a:off x="124690" y="2687951"/>
            <a:ext cx="11849315" cy="2034660"/>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Douglas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a16="http://schemas.microsoft.com/office/drawing/2014/main" xmlns="" id="{2D875F1F-E789-4859-9BF4-4BD102EEA68B}"/>
              </a:ext>
            </a:extLst>
          </p:cNvPr>
          <p:cNvSpPr txBox="1"/>
          <p:nvPr/>
        </p:nvSpPr>
        <p:spPr>
          <a:xfrm>
            <a:off x="124689" y="5089945"/>
            <a:ext cx="11720945" cy="1051955"/>
          </a:xfrm>
          <a:prstGeom prst="rect">
            <a:avLst/>
          </a:prstGeom>
          <a:noFill/>
        </p:spPr>
        <p:txBody>
          <a:bodyPr wrap="square">
            <a:spAutoFit/>
          </a:bodyPr>
          <a:lstStyle/>
          <a:p>
            <a:pPr marL="457200">
              <a:lnSpc>
                <a:spcPct val="115000"/>
              </a:lnSpc>
              <a:spcAft>
                <a:spcPts val="1000"/>
              </a:spcAft>
              <a:tabLst>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Douglas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đựợc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AE6D285C-0267-4E30-8FE6-F724F1DA8FA9}"/>
              </a:ext>
            </a:extLst>
          </p:cNvPr>
          <p:cNvSpPr txBox="1"/>
          <p:nvPr/>
        </p:nvSpPr>
        <p:spPr>
          <a:xfrm>
            <a:off x="5410498" y="4548157"/>
            <a:ext cx="2202873" cy="523220"/>
          </a:xfrm>
          <a:prstGeom prst="rect">
            <a:avLst/>
          </a:prstGeom>
          <a:noFill/>
        </p:spPr>
        <p:txBody>
          <a:bodyPr wrap="square" rtlCol="0">
            <a:spAutoFit/>
          </a:bodyPr>
          <a:lstStyle/>
          <a:p>
            <a:r>
              <a:rPr lang="en-US" sz="2800" dirty="0" err="1">
                <a:latin typeface="Times New Roman" panose="02020603050405020304" pitchFamily="18" charset="0"/>
                <a:cs typeface="Times New Roman" panose="02020603050405020304" pitchFamily="18" charset="0"/>
              </a:rPr>
              <a:t>Gợi</a:t>
            </a:r>
            <a:r>
              <a:rPr lang="en-US" sz="2800" dirty="0">
                <a:latin typeface="Times New Roman" panose="02020603050405020304" pitchFamily="18" charset="0"/>
                <a:cs typeface="Times New Roman" panose="02020603050405020304" pitchFamily="18" charset="0"/>
              </a:rPr>
              <a:t> ý</a:t>
            </a:r>
          </a:p>
        </p:txBody>
      </p:sp>
    </p:spTree>
    <p:extLst>
      <p:ext uri="{BB962C8B-B14F-4D97-AF65-F5344CB8AC3E}">
        <p14:creationId xmlns:p14="http://schemas.microsoft.com/office/powerpoint/2010/main" val="3359028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inVertical)">
                                      <p:cBhvr>
                                        <p:cTn id="15" dur="500"/>
                                        <p:tgtEl>
                                          <p:spTgt spid="1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inVertic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barn(inVertical)">
                                      <p:cBhvr>
                                        <p:cTn id="31" dur="500"/>
                                        <p:tgtEl>
                                          <p:spTgt spid="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inVertical)">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arn(inVertical)">
                                      <p:cBhvr>
                                        <p:cTn id="39" dur="500"/>
                                        <p:tgtEl>
                                          <p:spTgt spid="8"/>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barn(inVertical)">
                                      <p:cBhvr>
                                        <p:cTn id="4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 grpId="0" animBg="1"/>
      <p:bldP spid="3" grpId="0" animBg="1"/>
      <p:bldP spid="7" grpId="0"/>
      <p:bldP spid="14" grpId="0" animBg="1"/>
      <p:bldP spid="18" grpId="0"/>
      <p:bldP spid="17" grpId="0"/>
      <p:bldP spid="21" grpId="0"/>
      <p:bldP spid="22" grpId="0"/>
      <p:bldP spid="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3" name="Rounded Rectangle 10">
            <a:extLst>
              <a:ext uri="{FF2B5EF4-FFF2-40B4-BE49-F238E27FC236}">
                <a16:creationId xmlns:a16="http://schemas.microsoft.com/office/drawing/2014/main" xmlns="" id="{43DFDAFD-962B-401B-8047-9D3EC74C7AC2}"/>
              </a:ext>
            </a:extLst>
          </p:cNvPr>
          <p:cNvSpPr>
            <a:spLocks noChangeArrowheads="1"/>
          </p:cNvSpPr>
          <p:nvPr/>
        </p:nvSpPr>
        <p:spPr bwMode="auto">
          <a:xfrm>
            <a:off x="3061854" y="3429001"/>
            <a:ext cx="8750863" cy="2571749"/>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Rounded Rectangle 10">
            <a:extLst>
              <a:ext uri="{FF2B5EF4-FFF2-40B4-BE49-F238E27FC236}">
                <a16:creationId xmlns:a16="http://schemas.microsoft.com/office/drawing/2014/main" xmlns="" id="{D0006542-9EEA-44F8-B45E-1120105C0470}"/>
              </a:ext>
            </a:extLst>
          </p:cNvPr>
          <p:cNvSpPr>
            <a:spLocks noChangeArrowheads="1"/>
          </p:cNvSpPr>
          <p:nvPr/>
        </p:nvSpPr>
        <p:spPr bwMode="auto">
          <a:xfrm>
            <a:off x="379282" y="3429000"/>
            <a:ext cx="2682572" cy="2571749"/>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379283" y="415635"/>
            <a:ext cx="2664397" cy="245225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061854" y="415635"/>
            <a:ext cx="8866909" cy="2452255"/>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DD62AEDB-8EF2-4B5F-93E7-1C9975056333}"/>
              </a:ext>
            </a:extLst>
          </p:cNvPr>
          <p:cNvSpPr txBox="1"/>
          <p:nvPr/>
        </p:nvSpPr>
        <p:spPr>
          <a:xfrm>
            <a:off x="18174" y="665018"/>
            <a:ext cx="3043680" cy="1539139"/>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xmlns="" id="{15241E70-A140-4DA0-A8AE-B32EC48E661A}"/>
              </a:ext>
            </a:extLst>
          </p:cNvPr>
          <p:cNvSpPr txBox="1"/>
          <p:nvPr/>
        </p:nvSpPr>
        <p:spPr>
          <a:xfrm>
            <a:off x="2818524" y="665018"/>
            <a:ext cx="8994192" cy="1539139"/>
          </a:xfrm>
          <a:prstGeom prst="rect">
            <a:avLst/>
          </a:prstGeom>
          <a:noFill/>
        </p:spPr>
        <p:txBody>
          <a:bodyPr wrap="square">
            <a:spAutoFit/>
          </a:bodyPr>
          <a:lstStyle/>
          <a:p>
            <a:pPr marL="457200">
              <a:lnSpc>
                <a:spcPct val="115000"/>
              </a:lnSpc>
              <a:tabLst>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ủi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20" name="TextBox 19">
            <a:extLst>
              <a:ext uri="{FF2B5EF4-FFF2-40B4-BE49-F238E27FC236}">
                <a16:creationId xmlns:a16="http://schemas.microsoft.com/office/drawing/2014/main" xmlns="" id="{65D5A695-342E-47D2-B6D2-0E0EFE87BD8D}"/>
              </a:ext>
            </a:extLst>
          </p:cNvPr>
          <p:cNvSpPr txBox="1"/>
          <p:nvPr/>
        </p:nvSpPr>
        <p:spPr>
          <a:xfrm>
            <a:off x="3269465" y="4176790"/>
            <a:ext cx="8543251" cy="954107"/>
          </a:xfrm>
          <a:prstGeom prst="rect">
            <a:avLst/>
          </a:prstGeom>
          <a:noFill/>
        </p:spPr>
        <p:txBody>
          <a:bodyPr wrap="square">
            <a:spAutoFit/>
          </a:bodyPr>
          <a:lstStyle/>
          <a:p>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xmlns="" id="{DD4794A8-89A3-4A6D-9A71-0AF7AF0E4D16}"/>
              </a:ext>
            </a:extLst>
          </p:cNvPr>
          <p:cNvSpPr txBox="1"/>
          <p:nvPr/>
        </p:nvSpPr>
        <p:spPr>
          <a:xfrm>
            <a:off x="94922" y="3636514"/>
            <a:ext cx="2890183" cy="2034660"/>
          </a:xfrm>
          <a:prstGeom prst="rect">
            <a:avLst/>
          </a:prstGeom>
          <a:noFill/>
        </p:spPr>
        <p:txBody>
          <a:bodyPr wrap="square">
            <a:spAutoFit/>
          </a:bodyPr>
          <a:lstStyle/>
          <a:p>
            <a:pPr marL="457200">
              <a:lnSpc>
                <a:spcPct val="115000"/>
              </a:lnSpc>
              <a:spcAft>
                <a:spcPts val="1000"/>
              </a:spcAft>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36138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barn(inVertical)">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barn(inVertical)">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barn(inVertical)">
                                      <p:cBhvr>
                                        <p:cTn id="26" dur="500"/>
                                        <p:tgtEl>
                                          <p:spTgt spid="2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barn(inVertical)">
                                      <p:cBhvr>
                                        <p:cTn id="3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2" grpId="0" animBg="1"/>
      <p:bldP spid="3" grpId="0" animBg="1"/>
      <p:bldP spid="18" grpId="0"/>
      <p:bldP spid="19"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717947" y="655667"/>
            <a:ext cx="4154090"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2343150"/>
            <a:ext cx="11161008" cy="190023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4DBA734-490B-45D2-B0F9-BDA5192B02A3}"/>
              </a:ext>
            </a:extLst>
          </p:cNvPr>
          <p:cNvSpPr txBox="1"/>
          <p:nvPr/>
        </p:nvSpPr>
        <p:spPr>
          <a:xfrm>
            <a:off x="717946" y="699250"/>
            <a:ext cx="4154090" cy="548099"/>
          </a:xfrm>
          <a:prstGeom prst="rect">
            <a:avLst/>
          </a:prstGeom>
          <a:noFill/>
        </p:spPr>
        <p:txBody>
          <a:bodyPr wrap="square">
            <a:spAutoFit/>
          </a:bodyPr>
          <a:lstStyle/>
          <a:p>
            <a:pPr algn="just">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3: VIẾT 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B1A185C-70AD-4AFB-B262-E16167F97263}"/>
              </a:ext>
            </a:extLst>
          </p:cNvPr>
          <p:cNvSpPr txBox="1"/>
          <p:nvPr/>
        </p:nvSpPr>
        <p:spPr>
          <a:xfrm>
            <a:off x="717946" y="2845784"/>
            <a:ext cx="11012091" cy="1043619"/>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(5- 7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109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4"/>
            <a:ext cx="11345879" cy="494291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B18D1CA-9286-4973-BBA7-E26F77B90268}"/>
              </a:ext>
            </a:extLst>
          </p:cNvPr>
          <p:cNvSpPr txBox="1"/>
          <p:nvPr/>
        </p:nvSpPr>
        <p:spPr>
          <a:xfrm>
            <a:off x="4741161" y="546827"/>
            <a:ext cx="3048000" cy="548099"/>
          </a:xfrm>
          <a:prstGeom prst="rect">
            <a:avLst/>
          </a:prstGeom>
          <a:noFill/>
        </p:spPr>
        <p:txBody>
          <a:bodyPr wrap="square">
            <a:spAutoFit/>
          </a:bodyPr>
          <a:lstStyle/>
          <a:p>
            <a:pPr algn="ct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30719D7-1769-423C-B055-A2FEF6518895}"/>
              </a:ext>
            </a:extLst>
          </p:cNvPr>
          <p:cNvSpPr txBox="1"/>
          <p:nvPr/>
        </p:nvSpPr>
        <p:spPr>
          <a:xfrm>
            <a:off x="678872" y="1688910"/>
            <a:ext cx="11236037" cy="4401205"/>
          </a:xfrm>
          <a:prstGeom prst="rect">
            <a:avLst/>
          </a:prstGeom>
          <a:noFill/>
        </p:spPr>
        <p:txBody>
          <a:bodyPr wrap="square">
            <a:spAutoFit/>
          </a:bodyPr>
          <a:lstStyle/>
          <a:p>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nảy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Nghi</a:t>
            </a:r>
            <a:r>
              <a:rPr lang="en-US" sz="2800" dirty="0" smtClean="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chọc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kế</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chặn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Nghi –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Nhưng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khi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ra ý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tốt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Nghi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muốn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thì</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bỏ</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nhau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thấy</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ngại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ngùng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vì</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ban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đầu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mình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Qua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truyện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Điều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tính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Nguyễn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rút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ra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học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cần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phải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65424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30" y="360219"/>
            <a:ext cx="11262751" cy="1330036"/>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60220" y="1964260"/>
            <a:ext cx="11693235" cy="478290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090BD97-5E8B-4D69-96F6-C876D2BD77B8}"/>
              </a:ext>
            </a:extLst>
          </p:cNvPr>
          <p:cNvSpPr txBox="1"/>
          <p:nvPr/>
        </p:nvSpPr>
        <p:spPr>
          <a:xfrm>
            <a:off x="706582" y="573443"/>
            <a:ext cx="10916388" cy="907749"/>
          </a:xfrm>
          <a:prstGeom prst="rect">
            <a:avLst/>
          </a:prstGeom>
          <a:noFill/>
        </p:spPr>
        <p:txBody>
          <a:bodyPr wrap="square">
            <a:spAutoFit/>
          </a:bodyPr>
          <a:lstStyle/>
          <a:p>
            <a:pPr marR="30480" algn="just">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ngắn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150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chữ</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lần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lầm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bè</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lầm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B83CB806-46E8-4FDD-852F-663B6EC56A42}"/>
              </a:ext>
            </a:extLst>
          </p:cNvPr>
          <p:cNvSpPr txBox="1"/>
          <p:nvPr/>
        </p:nvSpPr>
        <p:spPr>
          <a:xfrm>
            <a:off x="5098473" y="1964261"/>
            <a:ext cx="1995054" cy="490199"/>
          </a:xfrm>
          <a:prstGeom prst="rect">
            <a:avLst/>
          </a:prstGeom>
          <a:noFill/>
        </p:spPr>
        <p:txBody>
          <a:bodyPr wrap="square">
            <a:spAutoFit/>
          </a:bodyPr>
          <a:lstStyle/>
          <a:p>
            <a:pPr algn="ct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6FA39C27-ECDF-4472-A7DA-6B864A3469F6}"/>
              </a:ext>
            </a:extLst>
          </p:cNvPr>
          <p:cNvSpPr txBox="1"/>
          <p:nvPr/>
        </p:nvSpPr>
        <p:spPr>
          <a:xfrm>
            <a:off x="706582" y="2357051"/>
            <a:ext cx="11387444" cy="4272773"/>
          </a:xfrm>
          <a:prstGeom prst="rect">
            <a:avLst/>
          </a:prstGeom>
          <a:noFill/>
        </p:spPr>
        <p:txBody>
          <a:bodyPr wrap="square">
            <a:spAutoFit/>
          </a:bodyPr>
          <a:lstStyle/>
          <a:p>
            <a:pPr algn="just">
              <a:lnSpc>
                <a:spcPct val="115000"/>
              </a:lnSpc>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Mở</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lại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ngắn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gọn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câu</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chuyện</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nhất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định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việc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đã</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hợp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lí</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chưa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làm</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nổi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bật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việc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chính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câu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chuyện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vừa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rút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bản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HS chia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8758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Effect transition="in" filter="barn(inVertical)">
                                      <p:cBhvr>
                                        <p:cTn id="23" dur="500"/>
                                        <p:tgtEl>
                                          <p:spTgt spid="10">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0">
                                            <p:txEl>
                                              <p:pRg st="1" end="1"/>
                                            </p:txEl>
                                          </p:spTgt>
                                        </p:tgtEl>
                                        <p:attrNameLst>
                                          <p:attrName>style.visibility</p:attrName>
                                        </p:attrNameLst>
                                      </p:cBhvr>
                                      <p:to>
                                        <p:strVal val="visible"/>
                                      </p:to>
                                    </p:set>
                                    <p:animEffect transition="in" filter="barn(inVertical)">
                                      <p:cBhvr>
                                        <p:cTn id="28" dur="500"/>
                                        <p:tgtEl>
                                          <p:spTgt spid="10">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Effect transition="in" filter="barn(inVertical)">
                                      <p:cBhvr>
                                        <p:cTn id="33" dur="500"/>
                                        <p:tgtEl>
                                          <p:spTgt spid="10">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10">
                                            <p:txEl>
                                              <p:pRg st="3" end="3"/>
                                            </p:txEl>
                                          </p:spTgt>
                                        </p:tgtEl>
                                        <p:attrNameLst>
                                          <p:attrName>style.visibility</p:attrName>
                                        </p:attrNameLst>
                                      </p:cBhvr>
                                      <p:to>
                                        <p:strVal val="visible"/>
                                      </p:to>
                                    </p:set>
                                    <p:animEffect transition="in" filter="barn(inVertical)">
                                      <p:cBhvr>
                                        <p:cTn id="38" dur="500"/>
                                        <p:tgtEl>
                                          <p:spTgt spid="10">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10">
                                            <p:txEl>
                                              <p:pRg st="4" end="4"/>
                                            </p:txEl>
                                          </p:spTgt>
                                        </p:tgtEl>
                                        <p:attrNameLst>
                                          <p:attrName>style.visibility</p:attrName>
                                        </p:attrNameLst>
                                      </p:cBhvr>
                                      <p:to>
                                        <p:strVal val="visible"/>
                                      </p:to>
                                    </p:set>
                                    <p:animEffect transition="in" filter="barn(inVertical)">
                                      <p:cBhvr>
                                        <p:cTn id="43" dur="500"/>
                                        <p:tgtEl>
                                          <p:spTgt spid="10">
                                            <p:txEl>
                                              <p:pRg st="4" end="4"/>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10">
                                            <p:txEl>
                                              <p:pRg st="5" end="5"/>
                                            </p:txEl>
                                          </p:spTgt>
                                        </p:tgtEl>
                                        <p:attrNameLst>
                                          <p:attrName>style.visibility</p:attrName>
                                        </p:attrNameLst>
                                      </p:cBhvr>
                                      <p:to>
                                        <p:strVal val="visible"/>
                                      </p:to>
                                    </p:set>
                                    <p:animEffect transition="in" filter="barn(inVertical)">
                                      <p:cBhvr>
                                        <p:cTn id="48" dur="500"/>
                                        <p:tgtEl>
                                          <p:spTgt spid="10">
                                            <p:txEl>
                                              <p:pRg st="5" end="5"/>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10">
                                            <p:txEl>
                                              <p:pRg st="6" end="6"/>
                                            </p:txEl>
                                          </p:spTgt>
                                        </p:tgtEl>
                                        <p:attrNameLst>
                                          <p:attrName>style.visibility</p:attrName>
                                        </p:attrNameLst>
                                      </p:cBhvr>
                                      <p:to>
                                        <p:strVal val="visible"/>
                                      </p:to>
                                    </p:set>
                                    <p:animEffect transition="in" filter="barn(inVertical)">
                                      <p:cBhvr>
                                        <p:cTn id="53" dur="500"/>
                                        <p:tgtEl>
                                          <p:spTgt spid="10">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8"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32104"/>
            <a:ext cx="12192000" cy="6858000"/>
          </a:xfrm>
          <a:prstGeom prst="rect">
            <a:avLst/>
          </a:prstGeom>
        </p:spPr>
      </p:pic>
      <p:sp>
        <p:nvSpPr>
          <p:cNvPr id="18" name="WordArt 40"/>
          <p:cNvSpPr>
            <a:spLocks noChangeArrowheads="1" noChangeShapeType="1" noTextEdit="1"/>
          </p:cNvSpPr>
          <p:nvPr/>
        </p:nvSpPr>
        <p:spPr bwMode="auto">
          <a:xfrm>
            <a:off x="447964" y="2050576"/>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VĂN</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a:t>
            </a:r>
            <a:r>
              <a:rPr lang="en-US" sz="3600" b="1" kern="10" noProof="0" dirty="0">
                <a:ln w="19050">
                  <a:solidFill>
                    <a:srgbClr val="0000FF"/>
                  </a:solidFill>
                  <a:round/>
                  <a:headEnd/>
                  <a:tailEnd/>
                </a:ln>
                <a:solidFill>
                  <a:srgbClr val="FF0000"/>
                </a:solidFill>
                <a:latin typeface="Times New Roman"/>
                <a:cs typeface="Times New Roman"/>
              </a:rPr>
              <a:t>BẢN 3</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a:p>
            <a:pPr lvl="0" algn="ctr">
              <a:defRPr/>
            </a:pPr>
            <a:r>
              <a:rPr lang="en-US" sz="3600" b="1" i="1" kern="10" dirty="0">
                <a:ln w="19050">
                  <a:solidFill>
                    <a:srgbClr val="0000FF"/>
                  </a:solidFill>
                  <a:round/>
                  <a:headEnd/>
                  <a:tailEnd/>
                </a:ln>
                <a:solidFill>
                  <a:srgbClr val="FF0000"/>
                </a:solidFill>
                <a:latin typeface="Times New Roman"/>
                <a:cs typeface="Times New Roman"/>
              </a:rPr>
              <a:t>CHÍCH BÔNG ƠI</a:t>
            </a:r>
            <a:endParaRPr kumimoji="0" lang="en-US" sz="3600" b="1" i="1" u="none" strike="noStrike" kern="10" cap="none" spc="0" normalizeH="0" baseline="0" noProof="0" dirty="0">
              <a:ln w="19050">
                <a:solidFill>
                  <a:srgbClr val="0000FF"/>
                </a:solidFill>
                <a:round/>
                <a:headEnd/>
                <a:tailEnd/>
              </a:ln>
              <a:solidFill>
                <a:srgbClr val="FF0000"/>
              </a:solidFill>
              <a:effectLst/>
              <a:uLnTx/>
              <a:uFillTx/>
              <a:latin typeface="Times New Roman"/>
              <a:cs typeface="Times New Roman"/>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rPr>
              <a:t>(C</a:t>
            </a: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AO DUY SƠN</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247646" y="304800"/>
            <a:ext cx="7691009" cy="6400799"/>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39B7FFA-3A89-4BAB-B89D-6596A004C138}"/>
              </a:ext>
            </a:extLst>
          </p:cNvPr>
          <p:cNvSpPr txBox="1"/>
          <p:nvPr/>
        </p:nvSpPr>
        <p:spPr>
          <a:xfrm>
            <a:off x="859976" y="476952"/>
            <a:ext cx="6316679" cy="483017"/>
          </a:xfrm>
          <a:prstGeom prst="rect">
            <a:avLst/>
          </a:prstGeom>
          <a:noFill/>
        </p:spPr>
        <p:txBody>
          <a:bodyPr wrap="square">
            <a:spAutoFit/>
          </a:bodyPr>
          <a:lstStyle/>
          <a:p>
            <a:pPr marR="548640" algn="just">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 TÁC GIẢ CAO DUY SƠN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7" name="Picture 6">
            <a:extLst>
              <a:ext uri="{FF2B5EF4-FFF2-40B4-BE49-F238E27FC236}">
                <a16:creationId xmlns:a16="http://schemas.microsoft.com/office/drawing/2014/main" xmlns="" id="{1664CDF8-B0C1-49CC-957E-D463FAEE7A9A}"/>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035638" y="415636"/>
            <a:ext cx="3908716" cy="6095999"/>
          </a:xfrm>
          <a:prstGeom prst="rect">
            <a:avLst/>
          </a:prstGeom>
        </p:spPr>
      </p:pic>
      <p:sp>
        <p:nvSpPr>
          <p:cNvPr id="9" name="TextBox 8">
            <a:extLst>
              <a:ext uri="{FF2B5EF4-FFF2-40B4-BE49-F238E27FC236}">
                <a16:creationId xmlns:a16="http://schemas.microsoft.com/office/drawing/2014/main" xmlns="" id="{584298DA-EA43-4A96-A714-792765DB4213}"/>
              </a:ext>
            </a:extLst>
          </p:cNvPr>
          <p:cNvSpPr txBox="1"/>
          <p:nvPr/>
        </p:nvSpPr>
        <p:spPr>
          <a:xfrm>
            <a:off x="457200" y="1021284"/>
            <a:ext cx="7481454" cy="5383333"/>
          </a:xfrm>
          <a:prstGeom prst="rect">
            <a:avLst/>
          </a:prstGeom>
          <a:noFill/>
        </p:spPr>
        <p:txBody>
          <a:bodyPr wrap="square">
            <a:spAutoFit/>
          </a:bodyPr>
          <a:lstStyle/>
          <a:p>
            <a:pPr algn="just">
              <a:lnSpc>
                <a:spcPct val="115000"/>
              </a:lnSpc>
              <a:spcAft>
                <a:spcPts val="750"/>
              </a:spcAft>
            </a:pP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750"/>
              </a:spcAft>
            </a:pP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28-4-1956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Thị</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trấn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Trùng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Khánh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750"/>
              </a:spcAft>
            </a:pP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Phó</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tịch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Thiểu</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Tổng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Tạp</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750"/>
              </a:spcAft>
            </a:pP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tám</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Á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Maha</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Vajiralongkorn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trao</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0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lang thang;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mận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Chòm</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0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Sầu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49744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42"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anim calcmode="lin" valueType="num">
                                      <p:cBhvr>
                                        <p:cTn id="11" dur="1000" fill="hold"/>
                                        <p:tgtEl>
                                          <p:spTgt spid="7"/>
                                        </p:tgtEl>
                                        <p:attrNameLst>
                                          <p:attrName>ppt_x</p:attrName>
                                        </p:attrNameLst>
                                      </p:cBhvr>
                                      <p:tavLst>
                                        <p:tav tm="0">
                                          <p:val>
                                            <p:strVal val="#ppt_x"/>
                                          </p:val>
                                        </p:tav>
                                        <p:tav tm="100000">
                                          <p:val>
                                            <p:strVal val="#ppt_x"/>
                                          </p:val>
                                        </p:tav>
                                      </p:tavLst>
                                    </p:anim>
                                    <p:anim calcmode="lin" valueType="num">
                                      <p:cBhvr>
                                        <p:cTn id="12" dur="1000" fill="hold"/>
                                        <p:tgtEl>
                                          <p:spTgt spid="7"/>
                                        </p:tgtEl>
                                        <p:attrNameLst>
                                          <p:attrName>ppt_y</p:attrName>
                                        </p:attrNameLst>
                                      </p:cBhvr>
                                      <p:tavLst>
                                        <p:tav tm="0">
                                          <p:val>
                                            <p:strVal val="#ppt_y+.1"/>
                                          </p:val>
                                        </p:tav>
                                        <p:tav tm="100000">
                                          <p:val>
                                            <p:strVal val="#ppt_y"/>
                                          </p:val>
                                        </p:tav>
                                      </p:tavLst>
                                    </p:anim>
                                  </p:childTnLst>
                                </p:cTn>
                              </p:par>
                              <p:par>
                                <p:cTn id="13" presetID="16" presetClass="entr" presetSubtype="21"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10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barn(inVertical)">
                                      <p:cBhvr>
                                        <p:cTn id="20" dur="500"/>
                                        <p:tgtEl>
                                          <p:spTgt spid="9">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Effect transition="in" filter="barn(inVertical)">
                                      <p:cBhvr>
                                        <p:cTn id="25" dur="500"/>
                                        <p:tgtEl>
                                          <p:spTgt spid="9">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9">
                                            <p:txEl>
                                              <p:pRg st="2" end="2"/>
                                            </p:txEl>
                                          </p:spTgt>
                                        </p:tgtEl>
                                        <p:attrNameLst>
                                          <p:attrName>style.visibility</p:attrName>
                                        </p:attrNameLst>
                                      </p:cBhvr>
                                      <p:to>
                                        <p:strVal val="visible"/>
                                      </p:to>
                                    </p:set>
                                    <p:animEffect transition="in" filter="barn(inVertical)">
                                      <p:cBhvr>
                                        <p:cTn id="30" dur="500"/>
                                        <p:tgtEl>
                                          <p:spTgt spid="9">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animEffect transition="in" filter="barn(inVertical)">
                                      <p:cBhvr>
                                        <p:cTn id="35" dur="500"/>
                                        <p:tgtEl>
                                          <p:spTgt spid="9">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9">
                                            <p:txEl>
                                              <p:pRg st="4" end="4"/>
                                            </p:txEl>
                                          </p:spTgt>
                                        </p:tgtEl>
                                        <p:attrNameLst>
                                          <p:attrName>style.visibility</p:attrName>
                                        </p:attrNameLst>
                                      </p:cBhvr>
                                      <p:to>
                                        <p:strVal val="visible"/>
                                      </p:to>
                                    </p:set>
                                    <p:animEffect transition="in" filter="barn(inVertical)">
                                      <p:cBhvr>
                                        <p:cTn id="40" dur="500"/>
                                        <p:tgtEl>
                                          <p:spTgt spid="9">
                                            <p:txEl>
                                              <p:pRg st="4" end="4"/>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9">
                                            <p:txEl>
                                              <p:pRg st="5" end="5"/>
                                            </p:txEl>
                                          </p:spTgt>
                                        </p:tgtEl>
                                        <p:attrNameLst>
                                          <p:attrName>style.visibility</p:attrName>
                                        </p:attrNameLst>
                                      </p:cBhvr>
                                      <p:to>
                                        <p:strVal val="visible"/>
                                      </p:to>
                                    </p:set>
                                    <p:animEffect transition="in" filter="barn(inVertical)">
                                      <p:cBhvr>
                                        <p:cTn id="45" dur="500"/>
                                        <p:tgtEl>
                                          <p:spTgt spid="9">
                                            <p:txEl>
                                              <p:pRg st="5" end="5"/>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9">
                                            <p:txEl>
                                              <p:pRg st="6" end="6"/>
                                            </p:txEl>
                                          </p:spTgt>
                                        </p:tgtEl>
                                        <p:attrNameLst>
                                          <p:attrName>style.visibility</p:attrName>
                                        </p:attrNameLst>
                                      </p:cBhvr>
                                      <p:to>
                                        <p:strVal val="visible"/>
                                      </p:to>
                                    </p:set>
                                    <p:animEffect transition="in" filter="barn(inVertical)">
                                      <p:cBhvr>
                                        <p:cTn id="50" dur="500"/>
                                        <p:tgtEl>
                                          <p:spTgt spid="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69030" y="400046"/>
            <a:ext cx="5887188" cy="628832"/>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745672"/>
            <a:ext cx="11304315" cy="4593207"/>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363C611-10A6-4C89-918F-173E24EF1FCE}"/>
              </a:ext>
            </a:extLst>
          </p:cNvPr>
          <p:cNvSpPr txBox="1"/>
          <p:nvPr/>
        </p:nvSpPr>
        <p:spPr>
          <a:xfrm>
            <a:off x="569029" y="442492"/>
            <a:ext cx="5693226" cy="548099"/>
          </a:xfrm>
          <a:prstGeom prst="rect">
            <a:avLst/>
          </a:prstGeom>
          <a:noFill/>
        </p:spPr>
        <p:txBody>
          <a:bodyPr wrap="square">
            <a:spAutoFit/>
          </a:bodyPr>
          <a:lstStyle/>
          <a:p>
            <a:pPr marL="30480" marR="30480" algn="just">
              <a:lnSpc>
                <a:spcPct val="115000"/>
              </a:lnSpc>
              <a:spcAft>
                <a:spcPts val="1200"/>
              </a:spcAft>
            </a:pP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 </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CHÍCH BÔNG 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2541C25-756D-43CD-96F9-FD9B65D46E0E}"/>
              </a:ext>
            </a:extLst>
          </p:cNvPr>
          <p:cNvSpPr txBox="1"/>
          <p:nvPr/>
        </p:nvSpPr>
        <p:spPr>
          <a:xfrm>
            <a:off x="569029" y="2021650"/>
            <a:ext cx="11304315" cy="3892861"/>
          </a:xfrm>
          <a:prstGeom prst="rect">
            <a:avLst/>
          </a:prstGeom>
          <a:noFill/>
        </p:spPr>
        <p:txBody>
          <a:bodyPr wrap="square">
            <a:spAutoFit/>
          </a:bodyPr>
          <a:lstStyle/>
          <a:p>
            <a:pPr>
              <a:lnSpc>
                <a:spcPct val="150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HCST,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3/1999;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PTBĐ</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50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97437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2660074" y="497028"/>
            <a:ext cx="9227125" cy="585612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7E31D7B-D091-4843-828E-E47D3AC5C651}"/>
              </a:ext>
            </a:extLst>
          </p:cNvPr>
          <p:cNvSpPr txBox="1"/>
          <p:nvPr/>
        </p:nvSpPr>
        <p:spPr>
          <a:xfrm>
            <a:off x="2978952" y="721614"/>
            <a:ext cx="8908171" cy="5503301"/>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họa</a:t>
            </a:r>
            <a:r>
              <a:rPr lang="en-US" sz="2800" dirty="0">
                <a:solidFill>
                  <a:srgbClr val="0D0D0D"/>
                </a:solidFill>
                <a:effectLst/>
                <a:latin typeface="Times New Roman" panose="02020603050405020304" pitchFamily="18" charset="0"/>
                <a:ea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rPr>
              <a:t>Kiều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gái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Kiều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rPr>
              <a:t> có </a:t>
            </a:r>
            <a:r>
              <a:rPr lang="en-US" sz="2800" dirty="0" err="1">
                <a:solidFill>
                  <a:srgbClr val="0D0D0D"/>
                </a:solidFill>
                <a:effectLst/>
                <a:latin typeface="Times New Roman" panose="02020603050405020304" pitchFamily="18" charset="0"/>
                <a:ea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khiếu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hội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họa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tiềm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đặt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biệt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hiệu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Mèo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bẩn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lục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lọi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sở</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thường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bí</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mật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chế</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màu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rPr>
              <a:t>. Khi </a:t>
            </a:r>
            <a:r>
              <a:rPr lang="en-US" sz="2800" dirty="0" err="1">
                <a:solidFill>
                  <a:srgbClr val="0D0D0D"/>
                </a:solidFill>
                <a:effectLst/>
                <a:latin typeface="Times New Roman" panose="02020603050405020304" pitchFamily="18" charset="0"/>
                <a:ea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rPr>
              <a:t>Kiều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họa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tỏ</a:t>
            </a:r>
            <a:r>
              <a:rPr lang="en-US" sz="2800" dirty="0">
                <a:solidFill>
                  <a:srgbClr val="0D0D0D"/>
                </a:solidFill>
                <a:effectLst/>
                <a:latin typeface="Times New Roman" panose="02020603050405020304" pitchFamily="18" charset="0"/>
                <a:ea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rPr>
              <a:t>ghen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tị</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lánh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quốc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tế</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rPr>
              <a:t> “Anh </a:t>
            </a:r>
            <a:r>
              <a:rPr lang="en-US" sz="2800" dirty="0" err="1">
                <a:solidFill>
                  <a:srgbClr val="0D0D0D"/>
                </a:solidFill>
                <a:effectLst/>
                <a:latin typeface="Times New Roman" panose="02020603050405020304" pitchFamily="18" charset="0"/>
                <a:ea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rPr>
              <a:t>”. Khi </a:t>
            </a:r>
            <a:r>
              <a:rPr lang="en-US" sz="2800" dirty="0" err="1">
                <a:solidFill>
                  <a:srgbClr val="0D0D0D"/>
                </a:solidFill>
                <a:effectLst/>
                <a:latin typeface="Times New Roman" panose="02020603050405020304" pitchFamily="18" charset="0"/>
                <a:ea typeface="Times New Roman" panose="02020603050405020304" pitchFamily="18" charset="0"/>
              </a:rPr>
              <a:t>chứng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rPr>
              <a:t>tấm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hậu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lỗi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6" name="Callout: Right Arrow 5">
            <a:extLst>
              <a:ext uri="{FF2B5EF4-FFF2-40B4-BE49-F238E27FC236}">
                <a16:creationId xmlns:a16="http://schemas.microsoft.com/office/drawing/2014/main" xmlns="" id="{D7B1D821-DCEA-4ACA-A6F0-C6554D5F3527}"/>
              </a:ext>
            </a:extLst>
          </p:cNvPr>
          <p:cNvSpPr/>
          <p:nvPr/>
        </p:nvSpPr>
        <p:spPr>
          <a:xfrm>
            <a:off x="304802" y="504845"/>
            <a:ext cx="2355272" cy="5720070"/>
          </a:xfrm>
          <a:prstGeom prst="rightArrowCallou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sz="2800"/>
          </a:p>
        </p:txBody>
      </p:sp>
      <p:sp>
        <p:nvSpPr>
          <p:cNvPr id="8" name="TextBox 7">
            <a:extLst>
              <a:ext uri="{FF2B5EF4-FFF2-40B4-BE49-F238E27FC236}">
                <a16:creationId xmlns:a16="http://schemas.microsoft.com/office/drawing/2014/main" xmlns="" id="{3A638371-DAD5-4288-A7CB-084F65CD445B}"/>
              </a:ext>
            </a:extLst>
          </p:cNvPr>
          <p:cNvSpPr txBox="1"/>
          <p:nvPr/>
        </p:nvSpPr>
        <p:spPr>
          <a:xfrm>
            <a:off x="304877" y="695641"/>
            <a:ext cx="1593422" cy="5007781"/>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Tóm</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tắt</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chính</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anh</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trai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gái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Kiều</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Phương-Mèo</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5001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6" grpId="0" animBg="1"/>
      <p:bldP spid="8"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98764" y="734292"/>
            <a:ext cx="11305309" cy="5430982"/>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DE2E400-B385-4ABA-A559-25A40C29F745}"/>
              </a:ext>
            </a:extLst>
          </p:cNvPr>
          <p:cNvSpPr txBox="1"/>
          <p:nvPr/>
        </p:nvSpPr>
        <p:spPr>
          <a:xfrm>
            <a:off x="734291" y="848165"/>
            <a:ext cx="11069782" cy="5161669"/>
          </a:xfrm>
          <a:prstGeom prst="rect">
            <a:avLst/>
          </a:prstGeom>
          <a:noFill/>
        </p:spPr>
        <p:txBody>
          <a:bodyPr wrap="square">
            <a:spAutoFit/>
          </a:bodyPr>
          <a:lstStyle/>
          <a:p>
            <a:pPr marL="30480" marR="30480" algn="just">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Hai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nhõm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7076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175164" y="1427018"/>
            <a:ext cx="9836728" cy="3934691"/>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36807E3-55B7-47B8-AF43-593BCFC901D0}"/>
              </a:ext>
            </a:extLst>
          </p:cNvPr>
          <p:cNvSpPr txBox="1"/>
          <p:nvPr/>
        </p:nvSpPr>
        <p:spPr>
          <a:xfrm>
            <a:off x="2175164" y="1614351"/>
            <a:ext cx="9836728" cy="3487365"/>
          </a:xfrm>
          <a:prstGeom prst="rect">
            <a:avLst/>
          </a:prstGeom>
          <a:noFill/>
        </p:spPr>
        <p:txBody>
          <a:bodyPr wrap="square">
            <a:spAutoFit/>
          </a:bodyPr>
          <a:lstStyle/>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run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rẩy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Diagonal Corners Snipped 5">
            <a:extLst>
              <a:ext uri="{FF2B5EF4-FFF2-40B4-BE49-F238E27FC236}">
                <a16:creationId xmlns:a16="http://schemas.microsoft.com/office/drawing/2014/main" xmlns="" id="{3DCC041B-EB98-4741-A216-0A8E3228762B}"/>
              </a:ext>
            </a:extLst>
          </p:cNvPr>
          <p:cNvSpPr/>
          <p:nvPr/>
        </p:nvSpPr>
        <p:spPr>
          <a:xfrm>
            <a:off x="457199" y="1427018"/>
            <a:ext cx="1717963" cy="3934691"/>
          </a:xfrm>
          <a:prstGeom prst="snip2Diag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sz="280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B5B07CD8-58CD-4D5D-9912-ACD890FBE69E}"/>
              </a:ext>
            </a:extLst>
          </p:cNvPr>
          <p:cNvSpPr txBox="1"/>
          <p:nvPr/>
        </p:nvSpPr>
        <p:spPr>
          <a:xfrm>
            <a:off x="457199" y="2905780"/>
            <a:ext cx="1717964" cy="523220"/>
          </a:xfrm>
          <a:prstGeom prst="rect">
            <a:avLst/>
          </a:prstGeom>
          <a:noFill/>
        </p:spPr>
        <p:txBody>
          <a:bodyPr wrap="square">
            <a:spAutoFit/>
          </a:bodyPr>
          <a:lstStyle/>
          <a:p>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5.  </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 cục</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46151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8"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9" name="Rounded Rectangle 10">
            <a:extLst>
              <a:ext uri="{FF2B5EF4-FFF2-40B4-BE49-F238E27FC236}">
                <a16:creationId xmlns:a16="http://schemas.microsoft.com/office/drawing/2014/main" xmlns="" id="{EFF4CF42-60B9-4346-94B4-0B486AC69037}"/>
              </a:ext>
            </a:extLst>
          </p:cNvPr>
          <p:cNvSpPr>
            <a:spLocks noChangeArrowheads="1"/>
          </p:cNvSpPr>
          <p:nvPr/>
        </p:nvSpPr>
        <p:spPr bwMode="auto">
          <a:xfrm>
            <a:off x="346363" y="283172"/>
            <a:ext cx="5749637"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8" name="Rounded Rectangle 10">
            <a:extLst>
              <a:ext uri="{FF2B5EF4-FFF2-40B4-BE49-F238E27FC236}">
                <a16:creationId xmlns:a16="http://schemas.microsoft.com/office/drawing/2014/main" xmlns="" id="{B0653B2C-1B13-4A3B-87F9-EF773A6162CF}"/>
              </a:ext>
            </a:extLst>
          </p:cNvPr>
          <p:cNvSpPr>
            <a:spLocks noChangeArrowheads="1"/>
          </p:cNvSpPr>
          <p:nvPr/>
        </p:nvSpPr>
        <p:spPr bwMode="auto">
          <a:xfrm>
            <a:off x="1828799" y="4405745"/>
            <a:ext cx="10044548" cy="2064327"/>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1828799" y="1280055"/>
            <a:ext cx="10044546" cy="2480580"/>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84AF763-EFB8-4E55-85B2-360A7100D293}"/>
              </a:ext>
            </a:extLst>
          </p:cNvPr>
          <p:cNvSpPr txBox="1"/>
          <p:nvPr/>
        </p:nvSpPr>
        <p:spPr>
          <a:xfrm>
            <a:off x="1856509" y="4773796"/>
            <a:ext cx="10030696" cy="1332481"/>
          </a:xfrm>
          <a:prstGeom prst="rect">
            <a:avLst/>
          </a:prstGeom>
          <a:noFill/>
        </p:spPr>
        <p:txBody>
          <a:bodyPr wrap="square">
            <a:spAutoFit/>
          </a:bodyPr>
          <a:lstStyle/>
          <a:p>
            <a:pPr marL="30480" marR="30480" algn="just">
              <a:lnSpc>
                <a:spcPct val="115000"/>
              </a:lnSpc>
              <a:spcAft>
                <a:spcPts val="12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nhủ</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97E2BE1-1DEE-472F-8B31-9D3493F87914}"/>
              </a:ext>
            </a:extLst>
          </p:cNvPr>
          <p:cNvSpPr txBox="1"/>
          <p:nvPr/>
        </p:nvSpPr>
        <p:spPr>
          <a:xfrm>
            <a:off x="0" y="359196"/>
            <a:ext cx="6096000" cy="483017"/>
          </a:xfrm>
          <a:prstGeom prst="rect">
            <a:avLst/>
          </a:prstGeom>
          <a:noFill/>
        </p:spPr>
        <p:txBody>
          <a:bodyPr wrap="square">
            <a:spAutoFit/>
          </a:bodyPr>
          <a:lstStyle/>
          <a:p>
            <a:pPr marL="457200">
              <a:lnSpc>
                <a:spcPct val="115000"/>
              </a:lnSpc>
              <a:spcAft>
                <a:spcPts val="1000"/>
              </a:spcAft>
            </a:pPr>
            <a:r>
              <a:rPr lang="en-US" sz="2400" b="1"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rPr>
              <a:t>6</a:t>
            </a:r>
            <a:r>
              <a:rPr lang="en-US" sz="24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nội</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thuật</a:t>
            </a:r>
            <a:r>
              <a:rPr lang="en-US" sz="2400" b="1" dirty="0">
                <a:solidFill>
                  <a:srgbClr val="FFFF0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Rectangle: Folded Corner 8">
            <a:extLst>
              <a:ext uri="{FF2B5EF4-FFF2-40B4-BE49-F238E27FC236}">
                <a16:creationId xmlns:a16="http://schemas.microsoft.com/office/drawing/2014/main" xmlns="" id="{E62766EA-CFF8-4200-B68B-2A124925A073}"/>
              </a:ext>
            </a:extLst>
          </p:cNvPr>
          <p:cNvSpPr/>
          <p:nvPr/>
        </p:nvSpPr>
        <p:spPr>
          <a:xfrm>
            <a:off x="318655" y="1310239"/>
            <a:ext cx="1496288" cy="2480580"/>
          </a:xfrm>
          <a:prstGeom prst="foldedCorner">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US" sz="240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45E827B6-011A-4EFC-8ABD-11C5CC6B504A}"/>
              </a:ext>
            </a:extLst>
          </p:cNvPr>
          <p:cNvSpPr txBox="1"/>
          <p:nvPr/>
        </p:nvSpPr>
        <p:spPr>
          <a:xfrm>
            <a:off x="477980" y="2039069"/>
            <a:ext cx="1177637" cy="907749"/>
          </a:xfrm>
          <a:prstGeom prst="rect">
            <a:avLst/>
          </a:prstGeom>
          <a:noFill/>
        </p:spPr>
        <p:txBody>
          <a:bodyPr wrap="square">
            <a:spAutoFit/>
          </a:bodyPr>
          <a:lstStyle/>
          <a:p>
            <a:pPr algn="just">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920F1F17-5284-468D-87EE-9559CE5CCCCD}"/>
              </a:ext>
            </a:extLst>
          </p:cNvPr>
          <p:cNvSpPr txBox="1"/>
          <p:nvPr/>
        </p:nvSpPr>
        <p:spPr>
          <a:xfrm>
            <a:off x="1898074" y="1476741"/>
            <a:ext cx="9989127" cy="2167581"/>
          </a:xfrm>
          <a:prstGeom prst="rect">
            <a:avLst/>
          </a:prstGeom>
          <a:noFill/>
        </p:spPr>
        <p:txBody>
          <a:bodyPr wrap="square">
            <a:spAutoFit/>
          </a:bodyPr>
          <a:lstStyle/>
          <a:p>
            <a:pPr algn="just">
              <a:lnSpc>
                <a:spcPct val="115000"/>
              </a:lnSpc>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gũi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6" name="Rectangle: Folded Corner 15">
            <a:extLst>
              <a:ext uri="{FF2B5EF4-FFF2-40B4-BE49-F238E27FC236}">
                <a16:creationId xmlns:a16="http://schemas.microsoft.com/office/drawing/2014/main" xmlns="" id="{DFE59C98-5BEE-4514-A908-6AF92CD2D08F}"/>
              </a:ext>
            </a:extLst>
          </p:cNvPr>
          <p:cNvSpPr/>
          <p:nvPr/>
        </p:nvSpPr>
        <p:spPr>
          <a:xfrm>
            <a:off x="318655" y="4405745"/>
            <a:ext cx="1496288" cy="1911928"/>
          </a:xfrm>
          <a:prstGeom prst="foldedCorner">
            <a:avLst/>
          </a:prstGeom>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sz="2400">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503ACE8C-D69C-41D5-82D3-3F96D0EA1894}"/>
              </a:ext>
            </a:extLst>
          </p:cNvPr>
          <p:cNvSpPr txBox="1"/>
          <p:nvPr/>
        </p:nvSpPr>
        <p:spPr>
          <a:xfrm>
            <a:off x="491833" y="5022409"/>
            <a:ext cx="1177637" cy="830997"/>
          </a:xfrm>
          <a:prstGeom prst="rect">
            <a:avLst/>
          </a:prstGeom>
          <a:noFill/>
        </p:spPr>
        <p:txBody>
          <a:bodyPr wrap="square">
            <a:spAutoFit/>
          </a:bodyPr>
          <a:lstStyle/>
          <a:p>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1083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inVertical)">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arn(inVertical)">
                                      <p:cBhvr>
                                        <p:cTn id="23" dur="500"/>
                                        <p:tgtEl>
                                          <p:spTgt spid="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barn(inVertical)">
                                      <p:cBhvr>
                                        <p:cTn id="31" dur="500"/>
                                        <p:tgtEl>
                                          <p:spTgt spid="16"/>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barn(inVertical)">
                                      <p:cBhvr>
                                        <p:cTn id="34" dur="500"/>
                                        <p:tgtEl>
                                          <p:spTgt spid="18"/>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arn(inVertical)">
                                      <p:cBhvr>
                                        <p:cTn id="39" dur="500"/>
                                        <p:tgtEl>
                                          <p:spTgt spid="8"/>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barn(inVertical)">
                                      <p:cBhvr>
                                        <p:cTn id="4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8" grpId="0" animBg="1"/>
      <p:bldP spid="3" grpId="0" animBg="1"/>
      <p:bldP spid="5" grpId="0"/>
      <p:bldP spid="7" grpId="0"/>
      <p:bldP spid="9" grpId="0" animBg="1"/>
      <p:bldP spid="11" grpId="0"/>
      <p:bldP spid="13" grpId="0"/>
      <p:bldP spid="16" grpId="0" animBg="1"/>
      <p:bldP spid="18"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029" y="377954"/>
            <a:ext cx="7480462"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04801" y="1418053"/>
            <a:ext cx="11637818" cy="531525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326427E-D2C7-4E37-8BED-8847B6A85E83}"/>
              </a:ext>
            </a:extLst>
          </p:cNvPr>
          <p:cNvSpPr txBox="1"/>
          <p:nvPr/>
        </p:nvSpPr>
        <p:spPr>
          <a:xfrm>
            <a:off x="155306" y="411484"/>
            <a:ext cx="7755640" cy="548099"/>
          </a:xfrm>
          <a:prstGeom prst="rect">
            <a:avLst/>
          </a:prstGeom>
          <a:noFill/>
        </p:spPr>
        <p:txBody>
          <a:bodyPr wrap="square">
            <a:spAutoFit/>
          </a:bodyPr>
          <a:lstStyle/>
          <a:p>
            <a:pPr marL="457200">
              <a:lnSpc>
                <a:spcPct val="115000"/>
              </a:lnSpc>
              <a:spcAft>
                <a:spcPts val="1000"/>
              </a:spcAf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III.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CA42D4C-8F53-46E0-8FFE-4E85DCE5B82A}"/>
              </a:ext>
            </a:extLst>
          </p:cNvPr>
          <p:cNvSpPr txBox="1"/>
          <p:nvPr/>
        </p:nvSpPr>
        <p:spPr>
          <a:xfrm>
            <a:off x="942109" y="1678771"/>
            <a:ext cx="6096000" cy="523220"/>
          </a:xfrm>
          <a:prstGeom prst="rect">
            <a:avLst/>
          </a:prstGeom>
          <a:noFill/>
        </p:spPr>
        <p:txBody>
          <a:bodyPr wrap="square">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endParaRPr lang="en-US" sz="28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EB09FA2E-5451-49B3-98EA-CA6194C129BF}"/>
              </a:ext>
            </a:extLst>
          </p:cNvPr>
          <p:cNvSpPr txBox="1"/>
          <p:nvPr/>
        </p:nvSpPr>
        <p:spPr>
          <a:xfrm>
            <a:off x="569028" y="2308820"/>
            <a:ext cx="11207333" cy="4163191"/>
          </a:xfrm>
          <a:prstGeom prst="rect">
            <a:avLst/>
          </a:prstGeom>
          <a:noFill/>
        </p:spPr>
        <p:txBody>
          <a:bodyPr wrap="square">
            <a:spAutoFit/>
          </a:bodyPr>
          <a:lstStyle/>
          <a:p>
            <a:pPr marL="457200">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đẫm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3/1999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chúng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ứng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xử</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con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thế</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loài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56044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401782" y="526473"/>
            <a:ext cx="11388436" cy="5846618"/>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6D94F51-673F-4DA0-8C04-C2E1B137B79F}"/>
              </a:ext>
            </a:extLst>
          </p:cNvPr>
          <p:cNvSpPr txBox="1"/>
          <p:nvPr/>
        </p:nvSpPr>
        <p:spPr>
          <a:xfrm>
            <a:off x="845127" y="678874"/>
            <a:ext cx="10945091" cy="5520486"/>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B1: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Hai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nhõm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0495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845127"/>
            <a:ext cx="11345879" cy="4793673"/>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B30B5BA-E222-4B6B-82B1-C75D2FB0C6AC}"/>
              </a:ext>
            </a:extLst>
          </p:cNvPr>
          <p:cNvSpPr txBox="1"/>
          <p:nvPr/>
        </p:nvSpPr>
        <p:spPr>
          <a:xfrm>
            <a:off x="569030" y="1428795"/>
            <a:ext cx="11345878" cy="4130618"/>
          </a:xfrm>
          <a:prstGeom prst="rect">
            <a:avLst/>
          </a:prstGeom>
          <a:noFill/>
        </p:spPr>
        <p:txBody>
          <a:bodyPr wrap="square">
            <a:spAutoFit/>
          </a:bodyPr>
          <a:lstStyle/>
          <a:p>
            <a:pPr>
              <a:lnSpc>
                <a:spcPct val="150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50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2.1.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khứ</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42441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600956" y="1115444"/>
            <a:ext cx="10967589" cy="478659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752C4BF-BDDA-4F03-8396-130AB9644317}"/>
              </a:ext>
            </a:extLst>
          </p:cNvPr>
          <p:cNvSpPr txBox="1"/>
          <p:nvPr/>
        </p:nvSpPr>
        <p:spPr>
          <a:xfrm>
            <a:off x="623455" y="1623824"/>
            <a:ext cx="10834254" cy="3718197"/>
          </a:xfrm>
          <a:prstGeom prst="rect">
            <a:avLst/>
          </a:prstGeom>
          <a:noFill/>
        </p:spPr>
        <p:txBody>
          <a:bodyPr wrap="square">
            <a:spAutoFit/>
          </a:bodyPr>
          <a:lstStyle/>
          <a:p>
            <a:pPr marL="30480"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kiễng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thò</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hỏn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96757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4DF82B-665D-413C-AE63-1712791258D3}"/>
              </a:ext>
            </a:extLst>
          </p:cNvPr>
          <p:cNvSpPr>
            <a:spLocks noChangeArrowheads="1"/>
          </p:cNvSpPr>
          <p:nvPr/>
        </p:nvSpPr>
        <p:spPr bwMode="auto">
          <a:xfrm>
            <a:off x="318655" y="748576"/>
            <a:ext cx="11416146" cy="5596806"/>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22E395F-2B81-4FA4-8D7C-D8E12D0736E9}"/>
              </a:ext>
            </a:extLst>
          </p:cNvPr>
          <p:cNvSpPr txBox="1"/>
          <p:nvPr/>
        </p:nvSpPr>
        <p:spPr>
          <a:xfrm>
            <a:off x="665017" y="955963"/>
            <a:ext cx="11000509" cy="5153462"/>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làmchích</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i="1"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rấn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nghẹn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run run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đua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chảy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run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rẩy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day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dứt</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90787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302456"/>
            <a:ext cx="11304315" cy="3796017"/>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210D176-7742-44F5-8A7F-EFEADFCBF69D}"/>
              </a:ext>
            </a:extLst>
          </p:cNvPr>
          <p:cNvSpPr txBox="1"/>
          <p:nvPr/>
        </p:nvSpPr>
        <p:spPr>
          <a:xfrm>
            <a:off x="692727" y="1510274"/>
            <a:ext cx="11180618" cy="2496324"/>
          </a:xfrm>
          <a:prstGeom prst="rect">
            <a:avLst/>
          </a:prstGeom>
          <a:noFill/>
        </p:spPr>
        <p:txBody>
          <a:bodyPr wrap="square">
            <a:spAutoFit/>
          </a:bodyPr>
          <a:lstStyle/>
          <a:p>
            <a:pPr marR="30480" algn="just">
              <a:lnSpc>
                <a:spcPct val="115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2.2.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cha con Ò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*Ban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Ò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8147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748145" y="778694"/>
            <a:ext cx="11069781" cy="5326583"/>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839A008-77D0-4EE9-BAAE-9F0C7DB932D0}"/>
              </a:ext>
            </a:extLst>
          </p:cNvPr>
          <p:cNvSpPr txBox="1"/>
          <p:nvPr/>
        </p:nvSpPr>
        <p:spPr>
          <a:xfrm>
            <a:off x="852054" y="1085231"/>
            <a:ext cx="10785764" cy="4452757"/>
          </a:xfrm>
          <a:prstGeom prst="rect">
            <a:avLst/>
          </a:prstGeom>
          <a:noFill/>
        </p:spPr>
        <p:txBody>
          <a:bodyPr wrap="square">
            <a:spAutoFit/>
          </a:bodyPr>
          <a:lstStyle/>
          <a:p>
            <a:pPr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Ò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Hai cha con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dõi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 tung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nhõm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076183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646219" y="1043980"/>
            <a:ext cx="9088582" cy="4802637"/>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EC26372-D385-4804-ABA4-F9BF1B902942}"/>
              </a:ext>
            </a:extLst>
          </p:cNvPr>
          <p:cNvSpPr txBox="1"/>
          <p:nvPr/>
        </p:nvSpPr>
        <p:spPr>
          <a:xfrm>
            <a:off x="2881746" y="1527323"/>
            <a:ext cx="8853054" cy="3803349"/>
          </a:xfrm>
          <a:prstGeom prst="rect">
            <a:avLst/>
          </a:prstGeom>
          <a:noFill/>
        </p:spPr>
        <p:txBody>
          <a:bodyPr wrap="square">
            <a:spAutoFit/>
          </a:bodyPr>
          <a:lstStyle/>
          <a:p>
            <a:pPr fontAlgn="base">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6" name="Rectangle: Diagonal Corners Rounded 5">
            <a:extLst>
              <a:ext uri="{FF2B5EF4-FFF2-40B4-BE49-F238E27FC236}">
                <a16:creationId xmlns:a16="http://schemas.microsoft.com/office/drawing/2014/main" xmlns="" id="{A6653AC3-B946-427F-B195-BF1704D06B15}"/>
              </a:ext>
            </a:extLst>
          </p:cNvPr>
          <p:cNvSpPr/>
          <p:nvPr/>
        </p:nvSpPr>
        <p:spPr>
          <a:xfrm>
            <a:off x="457200" y="1027681"/>
            <a:ext cx="2189018" cy="4802637"/>
          </a:xfrm>
          <a:prstGeom prst="round2Diag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80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5FEA4DFB-5A22-4975-8B6D-1F3F878C3A3F}"/>
              </a:ext>
            </a:extLst>
          </p:cNvPr>
          <p:cNvSpPr txBox="1"/>
          <p:nvPr/>
        </p:nvSpPr>
        <p:spPr>
          <a:xfrm>
            <a:off x="568037" y="2907189"/>
            <a:ext cx="1662545" cy="1043619"/>
          </a:xfrm>
          <a:prstGeom prst="rect">
            <a:avLst/>
          </a:prstGeom>
          <a:noFill/>
        </p:spPr>
        <p:txBody>
          <a:bodyPr wrap="square">
            <a:spAutoFit/>
          </a:bodyPr>
          <a:lstStyle/>
          <a:p>
            <a:pPr fontAlgn="base">
              <a:lnSpc>
                <a:spcPct val="115000"/>
              </a:lnSpc>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20547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animBg="1"/>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332509" y="581891"/>
            <a:ext cx="11610109" cy="581891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BD34824-5D5A-4DB0-92FE-3C7945F84864}"/>
              </a:ext>
            </a:extLst>
          </p:cNvPr>
          <p:cNvSpPr txBox="1"/>
          <p:nvPr/>
        </p:nvSpPr>
        <p:spPr>
          <a:xfrm>
            <a:off x="665018" y="755368"/>
            <a:ext cx="10861964" cy="5520742"/>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cha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Dế Vần là một người cha rất giàu lòng nhân hậu, yêu thương (yêu thương con, yêu quý động vật chim muông,...). Anh biết giáo dục con từ chính những trải nghiệm của bản thân.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61800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260765"/>
            <a:ext cx="11138061" cy="446116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8072C52C-3F5D-47CA-9E16-7FF8376EC131}"/>
              </a:ext>
            </a:extLst>
          </p:cNvPr>
          <p:cNvSpPr txBox="1"/>
          <p:nvPr/>
        </p:nvSpPr>
        <p:spPr>
          <a:xfrm>
            <a:off x="678873" y="1868081"/>
            <a:ext cx="10944097" cy="3246530"/>
          </a:xfrm>
          <a:prstGeom prst="rect">
            <a:avLst/>
          </a:prstGeom>
          <a:noFill/>
        </p:spPr>
        <p:txBody>
          <a:bodyPr wrap="square">
            <a:spAutoFit/>
          </a:bodyPr>
          <a:lstStyle/>
          <a:p>
            <a:pPr>
              <a:lnSpc>
                <a:spcPct val="150000"/>
              </a:lnSpc>
            </a:pPr>
            <a:r>
              <a:rPr lang="en-US" sz="2800" b="1" dirty="0">
                <a:solidFill>
                  <a:srgbClr val="0070C0"/>
                </a:solidFill>
                <a:effectLst/>
                <a:latin typeface="Times New Roman" panose="02020603050405020304" pitchFamily="18" charset="0"/>
                <a:ea typeface="Times New Roman" panose="02020603050405020304" pitchFamily="18" charset="0"/>
              </a:rPr>
              <a:t>2.3. </a:t>
            </a:r>
            <a:r>
              <a:rPr lang="pt-BR" sz="2800" b="1" dirty="0">
                <a:solidFill>
                  <a:srgbClr val="0070C0"/>
                </a:solidFill>
                <a:effectLst/>
                <a:latin typeface="Times New Roman" panose="02020603050405020304" pitchFamily="18" charset="0"/>
                <a:ea typeface="Times New Roman" panose="02020603050405020304" pitchFamily="18" charset="0"/>
              </a:rPr>
              <a:t>Ý nghĩa của câu chuyện</a:t>
            </a:r>
            <a:endParaRPr lang="en-US" sz="2800" dirty="0">
              <a:effectLst/>
              <a:latin typeface="Times New Roman" panose="02020603050405020304" pitchFamily="18" charset="0"/>
              <a:ea typeface="Times New Roman" panose="02020603050405020304" pitchFamily="18" charset="0"/>
            </a:endParaRPr>
          </a:p>
          <a:p>
            <a:pPr>
              <a:lnSpc>
                <a:spcPct val="150000"/>
              </a:lnSpc>
            </a:pPr>
            <a:r>
              <a:rPr lang="pt-BR" sz="2800" b="1" dirty="0">
                <a:effectLst/>
                <a:latin typeface="Times New Roman" panose="02020603050405020304" pitchFamily="18" charset="0"/>
                <a:ea typeface="Times New Roman" panose="02020603050405020304" pitchFamily="18" charset="0"/>
              </a:rPr>
              <a:t> - </a:t>
            </a:r>
            <a:r>
              <a:rPr lang="en-US" sz="2800" dirty="0">
                <a:effectLst/>
                <a:latin typeface="Times New Roman" panose="02020603050405020304" pitchFamily="18" charset="0"/>
                <a:ea typeface="Times New Roman" panose="02020603050405020304" pitchFamily="18" charset="0"/>
              </a:rPr>
              <a:t>Qua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muốn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đọc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giàu</a:t>
            </a:r>
            <a:r>
              <a:rPr lang="en-US" sz="2800" dirty="0">
                <a:effectLst/>
                <a:latin typeface="Times New Roman" panose="02020603050405020304" pitchFamily="18" charset="0"/>
                <a:ea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Hãy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nâng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niu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bảo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loài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đừng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trở</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kẻ</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nhẫn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bạo</a:t>
            </a:r>
            <a:r>
              <a:rPr lang="en-US" sz="2800" dirty="0">
                <a:effectLst/>
                <a:latin typeface="Times New Roman" panose="02020603050405020304" pitchFamily="18" charset="0"/>
                <a:ea typeface="Times New Roman" panose="02020603050405020304" pitchFamily="18" charset="0"/>
              </a:rPr>
              <a:t>.</a:t>
            </a:r>
          </a:p>
          <a:p>
            <a:pPr>
              <a:lnSpc>
                <a:spcPct val="150000"/>
              </a:lnSpc>
            </a:pP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rPr>
              <a:t> ca </a:t>
            </a:r>
            <a:r>
              <a:rPr lang="en-US" sz="2800" dirty="0" err="1">
                <a:effectLst/>
                <a:latin typeface="Times New Roman" panose="02020603050405020304" pitchFamily="18" charset="0"/>
                <a:ea typeface="Times New Roman" panose="02020603050405020304" pitchFamily="18" charset="0"/>
              </a:rPr>
              <a:t>ngợi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hồn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sáng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hậu</a:t>
            </a:r>
            <a:r>
              <a:rPr lang="en-US" sz="2800" dirty="0">
                <a:effectLst/>
                <a:latin typeface="Times New Roman" panose="02020603050405020304" pitchFamily="18" charset="0"/>
                <a:ea typeface="Times New Roman" panose="02020603050405020304" pitchFamily="18" charset="0"/>
              </a:rPr>
              <a:t>.</a:t>
            </a:r>
          </a:p>
        </p:txBody>
      </p:sp>
    </p:spTree>
    <p:extLst>
      <p:ext uri="{BB962C8B-B14F-4D97-AF65-F5344CB8AC3E}">
        <p14:creationId xmlns:p14="http://schemas.microsoft.com/office/powerpoint/2010/main" val="1631946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21673" y="527693"/>
            <a:ext cx="11707091" cy="591467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EBECC4F-2C2D-4E48-AEDE-9E4823334E5A}"/>
              </a:ext>
            </a:extLst>
          </p:cNvPr>
          <p:cNvSpPr txBox="1"/>
          <p:nvPr/>
        </p:nvSpPr>
        <p:spPr>
          <a:xfrm>
            <a:off x="523013" y="527693"/>
            <a:ext cx="11544301" cy="5802614"/>
          </a:xfrm>
          <a:prstGeom prst="rect">
            <a:avLst/>
          </a:prstGeom>
          <a:noFill/>
        </p:spPr>
        <p:txBody>
          <a:bodyPr wrap="square">
            <a:sp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gũi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Nội dung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32031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29" y="497028"/>
            <a:ext cx="5166753" cy="628832"/>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418054"/>
            <a:ext cx="11318170" cy="4942918"/>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417C1A9-BA40-44D9-ABF5-089CA6A07E29}"/>
              </a:ext>
            </a:extLst>
          </p:cNvPr>
          <p:cNvSpPr txBox="1"/>
          <p:nvPr/>
        </p:nvSpPr>
        <p:spPr>
          <a:xfrm>
            <a:off x="775854" y="476588"/>
            <a:ext cx="6359236" cy="548099"/>
          </a:xfrm>
          <a:prstGeom prst="rect">
            <a:avLst/>
          </a:prstGeom>
          <a:noFill/>
        </p:spPr>
        <p:txBody>
          <a:bodyPr wrap="square">
            <a:spAutoFit/>
          </a:bodyPr>
          <a:lstStyle/>
          <a:p>
            <a:pPr fontAlgn="base">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 LUYỆN TẬP ĐỌC HIỂU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08EDDE2-C17F-4558-B280-3C2394912EE5}"/>
              </a:ext>
            </a:extLst>
          </p:cNvPr>
          <p:cNvSpPr txBox="1"/>
          <p:nvPr/>
        </p:nvSpPr>
        <p:spPr>
          <a:xfrm>
            <a:off x="775854" y="1656689"/>
            <a:ext cx="11111346" cy="4273221"/>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Ò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nỉ</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pa! Kia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kìa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kìa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pa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85750">
              <a:lnSpc>
                <a:spcPct val="115000"/>
              </a:lnSpc>
              <a:spcAft>
                <a:spcPts val="1000"/>
              </a:spcAft>
            </a:pP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cha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hủi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ngực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thịnh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xíu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830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74073" y="706582"/>
            <a:ext cx="11610109" cy="5500254"/>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9522102-2FEF-452A-BFAA-BFAEE3B950DF}"/>
              </a:ext>
            </a:extLst>
          </p:cNvPr>
          <p:cNvSpPr txBox="1"/>
          <p:nvPr/>
        </p:nvSpPr>
        <p:spPr>
          <a:xfrm>
            <a:off x="569029" y="944849"/>
            <a:ext cx="11415151" cy="4986814"/>
          </a:xfrm>
          <a:prstGeom prst="rect">
            <a:avLst/>
          </a:prstGeom>
          <a:noFill/>
        </p:spPr>
        <p:txBody>
          <a:bodyPr wrap="square">
            <a:spAutoFit/>
          </a:bodyPr>
          <a:lstStyle/>
          <a:p>
            <a:pPr indent="285750">
              <a:lnSpc>
                <a:spcPct val="115000"/>
              </a:lnSpc>
              <a:spcAft>
                <a:spcPts val="1000"/>
              </a:spcAft>
            </a:pP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Ò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hét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giây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diệu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nghía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xòe</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chúm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nâu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rung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khẽ</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thầm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85750">
              <a:lnSpc>
                <a:spcPct val="115000"/>
              </a:lnSpc>
              <a:spcAft>
                <a:spcPts val="1000"/>
              </a:spcAft>
            </a:pP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85750">
              <a:lnSpc>
                <a:spcPct val="115000"/>
              </a:lnSpc>
              <a:spcAft>
                <a:spcPts val="1000"/>
              </a:spcAft>
            </a:pP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vút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kia, Ò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ngước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nụ</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nhõm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r>
            <a:b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Tuyển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NXB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2004)​</a:t>
            </a:r>
          </a:p>
        </p:txBody>
      </p:sp>
    </p:spTree>
    <p:extLst>
      <p:ext uri="{BB962C8B-B14F-4D97-AF65-F5344CB8AC3E}">
        <p14:creationId xmlns:p14="http://schemas.microsoft.com/office/powerpoint/2010/main" val="3052193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163782"/>
            <a:ext cx="11165770" cy="4627418"/>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14F6ABB-8EC9-4000-96E8-CBAD3BAA455E}"/>
              </a:ext>
            </a:extLst>
          </p:cNvPr>
          <p:cNvSpPr txBox="1"/>
          <p:nvPr/>
        </p:nvSpPr>
        <p:spPr>
          <a:xfrm>
            <a:off x="734291" y="1700338"/>
            <a:ext cx="11000509" cy="3554306"/>
          </a:xfrm>
          <a:prstGeom prst="rect">
            <a:avLst/>
          </a:prstGeom>
          <a:noFill/>
        </p:spPr>
        <p:txBody>
          <a:bodyPr wrap="square">
            <a:spAutoFit/>
          </a:bodyPr>
          <a:lstStyle/>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33069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221188" cy="453940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9EEE5FD-FD29-4CD1-A7D5-D2A0C7B7A8E5}"/>
              </a:ext>
            </a:extLst>
          </p:cNvPr>
          <p:cNvSpPr txBox="1"/>
          <p:nvPr/>
        </p:nvSpPr>
        <p:spPr>
          <a:xfrm>
            <a:off x="4893560" y="517182"/>
            <a:ext cx="2715491"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7C91E0D-8206-4033-95FE-F0C51B6814B5}"/>
              </a:ext>
            </a:extLst>
          </p:cNvPr>
          <p:cNvSpPr txBox="1"/>
          <p:nvPr/>
        </p:nvSpPr>
        <p:spPr>
          <a:xfrm>
            <a:off x="569030" y="2052698"/>
            <a:ext cx="11221188" cy="3384773"/>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900"/>
              </a:spcAft>
              <a:buSzPts val="1400"/>
              <a:buFont typeface="Times New Roman" panose="02020603050405020304" pitchFamily="18" charset="0"/>
              <a:buChar char="-"/>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thịch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900"/>
              </a:spcAft>
              <a:buSzPts val="1400"/>
              <a:buFont typeface="Times New Roman" panose="02020603050405020304" pitchFamily="18" charset="0"/>
              <a:buChar char="-"/>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94997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052945"/>
            <a:ext cx="11332025" cy="500149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B10E33F-8111-4B0D-9AF8-A7D769874259}"/>
              </a:ext>
            </a:extLst>
          </p:cNvPr>
          <p:cNvSpPr txBox="1"/>
          <p:nvPr/>
        </p:nvSpPr>
        <p:spPr>
          <a:xfrm>
            <a:off x="692727" y="1607131"/>
            <a:ext cx="11208328" cy="3893117"/>
          </a:xfrm>
          <a:prstGeom prst="rect">
            <a:avLst/>
          </a:prstGeom>
          <a:noFill/>
        </p:spPr>
        <p:txBody>
          <a:bodyPr wrap="square">
            <a:spAutoFit/>
          </a:bodyPr>
          <a:lstStyle/>
          <a:p>
            <a:pPr algn="just">
              <a:lnSpc>
                <a:spcPct val="115000"/>
              </a:lnSpc>
              <a:spcAft>
                <a:spcPts val="9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Ò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niu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6093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18655" y="623457"/>
            <a:ext cx="11554690" cy="580505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7B60A48-8197-4E8D-B085-40E139977793}"/>
              </a:ext>
            </a:extLst>
          </p:cNvPr>
          <p:cNvSpPr txBox="1"/>
          <p:nvPr/>
        </p:nvSpPr>
        <p:spPr>
          <a:xfrm>
            <a:off x="679867" y="995930"/>
            <a:ext cx="11193478" cy="5238614"/>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ầm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ĩ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dữ</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lè</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lét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hê</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tụi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mẩm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cặp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đùng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xẹp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lép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148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barn(inVertical)">
                                      <p:cBhvr>
                                        <p:cTn id="18"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46365" y="533239"/>
            <a:ext cx="11499271" cy="5812143"/>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D4BD8B1-0E25-47EA-80C7-D1869D6E9511}"/>
              </a:ext>
            </a:extLst>
          </p:cNvPr>
          <p:cNvSpPr txBox="1"/>
          <p:nvPr/>
        </p:nvSpPr>
        <p:spPr>
          <a:xfrm>
            <a:off x="415636" y="771221"/>
            <a:ext cx="11360727" cy="5315558"/>
          </a:xfrm>
          <a:prstGeom prst="rect">
            <a:avLst/>
          </a:prstGeom>
          <a:noFill/>
        </p:spPr>
        <p:txBody>
          <a:bodyPr wrap="square">
            <a:spAutoFit/>
          </a:bodyPr>
          <a:lstStyle/>
          <a:p>
            <a:pPr indent="457200">
              <a:lnSpc>
                <a:spcPct val="115000"/>
              </a:lnSpc>
              <a:spcAft>
                <a:spcPts val="75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chôn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buộc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mảnh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im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lìm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cuốc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hố</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cặm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6639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1585194" y="262236"/>
            <a:ext cx="10437660" cy="2812308"/>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xmlns="" id="{ADE6B951-5C86-4FB1-A107-CC8406A098D7}"/>
              </a:ext>
            </a:extLst>
          </p:cNvPr>
          <p:cNvSpPr/>
          <p:nvPr/>
        </p:nvSpPr>
        <p:spPr>
          <a:xfrm>
            <a:off x="263239" y="262235"/>
            <a:ext cx="1321956" cy="6277445"/>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sz="280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9C753A82-3236-44A6-A518-28D36AE18409}"/>
              </a:ext>
            </a:extLst>
          </p:cNvPr>
          <p:cNvSpPr txBox="1"/>
          <p:nvPr/>
        </p:nvSpPr>
        <p:spPr>
          <a:xfrm>
            <a:off x="451426" y="1668390"/>
            <a:ext cx="1133768" cy="3521220"/>
          </a:xfrm>
          <a:prstGeom prst="rect">
            <a:avLst/>
          </a:prstGeom>
          <a:noFill/>
        </p:spPr>
        <p:txBody>
          <a:bodyPr wrap="square">
            <a:spAutoFit/>
          </a:bodyPr>
          <a:lstStyle/>
          <a:p>
            <a:pPr>
              <a:lnSpc>
                <a:spcPct val="115000"/>
              </a:lnSpc>
              <a:spcAft>
                <a:spcPts val="10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5.</a:t>
            </a:r>
            <a:r>
              <a:rPr lang="pt-BR"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Đặc sắc về nội dung và nghệ thuật: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E95560CA-3A8F-42F8-A2DA-05220B06A5BC}"/>
              </a:ext>
            </a:extLst>
          </p:cNvPr>
          <p:cNvSpPr txBox="1"/>
          <p:nvPr/>
        </p:nvSpPr>
        <p:spPr>
          <a:xfrm>
            <a:off x="1585193" y="318319"/>
            <a:ext cx="10310083" cy="2812308"/>
          </a:xfrm>
          <a:prstGeom prst="rect">
            <a:avLst/>
          </a:prstGeom>
          <a:noFill/>
        </p:spPr>
        <p:txBody>
          <a:bodyPr wrap="square">
            <a:spAutoFit/>
          </a:bodyPr>
          <a:lstStyle/>
          <a:p>
            <a:pPr algn="just">
              <a:lnSpc>
                <a:spcPct val="115000"/>
              </a:lnSpc>
              <a:spcAft>
                <a:spcPts val="1000"/>
              </a:spcAft>
              <a:tabLst>
                <a:tab pos="400050" algn="l"/>
              </a:tabLst>
            </a:pPr>
            <a:r>
              <a:rPr lang="nl-NL"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*Nghệ thuật: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9225" lvl="0" indent="-342900" algn="just">
              <a:lnSpc>
                <a:spcPct val="115000"/>
              </a:lnSpc>
              <a:spcBef>
                <a:spcPts val="10"/>
              </a:spcBef>
              <a:spcAft>
                <a:spcPts val="600"/>
              </a:spcAft>
              <a:buSzPts val="1400"/>
              <a:buFont typeface="Times New Roman" panose="02020603050405020304" pitchFamily="18" charset="0"/>
              <a:buChar char="-"/>
              <a:tabLst>
                <a:tab pos="22923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spc="1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SzPts val="1400"/>
              <a:buFont typeface="Times New Roman" panose="02020603050405020304" pitchFamily="18" charset="0"/>
              <a:buChar char="-"/>
              <a:tabLst>
                <a:tab pos="21526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SzPts val="1400"/>
              <a:buFont typeface="Times New Roman" panose="02020603050405020304" pitchFamily="18" charset="0"/>
              <a:buChar char="-"/>
              <a:tabLst>
                <a:tab pos="21526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9" name="Rounded Rectangle 10">
            <a:extLst>
              <a:ext uri="{FF2B5EF4-FFF2-40B4-BE49-F238E27FC236}">
                <a16:creationId xmlns:a16="http://schemas.microsoft.com/office/drawing/2014/main" xmlns="" id="{74DBFC5E-59C8-40E3-B02B-FD9A919706AB}"/>
              </a:ext>
            </a:extLst>
          </p:cNvPr>
          <p:cNvSpPr>
            <a:spLocks noChangeArrowheads="1"/>
          </p:cNvSpPr>
          <p:nvPr/>
        </p:nvSpPr>
        <p:spPr bwMode="auto">
          <a:xfrm>
            <a:off x="1585193" y="3186710"/>
            <a:ext cx="10498272" cy="3352971"/>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C8C1CCB5-0F21-4495-A6D7-49B1A8779288}"/>
              </a:ext>
            </a:extLst>
          </p:cNvPr>
          <p:cNvSpPr txBox="1"/>
          <p:nvPr/>
        </p:nvSpPr>
        <p:spPr>
          <a:xfrm>
            <a:off x="1693729" y="3388289"/>
            <a:ext cx="10498271" cy="3179588"/>
          </a:xfrm>
          <a:prstGeom prst="rect">
            <a:avLst/>
          </a:prstGeom>
          <a:noFill/>
        </p:spPr>
        <p:txBody>
          <a:bodyPr wrap="square">
            <a:spAutoFit/>
          </a:bodyPr>
          <a:lstStyle/>
          <a:p>
            <a:pPr algn="just">
              <a:lnSpc>
                <a:spcPct val="115000"/>
              </a:lnSpc>
              <a:spcAft>
                <a:spcPts val="600"/>
              </a:spcAft>
              <a:tabLst>
                <a:tab pos="289560" algn="l"/>
              </a:tabLst>
            </a:pPr>
            <a:r>
              <a:rPr lang="en-US" sz="2800" b="1" spc="-5"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spc="-15"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dung: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0495" lvl="0" indent="-342900" algn="just">
              <a:lnSpc>
                <a:spcPct val="115000"/>
              </a:lnSpc>
              <a:spcAft>
                <a:spcPts val="600"/>
              </a:spcAft>
              <a:buSzPts val="1400"/>
              <a:buFont typeface="Times New Roman" panose="02020603050405020304" pitchFamily="18" charset="0"/>
              <a:buChar char="-"/>
              <a:tabLst>
                <a:tab pos="21844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spc="1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2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2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0495" lvl="0" indent="-342900" algn="just">
              <a:lnSpc>
                <a:spcPct val="115000"/>
              </a:lnSpc>
              <a:spcAft>
                <a:spcPts val="600"/>
              </a:spcAft>
              <a:buSzPts val="1400"/>
              <a:buFont typeface="Times New Roman" panose="02020603050405020304" pitchFamily="18" charset="0"/>
              <a:buChar char="-"/>
              <a:tabLst>
                <a:tab pos="21844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73807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8" grpId="0"/>
      <p:bldP spid="9" grpId="0" animBg="1"/>
      <p:bldP spid="11"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149927"/>
            <a:ext cx="11248897" cy="512618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C2D490A-658E-472B-9261-1DB860AD818B}"/>
              </a:ext>
            </a:extLst>
          </p:cNvPr>
          <p:cNvSpPr txBox="1"/>
          <p:nvPr/>
        </p:nvSpPr>
        <p:spPr>
          <a:xfrm>
            <a:off x="569029" y="1646300"/>
            <a:ext cx="11248897" cy="4324517"/>
          </a:xfrm>
          <a:prstGeom prst="rect">
            <a:avLst/>
          </a:prstGeom>
          <a:noFill/>
        </p:spPr>
        <p:txBody>
          <a:bodyPr wrap="square">
            <a:spAutoFit/>
          </a:bodyPr>
          <a:lstStyle/>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cắm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kềm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nãy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bùi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ngùi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tóc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r">
              <a:lnSpc>
                <a:spcPct val="115000"/>
              </a:lnSpc>
              <a:spcAft>
                <a:spcPts val="75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03096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149927"/>
            <a:ext cx="11345879" cy="4571999"/>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276F7B3-F451-42DF-ABB5-3B2151D6D10C}"/>
              </a:ext>
            </a:extLst>
          </p:cNvPr>
          <p:cNvSpPr txBox="1"/>
          <p:nvPr/>
        </p:nvSpPr>
        <p:spPr>
          <a:xfrm>
            <a:off x="679867" y="1335607"/>
            <a:ext cx="11345878" cy="4278094"/>
          </a:xfrm>
          <a:prstGeom prst="rect">
            <a:avLst/>
          </a:prstGeom>
          <a:noFill/>
        </p:spPr>
        <p:txBody>
          <a:bodyPr wrap="square">
            <a:spAutoFit/>
          </a:bodyPr>
          <a:lstStyle/>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9293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4602507" y="181011"/>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207817" y="1056943"/>
            <a:ext cx="11900559" cy="5547138"/>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C2ED633-15DA-466E-8ABB-0D3EB5E12EB7}"/>
              </a:ext>
            </a:extLst>
          </p:cNvPr>
          <p:cNvSpPr txBox="1"/>
          <p:nvPr/>
        </p:nvSpPr>
        <p:spPr>
          <a:xfrm>
            <a:off x="4378036" y="253919"/>
            <a:ext cx="3435927" cy="483017"/>
          </a:xfrm>
          <a:prstGeom prst="rect">
            <a:avLst/>
          </a:prstGeom>
          <a:noFill/>
        </p:spPr>
        <p:txBody>
          <a:bodyPr wrap="square">
            <a:spAutoFit/>
          </a:bodyPr>
          <a:lstStyle/>
          <a:p>
            <a:pPr algn="ctr">
              <a:lnSpc>
                <a:spcPct val="115000"/>
              </a:lnSpc>
              <a:spcAft>
                <a:spcPts val="10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C19BE16-8584-4DA3-A46A-06DBDFF13AB5}"/>
              </a:ext>
            </a:extLst>
          </p:cNvPr>
          <p:cNvSpPr txBox="1"/>
          <p:nvPr/>
        </p:nvSpPr>
        <p:spPr>
          <a:xfrm>
            <a:off x="416132" y="1246909"/>
            <a:ext cx="11900559" cy="5357172"/>
          </a:xfrm>
          <a:prstGeom prst="rect">
            <a:avLst/>
          </a:prstGeom>
          <a:noFill/>
        </p:spPr>
        <p:txBody>
          <a:bodyPr wrap="square">
            <a:spAutoFit/>
          </a:bodyPr>
          <a:lstStyle/>
          <a:p>
            <a:pPr algn="just">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900"/>
              </a:spcAf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các-tông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tờ</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9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sỏi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0315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7">
                                            <p:txEl>
                                              <p:pRg st="6" end="6"/>
                                            </p:txEl>
                                          </p:spTgt>
                                        </p:tgtEl>
                                        <p:attrNameLst>
                                          <p:attrName>style.visibility</p:attrName>
                                        </p:attrNameLst>
                                      </p:cBhvr>
                                      <p:to>
                                        <p:strVal val="visible"/>
                                      </p:to>
                                    </p:set>
                                    <p:animEffect transition="in" filter="barn(inVertical)">
                                      <p:cBhvr>
                                        <p:cTn id="48" dur="500"/>
                                        <p:tgtEl>
                                          <p:spTgt spid="7">
                                            <p:txEl>
                                              <p:pRg st="6" end="6"/>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7">
                                            <p:txEl>
                                              <p:pRg st="7" end="7"/>
                                            </p:txEl>
                                          </p:spTgt>
                                        </p:tgtEl>
                                        <p:attrNameLst>
                                          <p:attrName>style.visibility</p:attrName>
                                        </p:attrNameLst>
                                      </p:cBhvr>
                                      <p:to>
                                        <p:strVal val="visible"/>
                                      </p:to>
                                    </p:set>
                                    <p:animEffect transition="in" filter="barn(inVertical)">
                                      <p:cBhvr>
                                        <p:cTn id="53" dur="500"/>
                                        <p:tgtEl>
                                          <p:spTgt spid="7">
                                            <p:txEl>
                                              <p:pRg st="7" end="7"/>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nodeType="clickEffect">
                                  <p:stCondLst>
                                    <p:cond delay="0"/>
                                  </p:stCondLst>
                                  <p:childTnLst>
                                    <p:set>
                                      <p:cBhvr>
                                        <p:cTn id="57" dur="1" fill="hold">
                                          <p:stCondLst>
                                            <p:cond delay="0"/>
                                          </p:stCondLst>
                                        </p:cTn>
                                        <p:tgtEl>
                                          <p:spTgt spid="7">
                                            <p:txEl>
                                              <p:pRg st="8" end="8"/>
                                            </p:txEl>
                                          </p:spTgt>
                                        </p:tgtEl>
                                        <p:attrNameLst>
                                          <p:attrName>style.visibility</p:attrName>
                                        </p:attrNameLst>
                                      </p:cBhvr>
                                      <p:to>
                                        <p:strVal val="visible"/>
                                      </p:to>
                                    </p:set>
                                    <p:animEffect transition="in" filter="barn(inVertical)">
                                      <p:cBhvr>
                                        <p:cTn id="58" dur="500"/>
                                        <p:tgtEl>
                                          <p:spTgt spid="7">
                                            <p:txEl>
                                              <p:pRg st="8" end="8"/>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7">
                                            <p:txEl>
                                              <p:pRg st="9" end="9"/>
                                            </p:txEl>
                                          </p:spTgt>
                                        </p:tgtEl>
                                        <p:attrNameLst>
                                          <p:attrName>style.visibility</p:attrName>
                                        </p:attrNameLst>
                                      </p:cBhvr>
                                      <p:to>
                                        <p:strVal val="visible"/>
                                      </p:to>
                                    </p:set>
                                    <p:animEffect transition="in" filter="barn(inVertical)">
                                      <p:cBhvr>
                                        <p:cTn id="63" dur="500"/>
                                        <p:tgtEl>
                                          <p:spTgt spid="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4DF82B-665D-413C-AE63-1712791258D3}"/>
              </a:ext>
            </a:extLst>
          </p:cNvPr>
          <p:cNvSpPr>
            <a:spLocks noChangeArrowheads="1"/>
          </p:cNvSpPr>
          <p:nvPr/>
        </p:nvSpPr>
        <p:spPr bwMode="auto">
          <a:xfrm>
            <a:off x="277090" y="566036"/>
            <a:ext cx="11776363" cy="598716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BCCFB66-37E9-4965-94E0-FCDD23280E69}"/>
              </a:ext>
            </a:extLst>
          </p:cNvPr>
          <p:cNvSpPr txBox="1"/>
          <p:nvPr/>
        </p:nvSpPr>
        <p:spPr>
          <a:xfrm>
            <a:off x="581892" y="566038"/>
            <a:ext cx="11333018" cy="5725926"/>
          </a:xfrm>
          <a:prstGeom prst="rect">
            <a:avLst/>
          </a:prstGeom>
          <a:noFill/>
        </p:spPr>
        <p:txBody>
          <a:bodyPr wrap="square">
            <a:spAutoFit/>
          </a:bodyPr>
          <a:lstStyle/>
          <a:p>
            <a:pPr algn="just">
              <a:lnSpc>
                <a:spcPct val="115000"/>
              </a:lnSpc>
              <a:spcAft>
                <a:spcPts val="9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bao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4000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0414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387927" y="762000"/>
            <a:ext cx="11443855" cy="4710546"/>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9D05957-1B2F-4D3E-9944-32CBD2B8AA2B}"/>
              </a:ext>
            </a:extLst>
          </p:cNvPr>
          <p:cNvSpPr txBox="1"/>
          <p:nvPr/>
        </p:nvSpPr>
        <p:spPr>
          <a:xfrm>
            <a:off x="845126" y="1000569"/>
            <a:ext cx="9310255" cy="548099"/>
          </a:xfrm>
          <a:prstGeom prst="rect">
            <a:avLst/>
          </a:prstGeom>
          <a:noFill/>
        </p:spPr>
        <p:txBody>
          <a:bodyPr wrap="square">
            <a:spAutoFit/>
          </a:bodyPr>
          <a:lstStyle/>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03: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F68237C-DD62-408D-90EE-DEB13FB41B2F}"/>
              </a:ext>
            </a:extLst>
          </p:cNvPr>
          <p:cNvSpPr txBox="1"/>
          <p:nvPr/>
        </p:nvSpPr>
        <p:spPr>
          <a:xfrm>
            <a:off x="519545" y="1787237"/>
            <a:ext cx="11152909" cy="3025700"/>
          </a:xfrm>
          <a:prstGeom prst="rect">
            <a:avLst/>
          </a:prstGeom>
          <a:noFill/>
        </p:spPr>
        <p:txBody>
          <a:bodyPr wrap="square">
            <a:spAutoFit/>
          </a:bodyPr>
          <a:lstStyle/>
          <a:p>
            <a:pPr indent="514350">
              <a:lnSpc>
                <a:spcPct val="115000"/>
              </a:lnSpc>
              <a:spcAft>
                <a:spcPts val="12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200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dặm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ôtô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ổn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lăm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xu,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16856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011383"/>
            <a:ext cx="11373588" cy="5112326"/>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30EE3C4-BDD8-43E4-95AB-65C7317EBBC4}"/>
              </a:ext>
            </a:extLst>
          </p:cNvPr>
          <p:cNvSpPr txBox="1"/>
          <p:nvPr/>
        </p:nvSpPr>
        <p:spPr>
          <a:xfrm>
            <a:off x="569030" y="1524271"/>
            <a:ext cx="11373588" cy="4324517"/>
          </a:xfrm>
          <a:prstGeom prst="rect">
            <a:avLst/>
          </a:prstGeom>
          <a:noFill/>
        </p:spPr>
        <p:txBody>
          <a:bodyPr wrap="square">
            <a:spAutoFit/>
          </a:bodyPr>
          <a:lstStyle/>
          <a:p>
            <a:pPr indent="514350">
              <a:lnSpc>
                <a:spcPct val="115000"/>
              </a:lnSpc>
              <a:spcAft>
                <a:spcPts val="120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nghị</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Vâng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ạ.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Aft>
                <a:spcPts val="120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hủy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200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dặm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4473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858981"/>
            <a:ext cx="11193479" cy="5417127"/>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9ACF76A-A09D-4D94-816D-8E58876D9A24}"/>
              </a:ext>
            </a:extLst>
          </p:cNvPr>
          <p:cNvSpPr txBox="1"/>
          <p:nvPr/>
        </p:nvSpPr>
        <p:spPr>
          <a:xfrm>
            <a:off x="569029" y="1328341"/>
            <a:ext cx="11193479" cy="4478405"/>
          </a:xfrm>
          <a:prstGeom prst="rect">
            <a:avLst/>
          </a:prstGeom>
          <a:noFill/>
        </p:spPr>
        <p:txBody>
          <a:bodyPr wrap="square">
            <a:spAutoFit/>
          </a:bodyPr>
          <a:lstStyle/>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200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dặm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(3-5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472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63235" y="540327"/>
            <a:ext cx="11762509" cy="5791200"/>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D7F9C91-ADE2-4DDA-9C24-9A090CC7E001}"/>
              </a:ext>
            </a:extLst>
          </p:cNvPr>
          <p:cNvSpPr txBox="1"/>
          <p:nvPr/>
        </p:nvSpPr>
        <p:spPr>
          <a:xfrm>
            <a:off x="394853" y="694277"/>
            <a:ext cx="11499271" cy="5469446"/>
          </a:xfrm>
          <a:prstGeom prst="rect">
            <a:avLst/>
          </a:prstGeom>
          <a:noFill/>
        </p:spPr>
        <p:txBody>
          <a:bodyPr wrap="square">
            <a:spAutoFit/>
          </a:bodyPr>
          <a:lstStyle/>
          <a:p>
            <a:pPr algn="ctr">
              <a:lnSpc>
                <a:spcPct val="115000"/>
              </a:lnSpc>
              <a:spcAft>
                <a:spcPts val="12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4248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21673" y="401782"/>
            <a:ext cx="11637819" cy="5999017"/>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4FDB9C7-1A7A-4375-9F7A-EB5E3DA904F5}"/>
              </a:ext>
            </a:extLst>
          </p:cNvPr>
          <p:cNvSpPr txBox="1"/>
          <p:nvPr/>
        </p:nvSpPr>
        <p:spPr>
          <a:xfrm>
            <a:off x="297873" y="837383"/>
            <a:ext cx="11485418" cy="5127814"/>
          </a:xfrm>
          <a:prstGeom prst="rect">
            <a:avLst/>
          </a:prstGeom>
          <a:noFill/>
        </p:spPr>
        <p:txBody>
          <a:bodyPr wrap="square">
            <a:spAutoFit/>
          </a:bodyPr>
          <a:lstStyle/>
          <a:p>
            <a:pP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2946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122218"/>
            <a:ext cx="11488322" cy="4613564"/>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5DEB80F-97C2-4EC7-ACDA-274D3551F141}"/>
              </a:ext>
            </a:extLst>
          </p:cNvPr>
          <p:cNvSpPr txBox="1"/>
          <p:nvPr/>
        </p:nvSpPr>
        <p:spPr>
          <a:xfrm>
            <a:off x="569030" y="1487320"/>
            <a:ext cx="11488322" cy="4401461"/>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nilông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sạch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nilông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25524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29" y="313174"/>
            <a:ext cx="8630389" cy="628832"/>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52794" y="1385454"/>
            <a:ext cx="11575970" cy="5020815"/>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399165C-C120-4205-9698-CD8977A86398}"/>
              </a:ext>
            </a:extLst>
          </p:cNvPr>
          <p:cNvSpPr txBox="1"/>
          <p:nvPr/>
        </p:nvSpPr>
        <p:spPr>
          <a:xfrm>
            <a:off x="761999" y="353540"/>
            <a:ext cx="8630389" cy="483017"/>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a:t>
            </a:r>
            <a:r>
              <a:rPr lang="pt-BR"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FF1F871-DB5E-4791-BEF0-0628D95FD744}"/>
              </a:ext>
            </a:extLst>
          </p:cNvPr>
          <p:cNvSpPr txBox="1"/>
          <p:nvPr/>
        </p:nvSpPr>
        <p:spPr>
          <a:xfrm>
            <a:off x="149184" y="1606926"/>
            <a:ext cx="6096000" cy="483017"/>
          </a:xfrm>
          <a:prstGeom prst="rect">
            <a:avLst/>
          </a:prstGeom>
          <a:noFill/>
        </p:spPr>
        <p:txBody>
          <a:bodyPr wrap="square">
            <a:spAutoFit/>
          </a:bodyPr>
          <a:lstStyle/>
          <a:p>
            <a:pPr marL="457200">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E26C0A2-D1CA-480A-BCFD-804FECA7794D}"/>
              </a:ext>
            </a:extLst>
          </p:cNvPr>
          <p:cNvSpPr txBox="1"/>
          <p:nvPr/>
        </p:nvSpPr>
        <p:spPr>
          <a:xfrm>
            <a:off x="561604" y="2022407"/>
            <a:ext cx="11367160" cy="4080091"/>
          </a:xfrm>
          <a:prstGeom prst="rect">
            <a:avLst/>
          </a:prstGeom>
          <a:noFill/>
        </p:spPr>
        <p:txBody>
          <a:bodyPr wrap="square">
            <a:spAutoFit/>
          </a:bodyPr>
          <a:lstStyle/>
          <a:p>
            <a:pPr marL="457200">
              <a:lnSpc>
                <a:spcPct val="115000"/>
              </a:lnSpc>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Anh.</a:t>
            </a:r>
          </a:p>
          <a:p>
            <a:pPr marL="457200">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r>
              <a:rPr lang="en-US" sz="24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4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4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song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cỏi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206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735860"/>
            <a:ext cx="11262752" cy="5373995"/>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5BDFB6C-37BB-44E9-8B77-1AF18B042042}"/>
              </a:ext>
            </a:extLst>
          </p:cNvPr>
          <p:cNvSpPr txBox="1"/>
          <p:nvPr/>
        </p:nvSpPr>
        <p:spPr>
          <a:xfrm>
            <a:off x="569031" y="1044629"/>
            <a:ext cx="11262751" cy="4768741"/>
          </a:xfrm>
          <a:prstGeom prst="rect">
            <a:avLst/>
          </a:prstGeom>
          <a:noFill/>
        </p:spPr>
        <p:txBody>
          <a:bodyPr wrap="square">
            <a:spAutoFit/>
          </a:bodyPr>
          <a:lstStyle/>
          <a:p>
            <a:pPr>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đeo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ngủ</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phiền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phức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nhị</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lỏng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nhụa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a:t>
            </a:r>
            <a:r>
              <a:rPr lang="en-US" sz="2800" u="sng"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hlinkClick r:id="rId3"/>
              </a:rPr>
              <a:t>www.thuvienbinhthuan.com.vn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,04/9/2018)</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92422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194959" y="1025236"/>
            <a:ext cx="11810003" cy="4280536"/>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9C150C2-9977-43F4-814A-49D9B38D0D19}"/>
              </a:ext>
            </a:extLst>
          </p:cNvPr>
          <p:cNvSpPr txBox="1"/>
          <p:nvPr/>
        </p:nvSpPr>
        <p:spPr>
          <a:xfrm>
            <a:off x="381993" y="1552229"/>
            <a:ext cx="11622969" cy="3065711"/>
          </a:xfrm>
          <a:prstGeom prst="rect">
            <a:avLst/>
          </a:prstGeom>
          <a:noFill/>
        </p:spPr>
        <p:txBody>
          <a:bodyPr wrap="square">
            <a:spAutoFit/>
          </a:bodyPr>
          <a:lstStyle/>
          <a:p>
            <a:pPr>
              <a:lnSpc>
                <a:spcPct val="150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phiền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853708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77092" y="1418054"/>
            <a:ext cx="11345879" cy="4942918"/>
          </a:xfrm>
          <a:prstGeom prst="roundRect">
            <a:avLst>
              <a:gd name="adj" fmla="val 16667"/>
            </a:avLst>
          </a:prstGeom>
          <a:solidFill>
            <a:schemeClr val="accent5">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7ED23C2-8A76-4188-92F8-02578D5E1D9B}"/>
              </a:ext>
            </a:extLst>
          </p:cNvPr>
          <p:cNvSpPr txBox="1"/>
          <p:nvPr/>
        </p:nvSpPr>
        <p:spPr>
          <a:xfrm>
            <a:off x="569029" y="1700165"/>
            <a:ext cx="10944097" cy="4097340"/>
          </a:xfrm>
          <a:prstGeom prst="rect">
            <a:avLst/>
          </a:prstGeom>
          <a:noFill/>
        </p:spPr>
        <p:txBody>
          <a:bodyPr wrap="square">
            <a:spAutoFit/>
          </a:bodyPr>
          <a:lstStyle/>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2:</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lỏng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nhụa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13F746E0-0D73-4F67-9FAE-A85F9086D7C0}"/>
              </a:ext>
            </a:extLst>
          </p:cNvPr>
          <p:cNvSpPr txBox="1"/>
          <p:nvPr/>
        </p:nvSpPr>
        <p:spPr>
          <a:xfrm>
            <a:off x="4572000" y="569935"/>
            <a:ext cx="3048000" cy="483017"/>
          </a:xfrm>
          <a:prstGeom prst="rect">
            <a:avLst/>
          </a:prstGeom>
          <a:noFill/>
        </p:spPr>
        <p:txBody>
          <a:bodyPr wrap="square">
            <a:spAutoFit/>
          </a:bodyPr>
          <a:lstStyle/>
          <a:p>
            <a:pPr algn="ct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38285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barn(inVertical)">
                                      <p:cBhvr>
                                        <p:cTn id="38" dur="500"/>
                                        <p:tgtEl>
                                          <p:spTgt spid="5">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5">
                                            <p:txEl>
                                              <p:pRg st="5" end="5"/>
                                            </p:txEl>
                                          </p:spTgt>
                                        </p:tgtEl>
                                        <p:attrNameLst>
                                          <p:attrName>style.visibility</p:attrName>
                                        </p:attrNameLst>
                                      </p:cBhvr>
                                      <p:to>
                                        <p:strVal val="visible"/>
                                      </p:to>
                                    </p:set>
                                    <p:animEffect transition="in" filter="barn(inVertical)">
                                      <p:cBhvr>
                                        <p:cTn id="43"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01782" y="762000"/>
            <a:ext cx="11346873" cy="5320146"/>
          </a:xfrm>
          <a:prstGeom prst="roundRect">
            <a:avLst>
              <a:gd name="adj" fmla="val 16667"/>
            </a:avLst>
          </a:prstGeom>
          <a:solidFill>
            <a:schemeClr val="accent5">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E592F65-D82A-45C0-AD3D-88BCD746F2EC}"/>
              </a:ext>
            </a:extLst>
          </p:cNvPr>
          <p:cNvSpPr txBox="1"/>
          <p:nvPr/>
        </p:nvSpPr>
        <p:spPr>
          <a:xfrm>
            <a:off x="692727" y="1164149"/>
            <a:ext cx="10930243" cy="4529702"/>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Sau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160311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318170" cy="3805110"/>
          </a:xfrm>
          <a:prstGeom prst="roundRect">
            <a:avLst>
              <a:gd name="adj" fmla="val 16667"/>
            </a:avLst>
          </a:prstGeom>
          <a:solidFill>
            <a:schemeClr val="accent5">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70D971A-8A94-420B-A2DF-52010FCB091F}"/>
              </a:ext>
            </a:extLst>
          </p:cNvPr>
          <p:cNvSpPr txBox="1"/>
          <p:nvPr/>
        </p:nvSpPr>
        <p:spPr>
          <a:xfrm>
            <a:off x="569030" y="1994774"/>
            <a:ext cx="11318170" cy="2728439"/>
          </a:xfrm>
          <a:prstGeom prst="rect">
            <a:avLst/>
          </a:prstGeom>
          <a:solidFill>
            <a:schemeClr val="accent5">
              <a:lumMod val="20000"/>
              <a:lumOff val="80000"/>
            </a:schemeClr>
          </a:solidFill>
        </p:spPr>
        <p:txBody>
          <a:bodyPr wrap="square">
            <a:spAutoFit/>
          </a:bodyPr>
          <a:lstStyle/>
          <a:p>
            <a:pPr>
              <a:lnSpc>
                <a:spcPct val="150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HS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mỏi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p>
        </p:txBody>
      </p:sp>
    </p:spTree>
    <p:extLst>
      <p:ext uri="{BB962C8B-B14F-4D97-AF65-F5344CB8AC3E}">
        <p14:creationId xmlns:p14="http://schemas.microsoft.com/office/powerpoint/2010/main" val="263875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558800" y="2288416"/>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a:t>
            </a:r>
            <a:r>
              <a:rPr lang="en-US" sz="3600" b="1" kern="10" dirty="0">
                <a:ln w="19050">
                  <a:solidFill>
                    <a:srgbClr val="0000FF"/>
                  </a:solidFill>
                  <a:round/>
                  <a:headEnd/>
                  <a:tailEnd/>
                </a:ln>
                <a:solidFill>
                  <a:srgbClr val="FF0000"/>
                </a:solidFill>
                <a:latin typeface="Times New Roman"/>
                <a:cs typeface="Times New Roman"/>
              </a:rPr>
              <a:t>TIẾNG VIỆT</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TRẠNG</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NGỮ</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p:txBody>
      </p:sp>
      <p:pic>
        <p:nvPicPr>
          <p:cNvPr id="14339" name="Picture 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289259" y="238539"/>
            <a:ext cx="2652713" cy="1811338"/>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9" name="Rounded Rectangle 10">
            <a:extLst>
              <a:ext uri="{FF2B5EF4-FFF2-40B4-BE49-F238E27FC236}">
                <a16:creationId xmlns:a16="http://schemas.microsoft.com/office/drawing/2014/main" xmlns="" id="{03A32F1F-48EC-4ECA-A1C7-EECA5A183596}"/>
              </a:ext>
            </a:extLst>
          </p:cNvPr>
          <p:cNvSpPr>
            <a:spLocks noChangeArrowheads="1"/>
          </p:cNvSpPr>
          <p:nvPr/>
        </p:nvSpPr>
        <p:spPr bwMode="auto">
          <a:xfrm>
            <a:off x="2382983" y="3876200"/>
            <a:ext cx="9267695" cy="2653559"/>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029" y="497028"/>
            <a:ext cx="4681844"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1" y="1470730"/>
            <a:ext cx="1662546" cy="2060598"/>
          </a:xfrm>
          <a:prstGeom prst="roundRect">
            <a:avLst>
              <a:gd name="adj" fmla="val 16667"/>
            </a:avLst>
          </a:prstGeom>
          <a:solidFill>
            <a:schemeClr val="accent6"/>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EF73395-1EB7-4C74-8CAB-43C730249D94}"/>
              </a:ext>
            </a:extLst>
          </p:cNvPr>
          <p:cNvSpPr txBox="1"/>
          <p:nvPr/>
        </p:nvSpPr>
        <p:spPr>
          <a:xfrm>
            <a:off x="569029" y="520567"/>
            <a:ext cx="4378036" cy="548099"/>
          </a:xfrm>
          <a:prstGeom prst="rect">
            <a:avLst/>
          </a:prstGeom>
          <a:noFill/>
        </p:spPr>
        <p:txBody>
          <a:bodyPr wrap="square">
            <a:spAutoFit/>
          </a:bodyPr>
          <a:lstStyle/>
          <a:p>
            <a:pPr marL="342900" lvl="0" indent="-342900">
              <a:lnSpc>
                <a:spcPct val="115000"/>
              </a:lnSpc>
              <a:spcAft>
                <a:spcPts val="1000"/>
              </a:spcAft>
              <a:buClr>
                <a:srgbClr val="FF0000"/>
              </a:buClr>
              <a:buFont typeface="+mj-lt"/>
              <a:buAutoNum type="alphaUcPeriod" startAt="9"/>
              <a:tabLst>
                <a:tab pos="1386840" algn="l"/>
              </a:tabLst>
            </a:pPr>
            <a:r>
              <a:rPr lang="en-US" sz="2800" b="1" u="none" strike="noStrike"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60A46BEA-6E42-4F5C-A832-987A11BEA2AF}"/>
              </a:ext>
            </a:extLst>
          </p:cNvPr>
          <p:cNvSpPr txBox="1"/>
          <p:nvPr/>
        </p:nvSpPr>
        <p:spPr>
          <a:xfrm>
            <a:off x="2500249" y="3989545"/>
            <a:ext cx="9033161" cy="2419380"/>
          </a:xfrm>
          <a:prstGeom prst="rect">
            <a:avLst/>
          </a:prstGeom>
          <a:noFill/>
        </p:spPr>
        <p:txBody>
          <a:bodyPr wrap="square">
            <a:spAutoFit/>
          </a:bodyPr>
          <a:lstStyle/>
          <a:p>
            <a:pPr lvl="0">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chốn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đích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a16="http://schemas.microsoft.com/office/drawing/2014/main" xmlns="" id="{7EFF4F82-EFCC-457D-8A54-CFA3F1523BA6}"/>
              </a:ext>
            </a:extLst>
          </p:cNvPr>
          <p:cNvSpPr>
            <a:spLocks noChangeArrowheads="1"/>
          </p:cNvSpPr>
          <p:nvPr/>
        </p:nvSpPr>
        <p:spPr bwMode="auto">
          <a:xfrm>
            <a:off x="2231577" y="1470730"/>
            <a:ext cx="9419101" cy="2060598"/>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4CFBE858-1BA4-4609-B8FB-B4D0138FEAC8}"/>
              </a:ext>
            </a:extLst>
          </p:cNvPr>
          <p:cNvSpPr>
            <a:spLocks noChangeArrowheads="1"/>
          </p:cNvSpPr>
          <p:nvPr/>
        </p:nvSpPr>
        <p:spPr bwMode="auto">
          <a:xfrm>
            <a:off x="569029" y="3876198"/>
            <a:ext cx="1813954" cy="2653561"/>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A7A9A829-4BC0-4893-B92E-7AB742B46217}"/>
              </a:ext>
            </a:extLst>
          </p:cNvPr>
          <p:cNvSpPr txBox="1"/>
          <p:nvPr/>
        </p:nvSpPr>
        <p:spPr>
          <a:xfrm>
            <a:off x="569029" y="1742902"/>
            <a:ext cx="1538847" cy="1043619"/>
          </a:xfrm>
          <a:prstGeom prst="rect">
            <a:avLst/>
          </a:prstGeom>
          <a:noFill/>
        </p:spPr>
        <p:txBody>
          <a:bodyPr wrap="square">
            <a:spAutoFit/>
          </a:bodyPr>
          <a:lstStyle/>
          <a:p>
            <a:pPr marL="342900" lvl="0" indent="-342900">
              <a:lnSpc>
                <a:spcPct val="115000"/>
              </a:lnSpc>
              <a:spcAft>
                <a:spcPts val="1000"/>
              </a:spcAft>
              <a:buFont typeface="+mj-lt"/>
              <a:buAutoNum type="arabicPeriod"/>
              <a:tabLst>
                <a:tab pos="1386840" algn="l"/>
              </a:tabLst>
            </a:pP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F6853873-1B67-43F6-A188-C10048A78CF6}"/>
              </a:ext>
            </a:extLst>
          </p:cNvPr>
          <p:cNvSpPr txBox="1"/>
          <p:nvPr/>
        </p:nvSpPr>
        <p:spPr>
          <a:xfrm>
            <a:off x="2390405" y="1662957"/>
            <a:ext cx="9143005" cy="1539139"/>
          </a:xfrm>
          <a:prstGeom prst="rect">
            <a:avLst/>
          </a:prstGeom>
          <a:noFill/>
        </p:spPr>
        <p:txBody>
          <a:bodyPr wrap="square">
            <a:spAutoFit/>
          </a:bodyPr>
          <a:lstStyle/>
          <a:p>
            <a:pPr>
              <a:lnSpc>
                <a:spcPct val="115000"/>
              </a:lnSpc>
              <a:spcAft>
                <a:spcPts val="1000"/>
              </a:spcAft>
              <a:tabLst>
                <a:tab pos="138684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chốn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a16="http://schemas.microsoft.com/office/drawing/2014/main" xmlns="" id="{096F1B63-C057-48FC-BC70-A5467F488401}"/>
              </a:ext>
            </a:extLst>
          </p:cNvPr>
          <p:cNvSpPr txBox="1"/>
          <p:nvPr/>
        </p:nvSpPr>
        <p:spPr>
          <a:xfrm>
            <a:off x="749569" y="4610931"/>
            <a:ext cx="1574781" cy="1043619"/>
          </a:xfrm>
          <a:prstGeom prst="rect">
            <a:avLst/>
          </a:prstGeom>
          <a:noFill/>
        </p:spPr>
        <p:txBody>
          <a:bodyPr wrap="square">
            <a:spAutoFit/>
          </a:bodyPr>
          <a:lstStyle/>
          <a:p>
            <a:pPr lvl="0">
              <a:lnSpc>
                <a:spcPct val="115000"/>
              </a:lnSpc>
              <a:spcAft>
                <a:spcPts val="1000"/>
              </a:spcAft>
              <a:tabLst>
                <a:tab pos="1386840" algn="l"/>
              </a:tabLst>
            </a:pP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13472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inVertical)">
                                      <p:cBhvr>
                                        <p:cTn id="31" dur="500"/>
                                        <p:tgtEl>
                                          <p:spTgt spid="10"/>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arn(inVertical)">
                                      <p:cBhvr>
                                        <p:cTn id="34" dur="50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barn(inVertical)">
                                      <p:cBhvr>
                                        <p:cTn id="39" dur="500"/>
                                        <p:tgtEl>
                                          <p:spTgt spid="9"/>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7">
                                            <p:txEl>
                                              <p:pRg st="0" end="0"/>
                                            </p:txEl>
                                          </p:spTgt>
                                        </p:tgtEl>
                                        <p:attrNameLst>
                                          <p:attrName>style.visibility</p:attrName>
                                        </p:attrNameLst>
                                      </p:cBhvr>
                                      <p:to>
                                        <p:strVal val="visible"/>
                                      </p:to>
                                    </p:set>
                                    <p:animEffect transition="in" filter="barn(inVertical)">
                                      <p:cBhvr>
                                        <p:cTn id="44" dur="500"/>
                                        <p:tgtEl>
                                          <p:spTgt spid="7">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7">
                                            <p:txEl>
                                              <p:pRg st="1" end="1"/>
                                            </p:txEl>
                                          </p:spTgt>
                                        </p:tgtEl>
                                        <p:attrNameLst>
                                          <p:attrName>style.visibility</p:attrName>
                                        </p:attrNameLst>
                                      </p:cBhvr>
                                      <p:to>
                                        <p:strVal val="visible"/>
                                      </p:to>
                                    </p:set>
                                    <p:animEffect transition="in" filter="barn(inVertical)">
                                      <p:cBhvr>
                                        <p:cTn id="49" dur="500"/>
                                        <p:tgtEl>
                                          <p:spTgt spid="7">
                                            <p:txEl>
                                              <p:pRg st="1" end="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nodeType="clickEffect">
                                  <p:stCondLst>
                                    <p:cond delay="0"/>
                                  </p:stCondLst>
                                  <p:childTnLst>
                                    <p:set>
                                      <p:cBhvr>
                                        <p:cTn id="53" dur="1" fill="hold">
                                          <p:stCondLst>
                                            <p:cond delay="0"/>
                                          </p:stCondLst>
                                        </p:cTn>
                                        <p:tgtEl>
                                          <p:spTgt spid="7">
                                            <p:txEl>
                                              <p:pRg st="2" end="2"/>
                                            </p:txEl>
                                          </p:spTgt>
                                        </p:tgtEl>
                                        <p:attrNameLst>
                                          <p:attrName>style.visibility</p:attrName>
                                        </p:attrNameLst>
                                      </p:cBhvr>
                                      <p:to>
                                        <p:strVal val="visible"/>
                                      </p:to>
                                    </p:set>
                                    <p:animEffect transition="in" filter="barn(inVertical)">
                                      <p:cBhvr>
                                        <p:cTn id="54" dur="500"/>
                                        <p:tgtEl>
                                          <p:spTgt spid="7">
                                            <p:txEl>
                                              <p:pRg st="2" end="2"/>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nodeType="clickEffect">
                                  <p:stCondLst>
                                    <p:cond delay="0"/>
                                  </p:stCondLst>
                                  <p:childTnLst>
                                    <p:set>
                                      <p:cBhvr>
                                        <p:cTn id="58" dur="1" fill="hold">
                                          <p:stCondLst>
                                            <p:cond delay="0"/>
                                          </p:stCondLst>
                                        </p:cTn>
                                        <p:tgtEl>
                                          <p:spTgt spid="7">
                                            <p:txEl>
                                              <p:pRg st="3" end="3"/>
                                            </p:txEl>
                                          </p:spTgt>
                                        </p:tgtEl>
                                        <p:attrNameLst>
                                          <p:attrName>style.visibility</p:attrName>
                                        </p:attrNameLst>
                                      </p:cBhvr>
                                      <p:to>
                                        <p:strVal val="visible"/>
                                      </p:to>
                                    </p:set>
                                    <p:animEffect transition="in" filter="barn(inVertical)">
                                      <p:cBhvr>
                                        <p:cTn id="59"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3" grpId="0" animBg="1"/>
      <p:bldP spid="5" grpId="0"/>
      <p:bldP spid="8" grpId="0" animBg="1"/>
      <p:bldP spid="10" grpId="0" animBg="1"/>
      <p:bldP spid="12" grpId="0"/>
      <p:bldP spid="14" grpId="0"/>
      <p:bldP spid="16"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578A957C-6B25-43B3-8762-27527A38C525}"/>
              </a:ext>
            </a:extLst>
          </p:cNvPr>
          <p:cNvGraphicFramePr>
            <a:graphicFrameLocks noGrp="1"/>
          </p:cNvGraphicFramePr>
          <p:nvPr>
            <p:extLst>
              <p:ext uri="{D42A27DB-BD31-4B8C-83A1-F6EECF244321}">
                <p14:modId xmlns:p14="http://schemas.microsoft.com/office/powerpoint/2010/main" val="395895977"/>
              </p:ext>
            </p:extLst>
          </p:nvPr>
        </p:nvGraphicFramePr>
        <p:xfrm>
          <a:off x="526473" y="762000"/>
          <a:ext cx="11194472" cy="5223165"/>
        </p:xfrm>
        <a:graphic>
          <a:graphicData uri="http://schemas.openxmlformats.org/drawingml/2006/table">
            <a:tbl>
              <a:tblPr firstRow="1" firstCol="1" bandRow="1">
                <a:tableStyleId>{5940675A-B579-460E-94D1-54222C63F5DA}</a:tableStyleId>
              </a:tblPr>
              <a:tblGrid>
                <a:gridCol w="6018533">
                  <a:extLst>
                    <a:ext uri="{9D8B030D-6E8A-4147-A177-3AD203B41FA5}">
                      <a16:colId xmlns:a16="http://schemas.microsoft.com/office/drawing/2014/main" xmlns="" val="3109226696"/>
                    </a:ext>
                  </a:extLst>
                </a:gridCol>
                <a:gridCol w="5175939">
                  <a:extLst>
                    <a:ext uri="{9D8B030D-6E8A-4147-A177-3AD203B41FA5}">
                      <a16:colId xmlns:a16="http://schemas.microsoft.com/office/drawing/2014/main" xmlns="" val="2384034776"/>
                    </a:ext>
                  </a:extLst>
                </a:gridCol>
              </a:tblGrid>
              <a:tr h="758958">
                <a:tc>
                  <a:txBody>
                    <a:bodyPr/>
                    <a:lstStyle/>
                    <a:p>
                      <a:pPr algn="ct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hỏi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gn="ctr">
                        <a:lnSpc>
                          <a:spcPct val="115000"/>
                        </a:lnSpc>
                        <a:spcAft>
                          <a:spcPts val="1000"/>
                        </a:spcAft>
                      </a:pPr>
                      <a:r>
                        <a:rPr lang="en-US" sz="2800">
                          <a:effectLst/>
                          <a:latin typeface="Times New Roman" panose="02020603050405020304" pitchFamily="18" charset="0"/>
                          <a:cs typeface="Times New Roman" panose="02020603050405020304" pitchFamily="18" charset="0"/>
                        </a:rPr>
                        <a:t>Các loại trạng ngữ</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2810465824"/>
                  </a:ext>
                </a:extLst>
              </a:tr>
              <a:tr h="758958">
                <a:tc>
                  <a:txBody>
                    <a:bodyPr/>
                    <a:lstStyle/>
                    <a:p>
                      <a:pPr>
                        <a:lnSpc>
                          <a:spcPct val="115000"/>
                        </a:lnSpc>
                        <a:spcAft>
                          <a:spcPts val="1000"/>
                        </a:spcAft>
                      </a:pPr>
                      <a:r>
                        <a:rPr lang="en-US" sz="2800" dirty="0">
                          <a:effectLst/>
                          <a:latin typeface="Times New Roman" panose="02020603050405020304" pitchFamily="18" charset="0"/>
                          <a:cs typeface="Times New Roman" panose="02020603050405020304" pitchFamily="18" charset="0"/>
                        </a:rPr>
                        <a:t>Khi </a:t>
                      </a:r>
                      <a:r>
                        <a:rPr lang="en-US" sz="2800" dirty="0" err="1">
                          <a:effectLst/>
                          <a:latin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Lúc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cs typeface="Times New Roman" panose="02020603050405020304" pitchFamily="18" charset="0"/>
                        </a:rPr>
                        <a:t> ?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2127551207"/>
                  </a:ext>
                </a:extLst>
              </a:tr>
              <a:tr h="729111">
                <a:tc>
                  <a:txBody>
                    <a:bodyPr/>
                    <a:lstStyle/>
                    <a:p>
                      <a:pPr>
                        <a:lnSpc>
                          <a:spcPct val="115000"/>
                        </a:lnSpc>
                        <a:spcAft>
                          <a:spcPts val="1000"/>
                        </a:spcAft>
                      </a:pPr>
                      <a:r>
                        <a:rPr lang="en-US" sz="2800" dirty="0">
                          <a:effectLst/>
                          <a:latin typeface="Times New Roman" panose="02020603050405020304" pitchFamily="18" charset="0"/>
                          <a:cs typeface="Times New Roman" panose="02020603050405020304" pitchFamily="18" charset="0"/>
                        </a:rPr>
                        <a:t>Ở </a:t>
                      </a:r>
                      <a:r>
                        <a:rPr lang="en-US" sz="2800" dirty="0" err="1">
                          <a:effectLst/>
                          <a:latin typeface="Times New Roman" panose="02020603050405020304" pitchFamily="18" charset="0"/>
                          <a:cs typeface="Times New Roman" panose="02020603050405020304" pitchFamily="18" charset="0"/>
                        </a:rPr>
                        <a:t>đâu</a:t>
                      </a:r>
                      <a:r>
                        <a:rPr lang="en-US" sz="2800" dirty="0">
                          <a:effectLst/>
                          <a:latin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cs typeface="Times New Roman" panose="02020603050405020304" pitchFamily="18" charset="0"/>
                        </a:rPr>
                        <a:t>Chỗ</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cs typeface="Times New Roman" panose="02020603050405020304" pitchFamily="18" charset="0"/>
                        </a:rPr>
                        <a:t> ?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Nơi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chốn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1745012637"/>
                  </a:ext>
                </a:extLst>
              </a:tr>
              <a:tr h="729111">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Vì sao? Do đâu ?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Nguyên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3584752535"/>
                  </a:ext>
                </a:extLst>
              </a:tr>
              <a:tr h="758958">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Để làm gì?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Mục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đích</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616577240"/>
                  </a:ext>
                </a:extLst>
              </a:tr>
              <a:tr h="729111">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Bằng cái gì?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tiện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3511421337"/>
                  </a:ext>
                </a:extLst>
              </a:tr>
              <a:tr h="758958">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thế</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cs typeface="Times New Roman" panose="02020603050405020304" pitchFamily="18" charset="0"/>
                        </a:rPr>
                        <a:t> ?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tc>
                  <a:txBody>
                    <a:bodyPr/>
                    <a:lstStyle/>
                    <a:p>
                      <a:pPr>
                        <a:lnSpc>
                          <a:spcPct val="115000"/>
                        </a:lnSpc>
                        <a:spcAft>
                          <a:spcPts val="1000"/>
                        </a:spcAft>
                      </a:pPr>
                      <a:r>
                        <a:rPr lang="en-US" sz="2800" dirty="0" err="1">
                          <a:effectLst/>
                          <a:latin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60000"/>
                        <a:lumOff val="40000"/>
                      </a:schemeClr>
                    </a:solidFill>
                  </a:tcPr>
                </a:tc>
                <a:extLst>
                  <a:ext uri="{0D108BD9-81ED-4DB2-BD59-A6C34878D82A}">
                    <a16:rowId xmlns:a16="http://schemas.microsoft.com/office/drawing/2014/main" xmlns="" val="877777004"/>
                  </a:ext>
                </a:extLst>
              </a:tr>
            </a:tbl>
          </a:graphicData>
        </a:graphic>
      </p:graphicFrame>
    </p:spTree>
    <p:extLst>
      <p:ext uri="{BB962C8B-B14F-4D97-AF65-F5344CB8AC3E}">
        <p14:creationId xmlns:p14="http://schemas.microsoft.com/office/powerpoint/2010/main" val="676619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7" name="Rounded Rectangle 10">
            <a:extLst>
              <a:ext uri="{FF2B5EF4-FFF2-40B4-BE49-F238E27FC236}">
                <a16:creationId xmlns:a16="http://schemas.microsoft.com/office/drawing/2014/main" xmlns="" id="{09A5FC25-D216-48E0-94BF-E8CC325744FD}"/>
              </a:ext>
            </a:extLst>
          </p:cNvPr>
          <p:cNvSpPr>
            <a:spLocks noChangeArrowheads="1"/>
          </p:cNvSpPr>
          <p:nvPr/>
        </p:nvSpPr>
        <p:spPr bwMode="auto">
          <a:xfrm>
            <a:off x="2881744" y="3456982"/>
            <a:ext cx="8908474" cy="2589575"/>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2881744" y="497027"/>
            <a:ext cx="8908474" cy="240308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497026"/>
            <a:ext cx="2312715" cy="2375103"/>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43D2210-79C9-4485-9ECB-33BEAA49C979}"/>
              </a:ext>
            </a:extLst>
          </p:cNvPr>
          <p:cNvSpPr txBox="1"/>
          <p:nvPr/>
        </p:nvSpPr>
        <p:spPr>
          <a:xfrm>
            <a:off x="2963879" y="3904090"/>
            <a:ext cx="9107874" cy="1667380"/>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1386840" algn="l"/>
              </a:tabLs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quãng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phẩy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6" name="Rounded Rectangle 10">
            <a:extLst>
              <a:ext uri="{FF2B5EF4-FFF2-40B4-BE49-F238E27FC236}">
                <a16:creationId xmlns:a16="http://schemas.microsoft.com/office/drawing/2014/main" xmlns="" id="{690F3DBC-2B39-42C4-9816-51C0229F2C2C}"/>
              </a:ext>
            </a:extLst>
          </p:cNvPr>
          <p:cNvSpPr>
            <a:spLocks noChangeArrowheads="1"/>
          </p:cNvSpPr>
          <p:nvPr/>
        </p:nvSpPr>
        <p:spPr bwMode="auto">
          <a:xfrm>
            <a:off x="569030" y="3429001"/>
            <a:ext cx="2312714" cy="2617558"/>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A5CEC16-1D11-4BE3-9BDB-02D9B7E6CAB5}"/>
              </a:ext>
            </a:extLst>
          </p:cNvPr>
          <p:cNvSpPr txBox="1"/>
          <p:nvPr/>
        </p:nvSpPr>
        <p:spPr>
          <a:xfrm>
            <a:off x="651163" y="876745"/>
            <a:ext cx="2410692" cy="548099"/>
          </a:xfrm>
          <a:prstGeom prst="rect">
            <a:avLst/>
          </a:prstGeom>
          <a:noFill/>
        </p:spPr>
        <p:txBody>
          <a:bodyPr wrap="square">
            <a:spAutoFit/>
          </a:bodyPr>
          <a:lstStyle/>
          <a:p>
            <a:pPr lvl="0">
              <a:lnSpc>
                <a:spcPct val="115000"/>
              </a:lnSpc>
              <a:spcAft>
                <a:spcPts val="1000"/>
              </a:spcAft>
              <a:tabLst>
                <a:tab pos="1386840" algn="l"/>
              </a:tabLst>
            </a:pP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endPar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B51706D2-E2CF-4361-918B-AA02FE745CA7}"/>
              </a:ext>
            </a:extLst>
          </p:cNvPr>
          <p:cNvSpPr txBox="1"/>
          <p:nvPr/>
        </p:nvSpPr>
        <p:spPr>
          <a:xfrm>
            <a:off x="569029" y="4373253"/>
            <a:ext cx="2312715" cy="548099"/>
          </a:xfrm>
          <a:prstGeom prst="rect">
            <a:avLst/>
          </a:prstGeom>
          <a:noFill/>
        </p:spPr>
        <p:txBody>
          <a:bodyPr wrap="square">
            <a:spAutoFit/>
          </a:bodyPr>
          <a:lstStyle/>
          <a:p>
            <a:pPr lvl="0">
              <a:lnSpc>
                <a:spcPct val="115000"/>
              </a:lnSpc>
              <a:spcAft>
                <a:spcPts val="1000"/>
              </a:spcAft>
              <a:tabLst>
                <a:tab pos="1386840" algn="l"/>
              </a:tabLst>
            </a:pP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rPr>
              <a:t>: </a:t>
            </a:r>
          </a:p>
        </p:txBody>
      </p:sp>
      <p:sp>
        <p:nvSpPr>
          <p:cNvPr id="13" name="TextBox 12">
            <a:extLst>
              <a:ext uri="{FF2B5EF4-FFF2-40B4-BE49-F238E27FC236}">
                <a16:creationId xmlns:a16="http://schemas.microsoft.com/office/drawing/2014/main" xmlns="" id="{D299EAAD-CAED-4D4B-8821-C8C550C3B627}"/>
              </a:ext>
            </a:extLst>
          </p:cNvPr>
          <p:cNvSpPr txBox="1"/>
          <p:nvPr/>
        </p:nvSpPr>
        <p:spPr>
          <a:xfrm>
            <a:off x="3047009" y="819617"/>
            <a:ext cx="8659092" cy="1667380"/>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sung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878175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barn(inVertical)">
                                      <p:cBhvr>
                                        <p:cTn id="31" dur="500"/>
                                        <p:tgtEl>
                                          <p:spTgt spid="7"/>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barn(inVertical)">
                                      <p:cBhvr>
                                        <p:cTn id="3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P spid="3" grpId="0" animBg="1"/>
      <p:bldP spid="5" grpId="0"/>
      <p:bldP spid="6" grpId="0" animBg="1"/>
      <p:bldP spid="9" grpId="0"/>
      <p:bldP spid="11" grpId="0"/>
      <p:bldP spid="1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0" name="Rounded Rectangle 10">
            <a:extLst>
              <a:ext uri="{FF2B5EF4-FFF2-40B4-BE49-F238E27FC236}">
                <a16:creationId xmlns:a16="http://schemas.microsoft.com/office/drawing/2014/main" xmlns="" id="{C432C609-7587-4163-A637-C7D51ADA253D}"/>
              </a:ext>
            </a:extLst>
          </p:cNvPr>
          <p:cNvSpPr>
            <a:spLocks noChangeArrowheads="1"/>
          </p:cNvSpPr>
          <p:nvPr/>
        </p:nvSpPr>
        <p:spPr bwMode="auto">
          <a:xfrm>
            <a:off x="569030" y="3149730"/>
            <a:ext cx="11359734" cy="3500452"/>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569030" y="550080"/>
            <a:ext cx="6427515"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418053"/>
            <a:ext cx="11359734" cy="1373862"/>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9340240-851B-4C11-9B7F-D3BDC5A38BAE}"/>
              </a:ext>
            </a:extLst>
          </p:cNvPr>
          <p:cNvSpPr txBox="1"/>
          <p:nvPr/>
        </p:nvSpPr>
        <p:spPr>
          <a:xfrm>
            <a:off x="569029" y="595779"/>
            <a:ext cx="6191989" cy="548099"/>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THỰC HÀNH VỀ TRẠNG NGỮ</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5A498BD-75A2-46C2-929F-BDEC960A2FEE}"/>
              </a:ext>
            </a:extLst>
          </p:cNvPr>
          <p:cNvSpPr txBox="1"/>
          <p:nvPr/>
        </p:nvSpPr>
        <p:spPr>
          <a:xfrm>
            <a:off x="734787" y="1583197"/>
            <a:ext cx="11193977" cy="1043619"/>
          </a:xfrm>
          <a:prstGeom prst="rect">
            <a:avLst/>
          </a:prstGeom>
          <a:noFill/>
        </p:spPr>
        <p:txBody>
          <a:bodyPr wrap="square">
            <a:spAutoFit/>
          </a:bodyPr>
          <a:lstStyle/>
          <a:p>
            <a:pPr algn="just">
              <a:lnSpc>
                <a:spcPct val="115000"/>
              </a:lnSpc>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4786CFC-0E9D-4CB3-BEEE-424F274609D7}"/>
              </a:ext>
            </a:extLst>
          </p:cNvPr>
          <p:cNvSpPr txBox="1"/>
          <p:nvPr/>
        </p:nvSpPr>
        <p:spPr>
          <a:xfrm>
            <a:off x="569030" y="3387106"/>
            <a:ext cx="11359734" cy="3025700"/>
          </a:xfrm>
          <a:prstGeom prst="rect">
            <a:avLst/>
          </a:prstGeom>
          <a:noFill/>
        </p:spPr>
        <p:txBody>
          <a:bodyPr wrap="square">
            <a:spAutoFit/>
          </a:bodyPr>
          <a:lstStyle/>
          <a:p>
            <a:pPr marL="342900" lvl="0" indent="-342900" algn="just">
              <a:lnSpc>
                <a:spcPct val="115000"/>
              </a:lnSpc>
              <a:buFont typeface="Wingdings" panose="05000000000000000000" pitchFamily="2" charset="2"/>
              <a:buChar char=""/>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57200" algn="l"/>
              </a:tabLs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57200" algn="l"/>
              </a:tabLs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+ 4: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Điêu</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864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xEl>
                                              <p:pRg st="0" end="0"/>
                                            </p:txEl>
                                          </p:spTgt>
                                        </p:tgtEl>
                                        <p:attrNameLst>
                                          <p:attrName>style.visibility</p:attrName>
                                        </p:attrNameLst>
                                      </p:cBhvr>
                                      <p:to>
                                        <p:strVal val="visible"/>
                                      </p:to>
                                    </p:set>
                                    <p:animEffect transition="in" filter="barn(inVertical)">
                                      <p:cBhvr>
                                        <p:cTn id="26" dur="500"/>
                                        <p:tgtEl>
                                          <p:spTgt spid="9">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9">
                                            <p:txEl>
                                              <p:pRg st="1" end="1"/>
                                            </p:txEl>
                                          </p:spTgt>
                                        </p:tgtEl>
                                        <p:attrNameLst>
                                          <p:attrName>style.visibility</p:attrName>
                                        </p:attrNameLst>
                                      </p:cBhvr>
                                      <p:to>
                                        <p:strVal val="visible"/>
                                      </p:to>
                                    </p:set>
                                    <p:animEffect transition="in" filter="barn(inVertical)">
                                      <p:cBhvr>
                                        <p:cTn id="31" dur="500"/>
                                        <p:tgtEl>
                                          <p:spTgt spid="9">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9">
                                            <p:txEl>
                                              <p:pRg st="2" end="2"/>
                                            </p:txEl>
                                          </p:spTgt>
                                        </p:tgtEl>
                                        <p:attrNameLst>
                                          <p:attrName>style.visibility</p:attrName>
                                        </p:attrNameLst>
                                      </p:cBhvr>
                                      <p:to>
                                        <p:strVal val="visible"/>
                                      </p:to>
                                    </p:set>
                                    <p:animEffect transition="in" filter="barn(inVertical)">
                                      <p:cBhvr>
                                        <p:cTn id="36"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5" grpId="0"/>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401782" y="568036"/>
            <a:ext cx="11540836" cy="6137563"/>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14FB3A4-2CD3-44F7-872E-0A2C7A982C3B}"/>
              </a:ext>
            </a:extLst>
          </p:cNvPr>
          <p:cNvSpPr txBox="1"/>
          <p:nvPr/>
        </p:nvSpPr>
        <p:spPr>
          <a:xfrm>
            <a:off x="942109" y="811773"/>
            <a:ext cx="6096000" cy="548099"/>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B74248E-7246-4707-BE85-61EBA1AC8436}"/>
              </a:ext>
            </a:extLst>
          </p:cNvPr>
          <p:cNvSpPr txBox="1"/>
          <p:nvPr/>
        </p:nvSpPr>
        <p:spPr>
          <a:xfrm>
            <a:off x="761999" y="1440871"/>
            <a:ext cx="10529455" cy="954107"/>
          </a:xfrm>
          <a:prstGeom prst="rect">
            <a:avLst/>
          </a:prstGeom>
          <a:noFill/>
        </p:spPr>
        <p:txBody>
          <a:bodyPr wrap="square">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B1: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EB45228-3DB1-49B6-8C9F-A5B539DB393D}"/>
              </a:ext>
            </a:extLst>
          </p:cNvPr>
          <p:cNvSpPr txBox="1"/>
          <p:nvPr/>
        </p:nvSpPr>
        <p:spPr>
          <a:xfrm>
            <a:off x="761998" y="2434105"/>
            <a:ext cx="10418619" cy="548099"/>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D527559E-0D8F-4A59-B6B6-362CD5A4B6CA}"/>
              </a:ext>
            </a:extLst>
          </p:cNvPr>
          <p:cNvSpPr txBox="1"/>
          <p:nvPr/>
        </p:nvSpPr>
        <p:spPr>
          <a:xfrm>
            <a:off x="761998" y="3021332"/>
            <a:ext cx="6096000" cy="548099"/>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2.1.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C73D57B0-200E-4980-BAA3-01A36D68E206}"/>
              </a:ext>
            </a:extLst>
          </p:cNvPr>
          <p:cNvSpPr txBox="1"/>
          <p:nvPr/>
        </p:nvSpPr>
        <p:spPr>
          <a:xfrm>
            <a:off x="609595" y="3701678"/>
            <a:ext cx="11180623" cy="2786660"/>
          </a:xfrm>
          <a:prstGeom prst="rect">
            <a:avLst/>
          </a:prstGeom>
          <a:noFill/>
        </p:spPr>
        <p:txBody>
          <a:bodyPr wrap="square">
            <a:spAutoFit/>
          </a:bodyPr>
          <a:lstStyle/>
          <a:p>
            <a:pPr marR="36195" algn="just">
              <a:lnSpc>
                <a:spcPct val="115000"/>
              </a:lnSpc>
              <a:spcAft>
                <a:spcPts val="1000"/>
              </a:spcAf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 </a:t>
            </a:r>
            <a:r>
              <a:rPr lang="nl-NL" sz="2800" b="1" i="1" dirty="0">
                <a:effectLst/>
                <a:latin typeface="Times New Roman" panose="02020603050405020304" pitchFamily="18" charset="0"/>
                <a:ea typeface="Calibri" panose="020F0502020204030204" pitchFamily="34" charset="0"/>
                <a:cs typeface="Times New Roman" panose="02020603050405020304" pitchFamily="18" charset="0"/>
              </a:rPr>
              <a:t>Trước lúc tài năng của em được phát hiện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 </a:t>
            </a: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Gọi em gái Kiều Phương là Mèo, bí mật theo dõi việc làm bí mật của em, chê bai em gái bẩn thỉu, nghịch ngợm, trẻ con…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Coi thường em là trẻ con, không cần để ý đến những trò nghịch ngợm ấy và vẫn thương yêu, gần gũi em.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54826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animEffect transition="in" filter="barn(inVertical)">
                                      <p:cBhvr>
                                        <p:cTn id="30" dur="500"/>
                                        <p:tgtEl>
                                          <p:spTgt spid="13">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13">
                                            <p:txEl>
                                              <p:pRg st="1" end="1"/>
                                            </p:txEl>
                                          </p:spTgt>
                                        </p:tgtEl>
                                        <p:attrNameLst>
                                          <p:attrName>style.visibility</p:attrName>
                                        </p:attrNameLst>
                                      </p:cBhvr>
                                      <p:to>
                                        <p:strVal val="visible"/>
                                      </p:to>
                                    </p:set>
                                    <p:animEffect transition="in" filter="barn(inVertical)">
                                      <p:cBhvr>
                                        <p:cTn id="35" dur="500"/>
                                        <p:tgtEl>
                                          <p:spTgt spid="13">
                                            <p:txEl>
                                              <p:pRg st="1" end="1"/>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3">
                                            <p:txEl>
                                              <p:pRg st="2" end="2"/>
                                            </p:txEl>
                                          </p:spTgt>
                                        </p:tgtEl>
                                        <p:attrNameLst>
                                          <p:attrName>style.visibility</p:attrName>
                                        </p:attrNameLst>
                                      </p:cBhvr>
                                      <p:to>
                                        <p:strVal val="visible"/>
                                      </p:to>
                                    </p:set>
                                    <p:animEffect transition="in" filter="barn(inVertical)">
                                      <p:cBhvr>
                                        <p:cTn id="40" dur="5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P spid="11"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91F2C5B1-429D-424B-94F6-175DAC2C8B00}"/>
              </a:ext>
            </a:extLst>
          </p:cNvPr>
          <p:cNvSpPr txBox="1"/>
          <p:nvPr/>
        </p:nvSpPr>
        <p:spPr>
          <a:xfrm>
            <a:off x="2923309" y="996742"/>
            <a:ext cx="6885709" cy="523220"/>
          </a:xfrm>
          <a:prstGeom prst="rect">
            <a:avLst/>
          </a:prstGeom>
          <a:noFill/>
        </p:spPr>
        <p:txBody>
          <a:bodyPr wrap="square">
            <a:spAutoFit/>
          </a:bodyPr>
          <a:lstStyle/>
          <a:p>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928FCE75-D9A7-44F0-A777-4C584D97312A}"/>
              </a:ext>
            </a:extLst>
          </p:cNvPr>
          <p:cNvGraphicFramePr>
            <a:graphicFrameLocks noGrp="1"/>
          </p:cNvGraphicFramePr>
          <p:nvPr>
            <p:extLst>
              <p:ext uri="{D42A27DB-BD31-4B8C-83A1-F6EECF244321}">
                <p14:modId xmlns:p14="http://schemas.microsoft.com/office/powerpoint/2010/main" val="3525642202"/>
              </p:ext>
            </p:extLst>
          </p:nvPr>
        </p:nvGraphicFramePr>
        <p:xfrm>
          <a:off x="401783" y="2147455"/>
          <a:ext cx="11429998" cy="3598409"/>
        </p:xfrm>
        <a:graphic>
          <a:graphicData uri="http://schemas.openxmlformats.org/drawingml/2006/table">
            <a:tbl>
              <a:tblPr firstRow="1" firstCol="1" lastRow="1" lastCol="1" bandRow="1" bandCol="1">
                <a:tableStyleId>{5940675A-B579-460E-94D1-54222C63F5DA}</a:tableStyleId>
              </a:tblPr>
              <a:tblGrid>
                <a:gridCol w="3278724">
                  <a:extLst>
                    <a:ext uri="{9D8B030D-6E8A-4147-A177-3AD203B41FA5}">
                      <a16:colId xmlns:a16="http://schemas.microsoft.com/office/drawing/2014/main" xmlns="" val="20135951"/>
                    </a:ext>
                  </a:extLst>
                </a:gridCol>
                <a:gridCol w="4013322">
                  <a:extLst>
                    <a:ext uri="{9D8B030D-6E8A-4147-A177-3AD203B41FA5}">
                      <a16:colId xmlns:a16="http://schemas.microsoft.com/office/drawing/2014/main" xmlns="" val="1967966136"/>
                    </a:ext>
                  </a:extLst>
                </a:gridCol>
                <a:gridCol w="4137952">
                  <a:extLst>
                    <a:ext uri="{9D8B030D-6E8A-4147-A177-3AD203B41FA5}">
                      <a16:colId xmlns:a16="http://schemas.microsoft.com/office/drawing/2014/main" xmlns="" val="3452249999"/>
                    </a:ext>
                  </a:extLst>
                </a:gridCol>
              </a:tblGrid>
              <a:tr h="1251464">
                <a:tc>
                  <a:txBody>
                    <a:bodyPr/>
                    <a:lstStyle/>
                    <a:p>
                      <a:pPr marL="523875">
                        <a:lnSpc>
                          <a:spcPct val="115000"/>
                        </a:lnSpc>
                        <a:spcAft>
                          <a:spcPts val="600"/>
                        </a:spcAft>
                      </a:pPr>
                      <a:r>
                        <a:rPr lang="en-US" sz="2800" dirty="0" err="1">
                          <a:effectLst/>
                          <a:latin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tc>
                  <a:txBody>
                    <a:bodyPr/>
                    <a:lstStyle/>
                    <a:p>
                      <a:pPr marL="728345" marR="720725" algn="ctr">
                        <a:lnSpc>
                          <a:spcPct val="115000"/>
                        </a:lnSpc>
                        <a:spcAft>
                          <a:spcPts val="600"/>
                        </a:spcAft>
                      </a:pPr>
                      <a:r>
                        <a:rPr lang="en-US" sz="2800" dirty="0" err="1">
                          <a:effectLst/>
                          <a:latin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ngữ</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tc>
                  <a:txBody>
                    <a:bodyPr/>
                    <a:lstStyle/>
                    <a:p>
                      <a:pPr marL="280670">
                        <a:lnSpc>
                          <a:spcPct val="115000"/>
                        </a:lnSpc>
                        <a:spcAft>
                          <a:spcPts val="600"/>
                        </a:spcAft>
                      </a:pPr>
                      <a:r>
                        <a:rPr lang="en-US" sz="2800" dirty="0" err="1">
                          <a:effectLst/>
                          <a:latin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ngữ</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extLst>
                  <a:ext uri="{0D108BD9-81ED-4DB2-BD59-A6C34878D82A}">
                    <a16:rowId xmlns:a16="http://schemas.microsoft.com/office/drawing/2014/main" xmlns="" val="3698351419"/>
                  </a:ext>
                </a:extLst>
              </a:tr>
              <a:tr h="2346945">
                <a:tc>
                  <a:txBody>
                    <a:bodyPr/>
                    <a:lstStyle/>
                    <a:p>
                      <a:pPr algn="ctr">
                        <a:lnSpc>
                          <a:spcPct val="115000"/>
                        </a:lnSpc>
                        <a:spcAft>
                          <a:spcPts val="1000"/>
                        </a:spcAft>
                      </a:pPr>
                      <a:r>
                        <a:rPr lang="en-US" sz="2800" spc="5" dirty="0">
                          <a:effectLst/>
                          <a:latin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tc>
                  <a:txBody>
                    <a:bodyPr/>
                    <a:lstStyle/>
                    <a:p>
                      <a:pPr>
                        <a:lnSpc>
                          <a:spcPct val="115000"/>
                        </a:lnSpc>
                        <a:spcAft>
                          <a:spcPts val="1000"/>
                        </a:spcAft>
                      </a:pPr>
                      <a:r>
                        <a:rPr lang="en-US" sz="2800" dirty="0">
                          <a:effectLst/>
                          <a:latin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tc>
                  <a:txBody>
                    <a:bodyPr/>
                    <a:lstStyle/>
                    <a:p>
                      <a:pPr marL="527685" marR="286385">
                        <a:lnSpc>
                          <a:spcPct val="115000"/>
                        </a:lnSpc>
                        <a:spcAft>
                          <a:spcPts val="600"/>
                        </a:spcAft>
                        <a:tabLst>
                          <a:tab pos="228600" algn="l"/>
                        </a:tabLst>
                      </a:pPr>
                      <a:r>
                        <a:rPr lang="en-US" sz="2800" spc="-10" dirty="0">
                          <a:effectLst/>
                          <a:latin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solidFill>
                      <a:schemeClr val="accent6">
                        <a:lumMod val="40000"/>
                        <a:lumOff val="60000"/>
                      </a:schemeClr>
                    </a:solidFill>
                  </a:tcPr>
                </a:tc>
                <a:extLst>
                  <a:ext uri="{0D108BD9-81ED-4DB2-BD59-A6C34878D82A}">
                    <a16:rowId xmlns:a16="http://schemas.microsoft.com/office/drawing/2014/main" xmlns="" val="591569420"/>
                  </a:ext>
                </a:extLst>
              </a:tr>
            </a:tbl>
          </a:graphicData>
        </a:graphic>
      </p:graphicFrame>
    </p:spTree>
    <p:extLst>
      <p:ext uri="{BB962C8B-B14F-4D97-AF65-F5344CB8AC3E}">
        <p14:creationId xmlns:p14="http://schemas.microsoft.com/office/powerpoint/2010/main" val="1875362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arn(inVertic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401784" y="665019"/>
            <a:ext cx="11610107" cy="4973782"/>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DA33332-DCBC-4F1F-88E6-6E5FE43A64C9}"/>
              </a:ext>
            </a:extLst>
          </p:cNvPr>
          <p:cNvSpPr txBox="1"/>
          <p:nvPr/>
        </p:nvSpPr>
        <p:spPr>
          <a:xfrm>
            <a:off x="569028" y="1076202"/>
            <a:ext cx="11221187" cy="104361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EA17742-F0FD-40FF-8FB0-4FAF7F8BBF5F}"/>
              </a:ext>
            </a:extLst>
          </p:cNvPr>
          <p:cNvSpPr txBox="1"/>
          <p:nvPr/>
        </p:nvSpPr>
        <p:spPr>
          <a:xfrm>
            <a:off x="569029" y="2424620"/>
            <a:ext cx="11221187" cy="2837956"/>
          </a:xfrm>
          <a:prstGeom prst="rect">
            <a:avLst/>
          </a:prstGeom>
          <a:noFill/>
        </p:spPr>
        <p:txBody>
          <a:bodyPr wrap="square">
            <a:spAutoFit/>
          </a:bodyPr>
          <a:lstStyle/>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muôn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muôn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lùng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hẳn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172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4928196" y="497028"/>
            <a:ext cx="2646219"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690255"/>
            <a:ext cx="11345879" cy="3269672"/>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CCC697E-BE39-4319-B55C-EA8C3300B0D2}"/>
              </a:ext>
            </a:extLst>
          </p:cNvPr>
          <p:cNvSpPr txBox="1"/>
          <p:nvPr/>
        </p:nvSpPr>
        <p:spPr>
          <a:xfrm>
            <a:off x="4928197" y="531240"/>
            <a:ext cx="2646218" cy="548099"/>
          </a:xfrm>
          <a:prstGeom prst="rect">
            <a:avLst/>
          </a:prstGeom>
          <a:noFill/>
        </p:spPr>
        <p:txBody>
          <a:bodyPr wrap="square">
            <a:spAutoFit/>
          </a:bodyPr>
          <a:lstStyle/>
          <a:p>
            <a:pPr algn="ctr">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31D431D-B1E0-4184-996B-ADDD994DFF06}"/>
              </a:ext>
            </a:extLst>
          </p:cNvPr>
          <p:cNvSpPr txBox="1"/>
          <p:nvPr/>
        </p:nvSpPr>
        <p:spPr>
          <a:xfrm>
            <a:off x="569030" y="2387148"/>
            <a:ext cx="11345878" cy="1846916"/>
          </a:xfrm>
          <a:prstGeom prst="rect">
            <a:avLst/>
          </a:prstGeom>
          <a:noFill/>
        </p:spPr>
        <p:txBody>
          <a:bodyPr wrap="square">
            <a:spAutoFit/>
          </a:bodyPr>
          <a:lstStyle/>
          <a:p>
            <a:pPr marL="342900" lvl="0" indent="-342900">
              <a:lnSpc>
                <a:spcPct val="115000"/>
              </a:lnSpc>
              <a:spcAft>
                <a:spcPts val="1200"/>
              </a:spcAft>
              <a:buFont typeface="+mj-lt"/>
              <a:buAutoNum type="alphaLcPeriod"/>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lphaLcPeriod"/>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lphaLcPeriod"/>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18283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69031" y="983673"/>
            <a:ext cx="11332024" cy="4655127"/>
          </a:xfrm>
          <a:prstGeom prst="roundRect">
            <a:avLst>
              <a:gd name="adj" fmla="val 16667"/>
            </a:avLst>
          </a:prstGeom>
          <a:solidFill>
            <a:schemeClr val="accent5">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C62960A-174A-48FF-AE5E-8BADF818F30F}"/>
              </a:ext>
            </a:extLst>
          </p:cNvPr>
          <p:cNvSpPr txBox="1"/>
          <p:nvPr/>
        </p:nvSpPr>
        <p:spPr>
          <a:xfrm>
            <a:off x="678873" y="1358012"/>
            <a:ext cx="11222182" cy="104361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lược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369FEEE-CA16-4CD6-BAFF-2266F50E7889}"/>
              </a:ext>
            </a:extLst>
          </p:cNvPr>
          <p:cNvSpPr txBox="1"/>
          <p:nvPr/>
        </p:nvSpPr>
        <p:spPr>
          <a:xfrm>
            <a:off x="678874" y="2724577"/>
            <a:ext cx="11222181" cy="2291140"/>
          </a:xfrm>
          <a:prstGeom prst="rect">
            <a:avLst/>
          </a:prstGeom>
          <a:noFill/>
        </p:spPr>
        <p:txBody>
          <a:bodyPr wrap="square">
            <a:spAutoFit/>
          </a:bodyPr>
          <a:lstStyle/>
          <a:p>
            <a:pPr>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thâm</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b="1"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7209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5188527" y="204015"/>
            <a:ext cx="2708564" cy="556434"/>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6179EAB-C14B-45EF-A7F6-18C526237100}"/>
              </a:ext>
            </a:extLst>
          </p:cNvPr>
          <p:cNvSpPr txBox="1"/>
          <p:nvPr/>
        </p:nvSpPr>
        <p:spPr>
          <a:xfrm>
            <a:off x="5188527" y="185836"/>
            <a:ext cx="2576946" cy="556434"/>
          </a:xfrm>
          <a:prstGeom prst="rect">
            <a:avLst/>
          </a:prstGeom>
          <a:noFill/>
        </p:spPr>
        <p:txBody>
          <a:bodyPr wrap="square">
            <a:spAutoFit/>
          </a:bodyPr>
          <a:lstStyle/>
          <a:p>
            <a:pPr algn="ct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E12EED43-2F7B-4683-8B15-D46CC36AEF78}"/>
              </a:ext>
            </a:extLst>
          </p:cNvPr>
          <p:cNvGraphicFramePr>
            <a:graphicFrameLocks noGrp="1"/>
          </p:cNvGraphicFramePr>
          <p:nvPr>
            <p:extLst>
              <p:ext uri="{D42A27DB-BD31-4B8C-83A1-F6EECF244321}">
                <p14:modId xmlns:p14="http://schemas.microsoft.com/office/powerpoint/2010/main" val="883591725"/>
              </p:ext>
            </p:extLst>
          </p:nvPr>
        </p:nvGraphicFramePr>
        <p:xfrm>
          <a:off x="166461" y="742270"/>
          <a:ext cx="11914908" cy="5904996"/>
        </p:xfrm>
        <a:graphic>
          <a:graphicData uri="http://schemas.openxmlformats.org/drawingml/2006/table">
            <a:tbl>
              <a:tblPr firstRow="1" firstCol="1" lastRow="1" lastCol="1" bandRow="1" bandCol="1">
                <a:tableStyleId>{5940675A-B579-460E-94D1-54222C63F5DA}</a:tableStyleId>
              </a:tblPr>
              <a:tblGrid>
                <a:gridCol w="3495720">
                  <a:extLst>
                    <a:ext uri="{9D8B030D-6E8A-4147-A177-3AD203B41FA5}">
                      <a16:colId xmlns:a16="http://schemas.microsoft.com/office/drawing/2014/main" xmlns="" val="4001204076"/>
                    </a:ext>
                  </a:extLst>
                </a:gridCol>
                <a:gridCol w="3367438">
                  <a:extLst>
                    <a:ext uri="{9D8B030D-6E8A-4147-A177-3AD203B41FA5}">
                      <a16:colId xmlns:a16="http://schemas.microsoft.com/office/drawing/2014/main" xmlns="" val="2643001268"/>
                    </a:ext>
                  </a:extLst>
                </a:gridCol>
                <a:gridCol w="5051750">
                  <a:extLst>
                    <a:ext uri="{9D8B030D-6E8A-4147-A177-3AD203B41FA5}">
                      <a16:colId xmlns:a16="http://schemas.microsoft.com/office/drawing/2014/main" xmlns="" val="1395728482"/>
                    </a:ext>
                  </a:extLst>
                </a:gridCol>
              </a:tblGrid>
              <a:tr h="944301">
                <a:tc>
                  <a:txBody>
                    <a:bodyPr/>
                    <a:lstStyle/>
                    <a:p>
                      <a:pPr algn="just">
                        <a:lnSpc>
                          <a:spcPct val="115000"/>
                        </a:lnSpc>
                        <a:spcAft>
                          <a:spcPts val="1000"/>
                        </a:spcAft>
                        <a:tabLst>
                          <a:tab pos="2110105" algn="l"/>
                        </a:tabLst>
                      </a:pPr>
                      <a:r>
                        <a:rPr lang="pt-BR" sz="2400" b="0" dirty="0">
                          <a:solidFill>
                            <a:srgbClr val="0070C0"/>
                          </a:solidFill>
                          <a:effectLst/>
                          <a:latin typeface="Times New Roman" panose="02020603050405020304" pitchFamily="18" charset="0"/>
                          <a:cs typeface="Times New Roman" panose="02020603050405020304" pitchFamily="18" charset="0"/>
                        </a:rPr>
                        <a:t>Câu có trạng ngữ</a:t>
                      </a:r>
                      <a:endParaRPr lang="en-US" sz="2400" b="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algn="just">
                        <a:lnSpc>
                          <a:spcPct val="115000"/>
                        </a:lnSpc>
                        <a:spcAft>
                          <a:spcPts val="1000"/>
                        </a:spcAft>
                        <a:tabLst>
                          <a:tab pos="2110105" algn="l"/>
                        </a:tabLst>
                      </a:pPr>
                      <a:r>
                        <a:rPr lang="pt-BR" sz="2400" b="0" dirty="0">
                          <a:solidFill>
                            <a:srgbClr val="0070C0"/>
                          </a:solidFill>
                          <a:effectLst/>
                          <a:latin typeface="Times New Roman" panose="02020603050405020304" pitchFamily="18" charset="0"/>
                          <a:cs typeface="Times New Roman" panose="02020603050405020304" pitchFamily="18" charset="0"/>
                        </a:rPr>
                        <a:t>Câu đã lược bỏ trạng ngữ</a:t>
                      </a:r>
                      <a:endParaRPr lang="en-US" sz="2400" b="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algn="just">
                        <a:lnSpc>
                          <a:spcPct val="115000"/>
                        </a:lnSpc>
                        <a:spcAft>
                          <a:spcPts val="1000"/>
                        </a:spcAft>
                        <a:tabLst>
                          <a:tab pos="2110105" algn="l"/>
                        </a:tabLst>
                      </a:pPr>
                      <a:r>
                        <a:rPr lang="pt-BR" sz="2400" b="0" dirty="0">
                          <a:solidFill>
                            <a:srgbClr val="0070C0"/>
                          </a:solidFill>
                          <a:effectLst/>
                          <a:latin typeface="Times New Roman" panose="02020603050405020304" pitchFamily="18" charset="0"/>
                          <a:cs typeface="Times New Roman" panose="02020603050405020304" pitchFamily="18" charset="0"/>
                        </a:rPr>
                        <a:t>So sánh sự khác biệt nếu bỏ trạng ngữ</a:t>
                      </a:r>
                      <a:endParaRPr lang="en-US" sz="2400" b="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22321194"/>
                  </a:ext>
                </a:extLst>
              </a:tr>
              <a:tr h="1596447">
                <a:tc>
                  <a:txBody>
                    <a:bodyPr/>
                    <a:lstStyle/>
                    <a:p>
                      <a:pPr algn="just">
                        <a:lnSpc>
                          <a:spcPct val="115000"/>
                        </a:lnSpc>
                        <a:spcAft>
                          <a:spcPts val="1000"/>
                        </a:spcAft>
                        <a:tabLst>
                          <a:tab pos="2110105" algn="l"/>
                        </a:tabLst>
                      </a:pPr>
                      <a:r>
                        <a:rPr lang="en-US" sz="2400" dirty="0">
                          <a:effectLst/>
                          <a:latin typeface="Times New Roman" panose="02020603050405020304" pitchFamily="18" charset="0"/>
                          <a:cs typeface="Times New Roman" panose="02020603050405020304" pitchFamily="18" charset="0"/>
                        </a:rPr>
                        <a:t>a. </a:t>
                      </a:r>
                      <a:r>
                        <a:rPr lang="en-US" sz="2400" u="sng" dirty="0" err="1">
                          <a:effectLst/>
                          <a:latin typeface="Times New Roman" panose="02020603050405020304" pitchFamily="18" charset="0"/>
                          <a:cs typeface="Times New Roman" panose="02020603050405020304" pitchFamily="18" charset="0"/>
                        </a:rPr>
                        <a:t>Cùng</a:t>
                      </a:r>
                      <a:r>
                        <a:rPr lang="en-US" sz="2400" u="sng" dirty="0">
                          <a:effectLst/>
                          <a:latin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cs typeface="Times New Roman" panose="02020603050405020304" pitchFamily="18" charset="0"/>
                        </a:rPr>
                        <a:t>với</a:t>
                      </a:r>
                      <a:r>
                        <a:rPr lang="en-US" sz="2400" u="sng" dirty="0">
                          <a:effectLst/>
                          <a:latin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cs typeface="Times New Roman" panose="02020603050405020304" pitchFamily="18" charset="0"/>
                        </a:rPr>
                        <a:t>câu</a:t>
                      </a:r>
                      <a:r>
                        <a:rPr lang="en-US" sz="2400" u="sng" dirty="0">
                          <a:effectLst/>
                          <a:latin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cs typeface="Times New Roman" panose="02020603050405020304" pitchFamily="18" charset="0"/>
                        </a:rPr>
                        <a:t>này</a:t>
                      </a:r>
                      <a:r>
                        <a:rPr lang="en-US" sz="2400" u="sng"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cs typeface="Times New Roman" panose="02020603050405020304" pitchFamily="18" charset="0"/>
                        </a:rPr>
                        <a:t>cười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chết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2110105" algn="l"/>
                        </a:tabLst>
                      </a:pPr>
                      <a:r>
                        <a:rPr lang="en-US" sz="2400" dirty="0" err="1">
                          <a:effectLst/>
                          <a:latin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cs typeface="Times New Roman" panose="02020603050405020304" pitchFamily="18" charset="0"/>
                        </a:rPr>
                        <a:t>cười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chết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pt-BR" sz="2400" dirty="0" smtClean="0">
                          <a:effectLst/>
                          <a:latin typeface="Times New Roman" panose="02020603050405020304" pitchFamily="18" charset="0"/>
                          <a:cs typeface="Times New Roman" panose="02020603050405020304" pitchFamily="18" charset="0"/>
                        </a:rPr>
                        <a:t>Câu </a:t>
                      </a:r>
                      <a:r>
                        <a:rPr lang="pt-BR" sz="2400" dirty="0">
                          <a:effectLst/>
                          <a:latin typeface="Times New Roman" panose="02020603050405020304" pitchFamily="18" charset="0"/>
                          <a:cs typeface="Times New Roman" panose="02020603050405020304" pitchFamily="18" charset="0"/>
                        </a:rPr>
                        <a:t>chỉ nêu chung chung, không gắn với điều kiện cụ thể.</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4218379543"/>
                  </a:ext>
                </a:extLst>
              </a:tr>
              <a:tr h="1436183">
                <a:tc>
                  <a:txBody>
                    <a:bodyPr/>
                    <a:lstStyle/>
                    <a:p>
                      <a:pPr algn="just">
                        <a:lnSpc>
                          <a:spcPct val="115000"/>
                        </a:lnSpc>
                        <a:spcAft>
                          <a:spcPts val="1000"/>
                        </a:spcAft>
                        <a:tabLst>
                          <a:tab pos="2110105" algn="l"/>
                        </a:tabLst>
                      </a:pPr>
                      <a:r>
                        <a:rPr lang="en-US" sz="2400">
                          <a:effectLst/>
                          <a:latin typeface="Times New Roman" panose="02020603050405020304" pitchFamily="18" charset="0"/>
                          <a:cs typeface="Times New Roman" panose="02020603050405020304" pitchFamily="18" charset="0"/>
                        </a:rPr>
                        <a:t>b. </a:t>
                      </a:r>
                      <a:r>
                        <a:rPr lang="en-US" sz="2400" u="sng">
                          <a:effectLst/>
                          <a:latin typeface="Times New Roman" panose="02020603050405020304" pitchFamily="18" charset="0"/>
                          <a:cs typeface="Times New Roman" panose="02020603050405020304" pitchFamily="18" charset="0"/>
                        </a:rPr>
                        <a:t>Trên đời</a:t>
                      </a:r>
                      <a:r>
                        <a:rPr lang="en-US" sz="2400">
                          <a:effectLst/>
                          <a:latin typeface="Times New Roman" panose="02020603050405020304" pitchFamily="18" charset="0"/>
                          <a:cs typeface="Times New Roman" panose="02020603050405020304" pitchFamily="18" charset="0"/>
                        </a:rPr>
                        <a:t>, mọi người giống nhau nhiều điều lắm.</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en-US" sz="2400" dirty="0" err="1">
                          <a:effectLst/>
                          <a:latin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giống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lắm</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pt-BR" sz="2400" dirty="0">
                          <a:effectLst/>
                          <a:latin typeface="Times New Roman" panose="02020603050405020304" pitchFamily="18" charset="0"/>
                          <a:cs typeface="Times New Roman" panose="02020603050405020304" pitchFamily="18" charset="0"/>
                        </a:rPr>
                        <a:t>Câu sẽ mất đi tính phổ quát- điều mà người viết muốn nhấn mạnh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84447209"/>
                  </a:ext>
                </a:extLst>
              </a:tr>
              <a:tr h="1928065">
                <a:tc>
                  <a:txBody>
                    <a:bodyPr/>
                    <a:lstStyle/>
                    <a:p>
                      <a:pPr algn="just">
                        <a:lnSpc>
                          <a:spcPct val="115000"/>
                        </a:lnSpc>
                        <a:spcAft>
                          <a:spcPts val="1000"/>
                        </a:spcAft>
                        <a:tabLst>
                          <a:tab pos="2110105" algn="l"/>
                        </a:tabLst>
                      </a:pPr>
                      <a:r>
                        <a:rPr lang="en-US" sz="2400">
                          <a:effectLst/>
                          <a:latin typeface="Times New Roman" panose="02020603050405020304" pitchFamily="18" charset="0"/>
                          <a:cs typeface="Times New Roman" panose="02020603050405020304" pitchFamily="18" charset="0"/>
                        </a:rPr>
                        <a:t>c. Tuy vậy</a:t>
                      </a:r>
                      <a:r>
                        <a:rPr lang="en-US" sz="2400" u="sng">
                          <a:effectLst/>
                          <a:latin typeface="Times New Roman" panose="02020603050405020304" pitchFamily="18" charset="0"/>
                          <a:cs typeface="Times New Roman" panose="02020603050405020304" pitchFamily="18" charset="0"/>
                        </a:rPr>
                        <a:t>, trong thâm tâm,</a:t>
                      </a:r>
                      <a:r>
                        <a:rPr lang="en-US" sz="2400">
                          <a:effectLst/>
                          <a:latin typeface="Times New Roman" panose="02020603050405020304" pitchFamily="18" charset="0"/>
                          <a:cs typeface="Times New Roman" panose="02020603050405020304" pitchFamily="18" charset="0"/>
                        </a:rPr>
                        <a:t> tôi không hề cảm thấy dễ chịu mỗi lần nghe mẹ trách cứ.</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en-US" sz="2400">
                          <a:effectLst/>
                          <a:latin typeface="Times New Roman" panose="02020603050405020304" pitchFamily="18" charset="0"/>
                          <a:cs typeface="Times New Roman" panose="02020603050405020304" pitchFamily="18" charset="0"/>
                        </a:rPr>
                        <a:t>Tuy vậy, tôi không hề cảm thấy dễ chịu mỗi lần nghe mẹ trách cứ.</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just">
                        <a:lnSpc>
                          <a:spcPct val="115000"/>
                        </a:lnSpc>
                        <a:spcAft>
                          <a:spcPts val="1000"/>
                        </a:spcAft>
                        <a:tabLst>
                          <a:tab pos="2110105" algn="l"/>
                        </a:tabLst>
                      </a:pPr>
                      <a:r>
                        <a:rPr lang="pt-BR" sz="2400" dirty="0">
                          <a:effectLst/>
                          <a:latin typeface="Times New Roman" panose="02020603050405020304" pitchFamily="18" charset="0"/>
                          <a:cs typeface="Times New Roman" panose="02020603050405020304" pitchFamily="18" charset="0"/>
                        </a:rPr>
                        <a:t>Câu sẽ không cho ta biết điều mà người nói muốn thú nhận đã tồn tại ở đâu.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2254413287"/>
                  </a:ext>
                </a:extLst>
              </a:tr>
            </a:tbl>
          </a:graphicData>
        </a:graphic>
      </p:graphicFrame>
    </p:spTree>
    <p:extLst>
      <p:ext uri="{BB962C8B-B14F-4D97-AF65-F5344CB8AC3E}">
        <p14:creationId xmlns:p14="http://schemas.microsoft.com/office/powerpoint/2010/main" val="2176574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71055" y="1385454"/>
            <a:ext cx="11291454" cy="382385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006B3A3-0449-4D5F-AADF-45686FF7AD48}"/>
              </a:ext>
            </a:extLst>
          </p:cNvPr>
          <p:cNvSpPr txBox="1"/>
          <p:nvPr/>
        </p:nvSpPr>
        <p:spPr>
          <a:xfrm>
            <a:off x="561107" y="1980001"/>
            <a:ext cx="10758055" cy="54809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4021F7D-82A2-4F3B-9977-7462C55BC06C}"/>
              </a:ext>
            </a:extLst>
          </p:cNvPr>
          <p:cNvSpPr txBox="1"/>
          <p:nvPr/>
        </p:nvSpPr>
        <p:spPr>
          <a:xfrm>
            <a:off x="630382" y="2677256"/>
            <a:ext cx="10972800" cy="1846916"/>
          </a:xfrm>
          <a:prstGeom prst="rect">
            <a:avLst/>
          </a:prstGeom>
          <a:noFill/>
        </p:spPr>
        <p:txBody>
          <a:bodyPr wrap="square">
            <a:spAutoFit/>
          </a:bodyPr>
          <a:lstStyle/>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55575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4990542" y="497028"/>
            <a:ext cx="2698732"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731818"/>
            <a:ext cx="11429006" cy="308956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F1A7BC3-3D9B-44D4-A7EC-D00EABA92162}"/>
              </a:ext>
            </a:extLst>
          </p:cNvPr>
          <p:cNvSpPr txBox="1"/>
          <p:nvPr/>
        </p:nvSpPr>
        <p:spPr>
          <a:xfrm>
            <a:off x="4990542" y="531240"/>
            <a:ext cx="2521527"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2109003-7FC8-4E65-92C4-01E490DEAC54}"/>
              </a:ext>
            </a:extLst>
          </p:cNvPr>
          <p:cNvSpPr txBox="1"/>
          <p:nvPr/>
        </p:nvSpPr>
        <p:spPr>
          <a:xfrm>
            <a:off x="727363" y="2353142"/>
            <a:ext cx="10737273" cy="1846916"/>
          </a:xfrm>
          <a:prstGeom prst="rect">
            <a:avLst/>
          </a:prstGeom>
          <a:noFill/>
        </p:spPr>
        <p:txBody>
          <a:bodyPr wrap="square">
            <a:spAutoFit/>
          </a:bodyPr>
          <a:lstStyle/>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8899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barn(inVertical)">
                                      <p:cBhvr>
                                        <p:cTn id="25" dur="5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Effect transition="in" filter="barn(inVertical)">
                                      <p:cBhvr>
                                        <p:cTn id="30"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46363" y="554182"/>
            <a:ext cx="11679381" cy="559723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47403D9-4994-4217-B7C1-6B7D66FAAE82}"/>
              </a:ext>
            </a:extLst>
          </p:cNvPr>
          <p:cNvSpPr txBox="1"/>
          <p:nvPr/>
        </p:nvSpPr>
        <p:spPr>
          <a:xfrm>
            <a:off x="532262" y="706581"/>
            <a:ext cx="11701297" cy="5281702"/>
          </a:xfrm>
          <a:prstGeom prst="rect">
            <a:avLst/>
          </a:prstGeom>
          <a:noFill/>
        </p:spPr>
        <p:txBody>
          <a:bodyPr wrap="square">
            <a:spAutoFit/>
          </a:bodyPr>
          <a:lstStyle/>
          <a:p>
            <a:pPr algn="just">
              <a:lnSpc>
                <a:spcPct val="115000"/>
              </a:lnSpc>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endPar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cối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tấp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nập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sắm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pP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e.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môn</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pP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khan </a:t>
            </a:r>
            <a:r>
              <a:rPr lang="en-US" sz="2800" i="1" dirty="0" err="1">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32890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barn(inVertical)">
                                      <p:cBhvr>
                                        <p:cTn id="13" dur="500"/>
                                        <p:tgtEl>
                                          <p:spTgt spid="5">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barn(inVertical)">
                                      <p:cBhvr>
                                        <p:cTn id="18" dur="500"/>
                                        <p:tgtEl>
                                          <p:spTgt spid="5">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Effect transition="in" filter="barn(inVertical)">
                                      <p:cBhvr>
                                        <p:cTn id="23" dur="500"/>
                                        <p:tgtEl>
                                          <p:spTgt spid="5">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barn(inVertical)">
                                      <p:cBhvr>
                                        <p:cTn id="28" dur="500"/>
                                        <p:tgtEl>
                                          <p:spTgt spid="5">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5" end="5"/>
                                            </p:txEl>
                                          </p:spTgt>
                                        </p:tgtEl>
                                        <p:attrNameLst>
                                          <p:attrName>style.visibility</p:attrName>
                                        </p:attrNameLst>
                                      </p:cBhvr>
                                      <p:to>
                                        <p:strVal val="visible"/>
                                      </p:to>
                                    </p:set>
                                    <p:animEffect transition="in" filter="barn(inVertical)">
                                      <p:cBhvr>
                                        <p:cTn id="33" dur="500"/>
                                        <p:tgtEl>
                                          <p:spTgt spid="5">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5">
                                            <p:txEl>
                                              <p:pRg st="6" end="6"/>
                                            </p:txEl>
                                          </p:spTgt>
                                        </p:tgtEl>
                                        <p:attrNameLst>
                                          <p:attrName>style.visibility</p:attrName>
                                        </p:attrNameLst>
                                      </p:cBhvr>
                                      <p:to>
                                        <p:strVal val="visible"/>
                                      </p:to>
                                    </p:set>
                                    <p:animEffect transition="in" filter="barn(inVertical)">
                                      <p:cBhvr>
                                        <p:cTn id="38" dur="500"/>
                                        <p:tgtEl>
                                          <p:spTgt spid="5">
                                            <p:txEl>
                                              <p:pRg st="6" end="6"/>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5">
                                            <p:txEl>
                                              <p:pRg st="7" end="7"/>
                                            </p:txEl>
                                          </p:spTgt>
                                        </p:tgtEl>
                                        <p:attrNameLst>
                                          <p:attrName>style.visibility</p:attrName>
                                        </p:attrNameLst>
                                      </p:cBhvr>
                                      <p:to>
                                        <p:strVal val="visible"/>
                                      </p:to>
                                    </p:set>
                                    <p:animEffect transition="in" filter="barn(inVertical)">
                                      <p:cBhvr>
                                        <p:cTn id="43" dur="500"/>
                                        <p:tgtEl>
                                          <p:spTgt spid="5">
                                            <p:txEl>
                                              <p:pRg st="7" end="7"/>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5">
                                            <p:txEl>
                                              <p:pRg st="8" end="8"/>
                                            </p:txEl>
                                          </p:spTgt>
                                        </p:tgtEl>
                                        <p:attrNameLst>
                                          <p:attrName>style.visibility</p:attrName>
                                        </p:attrNameLst>
                                      </p:cBhvr>
                                      <p:to>
                                        <p:strVal val="visible"/>
                                      </p:to>
                                    </p:set>
                                    <p:animEffect transition="in" filter="barn(inVertical)">
                                      <p:cBhvr>
                                        <p:cTn id="48"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181600" y="497028"/>
            <a:ext cx="2535382"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61221" y="1528615"/>
            <a:ext cx="11453688" cy="4955311"/>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E20FBEF-CF74-401E-8872-DFCD813DB274}"/>
              </a:ext>
            </a:extLst>
          </p:cNvPr>
          <p:cNvSpPr txBox="1"/>
          <p:nvPr/>
        </p:nvSpPr>
        <p:spPr>
          <a:xfrm>
            <a:off x="4983615" y="533944"/>
            <a:ext cx="2535382" cy="548099"/>
          </a:xfrm>
          <a:prstGeom prst="rect">
            <a:avLst/>
          </a:prstGeom>
          <a:noFill/>
        </p:spPr>
        <p:txBody>
          <a:bodyPr wrap="square">
            <a:spAutoFit/>
          </a:bodyPr>
          <a:lstStyle/>
          <a:p>
            <a:pPr marL="457200"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653A13B-1FDE-433A-928D-94D55FE3360A}"/>
              </a:ext>
            </a:extLst>
          </p:cNvPr>
          <p:cNvSpPr txBox="1"/>
          <p:nvPr/>
        </p:nvSpPr>
        <p:spPr>
          <a:xfrm>
            <a:off x="771833" y="1528616"/>
            <a:ext cx="10958946" cy="4786182"/>
          </a:xfrm>
          <a:prstGeom prst="rect">
            <a:avLst/>
          </a:prstGeom>
          <a:noFill/>
        </p:spPr>
        <p:txBody>
          <a:bodyPr wrap="square">
            <a:spAutoFit/>
          </a:bodyPr>
          <a:lstStyle/>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endParaRPr lang="en-US" sz="2800" i="1"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gn="just">
              <a:lnSpc>
                <a:spcPct val="115000"/>
              </a:lnSpc>
              <a:spcAft>
                <a:spcPts val="1000"/>
              </a:spcAft>
              <a:buAutoNum type="alphaLcParenR" startAt="4"/>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endParaRPr lang="en-US" sz="2800" i="1" dirty="0">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gn="just">
              <a:lnSpc>
                <a:spcPct val="115000"/>
              </a:lnSpc>
              <a:spcAft>
                <a:spcPts val="1000"/>
              </a:spcAft>
              <a:buAutoNum type="alphaLcParenR" startAt="4"/>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2410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7">
                                            <p:txEl>
                                              <p:pRg st="6" end="6"/>
                                            </p:txEl>
                                          </p:spTgt>
                                        </p:tgtEl>
                                        <p:attrNameLst>
                                          <p:attrName>style.visibility</p:attrName>
                                        </p:attrNameLst>
                                      </p:cBhvr>
                                      <p:to>
                                        <p:strVal val="visible"/>
                                      </p:to>
                                    </p:set>
                                    <p:animEffect transition="in" filter="barn(inVertical)">
                                      <p:cBhvr>
                                        <p:cTn id="48" dur="500"/>
                                        <p:tgtEl>
                                          <p:spTgt spid="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57200" y="540327"/>
            <a:ext cx="11457709" cy="5708073"/>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9C86688-696D-4FD1-9FE0-6B2649FE41FE}"/>
              </a:ext>
            </a:extLst>
          </p:cNvPr>
          <p:cNvSpPr txBox="1"/>
          <p:nvPr/>
        </p:nvSpPr>
        <p:spPr>
          <a:xfrm>
            <a:off x="423060" y="877917"/>
            <a:ext cx="11345879" cy="5102166"/>
          </a:xfrm>
          <a:prstGeom prst="rect">
            <a:avLst/>
          </a:prstGeom>
          <a:noFill/>
        </p:spPr>
        <p:txBody>
          <a:bodyPr wrap="square">
            <a:spAutoFit/>
          </a:bodyPr>
          <a:lstStyle/>
          <a:p>
            <a:pPr marL="457200" algn="just">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6.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phành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phạch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giòn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gục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marL="30480" marR="30480" algn="just">
              <a:lnSpc>
                <a:spcPct val="115000"/>
              </a:lnSpc>
              <a:spcAft>
                <a:spcPts val="12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muối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(Theo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Nam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gương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011673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152401" y="221673"/>
            <a:ext cx="11831782" cy="6636327"/>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03A2D3A-493E-4F28-9D07-CC9BC1CDA213}"/>
              </a:ext>
            </a:extLst>
          </p:cNvPr>
          <p:cNvSpPr txBox="1"/>
          <p:nvPr/>
        </p:nvSpPr>
        <p:spPr>
          <a:xfrm>
            <a:off x="581892" y="249382"/>
            <a:ext cx="11277600" cy="6435416"/>
          </a:xfrm>
          <a:prstGeom prst="rect">
            <a:avLst/>
          </a:prstGeom>
          <a:noFill/>
        </p:spPr>
        <p:txBody>
          <a:bodyPr wrap="square">
            <a:spAutoFit/>
          </a:bodyPr>
          <a:lstStyle/>
          <a:p>
            <a:pPr marR="36195" algn="just">
              <a:lnSpc>
                <a:spcPct val="115000"/>
              </a:lnSpc>
              <a:spcAft>
                <a:spcPts val="1000"/>
              </a:spcAft>
            </a:pPr>
            <a:r>
              <a:rPr lang="nl-NL" sz="2400" b="1" i="1" dirty="0">
                <a:effectLst/>
                <a:latin typeface="Times New Roman" panose="02020603050405020304" pitchFamily="18" charset="0"/>
                <a:ea typeface="Calibri" panose="020F0502020204030204" pitchFamily="34" charset="0"/>
                <a:cs typeface="Times New Roman" panose="02020603050405020304" pitchFamily="18" charset="0"/>
              </a:rPr>
              <a:t>b) Khi tài năng của em gái được phát hiện: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Mọi người: xúc động, mừng rỡ, ngạc nhiên.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Người anh: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Thái độ: buồn rầu, muốn khóc, thất vọng về bản thân; hay gắt gỏng, bực bội với em, xa lánh và đố kị với em.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lvl="0" algn="just">
              <a:spcAft>
                <a:spcPts val="600"/>
              </a:spcAft>
              <a:buSzPts val="1400"/>
              <a:tabLst>
                <a:tab pos="20955" algn="l"/>
              </a:tabLs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Hành động: </a:t>
            </a:r>
            <a:endParaRPr lang="en-US" sz="2400" dirty="0">
              <a:latin typeface="Times New Roman" panose="02020603050405020304" pitchFamily="18" charset="0"/>
              <a:ea typeface="Calibri" panose="020F0502020204030204" pitchFamily="34" charset="0"/>
              <a:cs typeface="Times New Roman" panose="02020603050405020304" pitchFamily="18" charset="0"/>
            </a:endParaRPr>
          </a:p>
          <a:p>
            <a:pPr lvl="0" algn="just">
              <a:spcAft>
                <a:spcPts val="600"/>
              </a:spcAft>
              <a:buSzPts val="1400"/>
              <a:tabLst>
                <a:tab pos="20955" algn="l"/>
              </a:tabLs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Lén</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spcBef>
                <a:spcPts val="10"/>
              </a:spcBef>
              <a:spcAft>
                <a:spcPts val="600"/>
              </a:spcAft>
              <a:tabLst>
                <a:tab pos="217805" algn="l"/>
              </a:tabLst>
            </a:pP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Trút</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1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dài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600"/>
              </a:spcAft>
              <a:tabLst>
                <a:tab pos="217805" algn="l"/>
              </a:tabLst>
            </a:pP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gỏng</a:t>
            </a:r>
            <a:r>
              <a:rPr lang="en-US" sz="24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spc="-1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spc="-1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sz="24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ra...</a:t>
            </a:r>
          </a:p>
          <a:p>
            <a:pPr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   Miễn cưỡng trước thành công bất ngờ của em, miễn cưỡng cùng gia đình đi xem triễn lãm tranh được giải của Mèo.</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lnSpc>
                <a:spcPct val="115000"/>
              </a:lnSpc>
              <a:spcAft>
                <a:spcPts val="1000"/>
              </a:spcAft>
            </a:pP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=&gt; Tự ái, mặc cảm, đố kị với tài năng của em gái.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6195" algn="just">
              <a:lnSpc>
                <a:spcPct val="115000"/>
              </a:lnSpc>
              <a:spcAft>
                <a:spcPts val="1000"/>
              </a:spcAft>
            </a:pPr>
            <a:r>
              <a:rPr lang="nl-NL"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nl-NL" sz="2400" dirty="0">
                <a:effectLst/>
                <a:latin typeface="Times New Roman" panose="02020603050405020304" pitchFamily="18" charset="0"/>
                <a:ea typeface="Calibri" panose="020F0502020204030204" pitchFamily="34" charset="0"/>
                <a:cs typeface="Times New Roman" panose="02020603050405020304" pitchFamily="18" charset="0"/>
              </a:rPr>
              <a:t>Nghệ thuật miêu tả tâm lý nhân vật chân thực, tự nhiên</a:t>
            </a:r>
            <a:r>
              <a:rPr lang="nl-NL" sz="2400" i="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58682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029199" y="467582"/>
            <a:ext cx="2762266"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71056" y="1704109"/>
            <a:ext cx="11443854" cy="4045527"/>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E0B9500-63A0-4AF9-A4BC-4517FB1A1F6D}"/>
              </a:ext>
            </a:extLst>
          </p:cNvPr>
          <p:cNvSpPr txBox="1"/>
          <p:nvPr/>
        </p:nvSpPr>
        <p:spPr>
          <a:xfrm>
            <a:off x="4752712" y="509684"/>
            <a:ext cx="3158836" cy="548099"/>
          </a:xfrm>
          <a:prstGeom prst="rect">
            <a:avLst/>
          </a:prstGeom>
          <a:noFill/>
        </p:spPr>
        <p:txBody>
          <a:bodyPr wrap="square">
            <a:spAutoFit/>
          </a:bodyPr>
          <a:lstStyle/>
          <a:p>
            <a:pPr marL="30480" marR="30480" algn="ctr">
              <a:lnSpc>
                <a:spcPct val="115000"/>
              </a:lnSpc>
              <a:spcAft>
                <a:spcPts val="12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6554BF6-0304-4B83-95B2-7F3A2D912C42}"/>
              </a:ext>
            </a:extLst>
          </p:cNvPr>
          <p:cNvSpPr txBox="1"/>
          <p:nvPr/>
        </p:nvSpPr>
        <p:spPr>
          <a:xfrm>
            <a:off x="569030" y="2363003"/>
            <a:ext cx="11345878" cy="2684068"/>
          </a:xfrm>
          <a:prstGeom prst="rect">
            <a:avLst/>
          </a:prstGeom>
          <a:noFill/>
        </p:spPr>
        <p:txBody>
          <a:bodyPr wrap="square">
            <a:spAutoFit/>
          </a:bodyPr>
          <a:lstStyle/>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 c, d</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71233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221673" y="2008909"/>
            <a:ext cx="11707091" cy="2937164"/>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175F46B-E75F-4305-B459-1BA898844E73}"/>
              </a:ext>
            </a:extLst>
          </p:cNvPr>
          <p:cNvSpPr txBox="1"/>
          <p:nvPr/>
        </p:nvSpPr>
        <p:spPr>
          <a:xfrm>
            <a:off x="409206" y="2177391"/>
            <a:ext cx="11332023" cy="2600199"/>
          </a:xfrm>
          <a:prstGeom prst="rect">
            <a:avLst/>
          </a:prstGeom>
          <a:noFill/>
        </p:spPr>
        <p:txBody>
          <a:bodyPr wrap="square">
            <a:spAutoFit/>
          </a:bodyPr>
          <a:lstStyle/>
          <a:p>
            <a:pPr marR="30480" algn="just">
              <a:lnSpc>
                <a:spcPct val="150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7.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7: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chốn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75244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019981" y="349210"/>
            <a:ext cx="2462647"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49382" y="1440873"/>
            <a:ext cx="11693236" cy="4696692"/>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C171E766-8EB9-498A-8AB8-DF1381C5C382}"/>
              </a:ext>
            </a:extLst>
          </p:cNvPr>
          <p:cNvSpPr txBox="1"/>
          <p:nvPr/>
        </p:nvSpPr>
        <p:spPr>
          <a:xfrm>
            <a:off x="409206" y="1819425"/>
            <a:ext cx="11373588" cy="3982885"/>
          </a:xfrm>
          <a:prstGeom prst="rect">
            <a:avLst/>
          </a:prstGeom>
          <a:noFill/>
        </p:spPr>
        <p:txBody>
          <a:bodyPr wrap="square">
            <a:spAutoFit/>
          </a:bodyPr>
          <a:lstStyle/>
          <a:p>
            <a:pPr marL="30480" marR="30480" algn="just">
              <a:lnSpc>
                <a:spcPct val="115000"/>
              </a:lnSpc>
              <a:spcAft>
                <a:spcPts val="1200"/>
              </a:spcAft>
            </a:pPr>
            <a:r>
              <a:rPr lang="en-US" sz="2800" dirty="0" err="1">
                <a:solidFill>
                  <a:srgbClr val="000000"/>
                </a:solidFill>
                <a:effectLst/>
                <a:latin typeface="Times New Roman" panose="02020603050405020304" pitchFamily="18" charset="0"/>
                <a:ea typeface="Times New Roman" panose="02020603050405020304" pitchFamily="18" charset="0"/>
              </a:rPr>
              <a:t>Đặt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gian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Mùa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hè</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hoa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phượng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nỏ</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đỏ</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rực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phố</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lại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chuẩn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bị</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chuyến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hành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trình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mới</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nơi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chốn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Trước</a:t>
            </a: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ngõ</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nhỏ</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cây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gạo</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tự</a:t>
            </a:r>
            <a:r>
              <a:rPr lang="en-US" sz="2800" i="1" dirty="0">
                <a:solidFill>
                  <a:srgbClr val="000000"/>
                </a:solidFill>
                <a:effectLst/>
                <a:latin typeface="Times New Roman" panose="02020603050405020304" pitchFamily="18" charset="0"/>
                <a:ea typeface="Times New Roman" panose="02020603050405020304" pitchFamily="18" charset="0"/>
              </a:rPr>
              <a:t> bao </a:t>
            </a:r>
            <a:r>
              <a:rPr lang="en-US" sz="2800" i="1" dirty="0" err="1">
                <a:solidFill>
                  <a:srgbClr val="000000"/>
                </a:solidFill>
                <a:effectLst/>
                <a:latin typeface="Times New Roman" panose="02020603050405020304" pitchFamily="18" charset="0"/>
                <a:ea typeface="Times New Roman" panose="02020603050405020304" pitchFamily="18" charset="0"/>
              </a:rPr>
              <a:t>giờ</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nở</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rực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đỏ</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Vì</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trời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mưa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rất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lớn</a:t>
            </a: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đường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bị</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cấm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lưu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thông</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B26B9AEE-3402-401C-BA42-C2BF3B741454}"/>
              </a:ext>
            </a:extLst>
          </p:cNvPr>
          <p:cNvSpPr txBox="1"/>
          <p:nvPr/>
        </p:nvSpPr>
        <p:spPr>
          <a:xfrm>
            <a:off x="5019982" y="390775"/>
            <a:ext cx="2462646" cy="548099"/>
          </a:xfrm>
          <a:prstGeom prst="rect">
            <a:avLst/>
          </a:prstGeom>
          <a:noFill/>
        </p:spPr>
        <p:txBody>
          <a:bodyPr wrap="square">
            <a:spAutoFit/>
          </a:bodyPr>
          <a:lstStyle/>
          <a:p>
            <a:pPr marL="30480" marR="30480" algn="ctr">
              <a:lnSpc>
                <a:spcPct val="115000"/>
              </a:lnSpc>
              <a:spcAft>
                <a:spcPts val="1200"/>
              </a:spcAft>
            </a:pPr>
            <a:r>
              <a:rPr lang="en-US" sz="2800" b="1" dirty="0" err="1">
                <a:solidFill>
                  <a:srgbClr val="FF0000"/>
                </a:solidFill>
                <a:effectLst/>
                <a:latin typeface="Times New Roman" panose="02020603050405020304" pitchFamily="18" charset="0"/>
                <a:ea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rPr>
              <a:t>lờ</a:t>
            </a:r>
            <a:r>
              <a:rPr lang="en-US" sz="2800" dirty="0" err="1">
                <a:solidFill>
                  <a:srgbClr val="FF0000"/>
                </a:solidFill>
                <a:effectLst/>
                <a:latin typeface="Times New Roman" panose="02020603050405020304" pitchFamily="18" charset="0"/>
                <a:ea typeface="Times New Roman" panose="02020603050405020304" pitchFamily="18" charset="0"/>
              </a:rPr>
              <a:t>i</a:t>
            </a:r>
            <a:r>
              <a:rPr lang="en-US" sz="2800" dirty="0">
                <a:solidFill>
                  <a:srgbClr val="FF0000"/>
                </a:solidFill>
                <a:effectLst/>
                <a:latin typeface="Times New Roman" panose="02020603050405020304" pitchFamily="18" charset="0"/>
                <a:ea typeface="Times New Roman" panose="02020603050405020304" pitchFamily="18" charset="0"/>
              </a:rPr>
              <a:t>:</a:t>
            </a:r>
          </a:p>
        </p:txBody>
      </p:sp>
    </p:spTree>
    <p:extLst>
      <p:ext uri="{BB962C8B-B14F-4D97-AF65-F5344CB8AC3E}">
        <p14:creationId xmlns:p14="http://schemas.microsoft.com/office/powerpoint/2010/main" val="990111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418053"/>
            <a:ext cx="11193479" cy="4290019"/>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11010A5-FB9F-435D-BC0E-4602056FB32A}"/>
              </a:ext>
            </a:extLst>
          </p:cNvPr>
          <p:cNvSpPr txBox="1"/>
          <p:nvPr/>
        </p:nvSpPr>
        <p:spPr>
          <a:xfrm>
            <a:off x="569030" y="2144084"/>
            <a:ext cx="11193478" cy="2837956"/>
          </a:xfrm>
          <a:prstGeom prst="rect">
            <a:avLst/>
          </a:prstGeom>
          <a:noFill/>
        </p:spPr>
        <p:txBody>
          <a:bodyPr wrap="square">
            <a:spAutoFit/>
          </a:bodyPr>
          <a:lstStyle/>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kịp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buýt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cẩn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5357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569031" y="413901"/>
            <a:ext cx="3393370"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478478" y="2036619"/>
            <a:ext cx="11235043" cy="2563090"/>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3883AEB-68D0-49E7-9EF6-000825A4831C}"/>
              </a:ext>
            </a:extLst>
          </p:cNvPr>
          <p:cNvSpPr txBox="1"/>
          <p:nvPr/>
        </p:nvSpPr>
        <p:spPr>
          <a:xfrm>
            <a:off x="774543" y="450324"/>
            <a:ext cx="2909455" cy="555986"/>
          </a:xfrm>
          <a:prstGeom prst="rect">
            <a:avLst/>
          </a:prstGeom>
          <a:noFill/>
        </p:spPr>
        <p:txBody>
          <a:bodyPr wrap="square">
            <a:spAutoFit/>
          </a:bodyPr>
          <a:lstStyle/>
          <a:p>
            <a:pPr>
              <a:lnSpc>
                <a:spcPct val="115000"/>
              </a:lnSpc>
              <a:spcAft>
                <a:spcPts val="1000"/>
              </a:spcAft>
              <a:tabLst>
                <a:tab pos="400050" algn="l"/>
              </a:tabLst>
            </a:pP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 NGẮN</a:t>
            </a:r>
            <a:endParaRPr lang="en-US" sz="28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B26FFCC-BF69-4981-B87B-BDB39CDDA0B6}"/>
              </a:ext>
            </a:extLst>
          </p:cNvPr>
          <p:cNvSpPr txBox="1"/>
          <p:nvPr/>
        </p:nvSpPr>
        <p:spPr>
          <a:xfrm>
            <a:off x="569031" y="2430831"/>
            <a:ext cx="10697021" cy="1539139"/>
          </a:xfrm>
          <a:prstGeom prst="rect">
            <a:avLst/>
          </a:prstGeom>
          <a:noFill/>
        </p:spPr>
        <p:txBody>
          <a:bodyPr wrap="square">
            <a:spAutoFit/>
          </a:bodyPr>
          <a:lstStyle/>
          <a:p>
            <a:pPr algn="just">
              <a:lnSpc>
                <a:spcPct val="115000"/>
              </a:lnSpc>
              <a:spcAft>
                <a:spcPts val="1200"/>
              </a:spcAft>
            </a:pPr>
            <a:r>
              <a:rPr lang="en-US" sz="2800" b="1" dirty="0" err="1">
                <a:solidFill>
                  <a:srgbClr val="000000"/>
                </a:solidFill>
                <a:effectLst/>
                <a:latin typeface="Times New Roman" panose="02020603050405020304" pitchFamily="18" charset="0"/>
                <a:ea typeface="Times New Roman" panose="02020603050405020304" pitchFamily="18" charset="0"/>
              </a:rPr>
              <a:t>Yêu</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cầu</a:t>
            </a:r>
            <a:r>
              <a:rPr lang="en-US" sz="2800" b="1" dirty="0">
                <a:solidFill>
                  <a:srgbClr val="000000"/>
                </a:solidFill>
                <a:effectLst/>
                <a:latin typeface="Times New Roman" panose="02020603050405020304" pitchFamily="18" charset="0"/>
                <a:ea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Viết</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đoạn</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trình</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suy</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nghĩ</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em</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về</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một</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tác</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phẩm</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đã</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học</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đã</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đọc</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đó</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có</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sử</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dụng</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một</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số</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trạng</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ngữ</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chỉ</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vị</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trí</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để</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liên</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kết</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các</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trong</a:t>
            </a:r>
            <a:r>
              <a:rPr lang="en-US" sz="2800" b="1" dirty="0">
                <a:solidFill>
                  <a:srgbClr val="0070C0"/>
                </a:solidFill>
                <a:effectLst/>
                <a:latin typeface="Times New Roman" panose="02020603050405020304" pitchFamily="18" charset="0"/>
                <a:ea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rPr>
              <a:t>đoạn</a:t>
            </a:r>
            <a:r>
              <a:rPr lang="en-US" sz="2800" b="1" dirty="0">
                <a:solidFill>
                  <a:srgbClr val="0070C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20868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360217" y="554182"/>
            <a:ext cx="11610109" cy="5749636"/>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220D6CC-724F-489B-A0C3-DB9A130F3583}"/>
              </a:ext>
            </a:extLst>
          </p:cNvPr>
          <p:cNvSpPr txBox="1"/>
          <p:nvPr/>
        </p:nvSpPr>
        <p:spPr>
          <a:xfrm>
            <a:off x="569030" y="663686"/>
            <a:ext cx="11262752" cy="5308954"/>
          </a:xfrm>
          <a:prstGeom prst="rect">
            <a:avLst/>
          </a:prstGeom>
          <a:noFill/>
        </p:spPr>
        <p:txBody>
          <a:bodyPr wrap="square">
            <a:spAutoFit/>
          </a:bodyPr>
          <a:lstStyle/>
          <a:p>
            <a:pPr marL="299720" algn="ctr">
              <a:lnSpc>
                <a:spcPct val="115000"/>
              </a:lnSpc>
              <a:spcAft>
                <a:spcPts val="1200"/>
              </a:spcAft>
            </a:pP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khảo</a:t>
            </a:r>
            <a:r>
              <a:rPr lang="en-US" sz="24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Xuyên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Ở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cách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là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hách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ai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chết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Choắt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rút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571239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4DF82B-665D-413C-AE63-1712791258D3}"/>
              </a:ext>
            </a:extLst>
          </p:cNvPr>
          <p:cNvSpPr>
            <a:spLocks noChangeArrowheads="1"/>
          </p:cNvSpPr>
          <p:nvPr/>
        </p:nvSpPr>
        <p:spPr bwMode="auto">
          <a:xfrm>
            <a:off x="3131127" y="497028"/>
            <a:ext cx="6206837"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98F9092-42C0-447C-A286-1626063DA6E0}"/>
              </a:ext>
            </a:extLst>
          </p:cNvPr>
          <p:cNvSpPr txBox="1"/>
          <p:nvPr/>
        </p:nvSpPr>
        <p:spPr>
          <a:xfrm>
            <a:off x="3505200" y="538593"/>
            <a:ext cx="5708073" cy="548099"/>
          </a:xfrm>
          <a:prstGeom prst="rect">
            <a:avLst/>
          </a:prstGeom>
          <a:noFill/>
        </p:spPr>
        <p:txBody>
          <a:bodyPr wrap="square">
            <a:spAutoFit/>
          </a:bodyPr>
          <a:lstStyle/>
          <a:p>
            <a:pPr algn="just">
              <a:lnSpc>
                <a:spcPct val="115000"/>
              </a:lnSpc>
              <a:spcAft>
                <a:spcPts val="1200"/>
              </a:spcAft>
            </a:pP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D6ABF2F2-49F7-4D2C-969C-A8B5522C1D88}"/>
              </a:ext>
            </a:extLst>
          </p:cNvPr>
          <p:cNvGraphicFramePr>
            <a:graphicFrameLocks noGrp="1"/>
          </p:cNvGraphicFramePr>
          <p:nvPr>
            <p:extLst>
              <p:ext uri="{D42A27DB-BD31-4B8C-83A1-F6EECF244321}">
                <p14:modId xmlns:p14="http://schemas.microsoft.com/office/powerpoint/2010/main" val="2290027945"/>
              </p:ext>
            </p:extLst>
          </p:nvPr>
        </p:nvGraphicFramePr>
        <p:xfrm>
          <a:off x="159327" y="1607808"/>
          <a:ext cx="11873345" cy="4659434"/>
        </p:xfrm>
        <a:graphic>
          <a:graphicData uri="http://schemas.openxmlformats.org/drawingml/2006/table">
            <a:tbl>
              <a:tblPr firstRow="1" firstCol="1" bandRow="1">
                <a:tableStyleId>{5940675A-B579-460E-94D1-54222C63F5DA}</a:tableStyleId>
              </a:tblPr>
              <a:tblGrid>
                <a:gridCol w="879652">
                  <a:extLst>
                    <a:ext uri="{9D8B030D-6E8A-4147-A177-3AD203B41FA5}">
                      <a16:colId xmlns:a16="http://schemas.microsoft.com/office/drawing/2014/main" xmlns="" val="3718618158"/>
                    </a:ext>
                  </a:extLst>
                </a:gridCol>
                <a:gridCol w="8749257">
                  <a:extLst>
                    <a:ext uri="{9D8B030D-6E8A-4147-A177-3AD203B41FA5}">
                      <a16:colId xmlns:a16="http://schemas.microsoft.com/office/drawing/2014/main" xmlns="" val="2977419822"/>
                    </a:ext>
                  </a:extLst>
                </a:gridCol>
                <a:gridCol w="2244436">
                  <a:extLst>
                    <a:ext uri="{9D8B030D-6E8A-4147-A177-3AD203B41FA5}">
                      <a16:colId xmlns:a16="http://schemas.microsoft.com/office/drawing/2014/main" xmlns="" val="1860707079"/>
                    </a:ext>
                  </a:extLst>
                </a:gridCol>
              </a:tblGrid>
              <a:tr h="733610">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STT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ctr">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Tiêu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chí</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ctr">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Chưa</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4290357427"/>
                  </a:ext>
                </a:extLst>
              </a:tr>
              <a:tr h="952179">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1</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Đảm bảo hình thức đoạn văn  (dung lượng khoảng 150-200 chữ).</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3962665017"/>
                  </a:ext>
                </a:extLst>
              </a:tr>
              <a:tr h="952179">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2</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tập trung làm sáng tỏ suy nghĩ về một tác phẩm đã học hoặc đã đọc</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898395904"/>
                  </a:ext>
                </a:extLst>
              </a:tr>
              <a:tr h="456193">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3</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đảm bảo tính liên kết giữa các câu trong đoạn văn</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1877671942"/>
                  </a:ext>
                </a:extLst>
              </a:tr>
              <a:tr h="952179">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đảm bảo về yêu cầu về chính tả, cách sử dụng từ ngữ, ngữ pháp.</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3039652358"/>
                  </a:ext>
                </a:extLst>
              </a:tr>
              <a:tr h="456193">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có sử dụng một số trạng ngữ theo yêu cầu của đề.</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2562559853"/>
                  </a:ext>
                </a:extLst>
              </a:tr>
            </a:tbl>
          </a:graphicData>
        </a:graphic>
      </p:graphicFrame>
    </p:spTree>
    <p:extLst>
      <p:ext uri="{BB962C8B-B14F-4D97-AF65-F5344CB8AC3E}">
        <p14:creationId xmlns:p14="http://schemas.microsoft.com/office/powerpoint/2010/main" val="2618298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347829" y="2288416"/>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a:t>
            </a:r>
            <a:r>
              <a:rPr lang="en-US" sz="3600" b="1" kern="10" dirty="0">
                <a:ln w="19050">
                  <a:solidFill>
                    <a:srgbClr val="0000FF"/>
                  </a:solidFill>
                  <a:round/>
                  <a:headEnd/>
                  <a:tailEnd/>
                </a:ln>
                <a:solidFill>
                  <a:srgbClr val="FF0000"/>
                </a:solidFill>
                <a:latin typeface="Times New Roman"/>
                <a:cs typeface="Times New Roman"/>
              </a:rPr>
              <a:t>KỸ NĂNG VIẾT</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kern="10" dirty="0">
                <a:ln w="19050">
                  <a:solidFill>
                    <a:srgbClr val="0000FF"/>
                  </a:solidFill>
                  <a:round/>
                  <a:headEnd/>
                  <a:tailEnd/>
                </a:ln>
                <a:solidFill>
                  <a:srgbClr val="FF0000"/>
                </a:solidFill>
                <a:latin typeface="Times New Roman"/>
                <a:cs typeface="Times New Roman"/>
              </a:rPr>
              <a:t>VIẾT BÀI VĂN TẢ CẢNH SINH HOẠT</a:t>
            </a:r>
            <a:endPar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endParaRPr>
          </a:p>
        </p:txBody>
      </p:sp>
      <p:pic>
        <p:nvPicPr>
          <p:cNvPr id="14339" name="Picture 4"/>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289259" y="238539"/>
            <a:ext cx="2652713" cy="1811338"/>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569029" y="318439"/>
            <a:ext cx="4875807" cy="771890"/>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387927" y="1759527"/>
            <a:ext cx="11582400" cy="4314106"/>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2AA4B78-305C-4F3C-AF39-70BDBE3D333B}"/>
              </a:ext>
            </a:extLst>
          </p:cNvPr>
          <p:cNvSpPr txBox="1"/>
          <p:nvPr/>
        </p:nvSpPr>
        <p:spPr>
          <a:xfrm>
            <a:off x="471055" y="3215887"/>
            <a:ext cx="11333018" cy="2188548"/>
          </a:xfrm>
          <a:prstGeom prst="rect">
            <a:avLst/>
          </a:prstGeom>
          <a:noFill/>
        </p:spPr>
        <p:txBody>
          <a:bodyPr wrap="square">
            <a:spAutoFit/>
          </a:bodyPr>
          <a:lstStyle/>
          <a:p>
            <a:pPr>
              <a:lnSpc>
                <a:spcPct val="115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2BC4DE13-F6E3-455C-A011-3350CA009510}"/>
              </a:ext>
            </a:extLst>
          </p:cNvPr>
          <p:cNvSpPr txBox="1"/>
          <p:nvPr/>
        </p:nvSpPr>
        <p:spPr>
          <a:xfrm>
            <a:off x="569029" y="360004"/>
            <a:ext cx="4447309" cy="547650"/>
          </a:xfrm>
          <a:prstGeom prst="rect">
            <a:avLst/>
          </a:prstGeom>
          <a:noFill/>
        </p:spPr>
        <p:txBody>
          <a:bodyPr wrap="square">
            <a:spAutoFit/>
          </a:bodyPr>
          <a:lstStyle/>
          <a:p>
            <a:pPr algn="just">
              <a:lnSpc>
                <a:spcPct val="115000"/>
              </a:lnSpc>
              <a:spcAft>
                <a:spcPts val="1000"/>
              </a:spcAft>
            </a:pPr>
            <a:r>
              <a:rPr lang="en-US" sz="28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lang="en-US" sz="2800" dirty="0">
              <a:solidFill>
                <a:srgbClr val="FFFF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637AEBA7-A843-48AE-BEA8-3FC107652D67}"/>
              </a:ext>
            </a:extLst>
          </p:cNvPr>
          <p:cNvSpPr txBox="1"/>
          <p:nvPr/>
        </p:nvSpPr>
        <p:spPr>
          <a:xfrm>
            <a:off x="471055" y="2310033"/>
            <a:ext cx="9905007" cy="548099"/>
          </a:xfrm>
          <a:prstGeom prst="rect">
            <a:avLst/>
          </a:prstGeom>
          <a:noFill/>
        </p:spPr>
        <p:txBody>
          <a:bodyPr wrap="square">
            <a:spAutoFit/>
          </a:bodyPr>
          <a:lstStyle/>
          <a:p>
            <a:pPr>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33892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barn(inVertical)">
                                      <p:cBhvr>
                                        <p:cTn id="23" dur="500"/>
                                        <p:tgtEl>
                                          <p:spTgt spid="5">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barn(inVertical)">
                                      <p:cBhvr>
                                        <p:cTn id="28"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P spid="9"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4"/>
            <a:ext cx="11068788" cy="452554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C2A6B0D5-4111-48B6-A547-7A59514FD74F}"/>
              </a:ext>
            </a:extLst>
          </p:cNvPr>
          <p:cNvSpPr txBox="1"/>
          <p:nvPr/>
        </p:nvSpPr>
        <p:spPr>
          <a:xfrm>
            <a:off x="569030" y="2067478"/>
            <a:ext cx="11053940" cy="3410421"/>
          </a:xfrm>
          <a:prstGeom prst="rect">
            <a:avLst/>
          </a:prstGeom>
          <a:noFill/>
        </p:spPr>
        <p:txBody>
          <a:bodyPr wrap="square">
            <a:spAutoFit/>
          </a:bodyPr>
          <a:lstStyle/>
          <a:p>
            <a:pPr algn="just">
              <a:lnSpc>
                <a:spcPct val="115000"/>
              </a:lnSpc>
              <a:spcAft>
                <a:spcPts val="10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445517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149928"/>
            <a:ext cx="11332025" cy="4627418"/>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781BE7B-6555-46A2-BFA7-0ADB95B2B4A8}"/>
              </a:ext>
            </a:extLst>
          </p:cNvPr>
          <p:cNvSpPr txBox="1"/>
          <p:nvPr/>
        </p:nvSpPr>
        <p:spPr>
          <a:xfrm>
            <a:off x="734289" y="1728209"/>
            <a:ext cx="11014365" cy="3532249"/>
          </a:xfrm>
          <a:prstGeom prst="rect">
            <a:avLst/>
          </a:prstGeom>
          <a:noFill/>
        </p:spPr>
        <p:txBody>
          <a:bodyPr wrap="square">
            <a:spAutoFit/>
          </a:bodyPr>
          <a:lstStyle/>
          <a:p>
            <a:pPr marR="36195" algn="just">
              <a:lnSpc>
                <a:spcPct val="115000"/>
              </a:lnSpc>
              <a:spcAft>
                <a:spcPts val="1000"/>
              </a:spcAft>
            </a:pPr>
            <a:r>
              <a:rPr lang="nl-NL" sz="2800" b="1" i="1" dirty="0">
                <a:effectLst/>
                <a:latin typeface="Times New Roman" panose="02020603050405020304" pitchFamily="18" charset="0"/>
                <a:ea typeface="Calibri" panose="020F0502020204030204" pitchFamily="34" charset="0"/>
                <a:cs typeface="Times New Roman" panose="02020603050405020304" pitchFamily="18" charset="0"/>
              </a:rPr>
              <a:t>c) Khi đứng trư­ớc bức tranh đư­ợc giải của em gái: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spcAft>
                <a:spcPts val="600"/>
              </a:spcAft>
              <a:buSzPts val="1400"/>
              <a:buFont typeface="Times New Roman" panose="02020603050405020304" pitchFamily="18" charset="0"/>
              <a:buChar char="*"/>
              <a:tabLst>
                <a:tab pos="245745" algn="l"/>
              </a:tabLst>
            </a:pP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spcAft>
                <a:spcPts val="600"/>
              </a:spcAft>
              <a:buSzPts val="1400"/>
              <a:buFont typeface="Times New Roman" panose="02020603050405020304" pitchFamily="18" charset="0"/>
              <a:buChar char="-"/>
              <a:tabLst>
                <a:tab pos="21463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kính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1130" lvl="0" indent="-342900">
              <a:spcBef>
                <a:spcPts val="10"/>
              </a:spcBef>
              <a:spcAft>
                <a:spcPts val="600"/>
              </a:spcAft>
              <a:buSzPts val="1400"/>
              <a:buFont typeface="Times New Roman" panose="02020603050405020304" pitchFamily="18" charset="0"/>
              <a:buChar char="-"/>
              <a:tabLst>
                <a:tab pos="23177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spc="1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spc="1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toả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kỳ</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5" dirty="0" err="1">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10490">
              <a:spcAft>
                <a:spcPts val="6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114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15636" y="1246908"/>
            <a:ext cx="11360728" cy="3740727"/>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0BE31DF-57C5-4F72-9EEE-34B2D2BD54FD}"/>
              </a:ext>
            </a:extLst>
          </p:cNvPr>
          <p:cNvSpPr txBox="1"/>
          <p:nvPr/>
        </p:nvSpPr>
        <p:spPr>
          <a:xfrm>
            <a:off x="492333" y="1973477"/>
            <a:ext cx="11207334" cy="2162900"/>
          </a:xfrm>
          <a:prstGeom prst="rect">
            <a:avLst/>
          </a:prstGeom>
          <a:noFill/>
        </p:spPr>
        <p:txBody>
          <a:bodyPr wrap="square">
            <a:spAutoFit/>
          </a:bodyPr>
          <a:lstStyle/>
          <a:p>
            <a:pPr algn="just">
              <a:lnSpc>
                <a:spcPct val="115000"/>
              </a:lnSpc>
              <a:spcAft>
                <a:spcPts val="1000"/>
              </a:spcAft>
              <a:tabLst>
                <a:tab pos="1386840" algn="l"/>
              </a:tabLst>
            </a:pP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3. </a:t>
            </a: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bước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293370" algn="l"/>
                <a:tab pos="1386840" algn="l"/>
                <a:tab pos="144399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Lựa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chọn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phù</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hợp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đề</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4153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77091" y="852268"/>
            <a:ext cx="11734800" cy="5437695"/>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7F1C05A-ED23-4FE2-9F6D-8416431B620A}"/>
              </a:ext>
            </a:extLst>
          </p:cNvPr>
          <p:cNvSpPr txBox="1"/>
          <p:nvPr/>
        </p:nvSpPr>
        <p:spPr>
          <a:xfrm>
            <a:off x="693721" y="1004674"/>
            <a:ext cx="11221188" cy="5153462"/>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a.Tìm</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gọn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dưới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thức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cụm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địa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điểm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Quang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nói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họ</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Sưu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tầm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liệu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dụng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tranh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66746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260764"/>
            <a:ext cx="11262752" cy="4488872"/>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BAB101C-6BC4-46BF-9D06-764F32AE524A}"/>
              </a:ext>
            </a:extLst>
          </p:cNvPr>
          <p:cNvSpPr txBox="1"/>
          <p:nvPr/>
        </p:nvSpPr>
        <p:spPr>
          <a:xfrm>
            <a:off x="679866" y="1434814"/>
            <a:ext cx="11262751" cy="4162422"/>
          </a:xfrm>
          <a:prstGeom prst="rect">
            <a:avLst/>
          </a:prstGeom>
          <a:noFill/>
        </p:spPr>
        <p:txBody>
          <a:bodyPr wrap="square">
            <a:spAutoFit/>
          </a:bodyPr>
          <a:lstStyle/>
          <a:p>
            <a:pPr algn="just">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Lập</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bao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quát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Theo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muốn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gồm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3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90153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304801" y="554761"/>
            <a:ext cx="11720943" cy="5859894"/>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F4523F6-9780-4916-AD20-0EBBDE373546}"/>
              </a:ext>
            </a:extLst>
          </p:cNvPr>
          <p:cNvSpPr txBox="1"/>
          <p:nvPr/>
        </p:nvSpPr>
        <p:spPr>
          <a:xfrm>
            <a:off x="513610" y="748833"/>
            <a:ext cx="11318169" cy="5554406"/>
          </a:xfrm>
          <a:prstGeom prst="rect">
            <a:avLst/>
          </a:prstGeom>
          <a:noFill/>
        </p:spPr>
        <p:txBody>
          <a:bodyPr wrap="square">
            <a:spAutoFit/>
          </a:bodyPr>
          <a:lstStyle/>
          <a:p>
            <a:pPr algn="just">
              <a:lnSpc>
                <a:spcPct val="115000"/>
              </a:lnSpc>
              <a:spcAft>
                <a:spcPts val="1000"/>
              </a:spcAft>
            </a:pP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Mở</a:t>
            </a: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Giới</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thiệu</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6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6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6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6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effectLst/>
                <a:latin typeface="Times New Roman" panose="02020603050405020304" pitchFamily="18" charset="0"/>
                <a:ea typeface="MS Mincho" panose="02020609040205080304" pitchFamily="49" charset="-128"/>
                <a:cs typeface="Times New Roman" panose="02020603050405020304" pitchFamily="18" charset="0"/>
              </a:rPr>
              <a:t>hoạt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6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6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1386840" algn="l"/>
              </a:tabLst>
            </a:pP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6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Nêu</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6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6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viết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3320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274618"/>
            <a:ext cx="11359734" cy="4461164"/>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58767AC-E6DF-4161-BF49-6137E5771AB7}"/>
              </a:ext>
            </a:extLst>
          </p:cNvPr>
          <p:cNvSpPr txBox="1"/>
          <p:nvPr/>
        </p:nvSpPr>
        <p:spPr>
          <a:xfrm>
            <a:off x="569029" y="2105717"/>
            <a:ext cx="11359733" cy="2658420"/>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bảng</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dưới</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chỉnh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sửa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bằng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bổ</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sung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chỗ</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còn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thiếu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hoặc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chưa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đúng</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rút</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kinh</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nghiệm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41388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4DF82B-665D-413C-AE63-1712791258D3}"/>
              </a:ext>
            </a:extLst>
          </p:cNvPr>
          <p:cNvSpPr>
            <a:spLocks noChangeArrowheads="1"/>
          </p:cNvSpPr>
          <p:nvPr/>
        </p:nvSpPr>
        <p:spPr bwMode="auto">
          <a:xfrm>
            <a:off x="2805545" y="200877"/>
            <a:ext cx="6864928" cy="631636"/>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BB21720-8232-4251-909F-D0BBE2B25C4D}"/>
              </a:ext>
            </a:extLst>
          </p:cNvPr>
          <p:cNvSpPr txBox="1"/>
          <p:nvPr/>
        </p:nvSpPr>
        <p:spPr>
          <a:xfrm>
            <a:off x="2965908" y="171898"/>
            <a:ext cx="6864928" cy="548099"/>
          </a:xfrm>
          <a:prstGeom prst="rect">
            <a:avLst/>
          </a:prstGeom>
          <a:noFill/>
        </p:spPr>
        <p:txBody>
          <a:bodyPr wrap="square">
            <a:spAutoFit/>
          </a:bodyPr>
          <a:lstStyle/>
          <a:p>
            <a:pPr algn="just">
              <a:lnSpc>
                <a:spcPct val="115000"/>
              </a:lnSpc>
            </a:pP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Bảng</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kiểm</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0C070E9A-E757-48F9-A350-46BF02B6742D}"/>
              </a:ext>
            </a:extLst>
          </p:cNvPr>
          <p:cNvGraphicFramePr>
            <a:graphicFrameLocks noGrp="1"/>
          </p:cNvGraphicFramePr>
          <p:nvPr>
            <p:extLst>
              <p:ext uri="{D42A27DB-BD31-4B8C-83A1-F6EECF244321}">
                <p14:modId xmlns:p14="http://schemas.microsoft.com/office/powerpoint/2010/main" val="4063330627"/>
              </p:ext>
            </p:extLst>
          </p:nvPr>
        </p:nvGraphicFramePr>
        <p:xfrm>
          <a:off x="367353" y="861492"/>
          <a:ext cx="11651672" cy="5870562"/>
        </p:xfrm>
        <a:graphic>
          <a:graphicData uri="http://schemas.openxmlformats.org/drawingml/2006/table">
            <a:tbl>
              <a:tblPr firstRow="1" firstCol="1" bandRow="1">
                <a:tableStyleId>{5940675A-B579-460E-94D1-54222C63F5DA}</a:tableStyleId>
              </a:tblPr>
              <a:tblGrid>
                <a:gridCol w="1766454">
                  <a:extLst>
                    <a:ext uri="{9D8B030D-6E8A-4147-A177-3AD203B41FA5}">
                      <a16:colId xmlns:a16="http://schemas.microsoft.com/office/drawing/2014/main" xmlns="" val="2956512554"/>
                    </a:ext>
                  </a:extLst>
                </a:gridCol>
                <a:gridCol w="8548254">
                  <a:extLst>
                    <a:ext uri="{9D8B030D-6E8A-4147-A177-3AD203B41FA5}">
                      <a16:colId xmlns:a16="http://schemas.microsoft.com/office/drawing/2014/main" xmlns="" val="2856850939"/>
                    </a:ext>
                  </a:extLst>
                </a:gridCol>
                <a:gridCol w="1336964">
                  <a:extLst>
                    <a:ext uri="{9D8B030D-6E8A-4147-A177-3AD203B41FA5}">
                      <a16:colId xmlns:a16="http://schemas.microsoft.com/office/drawing/2014/main" xmlns="" val="4214703689"/>
                    </a:ext>
                  </a:extLst>
                </a:gridCol>
              </a:tblGrid>
              <a:tr h="623549">
                <a:tc>
                  <a:txBody>
                    <a:bodyPr/>
                    <a:lstStyle/>
                    <a:p>
                      <a:pPr algn="ct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Các</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phần</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bài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văn</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ct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Nội</a:t>
                      </a:r>
                      <a:r>
                        <a:rPr lang="en-US" sz="2600" dirty="0">
                          <a:effectLst/>
                          <a:latin typeface="Times New Roman" panose="02020603050405020304" pitchFamily="18" charset="0"/>
                          <a:cs typeface="Times New Roman" panose="02020603050405020304" pitchFamily="18" charset="0"/>
                        </a:rPr>
                        <a:t> dung </a:t>
                      </a:r>
                      <a:r>
                        <a:rPr lang="en-US" sz="2600" dirty="0" err="1">
                          <a:effectLst/>
                          <a:latin typeface="Times New Roman" panose="02020603050405020304" pitchFamily="18" charset="0"/>
                          <a:cs typeface="Times New Roman" panose="02020603050405020304" pitchFamily="18" charset="0"/>
                        </a:rPr>
                        <a:t>kiểm</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tra</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tc>
                  <a:txBody>
                    <a:bodyPr/>
                    <a:lstStyle/>
                    <a:p>
                      <a:pPr algn="ct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Đạt</a:t>
                      </a:r>
                      <a:r>
                        <a:rPr lang="en-US" sz="2600" dirty="0">
                          <a:effectLst/>
                          <a:latin typeface="Times New Roman" panose="02020603050405020304" pitchFamily="18" charset="0"/>
                          <a:cs typeface="Times New Roman" panose="02020603050405020304" pitchFamily="18" charset="0"/>
                        </a:rPr>
                        <a:t>/</a:t>
                      </a:r>
                    </a:p>
                    <a:p>
                      <a:pPr algn="ct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Chưa</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đạt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20000"/>
                        <a:lumOff val="80000"/>
                      </a:schemeClr>
                    </a:solidFill>
                  </a:tcPr>
                </a:tc>
                <a:extLst>
                  <a:ext uri="{0D108BD9-81ED-4DB2-BD59-A6C34878D82A}">
                    <a16:rowId xmlns:a16="http://schemas.microsoft.com/office/drawing/2014/main" xmlns="" val="724133110"/>
                  </a:ext>
                </a:extLst>
              </a:tr>
              <a:tr h="484443">
                <a:tc>
                  <a:txBody>
                    <a:bodyPr/>
                    <a:lstStyle/>
                    <a:p>
                      <a:pPr algn="ctr">
                        <a:lnSpc>
                          <a:spcPct val="115000"/>
                        </a:lnSpc>
                        <a:spcAft>
                          <a:spcPts val="1000"/>
                        </a:spcAft>
                        <a:tabLst>
                          <a:tab pos="1386840" algn="l"/>
                        </a:tabLst>
                      </a:pPr>
                      <a:r>
                        <a:rPr lang="en-US" sz="2600" dirty="0">
                          <a:effectLst/>
                          <a:latin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Dùng</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ngôi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xưng</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hô</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phù</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hợp</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trong</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khi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quan</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sát</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miêu</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tả</a:t>
                      </a:r>
                      <a:r>
                        <a:rPr lang="en-US" sz="2600" dirty="0">
                          <a:effectLst/>
                          <a:latin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dirty="0">
                          <a:effectLst/>
                          <a:latin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4039645399"/>
                  </a:ext>
                </a:extLst>
              </a:tr>
              <a:tr h="484443">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Mở bài</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Giới thiệu không gian, thời gian diễn ra cảnh sinh hoạt</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693338974"/>
                  </a:ext>
                </a:extLst>
              </a:tr>
              <a:tr h="374895">
                <a:tc rowSpan="2">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p>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Thân bài</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Tả bao quát cảnh sinh hoạt.</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3686957646"/>
                  </a:ext>
                </a:extLst>
              </a:tr>
              <a:tr h="567559">
                <a:tc vMerge="1">
                  <a:txBody>
                    <a:bodyPr/>
                    <a:lstStyle/>
                    <a:p>
                      <a:endParaRPr lang="en-US"/>
                    </a:p>
                  </a:txBody>
                  <a:tcPr/>
                </a:tc>
                <a:tc>
                  <a:txBody>
                    <a:bodyPr/>
                    <a:lstStyle/>
                    <a:p>
                      <a:pP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Tái hiện được các sự vật, đường nét, màu sắc, âm thanh cụ thể.</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91830618"/>
                  </a:ext>
                </a:extLst>
              </a:tr>
              <a:tr h="520957">
                <a:tc rowSpan="3">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pPr>
                      <a:r>
                        <a:rPr lang="en-US" sz="2600" kern="1800">
                          <a:effectLst/>
                          <a:latin typeface="Times New Roman" panose="02020603050405020304" pitchFamily="18" charset="0"/>
                          <a:cs typeface="Times New Roman" panose="02020603050405020304" pitchFamily="18" charset="0"/>
                        </a:rPr>
                        <a:t>Kết hợp các giác quan khi quan sát và miêu tả.</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4123145507"/>
                  </a:ext>
                </a:extLst>
              </a:tr>
              <a:tr h="481311">
                <a:tc vMerge="1">
                  <a:txBody>
                    <a:bodyPr/>
                    <a:lstStyle/>
                    <a:p>
                      <a:endParaRPr lang="en-US"/>
                    </a:p>
                  </a:txBody>
                  <a:tcPr/>
                </a:tc>
                <a:tc>
                  <a:txBody>
                    <a:bodyPr/>
                    <a:lstStyle/>
                    <a:p>
                      <a:pPr>
                        <a:lnSpc>
                          <a:spcPct val="115000"/>
                        </a:lnSpc>
                        <a:spcAft>
                          <a:spcPts val="1000"/>
                        </a:spcAft>
                      </a:pPr>
                      <a:r>
                        <a:rPr lang="en-US" sz="2600">
                          <a:effectLst/>
                          <a:latin typeface="Times New Roman" panose="02020603050405020304" pitchFamily="18" charset="0"/>
                          <a:cs typeface="Times New Roman" panose="02020603050405020304" pitchFamily="18" charset="0"/>
                        </a:rPr>
                        <a:t>Tả cảnh sinh hoạt theo trình tự.</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663519899"/>
                  </a:ext>
                </a:extLst>
              </a:tr>
              <a:tr h="528608">
                <a:tc vMerge="1">
                  <a:txBody>
                    <a:bodyPr/>
                    <a:lstStyle/>
                    <a:p>
                      <a:endParaRPr lang="en-US"/>
                    </a:p>
                  </a:txBody>
                  <a:tcPr/>
                </a:tc>
                <a:tc>
                  <a:txBody>
                    <a:bodyPr/>
                    <a:lstStyle/>
                    <a:p>
                      <a:pPr>
                        <a:lnSpc>
                          <a:spcPct val="115000"/>
                        </a:lnSpc>
                        <a:spcAft>
                          <a:spcPts val="1000"/>
                        </a:spcAft>
                      </a:pPr>
                      <a:r>
                        <a:rPr lang="en-US" sz="2600">
                          <a:effectLst/>
                          <a:latin typeface="Times New Roman" panose="02020603050405020304" pitchFamily="18" charset="0"/>
                          <a:cs typeface="Times New Roman" panose="02020603050405020304" pitchFamily="18" charset="0"/>
                        </a:rPr>
                        <a:t>Thể hiện suy nghĩ, cảm xúc đối với con người, cuộc sống được miêu tả.</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a:effectLst/>
                          <a:latin typeface="Times New Roman" panose="02020603050405020304" pitchFamily="18" charset="0"/>
                          <a:cs typeface="Times New Roman" panose="02020603050405020304" pitchFamily="18" charset="0"/>
                        </a:rPr>
                        <a:t> </a:t>
                      </a:r>
                      <a:endParaRPr lang="en-US" sz="2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821732010"/>
                  </a:ext>
                </a:extLst>
              </a:tr>
              <a:tr h="623549">
                <a:tc>
                  <a:txBody>
                    <a:bodyPr/>
                    <a:lstStyle/>
                    <a:p>
                      <a:pPr algn="ctr">
                        <a:lnSpc>
                          <a:spcPct val="115000"/>
                        </a:lnSpc>
                        <a:spcAft>
                          <a:spcPts val="1000"/>
                        </a:spcAft>
                        <a:tabLst>
                          <a:tab pos="1386840" algn="l"/>
                        </a:tabLst>
                      </a:pP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Kết</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bài</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nSpc>
                          <a:spcPct val="115000"/>
                        </a:lnSpc>
                        <a:spcAft>
                          <a:spcPts val="1000"/>
                        </a:spcAft>
                        <a:tabLst>
                          <a:tab pos="1386840" algn="l"/>
                        </a:tabLst>
                      </a:pPr>
                      <a:r>
                        <a:rPr lang="en-US" sz="2600" dirty="0" err="1">
                          <a:effectLst/>
                          <a:latin typeface="Times New Roman" panose="02020603050405020304" pitchFamily="18" charset="0"/>
                          <a:cs typeface="Times New Roman" panose="02020603050405020304" pitchFamily="18" charset="0"/>
                        </a:rPr>
                        <a:t>Nêu</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được</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ấn</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tượng</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tình</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cảm</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của</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người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viết</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đối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với</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cảnh</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sinh</a:t>
                      </a:r>
                      <a:r>
                        <a:rPr lang="en-US" sz="2600" dirty="0">
                          <a:effectLst/>
                          <a:latin typeface="Times New Roman" panose="02020603050405020304" pitchFamily="18" charset="0"/>
                          <a:cs typeface="Times New Roman" panose="02020603050405020304" pitchFamily="18" charset="0"/>
                        </a:rPr>
                        <a:t> </a:t>
                      </a:r>
                      <a:r>
                        <a:rPr lang="en-US" sz="2600" dirty="0" err="1">
                          <a:effectLst/>
                          <a:latin typeface="Times New Roman" panose="02020603050405020304" pitchFamily="18" charset="0"/>
                          <a:cs typeface="Times New Roman" panose="02020603050405020304" pitchFamily="18" charset="0"/>
                        </a:rPr>
                        <a:t>hoạt</a:t>
                      </a:r>
                      <a:r>
                        <a:rPr lang="en-US" sz="2600" dirty="0">
                          <a:effectLst/>
                          <a:latin typeface="Times New Roman" panose="02020603050405020304" pitchFamily="18" charset="0"/>
                          <a:cs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algn="ctr">
                        <a:lnSpc>
                          <a:spcPct val="115000"/>
                        </a:lnSpc>
                        <a:spcAft>
                          <a:spcPts val="1000"/>
                        </a:spcAft>
                        <a:tabLst>
                          <a:tab pos="1386840" algn="l"/>
                        </a:tabLst>
                      </a:pPr>
                      <a:r>
                        <a:rPr lang="en-US" sz="2600" dirty="0">
                          <a:effectLst/>
                          <a:latin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969871818"/>
                  </a:ext>
                </a:extLst>
              </a:tr>
            </a:tbl>
          </a:graphicData>
        </a:graphic>
      </p:graphicFrame>
    </p:spTree>
    <p:extLst>
      <p:ext uri="{BB962C8B-B14F-4D97-AF65-F5344CB8AC3E}">
        <p14:creationId xmlns:p14="http://schemas.microsoft.com/office/powerpoint/2010/main" val="3891927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569032" y="497028"/>
            <a:ext cx="4501732"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2050473"/>
            <a:ext cx="11359734" cy="3851563"/>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2E169F0-CFE9-42DB-8DAA-84F17402BB77}"/>
              </a:ext>
            </a:extLst>
          </p:cNvPr>
          <p:cNvSpPr txBox="1"/>
          <p:nvPr/>
        </p:nvSpPr>
        <p:spPr>
          <a:xfrm>
            <a:off x="569030" y="546987"/>
            <a:ext cx="4307770" cy="547650"/>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THỰC HÀNH VIẾT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041022F-DD3E-4A98-928F-50776F758198}"/>
              </a:ext>
            </a:extLst>
          </p:cNvPr>
          <p:cNvSpPr txBox="1"/>
          <p:nvPr/>
        </p:nvSpPr>
        <p:spPr>
          <a:xfrm>
            <a:off x="569029" y="2548017"/>
            <a:ext cx="11359733" cy="2600199"/>
          </a:xfrm>
          <a:prstGeom prst="rect">
            <a:avLst/>
          </a:prstGeom>
          <a:noFill/>
        </p:spPr>
        <p:txBody>
          <a:bodyPr wrap="square">
            <a:spAutoFit/>
          </a:bodyPr>
          <a:lstStyle/>
          <a:p>
            <a:pPr>
              <a:lnSpc>
                <a:spcPct val="150000"/>
              </a:lnSpc>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lại</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trận</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bóng</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đá</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mà</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chứng</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kiến</a:t>
            </a:r>
            <a:r>
              <a:rPr lang="en-US" sz="2800" i="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02</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03: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04:</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1518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914400"/>
            <a:ext cx="11290461" cy="4668982"/>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6CC3312-281F-4C60-9122-BB06F05FCED4}"/>
              </a:ext>
            </a:extLst>
          </p:cNvPr>
          <p:cNvSpPr txBox="1"/>
          <p:nvPr/>
        </p:nvSpPr>
        <p:spPr>
          <a:xfrm>
            <a:off x="569029" y="1390604"/>
            <a:ext cx="11290461" cy="4162422"/>
          </a:xfrm>
          <a:prstGeom prst="rect">
            <a:avLst/>
          </a:prstGeom>
          <a:noFill/>
        </p:spPr>
        <p:txBody>
          <a:bodyPr wrap="square">
            <a:sp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Think – Pair – Share:</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01</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03</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81365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205345"/>
            <a:ext cx="11359734" cy="4668982"/>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CEF5684-F9AC-4B8D-80E8-CF3D15BF903C}"/>
              </a:ext>
            </a:extLst>
          </p:cNvPr>
          <p:cNvSpPr txBox="1"/>
          <p:nvPr/>
        </p:nvSpPr>
        <p:spPr>
          <a:xfrm>
            <a:off x="569030" y="1861371"/>
            <a:ext cx="11359733" cy="3010568"/>
          </a:xfrm>
          <a:prstGeom prst="rect">
            <a:avLst/>
          </a:prstGeom>
          <a:noFill/>
        </p:spPr>
        <p:txBody>
          <a:bodyPr wrap="square">
            <a:spAutoFit/>
          </a:bodyPr>
          <a:lstStyle/>
          <a:p>
            <a:pPr>
              <a:lnSpc>
                <a:spcPct val="150000"/>
              </a:lnSpc>
              <a:spcAft>
                <a:spcPts val="1200"/>
              </a:spcAft>
              <a:tabLst>
                <a:tab pos="400050" algn="l"/>
              </a:tabLs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Think-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Piar</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Share</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(10- 12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phút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Think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Cho 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Piar</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cặp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cặp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spcAft>
                <a:spcPts val="1000"/>
              </a:spcAf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Share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thảo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4FA8C177-EA19-4C8A-858F-EAD4D6CCB590}"/>
              </a:ext>
            </a:extLst>
          </p:cNvPr>
          <p:cNvSpPr txBox="1"/>
          <p:nvPr/>
        </p:nvSpPr>
        <p:spPr>
          <a:xfrm>
            <a:off x="858981" y="5004745"/>
            <a:ext cx="9725891" cy="523220"/>
          </a:xfrm>
          <a:prstGeom prst="rect">
            <a:avLst/>
          </a:prstGeom>
          <a:noFill/>
        </p:spPr>
        <p:txBody>
          <a:bodyPr wrap="square">
            <a:spAutoFit/>
          </a:bodyPr>
          <a:lstStyle/>
          <a:p>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GV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quy</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1830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arn(inVertical)">
                                      <p:cBhvr>
                                        <p:cTn id="3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569031" y="497028"/>
            <a:ext cx="11096496" cy="777590"/>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870364"/>
            <a:ext cx="11096496" cy="3851564"/>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BF19722-2009-4CFD-B001-1D8158494CEF}"/>
              </a:ext>
            </a:extLst>
          </p:cNvPr>
          <p:cNvSpPr txBox="1"/>
          <p:nvPr/>
        </p:nvSpPr>
        <p:spPr>
          <a:xfrm>
            <a:off x="569030" y="592814"/>
            <a:ext cx="10930242" cy="548099"/>
          </a:xfrm>
          <a:prstGeom prst="rect">
            <a:avLst/>
          </a:prstGeom>
          <a:noFill/>
        </p:spPr>
        <p:txBody>
          <a:bodyPr wrap="square">
            <a:spAutoFit/>
          </a:bodyPr>
          <a:lstStyle/>
          <a:p>
            <a:pPr>
              <a:lnSpc>
                <a:spcPct val="115000"/>
              </a:lnSpc>
            </a:pPr>
            <a:r>
              <a:rPr lang="en-US" sz="2800" b="1" dirty="0" err="1">
                <a:solidFill>
                  <a:srgbClr val="7030A0"/>
                </a:solidFill>
                <a:effectLst/>
                <a:latin typeface="Times New Roman" panose="02020603050405020304" pitchFamily="18" charset="0"/>
                <a:ea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rPr>
              <a:t> 01</a:t>
            </a:r>
            <a:r>
              <a:rPr lang="en-US" sz="2800" dirty="0">
                <a:solidFill>
                  <a:srgbClr val="7030A0"/>
                </a:solidFill>
                <a:effectLst/>
                <a:latin typeface="Times New Roman" panose="02020603050405020304" pitchFamily="18" charset="0"/>
                <a:ea typeface="Times New Roman" panose="02020603050405020304" pitchFamily="18" charset="0"/>
              </a:rPr>
              <a:t>: </a:t>
            </a:r>
            <a:r>
              <a:rPr lang="en-US" sz="2800" i="1" dirty="0" err="1">
                <a:solidFill>
                  <a:srgbClr val="7030A0"/>
                </a:solidFill>
                <a:effectLst/>
                <a:latin typeface="Times New Roman" panose="02020603050405020304" pitchFamily="18" charset="0"/>
                <a:ea typeface="MS Mincho" panose="02020609040205080304" pitchFamily="49" charset="-128"/>
              </a:rPr>
              <a:t>Viết</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bài</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văn</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tả</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lại</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một</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trận</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bóng</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đá</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mà</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em</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chứng</a:t>
            </a:r>
            <a:r>
              <a:rPr lang="en-US" sz="2800" i="1" dirty="0">
                <a:solidFill>
                  <a:srgbClr val="7030A0"/>
                </a:solidFill>
                <a:effectLst/>
                <a:latin typeface="Times New Roman" panose="02020603050405020304" pitchFamily="18" charset="0"/>
                <a:ea typeface="MS Mincho" panose="02020609040205080304" pitchFamily="49" charset="-128"/>
              </a:rPr>
              <a:t> </a:t>
            </a:r>
            <a:r>
              <a:rPr lang="en-US" sz="2800" i="1" dirty="0" err="1">
                <a:solidFill>
                  <a:srgbClr val="7030A0"/>
                </a:solidFill>
                <a:effectLst/>
                <a:latin typeface="Times New Roman" panose="02020603050405020304" pitchFamily="18" charset="0"/>
                <a:ea typeface="MS Mincho" panose="02020609040205080304" pitchFamily="49" charset="-128"/>
              </a:rPr>
              <a:t>kiến</a:t>
            </a:r>
            <a:r>
              <a:rPr lang="en-US" sz="2800" i="1" dirty="0">
                <a:solidFill>
                  <a:srgbClr val="7030A0"/>
                </a:solidFill>
                <a:effectLst/>
                <a:latin typeface="Times New Roman" panose="02020603050405020304" pitchFamily="18" charset="0"/>
                <a:ea typeface="MS Mincho" panose="02020609040205080304" pitchFamily="49" charset="-128"/>
              </a:rPr>
              <a:t>.</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6714C781-6644-40E1-B689-9362FB38A9B9}"/>
              </a:ext>
            </a:extLst>
          </p:cNvPr>
          <p:cNvSpPr txBox="1"/>
          <p:nvPr/>
        </p:nvSpPr>
        <p:spPr>
          <a:xfrm>
            <a:off x="569029" y="2286059"/>
            <a:ext cx="10930243" cy="2837956"/>
          </a:xfrm>
          <a:prstGeom prst="rect">
            <a:avLst/>
          </a:prstGeom>
          <a:noFill/>
        </p:spPr>
        <p:txBody>
          <a:bodyPr wrap="square">
            <a:spAutoFit/>
          </a:bodyPr>
          <a:lstStyle/>
          <a:p>
            <a:pPr>
              <a:lnSpc>
                <a:spcPct val="115000"/>
              </a:lnSpc>
            </a:pPr>
            <a:r>
              <a:rPr lang="en-US" sz="2800" b="1" dirty="0" err="1">
                <a:solidFill>
                  <a:srgbClr val="FF0000"/>
                </a:solidFill>
                <a:effectLst/>
                <a:latin typeface="Times New Roman" panose="02020603050405020304" pitchFamily="18" charset="0"/>
                <a:ea typeface="MS Mincho" panose="02020609040205080304" pitchFamily="49" charset="-128"/>
              </a:rPr>
              <a:t>Bước</a:t>
            </a:r>
            <a:r>
              <a:rPr lang="en-US" sz="2800" b="1" dirty="0">
                <a:solidFill>
                  <a:srgbClr val="FF0000"/>
                </a:solidFill>
                <a:effectLst/>
                <a:latin typeface="Times New Roman" panose="02020603050405020304" pitchFamily="18" charset="0"/>
                <a:ea typeface="MS Mincho" panose="02020609040205080304" pitchFamily="49" charset="-128"/>
              </a:rPr>
              <a:t> 1: </a:t>
            </a:r>
            <a:r>
              <a:rPr lang="en-US" sz="2800" b="1" dirty="0" err="1">
                <a:solidFill>
                  <a:srgbClr val="FF0000"/>
                </a:solidFill>
                <a:effectLst/>
                <a:latin typeface="Times New Roman" panose="02020603050405020304" pitchFamily="18" charset="0"/>
                <a:ea typeface="MS Mincho" panose="02020609040205080304" pitchFamily="49" charset="-128"/>
              </a:rPr>
              <a:t>Chuẩn</a:t>
            </a:r>
            <a:r>
              <a:rPr lang="en-US" sz="2800" b="1" dirty="0">
                <a:solidFill>
                  <a:srgbClr val="FF0000"/>
                </a:solidFill>
                <a:effectLst/>
                <a:latin typeface="Times New Roman" panose="02020603050405020304" pitchFamily="18" charset="0"/>
                <a:ea typeface="MS Mincho" panose="02020609040205080304" pitchFamily="49" charset="-128"/>
              </a:rPr>
              <a:t> </a:t>
            </a:r>
            <a:r>
              <a:rPr lang="en-US" sz="2800" b="1" dirty="0" err="1">
                <a:solidFill>
                  <a:srgbClr val="FF0000"/>
                </a:solidFill>
                <a:effectLst/>
                <a:latin typeface="Times New Roman" panose="02020603050405020304" pitchFamily="18" charset="0"/>
                <a:ea typeface="MS Mincho" panose="02020609040205080304" pitchFamily="49" charset="-128"/>
              </a:rPr>
              <a:t>bị</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kiểu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rPr>
              <a:t>lượng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ảnh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nếu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97848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152400" y="1177636"/>
            <a:ext cx="11776364" cy="4469446"/>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6472357-9534-4B0C-AD42-72C288A4C9E1}"/>
              </a:ext>
            </a:extLst>
          </p:cNvPr>
          <p:cNvSpPr txBox="1"/>
          <p:nvPr/>
        </p:nvSpPr>
        <p:spPr>
          <a:xfrm>
            <a:off x="568036" y="1889791"/>
            <a:ext cx="11471564" cy="3642023"/>
          </a:xfrm>
          <a:prstGeom prst="rect">
            <a:avLst/>
          </a:prstGeom>
          <a:noFill/>
        </p:spPr>
        <p:txBody>
          <a:bodyPr wrap="square">
            <a:spAutoFit/>
          </a:bodyPr>
          <a:lstStyle/>
          <a:p>
            <a:pPr marR="36195" algn="just">
              <a:lnSpc>
                <a:spcPct val="115000"/>
              </a:lnSpc>
              <a:spcAft>
                <a:spcPts val="1000"/>
              </a:spcAft>
            </a:pPr>
            <a:r>
              <a:rPr lang="nl-NL" sz="2800" b="1" i="1" dirty="0">
                <a:effectLst/>
                <a:latin typeface="Times New Roman" panose="02020603050405020304" pitchFamily="18" charset="0"/>
                <a:ea typeface="Calibri" panose="020F0502020204030204" pitchFamily="34" charset="0"/>
                <a:cs typeface="Times New Roman" panose="02020603050405020304" pitchFamily="18" charset="0"/>
              </a:rPr>
              <a:t>*Diễn biến tâm trạng của người anh: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Ngạc nhiên </a:t>
            </a: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vì bé Phương lại vẽ mình, và sao bức tranh lại đẹp thế kia</a:t>
            </a: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Hãnh diện tự hào: </a:t>
            </a: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em lại vẽ chính mình với một vẻ đẹp hoàn 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Xấu hổ: </a:t>
            </a: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vì mình đã xa lánh và ghen tị với em gái, tầm thường hơn em gái.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i="1" dirty="0">
                <a:effectLst/>
                <a:latin typeface="Times New Roman" panose="02020603050405020304" pitchFamily="18" charset="0"/>
                <a:ea typeface="Calibri" panose="020F0502020204030204" pitchFamily="34" charset="0"/>
                <a:cs typeface="Times New Roman" panose="02020603050405020304" pitchFamily="18" charset="0"/>
              </a:rPr>
              <a:t>=&gt;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spc="1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1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spc="1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3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3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spc="3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600"/>
              </a:spcAft>
              <a:tabLst>
                <a:tab pos="214630" algn="l"/>
              </a:tabLst>
            </a:pP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1468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886691"/>
            <a:ext cx="11332025" cy="5347854"/>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3CAEA7E-38F6-4EA5-B7ED-17C21739FDD0}"/>
              </a:ext>
            </a:extLst>
          </p:cNvPr>
          <p:cNvSpPr txBox="1"/>
          <p:nvPr/>
        </p:nvSpPr>
        <p:spPr>
          <a:xfrm>
            <a:off x="735284" y="1090583"/>
            <a:ext cx="11332024" cy="4940070"/>
          </a:xfrm>
          <a:prstGeom prst="rect">
            <a:avLst/>
          </a:prstGeom>
          <a:noFill/>
        </p:spPr>
        <p:txBody>
          <a:bodyPr wrap="square">
            <a:spAutoFit/>
          </a:bodyPr>
          <a:lstStyle/>
          <a:p>
            <a:pPr>
              <a:lnSpc>
                <a:spcPct val="115000"/>
              </a:lnSpc>
              <a:spcAft>
                <a:spcPts val="1200"/>
              </a:spcAft>
            </a:pP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Bước</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2:</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2028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260764"/>
            <a:ext cx="11276606" cy="4807527"/>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2252EAF-48AE-4759-A67E-8E08EAFFBA4B}"/>
              </a:ext>
            </a:extLst>
          </p:cNvPr>
          <p:cNvSpPr txBox="1"/>
          <p:nvPr/>
        </p:nvSpPr>
        <p:spPr>
          <a:xfrm>
            <a:off x="748145" y="1641036"/>
            <a:ext cx="11097491" cy="3803349"/>
          </a:xfrm>
          <a:prstGeom prst="rect">
            <a:avLst/>
          </a:prstGeom>
          <a:noFill/>
        </p:spPr>
        <p:txBody>
          <a:bodyPr wrap="square">
            <a:spAutoFit/>
          </a:bodyPr>
          <a:lstStyle/>
          <a:p>
            <a:pPr>
              <a:lnSpc>
                <a:spcPct val="115000"/>
              </a:lnSpc>
            </a:pP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Mở bài</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i="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Thân</a:t>
            </a:r>
            <a:r>
              <a:rPr lang="en-US"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i="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8372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997527"/>
            <a:ext cx="11235043" cy="4932218"/>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6C61249-515C-4B7D-9434-8313FFA4273F}"/>
              </a:ext>
            </a:extLst>
          </p:cNvPr>
          <p:cNvSpPr txBox="1"/>
          <p:nvPr/>
        </p:nvSpPr>
        <p:spPr>
          <a:xfrm>
            <a:off x="846121" y="1292657"/>
            <a:ext cx="11235042" cy="4341958"/>
          </a:xfrm>
          <a:prstGeom prst="rect">
            <a:avLst/>
          </a:prstGeom>
          <a:noFill/>
        </p:spPr>
        <p:txBody>
          <a:bodyPr wrap="square">
            <a:spAutoFit/>
          </a:bodyPr>
          <a:lstStyle/>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000"/>
              <a:buFont typeface="Symbol" panose="05050102010706020507" pitchFamily="18" charset="2"/>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000"/>
              <a:buFont typeface="Symbol" panose="05050102010706020507" pitchFamily="18" charset="2"/>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000"/>
              <a:buFont typeface="Symbol" panose="05050102010706020507" pitchFamily="18" charset="2"/>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000"/>
              <a:buFont typeface="Symbol" panose="05050102010706020507" pitchFamily="18" charset="2"/>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vi-VN"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Kết bài</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17416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0" name="Rounded Rectangle 10">
            <a:extLst>
              <a:ext uri="{FF2B5EF4-FFF2-40B4-BE49-F238E27FC236}">
                <a16:creationId xmlns:a16="http://schemas.microsoft.com/office/drawing/2014/main" xmlns="" id="{08CC82E4-0732-4F17-8FE0-F69E64178FCC}"/>
              </a:ext>
            </a:extLst>
          </p:cNvPr>
          <p:cNvSpPr>
            <a:spLocks noChangeArrowheads="1"/>
          </p:cNvSpPr>
          <p:nvPr/>
        </p:nvSpPr>
        <p:spPr bwMode="auto">
          <a:xfrm>
            <a:off x="4435758" y="2008565"/>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81892" y="421389"/>
            <a:ext cx="11249890" cy="1351993"/>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DA227CB-354E-4BBE-BBA9-E630C6939EB8}"/>
              </a:ext>
            </a:extLst>
          </p:cNvPr>
          <p:cNvSpPr txBox="1"/>
          <p:nvPr/>
        </p:nvSpPr>
        <p:spPr>
          <a:xfrm>
            <a:off x="900546" y="498764"/>
            <a:ext cx="3320483" cy="548099"/>
          </a:xfrm>
          <a:prstGeom prst="rect">
            <a:avLst/>
          </a:prstGeom>
          <a:noFill/>
        </p:spPr>
        <p:txBody>
          <a:bodyPr wrap="square">
            <a:spAutoFit/>
          </a:bodyPr>
          <a:lstStyle/>
          <a:p>
            <a:pPr>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CEBEB64-4147-4625-A713-2FEB745464AE}"/>
              </a:ext>
            </a:extLst>
          </p:cNvPr>
          <p:cNvSpPr txBox="1"/>
          <p:nvPr/>
        </p:nvSpPr>
        <p:spPr>
          <a:xfrm>
            <a:off x="803564" y="1027202"/>
            <a:ext cx="11151914" cy="548099"/>
          </a:xfrm>
          <a:prstGeom prst="rect">
            <a:avLst/>
          </a:prstGeom>
          <a:noFill/>
        </p:spPr>
        <p:txBody>
          <a:bodyPr wrap="square">
            <a:spAutoFit/>
          </a:bodyPr>
          <a:lstStyle/>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FA68114-9197-4193-BA2E-264B7573F386}"/>
              </a:ext>
            </a:extLst>
          </p:cNvPr>
          <p:cNvSpPr txBox="1"/>
          <p:nvPr/>
        </p:nvSpPr>
        <p:spPr>
          <a:xfrm>
            <a:off x="4357253" y="2050100"/>
            <a:ext cx="3477491" cy="548099"/>
          </a:xfrm>
          <a:prstGeom prst="rect">
            <a:avLst/>
          </a:prstGeom>
          <a:noFill/>
        </p:spPr>
        <p:txBody>
          <a:bodyPr wrap="square">
            <a:spAutoFit/>
          </a:bodyPr>
          <a:lstStyle/>
          <a:p>
            <a:pPr algn="ct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Bài tham khảo: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Rounded Rectangle 10">
            <a:extLst>
              <a:ext uri="{FF2B5EF4-FFF2-40B4-BE49-F238E27FC236}">
                <a16:creationId xmlns:a16="http://schemas.microsoft.com/office/drawing/2014/main" xmlns="" id="{A5EF9A53-9901-471A-9856-47D427092469}"/>
              </a:ext>
            </a:extLst>
          </p:cNvPr>
          <p:cNvSpPr>
            <a:spLocks noChangeArrowheads="1"/>
          </p:cNvSpPr>
          <p:nvPr/>
        </p:nvSpPr>
        <p:spPr bwMode="auto">
          <a:xfrm>
            <a:off x="581891" y="2910861"/>
            <a:ext cx="11249890" cy="3448375"/>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1EF23AD4-F96D-4245-940D-FD1DE99A1911}"/>
              </a:ext>
            </a:extLst>
          </p:cNvPr>
          <p:cNvSpPr txBox="1"/>
          <p:nvPr/>
        </p:nvSpPr>
        <p:spPr>
          <a:xfrm>
            <a:off x="679867" y="3108942"/>
            <a:ext cx="11151914" cy="3025700"/>
          </a:xfrm>
          <a:prstGeom prst="rect">
            <a:avLst/>
          </a:prstGeom>
          <a:noFill/>
        </p:spPr>
        <p:txBody>
          <a:bodyPr wrap="square">
            <a:spAutoFit/>
          </a:bodyPr>
          <a:lstStyle/>
          <a:p>
            <a:pPr indent="457200" algn="just">
              <a:lnSpc>
                <a:spcPct val="115000"/>
              </a:lnSpc>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26/3.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396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barn(inVertical)">
                                      <p:cBhvr>
                                        <p:cTn id="2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animBg="1"/>
      <p:bldP spid="5" grpId="0"/>
      <p:bldP spid="7" grpId="0"/>
      <p:bldP spid="9" grpId="0"/>
      <p:bldP spid="11" grpId="0" animBg="1"/>
      <p:bldP spid="13"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84413" y="581891"/>
            <a:ext cx="11541331" cy="594360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7210E09-DC09-4D76-85B8-B2D57BBB7CBD}"/>
              </a:ext>
            </a:extLst>
          </p:cNvPr>
          <p:cNvSpPr txBox="1"/>
          <p:nvPr/>
        </p:nvSpPr>
        <p:spPr>
          <a:xfrm>
            <a:off x="720932" y="805746"/>
            <a:ext cx="10986655" cy="5579797"/>
          </a:xfrm>
          <a:prstGeom prst="rect">
            <a:avLst/>
          </a:prstGeom>
          <a:noFill/>
        </p:spPr>
        <p:txBody>
          <a:bodyPr wrap="square">
            <a:spAutoFit/>
          </a:bodyPr>
          <a:lstStyle/>
          <a:p>
            <a:pPr indent="457200" algn="just">
              <a:lnSpc>
                <a:spcPct val="115000"/>
              </a:lnSpc>
            </a:pPr>
            <a:r>
              <a:rPr lang="en-US" sz="2400" dirty="0" err="1">
                <a:solidFill>
                  <a:srgbClr val="0D0D0D"/>
                </a:solidFill>
                <a:effectLst/>
                <a:latin typeface="Times New Roman" panose="02020603050405020304" pitchFamily="18" charset="0"/>
                <a:ea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rPr>
              <a:t> 15h00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Tổng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lượt</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sân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9A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trắng</a:t>
            </a:r>
            <a:r>
              <a:rPr lang="en-US" sz="2400" dirty="0">
                <a:solidFill>
                  <a:srgbClr val="0D0D0D"/>
                </a:solidFill>
                <a:effectLst/>
                <a:latin typeface="Times New Roman" panose="02020603050405020304" pitchFamily="18" charset="0"/>
                <a:ea typeface="Times New Roman" panose="02020603050405020304" pitchFamily="18" charset="0"/>
              </a:rPr>
              <a:t>. Hai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Tổng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cướp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rPr>
              <a:t> 9A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luồn</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vụt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môn</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lọt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lưới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môn</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lặng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nhặt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9A.</a:t>
            </a:r>
            <a:endParaRPr lang="en-US" sz="2400" dirty="0">
              <a:effectLst/>
              <a:latin typeface="Times New Roman" panose="02020603050405020304" pitchFamily="18" charset="0"/>
              <a:ea typeface="Times New Roman" panose="02020603050405020304" pitchFamily="18" charset="0"/>
            </a:endParaRPr>
          </a:p>
          <a:p>
            <a:pPr indent="457200" algn="just">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rPr>
              <a:t>Sang </a:t>
            </a:r>
            <a:r>
              <a:rPr lang="en-US" sz="2400" dirty="0" err="1">
                <a:solidFill>
                  <a:srgbClr val="0D0D0D"/>
                </a:solidFill>
                <a:effectLst/>
                <a:latin typeface="Times New Roman" panose="02020603050405020304" pitchFamily="18" charset="0"/>
                <a:ea typeface="Times New Roman" panose="02020603050405020304" pitchFamily="18" charset="0"/>
              </a:rPr>
              <a:t>hiệp</a:t>
            </a:r>
            <a:r>
              <a:rPr lang="en-US" sz="2400" dirty="0">
                <a:solidFill>
                  <a:srgbClr val="0D0D0D"/>
                </a:solidFill>
                <a:effectLst/>
                <a:latin typeface="Times New Roman" panose="02020603050405020304" pitchFamily="18" charset="0"/>
                <a:ea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phút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rPr>
              <a:t> 70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sút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rPr>
              <a:t> 10 </a:t>
            </a:r>
            <a:r>
              <a:rPr lang="en-US" sz="2400" dirty="0" err="1">
                <a:solidFill>
                  <a:srgbClr val="0D0D0D"/>
                </a:solidFill>
                <a:effectLst/>
                <a:latin typeface="Times New Roman" panose="02020603050405020304" pitchFamily="18" charset="0"/>
                <a:ea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8B.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20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75076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110837" y="304800"/>
            <a:ext cx="11928764" cy="612361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B0565DB-557A-4BEC-831E-062F8A5C4218}"/>
              </a:ext>
            </a:extLst>
          </p:cNvPr>
          <p:cNvSpPr txBox="1"/>
          <p:nvPr/>
        </p:nvSpPr>
        <p:spPr>
          <a:xfrm>
            <a:off x="499260" y="429589"/>
            <a:ext cx="11332025" cy="5998822"/>
          </a:xfrm>
          <a:prstGeom prst="rect">
            <a:avLst/>
          </a:prstGeom>
          <a:noFill/>
        </p:spPr>
        <p:txBody>
          <a:bodyPr wrap="square">
            <a:spAutoFit/>
          </a:bodyPr>
          <a:lstStyle/>
          <a:p>
            <a:pPr indent="457200" algn="just">
              <a:lnSpc>
                <a:spcPct val="115000"/>
              </a:lnSpc>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87,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vỗ</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ngớt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2 - 1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nghiêng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9A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7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24424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8" name="Rounded Rectangle 10">
            <a:extLst>
              <a:ext uri="{FF2B5EF4-FFF2-40B4-BE49-F238E27FC236}">
                <a16:creationId xmlns:a16="http://schemas.microsoft.com/office/drawing/2014/main" xmlns="" id="{9DFBC518-344D-4B38-B19D-FF2DFD896271}"/>
              </a:ext>
            </a:extLst>
          </p:cNvPr>
          <p:cNvSpPr>
            <a:spLocks noChangeArrowheads="1"/>
          </p:cNvSpPr>
          <p:nvPr/>
        </p:nvSpPr>
        <p:spPr bwMode="auto">
          <a:xfrm>
            <a:off x="569030" y="5015345"/>
            <a:ext cx="11318170" cy="116378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540326"/>
            <a:ext cx="11318170" cy="4045529"/>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C520BD8-0B7E-4CE1-84AB-96670F9AE1DC}"/>
              </a:ext>
            </a:extLst>
          </p:cNvPr>
          <p:cNvSpPr txBox="1"/>
          <p:nvPr/>
        </p:nvSpPr>
        <p:spPr>
          <a:xfrm>
            <a:off x="569030" y="795552"/>
            <a:ext cx="11207334" cy="3521220"/>
          </a:xfrm>
          <a:prstGeom prst="rect">
            <a:avLst/>
          </a:prstGeom>
          <a:noFill/>
        </p:spPr>
        <p:txBody>
          <a:bodyPr wrap="square">
            <a:spAutoFit/>
          </a:bodyPr>
          <a:lstStyle/>
          <a:p>
            <a:pPr indent="457200" algn="just">
              <a:lnSpc>
                <a:spcPct val="115000"/>
              </a:lnSpc>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B08FB30-C973-4B62-9333-FF6D2C2034E9}"/>
              </a:ext>
            </a:extLst>
          </p:cNvPr>
          <p:cNvSpPr txBox="1"/>
          <p:nvPr/>
        </p:nvSpPr>
        <p:spPr>
          <a:xfrm>
            <a:off x="748642" y="5286529"/>
            <a:ext cx="10958946" cy="556434"/>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Bước</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4: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Kiểm</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tra</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điều</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chỉnh</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43785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 grpId="0" animBg="1"/>
      <p:bldP spid="5" grpId="0"/>
      <p:bldP spid="7"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569030" y="497028"/>
            <a:ext cx="11262752"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381000" y="1482435"/>
            <a:ext cx="11450782" cy="5075527"/>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F3B22AD-22E9-4D98-9D4E-FFA8293AF365}"/>
              </a:ext>
            </a:extLst>
          </p:cNvPr>
          <p:cNvSpPr txBox="1"/>
          <p:nvPr/>
        </p:nvSpPr>
        <p:spPr>
          <a:xfrm>
            <a:off x="569030" y="1666477"/>
            <a:ext cx="9393382" cy="1539139"/>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 bài: Miêu tả cảnh sinh 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293370" algn="l"/>
                <a:tab pos="1386840" algn="l"/>
                <a:tab pos="144399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Cảnh mùa gặt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920A91CB-8C20-40F8-AF26-3FEEE4D51078}"/>
              </a:ext>
            </a:extLst>
          </p:cNvPr>
          <p:cNvSpPr txBox="1"/>
          <p:nvPr/>
        </p:nvSpPr>
        <p:spPr>
          <a:xfrm>
            <a:off x="569030" y="503530"/>
            <a:ext cx="10805552" cy="548099"/>
          </a:xfrm>
          <a:prstGeom prst="rect">
            <a:avLst/>
          </a:prstGeom>
          <a:noFill/>
        </p:spPr>
        <p:txBody>
          <a:bodyPr wrap="square">
            <a:spAutoFit/>
          </a:bodyPr>
          <a:lstStyle/>
          <a:p>
            <a:pPr>
              <a:lnSpc>
                <a:spcPct val="115000"/>
              </a:lnSpc>
              <a:spcAft>
                <a:spcPts val="1000"/>
              </a:spcAft>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vi-VN"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F661E323-E84E-4DC5-AB7F-395D91202B15}"/>
              </a:ext>
            </a:extLst>
          </p:cNvPr>
          <p:cNvSpPr txBox="1"/>
          <p:nvPr/>
        </p:nvSpPr>
        <p:spPr>
          <a:xfrm>
            <a:off x="589812" y="3115151"/>
            <a:ext cx="11221188" cy="3282181"/>
          </a:xfrm>
          <a:prstGeom prst="rect">
            <a:avLst/>
          </a:prstGeom>
          <a:noFill/>
        </p:spPr>
        <p:txBody>
          <a:bodyPr wrap="square">
            <a:spAutoFit/>
          </a:bodyPr>
          <a:lstStyle/>
          <a:p>
            <a:pPr algn="just">
              <a:lnSpc>
                <a:spcPct val="115000"/>
              </a:lnSpc>
            </a:pP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a.Tìm</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mùa gặt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khẩn trương thu hoạch lúa, lúa chín vàng, âm thanh tiếng máy móc, tiếng 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Mùa hè, từ buổi sáng đến trưa;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địa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điểm</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cổng làng, trên cánh đồng, trên đường làng, trên sân nhà</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9803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9">
                                            <p:txEl>
                                              <p:pRg st="0" end="0"/>
                                            </p:txEl>
                                          </p:spTgt>
                                        </p:tgtEl>
                                        <p:attrNameLst>
                                          <p:attrName>style.visibility</p:attrName>
                                        </p:attrNameLst>
                                      </p:cBhvr>
                                      <p:to>
                                        <p:strVal val="visible"/>
                                      </p:to>
                                    </p:set>
                                    <p:animEffect transition="in" filter="barn(inVertical)">
                                      <p:cBhvr>
                                        <p:cTn id="33" dur="500"/>
                                        <p:tgtEl>
                                          <p:spTgt spid="9">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9">
                                            <p:txEl>
                                              <p:pRg st="1" end="1"/>
                                            </p:txEl>
                                          </p:spTgt>
                                        </p:tgtEl>
                                        <p:attrNameLst>
                                          <p:attrName>style.visibility</p:attrName>
                                        </p:attrNameLst>
                                      </p:cBhvr>
                                      <p:to>
                                        <p:strVal val="visible"/>
                                      </p:to>
                                    </p:set>
                                    <p:animEffect transition="in" filter="barn(inVertical)">
                                      <p:cBhvr>
                                        <p:cTn id="38" dur="500"/>
                                        <p:tgtEl>
                                          <p:spTgt spid="9">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9">
                                            <p:txEl>
                                              <p:pRg st="2" end="2"/>
                                            </p:txEl>
                                          </p:spTgt>
                                        </p:tgtEl>
                                        <p:attrNameLst>
                                          <p:attrName>style.visibility</p:attrName>
                                        </p:attrNameLst>
                                      </p:cBhvr>
                                      <p:to>
                                        <p:strVal val="visible"/>
                                      </p:to>
                                    </p:set>
                                    <p:animEffect transition="in" filter="barn(inVertical)">
                                      <p:cBhvr>
                                        <p:cTn id="43" dur="500"/>
                                        <p:tgtEl>
                                          <p:spTgt spid="9">
                                            <p:txEl>
                                              <p:pRg st="2" end="2"/>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9">
                                            <p:txEl>
                                              <p:pRg st="3" end="3"/>
                                            </p:txEl>
                                          </p:spTgt>
                                        </p:tgtEl>
                                        <p:attrNameLst>
                                          <p:attrName>style.visibility</p:attrName>
                                        </p:attrNameLst>
                                      </p:cBhvr>
                                      <p:to>
                                        <p:strVal val="visible"/>
                                      </p:to>
                                    </p:set>
                                    <p:animEffect transition="in" filter="barn(inVertical)">
                                      <p:cBhvr>
                                        <p:cTn id="48"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249382" y="885825"/>
            <a:ext cx="11679382" cy="514350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2200D74-91D0-45F9-A879-63844C167E92}"/>
              </a:ext>
            </a:extLst>
          </p:cNvPr>
          <p:cNvSpPr txBox="1"/>
          <p:nvPr/>
        </p:nvSpPr>
        <p:spPr>
          <a:xfrm>
            <a:off x="263236" y="1560498"/>
            <a:ext cx="11748221" cy="3777701"/>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Quang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về thiên nhiên (cánh đồng lúa chín, chim chóc, gió...)</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thể</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(cùng nhau ra đồng, điều khiển máy gặt, đóng lúa, khuân vác lúa lên xe, trở lúa về nhà, phơi lúa...)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cả gia đình em, mọi người dân trong làng;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thu hoạch lúa, khuân vác, phơi;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nói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họ</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khen lúa lắm hạt, nắng to...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Sưu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tầm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liệu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dụng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tranh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ngày mùa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7482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422498"/>
            <a:ext cx="11318170" cy="4479537"/>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918217D-E32F-4C02-BD02-3958079D2187}"/>
              </a:ext>
            </a:extLst>
          </p:cNvPr>
          <p:cNvSpPr txBox="1"/>
          <p:nvPr/>
        </p:nvSpPr>
        <p:spPr>
          <a:xfrm>
            <a:off x="569030" y="1896840"/>
            <a:ext cx="11207334" cy="3538661"/>
          </a:xfrm>
          <a:prstGeom prst="rect">
            <a:avLst/>
          </a:prstGeom>
          <a:noFill/>
        </p:spPr>
        <p:txBody>
          <a:bodyPr wrap="square">
            <a:spAutoFit/>
          </a:bodyPr>
          <a:lstStyle/>
          <a:p>
            <a:pPr algn="just">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Lập</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bao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quát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Theo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muốn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15117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803564"/>
            <a:ext cx="11221188" cy="5430981"/>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30D8DC7-8575-45CC-AF83-F72C3E2D3F79}"/>
              </a:ext>
            </a:extLst>
          </p:cNvPr>
          <p:cNvSpPr txBox="1"/>
          <p:nvPr/>
        </p:nvSpPr>
        <p:spPr>
          <a:xfrm>
            <a:off x="734291" y="1332122"/>
            <a:ext cx="10888679" cy="4555093"/>
          </a:xfrm>
          <a:prstGeom prst="rect">
            <a:avLst/>
          </a:prstGeom>
          <a:noFill/>
        </p:spPr>
        <p:txBody>
          <a:bodyPr wrap="square">
            <a:spAutoFit/>
          </a:bodyPr>
          <a:lstStyle/>
          <a:p>
            <a:pPr>
              <a:spcAft>
                <a:spcPts val="600"/>
              </a:spcAft>
              <a:tabLst>
                <a:tab pos="214630" algn="l"/>
              </a:tabLst>
            </a:pP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ngàng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hãnh</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600"/>
              </a:spcAft>
              <a:tabLst>
                <a:tab pos="215900" algn="l"/>
              </a:tabLst>
            </a:pP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trào</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miên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kém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cỏi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năn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bao dung,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15265" algn="just">
              <a:spcAft>
                <a:spcPts val="600"/>
              </a:spcAft>
              <a:tabLst>
                <a:tab pos="21590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dirty="0">
                <a:effectLst/>
                <a:latin typeface="Times New Roman" panose="02020603050405020304" pitchFamily="18" charset="0"/>
                <a:ea typeface="Calibri" panose="020F0502020204030204" pitchFamily="34" charset="0"/>
                <a:cs typeface="Times New Roman" panose="02020603050405020304" pitchFamily="18" charset="0"/>
              </a:rPr>
              <a:t>- Nghệ thuật: miêu tả tâm lý nhân vật đặc sắc, ngôn ngữ độc thoại nội tâm.</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5740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32509" y="886692"/>
            <a:ext cx="11651673" cy="5126182"/>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2416F0D-6A0F-4C62-8927-998319B87CA8}"/>
              </a:ext>
            </a:extLst>
          </p:cNvPr>
          <p:cNvSpPr txBox="1"/>
          <p:nvPr/>
        </p:nvSpPr>
        <p:spPr>
          <a:xfrm>
            <a:off x="540820" y="1067017"/>
            <a:ext cx="11332521" cy="4657942"/>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gồm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3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Mở</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thiệu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mùa gặt trên quê 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 cảnh thích thú, tự hào, tâm trạng háo hức...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Sự chuẩn bị cho việc thu hoạch lúa: chị và em dậy sớm; theo bố mẹ ra đồng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52712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374074" y="914399"/>
            <a:ext cx="11637818" cy="5209309"/>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9FA16B7-CD82-4A79-A0E7-A57F66F8FED2}"/>
              </a:ext>
            </a:extLst>
          </p:cNvPr>
          <p:cNvSpPr txBox="1"/>
          <p:nvPr/>
        </p:nvSpPr>
        <p:spPr>
          <a:xfrm>
            <a:off x="569030" y="1360324"/>
            <a:ext cx="11442860" cy="4137351"/>
          </a:xfrm>
          <a:prstGeom prst="rect">
            <a:avLst/>
          </a:prstGeom>
          <a:noFill/>
        </p:spPr>
        <p:txBody>
          <a:bodyPr wrap="square">
            <a:spAutoFit/>
          </a:bodyPr>
          <a:lstStyle/>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Tả bao quát:Cảnh con đường làng ngày mùa, cánh đồng lúa chín, khung cảnh làng quê..Tâm trạng vui mừng náo nức của em và mọi người khi đi thu hoạch lúa. Nói chuyện vui vẻ,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Tả cụ thể, cận cảnh: Hình ảnh những bông lúa, hạt lúa hiện lên như thế nào (quan sát cận cảnh): màu sắc, hình dáng, ..cảm xúc của em trước cảnh vật, con người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Tả hoạt động của con người trong ngày mùa: Mọi người túc trực đợi máy gặt; Chiếc máy hoạt động như thế nào (khẩn trương, nhanh nhẹn dưới sự điều khiển của người nông dân. Hoạt động lái máy, đóng lúa vào bao, khuân vác lúa lên xe công nông, chiếc xe trở lúa về, cả gia đình tập trung phơi lúa...)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32547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260764"/>
            <a:ext cx="11221188" cy="4281054"/>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DC7CFF1-17A4-4026-BAEB-11E79A0572A2}"/>
              </a:ext>
            </a:extLst>
          </p:cNvPr>
          <p:cNvSpPr txBox="1"/>
          <p:nvPr/>
        </p:nvSpPr>
        <p:spPr>
          <a:xfrm>
            <a:off x="569030" y="1941848"/>
            <a:ext cx="11221188" cy="2786660"/>
          </a:xfrm>
          <a:prstGeom prst="rect">
            <a:avLst/>
          </a:prstGeom>
          <a:noFill/>
        </p:spPr>
        <p:txBody>
          <a:bodyPr wrap="square">
            <a:spAutoFit/>
          </a:bodyPr>
          <a:lstStyle/>
          <a:p>
            <a:pPr algn="just">
              <a:lnSpc>
                <a:spcPct val="115000"/>
              </a:lnSpc>
              <a:spcAft>
                <a:spcPts val="1000"/>
              </a:spcAft>
              <a:tabLst>
                <a:tab pos="90170" algn="l"/>
                <a:tab pos="180340" algn="l"/>
              </a:tabLst>
            </a:pP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 Cảm nhận về hình ảnh người mẹ cào lúa vất vả, chạy mưa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về nỗi vất vả của nhà nông, vẻ đẹp quê hương, giá trị của lao động...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44475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0" name="Rounded Rectangle 10">
            <a:extLst>
              <a:ext uri="{FF2B5EF4-FFF2-40B4-BE49-F238E27FC236}">
                <a16:creationId xmlns:a16="http://schemas.microsoft.com/office/drawing/2014/main" xmlns="" id="{608A8614-85D3-4942-BFC6-23BF7F3AD121}"/>
              </a:ext>
            </a:extLst>
          </p:cNvPr>
          <p:cNvSpPr>
            <a:spLocks noChangeArrowheads="1"/>
          </p:cNvSpPr>
          <p:nvPr/>
        </p:nvSpPr>
        <p:spPr bwMode="auto">
          <a:xfrm>
            <a:off x="4301834" y="1176940"/>
            <a:ext cx="3740727" cy="707277"/>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494740" y="344836"/>
            <a:ext cx="3320483" cy="62883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494741" y="2313709"/>
            <a:ext cx="11513128" cy="320040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3E0FB94-4BF5-4345-92AF-65ED33AD8280}"/>
              </a:ext>
            </a:extLst>
          </p:cNvPr>
          <p:cNvSpPr txBox="1"/>
          <p:nvPr/>
        </p:nvSpPr>
        <p:spPr>
          <a:xfrm>
            <a:off x="679472" y="386401"/>
            <a:ext cx="2951018" cy="548099"/>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C95C31A-83DD-45DD-A402-DB05FD2D80DB}"/>
              </a:ext>
            </a:extLst>
          </p:cNvPr>
          <p:cNvSpPr txBox="1"/>
          <p:nvPr/>
        </p:nvSpPr>
        <p:spPr>
          <a:xfrm>
            <a:off x="4511957" y="1258873"/>
            <a:ext cx="3320483" cy="548099"/>
          </a:xfrm>
          <a:prstGeom prst="rect">
            <a:avLst/>
          </a:prstGeom>
          <a:noFill/>
        </p:spPr>
        <p:txBody>
          <a:bodyPr wrap="square">
            <a:spAutoFit/>
          </a:bodyPr>
          <a:lstStyle/>
          <a:p>
            <a:pPr algn="ct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Bài tham khảo: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373C03B-E3D5-409A-9A88-D8462F07D7ED}"/>
              </a:ext>
            </a:extLst>
          </p:cNvPr>
          <p:cNvSpPr txBox="1"/>
          <p:nvPr/>
        </p:nvSpPr>
        <p:spPr>
          <a:xfrm>
            <a:off x="494740" y="2827306"/>
            <a:ext cx="11513128" cy="2034660"/>
          </a:xfrm>
          <a:prstGeom prst="rect">
            <a:avLst/>
          </a:prstGeom>
          <a:noFill/>
        </p:spPr>
        <p:txBody>
          <a:bodyPr wrap="square">
            <a:spAutoFit/>
          </a:bodyPr>
          <a:lstStyle/>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293901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arn(inVertical)">
                                      <p:cBhvr>
                                        <p:cTn id="23" dur="500"/>
                                        <p:tgtEl>
                                          <p:spTgt spid="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5" grpId="0"/>
      <p:bldP spid="7" grpId="0"/>
      <p:bldP spid="9"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235528" y="720437"/>
            <a:ext cx="11720945" cy="5417128"/>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FAE44CD-2A6A-4FFC-A18B-B655DE040B97}"/>
              </a:ext>
            </a:extLst>
          </p:cNvPr>
          <p:cNvSpPr txBox="1"/>
          <p:nvPr/>
        </p:nvSpPr>
        <p:spPr>
          <a:xfrm>
            <a:off x="402278" y="1048986"/>
            <a:ext cx="11554194" cy="4832092"/>
          </a:xfrm>
          <a:prstGeom prst="rect">
            <a:avLst/>
          </a:prstGeom>
          <a:noFill/>
        </p:spPr>
        <p:txBody>
          <a:bodyPr wrap="square">
            <a:spAutoFit/>
          </a:bodyPr>
          <a:lstStyle/>
          <a:p>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đua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oi ả,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hè</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cổng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nẻo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ươm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lũy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dãy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uốn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lượn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hót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góc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trĩu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đung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chen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36230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180109" y="498764"/>
            <a:ext cx="11831782" cy="6151418"/>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A8EF75E-77DF-4754-9BE3-1B7D772E936D}"/>
              </a:ext>
            </a:extLst>
          </p:cNvPr>
          <p:cNvSpPr txBox="1"/>
          <p:nvPr/>
        </p:nvSpPr>
        <p:spPr>
          <a:xfrm>
            <a:off x="401783" y="796197"/>
            <a:ext cx="11610108" cy="5632311"/>
          </a:xfrm>
          <a:prstGeom prst="rect">
            <a:avLst/>
          </a:prstGeom>
          <a:noFill/>
        </p:spPr>
        <p:txBody>
          <a:bodyPr wrap="square">
            <a:spAutoFit/>
          </a:bodyPr>
          <a:lstStyle/>
          <a:p>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tệp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liềm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thửa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tọt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khéo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léo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luá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rơm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sót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mẩy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chảy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phay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bón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loáng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túm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túm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khuân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oi ả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p>
        </p:txBody>
      </p:sp>
    </p:spTree>
    <p:extLst>
      <p:ext uri="{BB962C8B-B14F-4D97-AF65-F5344CB8AC3E}">
        <p14:creationId xmlns:p14="http://schemas.microsoft.com/office/powerpoint/2010/main" val="1513091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07820" y="471056"/>
            <a:ext cx="11776362" cy="6026726"/>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676C9BF-F537-423A-B794-DE12E01C21FB}"/>
              </a:ext>
            </a:extLst>
          </p:cNvPr>
          <p:cNvSpPr txBox="1"/>
          <p:nvPr/>
        </p:nvSpPr>
        <p:spPr>
          <a:xfrm>
            <a:off x="305792" y="703228"/>
            <a:ext cx="11678389" cy="6127062"/>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thoáng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ướt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gay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luống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phấn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trấn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Thỉnh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thoảng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95185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29" y="639609"/>
            <a:ext cx="11304315" cy="351675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3BC5692-DD9A-4D72-9026-3CF5577A65B2}"/>
              </a:ext>
            </a:extLst>
          </p:cNvPr>
          <p:cNvSpPr txBox="1"/>
          <p:nvPr/>
        </p:nvSpPr>
        <p:spPr>
          <a:xfrm>
            <a:off x="569030" y="1027884"/>
            <a:ext cx="11304314" cy="2677656"/>
          </a:xfrm>
          <a:prstGeom prst="rect">
            <a:avLst/>
          </a:prstGeom>
          <a:noFill/>
        </p:spPr>
        <p:txBody>
          <a:bodyPr wrap="square">
            <a:spAutoFit/>
          </a:bodyPr>
          <a:lstStyle/>
          <a:p>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ươm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thía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Mệnh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74615CF5-32AC-4BA9-BC8A-1B1B26CE6EA6}"/>
              </a:ext>
            </a:extLst>
          </p:cNvPr>
          <p:cNvSpPr>
            <a:spLocks noChangeArrowheads="1"/>
          </p:cNvSpPr>
          <p:nvPr/>
        </p:nvSpPr>
        <p:spPr bwMode="auto">
          <a:xfrm>
            <a:off x="569029" y="4697039"/>
            <a:ext cx="11304315" cy="124656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9" name="TextBox 8">
            <a:extLst>
              <a:ext uri="{FF2B5EF4-FFF2-40B4-BE49-F238E27FC236}">
                <a16:creationId xmlns:a16="http://schemas.microsoft.com/office/drawing/2014/main" xmlns="" id="{6CE6AA44-6A07-4690-A28B-55811D6D1FF0}"/>
              </a:ext>
            </a:extLst>
          </p:cNvPr>
          <p:cNvSpPr txBox="1"/>
          <p:nvPr/>
        </p:nvSpPr>
        <p:spPr>
          <a:xfrm>
            <a:off x="569029" y="4985159"/>
            <a:ext cx="11151916" cy="556434"/>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63015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animBg="1"/>
      <p:bldP spid="9"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569030" y="236295"/>
            <a:ext cx="9295406" cy="81665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457200" y="1418053"/>
            <a:ext cx="11305309" cy="4871911"/>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A1B71E6-9579-4CF9-854B-22E6BF573F9A}"/>
              </a:ext>
            </a:extLst>
          </p:cNvPr>
          <p:cNvSpPr txBox="1"/>
          <p:nvPr/>
        </p:nvSpPr>
        <p:spPr>
          <a:xfrm>
            <a:off x="689113" y="1627342"/>
            <a:ext cx="10933857" cy="4273221"/>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 bài: Miêu tả cảnh sinh 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293370" algn="l"/>
                <a:tab pos="1386840" algn="l"/>
                <a:tab pos="144399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Cảnh phiên chợ quê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a.Tìm</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bày</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dạng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mặt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mua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trao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đổi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hoá</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5EF842B-C7FE-4F5C-B1F7-707530DD3BE7}"/>
              </a:ext>
            </a:extLst>
          </p:cNvPr>
          <p:cNvSpPr txBox="1"/>
          <p:nvPr/>
        </p:nvSpPr>
        <p:spPr>
          <a:xfrm>
            <a:off x="841513" y="338901"/>
            <a:ext cx="6096000" cy="548099"/>
          </a:xfrm>
          <a:prstGeom prst="rect">
            <a:avLst/>
          </a:prstGeom>
          <a:noFill/>
        </p:spPr>
        <p:txBody>
          <a:bodyPr wrap="square">
            <a:spAutoFit/>
          </a:bodyPr>
          <a:lstStyle/>
          <a:p>
            <a:pPr>
              <a:lnSpc>
                <a:spcPct val="115000"/>
              </a:lnSpc>
              <a:spcAft>
                <a:spcPts val="1000"/>
              </a:spcAft>
              <a:tabLst>
                <a:tab pos="57150" algn="ctr"/>
                <a:tab pos="457200" algn="ctr"/>
              </a:tabLst>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vi-VN"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99300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9"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108364"/>
            <a:ext cx="11248897" cy="4585854"/>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ED5F417-B348-4783-BC86-7B3C62CDE2EE}"/>
              </a:ext>
            </a:extLst>
          </p:cNvPr>
          <p:cNvSpPr txBox="1"/>
          <p:nvPr/>
        </p:nvSpPr>
        <p:spPr>
          <a:xfrm>
            <a:off x="569029" y="1787909"/>
            <a:ext cx="11248896" cy="3282181"/>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từ buổi sáng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sớm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đến trưa;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địa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điểm</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quê</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Quang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về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dạng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chất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lượng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hoá</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như</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thế</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nào</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mua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nếu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mua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trẻ</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con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chân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bố</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mẹ</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ông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60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3394364" y="353382"/>
            <a:ext cx="5911869" cy="819154"/>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85139" y="1435255"/>
            <a:ext cx="11899043" cy="5290037"/>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EB1633F-A684-4CAF-AD4E-2F9079EDB8DA}"/>
              </a:ext>
            </a:extLst>
          </p:cNvPr>
          <p:cNvSpPr txBox="1"/>
          <p:nvPr/>
        </p:nvSpPr>
        <p:spPr>
          <a:xfrm>
            <a:off x="3295371" y="469245"/>
            <a:ext cx="6109854" cy="556434"/>
          </a:xfrm>
          <a:prstGeom prst="rect">
            <a:avLst/>
          </a:prstGeom>
          <a:noFill/>
          <a:ln>
            <a:noFill/>
          </a:ln>
        </p:spPr>
        <p:txBody>
          <a:bodyPr wrap="square">
            <a:spAutoFit/>
          </a:bodyPr>
          <a:lstStyle/>
          <a:p>
            <a:pPr marR="91440" algn="ctr">
              <a:lnSpc>
                <a:spcPct val="115000"/>
              </a:lnSpc>
              <a:spcAft>
                <a:spcPts val="1000"/>
              </a:spcAft>
            </a:pPr>
            <a:r>
              <a:rPr lang="da-DK" sz="2800" b="1" dirty="0">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HOẠT ĐỘNG 1: KHỞI ĐỘNG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49B1990-ADD0-4BA1-AA1C-85F4A6E53789}"/>
              </a:ext>
            </a:extLst>
          </p:cNvPr>
          <p:cNvSpPr txBox="1"/>
          <p:nvPr/>
        </p:nvSpPr>
        <p:spPr>
          <a:xfrm>
            <a:off x="526474" y="1435256"/>
            <a:ext cx="11580388" cy="5290038"/>
          </a:xfrm>
          <a:prstGeom prst="rect">
            <a:avLst/>
          </a:prstGeom>
          <a:noFill/>
        </p:spPr>
        <p:txBody>
          <a:bodyPr wrap="square">
            <a:spAutoFit/>
          </a:bodyPr>
          <a:lstStyle/>
          <a:p>
            <a:pPr algn="just">
              <a:lnSpc>
                <a:spcPct val="115000"/>
              </a:lnSpc>
            </a:pPr>
            <a:r>
              <a:rPr lang="vi-VN" sz="2800" b="1" dirty="0">
                <a:solidFill>
                  <a:srgbClr val="0070C0"/>
                </a:solidFill>
                <a:effectLst/>
                <a:latin typeface="Times New Roman" panose="02020603050405020304" pitchFamily="18" charset="0"/>
                <a:ea typeface="Times New Roman" panose="02020603050405020304" pitchFamily="18" charset="0"/>
              </a:rPr>
              <a:t>B</a:t>
            </a:r>
            <a:r>
              <a:rPr lang="en-US" sz="2800" b="1" dirty="0" err="1">
                <a:solidFill>
                  <a:srgbClr val="0070C0"/>
                </a:solidFill>
                <a:effectLst/>
                <a:latin typeface="Times New Roman" panose="02020603050405020304" pitchFamily="18" charset="0"/>
                <a:ea typeface="Times New Roman" panose="02020603050405020304" pitchFamily="18" charset="0"/>
              </a:rPr>
              <a:t>ước</a:t>
            </a:r>
            <a:r>
              <a:rPr lang="en-US" sz="2800" b="1" dirty="0">
                <a:solidFill>
                  <a:srgbClr val="0070C0"/>
                </a:solidFill>
                <a:effectLst/>
                <a:latin typeface="Times New Roman" panose="02020603050405020304" pitchFamily="18" charset="0"/>
                <a:ea typeface="Times New Roman" panose="02020603050405020304" pitchFamily="18" charset="0"/>
              </a:rPr>
              <a:t> 1</a:t>
            </a:r>
            <a:r>
              <a:rPr lang="vi-VN" sz="2800" b="1" dirty="0">
                <a:solidFill>
                  <a:srgbClr val="0070C0"/>
                </a:solidFill>
                <a:effectLst/>
                <a:latin typeface="Times New Roman" panose="02020603050405020304" pitchFamily="18" charset="0"/>
                <a:ea typeface="Times New Roman" panose="02020603050405020304" pitchFamily="18" charset="0"/>
              </a:rPr>
              <a:t>: Chuyển giao nhiệm vụ (GV)</a:t>
            </a:r>
            <a:endParaRPr lang="en-US" sz="2800" dirty="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da-DK" sz="2800" b="1" dirty="0">
                <a:effectLst/>
                <a:latin typeface="Times New Roman" panose="02020603050405020304" pitchFamily="18" charset="0"/>
                <a:ea typeface="Times New Roman" panose="02020603050405020304" pitchFamily="18" charset="0"/>
                <a:cs typeface="Times New Roman" panose="02020603050405020304" pitchFamily="18" charset="0"/>
              </a:rPr>
              <a:t>Báo cáo sản phẩm dạy học dự án: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1, 2: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Phóng</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viên</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p>
            <a:pPr marL="228600"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video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9,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phỏng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Hoạ</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sĩ</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(PP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phòng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tranh</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6619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42" presetClass="entr" presetSubtype="0"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fade">
                                      <p:cBhvr>
                                        <p:cTn id="18" dur="1000"/>
                                        <p:tgtEl>
                                          <p:spTgt spid="7">
                                            <p:txEl>
                                              <p:pRg st="0" end="0"/>
                                            </p:txEl>
                                          </p:spTgt>
                                        </p:tgtEl>
                                      </p:cBhvr>
                                    </p:animEffect>
                                    <p:anim calcmode="lin" valueType="num">
                                      <p:cBhvr>
                                        <p:cTn id="19"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0"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fade">
                                      <p:cBhvr>
                                        <p:cTn id="25" dur="1000"/>
                                        <p:tgtEl>
                                          <p:spTgt spid="7">
                                            <p:txEl>
                                              <p:pRg st="1" end="1"/>
                                            </p:txEl>
                                          </p:spTgt>
                                        </p:tgtEl>
                                      </p:cBhvr>
                                    </p:animEffect>
                                    <p:anim calcmode="lin" valueType="num">
                                      <p:cBhvr>
                                        <p:cTn id="26"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27"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7">
                                            <p:txEl>
                                              <p:pRg st="2" end="2"/>
                                            </p:txEl>
                                          </p:spTgt>
                                        </p:tgtEl>
                                        <p:attrNameLst>
                                          <p:attrName>style.visibility</p:attrName>
                                        </p:attrNameLst>
                                      </p:cBhvr>
                                      <p:to>
                                        <p:strVal val="visible"/>
                                      </p:to>
                                    </p:set>
                                    <p:animEffect transition="in" filter="fade">
                                      <p:cBhvr>
                                        <p:cTn id="32" dur="1000"/>
                                        <p:tgtEl>
                                          <p:spTgt spid="7">
                                            <p:txEl>
                                              <p:pRg st="2" end="2"/>
                                            </p:txEl>
                                          </p:spTgt>
                                        </p:tgtEl>
                                      </p:cBhvr>
                                    </p:animEffect>
                                    <p:anim calcmode="lin" valueType="num">
                                      <p:cBhvr>
                                        <p:cTn id="33"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nodeType="clickEffect">
                                  <p:stCondLst>
                                    <p:cond delay="0"/>
                                  </p:stCondLst>
                                  <p:childTnLst>
                                    <p:set>
                                      <p:cBhvr>
                                        <p:cTn id="38" dur="1" fill="hold">
                                          <p:stCondLst>
                                            <p:cond delay="0"/>
                                          </p:stCondLst>
                                        </p:cTn>
                                        <p:tgtEl>
                                          <p:spTgt spid="7">
                                            <p:txEl>
                                              <p:pRg st="3" end="3"/>
                                            </p:txEl>
                                          </p:spTgt>
                                        </p:tgtEl>
                                        <p:attrNameLst>
                                          <p:attrName>style.visibility</p:attrName>
                                        </p:attrNameLst>
                                      </p:cBhvr>
                                      <p:to>
                                        <p:strVal val="visible"/>
                                      </p:to>
                                    </p:set>
                                    <p:animEffect transition="in" filter="fade">
                                      <p:cBhvr>
                                        <p:cTn id="39" dur="1000"/>
                                        <p:tgtEl>
                                          <p:spTgt spid="7">
                                            <p:txEl>
                                              <p:pRg st="3" end="3"/>
                                            </p:txEl>
                                          </p:spTgt>
                                        </p:tgtEl>
                                      </p:cBhvr>
                                    </p:animEffect>
                                    <p:anim calcmode="lin" valueType="num">
                                      <p:cBhvr>
                                        <p:cTn id="40"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41"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fade">
                                      <p:cBhvr>
                                        <p:cTn id="46" dur="1000"/>
                                        <p:tgtEl>
                                          <p:spTgt spid="7">
                                            <p:txEl>
                                              <p:pRg st="4" end="4"/>
                                            </p:txEl>
                                          </p:spTgt>
                                        </p:tgtEl>
                                      </p:cBhvr>
                                    </p:animEffect>
                                    <p:anim calcmode="lin" valueType="num">
                                      <p:cBhvr>
                                        <p:cTn id="47"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48"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nodeType="clickEffect">
                                  <p:stCondLst>
                                    <p:cond delay="0"/>
                                  </p:stCondLst>
                                  <p:childTnLst>
                                    <p:set>
                                      <p:cBhvr>
                                        <p:cTn id="52" dur="1" fill="hold">
                                          <p:stCondLst>
                                            <p:cond delay="0"/>
                                          </p:stCondLst>
                                        </p:cTn>
                                        <p:tgtEl>
                                          <p:spTgt spid="7">
                                            <p:txEl>
                                              <p:pRg st="5" end="5"/>
                                            </p:txEl>
                                          </p:spTgt>
                                        </p:tgtEl>
                                        <p:attrNameLst>
                                          <p:attrName>style.visibility</p:attrName>
                                        </p:attrNameLst>
                                      </p:cBhvr>
                                      <p:to>
                                        <p:strVal val="visible"/>
                                      </p:to>
                                    </p:set>
                                    <p:animEffect transition="in" filter="fade">
                                      <p:cBhvr>
                                        <p:cTn id="53" dur="1000"/>
                                        <p:tgtEl>
                                          <p:spTgt spid="7">
                                            <p:txEl>
                                              <p:pRg st="5" end="5"/>
                                            </p:txEl>
                                          </p:spTgt>
                                        </p:tgtEl>
                                      </p:cBhvr>
                                    </p:animEffect>
                                    <p:anim calcmode="lin" valueType="num">
                                      <p:cBhvr>
                                        <p:cTn id="54"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55"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nodeType="clickEffect">
                                  <p:stCondLst>
                                    <p:cond delay="0"/>
                                  </p:stCondLst>
                                  <p:childTnLst>
                                    <p:set>
                                      <p:cBhvr>
                                        <p:cTn id="59" dur="1" fill="hold">
                                          <p:stCondLst>
                                            <p:cond delay="0"/>
                                          </p:stCondLst>
                                        </p:cTn>
                                        <p:tgtEl>
                                          <p:spTgt spid="7">
                                            <p:txEl>
                                              <p:pRg st="6" end="6"/>
                                            </p:txEl>
                                          </p:spTgt>
                                        </p:tgtEl>
                                        <p:attrNameLst>
                                          <p:attrName>style.visibility</p:attrName>
                                        </p:attrNameLst>
                                      </p:cBhvr>
                                      <p:to>
                                        <p:strVal val="visible"/>
                                      </p:to>
                                    </p:set>
                                    <p:animEffect transition="in" filter="fade">
                                      <p:cBhvr>
                                        <p:cTn id="60" dur="1000"/>
                                        <p:tgtEl>
                                          <p:spTgt spid="7">
                                            <p:txEl>
                                              <p:pRg st="6" end="6"/>
                                            </p:txEl>
                                          </p:spTgt>
                                        </p:tgtEl>
                                      </p:cBhvr>
                                    </p:animEffect>
                                    <p:anim calcmode="lin" valueType="num">
                                      <p:cBhvr>
                                        <p:cTn id="61" dur="1000" fill="hold"/>
                                        <p:tgtEl>
                                          <p:spTgt spid="7">
                                            <p:txEl>
                                              <p:pRg st="6" end="6"/>
                                            </p:txEl>
                                          </p:spTgt>
                                        </p:tgtEl>
                                        <p:attrNameLst>
                                          <p:attrName>ppt_x</p:attrName>
                                        </p:attrNameLst>
                                      </p:cBhvr>
                                      <p:tavLst>
                                        <p:tav tm="0">
                                          <p:val>
                                            <p:strVal val="#ppt_x"/>
                                          </p:val>
                                        </p:tav>
                                        <p:tav tm="100000">
                                          <p:val>
                                            <p:strVal val="#ppt_x"/>
                                          </p:val>
                                        </p:tav>
                                      </p:tavLst>
                                    </p:anim>
                                    <p:anim calcmode="lin" valueType="num">
                                      <p:cBhvr>
                                        <p:cTn id="62" dur="1000" fill="hold"/>
                                        <p:tgtEl>
                                          <p:spTgt spid="7">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nodeType="clickEffect">
                                  <p:stCondLst>
                                    <p:cond delay="0"/>
                                  </p:stCondLst>
                                  <p:childTnLst>
                                    <p:set>
                                      <p:cBhvr>
                                        <p:cTn id="66" dur="1" fill="hold">
                                          <p:stCondLst>
                                            <p:cond delay="0"/>
                                          </p:stCondLst>
                                        </p:cTn>
                                        <p:tgtEl>
                                          <p:spTgt spid="7">
                                            <p:txEl>
                                              <p:pRg st="7" end="7"/>
                                            </p:txEl>
                                          </p:spTgt>
                                        </p:tgtEl>
                                        <p:attrNameLst>
                                          <p:attrName>style.visibility</p:attrName>
                                        </p:attrNameLst>
                                      </p:cBhvr>
                                      <p:to>
                                        <p:strVal val="visible"/>
                                      </p:to>
                                    </p:set>
                                    <p:animEffect transition="in" filter="fade">
                                      <p:cBhvr>
                                        <p:cTn id="67" dur="1000"/>
                                        <p:tgtEl>
                                          <p:spTgt spid="7">
                                            <p:txEl>
                                              <p:pRg st="7" end="7"/>
                                            </p:txEl>
                                          </p:spTgt>
                                        </p:tgtEl>
                                      </p:cBhvr>
                                    </p:animEffect>
                                    <p:anim calcmode="lin" valueType="num">
                                      <p:cBhvr>
                                        <p:cTn id="68" dur="1000" fill="hold"/>
                                        <p:tgtEl>
                                          <p:spTgt spid="7">
                                            <p:txEl>
                                              <p:pRg st="7" end="7"/>
                                            </p:txEl>
                                          </p:spTgt>
                                        </p:tgtEl>
                                        <p:attrNameLst>
                                          <p:attrName>ppt_x</p:attrName>
                                        </p:attrNameLst>
                                      </p:cBhvr>
                                      <p:tavLst>
                                        <p:tav tm="0">
                                          <p:val>
                                            <p:strVal val="#ppt_x"/>
                                          </p:val>
                                        </p:tav>
                                        <p:tav tm="100000">
                                          <p:val>
                                            <p:strVal val="#ppt_x"/>
                                          </p:val>
                                        </p:tav>
                                      </p:tavLst>
                                    </p:anim>
                                    <p:anim calcmode="lin" valueType="num">
                                      <p:cBhvr>
                                        <p:cTn id="69" dur="1000" fill="hold"/>
                                        <p:tgtEl>
                                          <p:spTgt spid="7">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49382" y="955964"/>
            <a:ext cx="11596254" cy="5181600"/>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DD1D61C-AF01-4D44-9A3E-FD0274A02A27}"/>
              </a:ext>
            </a:extLst>
          </p:cNvPr>
          <p:cNvSpPr txBox="1"/>
          <p:nvPr/>
        </p:nvSpPr>
        <p:spPr>
          <a:xfrm>
            <a:off x="513115" y="1333606"/>
            <a:ext cx="11165770" cy="4568430"/>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2.2.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gái</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Kiều</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Phương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4770" algn="just"/>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400"/>
              <a:buFont typeface="Times New Roman" panose="02020603050405020304" pitchFamily="18" charset="0"/>
              <a:buChar char="-"/>
              <a:tabLst>
                <a:tab pos="16891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4135" lvl="0" indent="-342900" algn="just">
              <a:lnSpc>
                <a:spcPct val="115000"/>
              </a:lnSpc>
              <a:spcAft>
                <a:spcPts val="1000"/>
              </a:spcAft>
              <a:buSzPts val="1400"/>
              <a:buFont typeface="Times New Roman" panose="02020603050405020304" pitchFamily="18" charset="0"/>
              <a:buChar char="-"/>
              <a:tabLst>
                <a:tab pos="185420" algn="l"/>
              </a:tabLst>
            </a:pP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30" dirty="0" err="1">
                <a:effectLst/>
                <a:latin typeface="Times New Roman" panose="02020603050405020304" pitchFamily="18" charset="0"/>
                <a:ea typeface="Times New Roman" panose="02020603050405020304" pitchFamily="18" charset="0"/>
                <a:cs typeface="Times New Roman" panose="02020603050405020304" pitchFamily="18" charset="0"/>
              </a:rPr>
              <a:t>Mèo</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spc="1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spc="1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spc="1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bôi</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5405" lvl="0" indent="-342900">
              <a:lnSpc>
                <a:spcPct val="115000"/>
              </a:lnSpc>
              <a:spcBef>
                <a:spcPts val="10"/>
              </a:spcBef>
              <a:spcAft>
                <a:spcPts val="1000"/>
              </a:spcAft>
              <a:buSzPts val="1400"/>
              <a:buFont typeface="Times New Roman" panose="02020603050405020304" pitchFamily="18" charset="0"/>
              <a:buChar char="-"/>
              <a:tabLst>
                <a:tab pos="17462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Mèo</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hô</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400"/>
              <a:buFont typeface="Times New Roman" panose="02020603050405020304" pitchFamily="18" charset="0"/>
              <a:buChar char="-"/>
              <a:tabLst>
                <a:tab pos="168910" algn="l"/>
              </a:tabLst>
            </a:pP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Hay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lọi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4770" marR="62865">
              <a:spcBef>
                <a:spcPts val="20"/>
              </a:spcBef>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b="1" spc="3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b="1" spc="3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b="1" spc="2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b="1" spc="3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800" b="1" spc="3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spc="3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b="1"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6258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233055"/>
            <a:ext cx="11304315" cy="461356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BF7E51F-894A-4C38-9269-44829CD7F842}"/>
              </a:ext>
            </a:extLst>
          </p:cNvPr>
          <p:cNvSpPr txBox="1"/>
          <p:nvPr/>
        </p:nvSpPr>
        <p:spPr>
          <a:xfrm>
            <a:off x="569030" y="1770505"/>
            <a:ext cx="11151915" cy="3538661"/>
          </a:xfrm>
          <a:prstGeom prst="rect">
            <a:avLst/>
          </a:prstGeom>
          <a:noFill/>
        </p:spPr>
        <p:txBody>
          <a:bodyPr wrap="square">
            <a:spAutoFit/>
          </a:bodyPr>
          <a:lstStyle/>
          <a:p>
            <a:pPr algn="just">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Lập</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bao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quát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Theo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muốn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78960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471055" y="803564"/>
            <a:ext cx="11499271" cy="5403271"/>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2BFB114-8D70-411E-B320-2DF3D412465E}"/>
              </a:ext>
            </a:extLst>
          </p:cNvPr>
          <p:cNvSpPr txBox="1"/>
          <p:nvPr/>
        </p:nvSpPr>
        <p:spPr>
          <a:xfrm>
            <a:off x="569031" y="1063618"/>
            <a:ext cx="11290460" cy="4786182"/>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gồm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3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02695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77092" y="1018676"/>
            <a:ext cx="11637817" cy="5021906"/>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7217BB7-A8DB-442B-BC41-5717F3227D4A}"/>
              </a:ext>
            </a:extLst>
          </p:cNvPr>
          <p:cNvSpPr txBox="1"/>
          <p:nvPr/>
        </p:nvSpPr>
        <p:spPr>
          <a:xfrm>
            <a:off x="569030" y="1309622"/>
            <a:ext cx="11345878" cy="4529702"/>
          </a:xfrm>
          <a:prstGeom prst="rect">
            <a:avLst/>
          </a:prstGeom>
          <a:noFill/>
        </p:spPr>
        <p:txBody>
          <a:bodyPr wrap="square">
            <a:spAutoFit/>
          </a:bodyPr>
          <a:lstStyle/>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lẫy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0088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77092" y="983672"/>
            <a:ext cx="11623964" cy="507076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9BC071F-78D3-4414-BC51-5A49CD3674A4}"/>
              </a:ext>
            </a:extLst>
          </p:cNvPr>
          <p:cNvSpPr txBox="1"/>
          <p:nvPr/>
        </p:nvSpPr>
        <p:spPr>
          <a:xfrm>
            <a:off x="388916" y="1247277"/>
            <a:ext cx="11345878" cy="4529702"/>
          </a:xfrm>
          <a:prstGeom prst="rect">
            <a:avLst/>
          </a:prstGeom>
          <a:noFill/>
        </p:spPr>
        <p:txBody>
          <a:bodyPr wrap="square">
            <a:spAutoFit/>
          </a:bodyPr>
          <a:lstStyle/>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60217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569030" y="344628"/>
            <a:ext cx="3601188"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947874"/>
            <a:ext cx="11276606" cy="4120417"/>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2A2678E-5EF9-4805-BC6B-BEDCB855631D}"/>
              </a:ext>
            </a:extLst>
          </p:cNvPr>
          <p:cNvSpPr txBox="1"/>
          <p:nvPr/>
        </p:nvSpPr>
        <p:spPr>
          <a:xfrm>
            <a:off x="569030" y="382969"/>
            <a:ext cx="3365661" cy="548099"/>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3C7465E-A741-47BE-89A0-0F1DBFC7A951}"/>
              </a:ext>
            </a:extLst>
          </p:cNvPr>
          <p:cNvSpPr txBox="1"/>
          <p:nvPr/>
        </p:nvSpPr>
        <p:spPr>
          <a:xfrm>
            <a:off x="3159333" y="1138154"/>
            <a:ext cx="6096000" cy="548099"/>
          </a:xfrm>
          <a:prstGeom prst="rect">
            <a:avLst/>
          </a:prstGeom>
          <a:noFill/>
        </p:spPr>
        <p:txBody>
          <a:bodyPr wrap="square">
            <a:spAutoFit/>
          </a:bodyPr>
          <a:lstStyle/>
          <a:p>
            <a:pPr algn="ct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Bài tham khảo: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6EF7B666-097F-48A0-BF53-EB7BABE6C11E}"/>
              </a:ext>
            </a:extLst>
          </p:cNvPr>
          <p:cNvSpPr txBox="1"/>
          <p:nvPr/>
        </p:nvSpPr>
        <p:spPr>
          <a:xfrm>
            <a:off x="652654" y="2511349"/>
            <a:ext cx="11192982" cy="3521220"/>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tỏa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nhộn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b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27429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90945" y="571240"/>
            <a:ext cx="11554691" cy="5926541"/>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3AF7C3A-3A66-4259-9FA9-5D3C7C4D5FD3}"/>
              </a:ext>
            </a:extLst>
          </p:cNvPr>
          <p:cNvSpPr txBox="1"/>
          <p:nvPr/>
        </p:nvSpPr>
        <p:spPr>
          <a:xfrm>
            <a:off x="401783" y="709784"/>
            <a:ext cx="11499272" cy="5576976"/>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15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giọt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í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cộ</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nhộn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leng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keng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rẽ</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réo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ồn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trĩu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hẹn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bội</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6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38478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49382" y="401782"/>
            <a:ext cx="11734799" cy="586047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8F1D6D97-7A3F-41D3-8532-482163D3608E}"/>
              </a:ext>
            </a:extLst>
          </p:cNvPr>
          <p:cNvSpPr txBox="1"/>
          <p:nvPr/>
        </p:nvSpPr>
        <p:spPr>
          <a:xfrm>
            <a:off x="484910" y="545455"/>
            <a:ext cx="11346872" cy="5586979"/>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hửng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xốp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xoài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0130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110837" y="307124"/>
            <a:ext cx="11928764" cy="6440039"/>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A982204-0232-4E0A-9092-22343A0115BD}"/>
              </a:ext>
            </a:extLst>
          </p:cNvPr>
          <p:cNvSpPr txBox="1"/>
          <p:nvPr/>
        </p:nvSpPr>
        <p:spPr>
          <a:xfrm>
            <a:off x="277089" y="511455"/>
            <a:ext cx="11526982" cy="6011710"/>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ôxi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3923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90945" y="700293"/>
            <a:ext cx="11610111" cy="561738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BED376B-11C5-41B9-91A0-9CFD6A8F0727}"/>
              </a:ext>
            </a:extLst>
          </p:cNvPr>
          <p:cNvSpPr txBox="1"/>
          <p:nvPr/>
        </p:nvSpPr>
        <p:spPr>
          <a:xfrm>
            <a:off x="484909" y="1039091"/>
            <a:ext cx="11222182" cy="5007781"/>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patê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gớm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patê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7146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166255" y="355322"/>
            <a:ext cx="11707091" cy="636413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91595EF-A251-46DE-877B-7D336FE61246}"/>
              </a:ext>
            </a:extLst>
          </p:cNvPr>
          <p:cNvSpPr txBox="1"/>
          <p:nvPr/>
        </p:nvSpPr>
        <p:spPr>
          <a:xfrm>
            <a:off x="138050" y="425421"/>
            <a:ext cx="11707091" cy="6007157"/>
          </a:xfrm>
          <a:prstGeom prst="rect">
            <a:avLst/>
          </a:prstGeom>
          <a:noFill/>
        </p:spPr>
        <p:txBody>
          <a:bodyPr wrap="square">
            <a:spAutoFit/>
          </a:bodyPr>
          <a:lstStyle/>
          <a:p>
            <a:pPr marL="171450" indent="742950">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thỏa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kèo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Thỉnh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bĩu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lướt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4044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83673"/>
            <a:ext cx="11304315" cy="5084618"/>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6BBA6ED-0AFF-4D87-B78F-3D1974AC7305}"/>
              </a:ext>
            </a:extLst>
          </p:cNvPr>
          <p:cNvSpPr txBox="1"/>
          <p:nvPr/>
        </p:nvSpPr>
        <p:spPr>
          <a:xfrm>
            <a:off x="734290" y="1434103"/>
            <a:ext cx="10888679" cy="4259884"/>
          </a:xfrm>
          <a:prstGeom prst="rect">
            <a:avLst/>
          </a:prstGeom>
          <a:noFill/>
        </p:spPr>
        <p:txBody>
          <a:bodyPr wrap="square">
            <a:spAutoFit/>
          </a:bodyPr>
          <a:lstStyle/>
          <a:p>
            <a:pPr marL="64770" algn="just"/>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111125" marR="147955" algn="just">
              <a:lnSpc>
                <a:spcPct val="115000"/>
              </a:lnSpc>
              <a:spcBef>
                <a:spcPts val="385"/>
              </a:spcBef>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spc="2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thuốc</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spc="2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i="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800" i="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800" i="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spc="1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xoong</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nồi</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bí</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mật</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11125" marR="145415" algn="just">
              <a:lnSpc>
                <a:spcPct val="115000"/>
              </a:lnSpc>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i="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cám</a:t>
            </a:r>
            <a:r>
              <a:rPr lang="en-US" sz="2800" i="1" spc="1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lợn</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sứt</a:t>
            </a:r>
            <a:r>
              <a:rPr lang="en-US" sz="2800" i="1" spc="1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mẻ</a:t>
            </a:r>
            <a:r>
              <a:rPr lang="en-US" sz="2800" i="1"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i="1"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800" i="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nghĩnh</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con</a:t>
            </a:r>
            <a:r>
              <a:rPr lang="en-US" sz="2800" i="1"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mèo</a:t>
            </a:r>
            <a:r>
              <a:rPr lang="en-US" sz="2800" i="1"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vằn</a:t>
            </a:r>
            <a:r>
              <a:rPr lang="en-US" sz="2800" i="1"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to</a:t>
            </a:r>
            <a:r>
              <a:rPr lang="en-US" sz="2800" i="1"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i="1"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a:effectLst/>
                <a:latin typeface="Times New Roman" panose="02020603050405020304" pitchFamily="18" charset="0"/>
                <a:ea typeface="Times New Roman" panose="02020603050405020304" pitchFamily="18" charset="0"/>
                <a:cs typeface="Times New Roman" panose="02020603050405020304" pitchFamily="18" charset="0"/>
              </a:rPr>
              <a:t>con</a:t>
            </a:r>
            <a:r>
              <a:rPr lang="en-US" sz="2800" i="1"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i="1"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1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spc="-5" dirty="0" err="1">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800" i="1"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
              </a:spcBef>
              <a:spcAft>
                <a:spcPts val="0"/>
              </a:spcAft>
            </a:pP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b="1" kern="0" spc="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kern="0" spc="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1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b="1" kern="0" spc="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kern="0" spc="2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say</a:t>
            </a:r>
            <a:r>
              <a:rPr lang="en-US" sz="2800" b="1" kern="0" spc="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1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800" b="1" kern="0" spc="3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kern="0" spc="3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kern="0" spc="-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kern="0" spc="3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1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kern="0" spc="13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b="1" kern="0" spc="-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khiếu</a:t>
            </a:r>
            <a:r>
              <a:rPr lang="en-US" sz="2800" b="1" kern="0" spc="27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b="1" kern="0" spc="27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b="1" kern="0" spc="-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kern="0" spc="25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b="1" kern="0" spc="27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spc="-5"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khâm</a:t>
            </a:r>
            <a:r>
              <a:rPr lang="en-US" sz="2800" b="1" kern="0" spc="125"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8395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110836" y="438431"/>
            <a:ext cx="11707092" cy="628102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A49CDF34-1F38-412B-B6ED-33CEAD4F0CBB}"/>
              </a:ext>
            </a:extLst>
          </p:cNvPr>
          <p:cNvSpPr txBox="1"/>
          <p:nvPr/>
        </p:nvSpPr>
        <p:spPr>
          <a:xfrm>
            <a:off x="693721" y="681566"/>
            <a:ext cx="11248896" cy="3108543"/>
          </a:xfrm>
          <a:prstGeom prst="rect">
            <a:avLst/>
          </a:prstGeom>
          <a:noFill/>
        </p:spPr>
        <p:txBody>
          <a:bodyPr wrap="square">
            <a:spAutoFit/>
          </a:bodyPr>
          <a:lstStyle/>
          <a:p>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ắp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hởi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p>
        </p:txBody>
      </p:sp>
      <p:sp>
        <p:nvSpPr>
          <p:cNvPr id="7" name="TextBox 6">
            <a:extLst>
              <a:ext uri="{FF2B5EF4-FFF2-40B4-BE49-F238E27FC236}">
                <a16:creationId xmlns:a16="http://schemas.microsoft.com/office/drawing/2014/main" xmlns="" id="{184025C6-2ECB-41B8-8E34-FC99E98FF68D}"/>
              </a:ext>
            </a:extLst>
          </p:cNvPr>
          <p:cNvSpPr txBox="1"/>
          <p:nvPr/>
        </p:nvSpPr>
        <p:spPr>
          <a:xfrm>
            <a:off x="318651" y="3714800"/>
            <a:ext cx="11443855" cy="2538515"/>
          </a:xfrm>
          <a:prstGeom prst="rect">
            <a:avLst/>
          </a:prstGeom>
          <a:noFill/>
        </p:spPr>
        <p:txBody>
          <a:bodyPr wrap="square">
            <a:spAutoFit/>
          </a:bodyPr>
          <a:lstStyle/>
          <a:p>
            <a:pPr marL="171450" indent="742950">
              <a:lnSpc>
                <a:spcPct val="115000"/>
              </a:lnSpc>
              <a:spcAft>
                <a:spcPts val="1000"/>
              </a:spcAft>
              <a:tabLst>
                <a:tab pos="57150" algn="ctr"/>
                <a:tab pos="457200" algn="ctr"/>
              </a:tabLs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2485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568035"/>
            <a:ext cx="11262752" cy="405938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ACFCFD7-3B71-429C-B9BF-188EE22B1239}"/>
              </a:ext>
            </a:extLst>
          </p:cNvPr>
          <p:cNvSpPr txBox="1"/>
          <p:nvPr/>
        </p:nvSpPr>
        <p:spPr>
          <a:xfrm>
            <a:off x="569030" y="928254"/>
            <a:ext cx="11262752" cy="3108543"/>
          </a:xfrm>
          <a:prstGeom prst="rect">
            <a:avLst/>
          </a:prstGeom>
          <a:noFill/>
        </p:spPr>
        <p:txBody>
          <a:bodyPr wrap="square">
            <a:spAutoFit/>
          </a:bodyPr>
          <a:lstStyle/>
          <a:p>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D101F795-0D42-4971-A30D-2684A0122A83}"/>
              </a:ext>
            </a:extLst>
          </p:cNvPr>
          <p:cNvSpPr>
            <a:spLocks noChangeArrowheads="1"/>
          </p:cNvSpPr>
          <p:nvPr/>
        </p:nvSpPr>
        <p:spPr bwMode="auto">
          <a:xfrm>
            <a:off x="569030" y="5000520"/>
            <a:ext cx="11262752" cy="117186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0927D053-48D3-4F04-B663-BCB342E193EC}"/>
              </a:ext>
            </a:extLst>
          </p:cNvPr>
          <p:cNvSpPr txBox="1"/>
          <p:nvPr/>
        </p:nvSpPr>
        <p:spPr>
          <a:xfrm>
            <a:off x="673436" y="5148879"/>
            <a:ext cx="11053940" cy="1171859"/>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7604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animBg="1"/>
      <p:bldP spid="8"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030" y="467583"/>
            <a:ext cx="11068788" cy="628832"/>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3"/>
            <a:ext cx="11165770" cy="4972363"/>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9B09AF6-FEC2-4DAD-AA24-E07F3EFAC3A8}"/>
              </a:ext>
            </a:extLst>
          </p:cNvPr>
          <p:cNvSpPr txBox="1"/>
          <p:nvPr/>
        </p:nvSpPr>
        <p:spPr>
          <a:xfrm>
            <a:off x="841512" y="1603540"/>
            <a:ext cx="11000509" cy="5025222"/>
          </a:xfrm>
          <a:prstGeom prst="rect">
            <a:avLst/>
          </a:prstGeom>
          <a:noFill/>
        </p:spPr>
        <p:txBody>
          <a:bodyPr wrap="square">
            <a:spAutoFit/>
          </a:bodyPr>
          <a:lstStyle/>
          <a:p>
            <a:pPr algn="just">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 bài: Miêu tả cảnh sinh hoạt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293370" algn="l"/>
                <a:tab pos="1386840" algn="l"/>
                <a:tab pos="144399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vi-VN"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Cảnh đêm Rằm Trung thu ở địa phương.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800" b="1" dirty="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a.Tìm</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đêm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Rằm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gian</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đêm 14 hoặc đêm 15/8 Âm lịch;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địa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điểm</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hoá</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thôn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xã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trường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1BDA835-C51D-49D8-8927-2005144CDADF}"/>
              </a:ext>
            </a:extLst>
          </p:cNvPr>
          <p:cNvSpPr txBox="1"/>
          <p:nvPr/>
        </p:nvSpPr>
        <p:spPr>
          <a:xfrm>
            <a:off x="841512" y="497028"/>
            <a:ext cx="10533070" cy="548099"/>
          </a:xfrm>
          <a:prstGeom prst="rect">
            <a:avLst/>
          </a:prstGeom>
          <a:noFill/>
        </p:spPr>
        <p:txBody>
          <a:bodyPr wrap="square">
            <a:spAutoFit/>
          </a:bodyPr>
          <a:lstStyle/>
          <a:p>
            <a:pPr>
              <a:lnSpc>
                <a:spcPct val="115000"/>
              </a:lnSpc>
              <a:spcAft>
                <a:spcPts val="1000"/>
              </a:spcAft>
            </a:pPr>
            <a:r>
              <a:rPr lang="en-US" sz="2800" b="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04:</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7534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barn(inVertical)">
                                      <p:cBhvr>
                                        <p:cTn id="38" dur="500"/>
                                        <p:tgtEl>
                                          <p:spTgt spid="5">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5">
                                            <p:txEl>
                                              <p:pRg st="5" end="5"/>
                                            </p:txEl>
                                          </p:spTgt>
                                        </p:tgtEl>
                                        <p:attrNameLst>
                                          <p:attrName>style.visibility</p:attrName>
                                        </p:attrNameLst>
                                      </p:cBhvr>
                                      <p:to>
                                        <p:strVal val="visible"/>
                                      </p:to>
                                    </p:set>
                                    <p:animEffect transition="in" filter="barn(inVertical)">
                                      <p:cBhvr>
                                        <p:cTn id="43" dur="500"/>
                                        <p:tgtEl>
                                          <p:spTgt spid="5">
                                            <p:txEl>
                                              <p:pRg st="5" end="5"/>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5">
                                            <p:txEl>
                                              <p:pRg st="6" end="6"/>
                                            </p:txEl>
                                          </p:spTgt>
                                        </p:tgtEl>
                                        <p:attrNameLst>
                                          <p:attrName>style.visibility</p:attrName>
                                        </p:attrNameLst>
                                      </p:cBhvr>
                                      <p:to>
                                        <p:strVal val="visible"/>
                                      </p:to>
                                    </p:set>
                                    <p:animEffect transition="in" filter="barn(inVertical)">
                                      <p:cBhvr>
                                        <p:cTn id="48"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7"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01781" y="484910"/>
            <a:ext cx="11360728" cy="5777346"/>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0A17184-E293-43EB-8F10-C9230A9AA54C}"/>
              </a:ext>
            </a:extLst>
          </p:cNvPr>
          <p:cNvSpPr txBox="1"/>
          <p:nvPr/>
        </p:nvSpPr>
        <p:spPr>
          <a:xfrm>
            <a:off x="609600" y="788149"/>
            <a:ext cx="11360727" cy="5281702"/>
          </a:xfrm>
          <a:prstGeom prst="rect">
            <a:avLst/>
          </a:prstGeom>
          <a:noFill/>
        </p:spPr>
        <p:txBody>
          <a:bodyPr wrap="square">
            <a:spAutoFit/>
          </a:bodyPr>
          <a:lstStyle/>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Quang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của đêm Rằm Trung thu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cắm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vui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xem</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biểu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gia</a:t>
            </a:r>
            <a:r>
              <a:rPr lang="vi-VN"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lớn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trẻ</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con,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hàng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Lập</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bao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quát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gì</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Theo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muốn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91675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28994" y="651165"/>
            <a:ext cx="11416642" cy="5777344"/>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92785CC-8025-4905-96EF-5A12C408A60A}"/>
              </a:ext>
            </a:extLst>
          </p:cNvPr>
          <p:cNvSpPr txBox="1"/>
          <p:nvPr/>
        </p:nvSpPr>
        <p:spPr>
          <a:xfrm>
            <a:off x="651660" y="942539"/>
            <a:ext cx="11111346" cy="5153462"/>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Dàn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gồm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3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Sự chuẩn bị cho việc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quang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đêm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quan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nhộn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nhịp</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vui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vẻ</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náo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nhiệt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964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080655"/>
            <a:ext cx="11207334" cy="4876799"/>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15031C0-A37B-4D11-89B1-27F30FD56D0C}"/>
              </a:ext>
            </a:extLst>
          </p:cNvPr>
          <p:cNvSpPr txBox="1"/>
          <p:nvPr/>
        </p:nvSpPr>
        <p:spPr>
          <a:xfrm>
            <a:off x="645727" y="1247643"/>
            <a:ext cx="11053940" cy="4529702"/>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nhận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nổi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bật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đêm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trung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xem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ngắm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trăng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57150" algn="ctr"/>
                <a:tab pos="457200" algn="ctr"/>
              </a:tabLst>
            </a:pP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57150" algn="ctr"/>
                <a:tab pos="457200" algn="ctr"/>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5857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0" y="335602"/>
            <a:ext cx="3379516"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745673"/>
            <a:ext cx="11304315" cy="4322617"/>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3AACA14-C8A6-41FF-AAF1-810D41ECE28F}"/>
              </a:ext>
            </a:extLst>
          </p:cNvPr>
          <p:cNvSpPr txBox="1"/>
          <p:nvPr/>
        </p:nvSpPr>
        <p:spPr>
          <a:xfrm>
            <a:off x="3560619" y="965428"/>
            <a:ext cx="6096000" cy="548099"/>
          </a:xfrm>
          <a:prstGeom prst="rect">
            <a:avLst/>
          </a:prstGeom>
          <a:noFill/>
        </p:spPr>
        <p:txBody>
          <a:bodyPr wrap="square">
            <a:spAutoFit/>
          </a:bodyPr>
          <a:lstStyle/>
          <a:p>
            <a:pPr algn="ctr">
              <a:lnSpc>
                <a:spcPct val="115000"/>
              </a:lnSpc>
              <a:spcAft>
                <a:spcPts val="1000"/>
              </a:spcAft>
            </a:pPr>
            <a:r>
              <a:rPr lang="vi-VN" sz="2800" b="1" i="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Bài tham khảo: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BF30721-A100-4BB4-8DCE-752C7B8D2AB5}"/>
              </a:ext>
            </a:extLst>
          </p:cNvPr>
          <p:cNvSpPr txBox="1"/>
          <p:nvPr/>
        </p:nvSpPr>
        <p:spPr>
          <a:xfrm>
            <a:off x="692727" y="335602"/>
            <a:ext cx="6096000" cy="548099"/>
          </a:xfrm>
          <a:prstGeom prst="rect">
            <a:avLst/>
          </a:prstGeom>
          <a:noFill/>
        </p:spPr>
        <p:txBody>
          <a:bodyPr wrap="square">
            <a:spAutoFit/>
          </a:bodyPr>
          <a:lstStyle/>
          <a:p>
            <a:pP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741D411-D17F-47EB-A1C6-5198EE74368A}"/>
              </a:ext>
            </a:extLst>
          </p:cNvPr>
          <p:cNvSpPr txBox="1"/>
          <p:nvPr/>
        </p:nvSpPr>
        <p:spPr>
          <a:xfrm>
            <a:off x="610595" y="2182604"/>
            <a:ext cx="11304314" cy="3649461"/>
          </a:xfrm>
          <a:prstGeom prst="rect">
            <a:avLst/>
          </a:prstGeom>
          <a:noFill/>
        </p:spPr>
        <p:txBody>
          <a:bodyPr wrap="square">
            <a:spAutoFit/>
          </a:bodyPr>
          <a:lstStyle/>
          <a:p>
            <a:pPr indent="5143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59841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46365" y="783418"/>
            <a:ext cx="11499269" cy="5506546"/>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1A125FC-9956-4E57-BC57-7DBF4B5EF68C}"/>
              </a:ext>
            </a:extLst>
          </p:cNvPr>
          <p:cNvSpPr txBox="1"/>
          <p:nvPr/>
        </p:nvSpPr>
        <p:spPr>
          <a:xfrm>
            <a:off x="693721" y="1066801"/>
            <a:ext cx="11151914" cy="5007781"/>
          </a:xfrm>
          <a:prstGeom prst="rect">
            <a:avLst/>
          </a:prstGeom>
          <a:noFill/>
        </p:spPr>
        <p:txBody>
          <a:bodyPr wrap="square">
            <a:spAutoFit/>
          </a:bodyPr>
          <a:lstStyle/>
          <a:p>
            <a:pPr indent="5143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khênh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61753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96983" y="318655"/>
            <a:ext cx="11901054" cy="6317672"/>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933FA0D-4870-44BE-ABFC-F8155C6D2F5E}"/>
              </a:ext>
            </a:extLst>
          </p:cNvPr>
          <p:cNvSpPr txBox="1"/>
          <p:nvPr/>
        </p:nvSpPr>
        <p:spPr>
          <a:xfrm>
            <a:off x="221673" y="620108"/>
            <a:ext cx="11748654" cy="5631542"/>
          </a:xfrm>
          <a:prstGeom prst="rect">
            <a:avLst/>
          </a:prstGeom>
          <a:noFill/>
        </p:spPr>
        <p:txBody>
          <a:bodyPr wrap="square">
            <a:spAutoFit/>
          </a:bodyPr>
          <a:lstStyle/>
          <a:p>
            <a:pPr indent="5143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742950">
              <a:lnSpc>
                <a:spcPct val="115000"/>
              </a:lnSpc>
              <a:spcAft>
                <a:spcPts val="1000"/>
              </a:spcAft>
              <a:tabLst>
                <a:tab pos="57150" algn="ctr"/>
                <a:tab pos="457200" algn="ctr"/>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48358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87930" y="540327"/>
            <a:ext cx="11416141" cy="5902037"/>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B177ABB-7C5C-4466-AA74-7988C3E95DDF}"/>
              </a:ext>
            </a:extLst>
          </p:cNvPr>
          <p:cNvSpPr txBox="1"/>
          <p:nvPr/>
        </p:nvSpPr>
        <p:spPr>
          <a:xfrm>
            <a:off x="789708" y="928255"/>
            <a:ext cx="11014363" cy="5283306"/>
          </a:xfrm>
          <a:prstGeom prst="rect">
            <a:avLst/>
          </a:prstGeom>
          <a:noFill/>
        </p:spPr>
        <p:txBody>
          <a:bodyPr wrap="square">
            <a:spAutoFit/>
          </a:bodyPr>
          <a:lstStyle/>
          <a:p>
            <a:pPr indent="742950">
              <a:lnSpc>
                <a:spcPct val="115000"/>
              </a:lnSpc>
              <a:spcAft>
                <a:spcPts val="1000"/>
              </a:spcAft>
              <a:tabLst>
                <a:tab pos="57150" algn="ctr"/>
                <a:tab pos="457200" algn="ctr"/>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 ca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múa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múa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nhảy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múa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mầm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giòn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mỏi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742950">
              <a:lnSpc>
                <a:spcPct val="115000"/>
              </a:lnSpc>
              <a:spcAft>
                <a:spcPts val="1000"/>
              </a:spcAft>
              <a:tabLst>
                <a:tab pos="57150" algn="ctr"/>
                <a:tab pos="457200" algn="ctr"/>
              </a:tabLs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khép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trăng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08979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889253"/>
            <a:ext cx="11221188" cy="5179038"/>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084E5EA-34FD-4D53-A4FF-A0C4A5DEE303}"/>
              </a:ext>
            </a:extLst>
          </p:cNvPr>
          <p:cNvSpPr txBox="1"/>
          <p:nvPr/>
        </p:nvSpPr>
        <p:spPr>
          <a:xfrm>
            <a:off x="707575" y="1116572"/>
            <a:ext cx="10944098" cy="4624856"/>
          </a:xfrm>
          <a:prstGeom prst="rect">
            <a:avLst/>
          </a:prstGeom>
          <a:noFill/>
        </p:spPr>
        <p:txBody>
          <a:bodyPr wrap="square">
            <a:spAutoFit/>
          </a:bodyPr>
          <a:lstStyle/>
          <a:p>
            <a:pPr marR="147320" algn="just">
              <a:lnSpc>
                <a:spcPct val="115000"/>
              </a:lnSpc>
              <a:spcAft>
                <a:spcPts val="1000"/>
              </a:spcAft>
              <a:tabLst>
                <a:tab pos="287655" algn="l"/>
              </a:tabLst>
            </a:pP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b="1"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b="1" spc="3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b="1" spc="3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spc="3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b="1"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err="1">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1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1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b="1"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8590" lvl="0" indent="-342900" algn="just">
              <a:spcAft>
                <a:spcPts val="600"/>
              </a:spcAft>
              <a:buSzPts val="1400"/>
              <a:buFont typeface="Times New Roman" panose="02020603050405020304" pitchFamily="18" charset="0"/>
              <a:buChar char="-"/>
              <a:tabLst>
                <a:tab pos="22161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chấp</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45" dirty="0" err="1">
                <a:effectLst/>
                <a:latin typeface="Times New Roman" panose="02020603050405020304" pitchFamily="18" charset="0"/>
                <a:ea typeface="Times New Roman" panose="02020603050405020304" pitchFamily="18" charset="0"/>
                <a:cs typeface="Times New Roman" panose="02020603050405020304" pitchFamily="18" charset="0"/>
              </a:rPr>
              <a:t>Mèo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7320" lvl="0" indent="-342900" algn="just">
              <a:spcAft>
                <a:spcPts val="600"/>
              </a:spcAft>
              <a:buSzPts val="1400"/>
              <a:buFont typeface="Times New Roman" panose="02020603050405020304" pitchFamily="18" charset="0"/>
              <a:buChar char="-"/>
              <a:tabLst>
                <a:tab pos="23939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spc="1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spc="1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Quỳnh</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1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spc="1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Lê</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marL="111125" marR="147320" algn="just">
              <a:spcAft>
                <a:spcPts val="600"/>
              </a:spcAft>
              <a:tabLst>
                <a:tab pos="239395"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marR="146050" lvl="0" indent="-342900" algn="just">
              <a:spcAft>
                <a:spcPts val="600"/>
              </a:spcAft>
              <a:buSzPts val="1400"/>
              <a:buFont typeface="Times New Roman" panose="02020603050405020304" pitchFamily="18" charset="0"/>
              <a:buChar char="-"/>
              <a:tabLst>
                <a:tab pos="24892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mắng</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cớ</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hay</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6050" lvl="0" indent="-342900" algn="just">
              <a:spcBef>
                <a:spcPts val="10"/>
              </a:spcBef>
              <a:spcAft>
                <a:spcPts val="600"/>
              </a:spcAft>
              <a:buSzPts val="1400"/>
              <a:buFont typeface="Times New Roman" panose="02020603050405020304" pitchFamily="18" charset="0"/>
              <a:buChar char="-"/>
              <a:tabLst>
                <a:tab pos="21971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marR="146685" lvl="0" indent="-342900" algn="just">
              <a:spcAft>
                <a:spcPts val="600"/>
              </a:spcAft>
              <a:buSzPts val="1400"/>
              <a:buFont typeface="Times New Roman" panose="02020603050405020304" pitchFamily="18" charset="0"/>
              <a:buChar char="-"/>
              <a:tabLst>
                <a:tab pos="22606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spc="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7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spc="7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hởi</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ôm</a:t>
            </a:r>
            <a:r>
              <a:rPr lang="en-US" sz="2800" spc="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chia</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11125" marR="146685" algn="just">
              <a:spcAft>
                <a:spcPts val="6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spc="1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spc="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trội</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1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38947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634" y="367278"/>
            <a:ext cx="4127058"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B4049F9-5A7B-431B-BC0E-EC15FDA5BFE6}"/>
              </a:ext>
            </a:extLst>
          </p:cNvPr>
          <p:cNvSpPr txBox="1"/>
          <p:nvPr/>
        </p:nvSpPr>
        <p:spPr>
          <a:xfrm>
            <a:off x="706582" y="497028"/>
            <a:ext cx="6096000" cy="369332"/>
          </a:xfrm>
          <a:prstGeom prst="rect">
            <a:avLst/>
          </a:prstGeom>
          <a:noFill/>
        </p:spPr>
        <p:txBody>
          <a:bodyPr wrap="square">
            <a:spAutoFit/>
          </a:bodyPr>
          <a:lstStyle/>
          <a:p>
            <a:r>
              <a:rPr lang="en-US" sz="1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1800" dirty="0">
                <a:effectLst/>
                <a:latin typeface="Times New Roman" panose="02020603050405020304" pitchFamily="18" charset="0"/>
                <a:ea typeface="Times New Roman" panose="02020603050405020304" pitchFamily="18" charset="0"/>
              </a:rPr>
              <a:t> </a:t>
            </a:r>
            <a:r>
              <a:rPr lang="en-US" sz="1800" b="1" dirty="0">
                <a:effectLst/>
                <a:latin typeface="Times New Roman" panose="02020603050405020304" pitchFamily="18" charset="0"/>
                <a:ea typeface="Times New Roman" panose="02020603050405020304" pitchFamily="18" charset="0"/>
              </a:rPr>
              <a:t>BÁO CÁO SẢN PHẨM VIẾT </a:t>
            </a:r>
            <a:endParaRPr lang="en-US" dirty="0"/>
          </a:p>
        </p:txBody>
      </p:sp>
      <p:graphicFrame>
        <p:nvGraphicFramePr>
          <p:cNvPr id="6" name="Table 5">
            <a:extLst>
              <a:ext uri="{FF2B5EF4-FFF2-40B4-BE49-F238E27FC236}">
                <a16:creationId xmlns:a16="http://schemas.microsoft.com/office/drawing/2014/main" xmlns="" id="{C783BF0B-06A8-46FA-800C-4116A90D1ABB}"/>
              </a:ext>
            </a:extLst>
          </p:cNvPr>
          <p:cNvGraphicFramePr>
            <a:graphicFrameLocks noGrp="1"/>
          </p:cNvGraphicFramePr>
          <p:nvPr>
            <p:extLst>
              <p:ext uri="{D42A27DB-BD31-4B8C-83A1-F6EECF244321}">
                <p14:modId xmlns:p14="http://schemas.microsoft.com/office/powerpoint/2010/main" val="769443079"/>
              </p:ext>
            </p:extLst>
          </p:nvPr>
        </p:nvGraphicFramePr>
        <p:xfrm>
          <a:off x="297873" y="1288474"/>
          <a:ext cx="11596254" cy="5394770"/>
        </p:xfrm>
        <a:graphic>
          <a:graphicData uri="http://schemas.openxmlformats.org/drawingml/2006/table">
            <a:tbl>
              <a:tblPr firstRow="1" firstCol="1" bandRow="1" bandCol="1">
                <a:tableStyleId>{5940675A-B579-460E-94D1-54222C63F5DA}</a:tableStyleId>
              </a:tblPr>
              <a:tblGrid>
                <a:gridCol w="1780428">
                  <a:extLst>
                    <a:ext uri="{9D8B030D-6E8A-4147-A177-3AD203B41FA5}">
                      <a16:colId xmlns:a16="http://schemas.microsoft.com/office/drawing/2014/main" xmlns="" val="3772187676"/>
                    </a:ext>
                  </a:extLst>
                </a:gridCol>
                <a:gridCol w="3865970">
                  <a:extLst>
                    <a:ext uri="{9D8B030D-6E8A-4147-A177-3AD203B41FA5}">
                      <a16:colId xmlns:a16="http://schemas.microsoft.com/office/drawing/2014/main" xmlns="" val="1574202356"/>
                    </a:ext>
                  </a:extLst>
                </a:gridCol>
                <a:gridCol w="2227604">
                  <a:extLst>
                    <a:ext uri="{9D8B030D-6E8A-4147-A177-3AD203B41FA5}">
                      <a16:colId xmlns:a16="http://schemas.microsoft.com/office/drawing/2014/main" xmlns="" val="1487321238"/>
                    </a:ext>
                  </a:extLst>
                </a:gridCol>
                <a:gridCol w="2073905">
                  <a:extLst>
                    <a:ext uri="{9D8B030D-6E8A-4147-A177-3AD203B41FA5}">
                      <a16:colId xmlns:a16="http://schemas.microsoft.com/office/drawing/2014/main" xmlns="" val="585700455"/>
                    </a:ext>
                  </a:extLst>
                </a:gridCol>
                <a:gridCol w="1648347">
                  <a:extLst>
                    <a:ext uri="{9D8B030D-6E8A-4147-A177-3AD203B41FA5}">
                      <a16:colId xmlns:a16="http://schemas.microsoft.com/office/drawing/2014/main" xmlns="" val="2886880822"/>
                    </a:ext>
                  </a:extLst>
                </a:gridCol>
              </a:tblGrid>
              <a:tr h="855930">
                <a:tc>
                  <a:txBody>
                    <a:bodyPr/>
                    <a:lstStyle/>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độ</a:t>
                      </a:r>
                      <a:endParaRPr lang="en-US" sz="2400" b="1" dirty="0">
                        <a:effectLst/>
                        <a:latin typeface="Times New Roman" panose="02020603050405020304" pitchFamily="18" charset="0"/>
                        <a:cs typeface="Times New Roman" panose="02020603050405020304" pitchFamily="18" charset="0"/>
                      </a:endParaRPr>
                    </a:p>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1</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2</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b="1"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3</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Lst>
                      </a:pPr>
                      <a:r>
                        <a:rPr lang="en-US" sz="2400" dirty="0">
                          <a:effectLst/>
                          <a:latin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cs typeface="Times New Roman" panose="02020603050405020304" pitchFamily="18" charset="0"/>
                        </a:rPr>
                        <a:t>Mức</a:t>
                      </a:r>
                      <a:r>
                        <a:rPr lang="en-US" sz="2400" b="1" dirty="0">
                          <a:effectLst/>
                          <a:latin typeface="Times New Roman" panose="02020603050405020304" pitchFamily="18" charset="0"/>
                          <a:cs typeface="Times New Roman" panose="02020603050405020304" pitchFamily="18" charset="0"/>
                        </a:rPr>
                        <a:t> 4</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extLst>
                  <a:ext uri="{0D108BD9-81ED-4DB2-BD59-A6C34878D82A}">
                    <a16:rowId xmlns:a16="http://schemas.microsoft.com/office/drawing/2014/main" xmlns="" val="2102244627"/>
                  </a:ext>
                </a:extLst>
              </a:tr>
              <a:tr h="4436505">
                <a:tc>
                  <a:txBody>
                    <a:bodyPr/>
                    <a:lstStyle/>
                    <a:p>
                      <a:pPr>
                        <a:lnSpc>
                          <a:spcPct val="115000"/>
                        </a:lnSpc>
                        <a:spcAft>
                          <a:spcPts val="1000"/>
                        </a:spcAft>
                        <a:tabLst>
                          <a:tab pos="228600" algn="l"/>
                          <a:tab pos="602615" algn="l"/>
                        </a:tabLst>
                      </a:pPr>
                      <a:r>
                        <a:rPr lang="en-US" sz="2400" b="1" dirty="0" err="1">
                          <a:solidFill>
                            <a:srgbClr val="0070C0"/>
                          </a:solidFill>
                          <a:effectLst/>
                          <a:latin typeface="Times New Roman" panose="02020603050405020304" pitchFamily="18" charset="0"/>
                          <a:cs typeface="Times New Roman" panose="02020603050405020304" pitchFamily="18" charset="0"/>
                        </a:rPr>
                        <a:t>Bài</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viết</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tả</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lại</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cảnh</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sinh</a:t>
                      </a:r>
                      <a:r>
                        <a:rPr lang="en-US" sz="2400" b="1" dirty="0">
                          <a:solidFill>
                            <a:srgbClr val="0070C0"/>
                          </a:solidFill>
                          <a:effectLst/>
                          <a:latin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cs typeface="Times New Roman" panose="02020603050405020304" pitchFamily="18" charset="0"/>
                        </a:rPr>
                        <a:t>hoạt</a:t>
                      </a:r>
                      <a:endParaRPr lang="en-US" sz="2400" b="1" dirty="0">
                        <a:solidFill>
                          <a:srgbClr val="0070C0"/>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228600" algn="l"/>
                          <a:tab pos="602615" algn="l"/>
                        </a:tabLst>
                      </a:pPr>
                      <a:r>
                        <a:rPr lang="en-US" sz="2400" b="1" dirty="0">
                          <a:solidFill>
                            <a:srgbClr val="0070C0"/>
                          </a:solidFill>
                          <a:effectLst/>
                          <a:latin typeface="Times New Roman" panose="02020603050405020304" pitchFamily="18" charset="0"/>
                          <a:cs typeface="Times New Roman" panose="02020603050405020304" pitchFamily="18" charset="0"/>
                        </a:rPr>
                        <a:t>(10 </a:t>
                      </a:r>
                      <a:r>
                        <a:rPr lang="en-US" sz="2400" b="1" dirty="0" err="1">
                          <a:solidFill>
                            <a:srgbClr val="0070C0"/>
                          </a:solidFill>
                          <a:effectLst/>
                          <a:latin typeface="Times New Roman" panose="02020603050405020304" pitchFamily="18" charset="0"/>
                          <a:cs typeface="Times New Roman" panose="02020603050405020304" pitchFamily="18" charset="0"/>
                        </a:rPr>
                        <a:t>điểm</a:t>
                      </a:r>
                      <a:r>
                        <a:rPr lang="en-US" sz="2400" b="1" dirty="0">
                          <a:solidFill>
                            <a:srgbClr val="0070C0"/>
                          </a:solidFill>
                          <a:effectLst/>
                          <a:latin typeface="Times New Roman" panose="02020603050405020304" pitchFamily="18" charset="0"/>
                          <a:cs typeface="Times New Roman" panose="02020603050405020304" pitchFamily="18" charset="0"/>
                        </a:rPr>
                        <a:t>)</a:t>
                      </a:r>
                      <a:endPar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gn="just">
                        <a:lnSpc>
                          <a:spcPct val="115000"/>
                        </a:lnSpc>
                        <a:spcAft>
                          <a:spcPts val="1000"/>
                        </a:spcAft>
                        <a:tabLst>
                          <a:tab pos="228600" algn="l"/>
                        </a:tabLst>
                      </a:pPr>
                      <a:r>
                        <a:rPr lang="vi-VN" sz="2400" dirty="0">
                          <a:effectLst/>
                          <a:latin typeface="Times New Roman" panose="02020603050405020304" pitchFamily="18" charset="0"/>
                          <a:cs typeface="Times New Roman" panose="02020603050405020304" pitchFamily="18" charset="0"/>
                        </a:rPr>
                        <a:t>Đảm bảo đầy đủ yêu cầu về kiến thức, kĩ năng;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quang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người</a:t>
                      </a:r>
                      <a:r>
                        <a:rPr lang="vi-VN"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phối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bộc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lộ</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lời văn trong sáng, văn viết giàu cảm xúc, không sai lỗi chính tả, ngữ pháp câu.</a:t>
                      </a:r>
                      <a:endParaRPr lang="en-US" sz="2400" dirty="0">
                        <a:effectLst/>
                        <a:latin typeface="Times New Roman" panose="02020603050405020304" pitchFamily="18" charset="0"/>
                        <a:cs typeface="Times New Roman" panose="02020603050405020304" pitchFamily="18" charset="0"/>
                      </a:endParaRPr>
                    </a:p>
                    <a:p>
                      <a:pPr algn="just">
                        <a:lnSpc>
                          <a:spcPct val="115000"/>
                        </a:lnSpc>
                        <a:spcAft>
                          <a:spcPts val="1000"/>
                        </a:spcAft>
                        <a:tabLst>
                          <a:tab pos="228600" algn="l"/>
                        </a:tabLst>
                      </a:pPr>
                      <a:r>
                        <a:rPr lang="en-US" sz="2400" dirty="0">
                          <a:effectLst/>
                          <a:latin typeface="Times New Roman" panose="02020603050405020304" pitchFamily="18" charset="0"/>
                          <a:cs typeface="Times New Roman" panose="02020603050405020304" pitchFamily="18" charset="0"/>
                        </a:rPr>
                        <a:t>(9 -10 </a:t>
                      </a:r>
                      <a:r>
                        <a:rPr lang="en-US" sz="2400" dirty="0" err="1">
                          <a:effectLst/>
                          <a:latin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Đảm bảo yêu cầu về kiến thức, kĩ năng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tương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đối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đầy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đủ</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vi-VN" sz="2400" dirty="0">
                          <a:effectLst/>
                          <a:latin typeface="Times New Roman" panose="02020603050405020304" pitchFamily="18" charset="0"/>
                          <a:cs typeface="Times New Roman" panose="02020603050405020304" pitchFamily="18" charset="0"/>
                        </a:rPr>
                        <a:t>; ít mắc lỗi diễn đạt, văn viết có cảm xúc.</a:t>
                      </a:r>
                      <a:r>
                        <a:rPr lang="en-US" sz="2400" dirty="0">
                          <a:effectLst/>
                          <a:latin typeface="Times New Roman" panose="02020603050405020304" pitchFamily="18" charset="0"/>
                          <a:cs typeface="Times New Roman" panose="02020603050405020304" pitchFamily="18" charset="0"/>
                        </a:rPr>
                        <a:t>      </a:t>
                      </a:r>
                    </a:p>
                    <a:p>
                      <a:pPr>
                        <a:lnSpc>
                          <a:spcPct val="115000"/>
                        </a:lnSpc>
                        <a:spcAft>
                          <a:spcPts val="1000"/>
                        </a:spcAft>
                        <a:tabLst>
                          <a:tab pos="228600" algn="l"/>
                          <a:tab pos="602615" algn="l"/>
                        </a:tabLst>
                      </a:pPr>
                      <a:r>
                        <a:rPr lang="en-US" sz="2400" dirty="0">
                          <a:effectLst/>
                          <a:latin typeface="Times New Roman" panose="02020603050405020304" pitchFamily="18" charset="0"/>
                          <a:cs typeface="Times New Roman" panose="02020603050405020304" pitchFamily="18" charset="0"/>
                        </a:rPr>
                        <a:t> (7 - 8 </a:t>
                      </a:r>
                      <a:r>
                        <a:rPr lang="en-US" sz="2400" dirty="0" err="1">
                          <a:effectLst/>
                          <a:latin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 pos="602615" algn="l"/>
                        </a:tabLst>
                      </a:pPr>
                      <a:r>
                        <a:rPr lang="en-US" sz="2400" dirty="0" err="1">
                          <a:effectLst/>
                          <a:latin typeface="Times New Roman" panose="02020603050405020304" pitchFamily="18" charset="0"/>
                          <a:cs typeface="Times New Roman" panose="02020603050405020304" pitchFamily="18" charset="0"/>
                        </a:rPr>
                        <a:t>Đảm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bảo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cầu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trình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mắc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a:t>
                      </a:r>
                    </a:p>
                    <a:p>
                      <a:pPr>
                        <a:lnSpc>
                          <a:spcPct val="115000"/>
                        </a:lnSpc>
                        <a:spcAft>
                          <a:spcPts val="1000"/>
                        </a:spcAft>
                        <a:tabLst>
                          <a:tab pos="228600" algn="l"/>
                          <a:tab pos="602615" algn="l"/>
                        </a:tabLst>
                      </a:pPr>
                      <a:r>
                        <a:rPr lang="en-US" sz="2400" dirty="0">
                          <a:effectLst/>
                          <a:latin typeface="Times New Roman" panose="02020603050405020304" pitchFamily="18" charset="0"/>
                          <a:cs typeface="Times New Roman" panose="02020603050405020304" pitchFamily="18" charset="0"/>
                        </a:rPr>
                        <a:t>(5- 6 </a:t>
                      </a:r>
                      <a:r>
                        <a:rPr lang="en-US" sz="2400" dirty="0" err="1">
                          <a:effectLst/>
                          <a:latin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cs typeface="Times New Roman" panose="02020603050405020304" pitchFamily="18" charset="0"/>
                        </a:rPr>
                        <a:t>)</a:t>
                      </a:r>
                    </a:p>
                    <a:p>
                      <a:pPr>
                        <a:lnSpc>
                          <a:spcPct val="115000"/>
                        </a:lnSpc>
                        <a:spcAft>
                          <a:spcPts val="1000"/>
                        </a:spcAft>
                        <a:tabLst>
                          <a:tab pos="228600" algn="l"/>
                          <a:tab pos="602615" algn="l"/>
                        </a:tabLst>
                      </a:pPr>
                      <a:endParaRPr lang="en-US" sz="2400" dirty="0">
                        <a:effectLst/>
                        <a:latin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tc>
                  <a:txBody>
                    <a:bodyPr/>
                    <a:lstStyle/>
                    <a:p>
                      <a:pPr>
                        <a:lnSpc>
                          <a:spcPct val="115000"/>
                        </a:lnSpc>
                        <a:spcAft>
                          <a:spcPts val="1000"/>
                        </a:spcAft>
                        <a:tabLst>
                          <a:tab pos="228600" algn="l"/>
                        </a:tabLst>
                      </a:pP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mắc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dưới</a:t>
                      </a:r>
                      <a:r>
                        <a:rPr lang="en-US" sz="2400" dirty="0">
                          <a:effectLst/>
                          <a:latin typeface="Times New Roman" panose="02020603050405020304" pitchFamily="18" charset="0"/>
                          <a:cs typeface="Times New Roman" panose="02020603050405020304" pitchFamily="18" charset="0"/>
                        </a:rPr>
                        <a:t> 5điểm)</a:t>
                      </a:r>
                    </a:p>
                    <a:p>
                      <a:pPr>
                        <a:lnSpc>
                          <a:spcPct val="115000"/>
                        </a:lnSpc>
                        <a:spcAft>
                          <a:spcPts val="1000"/>
                        </a:spcAft>
                        <a:tabLst>
                          <a:tab pos="228600" algn="l"/>
                          <a:tab pos="602615" algn="l"/>
                        </a:tabLs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012" marR="67012" marT="0" marB="0">
                    <a:solidFill>
                      <a:schemeClr val="accent4">
                        <a:lumMod val="20000"/>
                        <a:lumOff val="80000"/>
                      </a:schemeClr>
                    </a:solidFill>
                  </a:tcPr>
                </a:tc>
                <a:extLst>
                  <a:ext uri="{0D108BD9-81ED-4DB2-BD59-A6C34878D82A}">
                    <a16:rowId xmlns:a16="http://schemas.microsoft.com/office/drawing/2014/main" xmlns="" val="2314631609"/>
                  </a:ext>
                </a:extLst>
              </a:tr>
            </a:tbl>
          </a:graphicData>
        </a:graphic>
      </p:graphicFrame>
    </p:spTree>
    <p:extLst>
      <p:ext uri="{BB962C8B-B14F-4D97-AF65-F5344CB8AC3E}">
        <p14:creationId xmlns:p14="http://schemas.microsoft.com/office/powerpoint/2010/main" val="3058523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3" name="Picture 2">
            <a:extLst>
              <a:ext uri="{FF2B5EF4-FFF2-40B4-BE49-F238E27FC236}">
                <a16:creationId xmlns:a16="http://schemas.microsoft.com/office/drawing/2014/main" xmlns="" id="{6300C30E-83D6-4A86-9373-EC29C40EF99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134" y="0"/>
            <a:ext cx="12192000" cy="6858000"/>
          </a:xfrm>
          <a:prstGeom prst="rect">
            <a:avLst/>
          </a:prstGeom>
        </p:spPr>
      </p:pic>
      <p:sp>
        <p:nvSpPr>
          <p:cNvPr id="18" name="WordArt 40"/>
          <p:cNvSpPr>
            <a:spLocks noChangeArrowheads="1" noChangeShapeType="1" noTextEdit="1"/>
          </p:cNvSpPr>
          <p:nvPr/>
        </p:nvSpPr>
        <p:spPr bwMode="auto">
          <a:xfrm>
            <a:off x="447964" y="2656648"/>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kern="10" dirty="0">
                <a:ln w="19050">
                  <a:solidFill>
                    <a:srgbClr val="0000FF"/>
                  </a:solidFill>
                  <a:round/>
                  <a:headEnd/>
                  <a:tailEnd/>
                </a:ln>
                <a:solidFill>
                  <a:srgbClr val="FF0000"/>
                </a:solidFill>
                <a:latin typeface="Times New Roman"/>
                <a:cs typeface="Times New Roman"/>
              </a:rPr>
              <a:t>LUYỆN ĐỀ TỔNG HỢP</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1000" fill="hold"/>
                                        <p:tgtEl>
                                          <p:spTgt spid="18"/>
                                        </p:tgtEl>
                                        <p:attrNameLst>
                                          <p:attrName>ppt_w</p:attrName>
                                        </p:attrNameLst>
                                      </p:cBhvr>
                                      <p:tavLst>
                                        <p:tav tm="0">
                                          <p:val>
                                            <p:fltVal val="0"/>
                                          </p:val>
                                        </p:tav>
                                        <p:tav tm="100000">
                                          <p:val>
                                            <p:strVal val="#ppt_w"/>
                                          </p:val>
                                        </p:tav>
                                      </p:tavLst>
                                    </p:anim>
                                    <p:anim calcmode="lin" valueType="num">
                                      <p:cBhvr>
                                        <p:cTn id="18" dur="1000" fill="hold"/>
                                        <p:tgtEl>
                                          <p:spTgt spid="18"/>
                                        </p:tgtEl>
                                        <p:attrNameLst>
                                          <p:attrName>ppt_h</p:attrName>
                                        </p:attrNameLst>
                                      </p:cBhvr>
                                      <p:tavLst>
                                        <p:tav tm="0">
                                          <p:val>
                                            <p:fltVal val="0"/>
                                          </p:val>
                                        </p:tav>
                                        <p:tav tm="100000">
                                          <p:val>
                                            <p:strVal val="#ppt_h"/>
                                          </p:val>
                                        </p:tav>
                                      </p:tavLst>
                                    </p:anim>
                                    <p:anim calcmode="lin" valueType="num">
                                      <p:cBhvr>
                                        <p:cTn id="19" dur="1000" fill="hold"/>
                                        <p:tgtEl>
                                          <p:spTgt spid="18"/>
                                        </p:tgtEl>
                                        <p:attrNameLst>
                                          <p:attrName>style.rotation</p:attrName>
                                        </p:attrNameLst>
                                      </p:cBhvr>
                                      <p:tavLst>
                                        <p:tav tm="0">
                                          <p:val>
                                            <p:fltVal val="90"/>
                                          </p:val>
                                        </p:tav>
                                        <p:tav tm="100000">
                                          <p:val>
                                            <p:fltVal val="0"/>
                                          </p:val>
                                        </p:tav>
                                      </p:tavLst>
                                    </p:anim>
                                    <p:animEffect transition="in" filter="fade">
                                      <p:cBhvr>
                                        <p:cTn id="20"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AD1B977C-2D6E-438E-BF91-879F04AF9E99}"/>
              </a:ext>
            </a:extLst>
          </p:cNvPr>
          <p:cNvSpPr txBox="1"/>
          <p:nvPr/>
        </p:nvSpPr>
        <p:spPr>
          <a:xfrm>
            <a:off x="1523998" y="159085"/>
            <a:ext cx="9573493" cy="1077603"/>
          </a:xfrm>
          <a:prstGeom prst="rect">
            <a:avLst/>
          </a:prstGeom>
          <a:noFill/>
        </p:spPr>
        <p:txBody>
          <a:bodyPr wrap="square">
            <a:spAutoFit/>
          </a:bodyPr>
          <a:lstStyle/>
          <a:p>
            <a:pPr algn="ctr">
              <a:lnSpc>
                <a:spcPct val="115000"/>
              </a:lnSpc>
              <a:spcBef>
                <a:spcPts val="200"/>
              </a:spcBef>
              <a:spcAft>
                <a:spcPts val="1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MA TRẬN ĐỀ KIỂM TRA</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GIỮA KÌ 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MÔN: NGỮ VĂN LỚP 6 - THỜI GIAN LÀM BÀI: 90 PHÚT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49C734CF-4CE6-469F-93BB-E759F3F06A2C}"/>
              </a:ext>
            </a:extLst>
          </p:cNvPr>
          <p:cNvGraphicFramePr>
            <a:graphicFrameLocks noGrp="1"/>
          </p:cNvGraphicFramePr>
          <p:nvPr>
            <p:extLst>
              <p:ext uri="{D42A27DB-BD31-4B8C-83A1-F6EECF244321}">
                <p14:modId xmlns:p14="http://schemas.microsoft.com/office/powerpoint/2010/main" val="3304080433"/>
              </p:ext>
            </p:extLst>
          </p:nvPr>
        </p:nvGraphicFramePr>
        <p:xfrm>
          <a:off x="152400" y="1236688"/>
          <a:ext cx="11859485" cy="5630266"/>
        </p:xfrm>
        <a:graphic>
          <a:graphicData uri="http://schemas.openxmlformats.org/drawingml/2006/table">
            <a:tbl>
              <a:tblPr firstRow="1" firstCol="1" lastRow="1" lastCol="1" bandRow="1" bandCol="1">
                <a:tableStyleId>{5940675A-B579-460E-94D1-54222C63F5DA}</a:tableStyleId>
              </a:tblPr>
              <a:tblGrid>
                <a:gridCol w="744562">
                  <a:extLst>
                    <a:ext uri="{9D8B030D-6E8A-4147-A177-3AD203B41FA5}">
                      <a16:colId xmlns:a16="http://schemas.microsoft.com/office/drawing/2014/main" xmlns="" val="2334506226"/>
                    </a:ext>
                  </a:extLst>
                </a:gridCol>
                <a:gridCol w="891148">
                  <a:extLst>
                    <a:ext uri="{9D8B030D-6E8A-4147-A177-3AD203B41FA5}">
                      <a16:colId xmlns:a16="http://schemas.microsoft.com/office/drawing/2014/main" xmlns="" val="2110119937"/>
                    </a:ext>
                  </a:extLst>
                </a:gridCol>
                <a:gridCol w="889985">
                  <a:extLst>
                    <a:ext uri="{9D8B030D-6E8A-4147-A177-3AD203B41FA5}">
                      <a16:colId xmlns:a16="http://schemas.microsoft.com/office/drawing/2014/main" xmlns="" val="1084220319"/>
                    </a:ext>
                  </a:extLst>
                </a:gridCol>
                <a:gridCol w="889985">
                  <a:extLst>
                    <a:ext uri="{9D8B030D-6E8A-4147-A177-3AD203B41FA5}">
                      <a16:colId xmlns:a16="http://schemas.microsoft.com/office/drawing/2014/main" xmlns="" val="929862675"/>
                    </a:ext>
                  </a:extLst>
                </a:gridCol>
                <a:gridCol w="889985">
                  <a:extLst>
                    <a:ext uri="{9D8B030D-6E8A-4147-A177-3AD203B41FA5}">
                      <a16:colId xmlns:a16="http://schemas.microsoft.com/office/drawing/2014/main" xmlns="" val="237460805"/>
                    </a:ext>
                  </a:extLst>
                </a:gridCol>
                <a:gridCol w="889985">
                  <a:extLst>
                    <a:ext uri="{9D8B030D-6E8A-4147-A177-3AD203B41FA5}">
                      <a16:colId xmlns:a16="http://schemas.microsoft.com/office/drawing/2014/main" xmlns="" val="4142533186"/>
                    </a:ext>
                  </a:extLst>
                </a:gridCol>
                <a:gridCol w="889985">
                  <a:extLst>
                    <a:ext uri="{9D8B030D-6E8A-4147-A177-3AD203B41FA5}">
                      <a16:colId xmlns:a16="http://schemas.microsoft.com/office/drawing/2014/main" xmlns="" val="1709901244"/>
                    </a:ext>
                  </a:extLst>
                </a:gridCol>
                <a:gridCol w="889985">
                  <a:extLst>
                    <a:ext uri="{9D8B030D-6E8A-4147-A177-3AD203B41FA5}">
                      <a16:colId xmlns:a16="http://schemas.microsoft.com/office/drawing/2014/main" xmlns="" val="3075756875"/>
                    </a:ext>
                  </a:extLst>
                </a:gridCol>
                <a:gridCol w="889985">
                  <a:extLst>
                    <a:ext uri="{9D8B030D-6E8A-4147-A177-3AD203B41FA5}">
                      <a16:colId xmlns:a16="http://schemas.microsoft.com/office/drawing/2014/main" xmlns="" val="199262668"/>
                    </a:ext>
                  </a:extLst>
                </a:gridCol>
                <a:gridCol w="889985">
                  <a:extLst>
                    <a:ext uri="{9D8B030D-6E8A-4147-A177-3AD203B41FA5}">
                      <a16:colId xmlns:a16="http://schemas.microsoft.com/office/drawing/2014/main" xmlns="" val="2242980249"/>
                    </a:ext>
                  </a:extLst>
                </a:gridCol>
                <a:gridCol w="889985">
                  <a:extLst>
                    <a:ext uri="{9D8B030D-6E8A-4147-A177-3AD203B41FA5}">
                      <a16:colId xmlns:a16="http://schemas.microsoft.com/office/drawing/2014/main" xmlns="" val="3659229040"/>
                    </a:ext>
                  </a:extLst>
                </a:gridCol>
                <a:gridCol w="889985">
                  <a:extLst>
                    <a:ext uri="{9D8B030D-6E8A-4147-A177-3AD203B41FA5}">
                      <a16:colId xmlns:a16="http://schemas.microsoft.com/office/drawing/2014/main" xmlns="" val="2566805665"/>
                    </a:ext>
                  </a:extLst>
                </a:gridCol>
                <a:gridCol w="1323925">
                  <a:extLst>
                    <a:ext uri="{9D8B030D-6E8A-4147-A177-3AD203B41FA5}">
                      <a16:colId xmlns:a16="http://schemas.microsoft.com/office/drawing/2014/main" xmlns="" val="3842983108"/>
                    </a:ext>
                  </a:extLst>
                </a:gridCol>
              </a:tblGrid>
              <a:tr h="418385">
                <a:tc rowSpan="3">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24</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rowSpan="3">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Kĩ</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năng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gridSpan="8">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Mức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độ</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thức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Tổng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rowSpan="2" hMerge="1">
                  <a:txBody>
                    <a:bodyPr/>
                    <a:lstStyle/>
                    <a:p>
                      <a:endParaRPr lang="en-US"/>
                    </a:p>
                  </a:txBody>
                  <a:tcPr/>
                </a:tc>
                <a:tc rowSpan="3">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Tổng</a:t>
                      </a:r>
                      <a:endParaRPr lang="en-US" sz="2400" dirty="0">
                        <a:effectLst/>
                        <a:latin typeface="Times New Roman" panose="02020603050405020304" pitchFamily="18" charset="0"/>
                        <a:cs typeface="Times New Roman" panose="02020603050405020304" pitchFamily="18" charset="0"/>
                      </a:endParaRPr>
                    </a:p>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3721280413"/>
                  </a:ext>
                </a:extLst>
              </a:tr>
              <a:tr h="873231">
                <a:tc vMerge="1">
                  <a:txBody>
                    <a:bodyPr/>
                    <a:lstStyle/>
                    <a:p>
                      <a:endParaRPr lang="en-US"/>
                    </a:p>
                  </a:txBody>
                  <a:tcPr/>
                </a:tc>
                <a:tc vMerge="1">
                  <a:txBody>
                    <a:bodyPr/>
                    <a:lstStyle/>
                    <a:p>
                      <a:endParaRPr lang="en-US"/>
                    </a:p>
                  </a:txBody>
                  <a:tcPr/>
                </a:tc>
                <a:tc gridSpan="2">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hiểu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Vận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Vận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cao</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gridSpan="2" vMerge="1">
                  <a:txBody>
                    <a:bodyPr/>
                    <a:lstStyle/>
                    <a:p>
                      <a:endParaRPr lang="en-US"/>
                    </a:p>
                  </a:txBody>
                  <a:tcPr/>
                </a:tc>
                <a:tc hMerge="1" vMerge="1">
                  <a:txBody>
                    <a:bodyPr/>
                    <a:lstStyle/>
                    <a:p>
                      <a:endParaRPr lang="en-US"/>
                    </a:p>
                  </a:txBody>
                  <a:tcPr/>
                </a:tc>
                <a:tc vMerge="1">
                  <a:txBody>
                    <a:bodyPr/>
                    <a:lstStyle/>
                    <a:p>
                      <a:endParaRPr lang="en-US"/>
                    </a:p>
                  </a:txBody>
                  <a:tcPr/>
                </a:tc>
                <a:extLst>
                  <a:ext uri="{0D108BD9-81ED-4DB2-BD59-A6C34878D82A}">
                    <a16:rowId xmlns:a16="http://schemas.microsoft.com/office/drawing/2014/main" xmlns="" val="4195214102"/>
                  </a:ext>
                </a:extLst>
              </a:tr>
              <a:tr h="1328077">
                <a:tc vMerge="1">
                  <a:txBody>
                    <a:bodyPr/>
                    <a:lstStyle/>
                    <a:p>
                      <a:endParaRPr lang="en-US"/>
                    </a:p>
                  </a:txBody>
                  <a:tcPr/>
                </a:tc>
                <a:tc vMerge="1">
                  <a:txBody>
                    <a:bodyPr/>
                    <a:lstStyle/>
                    <a:p>
                      <a:endParaRPr lang="en-US"/>
                    </a:p>
                  </a:txBody>
                  <a:tcPr/>
                </a:tc>
                <a:tc>
                  <a:txBody>
                    <a:bodyPr/>
                    <a:lstStyle/>
                    <a:p>
                      <a:pPr algn="ctr">
                        <a:lnSpc>
                          <a:spcPct val="115000"/>
                        </a:lnSpc>
                        <a:spcBef>
                          <a:spcPts val="200"/>
                        </a:spcBef>
                        <a:spcAft>
                          <a:spcPts val="100"/>
                        </a:spcAft>
                      </a:pPr>
                      <a:r>
                        <a:rPr lang="vi-VN" sz="2400">
                          <a:effectLst/>
                          <a:latin typeface="Times New Roman" panose="02020603050405020304" pitchFamily="18" charset="0"/>
                          <a:cs typeface="Times New Roman" panose="02020603050405020304" pitchFamily="18" charset="0"/>
                        </a:rPr>
                        <a:t>Tỉ lệ </a:t>
                      </a:r>
                      <a:r>
                        <a:rPr lang="en-US" sz="2400">
                          <a:effectLst/>
                          <a:latin typeface="Times New Roman" panose="02020603050405020304" pitchFamily="18" charset="0"/>
                          <a:cs typeface="Times New Roman" panose="02020603050405020304" pitchFamily="18" charset="0"/>
                        </a:rPr>
                        <a:t>(</a:t>
                      </a:r>
                      <a:r>
                        <a:rPr lang="vi-VN" sz="2400">
                          <a:effectLst/>
                          <a:latin typeface="Times New Roman" panose="02020603050405020304" pitchFamily="18" charset="0"/>
                          <a:cs typeface="Times New Roman" panose="02020603050405020304" pitchFamily="18" charset="0"/>
                        </a:rPr>
                        <a:t>%</a:t>
                      </a: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Tỉ lệ </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Tỉ lệ </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Tỉ lệ </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Số</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câu hỏi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gian</a:t>
                      </a:r>
                      <a:r>
                        <a:rPr lang="vi-VN" sz="2400" dirty="0">
                          <a:effectLst/>
                          <a:latin typeface="Times New Roman" panose="02020603050405020304" pitchFamily="18" charset="0"/>
                          <a:cs typeface="Times New Roman" panose="02020603050405020304" pitchFamily="18" charset="0"/>
                        </a:rPr>
                        <a:t> (phút)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vMerge="1">
                  <a:txBody>
                    <a:bodyPr/>
                    <a:lstStyle/>
                    <a:p>
                      <a:endParaRPr lang="en-US"/>
                    </a:p>
                  </a:txBody>
                  <a:tcPr/>
                </a:tc>
                <a:extLst>
                  <a:ext uri="{0D108BD9-81ED-4DB2-BD59-A6C34878D82A}">
                    <a16:rowId xmlns:a16="http://schemas.microsoft.com/office/drawing/2014/main" xmlns="" val="1218552697"/>
                  </a:ext>
                </a:extLst>
              </a:tr>
              <a:tr h="873231">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Đ</a:t>
                      </a:r>
                      <a:r>
                        <a:rPr lang="vi-VN" sz="2400">
                          <a:effectLst/>
                          <a:latin typeface="Times New Roman" panose="02020603050405020304" pitchFamily="18" charset="0"/>
                          <a:cs typeface="Times New Roman" panose="02020603050405020304" pitchFamily="18" charset="0"/>
                        </a:rPr>
                        <a:t>ọc hiểu</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06</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40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3484901686"/>
                  </a:ext>
                </a:extLst>
              </a:tr>
              <a:tr h="873231">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Làm văn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30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70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60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1850149732"/>
                  </a:ext>
                </a:extLst>
              </a:tr>
              <a:tr h="418385">
                <a:tc grid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Tổng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40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07</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90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extLst>
                  <a:ext uri="{0D108BD9-81ED-4DB2-BD59-A6C34878D82A}">
                    <a16:rowId xmlns:a16="http://schemas.microsoft.com/office/drawing/2014/main" xmlns="" val="1685934607"/>
                  </a:ext>
                </a:extLst>
              </a:tr>
              <a:tr h="418385">
                <a:tc grid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Tỉ lệ %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40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2">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1623735903"/>
                  </a:ext>
                </a:extLst>
              </a:tr>
              <a:tr h="418385">
                <a:tc grid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Tỉ lệ chung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gridSpan="4">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70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nchor="ctr">
                    <a:solidFill>
                      <a:schemeClr val="accent6">
                        <a:lumMod val="40000"/>
                        <a:lumOff val="60000"/>
                      </a:schemeClr>
                    </a:solidFill>
                  </a:tcPr>
                </a:tc>
                <a:tc hMerge="1">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100</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6">
                        <a:lumMod val="40000"/>
                        <a:lumOff val="60000"/>
                      </a:schemeClr>
                    </a:solidFill>
                  </a:tcPr>
                </a:tc>
                <a:extLst>
                  <a:ext uri="{0D108BD9-81ED-4DB2-BD59-A6C34878D82A}">
                    <a16:rowId xmlns:a16="http://schemas.microsoft.com/office/drawing/2014/main" xmlns="" val="4121821841"/>
                  </a:ext>
                </a:extLst>
              </a:tr>
            </a:tbl>
          </a:graphicData>
        </a:graphic>
      </p:graphicFrame>
    </p:spTree>
    <p:extLst>
      <p:ext uri="{BB962C8B-B14F-4D97-AF65-F5344CB8AC3E}">
        <p14:creationId xmlns:p14="http://schemas.microsoft.com/office/powerpoint/2010/main" val="1095880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C3892F42-2962-4FDB-B322-87EB4E30A80A}"/>
              </a:ext>
            </a:extLst>
          </p:cNvPr>
          <p:cNvSpPr txBox="1"/>
          <p:nvPr/>
        </p:nvSpPr>
        <p:spPr>
          <a:xfrm>
            <a:off x="2923309" y="359924"/>
            <a:ext cx="6096000" cy="734881"/>
          </a:xfrm>
          <a:prstGeom prst="rect">
            <a:avLst/>
          </a:prstGeom>
          <a:noFill/>
        </p:spPr>
        <p:txBody>
          <a:bodyPr wrap="square">
            <a:spAutoFit/>
          </a:bodyPr>
          <a:lstStyle/>
          <a:p>
            <a:pPr algn="ctr">
              <a:lnSpc>
                <a:spcPct val="115000"/>
              </a:lnSpc>
              <a:spcBef>
                <a:spcPts val="80"/>
              </a:spcBef>
              <a:spcAft>
                <a:spcPts val="80"/>
              </a:spcAft>
            </a:pPr>
            <a:r>
              <a:rPr lang="vi-VN" sz="1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BẢNG ĐẶC TẢ KĨ THUẬT ĐỀ KIỂM TRA </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1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MÔN: NGỮ VĂN 6 - THỜI GIAN LÀM BÀI: 90 PHÚT</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1268699387"/>
              </p:ext>
            </p:extLst>
          </p:nvPr>
        </p:nvGraphicFramePr>
        <p:xfrm>
          <a:off x="443343" y="1205645"/>
          <a:ext cx="11416145" cy="5626100"/>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1219200">
                  <a:extLst>
                    <a:ext uri="{9D8B030D-6E8A-4147-A177-3AD203B41FA5}">
                      <a16:colId xmlns:a16="http://schemas.microsoft.com/office/drawing/2014/main" xmlns="" val="27127162"/>
                    </a:ext>
                  </a:extLst>
                </a:gridCol>
                <a:gridCol w="1399309">
                  <a:extLst>
                    <a:ext uri="{9D8B030D-6E8A-4147-A177-3AD203B41FA5}">
                      <a16:colId xmlns:a16="http://schemas.microsoft.com/office/drawing/2014/main" xmlns="" val="344653941"/>
                    </a:ext>
                  </a:extLst>
                </a:gridCol>
                <a:gridCol w="3481836">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68205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999602">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3804744">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ĐỌC HIỂU</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000" dirty="0" err="1">
                          <a:effectLst/>
                          <a:latin typeface="Times New Roman" panose="02020603050405020304" pitchFamily="18" charset="0"/>
                          <a:cs typeface="Times New Roman" panose="02020603050405020304" pitchFamily="18" charset="0"/>
                        </a:rPr>
                        <a:t>Đọc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hiểu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bản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đoạn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trích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truyện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ngắn</a:t>
                      </a:r>
                      <a:r>
                        <a:rPr lang="en-US" sz="2000" dirty="0">
                          <a:effectLst/>
                          <a:latin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cs typeface="Times New Roman" panose="02020603050405020304" pitchFamily="18" charset="0"/>
                        </a:rPr>
                        <a:t>(</a:t>
                      </a:r>
                      <a:r>
                        <a:rPr lang="en-US" sz="2000" dirty="0" err="1">
                          <a:effectLst/>
                          <a:latin typeface="Times New Roman" panose="02020603050405020304" pitchFamily="18" charset="0"/>
                          <a:cs typeface="Times New Roman" panose="02020603050405020304" pitchFamily="18" charset="0"/>
                        </a:rPr>
                        <a:t>ngữ</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liệu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ngoài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sách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giáo</a:t>
                      </a:r>
                      <a:r>
                        <a:rPr lang="en-US" sz="2000" dirty="0">
                          <a:effectLst/>
                          <a:latin typeface="Times New Roman" panose="02020603050405020304" pitchFamily="18" charset="0"/>
                          <a:cs typeface="Times New Roman" panose="02020603050405020304" pitchFamily="18" charset="0"/>
                        </a:rPr>
                        <a:t> khoa</a:t>
                      </a:r>
                      <a:r>
                        <a:rPr lang="vi-VN" sz="2000" dirty="0">
                          <a:effectLst/>
                          <a:latin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Xác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định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phương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thức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biểu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đạt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thể</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loại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bản</a:t>
                      </a:r>
                      <a:r>
                        <a:rPr lang="en-US" sz="2000" dirty="0">
                          <a:effectLst/>
                          <a:latin typeface="Times New Roman" panose="02020603050405020304" pitchFamily="18" charset="0"/>
                          <a:cs typeface="Times New Roman" panose="02020603050405020304" pitchFamily="18" charset="0"/>
                        </a:rPr>
                        <a:t>/</a:t>
                      </a:r>
                      <a:r>
                        <a:rPr lang="en-US" sz="2000" dirty="0" err="1">
                          <a:effectLst/>
                          <a:latin typeface="Times New Roman" panose="02020603050405020304" pitchFamily="18" charset="0"/>
                          <a:cs typeface="Times New Roman" panose="02020603050405020304" pitchFamily="18" charset="0"/>
                        </a:rPr>
                        <a:t>đoạn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trích</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Xác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định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cốt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truyện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sự</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việc</a:t>
                      </a:r>
                      <a:r>
                        <a:rPr lang="en-US" sz="2000" dirty="0">
                          <a:effectLst/>
                          <a:latin typeface="Times New Roman" panose="02020603050405020304" pitchFamily="18" charset="0"/>
                          <a:cs typeface="Times New Roman" panose="02020603050405020304" pitchFamily="18" charset="0"/>
                        </a:rPr>
                        <a:t> chi </a:t>
                      </a:r>
                      <a:r>
                        <a:rPr lang="en-US" sz="2000" dirty="0" err="1">
                          <a:effectLst/>
                          <a:latin typeface="Times New Roman" panose="02020603050405020304" pitchFamily="18" charset="0"/>
                          <a:cs typeface="Times New Roman" panose="02020603050405020304" pitchFamily="18" charset="0"/>
                        </a:rPr>
                        <a:t>tiết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tiêu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biểu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nhân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vật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bản</a:t>
                      </a:r>
                      <a:r>
                        <a:rPr lang="en-US" sz="2000" dirty="0">
                          <a:effectLst/>
                          <a:latin typeface="Times New Roman" panose="02020603050405020304" pitchFamily="18" charset="0"/>
                          <a:cs typeface="Times New Roman" panose="02020603050405020304" pitchFamily="18" charset="0"/>
                        </a:rPr>
                        <a:t>/</a:t>
                      </a:r>
                      <a:r>
                        <a:rPr lang="en-US" sz="2000" dirty="0" err="1">
                          <a:effectLst/>
                          <a:latin typeface="Times New Roman" panose="02020603050405020304" pitchFamily="18" charset="0"/>
                          <a:cs typeface="Times New Roman" panose="02020603050405020304" pitchFamily="18" charset="0"/>
                        </a:rPr>
                        <a:t>đoạn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trích</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Chỉ</a:t>
                      </a:r>
                      <a:r>
                        <a:rPr lang="en-US" sz="2000" dirty="0">
                          <a:effectLst/>
                          <a:latin typeface="Times New Roman" panose="02020603050405020304" pitchFamily="18" charset="0"/>
                          <a:cs typeface="Times New Roman" panose="02020603050405020304" pitchFamily="18" charset="0"/>
                        </a:rPr>
                        <a:t> ra </a:t>
                      </a:r>
                      <a:r>
                        <a:rPr lang="en-US" sz="2000" dirty="0" err="1">
                          <a:effectLst/>
                          <a:latin typeface="Times New Roman" panose="02020603050405020304" pitchFamily="18" charset="0"/>
                          <a:cs typeface="Times New Roman" panose="02020603050405020304" pitchFamily="18" charset="0"/>
                        </a:rPr>
                        <a:t>thông</a:t>
                      </a:r>
                      <a:r>
                        <a:rPr lang="en-US" sz="2000" dirty="0">
                          <a:effectLst/>
                          <a:latin typeface="Times New Roman" panose="02020603050405020304" pitchFamily="18" charset="0"/>
                          <a:cs typeface="Times New Roman" panose="02020603050405020304" pitchFamily="18" charset="0"/>
                        </a:rPr>
                        <a:t> tin </a:t>
                      </a:r>
                      <a:r>
                        <a:rPr lang="en-US" sz="2000" dirty="0" err="1">
                          <a:effectLst/>
                          <a:latin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bản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đoạn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trích</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err="1">
                          <a:effectLst/>
                          <a:latin typeface="Times New Roman" panose="02020603050405020304" pitchFamily="18" charset="0"/>
                          <a:cs typeface="Times New Roman" panose="02020603050405020304" pitchFamily="18" charset="0"/>
                        </a:rPr>
                        <a:t>Thông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hiểu</a:t>
                      </a:r>
                      <a:r>
                        <a:rPr lang="en-US" sz="2000" dirty="0">
                          <a:effectLst/>
                          <a:latin typeface="Times New Roman" panose="02020603050405020304" pitchFamily="18" charset="0"/>
                          <a:cs typeface="Times New Roman" panose="02020603050405020304" pitchFamily="18" charset="0"/>
                        </a:rPr>
                        <a:t>:</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3</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2</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2</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0</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6</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1046262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3478802411"/>
              </p:ext>
            </p:extLst>
          </p:nvPr>
        </p:nvGraphicFramePr>
        <p:xfrm>
          <a:off x="443343" y="457200"/>
          <a:ext cx="11416145" cy="6290154"/>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983676">
                  <a:extLst>
                    <a:ext uri="{9D8B030D-6E8A-4147-A177-3AD203B41FA5}">
                      <a16:colId xmlns:a16="http://schemas.microsoft.com/office/drawing/2014/main" xmlns="" val="27127162"/>
                    </a:ext>
                  </a:extLst>
                </a:gridCol>
                <a:gridCol w="1246909">
                  <a:extLst>
                    <a:ext uri="{9D8B030D-6E8A-4147-A177-3AD203B41FA5}">
                      <a16:colId xmlns:a16="http://schemas.microsoft.com/office/drawing/2014/main" xmlns="" val="344653941"/>
                    </a:ext>
                  </a:extLst>
                </a:gridCol>
                <a:gridCol w="3869760">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79262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1161651">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Vận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dụng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cao</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4335882">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just">
                        <a:lnSpc>
                          <a:spcPct val="115000"/>
                        </a:lnSpc>
                        <a:spcBef>
                          <a:spcPts val="200"/>
                        </a:spcBef>
                        <a:spcAft>
                          <a:spcPts val="1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txBody>
                  <a:tcPr marL="114300" marR="114300"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3062795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278941753"/>
              </p:ext>
            </p:extLst>
          </p:nvPr>
        </p:nvGraphicFramePr>
        <p:xfrm>
          <a:off x="443343" y="457200"/>
          <a:ext cx="11416145" cy="6290154"/>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983676">
                  <a:extLst>
                    <a:ext uri="{9D8B030D-6E8A-4147-A177-3AD203B41FA5}">
                      <a16:colId xmlns:a16="http://schemas.microsoft.com/office/drawing/2014/main" xmlns="" val="27127162"/>
                    </a:ext>
                  </a:extLst>
                </a:gridCol>
                <a:gridCol w="1246909">
                  <a:extLst>
                    <a:ext uri="{9D8B030D-6E8A-4147-A177-3AD203B41FA5}">
                      <a16:colId xmlns:a16="http://schemas.microsoft.com/office/drawing/2014/main" xmlns="" val="344653941"/>
                    </a:ext>
                  </a:extLst>
                </a:gridCol>
                <a:gridCol w="3869760">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79262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1161651">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4335882">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just">
                        <a:lnSpc>
                          <a:spcPct val="115000"/>
                        </a:lnSpc>
                        <a:spcBef>
                          <a:spcPts val="200"/>
                        </a:spcBef>
                        <a:spcAft>
                          <a:spcPts val="100"/>
                        </a:spcAft>
                      </a:pPr>
                      <a:r>
                        <a:rPr lang="en-US" sz="2400" b="1" dirty="0" err="1">
                          <a:effectLst/>
                          <a:latin typeface="Times New Roman" panose="02020603050405020304" pitchFamily="18" charset="0"/>
                          <a:ea typeface="SimSun" panose="02010600030101010101" pitchFamily="2" charset="-122"/>
                          <a:cs typeface="Times New Roman" panose="02020603050405020304" pitchFamily="18" charset="0"/>
                        </a:rPr>
                        <a:t>Vận</a:t>
                      </a:r>
                      <a:r>
                        <a:rPr lang="en-US" sz="2400" b="1" dirty="0">
                          <a:effectLst/>
                          <a:latin typeface="Times New Roman" panose="02020603050405020304" pitchFamily="18" charset="0"/>
                          <a:ea typeface="SimSun" panose="02010600030101010101" pitchFamily="2" charset="-122"/>
                          <a:cs typeface="Times New Roman" panose="02020603050405020304" pitchFamily="18" charset="0"/>
                        </a:rPr>
                        <a:t> </a:t>
                      </a:r>
                      <a:r>
                        <a:rPr lang="en-US" sz="2400" b="1" dirty="0" err="1">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400" b="1" dirty="0">
                          <a:effectLst/>
                          <a:latin typeface="Times New Roman" panose="02020603050405020304" pitchFamily="18" charset="0"/>
                          <a:ea typeface="SimSun" panose="02010600030101010101" pitchFamily="2" charset="-122"/>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indent="-285750" algn="just">
                        <a:lnSpc>
                          <a:spcPct val="115000"/>
                        </a:lnSpc>
                        <a:spcBef>
                          <a:spcPts val="200"/>
                        </a:spcBef>
                        <a:spcAft>
                          <a:spcPts val="100"/>
                        </a:spcAft>
                        <a:buFontTx/>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171450" indent="-171450" algn="just">
                        <a:lnSpc>
                          <a:spcPct val="115000"/>
                        </a:lnSpc>
                        <a:spcBef>
                          <a:spcPts val="200"/>
                        </a:spcBef>
                        <a:spcAft>
                          <a:spcPts val="100"/>
                        </a:spcAft>
                        <a:buFontTx/>
                        <a:buChar char="-"/>
                      </a:pP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Rút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ra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thông</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điệp</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học</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cho</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bản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thân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từ</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nội</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dung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văn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bản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đoạn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trích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3337133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427496082"/>
              </p:ext>
            </p:extLst>
          </p:nvPr>
        </p:nvGraphicFramePr>
        <p:xfrm>
          <a:off x="443343" y="457200"/>
          <a:ext cx="11416145" cy="6414512"/>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1219200">
                  <a:extLst>
                    <a:ext uri="{9D8B030D-6E8A-4147-A177-3AD203B41FA5}">
                      <a16:colId xmlns:a16="http://schemas.microsoft.com/office/drawing/2014/main" xmlns="" val="27127162"/>
                    </a:ext>
                  </a:extLst>
                </a:gridCol>
                <a:gridCol w="1399309">
                  <a:extLst>
                    <a:ext uri="{9D8B030D-6E8A-4147-A177-3AD203B41FA5}">
                      <a16:colId xmlns:a16="http://schemas.microsoft.com/office/drawing/2014/main" xmlns="" val="344653941"/>
                    </a:ext>
                  </a:extLst>
                </a:gridCol>
                <a:gridCol w="3481836">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79262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1161651">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4335882">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2</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Làm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văn</a:t>
                      </a:r>
                      <a:endParaRPr lang="en-US" sz="2000" dirty="0">
                        <a:effectLst/>
                        <a:latin typeface="Times New Roman" panose="02020603050405020304" pitchFamily="18" charset="0"/>
                        <a:cs typeface="Times New Roman" panose="02020603050405020304" pitchFamily="18" charset="0"/>
                      </a:endParaRP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Viết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văn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tả</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cảnh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sinh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hoạt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tái</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spc="-1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1*</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71310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661968964"/>
              </p:ext>
            </p:extLst>
          </p:nvPr>
        </p:nvGraphicFramePr>
        <p:xfrm>
          <a:off x="443343" y="457200"/>
          <a:ext cx="11416145" cy="6443595"/>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983676">
                  <a:extLst>
                    <a:ext uri="{9D8B030D-6E8A-4147-A177-3AD203B41FA5}">
                      <a16:colId xmlns:a16="http://schemas.microsoft.com/office/drawing/2014/main" xmlns="" val="27127162"/>
                    </a:ext>
                  </a:extLst>
                </a:gridCol>
                <a:gridCol w="1246909">
                  <a:extLst>
                    <a:ext uri="{9D8B030D-6E8A-4147-A177-3AD203B41FA5}">
                      <a16:colId xmlns:a16="http://schemas.microsoft.com/office/drawing/2014/main" xmlns="" val="344653941"/>
                    </a:ext>
                  </a:extLst>
                </a:gridCol>
                <a:gridCol w="3869760">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792621">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1161651">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4335882">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l">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just">
                        <a:lnSpc>
                          <a:spcPct val="115000"/>
                        </a:lnSpc>
                        <a:spcBef>
                          <a:spcPts val="200"/>
                        </a:spcBef>
                        <a:spcAft>
                          <a:spcPts val="1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marL="285750" indent="-285750" algn="l">
                        <a:lnSpc>
                          <a:spcPct val="115000"/>
                        </a:lnSpc>
                        <a:spcBef>
                          <a:spcPts val="200"/>
                        </a:spcBef>
                        <a:spcAft>
                          <a:spcPts val="100"/>
                        </a:spcAft>
                        <a:buFontTx/>
                        <a:buChar char="-"/>
                      </a:pP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Lựa</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chọn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và</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sắp</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xếp</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diễn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biến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cảnh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sinh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hoạt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một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cách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nghệ</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thuật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Bef>
                          <a:spcPts val="80"/>
                        </a:spcBef>
                        <a:spcAft>
                          <a:spcPts val="8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171450" indent="-171450" algn="just">
                        <a:lnSpc>
                          <a:spcPct val="115000"/>
                        </a:lnSpc>
                        <a:spcBef>
                          <a:spcPts val="200"/>
                        </a:spcBef>
                        <a:spcAft>
                          <a:spcPts val="100"/>
                        </a:spcAft>
                        <a:buFontTx/>
                        <a:buChar char="-"/>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spTree>
    <p:extLst>
      <p:ext uri="{BB962C8B-B14F-4D97-AF65-F5344CB8AC3E}">
        <p14:creationId xmlns:p14="http://schemas.microsoft.com/office/powerpoint/2010/main" val="1182404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BB9611B3-044C-48E3-9A88-69711C806C35}"/>
              </a:ext>
            </a:extLst>
          </p:cNvPr>
          <p:cNvGraphicFramePr>
            <a:graphicFrameLocks noGrp="1"/>
          </p:cNvGraphicFramePr>
          <p:nvPr>
            <p:extLst>
              <p:ext uri="{D42A27DB-BD31-4B8C-83A1-F6EECF244321}">
                <p14:modId xmlns:p14="http://schemas.microsoft.com/office/powerpoint/2010/main" val="775855150"/>
              </p:ext>
            </p:extLst>
          </p:nvPr>
        </p:nvGraphicFramePr>
        <p:xfrm>
          <a:off x="443343" y="457200"/>
          <a:ext cx="11416145" cy="3168126"/>
        </p:xfrm>
        <a:graphic>
          <a:graphicData uri="http://schemas.openxmlformats.org/drawingml/2006/table">
            <a:tbl>
              <a:tblPr firstRow="1" firstCol="1" lastRow="1" lastCol="1" bandRow="1" bandCol="1">
                <a:tableStyleId>{5940675A-B579-460E-94D1-54222C63F5DA}</a:tableStyleId>
              </a:tblPr>
              <a:tblGrid>
                <a:gridCol w="651163">
                  <a:extLst>
                    <a:ext uri="{9D8B030D-6E8A-4147-A177-3AD203B41FA5}">
                      <a16:colId xmlns:a16="http://schemas.microsoft.com/office/drawing/2014/main" xmlns="" val="3708719442"/>
                    </a:ext>
                  </a:extLst>
                </a:gridCol>
                <a:gridCol w="983676">
                  <a:extLst>
                    <a:ext uri="{9D8B030D-6E8A-4147-A177-3AD203B41FA5}">
                      <a16:colId xmlns:a16="http://schemas.microsoft.com/office/drawing/2014/main" xmlns="" val="27127162"/>
                    </a:ext>
                  </a:extLst>
                </a:gridCol>
                <a:gridCol w="1246909">
                  <a:extLst>
                    <a:ext uri="{9D8B030D-6E8A-4147-A177-3AD203B41FA5}">
                      <a16:colId xmlns:a16="http://schemas.microsoft.com/office/drawing/2014/main" xmlns="" val="344653941"/>
                    </a:ext>
                  </a:extLst>
                </a:gridCol>
                <a:gridCol w="3869760">
                  <a:extLst>
                    <a:ext uri="{9D8B030D-6E8A-4147-A177-3AD203B41FA5}">
                      <a16:colId xmlns:a16="http://schemas.microsoft.com/office/drawing/2014/main" xmlns="" val="1706958824"/>
                    </a:ext>
                  </a:extLst>
                </a:gridCol>
                <a:gridCol w="1125632">
                  <a:extLst>
                    <a:ext uri="{9D8B030D-6E8A-4147-A177-3AD203B41FA5}">
                      <a16:colId xmlns:a16="http://schemas.microsoft.com/office/drawing/2014/main" xmlns="" val="2069423065"/>
                    </a:ext>
                  </a:extLst>
                </a:gridCol>
                <a:gridCol w="975914">
                  <a:extLst>
                    <a:ext uri="{9D8B030D-6E8A-4147-A177-3AD203B41FA5}">
                      <a16:colId xmlns:a16="http://schemas.microsoft.com/office/drawing/2014/main" xmlns="" val="3461926574"/>
                    </a:ext>
                  </a:extLst>
                </a:gridCol>
                <a:gridCol w="942109">
                  <a:extLst>
                    <a:ext uri="{9D8B030D-6E8A-4147-A177-3AD203B41FA5}">
                      <a16:colId xmlns:a16="http://schemas.microsoft.com/office/drawing/2014/main" xmlns="" val="1335398600"/>
                    </a:ext>
                  </a:extLst>
                </a:gridCol>
                <a:gridCol w="983673">
                  <a:extLst>
                    <a:ext uri="{9D8B030D-6E8A-4147-A177-3AD203B41FA5}">
                      <a16:colId xmlns:a16="http://schemas.microsoft.com/office/drawing/2014/main" xmlns="" val="4107495759"/>
                    </a:ext>
                  </a:extLst>
                </a:gridCol>
                <a:gridCol w="637309">
                  <a:extLst>
                    <a:ext uri="{9D8B030D-6E8A-4147-A177-3AD203B41FA5}">
                      <a16:colId xmlns:a16="http://schemas.microsoft.com/office/drawing/2014/main" xmlns="" val="2146709625"/>
                    </a:ext>
                  </a:extLst>
                </a:gridCol>
              </a:tblGrid>
              <a:tr h="512319">
                <a:tc rowSpan="2">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TT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Nội dung kiến thức/</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Đơn vị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rowSpan="2">
                  <a:txBody>
                    <a:bodyPr/>
                    <a:lstStyle/>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Mức độ kiến thức,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dirty="0">
                          <a:effectLst/>
                          <a:latin typeface="Times New Roman" panose="02020603050405020304" pitchFamily="18" charset="0"/>
                          <a:cs typeface="Times New Roman" panose="02020603050405020304" pitchFamily="18" charset="0"/>
                        </a:rPr>
                        <a:t>kĩ năng cần kiểm tra</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gridSpan="4">
                  <a:txBody>
                    <a:bodyPr/>
                    <a:lstStyle/>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Số câu hỏi theo mức độ </a:t>
                      </a:r>
                      <a:endParaRPr lang="en-US" sz="2000">
                        <a:effectLst/>
                        <a:latin typeface="Times New Roman" panose="02020603050405020304" pitchFamily="18" charset="0"/>
                        <a:cs typeface="Times New Roman" panose="02020603050405020304" pitchFamily="18" charset="0"/>
                      </a:endParaRPr>
                    </a:p>
                    <a:p>
                      <a:pPr algn="ctr">
                        <a:lnSpc>
                          <a:spcPct val="115000"/>
                        </a:lnSpc>
                        <a:spcBef>
                          <a:spcPts val="80"/>
                        </a:spcBef>
                        <a:spcAft>
                          <a:spcPts val="80"/>
                        </a:spcAft>
                      </a:pPr>
                      <a:r>
                        <a:rPr lang="vi-VN" sz="2000">
                          <a:effectLst/>
                          <a:latin typeface="Times New Roman" panose="02020603050405020304" pitchFamily="18" charset="0"/>
                          <a:cs typeface="Times New Roman" panose="02020603050405020304" pitchFamily="18" charset="0"/>
                        </a:rPr>
                        <a:t>nhận thức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Tổng</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2294967964"/>
                  </a:ext>
                </a:extLst>
              </a:tr>
              <a:tr h="771482">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a:lnSpc>
                          <a:spcPct val="115000"/>
                        </a:lnSpc>
                        <a:spcBef>
                          <a:spcPts val="80"/>
                        </a:spcBef>
                        <a:spcAft>
                          <a:spcPts val="80"/>
                        </a:spcAft>
                      </a:pPr>
                      <a:r>
                        <a:rPr lang="en-US" sz="2000" dirty="0" err="1">
                          <a:effectLst/>
                          <a:latin typeface="Times New Roman" panose="02020603050405020304" pitchFamily="18" charset="0"/>
                          <a:cs typeface="Times New Roman" panose="02020603050405020304" pitchFamily="18" charset="0"/>
                        </a:rPr>
                        <a:t>Nhận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biết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Thông hiểu</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a:effectLst/>
                          <a:latin typeface="Times New Roman" panose="02020603050405020304" pitchFamily="18" charset="0"/>
                          <a:cs typeface="Times New Roman" panose="02020603050405020304" pitchFamily="18" charset="0"/>
                        </a:rPr>
                        <a:t>Vận dụng cao</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4585" marR="44585" marT="0" marB="0" anchor="ctr">
                    <a:solidFill>
                      <a:schemeClr val="accent4">
                        <a:lumMod val="40000"/>
                        <a:lumOff val="60000"/>
                      </a:schemeClr>
                    </a:solidFill>
                  </a:tcPr>
                </a:tc>
                <a:extLst>
                  <a:ext uri="{0D108BD9-81ED-4DB2-BD59-A6C34878D82A}">
                    <a16:rowId xmlns:a16="http://schemas.microsoft.com/office/drawing/2014/main" xmlns="" val="1189028546"/>
                  </a:ext>
                </a:extLst>
              </a:tr>
              <a:tr h="1390126">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l">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just">
                        <a:lnSpc>
                          <a:spcPct val="115000"/>
                        </a:lnSpc>
                        <a:spcBef>
                          <a:spcPts val="200"/>
                        </a:spcBef>
                        <a:spcAft>
                          <a:spcPts val="10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marL="171450" indent="-171450" algn="just">
                        <a:lnSpc>
                          <a:spcPct val="115000"/>
                        </a:lnSpc>
                        <a:spcBef>
                          <a:spcPts val="200"/>
                        </a:spcBef>
                        <a:spcAft>
                          <a:spcPts val="100"/>
                        </a:spcAft>
                        <a:buFontTx/>
                        <a:buChar char="-"/>
                      </a:pP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Nêu</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suy</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nghĩ</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cảm</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xúc</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của</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người</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viết</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về</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cảnh</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sinh</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1800" kern="1200" dirty="0" err="1">
                          <a:solidFill>
                            <a:schemeClr val="tx1"/>
                          </a:solidFill>
                          <a:effectLst/>
                          <a:latin typeface="Times New Roman" panose="02020603050405020304" pitchFamily="18" charset="0"/>
                          <a:ea typeface="+mn-ea"/>
                          <a:cs typeface="Times New Roman" panose="02020603050405020304" pitchFamily="18" charset="0"/>
                        </a:rPr>
                        <a:t>hoạt</a:t>
                      </a:r>
                      <a:r>
                        <a:rPr lang="en-US" sz="1800"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11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114300" marR="114300"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tc>
                  <a:txBody>
                    <a:bodyPr/>
                    <a:lstStyle/>
                    <a:p>
                      <a:pPr algn="ctr">
                        <a:lnSpc>
                          <a:spcPct val="115000"/>
                        </a:lnSpc>
                        <a:spcBef>
                          <a:spcPts val="200"/>
                        </a:spcBef>
                        <a:spcAft>
                          <a:spcPts val="100"/>
                        </a:spcAft>
                      </a:pPr>
                      <a:endParaRPr lang="en-US" sz="2000" dirty="0">
                        <a:effectLst/>
                        <a:latin typeface="Times New Roman" panose="02020603050405020304" pitchFamily="18" charset="0"/>
                        <a:cs typeface="Times New Roman" panose="02020603050405020304" pitchFamily="18" charset="0"/>
                      </a:endParaRPr>
                    </a:p>
                  </a:txBody>
                  <a:tcPr marL="44585" marR="44585" marT="0" marB="0">
                    <a:solidFill>
                      <a:schemeClr val="accent4">
                        <a:lumMod val="40000"/>
                        <a:lumOff val="60000"/>
                      </a:schemeClr>
                    </a:solidFill>
                  </a:tcPr>
                </a:tc>
                <a:extLst>
                  <a:ext uri="{0D108BD9-81ED-4DB2-BD59-A6C34878D82A}">
                    <a16:rowId xmlns:a16="http://schemas.microsoft.com/office/drawing/2014/main" xmlns="" val="2822130013"/>
                  </a:ext>
                </a:extLst>
              </a:tr>
            </a:tbl>
          </a:graphicData>
        </a:graphic>
      </p:graphicFrame>
      <p:graphicFrame>
        <p:nvGraphicFramePr>
          <p:cNvPr id="2" name="Table 1">
            <a:extLst>
              <a:ext uri="{FF2B5EF4-FFF2-40B4-BE49-F238E27FC236}">
                <a16:creationId xmlns:a16="http://schemas.microsoft.com/office/drawing/2014/main" xmlns="" id="{263EC10A-3E63-4B5B-BF6D-9372511C7FC2}"/>
              </a:ext>
            </a:extLst>
          </p:cNvPr>
          <p:cNvGraphicFramePr>
            <a:graphicFrameLocks noGrp="1"/>
          </p:cNvGraphicFramePr>
          <p:nvPr>
            <p:extLst>
              <p:ext uri="{D42A27DB-BD31-4B8C-83A1-F6EECF244321}">
                <p14:modId xmlns:p14="http://schemas.microsoft.com/office/powerpoint/2010/main" val="1328003720"/>
              </p:ext>
            </p:extLst>
          </p:nvPr>
        </p:nvGraphicFramePr>
        <p:xfrm>
          <a:off x="443345" y="3597196"/>
          <a:ext cx="11416143" cy="2387967"/>
        </p:xfrm>
        <a:graphic>
          <a:graphicData uri="http://schemas.openxmlformats.org/drawingml/2006/table">
            <a:tbl>
              <a:tblPr firstRow="1" firstCol="1" lastRow="1" lastCol="1" bandRow="1" bandCol="1">
                <a:tableStyleId>{5940675A-B579-460E-94D1-54222C63F5DA}</a:tableStyleId>
              </a:tblPr>
              <a:tblGrid>
                <a:gridCol w="2895599">
                  <a:extLst>
                    <a:ext uri="{9D8B030D-6E8A-4147-A177-3AD203B41FA5}">
                      <a16:colId xmlns:a16="http://schemas.microsoft.com/office/drawing/2014/main" xmlns="" val="1217237928"/>
                    </a:ext>
                  </a:extLst>
                </a:gridCol>
                <a:gridCol w="3823855">
                  <a:extLst>
                    <a:ext uri="{9D8B030D-6E8A-4147-A177-3AD203B41FA5}">
                      <a16:colId xmlns:a16="http://schemas.microsoft.com/office/drawing/2014/main" xmlns="" val="518577017"/>
                    </a:ext>
                  </a:extLst>
                </a:gridCol>
                <a:gridCol w="1149927">
                  <a:extLst>
                    <a:ext uri="{9D8B030D-6E8A-4147-A177-3AD203B41FA5}">
                      <a16:colId xmlns:a16="http://schemas.microsoft.com/office/drawing/2014/main" xmlns="" val="1537687757"/>
                    </a:ext>
                  </a:extLst>
                </a:gridCol>
                <a:gridCol w="997529">
                  <a:extLst>
                    <a:ext uri="{9D8B030D-6E8A-4147-A177-3AD203B41FA5}">
                      <a16:colId xmlns:a16="http://schemas.microsoft.com/office/drawing/2014/main" xmlns="" val="1688956197"/>
                    </a:ext>
                  </a:extLst>
                </a:gridCol>
                <a:gridCol w="942110">
                  <a:extLst>
                    <a:ext uri="{9D8B030D-6E8A-4147-A177-3AD203B41FA5}">
                      <a16:colId xmlns:a16="http://schemas.microsoft.com/office/drawing/2014/main" xmlns="" val="4035517819"/>
                    </a:ext>
                  </a:extLst>
                </a:gridCol>
                <a:gridCol w="955962">
                  <a:extLst>
                    <a:ext uri="{9D8B030D-6E8A-4147-A177-3AD203B41FA5}">
                      <a16:colId xmlns:a16="http://schemas.microsoft.com/office/drawing/2014/main" xmlns="" val="1675531116"/>
                    </a:ext>
                  </a:extLst>
                </a:gridCol>
                <a:gridCol w="651161">
                  <a:extLst>
                    <a:ext uri="{9D8B030D-6E8A-4147-A177-3AD203B41FA5}">
                      <a16:colId xmlns:a16="http://schemas.microsoft.com/office/drawing/2014/main" xmlns="" val="3943656437"/>
                    </a:ext>
                  </a:extLst>
                </a:gridCol>
              </a:tblGrid>
              <a:tr h="795989">
                <a:tc>
                  <a:txBody>
                    <a:bodyPr/>
                    <a:lstStyle/>
                    <a:p>
                      <a:pPr algn="l">
                        <a:lnSpc>
                          <a:spcPct val="115000"/>
                        </a:lnSpc>
                        <a:spcBef>
                          <a:spcPts val="80"/>
                        </a:spcBef>
                        <a:spcAft>
                          <a:spcPts val="80"/>
                        </a:spcAft>
                      </a:pPr>
                      <a:r>
                        <a:rPr lang="en-US" sz="2400" dirty="0" err="1">
                          <a:effectLst/>
                          <a:latin typeface="Times New Roman" panose="02020603050405020304" pitchFamily="18" charset="0"/>
                          <a:cs typeface="Times New Roman" panose="02020603050405020304" pitchFamily="18" charset="0"/>
                        </a:rPr>
                        <a:t>Tổng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7</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extLst>
                  <a:ext uri="{0D108BD9-81ED-4DB2-BD59-A6C34878D82A}">
                    <a16:rowId xmlns:a16="http://schemas.microsoft.com/office/drawing/2014/main" xmlns="" val="1944903164"/>
                  </a:ext>
                </a:extLst>
              </a:tr>
              <a:tr h="795989">
                <a:tc>
                  <a:txBody>
                    <a:bodyPr/>
                    <a:lstStyle/>
                    <a:p>
                      <a:pPr algn="l">
                        <a:lnSpc>
                          <a:spcPct val="115000"/>
                        </a:lnSpc>
                        <a:spcBef>
                          <a:spcPts val="80"/>
                        </a:spcBef>
                        <a:spcAft>
                          <a:spcPts val="80"/>
                        </a:spcAft>
                      </a:pPr>
                      <a:r>
                        <a:rPr lang="en-US" sz="2400" dirty="0" err="1">
                          <a:effectLst/>
                          <a:latin typeface="Times New Roman" panose="02020603050405020304" pitchFamily="18" charset="0"/>
                          <a:cs typeface="Times New Roman" panose="02020603050405020304" pitchFamily="18" charset="0"/>
                        </a:rPr>
                        <a:t>Tỉ</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lệ</a:t>
                      </a:r>
                      <a:r>
                        <a:rPr lang="en-US" sz="2400" dirty="0">
                          <a:effectLst/>
                          <a:latin typeface="Times New Roman" panose="02020603050405020304" pitchFamily="18" charset="0"/>
                          <a:cs typeface="Times New Roman" panose="02020603050405020304" pitchFamily="18" charset="0"/>
                        </a:rPr>
                        <a:t> %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40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20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10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tc>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extLst>
                  <a:ext uri="{0D108BD9-81ED-4DB2-BD59-A6C34878D82A}">
                    <a16:rowId xmlns:a16="http://schemas.microsoft.com/office/drawing/2014/main" xmlns="" val="704008466"/>
                  </a:ext>
                </a:extLst>
              </a:tr>
              <a:tr h="795989">
                <a:tc>
                  <a:txBody>
                    <a:bodyPr/>
                    <a:lstStyle/>
                    <a:p>
                      <a:pPr algn="l">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Tỉ lệ chung</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a:txBody>
                    <a:bodyPr/>
                    <a:lstStyle/>
                    <a:p>
                      <a:pPr algn="ctr">
                        <a:lnSpc>
                          <a:spcPct val="115000"/>
                        </a:lnSpc>
                        <a:spcBef>
                          <a:spcPts val="80"/>
                        </a:spcBef>
                        <a:spcAft>
                          <a:spcPts val="8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gridSpan="2">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70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hMerge="1">
                  <a:txBody>
                    <a:bodyPr/>
                    <a:lstStyle/>
                    <a:p>
                      <a:endParaRPr lang="en-US"/>
                    </a:p>
                  </a:txBody>
                  <a:tcPr/>
                </a:tc>
                <a:tc gridSpan="2">
                  <a:txBody>
                    <a:bodyPr/>
                    <a:lstStyle/>
                    <a:p>
                      <a:pPr algn="ctr">
                        <a:lnSpc>
                          <a:spcPct val="115000"/>
                        </a:lnSpc>
                        <a:spcBef>
                          <a:spcPts val="80"/>
                        </a:spcBef>
                        <a:spcAft>
                          <a:spcPts val="80"/>
                        </a:spcAft>
                      </a:pPr>
                      <a:r>
                        <a:rPr lang="en-US" sz="2400">
                          <a:effectLst/>
                          <a:latin typeface="Times New Roman" panose="02020603050405020304" pitchFamily="18" charset="0"/>
                          <a:cs typeface="Times New Roman" panose="02020603050405020304" pitchFamily="18" charset="0"/>
                        </a:rPr>
                        <a:t>30</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tc hMerge="1">
                  <a:txBody>
                    <a:bodyPr/>
                    <a:lstStyle/>
                    <a:p>
                      <a:endParaRPr lang="en-US"/>
                    </a:p>
                  </a:txBody>
                  <a:tcPr/>
                </a:tc>
                <a:tc>
                  <a:txBody>
                    <a:bodyPr/>
                    <a:lstStyle/>
                    <a:p>
                      <a:pPr algn="ctr">
                        <a:lnSpc>
                          <a:spcPct val="115000"/>
                        </a:lnSpc>
                        <a:spcBef>
                          <a:spcPts val="80"/>
                        </a:spcBef>
                        <a:spcAft>
                          <a:spcPts val="8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4">
                        <a:lumMod val="40000"/>
                        <a:lumOff val="60000"/>
                      </a:schemeClr>
                    </a:solidFill>
                  </a:tcPr>
                </a:tc>
                <a:extLst>
                  <a:ext uri="{0D108BD9-81ED-4DB2-BD59-A6C34878D82A}">
                    <a16:rowId xmlns:a16="http://schemas.microsoft.com/office/drawing/2014/main" xmlns="" val="407938650"/>
                  </a:ext>
                </a:extLst>
              </a:tr>
            </a:tbl>
          </a:graphicData>
        </a:graphic>
      </p:graphicFrame>
    </p:spTree>
    <p:extLst>
      <p:ext uri="{BB962C8B-B14F-4D97-AF65-F5344CB8AC3E}">
        <p14:creationId xmlns:p14="http://schemas.microsoft.com/office/powerpoint/2010/main" val="4176080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0" name="Rounded Rectangle 10">
            <a:extLst>
              <a:ext uri="{FF2B5EF4-FFF2-40B4-BE49-F238E27FC236}">
                <a16:creationId xmlns:a16="http://schemas.microsoft.com/office/drawing/2014/main" xmlns="" id="{444C651C-6EF3-4AFA-9816-9EEC8D8966D5}"/>
              </a:ext>
            </a:extLst>
          </p:cNvPr>
          <p:cNvSpPr>
            <a:spLocks noChangeArrowheads="1"/>
          </p:cNvSpPr>
          <p:nvPr/>
        </p:nvSpPr>
        <p:spPr bwMode="auto">
          <a:xfrm>
            <a:off x="375064" y="1970150"/>
            <a:ext cx="11636825" cy="4663012"/>
          </a:xfrm>
          <a:prstGeom prst="roundRect">
            <a:avLst>
              <a:gd name="adj" fmla="val 16667"/>
            </a:avLst>
          </a:prstGeom>
          <a:solidFill>
            <a:schemeClr val="accent3">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4533236" y="146413"/>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433282" y="1062235"/>
            <a:ext cx="4640279"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45F7B8D-A7AF-4DE5-B26C-B6FC6C7B8790}"/>
              </a:ext>
            </a:extLst>
          </p:cNvPr>
          <p:cNvSpPr txBox="1"/>
          <p:nvPr/>
        </p:nvSpPr>
        <p:spPr>
          <a:xfrm>
            <a:off x="4094018" y="204834"/>
            <a:ext cx="3588327" cy="556434"/>
          </a:xfrm>
          <a:prstGeom prst="rect">
            <a:avLst/>
          </a:prstGeom>
          <a:noFill/>
        </p:spPr>
        <p:txBody>
          <a:bodyPr wrap="square">
            <a:spAutoFit/>
          </a:bodyPr>
          <a:lstStyle/>
          <a:p>
            <a:pPr marL="457200" algn="ctr">
              <a:lnSpc>
                <a:spcPct val="115000"/>
              </a:lnSpc>
              <a:spcAft>
                <a:spcPts val="1000"/>
              </a:spcAft>
            </a:pPr>
            <a:r>
              <a:rPr lang="en-US" sz="2800" b="1"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 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8BF9D60-4FB2-4956-AB26-A70BEFD7A5E5}"/>
              </a:ext>
            </a:extLst>
          </p:cNvPr>
          <p:cNvSpPr txBox="1"/>
          <p:nvPr/>
        </p:nvSpPr>
        <p:spPr>
          <a:xfrm>
            <a:off x="541320" y="1055446"/>
            <a:ext cx="5174673" cy="548099"/>
          </a:xfrm>
          <a:prstGeom prst="rect">
            <a:avLst/>
          </a:prstGeom>
          <a:noFill/>
        </p:spPr>
        <p:txBody>
          <a:bodyPr wrap="square">
            <a:spAutoFit/>
          </a:bodyPr>
          <a:lstStyle/>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I. ĐỌC HIỂU (4,0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1AF2493-CDC8-4CD9-A9BD-5F3660640999}"/>
              </a:ext>
            </a:extLst>
          </p:cNvPr>
          <p:cNvSpPr txBox="1"/>
          <p:nvPr/>
        </p:nvSpPr>
        <p:spPr>
          <a:xfrm>
            <a:off x="375065" y="2160047"/>
            <a:ext cx="11636824" cy="4697953"/>
          </a:xfrm>
          <a:prstGeom prst="rect">
            <a:avLst/>
          </a:prstGeom>
          <a:noFill/>
        </p:spPr>
        <p:txBody>
          <a:bodyPr wrap="square">
            <a:spAutoFit/>
          </a:bodyPr>
          <a:lstStyle/>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trích</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1000"/>
              </a:spcAft>
            </a:pP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sân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nhớ</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bao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năm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chẳng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dịp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nào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ra.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chuyển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Sài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Gòn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xuống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Vũng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Tàu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công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kinh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doanh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du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lịch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con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nhỏ</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bán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mãn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tang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ông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nội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Tất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đồ</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đoàn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dọn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dẹp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ra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chỉ</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ngồi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sân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trầm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tư</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lặng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lẽ</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Lúc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ấy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chỉ</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ước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rằng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thể</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tất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đồ</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đoàn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ở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mang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không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thể</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nào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đưa</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theo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khi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đã</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ngần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ấy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năm</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cắm</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sâu</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rễ</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vào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lòng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đất</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vì</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thế</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không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dịp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gặp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ấy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lần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lên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Sài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Gòn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xin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ghé</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qua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thăm</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gặp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đám</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bạn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hằng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ngày</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vẫn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cùng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leo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trèo</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quá</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bận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bịu</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nên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không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kịp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đáp</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ứng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mong</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muốn</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1000"/>
              </a:spcAft>
            </a:pPr>
            <a:r>
              <a:rPr lang="en-US" sz="28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3915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5" grpId="0"/>
      <p:bldP spid="7" grpId="0"/>
      <p:bldP spid="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108365"/>
            <a:ext cx="11235043" cy="4461162"/>
          </a:xfrm>
          <a:prstGeom prst="roundRect">
            <a:avLst>
              <a:gd name="adj" fmla="val 16667"/>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B7E73B0-2386-4D83-8B05-DED30B74C9D4}"/>
              </a:ext>
            </a:extLst>
          </p:cNvPr>
          <p:cNvSpPr txBox="1"/>
          <p:nvPr/>
        </p:nvSpPr>
        <p:spPr>
          <a:xfrm>
            <a:off x="748145" y="1502190"/>
            <a:ext cx="10874825" cy="3853619"/>
          </a:xfrm>
          <a:prstGeom prst="rect">
            <a:avLst/>
          </a:prstGeom>
          <a:noFill/>
        </p:spPr>
        <p:txBody>
          <a:bodyPr wrap="square">
            <a:spAutoFit/>
          </a:bodyPr>
          <a:lstStyle/>
          <a:p>
            <a:pPr>
              <a:lnSpc>
                <a:spcPct val="115000"/>
              </a:lnSpc>
              <a:spcAft>
                <a:spcPts val="1000"/>
              </a:spcAft>
            </a:pPr>
            <a:r>
              <a:rPr lang="en-US" sz="2800" b="1" u="sng"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b="1" u="sng"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6685" lvl="0" indent="-342900" algn="just">
              <a:spcAft>
                <a:spcPts val="600"/>
              </a:spcAft>
              <a:buSzPts val="1400"/>
              <a:buFont typeface="Times New Roman" panose="02020603050405020304" pitchFamily="18" charset="0"/>
              <a:buChar char="-"/>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spc="4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1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spc="1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7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7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8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7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khoan</a:t>
            </a:r>
            <a:r>
              <a:rPr lang="en-US" sz="2800"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dung,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Bef>
                <a:spcPts val="25"/>
              </a:spcBef>
              <a:spcAft>
                <a:spcPts val="1000"/>
              </a:spcAft>
              <a:buSzPts val="1400"/>
              <a:buFont typeface="Times New Roman" panose="02020603050405020304" pitchFamily="18" charset="0"/>
              <a:buChar char="-"/>
              <a:tabLst>
                <a:tab pos="17272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7945" marR="67945" algn="just">
              <a:lnSpc>
                <a:spcPct val="115000"/>
              </a:lnSpc>
              <a:spcBef>
                <a:spcPts val="5"/>
              </a:spcBef>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spc="2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spc="2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99830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831273"/>
            <a:ext cx="11248897" cy="5223163"/>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0E18FCA-9427-4FCA-9844-BD9155AA4A79}"/>
              </a:ext>
            </a:extLst>
          </p:cNvPr>
          <p:cNvSpPr txBox="1"/>
          <p:nvPr/>
        </p:nvSpPr>
        <p:spPr>
          <a:xfrm>
            <a:off x="569030" y="1207979"/>
            <a:ext cx="11248896" cy="4562083"/>
          </a:xfrm>
          <a:prstGeom prst="rect">
            <a:avLst/>
          </a:prstGeom>
          <a:noFill/>
        </p:spPr>
        <p:txBody>
          <a:bodyPr wrap="square">
            <a:spAutoFit/>
          </a:bodyPr>
          <a:lstStyle/>
          <a:p>
            <a:pPr indent="228600">
              <a:lnSpc>
                <a:spcPct val="115000"/>
              </a:lnSpc>
              <a:spcAft>
                <a:spcPts val="1000"/>
              </a:spcAft>
            </a:pP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Khi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cô</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giáo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điện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thoại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ngay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lập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tức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trồng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sân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Bố</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bắt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đầu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suy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bấm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cành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bén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rễ</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sao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lớn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lên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sẽ</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cành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cao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cành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thấp</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thật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dễ</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trẻ</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leo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trẻo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sẽ</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thân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xưa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cùng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trèo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chia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thơm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lừng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ngọt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lịm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1000"/>
              </a:spcAft>
            </a:pP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Thằng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cười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toe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toét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mắt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rưng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rưng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Nó</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bỗng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nghe</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thấy</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cười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khanh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khách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tiếng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chòng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ghẹo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lũ</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bạn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nụ</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cười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hiền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hậu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ông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nội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trôi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hương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ổi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chín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ngọt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lành</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Con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muốn</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cái</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Võ</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Thu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Góc</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nhỏ</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thương</a:t>
            </a:r>
            <a:r>
              <a:rPr lang="en-US" sz="2400" i="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NXB Kim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2018)</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10486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04800" y="595745"/>
            <a:ext cx="11485418" cy="5624945"/>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04B5237-82A8-470F-8EA1-1074AF505A45}"/>
              </a:ext>
            </a:extLst>
          </p:cNvPr>
          <p:cNvSpPr txBox="1"/>
          <p:nvPr/>
        </p:nvSpPr>
        <p:spPr>
          <a:xfrm>
            <a:off x="569030" y="891478"/>
            <a:ext cx="11053940" cy="4684359"/>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Thực</a:t>
            </a: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hiện các yêu cầu sau: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1</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Chỉ ra phương thức biểu đạt chính được sử dụng trong đoạn trích.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2</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heo</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đoạn trích, khi chuyển nhà, cậu bé Bum đã có ước muốn gì?</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3</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Qua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cậu</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nào</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4</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Bum?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5</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Bum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Câu 6</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spc="-5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Qua đoạn trích, em rút ra thông điệp ý nghĩa nào?</a:t>
            </a:r>
            <a:r>
              <a:rPr lang="en-US" sz="2400" spc="-5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spc="-5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Lí</a:t>
            </a:r>
            <a:r>
              <a:rPr lang="en-US" sz="2400" spc="-5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spc="-5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400" spc="-5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38091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29" y="1343891"/>
            <a:ext cx="11235043" cy="2189018"/>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1172FE2-B987-439D-8B51-3C8693401A7F}"/>
              </a:ext>
            </a:extLst>
          </p:cNvPr>
          <p:cNvSpPr txBox="1"/>
          <p:nvPr/>
        </p:nvSpPr>
        <p:spPr>
          <a:xfrm>
            <a:off x="1032660" y="2306982"/>
            <a:ext cx="8907479" cy="548099"/>
          </a:xfrm>
          <a:prstGeom prst="rect">
            <a:avLst/>
          </a:prstGeom>
          <a:noFill/>
        </p:spPr>
        <p:txBody>
          <a:bodyPr wrap="square">
            <a:spAutoFit/>
          </a:bodyPr>
          <a:lstStyle/>
          <a:p>
            <a:pPr algn="just">
              <a:lnSpc>
                <a:spcPct val="115000"/>
              </a:lnSpc>
              <a:spcAft>
                <a:spcPts val="1000"/>
              </a:spcAft>
            </a:pP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sinh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em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ấn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820F01D0-99B5-447E-B915-8F255AB5382E}"/>
              </a:ext>
            </a:extLst>
          </p:cNvPr>
          <p:cNvSpPr txBox="1"/>
          <p:nvPr/>
        </p:nvSpPr>
        <p:spPr>
          <a:xfrm>
            <a:off x="762993" y="1421338"/>
            <a:ext cx="4723407" cy="548099"/>
          </a:xfrm>
          <a:prstGeom prst="rect">
            <a:avLst/>
          </a:prstGeom>
          <a:noFill/>
        </p:spPr>
        <p:txBody>
          <a:bodyPr wrap="square">
            <a:spAutoFit/>
          </a:bodyPr>
          <a:lstStyle/>
          <a:p>
            <a:pPr algn="just">
              <a:lnSpc>
                <a:spcPct val="115000"/>
              </a:lnSpc>
              <a:spcAft>
                <a:spcPts val="1000"/>
              </a:spcAft>
            </a:pP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II</a:t>
            </a: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LÀM VĂN (6</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0 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36431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8"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4591063" y="301686"/>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A17A33E-072A-4DA2-99E1-F8981104256C}"/>
              </a:ext>
            </a:extLst>
          </p:cNvPr>
          <p:cNvSpPr txBox="1"/>
          <p:nvPr/>
        </p:nvSpPr>
        <p:spPr>
          <a:xfrm>
            <a:off x="4591063" y="369703"/>
            <a:ext cx="3320484" cy="483017"/>
          </a:xfrm>
          <a:prstGeom prst="rect">
            <a:avLst/>
          </a:prstGeom>
          <a:noFill/>
        </p:spPr>
        <p:txBody>
          <a:bodyPr wrap="square">
            <a:spAutoFit/>
          </a:bodyPr>
          <a:lstStyle/>
          <a:p>
            <a:pPr algn="ctr">
              <a:lnSpc>
                <a:spcPct val="115000"/>
              </a:lnSpc>
              <a:spcBef>
                <a:spcPts val="200"/>
              </a:spcBef>
              <a:spcAft>
                <a:spcPts val="100"/>
              </a:spcAft>
            </a:pPr>
            <a:r>
              <a:rPr lang="en-US"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HƯỚNG</a:t>
            </a:r>
            <a:r>
              <a:rPr lang="vi-VN"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DẪN CHẤM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8C204245-526B-4CA7-B95E-B93A6BFED447}"/>
              </a:ext>
            </a:extLst>
          </p:cNvPr>
          <p:cNvGraphicFramePr>
            <a:graphicFrameLocks noGrp="1"/>
          </p:cNvGraphicFramePr>
          <p:nvPr>
            <p:extLst>
              <p:ext uri="{D42A27DB-BD31-4B8C-83A1-F6EECF244321}">
                <p14:modId xmlns:p14="http://schemas.microsoft.com/office/powerpoint/2010/main" val="3286870024"/>
              </p:ext>
            </p:extLst>
          </p:nvPr>
        </p:nvGraphicFramePr>
        <p:xfrm>
          <a:off x="332508" y="1244934"/>
          <a:ext cx="11610109" cy="5659537"/>
        </p:xfrm>
        <a:graphic>
          <a:graphicData uri="http://schemas.openxmlformats.org/drawingml/2006/table">
            <a:tbl>
              <a:tblPr firstRow="1" firstCol="1" bandRow="1">
                <a:tableStyleId>{5940675A-B579-460E-94D1-54222C63F5DA}</a:tableStyleId>
              </a:tblPr>
              <a:tblGrid>
                <a:gridCol w="817419">
                  <a:extLst>
                    <a:ext uri="{9D8B030D-6E8A-4147-A177-3AD203B41FA5}">
                      <a16:colId xmlns:a16="http://schemas.microsoft.com/office/drawing/2014/main" xmlns="" val="3228751901"/>
                    </a:ext>
                  </a:extLst>
                </a:gridCol>
                <a:gridCol w="983673">
                  <a:extLst>
                    <a:ext uri="{9D8B030D-6E8A-4147-A177-3AD203B41FA5}">
                      <a16:colId xmlns:a16="http://schemas.microsoft.com/office/drawing/2014/main" xmlns="" val="2265615486"/>
                    </a:ext>
                  </a:extLst>
                </a:gridCol>
                <a:gridCol w="8950036">
                  <a:extLst>
                    <a:ext uri="{9D8B030D-6E8A-4147-A177-3AD203B41FA5}">
                      <a16:colId xmlns:a16="http://schemas.microsoft.com/office/drawing/2014/main" xmlns="" val="3213179218"/>
                    </a:ext>
                  </a:extLst>
                </a:gridCol>
                <a:gridCol w="858981">
                  <a:extLst>
                    <a:ext uri="{9D8B030D-6E8A-4147-A177-3AD203B41FA5}">
                      <a16:colId xmlns:a16="http://schemas.microsoft.com/office/drawing/2014/main" xmlns="" val="3978810540"/>
                    </a:ext>
                  </a:extLst>
                </a:gridCol>
              </a:tblGrid>
              <a:tr h="738612">
                <a:tc>
                  <a:txBody>
                    <a:bodyPr/>
                    <a:lstStyle/>
                    <a:p>
                      <a:pPr algn="ctr">
                        <a:lnSpc>
                          <a:spcPct val="115000"/>
                        </a:lnSpc>
                        <a:spcBef>
                          <a:spcPts val="200"/>
                        </a:spcBef>
                        <a:spcAft>
                          <a:spcPts val="100"/>
                        </a:spcAft>
                      </a:pPr>
                      <a:r>
                        <a:rPr lang="en-US" sz="2400" b="1" dirty="0" err="1">
                          <a:effectLst/>
                          <a:latin typeface="Times New Roman" panose="02020603050405020304" pitchFamily="18" charset="0"/>
                          <a:cs typeface="Times New Roman" panose="02020603050405020304" pitchFamily="18" charset="0"/>
                        </a:rPr>
                        <a:t>Phần</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b="1" dirty="0" err="1">
                          <a:effectLst/>
                          <a:latin typeface="Times New Roman" panose="02020603050405020304" pitchFamily="18" charset="0"/>
                          <a:cs typeface="Times New Roman" panose="02020603050405020304" pitchFamily="18" charset="0"/>
                        </a:rPr>
                        <a:t>Câu</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b="1" dirty="0" err="1">
                          <a:effectLst/>
                          <a:latin typeface="Times New Roman" panose="02020603050405020304" pitchFamily="18" charset="0"/>
                          <a:cs typeface="Times New Roman" panose="02020603050405020304" pitchFamily="18" charset="0"/>
                        </a:rPr>
                        <a:t>Nội</a:t>
                      </a:r>
                      <a:r>
                        <a:rPr lang="vi-VN" sz="2400" b="1" dirty="0">
                          <a:effectLst/>
                          <a:latin typeface="Times New Roman" panose="02020603050405020304" pitchFamily="18" charset="0"/>
                          <a:cs typeface="Times New Roman" panose="02020603050405020304" pitchFamily="18" charset="0"/>
                        </a:rPr>
                        <a:t> dung</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b="1" dirty="0" err="1">
                          <a:effectLst/>
                          <a:latin typeface="Times New Roman" panose="02020603050405020304" pitchFamily="18" charset="0"/>
                          <a:cs typeface="Times New Roman" panose="02020603050405020304" pitchFamily="18" charset="0"/>
                        </a:rPr>
                        <a:t>Điểm</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extLst>
                  <a:ext uri="{0D108BD9-81ED-4DB2-BD59-A6C34878D82A}">
                    <a16:rowId xmlns:a16="http://schemas.microsoft.com/office/drawing/2014/main" xmlns="" val="2309817244"/>
                  </a:ext>
                </a:extLst>
              </a:tr>
              <a:tr h="486085">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ĐỌC</a:t>
                      </a:r>
                      <a:r>
                        <a:rPr lang="vi-VN" sz="2400" dirty="0">
                          <a:solidFill>
                            <a:srgbClr val="0070C0"/>
                          </a:solidFill>
                          <a:effectLst/>
                          <a:latin typeface="Times New Roman" panose="02020603050405020304" pitchFamily="18" charset="0"/>
                          <a:cs typeface="Times New Roman" panose="02020603050405020304" pitchFamily="18" charset="0"/>
                        </a:rPr>
                        <a:t> HIỂU</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4</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extLst>
                  <a:ext uri="{0D108BD9-81ED-4DB2-BD59-A6C34878D82A}">
                    <a16:rowId xmlns:a16="http://schemas.microsoft.com/office/drawing/2014/main" xmlns="" val="787438717"/>
                  </a:ext>
                </a:extLst>
              </a:tr>
              <a:tr h="2118827">
                <a:tc row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Phương</a:t>
                      </a:r>
                      <a:r>
                        <a:rPr lang="vi-VN" sz="2400" dirty="0">
                          <a:effectLst/>
                          <a:latin typeface="Times New Roman" panose="02020603050405020304" pitchFamily="18" charset="0"/>
                          <a:cs typeface="Times New Roman" panose="02020603050405020304" pitchFamily="18" charset="0"/>
                        </a:rPr>
                        <a:t> thức biểu đạt chính: tự sự.</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Hướng dẫn chấm: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vi-VN" sz="2400" dirty="0">
                          <a:effectLst/>
                          <a:latin typeface="Times New Roman" panose="02020603050405020304" pitchFamily="18" charset="0"/>
                          <a:cs typeface="Times New Roman" panose="02020603050405020304" pitchFamily="18" charset="0"/>
                        </a:rPr>
                        <a:t> 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trả</a:t>
                      </a:r>
                      <a:r>
                        <a:rPr lang="vi-VN" sz="2400" dirty="0">
                          <a:effectLst/>
                          <a:latin typeface="Times New Roman" panose="02020603050405020304" pitchFamily="18" charset="0"/>
                          <a:cs typeface="Times New Roman" panose="02020603050405020304" pitchFamily="18" charset="0"/>
                        </a:rPr>
                        <a:t>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án</a:t>
                      </a:r>
                      <a:r>
                        <a:rPr lang="vi-VN" sz="2400" dirty="0">
                          <a:effectLst/>
                          <a:latin typeface="Times New Roman" panose="02020603050405020304" pitchFamily="18" charset="0"/>
                          <a:cs typeface="Times New Roman" panose="02020603050405020304" pitchFamily="18" charset="0"/>
                        </a:rPr>
                        <a:t>: 0,5 điểm.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 Học sinh trả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phương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cho</a:t>
                      </a:r>
                      <a:r>
                        <a:rPr lang="vi-VN" sz="2400" dirty="0">
                          <a:effectLst/>
                          <a:latin typeface="Times New Roman" panose="02020603050405020304" pitchFamily="18" charset="0"/>
                          <a:cs typeface="Times New Roman" panose="02020603050405020304" pitchFamily="18" charset="0"/>
                        </a:rPr>
                        <a:t>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0</a:t>
                      </a:r>
                      <a:r>
                        <a:rPr lang="vi-VN" sz="2400">
                          <a:effectLst/>
                          <a:latin typeface="Times New Roman" panose="02020603050405020304" pitchFamily="18" charset="0"/>
                          <a:cs typeface="Times New Roman" panose="02020603050405020304" pitchFamily="18" charset="0"/>
                        </a:rPr>
                        <a:t>,5</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extLst>
                  <a:ext uri="{0D108BD9-81ED-4DB2-BD59-A6C34878D82A}">
                    <a16:rowId xmlns:a16="http://schemas.microsoft.com/office/drawing/2014/main" xmlns="" val="3036551052"/>
                  </a:ext>
                </a:extLst>
              </a:tr>
              <a:tr h="2118827">
                <a:tc vMerge="1">
                  <a:txBody>
                    <a:bodyPr/>
                    <a:lstStyle/>
                    <a:p>
                      <a:endParaRPr lang="en-US"/>
                    </a:p>
                  </a:txBody>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Ước muốn của Bum: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tất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đồ</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đoàn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Bum ở </a:t>
                      </a:r>
                      <a:r>
                        <a:rPr lang="en-US" sz="2400" dirty="0" err="1">
                          <a:effectLst/>
                          <a:latin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mang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theo.</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Hướng dẫn chấm: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vi-VN" sz="2400" dirty="0">
                          <a:effectLst/>
                          <a:latin typeface="Times New Roman" panose="02020603050405020304" pitchFamily="18" charset="0"/>
                          <a:cs typeface="Times New Roman" panose="02020603050405020304" pitchFamily="18" charset="0"/>
                        </a:rPr>
                        <a:t> 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trả</a:t>
                      </a:r>
                      <a:r>
                        <a:rPr lang="vi-VN" sz="2400" dirty="0">
                          <a:effectLst/>
                          <a:latin typeface="Times New Roman" panose="02020603050405020304" pitchFamily="18" charset="0"/>
                          <a:cs typeface="Times New Roman" panose="02020603050405020304" pitchFamily="18" charset="0"/>
                        </a:rPr>
                        <a:t>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án</a:t>
                      </a:r>
                      <a:r>
                        <a:rPr lang="vi-VN" sz="2400" dirty="0">
                          <a:effectLst/>
                          <a:latin typeface="Times New Roman" panose="02020603050405020304" pitchFamily="18" charset="0"/>
                          <a:cs typeface="Times New Roman" panose="02020603050405020304" pitchFamily="18" charset="0"/>
                        </a:rPr>
                        <a:t>: 0,5 điểm.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 Học sinh trả lời 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cho</a:t>
                      </a:r>
                      <a:r>
                        <a:rPr lang="vi-VN" sz="2400" dirty="0">
                          <a:effectLst/>
                          <a:latin typeface="Times New Roman" panose="02020603050405020304" pitchFamily="18" charset="0"/>
                          <a:cs typeface="Times New Roman" panose="02020603050405020304" pitchFamily="18" charset="0"/>
                        </a:rPr>
                        <a:t>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5002" marR="35002" marT="0" marB="0">
                    <a:solidFill>
                      <a:schemeClr val="accent4">
                        <a:lumMod val="20000"/>
                        <a:lumOff val="80000"/>
                      </a:schemeClr>
                    </a:solidFill>
                  </a:tcPr>
                </a:tc>
                <a:extLst>
                  <a:ext uri="{0D108BD9-81ED-4DB2-BD59-A6C34878D82A}">
                    <a16:rowId xmlns:a16="http://schemas.microsoft.com/office/drawing/2014/main" xmlns="" val="3901005153"/>
                  </a:ext>
                </a:extLst>
              </a:tr>
            </a:tbl>
          </a:graphicData>
        </a:graphic>
      </p:graphicFrame>
    </p:spTree>
    <p:extLst>
      <p:ext uri="{BB962C8B-B14F-4D97-AF65-F5344CB8AC3E}">
        <p14:creationId xmlns:p14="http://schemas.microsoft.com/office/powerpoint/2010/main" val="139920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CDE9608E-A513-4550-B4DE-D955D67DE5F2}"/>
              </a:ext>
            </a:extLst>
          </p:cNvPr>
          <p:cNvGraphicFramePr>
            <a:graphicFrameLocks noGrp="1"/>
          </p:cNvGraphicFramePr>
          <p:nvPr>
            <p:extLst>
              <p:ext uri="{D42A27DB-BD31-4B8C-83A1-F6EECF244321}">
                <p14:modId xmlns:p14="http://schemas.microsoft.com/office/powerpoint/2010/main" val="3350796774"/>
              </p:ext>
            </p:extLst>
          </p:nvPr>
        </p:nvGraphicFramePr>
        <p:xfrm>
          <a:off x="304800" y="429491"/>
          <a:ext cx="11596253" cy="5772912"/>
        </p:xfrm>
        <a:graphic>
          <a:graphicData uri="http://schemas.openxmlformats.org/drawingml/2006/table">
            <a:tbl>
              <a:tblPr firstRow="1" firstCol="1" bandRow="1">
                <a:tableStyleId>{5940675A-B579-460E-94D1-54222C63F5DA}</a:tableStyleId>
              </a:tblPr>
              <a:tblGrid>
                <a:gridCol w="779386">
                  <a:extLst>
                    <a:ext uri="{9D8B030D-6E8A-4147-A177-3AD203B41FA5}">
                      <a16:colId xmlns:a16="http://schemas.microsoft.com/office/drawing/2014/main" xmlns="" val="1777576845"/>
                    </a:ext>
                  </a:extLst>
                </a:gridCol>
                <a:gridCol w="9863232">
                  <a:extLst>
                    <a:ext uri="{9D8B030D-6E8A-4147-A177-3AD203B41FA5}">
                      <a16:colId xmlns:a16="http://schemas.microsoft.com/office/drawing/2014/main" xmlns="" val="1849705002"/>
                    </a:ext>
                  </a:extLst>
                </a:gridCol>
                <a:gridCol w="953635">
                  <a:extLst>
                    <a:ext uri="{9D8B030D-6E8A-4147-A177-3AD203B41FA5}">
                      <a16:colId xmlns:a16="http://schemas.microsoft.com/office/drawing/2014/main" xmlns="" val="1039814855"/>
                    </a:ext>
                  </a:extLst>
                </a:gridCol>
              </a:tblGrid>
              <a:tr h="2828211">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3</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nSpc>
                          <a:spcPct val="115000"/>
                        </a:lnSpc>
                        <a:spcAft>
                          <a:spcPts val="1000"/>
                        </a:spcAft>
                      </a:pPr>
                      <a:r>
                        <a:rPr lang="en-US" sz="2400" dirty="0">
                          <a:effectLst/>
                          <a:latin typeface="Times New Roman" panose="02020603050405020304" pitchFamily="18" charset="0"/>
                          <a:cs typeface="Times New Roman" panose="02020603050405020304" pitchFamily="18" charset="0"/>
                        </a:rPr>
                        <a:t>Qua </a:t>
                      </a:r>
                      <a:r>
                        <a:rPr lang="en-US" sz="2400" dirty="0" err="1">
                          <a:effectLst/>
                          <a:latin typeface="Times New Roman" panose="02020603050405020304" pitchFamily="18" charset="0"/>
                          <a:cs typeface="Times New Roman" panose="02020603050405020304" pitchFamily="18" charset="0"/>
                        </a:rPr>
                        <a:t>suy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Bum, ta </a:t>
                      </a:r>
                      <a:r>
                        <a:rPr lang="en-US" sz="2400" dirty="0" err="1">
                          <a:effectLst/>
                          <a:latin typeface="Times New Roman" panose="02020603050405020304" pitchFamily="18" charset="0"/>
                          <a:cs typeface="Times New Roman" panose="02020603050405020304" pitchFamily="18" charset="0"/>
                        </a:rPr>
                        <a:t>thấy</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Bum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cậu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bé</a:t>
                      </a:r>
                      <a:r>
                        <a:rPr lang="vi-VN" sz="2400" dirty="0">
                          <a:effectLst/>
                          <a:latin typeface="Times New Roman" panose="02020603050405020304" pitchFamily="18" charset="0"/>
                          <a:cs typeface="Times New Roman" panose="02020603050405020304" pitchFamily="18" charset="0"/>
                        </a:rPr>
                        <a:t> có một tâm hồn nhạy cảm, cảm nhận được nỗi buồn, sự cô đơn trong lòng khi xa cây ổi, xa căn nhà thơ ấu, xa bạn bè.</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Hướng dẫn chấm: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vi-VN" sz="2400" dirty="0">
                          <a:effectLst/>
                          <a:latin typeface="Times New Roman" panose="02020603050405020304" pitchFamily="18" charset="0"/>
                          <a:cs typeface="Times New Roman" panose="02020603050405020304" pitchFamily="18" charset="0"/>
                        </a:rPr>
                        <a:t> 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trả</a:t>
                      </a:r>
                      <a:r>
                        <a:rPr lang="vi-VN" sz="2400" dirty="0">
                          <a:effectLst/>
                          <a:latin typeface="Times New Roman" panose="02020603050405020304" pitchFamily="18" charset="0"/>
                          <a:cs typeface="Times New Roman" panose="02020603050405020304" pitchFamily="18" charset="0"/>
                        </a:rPr>
                        <a:t>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Đáp</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án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hoặc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khác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nghĩa</a:t>
                      </a:r>
                      <a:r>
                        <a:rPr lang="vi-VN" sz="2400" dirty="0">
                          <a:effectLst/>
                          <a:latin typeface="Times New Roman" panose="02020603050405020304" pitchFamily="18" charset="0"/>
                          <a:cs typeface="Times New Roman" panose="02020603050405020304" pitchFamily="18" charset="0"/>
                        </a:rPr>
                        <a:t>: 0,5 điểm.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 Học sinh trả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cho</a:t>
                      </a:r>
                      <a:r>
                        <a:rPr lang="vi-VN" sz="2400" dirty="0">
                          <a:effectLst/>
                          <a:latin typeface="Times New Roman" panose="02020603050405020304" pitchFamily="18" charset="0"/>
                          <a:cs typeface="Times New Roman" panose="02020603050405020304" pitchFamily="18" charset="0"/>
                        </a:rPr>
                        <a:t>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1300396998"/>
                  </a:ext>
                </a:extLst>
              </a:tr>
              <a:tr h="2589919">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4</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Khi </a:t>
                      </a:r>
                      <a:r>
                        <a:rPr lang="en-US" sz="2400" dirty="0" err="1">
                          <a:effectLst/>
                          <a:latin typeface="Times New Roman" panose="02020603050405020304" pitchFamily="18" charset="0"/>
                          <a:cs typeface="Times New Roman" panose="02020603050405020304" pitchFamily="18" charset="0"/>
                        </a:rPr>
                        <a:t>nghe</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giáo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ước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Bum, </a:t>
                      </a:r>
                      <a:r>
                        <a:rPr lang="en-US" sz="2400" dirty="0" err="1">
                          <a:effectLst/>
                          <a:latin typeface="Times New Roman" panose="02020603050405020304" pitchFamily="18" charset="0"/>
                          <a:cs typeface="Times New Roman" panose="02020603050405020304" pitchFamily="18" charset="0"/>
                        </a:rPr>
                        <a:t>bố</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cs typeface="Times New Roman" panose="02020603050405020304" pitchFamily="18" charset="0"/>
                        </a:rPr>
                        <a:t> Bum </a:t>
                      </a:r>
                      <a:r>
                        <a:rPr lang="en-US" sz="2400" dirty="0" err="1">
                          <a:effectLst/>
                          <a:latin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ngay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lập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trồng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sân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hành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bố</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cs typeface="Times New Roman" panose="02020603050405020304" pitchFamily="18" charset="0"/>
                        </a:rPr>
                        <a:t> Bum </a:t>
                      </a:r>
                      <a:r>
                        <a:rPr lang="en-US" sz="2400" dirty="0" err="1">
                          <a:effectLst/>
                          <a:latin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suy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cố</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gắng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lắng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nghe</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thấu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bù</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đắp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thốn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con..</a:t>
                      </a: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vi-VN" sz="2400" dirty="0">
                          <a:effectLst/>
                          <a:latin typeface="Times New Roman" panose="02020603050405020304" pitchFamily="18" charset="0"/>
                          <a:cs typeface="Times New Roman" panose="02020603050405020304" pitchFamily="18" charset="0"/>
                        </a:rPr>
                        <a:t> 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trả</a:t>
                      </a:r>
                      <a:r>
                        <a:rPr lang="vi-VN" sz="2400" dirty="0">
                          <a:effectLst/>
                          <a:latin typeface="Times New Roman" panose="02020603050405020304" pitchFamily="18" charset="0"/>
                          <a:cs typeface="Times New Roman" panose="02020603050405020304" pitchFamily="18" charset="0"/>
                        </a:rPr>
                        <a:t>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Đáp</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án hoặc diễn đạt tương đương: 0,75 điểm.</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 Học sinh trả lời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cho</a:t>
                      </a:r>
                      <a:r>
                        <a:rPr lang="vi-VN" sz="2400" dirty="0">
                          <a:effectLst/>
                          <a:latin typeface="Times New Roman" panose="02020603050405020304" pitchFamily="18" charset="0"/>
                          <a:cs typeface="Times New Roman" panose="02020603050405020304" pitchFamily="18" charset="0"/>
                        </a:rPr>
                        <a:t>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,75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609582213"/>
                  </a:ext>
                </a:extLst>
              </a:tr>
            </a:tbl>
          </a:graphicData>
        </a:graphic>
      </p:graphicFrame>
    </p:spTree>
    <p:extLst>
      <p:ext uri="{BB962C8B-B14F-4D97-AF65-F5344CB8AC3E}">
        <p14:creationId xmlns:p14="http://schemas.microsoft.com/office/powerpoint/2010/main" val="374702778"/>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DC7FDCF5-150E-4EED-9724-91C0EC8ABBD7}"/>
              </a:ext>
            </a:extLst>
          </p:cNvPr>
          <p:cNvGraphicFramePr>
            <a:graphicFrameLocks noGrp="1"/>
          </p:cNvGraphicFramePr>
          <p:nvPr>
            <p:extLst>
              <p:ext uri="{D42A27DB-BD31-4B8C-83A1-F6EECF244321}">
                <p14:modId xmlns:p14="http://schemas.microsoft.com/office/powerpoint/2010/main" val="4247489286"/>
              </p:ext>
            </p:extLst>
          </p:nvPr>
        </p:nvGraphicFramePr>
        <p:xfrm>
          <a:off x="221673" y="69272"/>
          <a:ext cx="11776362" cy="6818364"/>
        </p:xfrm>
        <a:graphic>
          <a:graphicData uri="http://schemas.openxmlformats.org/drawingml/2006/table">
            <a:tbl>
              <a:tblPr firstRow="1" firstCol="1" bandRow="1">
                <a:tableStyleId>{5940675A-B579-460E-94D1-54222C63F5DA}</a:tableStyleId>
              </a:tblPr>
              <a:tblGrid>
                <a:gridCol w="429491">
                  <a:extLst>
                    <a:ext uri="{9D8B030D-6E8A-4147-A177-3AD203B41FA5}">
                      <a16:colId xmlns:a16="http://schemas.microsoft.com/office/drawing/2014/main" xmlns="" val="1462883570"/>
                    </a:ext>
                  </a:extLst>
                </a:gridCol>
                <a:gridCol w="10806545">
                  <a:extLst>
                    <a:ext uri="{9D8B030D-6E8A-4147-A177-3AD203B41FA5}">
                      <a16:colId xmlns:a16="http://schemas.microsoft.com/office/drawing/2014/main" xmlns="" val="1320078026"/>
                    </a:ext>
                  </a:extLst>
                </a:gridCol>
                <a:gridCol w="540326">
                  <a:extLst>
                    <a:ext uri="{9D8B030D-6E8A-4147-A177-3AD203B41FA5}">
                      <a16:colId xmlns:a16="http://schemas.microsoft.com/office/drawing/2014/main" xmlns="" val="3588513973"/>
                    </a:ext>
                  </a:extLst>
                </a:gridCol>
              </a:tblGrid>
              <a:tr h="2586794">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5</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tc>
                  <a:txBody>
                    <a:bodyPr/>
                    <a:lstStyle/>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Bum </a:t>
                      </a:r>
                      <a:r>
                        <a:rPr lang="en-US" sz="2000" dirty="0" err="1">
                          <a:effectLst/>
                          <a:latin typeface="Times New Roman" panose="02020603050405020304" pitchFamily="18" charset="0"/>
                          <a:cs typeface="Times New Roman" panose="02020603050405020304" pitchFamily="18" charset="0"/>
                        </a:rPr>
                        <a:t>cười</a:t>
                      </a:r>
                      <a:r>
                        <a:rPr lang="en-US" sz="2000" dirty="0">
                          <a:effectLst/>
                          <a:latin typeface="Times New Roman" panose="02020603050405020304" pitchFamily="18" charset="0"/>
                          <a:cs typeface="Times New Roman" panose="02020603050405020304" pitchFamily="18" charset="0"/>
                        </a:rPr>
                        <a:t> toe </a:t>
                      </a:r>
                      <a:r>
                        <a:rPr lang="en-US" sz="2000" dirty="0" err="1">
                          <a:effectLst/>
                          <a:latin typeface="Times New Roman" panose="02020603050405020304" pitchFamily="18" charset="0"/>
                          <a:cs typeface="Times New Roman" panose="02020603050405020304" pitchFamily="18" charset="0"/>
                        </a:rPr>
                        <a:t>toét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nhưng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nước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mắt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rưng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rưng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vì</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Bum </a:t>
                      </a:r>
                      <a:r>
                        <a:rPr lang="en-US" sz="2000" dirty="0" err="1">
                          <a:effectLst/>
                          <a:latin typeface="Times New Roman" panose="02020603050405020304" pitchFamily="18" charset="0"/>
                          <a:cs typeface="Times New Roman" panose="02020603050405020304" pitchFamily="18" charset="0"/>
                        </a:rPr>
                        <a:t>vui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khi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bố</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mẹ</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trồng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cây</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ổi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trước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nhà</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thể</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rủ</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bè</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thân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ngày</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xưa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đến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chơi</a:t>
                      </a:r>
                      <a:r>
                        <a:rPr lang="en-US" sz="2000" dirty="0">
                          <a:effectLst/>
                          <a:latin typeface="Times New Roman" panose="02020603050405020304" pitchFamily="18" charset="0"/>
                          <a:cs typeface="Times New Roman" panose="02020603050405020304" pitchFamily="18" charset="0"/>
                        </a:rPr>
                        <a:t>. </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Khóc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vì</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cảm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trước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sự</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quan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tâm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bố</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mẹ</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đã</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giúp</a:t>
                      </a:r>
                      <a:r>
                        <a:rPr lang="en-US" sz="2000" dirty="0">
                          <a:effectLst/>
                          <a:latin typeface="Times New Roman" panose="02020603050405020304" pitchFamily="18" charset="0"/>
                          <a:cs typeface="Times New Roman" panose="02020603050405020304" pitchFamily="18" charset="0"/>
                        </a:rPr>
                        <a:t> Bum </a:t>
                      </a:r>
                      <a:r>
                        <a:rPr lang="en-US" sz="2000" dirty="0" err="1">
                          <a:effectLst/>
                          <a:latin typeface="Times New Roman" panose="02020603050405020304" pitchFamily="18" charset="0"/>
                          <a:cs typeface="Times New Roman" panose="02020603050405020304" pitchFamily="18" charset="0"/>
                        </a:rPr>
                        <a:t>thực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hiện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mơ</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ước</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Khóc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vì</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nỗi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nhớ</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nội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nhớ</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cây</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ổi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nội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trồng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nỗi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nhớ</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bạn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bè</a:t>
                      </a:r>
                      <a:r>
                        <a:rPr lang="en-US" sz="2000" dirty="0">
                          <a:effectLst/>
                          <a:latin typeface="Times New Roman" panose="02020603050405020304" pitchFamily="18" charset="0"/>
                          <a:cs typeface="Times New Roman" panose="02020603050405020304" pitchFamily="18" charset="0"/>
                        </a:rPr>
                        <a:t> bao </a:t>
                      </a:r>
                      <a:r>
                        <a:rPr lang="en-US" sz="2000" dirty="0" err="1">
                          <a:effectLst/>
                          <a:latin typeface="Times New Roman" panose="02020603050405020304" pitchFamily="18" charset="0"/>
                          <a:cs typeface="Times New Roman" panose="02020603050405020304" pitchFamily="18" charset="0"/>
                        </a:rPr>
                        <a:t>năm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dồn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nén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lòng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không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nói</a:t>
                      </a:r>
                      <a:r>
                        <a:rPr lang="en-US" sz="2000" dirty="0">
                          <a:effectLst/>
                          <a:latin typeface="Times New Roman" panose="02020603050405020304" pitchFamily="18" charset="0"/>
                          <a:cs typeface="Times New Roman" panose="02020603050405020304" pitchFamily="18" charset="0"/>
                        </a:rPr>
                        <a:t> ra nay </a:t>
                      </a:r>
                      <a:r>
                        <a:rPr lang="en-US" sz="2000" dirty="0" err="1">
                          <a:effectLst/>
                          <a:latin typeface="Times New Roman" panose="02020603050405020304" pitchFamily="18" charset="0"/>
                          <a:cs typeface="Times New Roman" panose="02020603050405020304" pitchFamily="18" charset="0"/>
                        </a:rPr>
                        <a:t>đã</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thoả</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mãn</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err="1">
                          <a:effectLst/>
                          <a:latin typeface="Times New Roman" panose="02020603050405020304" pitchFamily="18" charset="0"/>
                          <a:cs typeface="Times New Roman" panose="02020603050405020304" pitchFamily="18" charset="0"/>
                        </a:rPr>
                        <a:t>Hướng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dẫn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chấm</a:t>
                      </a:r>
                      <a:r>
                        <a:rPr lang="en-US" sz="2000" dirty="0">
                          <a:effectLst/>
                          <a:latin typeface="Times New Roman" panose="02020603050405020304" pitchFamily="18" charset="0"/>
                          <a:cs typeface="Times New Roman" panose="02020603050405020304" pitchFamily="18" charset="0"/>
                        </a:rPr>
                        <a:t>: </a:t>
                      </a:r>
                    </a:p>
                    <a:p>
                      <a:pPr algn="just">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Trả lời được 01 ý của Đáp án: 0,25 điểm.</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tc>
                  <a:txBody>
                    <a:bodyPr/>
                    <a:lstStyle/>
                    <a:p>
                      <a:pPr algn="ctr">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0,75</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extLst>
                  <a:ext uri="{0D108BD9-81ED-4DB2-BD59-A6C34878D82A}">
                    <a16:rowId xmlns:a16="http://schemas.microsoft.com/office/drawing/2014/main" xmlns="" val="3399880884"/>
                  </a:ext>
                </a:extLst>
              </a:tr>
              <a:tr h="4174224">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6</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tc>
                  <a:txBody>
                    <a:bodyPr/>
                    <a:lstStyle/>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Nêu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điệp</a:t>
                      </a:r>
                      <a:r>
                        <a:rPr lang="en-US" sz="2000" dirty="0">
                          <a:effectLst/>
                          <a:latin typeface="Times New Roman" panose="02020603050405020304" pitchFamily="18" charset="0"/>
                          <a:cs typeface="Times New Roman" panose="02020603050405020304" pitchFamily="18" charset="0"/>
                        </a:rPr>
                        <a:t> (0.5 </a:t>
                      </a:r>
                      <a:r>
                        <a:rPr lang="en-US" sz="2000" dirty="0" err="1">
                          <a:effectLst/>
                          <a:latin typeface="Times New Roman" panose="02020603050405020304" pitchFamily="18" charset="0"/>
                          <a:cs typeface="Times New Roman" panose="02020603050405020304" pitchFamily="18" charset="0"/>
                        </a:rPr>
                        <a:t>điểm</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HS </a:t>
                      </a:r>
                      <a:r>
                        <a:rPr lang="en-US" sz="2000" dirty="0" err="1">
                          <a:effectLst/>
                          <a:latin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thể</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nêu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thông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điệp</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sau</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Ý </a:t>
                      </a:r>
                      <a:r>
                        <a:rPr lang="en-US" sz="2000" dirty="0" err="1">
                          <a:effectLst/>
                          <a:latin typeface="Times New Roman" panose="02020603050405020304" pitchFamily="18" charset="0"/>
                          <a:cs typeface="Times New Roman" panose="02020603050405020304" pitchFamily="18" charset="0"/>
                        </a:rPr>
                        <a:t>nghĩa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kỉ</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niệm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ấu</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sẽ</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giúp</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nuôi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dưỡng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tâm</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hồn</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mỗi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người</a:t>
                      </a:r>
                      <a:r>
                        <a:rPr lang="en-US" sz="2000" dirty="0">
                          <a:effectLst/>
                          <a:latin typeface="Times New Roman" panose="02020603050405020304" pitchFamily="18" charset="0"/>
                          <a:cs typeface="Times New Roman" panose="02020603050405020304" pitchFamily="18" charset="0"/>
                        </a:rPr>
                        <a:t>.</a:t>
                      </a:r>
                    </a:p>
                    <a:p>
                      <a:pPr>
                        <a:lnSpc>
                          <a:spcPct val="115000"/>
                        </a:lnSpc>
                        <a:spcAft>
                          <a:spcPts val="1000"/>
                        </a:spcAft>
                      </a:pPr>
                      <a:r>
                        <a:rPr lang="vi-VN" sz="2000" dirty="0">
                          <a:effectLst/>
                          <a:latin typeface="Times New Roman" panose="02020603050405020304" pitchFamily="18" charset="0"/>
                          <a:cs typeface="Times New Roman" panose="02020603050405020304" pitchFamily="18" charset="0"/>
                        </a:rPr>
                        <a:t>+ Trẻ em cần được lớn lên trong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tình</a:t>
                      </a:r>
                      <a:r>
                        <a:rPr lang="vi-VN" sz="2000" dirty="0">
                          <a:effectLst/>
                          <a:latin typeface="Times New Roman" panose="02020603050405020304" pitchFamily="18" charset="0"/>
                          <a:cs typeface="Times New Roman" panose="02020603050405020304" pitchFamily="18" charset="0"/>
                        </a:rPr>
                        <a:t> yêu thương, chăm sóc </a:t>
                      </a:r>
                      <a:r>
                        <a:rPr lang="en-US" sz="2000" dirty="0" err="1">
                          <a:effectLst/>
                          <a:latin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người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thân</a:t>
                      </a:r>
                      <a:r>
                        <a:rPr lang="en-US" sz="2000" dirty="0">
                          <a:effectLst/>
                          <a:latin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cs typeface="Times New Roman" panose="02020603050405020304" pitchFamily="18" charset="0"/>
                        </a:rPr>
                        <a:t>và kết nối với bạn bè.</a:t>
                      </a:r>
                      <a:endParaRPr lang="en-US" sz="2000" dirty="0">
                        <a:effectLst/>
                        <a:latin typeface="Times New Roman" panose="02020603050405020304" pitchFamily="18" charset="0"/>
                        <a:cs typeface="Times New Roman" panose="02020603050405020304" pitchFamily="18" charset="0"/>
                      </a:endParaRPr>
                    </a:p>
                    <a:p>
                      <a:pPr>
                        <a:lnSpc>
                          <a:spcPct val="115000"/>
                        </a:lnSpc>
                        <a:spcAft>
                          <a:spcPts val="1000"/>
                        </a:spcAft>
                      </a:pPr>
                      <a:r>
                        <a:rPr lang="vi-VN" sz="2000" dirty="0">
                          <a:effectLst/>
                          <a:latin typeface="Times New Roman" panose="02020603050405020304" pitchFamily="18" charset="0"/>
                          <a:cs typeface="Times New Roman" panose="02020603050405020304" pitchFamily="18" charset="0"/>
                        </a:rPr>
                        <a:t>+ Trẻ</a:t>
                      </a:r>
                      <a:r>
                        <a:rPr lang="en-US" sz="2000" dirty="0">
                          <a:effectLst/>
                          <a:latin typeface="Times New Roman" panose="02020603050405020304" pitchFamily="18" charset="0"/>
                          <a:cs typeface="Times New Roman" panose="02020603050405020304" pitchFamily="18" charset="0"/>
                        </a:rPr>
                        <a:t> c</a:t>
                      </a:r>
                      <a:r>
                        <a:rPr lang="vi-VN" sz="2000" dirty="0">
                          <a:effectLst/>
                          <a:latin typeface="Times New Roman" panose="02020603050405020304" pitchFamily="18" charset="0"/>
                          <a:cs typeface="Times New Roman" panose="02020603050405020304" pitchFamily="18" charset="0"/>
                        </a:rPr>
                        <a:t>ần được thấu hiểu, lắng nghe </a:t>
                      </a:r>
                      <a:r>
                        <a:rPr lang="en-US" sz="2000" dirty="0" err="1">
                          <a:effectLst/>
                          <a:latin typeface="Times New Roman" panose="02020603050405020304" pitchFamily="18" charset="0"/>
                          <a:cs typeface="Times New Roman" panose="02020603050405020304" pitchFamily="18" charset="0"/>
                        </a:rPr>
                        <a:t>và</a:t>
                      </a:r>
                      <a:r>
                        <a:rPr lang="en-US" sz="2000" dirty="0">
                          <a:effectLst/>
                          <a:latin typeface="Times New Roman" panose="02020603050405020304" pitchFamily="18" charset="0"/>
                          <a:cs typeface="Times New Roman" panose="02020603050405020304" pitchFamily="18" charset="0"/>
                        </a:rPr>
                        <a:t> chia </a:t>
                      </a:r>
                      <a:r>
                        <a:rPr lang="en-US" sz="2000" dirty="0" err="1">
                          <a:effectLst/>
                          <a:latin typeface="Times New Roman" panose="02020603050405020304" pitchFamily="18" charset="0"/>
                          <a:cs typeface="Times New Roman" panose="02020603050405020304" pitchFamily="18" charset="0"/>
                        </a:rPr>
                        <a:t>sẻ</a:t>
                      </a:r>
                      <a:r>
                        <a:rPr lang="en-US" sz="2000" dirty="0">
                          <a:effectLst/>
                          <a:latin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cs typeface="Times New Roman" panose="02020603050405020304" pitchFamily="18" charset="0"/>
                        </a:rPr>
                        <a:t>những cảm xúc bên trong.</a:t>
                      </a:r>
                      <a:endParaRPr lang="en-US" sz="20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Trình</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bày</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lí</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giải</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thuyết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phục</a:t>
                      </a:r>
                      <a:r>
                        <a:rPr lang="en-US" sz="2000" dirty="0">
                          <a:effectLst/>
                          <a:latin typeface="Times New Roman" panose="02020603050405020304" pitchFamily="18" charset="0"/>
                          <a:cs typeface="Times New Roman" panose="02020603050405020304" pitchFamily="18" charset="0"/>
                        </a:rPr>
                        <a:t>. (0,5 </a:t>
                      </a:r>
                      <a:r>
                        <a:rPr lang="en-US" sz="2000" dirty="0" err="1">
                          <a:effectLst/>
                          <a:latin typeface="Times New Roman" panose="02020603050405020304" pitchFamily="18" charset="0"/>
                          <a:cs typeface="Times New Roman" panose="02020603050405020304" pitchFamily="18" charset="0"/>
                        </a:rPr>
                        <a:t>điểm</a:t>
                      </a:r>
                      <a:r>
                        <a:rPr lang="en-US" sz="20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Hướng dẫn chấm:</a:t>
                      </a:r>
                      <a:endParaRPr lang="en-US" sz="20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 Lí giải được hợp lí, thuyết phụ</a:t>
                      </a:r>
                      <a:r>
                        <a:rPr lang="en-US" sz="2000" dirty="0">
                          <a:effectLst/>
                          <a:latin typeface="Times New Roman" panose="02020603050405020304" pitchFamily="18" charset="0"/>
                          <a:cs typeface="Times New Roman" panose="02020603050405020304" pitchFamily="18" charset="0"/>
                        </a:rPr>
                        <a:t>c:</a:t>
                      </a:r>
                      <a:r>
                        <a:rPr lang="vi-VN" sz="2000" dirty="0">
                          <a:effectLst/>
                          <a:latin typeface="Times New Roman" panose="02020603050405020304" pitchFamily="18" charset="0"/>
                          <a:cs typeface="Times New Roman" panose="02020603050405020304" pitchFamily="18" charset="0"/>
                        </a:rPr>
                        <a:t> 0,5 điểm.</a:t>
                      </a:r>
                      <a:endParaRPr lang="en-US" sz="20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 L</a:t>
                      </a:r>
                      <a:r>
                        <a:rPr lang="vi-VN" sz="2000" dirty="0">
                          <a:effectLst/>
                          <a:latin typeface="Times New Roman" panose="02020603050405020304" pitchFamily="18" charset="0"/>
                          <a:cs typeface="Times New Roman" panose="02020603050405020304" pitchFamily="18" charset="0"/>
                        </a:rPr>
                        <a:t>í giải chưa rõ ràng</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thuyết</a:t>
                      </a:r>
                      <a:r>
                        <a:rPr lang="en-US" sz="2000" dirty="0">
                          <a:effectLst/>
                          <a:latin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cs typeface="Times New Roman" panose="02020603050405020304" pitchFamily="18" charset="0"/>
                        </a:rPr>
                        <a:t>phục</a:t>
                      </a:r>
                      <a:r>
                        <a:rPr lang="vi-VN" sz="2000" dirty="0">
                          <a:effectLst/>
                          <a:latin typeface="Times New Roman" panose="02020603050405020304" pitchFamily="18" charset="0"/>
                          <a:cs typeface="Times New Roman" panose="02020603050405020304" pitchFamily="18" charset="0"/>
                        </a:rPr>
                        <a:t>:</a:t>
                      </a:r>
                      <a:r>
                        <a:rPr lang="en-US" sz="2000" dirty="0">
                          <a:effectLst/>
                          <a:latin typeface="Times New Roman" panose="02020603050405020304" pitchFamily="18" charset="0"/>
                          <a:cs typeface="Times New Roman" panose="02020603050405020304" pitchFamily="18" charset="0"/>
                        </a:rPr>
                        <a:t>0,25 </a:t>
                      </a:r>
                      <a:r>
                        <a:rPr lang="en-US" sz="2000" dirty="0" err="1">
                          <a:effectLst/>
                          <a:latin typeface="Times New Roman" panose="02020603050405020304" pitchFamily="18" charset="0"/>
                          <a:cs typeface="Times New Roman" panose="02020603050405020304" pitchFamily="18" charset="0"/>
                        </a:rPr>
                        <a:t>điểm</a:t>
                      </a:r>
                      <a:r>
                        <a:rPr lang="vi-VN" sz="2000" dirty="0">
                          <a:effectLst/>
                          <a:latin typeface="Times New Roman" panose="02020603050405020304" pitchFamily="18" charset="0"/>
                          <a:cs typeface="Times New Roman" panose="02020603050405020304" pitchFamily="18" charset="0"/>
                        </a:rPr>
                        <a:t> điểm.</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tc>
                  <a:txBody>
                    <a:bodyPr/>
                    <a:lstStyle/>
                    <a:p>
                      <a:pPr algn="ctr">
                        <a:lnSpc>
                          <a:spcPct val="115000"/>
                        </a:lnSpc>
                        <a:spcBef>
                          <a:spcPts val="200"/>
                        </a:spcBef>
                        <a:spcAft>
                          <a:spcPts val="100"/>
                        </a:spcAft>
                      </a:pPr>
                      <a:r>
                        <a:rPr lang="en-US" sz="2000" dirty="0">
                          <a:effectLst/>
                          <a:latin typeface="Times New Roman" panose="02020603050405020304" pitchFamily="18" charset="0"/>
                          <a:cs typeface="Times New Roman" panose="02020603050405020304" pitchFamily="18" charset="0"/>
                        </a:rPr>
                        <a:t>1,0</a:t>
                      </a:r>
                    </a:p>
                    <a:p>
                      <a:pPr algn="ctr">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cs typeface="Times New Roman" panose="02020603050405020304" pitchFamily="18" charset="0"/>
                      </a:endParaRPr>
                    </a:p>
                    <a:p>
                      <a:pPr>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cs typeface="Times New Roman" panose="02020603050405020304" pitchFamily="18" charset="0"/>
                      </a:endParaRPr>
                    </a:p>
                    <a:p>
                      <a:pPr algn="ctr">
                        <a:lnSpc>
                          <a:spcPct val="115000"/>
                        </a:lnSpc>
                        <a:spcBef>
                          <a:spcPts val="200"/>
                        </a:spcBef>
                        <a:spcAft>
                          <a:spcPts val="100"/>
                        </a:spcAft>
                      </a:pPr>
                      <a:r>
                        <a:rPr lang="vi-VN" sz="20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8809" marR="28809" marT="0" marB="0">
                    <a:solidFill>
                      <a:schemeClr val="accent4">
                        <a:lumMod val="20000"/>
                        <a:lumOff val="80000"/>
                      </a:schemeClr>
                    </a:solidFill>
                  </a:tcPr>
                </a:tc>
                <a:extLst>
                  <a:ext uri="{0D108BD9-81ED-4DB2-BD59-A6C34878D82A}">
                    <a16:rowId xmlns:a16="http://schemas.microsoft.com/office/drawing/2014/main" xmlns="" val="1100232692"/>
                  </a:ext>
                </a:extLst>
              </a:tr>
            </a:tbl>
          </a:graphicData>
        </a:graphic>
      </p:graphicFrame>
    </p:spTree>
    <p:extLst>
      <p:ext uri="{BB962C8B-B14F-4D97-AF65-F5344CB8AC3E}">
        <p14:creationId xmlns:p14="http://schemas.microsoft.com/office/powerpoint/2010/main" val="279729091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1C528AAF-A5BE-480D-B370-02DB61E030B1}"/>
              </a:ext>
            </a:extLst>
          </p:cNvPr>
          <p:cNvGraphicFramePr>
            <a:graphicFrameLocks noGrp="1"/>
          </p:cNvGraphicFramePr>
          <p:nvPr>
            <p:extLst>
              <p:ext uri="{D42A27DB-BD31-4B8C-83A1-F6EECF244321}">
                <p14:modId xmlns:p14="http://schemas.microsoft.com/office/powerpoint/2010/main" val="197475987"/>
              </p:ext>
            </p:extLst>
          </p:nvPr>
        </p:nvGraphicFramePr>
        <p:xfrm>
          <a:off x="318655" y="387929"/>
          <a:ext cx="11582400" cy="6006271"/>
        </p:xfrm>
        <a:graphic>
          <a:graphicData uri="http://schemas.openxmlformats.org/drawingml/2006/table">
            <a:tbl>
              <a:tblPr firstRow="1" firstCol="1" bandRow="1">
                <a:tableStyleId>{5940675A-B579-460E-94D1-54222C63F5DA}</a:tableStyleId>
              </a:tblPr>
              <a:tblGrid>
                <a:gridCol w="501569">
                  <a:extLst>
                    <a:ext uri="{9D8B030D-6E8A-4147-A177-3AD203B41FA5}">
                      <a16:colId xmlns:a16="http://schemas.microsoft.com/office/drawing/2014/main" xmlns="" val="1076315128"/>
                    </a:ext>
                  </a:extLst>
                </a:gridCol>
                <a:gridCol w="1160976">
                  <a:extLst>
                    <a:ext uri="{9D8B030D-6E8A-4147-A177-3AD203B41FA5}">
                      <a16:colId xmlns:a16="http://schemas.microsoft.com/office/drawing/2014/main" xmlns="" val="3895637340"/>
                    </a:ext>
                  </a:extLst>
                </a:gridCol>
                <a:gridCol w="9408878">
                  <a:extLst>
                    <a:ext uri="{9D8B030D-6E8A-4147-A177-3AD203B41FA5}">
                      <a16:colId xmlns:a16="http://schemas.microsoft.com/office/drawing/2014/main" xmlns="" val="3025704839"/>
                    </a:ext>
                  </a:extLst>
                </a:gridCol>
                <a:gridCol w="510977">
                  <a:extLst>
                    <a:ext uri="{9D8B030D-6E8A-4147-A177-3AD203B41FA5}">
                      <a16:colId xmlns:a16="http://schemas.microsoft.com/office/drawing/2014/main" xmlns="" val="2355765119"/>
                    </a:ext>
                  </a:extLst>
                </a:gridCol>
              </a:tblGrid>
              <a:tr h="591858">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solidFill>
                            <a:srgbClr val="0070C0"/>
                          </a:solidFill>
                          <a:effectLst/>
                          <a:latin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bài</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tả</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cảnh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sinh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hoạt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6</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3784286609"/>
                  </a:ext>
                </a:extLst>
              </a:tr>
              <a:tr h="1866078">
                <a:tc rowSpan="2">
                  <a:txBody>
                    <a:bodyPr/>
                    <a:lstStyle/>
                    <a:p>
                      <a:pP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a</a:t>
                      </a:r>
                      <a:r>
                        <a:rPr lang="vi-VN" sz="2400" dirty="0">
                          <a:effectLst/>
                          <a:latin typeface="Times New Roman" panose="02020603050405020304" pitchFamily="18" charset="0"/>
                          <a:cs typeface="Times New Roman" panose="02020603050405020304" pitchFamily="18" charset="0"/>
                        </a:rPr>
                        <a:t>. Đảm bảo cấu trúc bài </a:t>
                      </a:r>
                      <a:r>
                        <a:rPr lang="en-US" sz="2400" dirty="0" err="1">
                          <a:effectLst/>
                          <a:latin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Mở bài nêu được đối tượng miêu 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Thân bài </a:t>
                      </a:r>
                      <a:r>
                        <a:rPr lang="en-US" sz="2400" dirty="0" err="1">
                          <a:effectLst/>
                          <a:latin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được </a:t>
                      </a:r>
                      <a:r>
                        <a:rPr lang="en-US" sz="2400" dirty="0" err="1">
                          <a:effectLst/>
                          <a:latin typeface="Times New Roman" panose="02020603050405020304" pitchFamily="18" charset="0"/>
                          <a:cs typeface="Times New Roman" panose="02020603050405020304" pitchFamily="18" charset="0"/>
                        </a:rPr>
                        <a:t>đối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 Kết bài nêu được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vi-VN" sz="2400" dirty="0">
                          <a:effectLst/>
                          <a:latin typeface="Times New Roman" panose="02020603050405020304" pitchFamily="18" charset="0"/>
                          <a:cs typeface="Times New Roman" panose="02020603050405020304" pitchFamily="18" charset="0"/>
                        </a:rPr>
                        <a:t> nghĩ về đối tượng miêu tả.</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84275905"/>
                  </a:ext>
                </a:extLst>
              </a:tr>
              <a:tr h="3548335">
                <a:tc vMerge="1">
                  <a:txBody>
                    <a:bodyPr/>
                    <a:lstStyle/>
                    <a:p>
                      <a:endParaRPr lang="en-US"/>
                    </a:p>
                  </a:txBody>
                  <a:tcPr/>
                </a:tc>
                <a:tc>
                  <a:txBody>
                    <a:bodyPr/>
                    <a:lstStyle/>
                    <a:p>
                      <a:pPr algn="ctr">
                        <a:lnSpc>
                          <a:spcPct val="115000"/>
                        </a:lnSpc>
                        <a:spcBef>
                          <a:spcPts val="200"/>
                        </a:spcBef>
                        <a:spcAft>
                          <a:spcPts val="1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b</a:t>
                      </a:r>
                      <a:r>
                        <a:rPr lang="vi-VN" sz="2400" dirty="0">
                          <a:effectLst/>
                          <a:latin typeface="Times New Roman" panose="02020603050405020304" pitchFamily="18" charset="0"/>
                          <a:cs typeface="Times New Roman" panose="02020603050405020304" pitchFamily="18" charset="0"/>
                        </a:rPr>
                        <a:t>. Xác định đúng đối tượng miêu tả</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ấn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bóng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đêm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Hội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trăng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rằm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phiên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quê</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gặt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lúa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mùa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buổi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lễ</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chào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giờ</a:t>
                      </a:r>
                      <a:r>
                        <a:rPr lang="en-US" sz="2400" dirty="0">
                          <a:effectLst/>
                          <a:latin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cs typeface="Times New Roman" panose="02020603050405020304" pitchFamily="18" charset="0"/>
                        </a:rPr>
                        <a:t>trường</a:t>
                      </a:r>
                      <a:r>
                        <a:rPr lang="en-US" sz="24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vi-VN" sz="2400" dirty="0">
                          <a:effectLst/>
                          <a:latin typeface="Times New Roman" panose="02020603050405020304" pitchFamily="18" charset="0"/>
                          <a:cs typeface="Times New Roman" panose="02020603050405020304" pitchFamily="18" charset="0"/>
                        </a:rPr>
                        <a:t>Hướng dẫn chấm: </a:t>
                      </a:r>
                      <a:endParaRPr lang="en-US" sz="2400" dirty="0">
                        <a:effectLst/>
                        <a:latin typeface="Times New Roman" panose="02020603050405020304" pitchFamily="18" charset="0"/>
                        <a:cs typeface="Times New Roman" panose="02020603050405020304" pitchFamily="18" charset="0"/>
                      </a:endParaRPr>
                    </a:p>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Học sinh xác định đúng đối tượng miêu tả</a:t>
                      </a: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0,5 điểm</a:t>
                      </a:r>
                      <a:r>
                        <a:rPr lang="en-US" sz="2400" dirty="0">
                          <a:effectLst/>
                          <a:latin typeface="Times New Roman" panose="02020603050405020304" pitchFamily="18" charset="0"/>
                          <a:cs typeface="Times New Roman" panose="02020603050405020304" pitchFamily="18" charset="0"/>
                        </a:rPr>
                        <a:t>.</a:t>
                      </a:r>
                    </a:p>
                    <a:p>
                      <a:pPr algn="just">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cs typeface="Times New Roman" panose="02020603050405020304" pitchFamily="18" charset="0"/>
                        </a:rPr>
                        <a:t>Học sinh xác định chưa đúng đối tượng miêu tả: 0 điểm.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192542845"/>
                  </a:ext>
                </a:extLst>
              </a:tr>
            </a:tbl>
          </a:graphicData>
        </a:graphic>
      </p:graphicFrame>
    </p:spTree>
    <p:extLst>
      <p:ext uri="{BB962C8B-B14F-4D97-AF65-F5344CB8AC3E}">
        <p14:creationId xmlns:p14="http://schemas.microsoft.com/office/powerpoint/2010/main" val="3664077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1C528AAF-A5BE-480D-B370-02DB61E030B1}"/>
              </a:ext>
            </a:extLst>
          </p:cNvPr>
          <p:cNvGraphicFramePr>
            <a:graphicFrameLocks noGrp="1"/>
          </p:cNvGraphicFramePr>
          <p:nvPr>
            <p:extLst>
              <p:ext uri="{D42A27DB-BD31-4B8C-83A1-F6EECF244321}">
                <p14:modId xmlns:p14="http://schemas.microsoft.com/office/powerpoint/2010/main" val="3538557933"/>
              </p:ext>
            </p:extLst>
          </p:nvPr>
        </p:nvGraphicFramePr>
        <p:xfrm>
          <a:off x="318655" y="387929"/>
          <a:ext cx="11582400" cy="6329928"/>
        </p:xfrm>
        <a:graphic>
          <a:graphicData uri="http://schemas.openxmlformats.org/drawingml/2006/table">
            <a:tbl>
              <a:tblPr firstRow="1" firstCol="1" bandRow="1">
                <a:tableStyleId>{5940675A-B579-460E-94D1-54222C63F5DA}</a:tableStyleId>
              </a:tblPr>
              <a:tblGrid>
                <a:gridCol w="501569">
                  <a:extLst>
                    <a:ext uri="{9D8B030D-6E8A-4147-A177-3AD203B41FA5}">
                      <a16:colId xmlns:a16="http://schemas.microsoft.com/office/drawing/2014/main" xmlns="" val="1076315128"/>
                    </a:ext>
                  </a:extLst>
                </a:gridCol>
                <a:gridCol w="759194">
                  <a:extLst>
                    <a:ext uri="{9D8B030D-6E8A-4147-A177-3AD203B41FA5}">
                      <a16:colId xmlns:a16="http://schemas.microsoft.com/office/drawing/2014/main" xmlns="" val="3895637340"/>
                    </a:ext>
                  </a:extLst>
                </a:gridCol>
                <a:gridCol w="9810660">
                  <a:extLst>
                    <a:ext uri="{9D8B030D-6E8A-4147-A177-3AD203B41FA5}">
                      <a16:colId xmlns:a16="http://schemas.microsoft.com/office/drawing/2014/main" xmlns="" val="3025704839"/>
                    </a:ext>
                  </a:extLst>
                </a:gridCol>
                <a:gridCol w="510977">
                  <a:extLst>
                    <a:ext uri="{9D8B030D-6E8A-4147-A177-3AD203B41FA5}">
                      <a16:colId xmlns:a16="http://schemas.microsoft.com/office/drawing/2014/main" xmlns="" val="2355765119"/>
                    </a:ext>
                  </a:extLst>
                </a:gridCol>
              </a:tblGrid>
              <a:tr h="812032">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solidFill>
                            <a:srgbClr val="0070C0"/>
                          </a:solidFill>
                          <a:effectLst/>
                          <a:latin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bài</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tả</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cảnh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sinh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hoạt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6</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3784286609"/>
                  </a:ext>
                </a:extLst>
              </a:tr>
              <a:tr h="5283966">
                <a:tc>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r>
                        <a:rPr lang="en-US" sz="2400" i="1" kern="1200" dirty="0">
                          <a:solidFill>
                            <a:schemeClr val="tx1"/>
                          </a:solidFill>
                          <a:effectLst/>
                          <a:latin typeface="Times New Roman" panose="02020603050405020304" pitchFamily="18" charset="0"/>
                          <a:ea typeface="+mn-ea"/>
                          <a:cs typeface="Times New Roman" panose="02020603050405020304" pitchFamily="18" charset="0"/>
                        </a:rPr>
                        <a:t>c</a:t>
                      </a:r>
                      <a:r>
                        <a:rPr lang="vi-VN" sz="2400" i="1" kern="1200" dirty="0">
                          <a:solidFill>
                            <a:schemeClr val="tx1"/>
                          </a:solidFill>
                          <a:effectLst/>
                          <a:latin typeface="Times New Roman" panose="02020603050405020304" pitchFamily="18" charset="0"/>
                          <a:ea typeface="+mn-ea"/>
                          <a:cs typeface="Times New Roman" panose="02020603050405020304" pitchFamily="18" charset="0"/>
                        </a:rPr>
                        <a:t>. Triển khai bài v</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iết</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theo</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yêu</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cầu</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đề</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400" kern="1200" dirty="0">
                        <a:solidFill>
                          <a:schemeClr val="tx1"/>
                        </a:solidFill>
                        <a:effectLst/>
                        <a:latin typeface="Times New Roman" panose="02020603050405020304" pitchFamily="18" charset="0"/>
                        <a:ea typeface="+mn-ea"/>
                        <a:cs typeface="Times New Roman" panose="02020603050405020304" pitchFamily="18" charset="0"/>
                      </a:endParaRPr>
                    </a:p>
                    <a:p>
                      <a:r>
                        <a:rPr lang="en-US" sz="2400" kern="1200" dirty="0">
                          <a:solidFill>
                            <a:schemeClr val="tx1"/>
                          </a:solidFill>
                          <a:effectLst/>
                          <a:latin typeface="Times New Roman" panose="02020603050405020304" pitchFamily="18" charset="0"/>
                          <a:ea typeface="+mn-ea"/>
                          <a:cs typeface="Times New Roman" panose="02020603050405020304" pitchFamily="18" charset="0"/>
                        </a:rPr>
                        <a:t>HS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có</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thể</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miêu</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tả</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theo</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trình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tự</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không</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gian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hoặc</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thời</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gian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nhưng</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cần</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đảm</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bảo</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các</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ý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chính</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kern="1200" dirty="0" err="1">
                          <a:solidFill>
                            <a:schemeClr val="tx1"/>
                          </a:solidFill>
                          <a:effectLst/>
                          <a:latin typeface="Times New Roman" panose="02020603050405020304" pitchFamily="18" charset="0"/>
                          <a:ea typeface="+mn-ea"/>
                          <a:cs typeface="Times New Roman" panose="02020603050405020304" pitchFamily="18" charset="0"/>
                        </a:rPr>
                        <a:t>sau</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 </a:t>
                      </a:r>
                    </a:p>
                    <a:p>
                      <a:pPr algn="just">
                        <a:lnSpc>
                          <a:spcPct val="115000"/>
                        </a:lnSpc>
                        <a:spcAft>
                          <a:spcPts val="1000"/>
                        </a:spcAft>
                      </a:pP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Mở</a:t>
                      </a: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Giới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thiệu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hoạt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cảnh</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hoạt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0</a:t>
                      </a:r>
                      <a:r>
                        <a:rPr lang="vi-VN" sz="2400" dirty="0">
                          <a:effectLst/>
                          <a:latin typeface="Times New Roman" panose="02020603050405020304" pitchFamily="18" charset="0"/>
                          <a:cs typeface="Times New Roman" panose="02020603050405020304" pitchFamily="18" charset="0"/>
                        </a:rPr>
                        <a:t>,5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192542845"/>
                  </a:ext>
                </a:extLst>
              </a:tr>
            </a:tbl>
          </a:graphicData>
        </a:graphic>
      </p:graphicFrame>
    </p:spTree>
    <p:extLst>
      <p:ext uri="{BB962C8B-B14F-4D97-AF65-F5344CB8AC3E}">
        <p14:creationId xmlns:p14="http://schemas.microsoft.com/office/powerpoint/2010/main" val="2630487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1C528AAF-A5BE-480D-B370-02DB61E030B1}"/>
              </a:ext>
            </a:extLst>
          </p:cNvPr>
          <p:cNvGraphicFramePr>
            <a:graphicFrameLocks noGrp="1"/>
          </p:cNvGraphicFramePr>
          <p:nvPr>
            <p:extLst>
              <p:ext uri="{D42A27DB-BD31-4B8C-83A1-F6EECF244321}">
                <p14:modId xmlns:p14="http://schemas.microsoft.com/office/powerpoint/2010/main" val="2370276497"/>
              </p:ext>
            </p:extLst>
          </p:nvPr>
        </p:nvGraphicFramePr>
        <p:xfrm>
          <a:off x="318655" y="387929"/>
          <a:ext cx="11582400" cy="5735780"/>
        </p:xfrm>
        <a:graphic>
          <a:graphicData uri="http://schemas.openxmlformats.org/drawingml/2006/table">
            <a:tbl>
              <a:tblPr firstRow="1" firstCol="1" bandRow="1">
                <a:tableStyleId>{5940675A-B579-460E-94D1-54222C63F5DA}</a:tableStyleId>
              </a:tblPr>
              <a:tblGrid>
                <a:gridCol w="501569">
                  <a:extLst>
                    <a:ext uri="{9D8B030D-6E8A-4147-A177-3AD203B41FA5}">
                      <a16:colId xmlns:a16="http://schemas.microsoft.com/office/drawing/2014/main" xmlns="" val="1076315128"/>
                    </a:ext>
                  </a:extLst>
                </a:gridCol>
                <a:gridCol w="759194">
                  <a:extLst>
                    <a:ext uri="{9D8B030D-6E8A-4147-A177-3AD203B41FA5}">
                      <a16:colId xmlns:a16="http://schemas.microsoft.com/office/drawing/2014/main" xmlns="" val="3895637340"/>
                    </a:ext>
                  </a:extLst>
                </a:gridCol>
                <a:gridCol w="9810660">
                  <a:extLst>
                    <a:ext uri="{9D8B030D-6E8A-4147-A177-3AD203B41FA5}">
                      <a16:colId xmlns:a16="http://schemas.microsoft.com/office/drawing/2014/main" xmlns="" val="3025704839"/>
                    </a:ext>
                  </a:extLst>
                </a:gridCol>
                <a:gridCol w="510977">
                  <a:extLst>
                    <a:ext uri="{9D8B030D-6E8A-4147-A177-3AD203B41FA5}">
                      <a16:colId xmlns:a16="http://schemas.microsoft.com/office/drawing/2014/main" xmlns="" val="2355765119"/>
                    </a:ext>
                  </a:extLst>
                </a:gridCol>
              </a:tblGrid>
              <a:tr h="764048">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solidFill>
                            <a:srgbClr val="0070C0"/>
                          </a:solidFill>
                          <a:effectLst/>
                          <a:latin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bài</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tả</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cảnh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sinh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hoạt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6</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3784286609"/>
                  </a:ext>
                </a:extLst>
              </a:tr>
              <a:tr h="4971732">
                <a:tc>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endParaRPr lang="en-US" sz="1800" i="1" kern="1200" dirty="0">
                        <a:solidFill>
                          <a:schemeClr val="tx1"/>
                        </a:solidFill>
                        <a:effectLst/>
                        <a:latin typeface="+mn-lt"/>
                        <a:ea typeface="+mn-ea"/>
                        <a:cs typeface="+mn-cs"/>
                      </a:endParaRPr>
                    </a:p>
                    <a:p>
                      <a:pPr algn="just">
                        <a:lnSpc>
                          <a:spcPct val="150000"/>
                        </a:lnSpc>
                        <a:spcAft>
                          <a:spcPts val="1000"/>
                        </a:spcAft>
                        <a:tabLst>
                          <a:tab pos="90170" algn="l"/>
                          <a:tab pos="18034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pP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400"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a:p>
                      <a:pPr>
                        <a:lnSpc>
                          <a:spcPct val="150000"/>
                        </a:lnSpc>
                      </a:pPr>
                      <a:r>
                        <a:rPr lang="vi-VN" sz="2400" i="1" kern="1200" dirty="0">
                          <a:solidFill>
                            <a:schemeClr val="tx1"/>
                          </a:solidFill>
                          <a:effectLst/>
                          <a:latin typeface="Times New Roman" panose="02020603050405020304" pitchFamily="18" charset="0"/>
                          <a:ea typeface="+mn-ea"/>
                          <a:cs typeface="Times New Roman" panose="02020603050405020304" pitchFamily="18" charset="0"/>
                        </a:rPr>
                        <a:t>d. Chính tả, ngữ pháp</a:t>
                      </a:r>
                      <a:endParaRPr lang="en-US" sz="2400" kern="1200" dirty="0">
                        <a:solidFill>
                          <a:schemeClr val="tx1"/>
                        </a:solidFill>
                        <a:effectLst/>
                        <a:latin typeface="Times New Roman" panose="02020603050405020304" pitchFamily="18" charset="0"/>
                        <a:ea typeface="+mn-ea"/>
                        <a:cs typeface="Times New Roman" panose="02020603050405020304" pitchFamily="18" charset="0"/>
                      </a:endParaRPr>
                    </a:p>
                    <a:p>
                      <a:pPr>
                        <a:lnSpc>
                          <a:spcPct val="150000"/>
                        </a:lnSpc>
                      </a:pPr>
                      <a:r>
                        <a:rPr lang="vi-VN" sz="2400" kern="1200" dirty="0">
                          <a:solidFill>
                            <a:schemeClr val="tx1"/>
                          </a:solidFill>
                          <a:effectLst/>
                          <a:latin typeface="Times New Roman" panose="02020603050405020304" pitchFamily="18" charset="0"/>
                          <a:ea typeface="+mn-ea"/>
                          <a:cs typeface="Times New Roman" panose="02020603050405020304" pitchFamily="18" charset="0"/>
                        </a:rPr>
                        <a:t>Đảm bảo chuẩn chính tả, ngữ pháp Tiếng Việt</a:t>
                      </a:r>
                      <a:r>
                        <a:rPr lang="en-US" sz="2400" kern="1200" dirty="0">
                          <a:solidFill>
                            <a:schemeClr val="tx1"/>
                          </a:solidFill>
                          <a:effectLst/>
                          <a:latin typeface="Times New Roman" panose="02020603050405020304" pitchFamily="18" charset="0"/>
                          <a:ea typeface="+mn-ea"/>
                          <a:cs typeface="Times New Roman" panose="02020603050405020304" pitchFamily="18" charset="0"/>
                        </a:rPr>
                        <a:t>.</a:t>
                      </a:r>
                    </a:p>
                    <a:p>
                      <a:pPr>
                        <a:lnSpc>
                          <a:spcPct val="150000"/>
                        </a:lnSpc>
                      </a:pPr>
                      <a:r>
                        <a:rPr lang="en-US" sz="2400" b="1" i="1" kern="1200" dirty="0" err="1">
                          <a:solidFill>
                            <a:schemeClr val="tx1"/>
                          </a:solidFill>
                          <a:effectLst/>
                          <a:latin typeface="Times New Roman" panose="02020603050405020304" pitchFamily="18" charset="0"/>
                          <a:ea typeface="+mn-ea"/>
                          <a:cs typeface="Times New Roman" panose="02020603050405020304" pitchFamily="18" charset="0"/>
                        </a:rPr>
                        <a:t>Hướng</a:t>
                      </a:r>
                      <a:r>
                        <a:rPr lang="vi-VN" sz="2400" b="1" i="1" kern="1200" dirty="0">
                          <a:solidFill>
                            <a:schemeClr val="tx1"/>
                          </a:solidFill>
                          <a:effectLst/>
                          <a:latin typeface="Times New Roman" panose="02020603050405020304" pitchFamily="18" charset="0"/>
                          <a:ea typeface="+mn-ea"/>
                          <a:cs typeface="Times New Roman" panose="02020603050405020304" pitchFamily="18" charset="0"/>
                        </a:rPr>
                        <a:t> dẫn chấm</a:t>
                      </a:r>
                      <a:r>
                        <a:rPr lang="en-US" sz="2400" b="1"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không</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cho</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điểm</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nếu</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làm</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mắc</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quá</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nhiều</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lỗi</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chính</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tả</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ngữ</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400" i="1" kern="1200" dirty="0" err="1">
                          <a:solidFill>
                            <a:schemeClr val="tx1"/>
                          </a:solidFill>
                          <a:effectLst/>
                          <a:latin typeface="Times New Roman" panose="02020603050405020304" pitchFamily="18" charset="0"/>
                          <a:ea typeface="+mn-ea"/>
                          <a:cs typeface="Times New Roman" panose="02020603050405020304" pitchFamily="18" charset="0"/>
                        </a:rPr>
                        <a:t>pháp</a:t>
                      </a:r>
                      <a:r>
                        <a:rPr lang="en-US" sz="24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20000"/>
                        <a:lumOff val="80000"/>
                      </a:schemeClr>
                    </a:solidFill>
                  </a:tcPr>
                </a:tc>
                <a:tc>
                  <a:txBody>
                    <a:bodyPr/>
                    <a:lstStyle/>
                    <a:p>
                      <a:pPr algn="ctr">
                        <a:lnSpc>
                          <a:spcPct val="115000"/>
                        </a:lnSpc>
                        <a:spcBef>
                          <a:spcPts val="200"/>
                        </a:spcBef>
                        <a:spcAft>
                          <a:spcPts val="100"/>
                        </a:spcAft>
                      </a:pP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2192542845"/>
                  </a:ext>
                </a:extLst>
              </a:tr>
            </a:tbl>
          </a:graphicData>
        </a:graphic>
      </p:graphicFrame>
    </p:spTree>
    <p:extLst>
      <p:ext uri="{BB962C8B-B14F-4D97-AF65-F5344CB8AC3E}">
        <p14:creationId xmlns:p14="http://schemas.microsoft.com/office/powerpoint/2010/main" val="417154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xmlns="" id="{1C528AAF-A5BE-480D-B370-02DB61E030B1}"/>
              </a:ext>
            </a:extLst>
          </p:cNvPr>
          <p:cNvGraphicFramePr>
            <a:graphicFrameLocks noGrp="1"/>
          </p:cNvGraphicFramePr>
          <p:nvPr>
            <p:extLst>
              <p:ext uri="{D42A27DB-BD31-4B8C-83A1-F6EECF244321}">
                <p14:modId xmlns:p14="http://schemas.microsoft.com/office/powerpoint/2010/main" val="909603092"/>
              </p:ext>
            </p:extLst>
          </p:nvPr>
        </p:nvGraphicFramePr>
        <p:xfrm>
          <a:off x="318655" y="387929"/>
          <a:ext cx="11582400" cy="5957453"/>
        </p:xfrm>
        <a:graphic>
          <a:graphicData uri="http://schemas.openxmlformats.org/drawingml/2006/table">
            <a:tbl>
              <a:tblPr firstRow="1" firstCol="1" bandRow="1">
                <a:tableStyleId>{5940675A-B579-460E-94D1-54222C63F5DA}</a:tableStyleId>
              </a:tblPr>
              <a:tblGrid>
                <a:gridCol w="501569">
                  <a:extLst>
                    <a:ext uri="{9D8B030D-6E8A-4147-A177-3AD203B41FA5}">
                      <a16:colId xmlns:a16="http://schemas.microsoft.com/office/drawing/2014/main" xmlns="" val="1076315128"/>
                    </a:ext>
                  </a:extLst>
                </a:gridCol>
                <a:gridCol w="759194">
                  <a:extLst>
                    <a:ext uri="{9D8B030D-6E8A-4147-A177-3AD203B41FA5}">
                      <a16:colId xmlns:a16="http://schemas.microsoft.com/office/drawing/2014/main" xmlns="" val="3895637340"/>
                    </a:ext>
                  </a:extLst>
                </a:gridCol>
                <a:gridCol w="9810660">
                  <a:extLst>
                    <a:ext uri="{9D8B030D-6E8A-4147-A177-3AD203B41FA5}">
                      <a16:colId xmlns:a16="http://schemas.microsoft.com/office/drawing/2014/main" xmlns="" val="3025704839"/>
                    </a:ext>
                  </a:extLst>
                </a:gridCol>
                <a:gridCol w="510977">
                  <a:extLst>
                    <a:ext uri="{9D8B030D-6E8A-4147-A177-3AD203B41FA5}">
                      <a16:colId xmlns:a16="http://schemas.microsoft.com/office/drawing/2014/main" xmlns="" val="2355765119"/>
                    </a:ext>
                  </a:extLst>
                </a:gridCol>
              </a:tblGrid>
              <a:tr h="793577">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II</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 </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just">
                        <a:lnSpc>
                          <a:spcPct val="115000"/>
                        </a:lnSpc>
                        <a:spcBef>
                          <a:spcPts val="200"/>
                        </a:spcBef>
                        <a:spcAft>
                          <a:spcPts val="100"/>
                        </a:spcAft>
                      </a:pPr>
                      <a:r>
                        <a:rPr lang="en-US" sz="2400" dirty="0" err="1">
                          <a:solidFill>
                            <a:srgbClr val="0070C0"/>
                          </a:solidFill>
                          <a:effectLst/>
                          <a:latin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bài</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tả</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cảnh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sinh</a:t>
                      </a:r>
                      <a:r>
                        <a:rPr lang="en-US" sz="2400" dirty="0">
                          <a:solidFill>
                            <a:srgbClr val="0070C0"/>
                          </a:solidFill>
                          <a:effectLst/>
                          <a:latin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cs typeface="Times New Roman" panose="02020603050405020304" pitchFamily="18" charset="0"/>
                        </a:rPr>
                        <a:t>hoạt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solidFill>
                            <a:srgbClr val="0070C0"/>
                          </a:solidFill>
                          <a:effectLst/>
                          <a:latin typeface="Times New Roman" panose="02020603050405020304" pitchFamily="18" charset="0"/>
                          <a:cs typeface="Times New Roman" panose="02020603050405020304" pitchFamily="18" charset="0"/>
                        </a:rPr>
                        <a:t>6</a:t>
                      </a:r>
                      <a:r>
                        <a:rPr lang="vi-VN" sz="2400" dirty="0">
                          <a:solidFill>
                            <a:srgbClr val="0070C0"/>
                          </a:solidFill>
                          <a:effectLst/>
                          <a:latin typeface="Times New Roman" panose="02020603050405020304" pitchFamily="18" charset="0"/>
                          <a:cs typeface="Times New Roman" panose="02020603050405020304" pitchFamily="18" charset="0"/>
                        </a:rPr>
                        <a:t>,0</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extLst>
                  <a:ext uri="{0D108BD9-81ED-4DB2-BD59-A6C34878D82A}">
                    <a16:rowId xmlns:a16="http://schemas.microsoft.com/office/drawing/2014/main" xmlns="" val="3784286609"/>
                  </a:ext>
                </a:extLst>
              </a:tr>
              <a:tr h="5163876">
                <a:tc>
                  <a:txBody>
                    <a:bodyPr/>
                    <a:lstStyle/>
                    <a:p>
                      <a:endParaRPr lang="en-US"/>
                    </a:p>
                  </a:txBody>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6195" marR="36195" marT="0" marB="0">
                    <a:solidFill>
                      <a:schemeClr val="accent4">
                        <a:lumMod val="20000"/>
                        <a:lumOff val="80000"/>
                      </a:schemeClr>
                    </a:solidFill>
                  </a:tcPr>
                </a:tc>
                <a:tc>
                  <a:txBody>
                    <a:bodyPr/>
                    <a:lstStyle/>
                    <a:p>
                      <a:pPr>
                        <a:lnSpc>
                          <a:spcPct val="150000"/>
                        </a:lnSpc>
                      </a:pPr>
                      <a:r>
                        <a:rPr lang="vi-VN" sz="2800" i="1" kern="1200" dirty="0">
                          <a:solidFill>
                            <a:schemeClr val="tx1"/>
                          </a:solidFill>
                          <a:effectLst/>
                          <a:latin typeface="Times New Roman" panose="02020603050405020304" pitchFamily="18" charset="0"/>
                          <a:ea typeface="+mn-ea"/>
                          <a:cs typeface="Times New Roman" panose="02020603050405020304" pitchFamily="18" charset="0"/>
                        </a:rPr>
                        <a:t>e. Sáng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tạo</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Có cá</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ch</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diễ</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n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đạ</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t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mớ</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i</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vi-VN" sz="2800" kern="1200" dirty="0">
                          <a:solidFill>
                            <a:schemeClr val="tx1"/>
                          </a:solidFill>
                          <a:effectLst/>
                          <a:latin typeface="Times New Roman" panose="02020603050405020304" pitchFamily="18" charset="0"/>
                          <a:ea typeface="+mn-ea"/>
                          <a:cs typeface="Times New Roman" panose="02020603050405020304" pitchFamily="18" charset="0"/>
                        </a:rPr>
                        <a:t>mẻ</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có</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sử</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dụng</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kết</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hợp</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biện</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pháp</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tu</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từ</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đã</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học</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để</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miêu</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tả</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ngôn</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ngữ</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giàu</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sức</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biểu</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cảm</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bài</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viết</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lôi</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cuốn</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hấp</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tx1"/>
                          </a:solidFill>
                          <a:effectLst/>
                          <a:latin typeface="Times New Roman" panose="02020603050405020304" pitchFamily="18" charset="0"/>
                          <a:ea typeface="+mn-ea"/>
                          <a:cs typeface="Times New Roman" panose="02020603050405020304" pitchFamily="18" charset="0"/>
                        </a:rPr>
                        <a:t>dẫn</a:t>
                      </a:r>
                      <a:r>
                        <a:rPr lang="en-US" sz="2800" kern="1200" dirty="0">
                          <a:solidFill>
                            <a:schemeClr val="tx1"/>
                          </a:solidFill>
                          <a:effectLst/>
                          <a:latin typeface="Times New Roman" panose="02020603050405020304" pitchFamily="18" charset="0"/>
                          <a:ea typeface="+mn-ea"/>
                          <a:cs typeface="Times New Roman" panose="02020603050405020304" pitchFamily="18" charset="0"/>
                        </a:rPr>
                        <a:t>.</a:t>
                      </a:r>
                    </a:p>
                    <a:p>
                      <a:pPr>
                        <a:lnSpc>
                          <a:spcPct val="150000"/>
                        </a:lnSpc>
                      </a:pPr>
                      <a:r>
                        <a:rPr lang="vi-VN" sz="2800"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b="1" i="1" kern="1200" dirty="0" err="1">
                          <a:solidFill>
                            <a:schemeClr val="tx1"/>
                          </a:solidFill>
                          <a:effectLst/>
                          <a:latin typeface="Times New Roman" panose="02020603050405020304" pitchFamily="18" charset="0"/>
                          <a:ea typeface="+mn-ea"/>
                          <a:cs typeface="Times New Roman" panose="02020603050405020304" pitchFamily="18" charset="0"/>
                        </a:rPr>
                        <a:t>Hướng</a:t>
                      </a:r>
                      <a:r>
                        <a:rPr lang="en-US" sz="2800" b="1"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b="1" i="1" kern="1200" dirty="0" err="1">
                          <a:solidFill>
                            <a:schemeClr val="tx1"/>
                          </a:solidFill>
                          <a:effectLst/>
                          <a:latin typeface="Times New Roman" panose="02020603050405020304" pitchFamily="18" charset="0"/>
                          <a:ea typeface="+mn-ea"/>
                          <a:cs typeface="Times New Roman" panose="02020603050405020304" pitchFamily="18" charset="0"/>
                        </a:rPr>
                        <a:t>dẫn</a:t>
                      </a:r>
                      <a:r>
                        <a:rPr lang="en-US" sz="2800" b="1"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b="1" i="1" kern="1200" dirty="0" err="1">
                          <a:solidFill>
                            <a:schemeClr val="tx1"/>
                          </a:solidFill>
                          <a:effectLst/>
                          <a:latin typeface="Times New Roman" panose="02020603050405020304" pitchFamily="18" charset="0"/>
                          <a:ea typeface="+mn-ea"/>
                          <a:cs typeface="Times New Roman" panose="02020603050405020304" pitchFamily="18" charset="0"/>
                        </a:rPr>
                        <a:t>chấm</a:t>
                      </a:r>
                      <a:r>
                        <a:rPr lang="en-US" sz="2800" b="1" i="1" kern="1200" dirty="0">
                          <a:solidFill>
                            <a:schemeClr val="tx1"/>
                          </a:solidFill>
                          <a:effectLst/>
                          <a:latin typeface="Times New Roman" panose="02020603050405020304" pitchFamily="18" charset="0"/>
                          <a:ea typeface="+mn-ea"/>
                          <a:cs typeface="Times New Roman" panose="02020603050405020304" pitchFamily="18" charset="0"/>
                        </a:rPr>
                        <a:t>:</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800" kern="1200" dirty="0">
                        <a:solidFill>
                          <a:schemeClr val="tx1"/>
                        </a:solidFill>
                        <a:effectLst/>
                        <a:latin typeface="Times New Roman" panose="02020603050405020304" pitchFamily="18" charset="0"/>
                        <a:ea typeface="+mn-ea"/>
                        <a:cs typeface="Times New Roman" panose="02020603050405020304" pitchFamily="18" charset="0"/>
                      </a:endParaRPr>
                    </a:p>
                    <a:p>
                      <a:pPr>
                        <a:lnSpc>
                          <a:spcPct val="150000"/>
                        </a:lnSpc>
                      </a:pP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Đáp</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ứng</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3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yêu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cầu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trở</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lên</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1,0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điểm</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800" kern="1200" dirty="0">
                        <a:solidFill>
                          <a:schemeClr val="tx1"/>
                        </a:solidFill>
                        <a:effectLst/>
                        <a:latin typeface="Times New Roman" panose="02020603050405020304" pitchFamily="18" charset="0"/>
                        <a:ea typeface="+mn-ea"/>
                        <a:cs typeface="Times New Roman" panose="02020603050405020304" pitchFamily="18" charset="0"/>
                      </a:endParaRPr>
                    </a:p>
                    <a:p>
                      <a:pPr>
                        <a:lnSpc>
                          <a:spcPct val="150000"/>
                        </a:lnSpc>
                      </a:pP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Đáp</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ứng</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2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yêu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cầu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0,75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điểm</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800" kern="1200" dirty="0">
                        <a:solidFill>
                          <a:schemeClr val="tx1"/>
                        </a:solidFill>
                        <a:effectLst/>
                        <a:latin typeface="Times New Roman" panose="02020603050405020304" pitchFamily="18" charset="0"/>
                        <a:ea typeface="+mn-ea"/>
                        <a:cs typeface="Times New Roman" panose="02020603050405020304" pitchFamily="18" charset="0"/>
                      </a:endParaRPr>
                    </a:p>
                    <a:p>
                      <a:pPr>
                        <a:lnSpc>
                          <a:spcPct val="150000"/>
                        </a:lnSpc>
                      </a:pP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Đáp</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ứng</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được</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1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yêu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cầu</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 0,5 </a:t>
                      </a:r>
                      <a:r>
                        <a:rPr lang="en-US" sz="2800" i="1" kern="1200" dirty="0" err="1">
                          <a:solidFill>
                            <a:schemeClr val="tx1"/>
                          </a:solidFill>
                          <a:effectLst/>
                          <a:latin typeface="Times New Roman" panose="02020603050405020304" pitchFamily="18" charset="0"/>
                          <a:ea typeface="+mn-ea"/>
                          <a:cs typeface="Times New Roman" panose="02020603050405020304" pitchFamily="18" charset="0"/>
                        </a:rPr>
                        <a:t>điểm</a:t>
                      </a:r>
                      <a:r>
                        <a:rPr lang="en-US" sz="2800" i="1" kern="1200" dirty="0">
                          <a:solidFill>
                            <a:schemeClr val="tx1"/>
                          </a:solidFill>
                          <a:effectLst/>
                          <a:latin typeface="Times New Roman" panose="02020603050405020304" pitchFamily="18" charset="0"/>
                          <a:ea typeface="+mn-ea"/>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20000"/>
                        <a:lumOff val="80000"/>
                      </a:schemeClr>
                    </a:solidFill>
                  </a:tcPr>
                </a:tc>
                <a:tc>
                  <a:txBody>
                    <a:bodyPr/>
                    <a:lstStyle/>
                    <a:p>
                      <a:pPr algn="ctr">
                        <a:lnSpc>
                          <a:spcPct val="115000"/>
                        </a:lnSpc>
                        <a:spcBef>
                          <a:spcPts val="200"/>
                        </a:spcBef>
                        <a:spcAft>
                          <a:spcPts val="1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1</a:t>
                      </a:r>
                    </a:p>
                  </a:txBody>
                  <a:tcPr marL="36195" marR="36195" marT="0" marB="0">
                    <a:solidFill>
                      <a:schemeClr val="accent4">
                        <a:lumMod val="20000"/>
                        <a:lumOff val="80000"/>
                      </a:schemeClr>
                    </a:solidFill>
                  </a:tcPr>
                </a:tc>
                <a:extLst>
                  <a:ext uri="{0D108BD9-81ED-4DB2-BD59-A6C34878D82A}">
                    <a16:rowId xmlns:a16="http://schemas.microsoft.com/office/drawing/2014/main" xmlns="" val="2192542845"/>
                  </a:ext>
                </a:extLst>
              </a:tr>
            </a:tbl>
          </a:graphicData>
        </a:graphic>
      </p:graphicFrame>
    </p:spTree>
    <p:extLst>
      <p:ext uri="{BB962C8B-B14F-4D97-AF65-F5344CB8AC3E}">
        <p14:creationId xmlns:p14="http://schemas.microsoft.com/office/powerpoint/2010/main" val="264036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260764"/>
            <a:ext cx="11290461" cy="4793672"/>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B008B06-38A8-4BBB-8647-45B524C29AF4}"/>
              </a:ext>
            </a:extLst>
          </p:cNvPr>
          <p:cNvSpPr txBox="1"/>
          <p:nvPr/>
        </p:nvSpPr>
        <p:spPr>
          <a:xfrm>
            <a:off x="789709" y="1691295"/>
            <a:ext cx="11069782" cy="3905941"/>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2.3.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giá</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2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Điểm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hai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chính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Kiều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Phương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vô</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sáng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hồn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rất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trai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hội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hoạ</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thường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tỏ</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ghen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tị</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bực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tức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khó</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chịu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hiện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năng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Nhưng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kịp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nhận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lầm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đứng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bức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vẽ</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34771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2237883" y="404199"/>
            <a:ext cx="6939530"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18656" y="2259646"/>
            <a:ext cx="11748653" cy="4121248"/>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56AE8BAA-A45C-4D22-9D3A-DA9E57DC2DBB}"/>
              </a:ext>
            </a:extLst>
          </p:cNvPr>
          <p:cNvSpPr txBox="1"/>
          <p:nvPr/>
        </p:nvSpPr>
        <p:spPr>
          <a:xfrm>
            <a:off x="2237883" y="477107"/>
            <a:ext cx="7342518" cy="483017"/>
          </a:xfrm>
          <a:prstGeom prst="rect">
            <a:avLst/>
          </a:prstGeom>
          <a:noFill/>
        </p:spPr>
        <p:txBody>
          <a:bodyPr wrap="square">
            <a:spAutoFit/>
          </a:bodyPr>
          <a:lstStyle/>
          <a:p>
            <a:pPr algn="ctr">
              <a:lnSpc>
                <a:spcPct val="115000"/>
              </a:lnSpc>
              <a:spcBef>
                <a:spcPts val="750"/>
              </a:spcBef>
              <a:tabLst>
                <a:tab pos="400050" algn="l"/>
              </a:tabLst>
            </a:pPr>
            <a:r>
              <a:rPr lang="da-DK"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 ĐỘNG VẬN DỤNG CẢ BÀI HỌC 9</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8F8CF56C-B10B-4A11-9796-459BE1ABED54}"/>
              </a:ext>
            </a:extLst>
          </p:cNvPr>
          <p:cNvSpPr txBox="1"/>
          <p:nvPr/>
        </p:nvSpPr>
        <p:spPr>
          <a:xfrm>
            <a:off x="569030" y="1441476"/>
            <a:ext cx="6096000" cy="482633"/>
          </a:xfrm>
          <a:prstGeom prst="rect">
            <a:avLst/>
          </a:prstGeom>
          <a:noFill/>
        </p:spPr>
        <p:txBody>
          <a:bodyPr wrap="square">
            <a:spAutoFit/>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A24529B1-8F18-41E0-A3DE-19D6B35183E2}"/>
              </a:ext>
            </a:extLst>
          </p:cNvPr>
          <p:cNvSpPr txBox="1"/>
          <p:nvPr/>
        </p:nvSpPr>
        <p:spPr>
          <a:xfrm>
            <a:off x="360220" y="2302567"/>
            <a:ext cx="11748653" cy="3789564"/>
          </a:xfrm>
          <a:prstGeom prst="rect">
            <a:avLst/>
          </a:prstGeom>
          <a:noFill/>
        </p:spPr>
        <p:txBody>
          <a:bodyPr wrap="square">
            <a:spAutoFit/>
          </a:bodyPr>
          <a:lstStyle/>
          <a:p>
            <a:pPr algn="just">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thằng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Thằng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thằng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trùm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sò</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75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vén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nghiêm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giùm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dép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Tụi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nhịn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tuần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nỉ</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nghênh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nghênh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4073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nodeType="with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barn(inVertical)">
                                      <p:cBhvr>
                                        <p:cTn id="23" dur="500"/>
                                        <p:tgtEl>
                                          <p:spTgt spid="13">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3">
                                            <p:txEl>
                                              <p:pRg st="1" end="1"/>
                                            </p:txEl>
                                          </p:spTgt>
                                        </p:tgtEl>
                                        <p:attrNameLst>
                                          <p:attrName>style.visibility</p:attrName>
                                        </p:attrNameLst>
                                      </p:cBhvr>
                                      <p:to>
                                        <p:strVal val="visible"/>
                                      </p:to>
                                    </p:set>
                                    <p:animEffect transition="in" filter="barn(inVertical)">
                                      <p:cBhvr>
                                        <p:cTn id="28" dur="500"/>
                                        <p:tgtEl>
                                          <p:spTgt spid="13">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3">
                                            <p:txEl>
                                              <p:pRg st="2" end="2"/>
                                            </p:txEl>
                                          </p:spTgt>
                                        </p:tgtEl>
                                        <p:attrNameLst>
                                          <p:attrName>style.visibility</p:attrName>
                                        </p:attrNameLst>
                                      </p:cBhvr>
                                      <p:to>
                                        <p:strVal val="visible"/>
                                      </p:to>
                                    </p:set>
                                    <p:animEffect transition="in" filter="barn(inVertical)">
                                      <p:cBhvr>
                                        <p:cTn id="33" dur="500"/>
                                        <p:tgtEl>
                                          <p:spTgt spid="13">
                                            <p:txEl>
                                              <p:pRg st="2" end="2"/>
                                            </p:txEl>
                                          </p:spTgt>
                                        </p:tgtEl>
                                      </p:cBhvr>
                                    </p:animEffect>
                                  </p:childTnLst>
                                </p:cTn>
                              </p:par>
                              <p:par>
                                <p:cTn id="34" presetID="16" presetClass="entr" presetSubtype="21" fill="hold" nodeType="withEffect">
                                  <p:stCondLst>
                                    <p:cond delay="0"/>
                                  </p:stCondLst>
                                  <p:childTnLst>
                                    <p:set>
                                      <p:cBhvr>
                                        <p:cTn id="35" dur="1" fill="hold">
                                          <p:stCondLst>
                                            <p:cond delay="0"/>
                                          </p:stCondLst>
                                        </p:cTn>
                                        <p:tgtEl>
                                          <p:spTgt spid="13">
                                            <p:txEl>
                                              <p:pRg st="3" end="3"/>
                                            </p:txEl>
                                          </p:spTgt>
                                        </p:tgtEl>
                                        <p:attrNameLst>
                                          <p:attrName>style.visibility</p:attrName>
                                        </p:attrNameLst>
                                      </p:cBhvr>
                                      <p:to>
                                        <p:strVal val="visible"/>
                                      </p:to>
                                    </p:set>
                                    <p:animEffect transition="in" filter="barn(inVertical)">
                                      <p:cBhvr>
                                        <p:cTn id="36" dur="500"/>
                                        <p:tgtEl>
                                          <p:spTgt spid="1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9" grpId="0"/>
      <p:bldP spid="11"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429491" y="706582"/>
            <a:ext cx="11457709" cy="5597236"/>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BAC7001-BEC4-4095-8981-A93349A4461D}"/>
              </a:ext>
            </a:extLst>
          </p:cNvPr>
          <p:cNvSpPr txBox="1"/>
          <p:nvPr/>
        </p:nvSpPr>
        <p:spPr>
          <a:xfrm>
            <a:off x="569030" y="1074459"/>
            <a:ext cx="11318170" cy="4935518"/>
          </a:xfrm>
          <a:prstGeom prst="rect">
            <a:avLst/>
          </a:prstGeom>
          <a:noFill/>
        </p:spPr>
        <p:txBody>
          <a:bodyPr wrap="square">
            <a:spAutoFit/>
          </a:bodyPr>
          <a:lstStyle/>
          <a:p>
            <a:pPr>
              <a:lnSpc>
                <a:spcPct val="115000"/>
              </a:lnSpc>
              <a:spcAft>
                <a:spcPts val="75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đòn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răng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cắn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 to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phồng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tràng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re re”,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cọng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lùa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võ</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Tụi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bẽ</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hiếm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75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7992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235527" y="1205345"/>
            <a:ext cx="11956473" cy="4461163"/>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CD81153-D689-4A1B-8934-883A92FE961C}"/>
              </a:ext>
            </a:extLst>
          </p:cNvPr>
          <p:cNvSpPr txBox="1"/>
          <p:nvPr/>
        </p:nvSpPr>
        <p:spPr>
          <a:xfrm>
            <a:off x="235526" y="2145883"/>
            <a:ext cx="11956473" cy="2368084"/>
          </a:xfrm>
          <a:prstGeom prst="rect">
            <a:avLst/>
          </a:prstGeom>
          <a:noFill/>
        </p:spPr>
        <p:txBody>
          <a:bodyPr wrap="square">
            <a:spAutoFit/>
          </a:bodyPr>
          <a:lstStyle/>
          <a:p>
            <a:pPr>
              <a:lnSpc>
                <a:spcPct val="115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1799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4591064" y="182612"/>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D7E200F-EC80-49DC-BDE8-E69D5335CEC0}"/>
              </a:ext>
            </a:extLst>
          </p:cNvPr>
          <p:cNvSpPr txBox="1"/>
          <p:nvPr/>
        </p:nvSpPr>
        <p:spPr>
          <a:xfrm>
            <a:off x="5080596" y="207362"/>
            <a:ext cx="2341418" cy="548099"/>
          </a:xfrm>
          <a:prstGeom prst="rect">
            <a:avLst/>
          </a:prstGeom>
          <a:noFill/>
        </p:spPr>
        <p:txBody>
          <a:bodyPr wrap="square">
            <a:spAutoFit/>
          </a:bodyPr>
          <a:lstStyle/>
          <a:p>
            <a:pPr algn="ctr">
              <a:lnSpc>
                <a:spcPct val="115000"/>
              </a:lnSpc>
            </a:pPr>
            <a:r>
              <a:rPr lang="en-US" sz="2800" b="1" dirty="0" err="1">
                <a:solidFill>
                  <a:srgbClr val="FF0000"/>
                </a:solidFill>
                <a:effectLst/>
                <a:latin typeface="Times New Roman" panose="02020603050405020304" pitchFamily="18" charset="0"/>
                <a:ea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rPr>
              <a:t>làm</a:t>
            </a:r>
            <a:r>
              <a:rPr lang="en-US" sz="2800" b="1" dirty="0">
                <a:solidFill>
                  <a:srgbClr val="FF0000"/>
                </a:solidFill>
                <a:effectLst/>
                <a:latin typeface="Times New Roman" panose="02020603050405020304" pitchFamily="18" charset="0"/>
                <a:ea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CA96D5AB-367E-42EE-BE07-6EEF5F6E5D0D}"/>
              </a:ext>
            </a:extLst>
          </p:cNvPr>
          <p:cNvGraphicFramePr>
            <a:graphicFrameLocks noGrp="1"/>
          </p:cNvGraphicFramePr>
          <p:nvPr>
            <p:extLst>
              <p:ext uri="{D42A27DB-BD31-4B8C-83A1-F6EECF244321}">
                <p14:modId xmlns:p14="http://schemas.microsoft.com/office/powerpoint/2010/main" val="54076221"/>
              </p:ext>
            </p:extLst>
          </p:nvPr>
        </p:nvGraphicFramePr>
        <p:xfrm>
          <a:off x="249382" y="1023395"/>
          <a:ext cx="11693236" cy="5753147"/>
        </p:xfrm>
        <a:graphic>
          <a:graphicData uri="http://schemas.openxmlformats.org/drawingml/2006/table">
            <a:tbl>
              <a:tblPr firstRow="1" firstCol="1" lastRow="1" lastCol="1" bandRow="1" bandCol="1">
                <a:tableStyleId>{5940675A-B579-460E-94D1-54222C63F5DA}</a:tableStyleId>
              </a:tblPr>
              <a:tblGrid>
                <a:gridCol w="1241260">
                  <a:extLst>
                    <a:ext uri="{9D8B030D-6E8A-4147-A177-3AD203B41FA5}">
                      <a16:colId xmlns:a16="http://schemas.microsoft.com/office/drawing/2014/main" xmlns="" val="3890984352"/>
                    </a:ext>
                  </a:extLst>
                </a:gridCol>
                <a:gridCol w="10451976">
                  <a:extLst>
                    <a:ext uri="{9D8B030D-6E8A-4147-A177-3AD203B41FA5}">
                      <a16:colId xmlns:a16="http://schemas.microsoft.com/office/drawing/2014/main" xmlns="" val="1367243916"/>
                    </a:ext>
                  </a:extLst>
                </a:gridCol>
              </a:tblGrid>
              <a:tr h="248131">
                <a:tc>
                  <a:txBody>
                    <a:bodyPr/>
                    <a:lstStyle/>
                    <a:p>
                      <a:pPr algn="ctr">
                        <a:lnSpc>
                          <a:spcPct val="115000"/>
                        </a:lnSpc>
                        <a:spcAft>
                          <a:spcPts val="1000"/>
                        </a:spcAft>
                        <a:tabLst>
                          <a:tab pos="400050" algn="l"/>
                        </a:tabLst>
                      </a:pPr>
                      <a:r>
                        <a:rPr lang="en-US" sz="2400">
                          <a:effectLst/>
                          <a:latin typeface="Times New Roman" panose="02020603050405020304" pitchFamily="18" charset="0"/>
                          <a:cs typeface="Times New Roman" panose="02020603050405020304" pitchFamily="18" charset="0"/>
                        </a:rPr>
                        <a:t>Câu 1</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2">
                        <a:lumMod val="20000"/>
                        <a:lumOff val="80000"/>
                      </a:schemeClr>
                    </a:solidFill>
                  </a:tcPr>
                </a:tc>
                <a:tc>
                  <a:txBody>
                    <a:bodyPr/>
                    <a:lstStyle/>
                    <a:p>
                      <a:pPr algn="just">
                        <a:lnSpc>
                          <a:spcPct val="115000"/>
                        </a:lnSpc>
                        <a:spcAft>
                          <a:spcPts val="1000"/>
                        </a:spcAft>
                      </a:pPr>
                      <a:r>
                        <a:rPr lang="en-US" sz="2400" kern="1800">
                          <a:effectLst/>
                          <a:latin typeface="Times New Roman" panose="02020603050405020304" pitchFamily="18" charset="0"/>
                          <a:cs typeface="Times New Roman" panose="02020603050405020304" pitchFamily="18" charset="0"/>
                        </a:rPr>
                        <a:t> </a:t>
                      </a:r>
                      <a:r>
                        <a:rPr lang="en-US" sz="2400">
                          <a:effectLst/>
                          <a:latin typeface="Times New Roman" panose="02020603050405020304" pitchFamily="18" charset="0"/>
                          <a:cs typeface="Times New Roman" panose="02020603050405020304" pitchFamily="18" charset="0"/>
                        </a:rPr>
                        <a:t>Ngôi kể trong đoạn trích trên: Ngôi thứ nhất (người kể chuyện xưng “tôi”)</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20000"/>
                        <a:lumOff val="80000"/>
                      </a:schemeClr>
                    </a:solidFill>
                  </a:tcPr>
                </a:tc>
                <a:extLst>
                  <a:ext uri="{0D108BD9-81ED-4DB2-BD59-A6C34878D82A}">
                    <a16:rowId xmlns:a16="http://schemas.microsoft.com/office/drawing/2014/main" xmlns="" val="2396625392"/>
                  </a:ext>
                </a:extLst>
              </a:tr>
              <a:tr h="2007155">
                <a:tc>
                  <a:txBody>
                    <a:bodyPr/>
                    <a:lstStyle/>
                    <a:p>
                      <a:pPr algn="ctr">
                        <a:lnSpc>
                          <a:spcPct val="115000"/>
                        </a:lnSpc>
                        <a:spcAft>
                          <a:spcPts val="1000"/>
                        </a:spcAft>
                        <a:tabLst>
                          <a:tab pos="400050" algn="l"/>
                        </a:tabLst>
                      </a:pPr>
                      <a:r>
                        <a:rPr lang="en-US" sz="2400">
                          <a:effectLst/>
                          <a:latin typeface="Times New Roman" panose="02020603050405020304" pitchFamily="18" charset="0"/>
                          <a:cs typeface="Times New Roman" panose="02020603050405020304" pitchFamily="18" charset="0"/>
                        </a:rPr>
                        <a:t>Câu 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2">
                        <a:lumMod val="20000"/>
                        <a:lumOff val="80000"/>
                      </a:schemeClr>
                    </a:solidFill>
                  </a:tcPr>
                </a:tc>
                <a:tc>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Đặc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màu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đỏ</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nhỏ</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hơn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than </a:t>
                      </a:r>
                      <a:r>
                        <a:rPr lang="en-US" sz="2400" dirty="0" err="1">
                          <a:effectLst/>
                          <a:latin typeface="Times New Roman" panose="02020603050405020304" pitchFamily="18" charset="0"/>
                          <a:cs typeface="Times New Roman" panose="02020603050405020304" pitchFamily="18" charset="0"/>
                        </a:rPr>
                        <a:t>nhưng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đánh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ai </a:t>
                      </a:r>
                      <a:r>
                        <a:rPr lang="en-US" sz="2400" dirty="0" err="1">
                          <a:effectLst/>
                          <a:latin typeface="Times New Roman" panose="02020603050405020304" pitchFamily="18" charset="0"/>
                          <a:cs typeface="Times New Roman" panose="02020603050405020304" pitchFamily="18" charset="0"/>
                        </a:rPr>
                        <a:t>bì</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chiến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trận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lì</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đòn</a:t>
                      </a:r>
                      <a:r>
                        <a:rPr lang="en-US" sz="2400" dirty="0">
                          <a:effectLst/>
                          <a:latin typeface="Times New Roman" panose="02020603050405020304" pitchFamily="18" charset="0"/>
                          <a:cs typeface="Times New Roman" panose="02020603050405020304" pitchFamily="18" charset="0"/>
                        </a:rPr>
                        <a:t>. </a:t>
                      </a:r>
                    </a:p>
                    <a:p>
                      <a:pPr algn="just">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hàm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răng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khỏe</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cắn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đứt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chân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cs typeface="Times New Roman" panose="02020603050405020304" pitchFamily="18" charset="0"/>
                        </a:rPr>
                        <a:t>dế</a:t>
                      </a:r>
                      <a:r>
                        <a:rPr lang="en-US" sz="2400" dirty="0">
                          <a:effectLst/>
                          <a:latin typeface="Times New Roman" panose="02020603050405020304" pitchFamily="18" charset="0"/>
                          <a:cs typeface="Times New Roman" panose="02020603050405020304" pitchFamily="18" charset="0"/>
                        </a:rPr>
                        <a:t> than to </a:t>
                      </a:r>
                      <a:r>
                        <a:rPr lang="en-US" sz="2400" dirty="0" err="1">
                          <a:effectLst/>
                          <a:latin typeface="Times New Roman" panose="02020603050405020304" pitchFamily="18" charset="0"/>
                          <a:cs typeface="Times New Roman" panose="02020603050405020304" pitchFamily="18" charset="0"/>
                        </a:rPr>
                        <a:t>gấp</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đôi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nó</a:t>
                      </a:r>
                      <a:r>
                        <a:rPr lang="en-US" sz="2400" dirty="0">
                          <a:effectLst/>
                          <a:latin typeface="Times New Roman" panose="02020603050405020304" pitchFamily="18" charset="0"/>
                          <a:cs typeface="Times New Roman" panose="02020603050405020304" pitchFamily="18" charset="0"/>
                        </a:rPr>
                        <a:t>.</a:t>
                      </a:r>
                    </a:p>
                  </a:txBody>
                  <a:tcPr marL="68580" marR="68580" marT="0" marB="0">
                    <a:solidFill>
                      <a:schemeClr val="accent2">
                        <a:lumMod val="20000"/>
                        <a:lumOff val="80000"/>
                      </a:schemeClr>
                    </a:solidFill>
                  </a:tcPr>
                </a:tc>
                <a:extLst>
                  <a:ext uri="{0D108BD9-81ED-4DB2-BD59-A6C34878D82A}">
                    <a16:rowId xmlns:a16="http://schemas.microsoft.com/office/drawing/2014/main" xmlns="" val="545634253"/>
                  </a:ext>
                </a:extLst>
              </a:tr>
              <a:tr h="1332935">
                <a:tc>
                  <a:txBody>
                    <a:bodyPr/>
                    <a:lstStyle/>
                    <a:p>
                      <a:pPr algn="ctr">
                        <a:lnSpc>
                          <a:spcPct val="115000"/>
                        </a:lnSpc>
                        <a:spcAft>
                          <a:spcPts val="1000"/>
                        </a:spcAft>
                        <a:tabLst>
                          <a:tab pos="400050" algn="l"/>
                        </a:tabLst>
                      </a:pPr>
                      <a:r>
                        <a:rPr lang="en-US" sz="2400">
                          <a:effectLst/>
                          <a:latin typeface="Times New Roman" panose="02020603050405020304" pitchFamily="18" charset="0"/>
                          <a:cs typeface="Times New Roman" panose="02020603050405020304" pitchFamily="18" charset="0"/>
                        </a:rPr>
                        <a:t>Câu 3</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2">
                        <a:lumMod val="20000"/>
                        <a:lumOff val="80000"/>
                      </a:schemeClr>
                    </a:solidFill>
                  </a:tcPr>
                </a:tc>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Lợi nhất quyết không bán hay đổi chú dế lửa cho ai đổi gì cũng không đổi vì</a:t>
                      </a:r>
                    </a:p>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 Lợi rất yêu quý dế lửa của mình.</a:t>
                      </a:r>
                    </a:p>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 Lợi có dế lửa trong tay như nắm chắc phần thắng “đánh nhau không ai bì được”, “nổi tiếng lì đòn”.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20000"/>
                        <a:lumOff val="80000"/>
                      </a:schemeClr>
                    </a:solidFill>
                  </a:tcPr>
                </a:tc>
                <a:extLst>
                  <a:ext uri="{0D108BD9-81ED-4DB2-BD59-A6C34878D82A}">
                    <a16:rowId xmlns:a16="http://schemas.microsoft.com/office/drawing/2014/main" xmlns="" val="4111707720"/>
                  </a:ext>
                </a:extLst>
              </a:tr>
              <a:tr h="922350">
                <a:tc>
                  <a:txBody>
                    <a:bodyPr/>
                    <a:lstStyle/>
                    <a:p>
                      <a:pPr algn="ctr">
                        <a:lnSpc>
                          <a:spcPct val="115000"/>
                        </a:lnSpc>
                        <a:spcAft>
                          <a:spcPts val="1000"/>
                        </a:spcAft>
                        <a:tabLst>
                          <a:tab pos="400050" algn="l"/>
                        </a:tabLst>
                      </a:pPr>
                      <a:r>
                        <a:rPr lang="en-US" sz="2400">
                          <a:effectLst/>
                          <a:latin typeface="Times New Roman" panose="02020603050405020304" pitchFamily="18" charset="0"/>
                          <a:cs typeface="Times New Roman" panose="02020603050405020304" pitchFamily="18" charset="0"/>
                        </a:rPr>
                        <a:t>Câu 4</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solidFill>
                      <a:schemeClr val="accent2">
                        <a:lumMod val="20000"/>
                        <a:lumOff val="80000"/>
                      </a:schemeClr>
                    </a:solidFill>
                  </a:tcPr>
                </a:tc>
                <a:tc>
                  <a:txBody>
                    <a:bodyPr/>
                    <a:lstStyle/>
                    <a:p>
                      <a:pPr fontAlgn="base">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cs typeface="Times New Roman" panose="02020603050405020304" pitchFamily="18" charset="0"/>
                        </a:rPr>
                        <a:t> HS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rút</a:t>
                      </a:r>
                      <a:r>
                        <a:rPr lang="en-US" sz="2400" dirty="0">
                          <a:effectLst/>
                          <a:latin typeface="Times New Roman" panose="02020603050405020304" pitchFamily="18" charset="0"/>
                          <a:cs typeface="Times New Roman" panose="02020603050405020304" pitchFamily="18" charset="0"/>
                        </a:rPr>
                        <a:t> ra: </a:t>
                      </a:r>
                    </a:p>
                    <a:p>
                      <a:pPr>
                        <a:lnSpc>
                          <a:spcPct val="115000"/>
                        </a:lnSpc>
                      </a:pPr>
                      <a:r>
                        <a:rPr lang="en-US" sz="2400" dirty="0" err="1">
                          <a:effectLst/>
                          <a:latin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Tuổi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rút</a:t>
                      </a:r>
                      <a:r>
                        <a:rPr lang="en-US" sz="2400" dirty="0">
                          <a:effectLst/>
                          <a:latin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ứng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xử</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cs typeface="Times New Roman" panose="02020603050405020304" pitchFamily="18" charset="0"/>
                        </a:rPr>
                        <a:t>, chia </a:t>
                      </a:r>
                      <a:r>
                        <a:rPr lang="en-US" sz="2400" dirty="0" err="1">
                          <a:effectLst/>
                          <a:latin typeface="Times New Roman" panose="02020603050405020304" pitchFamily="18" charset="0"/>
                          <a:cs typeface="Times New Roman" panose="02020603050405020304" pitchFamily="18" charset="0"/>
                        </a:rPr>
                        <a:t>sẻ</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thấu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cs typeface="Times New Roman" panose="02020603050405020304" pitchFamily="18" charset="0"/>
                        </a:rPr>
                        <a:t> bao dung.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20000"/>
                        <a:lumOff val="80000"/>
                      </a:schemeClr>
                    </a:solidFill>
                  </a:tcPr>
                </a:tc>
                <a:extLst>
                  <a:ext uri="{0D108BD9-81ED-4DB2-BD59-A6C34878D82A}">
                    <a16:rowId xmlns:a16="http://schemas.microsoft.com/office/drawing/2014/main" xmlns="" val="3215612817"/>
                  </a:ext>
                </a:extLst>
              </a:tr>
            </a:tbl>
          </a:graphicData>
        </a:graphic>
      </p:graphicFrame>
    </p:spTree>
    <p:extLst>
      <p:ext uri="{BB962C8B-B14F-4D97-AF65-F5344CB8AC3E}">
        <p14:creationId xmlns:p14="http://schemas.microsoft.com/office/powerpoint/2010/main" val="4270939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C3CAE706-C9F3-4456-BC0A-73BC5ACFABD1}"/>
              </a:ext>
            </a:extLst>
          </p:cNvPr>
          <p:cNvSpPr txBox="1"/>
          <p:nvPr/>
        </p:nvSpPr>
        <p:spPr>
          <a:xfrm>
            <a:off x="1468582" y="1288474"/>
            <a:ext cx="10058400" cy="3666901"/>
          </a:xfrm>
          <a:prstGeom prst="rect">
            <a:avLst/>
          </a:prstGeom>
          <a:noFill/>
        </p:spPr>
        <p:txBody>
          <a:bodyPr wrap="square">
            <a:spAutoFit/>
          </a:bodyPr>
          <a:lstStyle/>
          <a:p>
            <a:pPr algn="ctr">
              <a:lnSpc>
                <a:spcPct val="115000"/>
              </a:lnSpc>
              <a:spcAft>
                <a:spcPts val="1000"/>
              </a:spcAft>
            </a:pPr>
            <a:r>
              <a:rPr lang="en-US" sz="2800" b="1" dirty="0" err="1">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b="1" dirty="0">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b="1" dirty="0">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GV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HS: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180340">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Tìm đọc và tham khảo các tài liệu liên quan đến nội dung bài học.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180340">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Học bài ở nhà, ôn tập các nội dung đã học.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180340">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Làm hoàn chỉnh các đề 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180340">
              <a:lnSpc>
                <a:spcPct val="115000"/>
              </a:lnSpc>
              <a:spcAft>
                <a:spcPts val="1000"/>
              </a:spcAft>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Vẽ sơ đồ tư duy bài học.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75140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108364"/>
            <a:ext cx="11235043" cy="4793672"/>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41F431E-8CC6-4788-8CA5-F543C107FC03}"/>
              </a:ext>
            </a:extLst>
          </p:cNvPr>
          <p:cNvSpPr txBox="1"/>
          <p:nvPr/>
        </p:nvSpPr>
        <p:spPr>
          <a:xfrm>
            <a:off x="692728" y="1698174"/>
            <a:ext cx="10930242" cy="3430683"/>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tabLst>
                <a:tab pos="1386840" algn="l"/>
              </a:tabLst>
            </a:pP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Điểm</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khác</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nhau</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thuật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xây</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dựng</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2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8580">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hân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thứ</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nhất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xưng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này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giúp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hiện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tâm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trạng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thực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đầy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đủ</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hơn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Còn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qua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chủ</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yếu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hiện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qua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việc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làm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nói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hành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8048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21673" y="332509"/>
            <a:ext cx="11748654" cy="6276109"/>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C7B5181-C53C-4912-B1C4-A40B00A4A3C2}"/>
              </a:ext>
            </a:extLst>
          </p:cNvPr>
          <p:cNvSpPr txBox="1"/>
          <p:nvPr/>
        </p:nvSpPr>
        <p:spPr>
          <a:xfrm>
            <a:off x="602672" y="443345"/>
            <a:ext cx="11097491" cy="5982150"/>
          </a:xfrm>
          <a:prstGeom prst="rect">
            <a:avLst/>
          </a:prstGeom>
          <a:noFill/>
        </p:spPr>
        <p:txBody>
          <a:bodyPr wrap="square">
            <a:spAutoFit/>
          </a:bodyPr>
          <a:lstStyle/>
          <a:p>
            <a:pPr algn="just">
              <a:lnSpc>
                <a:spcPct val="115000"/>
              </a:lnSpc>
              <a:spcAft>
                <a:spcPts val="600"/>
              </a:spcAft>
              <a:tabLst>
                <a:tab pos="28956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thuật</a:t>
            </a: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49225" lvl="0" indent="-342900" algn="just">
              <a:spcBef>
                <a:spcPts val="10"/>
              </a:spcBef>
              <a:spcAft>
                <a:spcPts val="600"/>
              </a:spcAft>
              <a:buSzPts val="1400"/>
              <a:buFont typeface="Times New Roman" panose="02020603050405020304" pitchFamily="18" charset="0"/>
              <a:buChar char="-"/>
              <a:tabLst>
                <a:tab pos="22923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spc="1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8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1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spc="9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spcAft>
                <a:spcPts val="600"/>
              </a:spcAft>
              <a:buSzPts val="1400"/>
              <a:buFont typeface="Times New Roman" panose="02020603050405020304" pitchFamily="18" charset="0"/>
              <a:buChar char="-"/>
              <a:tabLst>
                <a:tab pos="215265"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spc="-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spcAft>
                <a:spcPts val="600"/>
              </a:spcAft>
              <a:buSzPts val="1400"/>
              <a:buFont typeface="Times New Roman" panose="02020603050405020304" pitchFamily="18" charset="0"/>
              <a:buChar char="-"/>
              <a:tabLst>
                <a:tab pos="215265"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600"/>
              </a:spcAft>
              <a:tabLst>
                <a:tab pos="289560" algn="l"/>
              </a:tabLst>
            </a:pPr>
            <a:r>
              <a:rPr lang="en-US" sz="2800" b="1" spc="-5"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spc="-5"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spc="-15"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spc="-5"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dung: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0495" lvl="0" indent="-342900" algn="just">
              <a:spcAft>
                <a:spcPts val="600"/>
              </a:spcAft>
              <a:buSzPts val="1400"/>
              <a:buFont typeface="Times New Roman" panose="02020603050405020304" pitchFamily="18" charset="0"/>
              <a:buChar char="-"/>
              <a:tabLst>
                <a:tab pos="218440" algn="l"/>
              </a:tabLst>
            </a:pP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spc="1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spc="2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spc="2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2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spc="2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spc="26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spc="1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spc="3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spc="3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spc="3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spc="1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5"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spc="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spc="-1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spc="-1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150495" lvl="0" indent="-342900" algn="just">
              <a:spcAft>
                <a:spcPts val="600"/>
              </a:spcAft>
              <a:buSzPts val="1400"/>
              <a:buFont typeface="Times New Roman" panose="02020603050405020304" pitchFamily="18" charset="0"/>
              <a:buChar char="-"/>
              <a:tabLst>
                <a:tab pos="21844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0158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1000"/>
                                        <p:tgtEl>
                                          <p:spTgt spid="5"/>
                                        </p:tgtEl>
                                      </p:cBhvr>
                                    </p:animEffect>
                                    <p:anim calcmode="lin" valueType="num">
                                      <p:cBhvr>
                                        <p:cTn id="11" dur="1000" fill="hold"/>
                                        <p:tgtEl>
                                          <p:spTgt spid="5"/>
                                        </p:tgtEl>
                                        <p:attrNameLst>
                                          <p:attrName>ppt_x</p:attrName>
                                        </p:attrNameLst>
                                      </p:cBhvr>
                                      <p:tavLst>
                                        <p:tav tm="0">
                                          <p:val>
                                            <p:strVal val="#ppt_x"/>
                                          </p:val>
                                        </p:tav>
                                        <p:tav tm="100000">
                                          <p:val>
                                            <p:strVal val="#ppt_x"/>
                                          </p:val>
                                        </p:tav>
                                      </p:tavLst>
                                    </p:anim>
                                    <p:anim calcmode="lin" valueType="num">
                                      <p:cBhvr>
                                        <p:cTn id="12"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904509" y="207576"/>
            <a:ext cx="3519056" cy="628832"/>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2230582"/>
            <a:ext cx="11290461" cy="3588327"/>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187B40B-5F0B-41D4-9855-4A1F7BBB4207}"/>
              </a:ext>
            </a:extLst>
          </p:cNvPr>
          <p:cNvSpPr txBox="1"/>
          <p:nvPr/>
        </p:nvSpPr>
        <p:spPr>
          <a:xfrm>
            <a:off x="5375563" y="247942"/>
            <a:ext cx="3366655" cy="548099"/>
          </a:xfrm>
          <a:prstGeom prst="rect">
            <a:avLst/>
          </a:prstGeom>
          <a:noFill/>
        </p:spPr>
        <p:txBody>
          <a:bodyPr wrap="square">
            <a:spAutoFit/>
          </a:bodyPr>
          <a:lstStyle/>
          <a:p>
            <a:pPr marL="342900" lvl="0" indent="-342900" algn="just">
              <a:lnSpc>
                <a:spcPct val="115000"/>
              </a:lnSpc>
              <a:spcAft>
                <a:spcPts val="1000"/>
              </a:spcAft>
              <a:buFont typeface="+mj-lt"/>
              <a:buAutoNum type="romanUcPeriod" startAt="4"/>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LUYỆN ĐỀ</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08000C0-342C-4C25-B4F6-CEB5CA8C5531}"/>
              </a:ext>
            </a:extLst>
          </p:cNvPr>
          <p:cNvSpPr txBox="1"/>
          <p:nvPr/>
        </p:nvSpPr>
        <p:spPr>
          <a:xfrm>
            <a:off x="803564" y="1170413"/>
            <a:ext cx="6096000" cy="548099"/>
          </a:xfrm>
          <a:prstGeom prst="rect">
            <a:avLst/>
          </a:prstGeom>
          <a:noFill/>
        </p:spPr>
        <p:txBody>
          <a:bodyPr wrap="square">
            <a:spAutoFit/>
          </a:bodyPr>
          <a:lstStyle/>
          <a:p>
            <a:pPr algn="just">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1: TRẮC NGHIỆM: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11344D46-DBF0-463D-A78F-6514ED71CCCC}"/>
              </a:ext>
            </a:extLst>
          </p:cNvPr>
          <p:cNvSpPr txBox="1"/>
          <p:nvPr/>
        </p:nvSpPr>
        <p:spPr>
          <a:xfrm>
            <a:off x="915394" y="2723823"/>
            <a:ext cx="10944097" cy="1846916"/>
          </a:xfrm>
          <a:prstGeom prst="rect">
            <a:avLst/>
          </a:prstGeom>
          <a:noFill/>
        </p:spPr>
        <p:txBody>
          <a:bodyPr wrap="square">
            <a:spAutoFit/>
          </a:bodyPr>
          <a:lstStyle/>
          <a:p>
            <a:pPr marL="30480" marR="30480" algn="just">
              <a:lnSpc>
                <a:spcPct val="115000"/>
              </a:lnSpc>
              <a:spcBef>
                <a:spcPts val="500"/>
              </a:spcBef>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Quỳnh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AA4DF053-DDF0-40CF-AD8E-466F57A37CBE}"/>
              </a:ext>
            </a:extLst>
          </p:cNvPr>
          <p:cNvSpPr txBox="1"/>
          <p:nvPr/>
        </p:nvSpPr>
        <p:spPr>
          <a:xfrm>
            <a:off x="915394" y="3994930"/>
            <a:ext cx="1441866" cy="548099"/>
          </a:xfrm>
          <a:prstGeom prst="rect">
            <a:avLst/>
          </a:prstGeom>
          <a:noFill/>
        </p:spPr>
        <p:txBody>
          <a:bodyPr wrap="square">
            <a:spAutoFit/>
          </a:bodyPr>
          <a:lstStyle/>
          <a:p>
            <a:pPr marL="30480" marR="30480" algn="just">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9924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P spid="1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149928"/>
            <a:ext cx="11304315" cy="4682836"/>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DB8E6D4-688D-4A60-A6D6-643A2DEBE5DA}"/>
              </a:ext>
            </a:extLst>
          </p:cNvPr>
          <p:cNvSpPr txBox="1"/>
          <p:nvPr/>
        </p:nvSpPr>
        <p:spPr>
          <a:xfrm>
            <a:off x="720436" y="1568453"/>
            <a:ext cx="11014363" cy="3641253"/>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sót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08E5C87-0DE8-4EF0-B4DA-893DB1210D1F}"/>
              </a:ext>
            </a:extLst>
          </p:cNvPr>
          <p:cNvSpPr txBox="1"/>
          <p:nvPr/>
        </p:nvSpPr>
        <p:spPr>
          <a:xfrm>
            <a:off x="720436" y="3982337"/>
            <a:ext cx="1219201" cy="548099"/>
          </a:xfrm>
          <a:prstGeom prst="rect">
            <a:avLst/>
          </a:prstGeom>
          <a:noFill/>
        </p:spPr>
        <p:txBody>
          <a:bodyPr wrap="square">
            <a:spAutoFit/>
          </a:bodyPr>
          <a:lstStyle/>
          <a:p>
            <a:pPr marL="30480" marR="30480" algn="just">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2403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219201"/>
            <a:ext cx="11110352" cy="4655126"/>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70E6CBA-130B-4F71-87F0-F51233CE36D5}"/>
              </a:ext>
            </a:extLst>
          </p:cNvPr>
          <p:cNvSpPr txBox="1"/>
          <p:nvPr/>
        </p:nvSpPr>
        <p:spPr>
          <a:xfrm>
            <a:off x="644733" y="2031383"/>
            <a:ext cx="10902534" cy="2342436"/>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BA2781F-70AB-446A-8CBC-51E2FB1D9F1A}"/>
              </a:ext>
            </a:extLst>
          </p:cNvPr>
          <p:cNvSpPr txBox="1"/>
          <p:nvPr/>
        </p:nvSpPr>
        <p:spPr>
          <a:xfrm>
            <a:off x="4765963" y="3836744"/>
            <a:ext cx="2854036" cy="523220"/>
          </a:xfrm>
          <a:prstGeom prst="rect">
            <a:avLst/>
          </a:prstGeom>
          <a:noFill/>
        </p:spPr>
        <p:txBody>
          <a:bodyPr wrap="square">
            <a:spAutoFit/>
          </a:bodyPr>
          <a:lstStyle/>
          <a:p>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60613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149927"/>
            <a:ext cx="11276606" cy="4946073"/>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DCC6D72-DDB8-4D0E-8B15-A459C08B9937}"/>
              </a:ext>
            </a:extLst>
          </p:cNvPr>
          <p:cNvSpPr txBox="1"/>
          <p:nvPr/>
        </p:nvSpPr>
        <p:spPr>
          <a:xfrm>
            <a:off x="731820" y="1473464"/>
            <a:ext cx="10951025" cy="4298997"/>
          </a:xfrm>
          <a:prstGeom prst="rect">
            <a:avLst/>
          </a:prstGeom>
          <a:noFill/>
        </p:spPr>
        <p:txBody>
          <a:bodyPr wrap="square">
            <a:spAutoFit/>
          </a:bodyPr>
          <a:lstStyle/>
          <a:p>
            <a:pPr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2: Thực hiện nhiệm vụ:</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Các nhóm lần lượt báo cáo sản phẩm dự án của nhóm.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GV khích lệ, động viên.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3: Báo cáo sản phẩm học tập:</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Các nhóm nhận xét sản phẩm của nhóm bạn sau khi nhóm bạn báo cáo.</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4: Đánh giá, nhận xét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 GV nhận xét, khen và biểu dương các nhóm có sản phẩm tốt.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8777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499260" y="1062318"/>
            <a:ext cx="11193479" cy="473336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2545C6B-E0A0-45A2-BD6A-D2BBC8B01DDE}"/>
              </a:ext>
            </a:extLst>
          </p:cNvPr>
          <p:cNvSpPr txBox="1"/>
          <p:nvPr/>
        </p:nvSpPr>
        <p:spPr>
          <a:xfrm>
            <a:off x="499260" y="1790126"/>
            <a:ext cx="11193478" cy="3145733"/>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Chê</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thèm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cớ</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gỏng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91995E19-6858-4EA6-BCC1-4D75EE36C477}"/>
              </a:ext>
            </a:extLst>
          </p:cNvPr>
          <p:cNvSpPr txBox="1"/>
          <p:nvPr/>
        </p:nvSpPr>
        <p:spPr>
          <a:xfrm>
            <a:off x="485404" y="3728178"/>
            <a:ext cx="1939636" cy="556434"/>
          </a:xfrm>
          <a:prstGeom prst="rect">
            <a:avLst/>
          </a:prstGeom>
          <a:noFill/>
        </p:spPr>
        <p:txBody>
          <a:bodyPr wrap="square">
            <a:spAutoFit/>
          </a:bodyPr>
          <a:lstStyle/>
          <a:p>
            <a:pPr marL="30480" marR="30480" algn="just">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4163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025236"/>
            <a:ext cx="11387443" cy="4461164"/>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3ABF986-0CEF-4EFA-B9CA-470B370F4F24}"/>
              </a:ext>
            </a:extLst>
          </p:cNvPr>
          <p:cNvSpPr txBox="1"/>
          <p:nvPr/>
        </p:nvSpPr>
        <p:spPr>
          <a:xfrm>
            <a:off x="735781" y="1435191"/>
            <a:ext cx="11053940" cy="3641253"/>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419F2C05-C097-4DE0-B345-DBB5451FBC6F}"/>
              </a:ext>
            </a:extLst>
          </p:cNvPr>
          <p:cNvSpPr txBox="1"/>
          <p:nvPr/>
        </p:nvSpPr>
        <p:spPr>
          <a:xfrm>
            <a:off x="777346" y="4524302"/>
            <a:ext cx="1898073" cy="523220"/>
          </a:xfrm>
          <a:prstGeom prst="rect">
            <a:avLst/>
          </a:prstGeom>
          <a:noFill/>
        </p:spPr>
        <p:txBody>
          <a:bodyPr wrap="square">
            <a:spAutoFit/>
          </a:bodyPr>
          <a:lstStyle/>
          <a:p>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0501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30980" y="279637"/>
            <a:ext cx="6372097" cy="628832"/>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717964"/>
            <a:ext cx="11235043" cy="418758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DE3226C-E125-47E5-954D-17B0C0DFD0BA}"/>
              </a:ext>
            </a:extLst>
          </p:cNvPr>
          <p:cNvSpPr txBox="1"/>
          <p:nvPr/>
        </p:nvSpPr>
        <p:spPr>
          <a:xfrm>
            <a:off x="707077" y="335307"/>
            <a:ext cx="6096000" cy="587853"/>
          </a:xfrm>
          <a:prstGeom prst="rect">
            <a:avLst/>
          </a:prstGeom>
          <a:noFill/>
        </p:spPr>
        <p:txBody>
          <a:bodyPr wrap="square">
            <a:spAutoFit/>
          </a:bodyPr>
          <a:lstStyle/>
          <a:p>
            <a:pPr algn="just">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2: THỰC HÀNH ĐỌC </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9E17585-F407-4495-BA92-3438B345EDA5}"/>
              </a:ext>
            </a:extLst>
          </p:cNvPr>
          <p:cNvSpPr txBox="1"/>
          <p:nvPr/>
        </p:nvSpPr>
        <p:spPr>
          <a:xfrm>
            <a:off x="872835" y="2027653"/>
            <a:ext cx="9767455" cy="556434"/>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DB50E2CC-E268-4552-B6C0-CA878B76FF5C}"/>
              </a:ext>
            </a:extLst>
          </p:cNvPr>
          <p:cNvSpPr txBox="1"/>
          <p:nvPr/>
        </p:nvSpPr>
        <p:spPr>
          <a:xfrm>
            <a:off x="659581" y="2871516"/>
            <a:ext cx="11053940" cy="3034036"/>
          </a:xfrm>
          <a:prstGeom prst="rect">
            <a:avLst/>
          </a:prstGeom>
          <a:noFill/>
        </p:spPr>
        <p:txBody>
          <a:bodyPr wrap="square">
            <a:spAutoFit/>
          </a:bodyPr>
          <a:lstStyle/>
          <a:p>
            <a:pPr>
              <a:lnSpc>
                <a:spcPct val="115000"/>
              </a:lnSpc>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tranh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ngồi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rPr>
              <a:t>ngoài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cửa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sổ</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nơi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bầu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trời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xanh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Mặt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tỏa</a:t>
            </a:r>
            <a:r>
              <a:rPr lang="en-US" sz="2800" i="1" dirty="0">
                <a:solidFill>
                  <a:srgbClr val="000000"/>
                </a:solidFill>
                <a:effectLst/>
                <a:latin typeface="Times New Roman" panose="02020603050405020304" pitchFamily="18" charset="0"/>
                <a:ea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thứ</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ánh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sáng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rất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lạ</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Toát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từ</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cặp</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tư</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ngồi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chú</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chỉ</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sự</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suy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tư</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còn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rất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mơ</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mộng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nữa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hồi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thì</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thầm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rPr>
              <a:t> tai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a:t>
            </a:r>
            <a:br>
              <a:rPr lang="en-US" sz="2800" i="1" dirty="0">
                <a:solidFill>
                  <a:srgbClr val="000000"/>
                </a:solidFill>
                <a:effectLst/>
                <a:latin typeface="Times New Roman" panose="02020603050405020304" pitchFamily="18" charset="0"/>
                <a:ea typeface="Times New Roman" panose="02020603050405020304" pitchFamily="18" charset="0"/>
              </a:rPr>
            </a:br>
            <a:r>
              <a:rPr lang="en-US" sz="2800" i="1" dirty="0">
                <a:solidFill>
                  <a:srgbClr val="000000"/>
                </a:solidFill>
                <a:effectLst/>
                <a:latin typeface="Times New Roman" panose="02020603050405020304" pitchFamily="18" charset="0"/>
                <a:ea typeface="Times New Roman" panose="02020603050405020304" pitchFamily="18" charset="0"/>
              </a:rPr>
              <a:t>     – Con </a:t>
            </a:r>
            <a:r>
              <a:rPr lang="en-US" sz="2800" i="1" dirty="0" err="1">
                <a:solidFill>
                  <a:srgbClr val="000000"/>
                </a:solidFill>
                <a:effectLst/>
                <a:latin typeface="Times New Roman" panose="02020603050405020304" pitchFamily="18" charset="0"/>
                <a:ea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nhận</a:t>
            </a:r>
            <a:r>
              <a:rPr lang="en-US" sz="2800" i="1" dirty="0">
                <a:solidFill>
                  <a:srgbClr val="000000"/>
                </a:solidFill>
                <a:effectLst/>
                <a:latin typeface="Times New Roman" panose="02020603050405020304" pitchFamily="18" charset="0"/>
                <a:ea typeface="Times New Roman" panose="02020603050405020304" pitchFamily="18" charset="0"/>
              </a:rPr>
              <a:t> ra con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a:t>
            </a:r>
            <a:br>
              <a:rPr lang="en-US" sz="2800" i="1" dirty="0">
                <a:solidFill>
                  <a:srgbClr val="000000"/>
                </a:solidFill>
                <a:effectLst/>
                <a:latin typeface="Times New Roman" panose="02020603050405020304" pitchFamily="18" charset="0"/>
                <a:ea typeface="Times New Roman" panose="02020603050405020304" pitchFamily="18" charset="0"/>
              </a:rPr>
            </a:br>
            <a:r>
              <a:rPr lang="en-US" sz="2800" i="1" dirty="0">
                <a:solidFill>
                  <a:srgbClr val="000000"/>
                </a:solidFill>
                <a:effectLst/>
                <a:latin typeface="Times New Roman" panose="02020603050405020304" pitchFamily="18" charset="0"/>
                <a:ea typeface="Times New Roman" panose="02020603050405020304" pitchFamily="18" charset="0"/>
              </a:rPr>
              <a:t>    </a:t>
            </a:r>
            <a:endParaRPr lang="en-US" sz="2800" dirty="0"/>
          </a:p>
        </p:txBody>
      </p:sp>
    </p:spTree>
    <p:extLst>
      <p:ext uri="{BB962C8B-B14F-4D97-AF65-F5344CB8AC3E}">
        <p14:creationId xmlns:p14="http://schemas.microsoft.com/office/powerpoint/2010/main" val="1035259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779565"/>
            <a:ext cx="11179625" cy="5496544"/>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0E66A54B-CE78-4C09-9EBA-088D52AC440C}"/>
              </a:ext>
            </a:extLst>
          </p:cNvPr>
          <p:cNvSpPr txBox="1"/>
          <p:nvPr/>
        </p:nvSpPr>
        <p:spPr>
          <a:xfrm>
            <a:off x="569030" y="1267538"/>
            <a:ext cx="11053940" cy="4520597"/>
          </a:xfrm>
          <a:prstGeom prst="rect">
            <a:avLst/>
          </a:prstGeom>
          <a:noFill/>
        </p:spPr>
        <p:txBody>
          <a:bodyPr wrap="square">
            <a:spAutoFit/>
          </a:bodyPr>
          <a:lstStyle/>
          <a:p>
            <a:pPr>
              <a:lnSpc>
                <a:spcPct val="115000"/>
              </a:lnSpc>
            </a:pP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giật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sững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Chẳng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hiểu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sao</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phải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bám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chặt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lấy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Thọat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tiên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sự</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ngỡ</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ngàng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rối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hãnh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diện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xấu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hổ</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Dưới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hoàn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hảo</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rPr>
              <a:t> kia ư?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miện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dòng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chữ</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đề</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bức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tranh</a:t>
            </a:r>
            <a:r>
              <a:rPr lang="en-US" sz="2800" i="1" dirty="0">
                <a:solidFill>
                  <a:srgbClr val="000000"/>
                </a:solidFill>
                <a:effectLst/>
                <a:latin typeface="Times New Roman" panose="02020603050405020304" pitchFamily="18" charset="0"/>
                <a:ea typeface="Times New Roman" panose="02020603050405020304" pitchFamily="18" charset="0"/>
              </a:rPr>
              <a:t>: “Anh </a:t>
            </a:r>
            <a:r>
              <a:rPr lang="en-US" sz="2800" i="1" dirty="0" err="1">
                <a:solidFill>
                  <a:srgbClr val="000000"/>
                </a:solidFill>
                <a:effectLst/>
                <a:latin typeface="Times New Roman" panose="02020603050405020304" pitchFamily="18" charset="0"/>
                <a:ea typeface="Times New Roman" panose="02020603050405020304" pitchFamily="18" charset="0"/>
              </a:rPr>
              <a:t>trai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Vậy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dưới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mắt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thì</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pP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nhận</a:t>
            </a:r>
            <a:r>
              <a:rPr lang="en-US" sz="2800" i="1" dirty="0">
                <a:solidFill>
                  <a:srgbClr val="000000"/>
                </a:solidFill>
                <a:effectLst/>
                <a:latin typeface="Times New Roman" panose="02020603050405020304" pitchFamily="18" charset="0"/>
                <a:ea typeface="Times New Roman" panose="02020603050405020304" pitchFamily="18" charset="0"/>
              </a:rPr>
              <a:t> ra con </a:t>
            </a:r>
            <a:r>
              <a:rPr lang="en-US" sz="2800" i="1" dirty="0" err="1">
                <a:solidFill>
                  <a:srgbClr val="000000"/>
                </a:solidFill>
                <a:effectLst/>
                <a:latin typeface="Times New Roman" panose="02020603050405020304" pitchFamily="18" charset="0"/>
                <a:ea typeface="Times New Roman" panose="02020603050405020304" pitchFamily="18" charset="0"/>
              </a:rPr>
              <a:t>chưa</a:t>
            </a:r>
            <a:r>
              <a:rPr lang="en-US" sz="2800" i="1" dirty="0">
                <a:solidFill>
                  <a:srgbClr val="000000"/>
                </a:solidFill>
                <a:effectLst/>
                <a:latin typeface="Times New Roman" panose="02020603050405020304" pitchFamily="18" charset="0"/>
                <a:ea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hồi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hộp</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pP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vì</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muốn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khóc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quá</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Bởi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vì</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nếu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với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mẹ</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sẽ</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rằng</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pP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phải</a:t>
            </a: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đâu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Đấy</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tâm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hồn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lòng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nhân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hậu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rPr>
              <a:t>đấy</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Bức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tranh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Duy</a:t>
            </a:r>
            <a:r>
              <a:rPr lang="en-US" sz="2800" dirty="0">
                <a:solidFill>
                  <a:srgbClr val="000000"/>
                </a:solidFill>
                <a:effectLst/>
                <a:latin typeface="Times New Roman" panose="02020603050405020304" pitchFamily="18" charset="0"/>
                <a:ea typeface="Times New Roman" panose="02020603050405020304" pitchFamily="18" charset="0"/>
              </a:rPr>
              <a:t> Anh</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1596814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512617"/>
            <a:ext cx="11138061" cy="5915891"/>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1253BBA-E2EE-481E-BEFB-F8F9257B5ECA}"/>
              </a:ext>
            </a:extLst>
          </p:cNvPr>
          <p:cNvSpPr txBox="1"/>
          <p:nvPr/>
        </p:nvSpPr>
        <p:spPr>
          <a:xfrm>
            <a:off x="692727" y="781203"/>
            <a:ext cx="11014364" cy="5378717"/>
          </a:xfrm>
          <a:prstGeom prst="rect">
            <a:avLst/>
          </a:prstGeom>
          <a:noFill/>
        </p:spPr>
        <p:txBody>
          <a:bodyPr wrap="square">
            <a:spAutoFit/>
          </a:bodyPr>
          <a:lstStyle/>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1b</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3b.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6892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4591065" y="497028"/>
            <a:ext cx="3320483" cy="628832"/>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443345" y="1454727"/>
            <a:ext cx="11623963" cy="4752109"/>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B5517C4-6A76-4BDE-A01B-8E31D27A025F}"/>
              </a:ext>
            </a:extLst>
          </p:cNvPr>
          <p:cNvSpPr txBox="1"/>
          <p:nvPr/>
        </p:nvSpPr>
        <p:spPr>
          <a:xfrm>
            <a:off x="4343404" y="532116"/>
            <a:ext cx="3754582" cy="548099"/>
          </a:xfrm>
          <a:prstGeom prst="rect">
            <a:avLst/>
          </a:prstGeom>
          <a:noFill/>
        </p:spPr>
        <p:txBody>
          <a:bodyPr wrap="square">
            <a:spAutoFit/>
          </a:bodyPr>
          <a:lstStyle/>
          <a:p>
            <a:pPr algn="ct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9E37BE0-CC20-4175-BF91-724929F3549B}"/>
              </a:ext>
            </a:extLst>
          </p:cNvPr>
          <p:cNvSpPr txBox="1"/>
          <p:nvPr/>
        </p:nvSpPr>
        <p:spPr>
          <a:xfrm>
            <a:off x="557088" y="1742719"/>
            <a:ext cx="11388436" cy="4162422"/>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1b.</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80340">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80340">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66916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8" name="Rounded Rectangle 10">
            <a:extLst>
              <a:ext uri="{FF2B5EF4-FFF2-40B4-BE49-F238E27FC236}">
                <a16:creationId xmlns:a16="http://schemas.microsoft.com/office/drawing/2014/main" xmlns="" id="{5C605EA6-F668-4AC6-AF5A-B9A70B167E56}"/>
              </a:ext>
            </a:extLst>
          </p:cNvPr>
          <p:cNvSpPr>
            <a:spLocks noChangeArrowheads="1"/>
          </p:cNvSpPr>
          <p:nvPr/>
        </p:nvSpPr>
        <p:spPr bwMode="auto">
          <a:xfrm>
            <a:off x="261503" y="484909"/>
            <a:ext cx="11471564" cy="234141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61503" y="3229797"/>
            <a:ext cx="11471564" cy="3141770"/>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013ADD8-92A2-4AF6-8AB6-80EB6DBC6D24}"/>
              </a:ext>
            </a:extLst>
          </p:cNvPr>
          <p:cNvSpPr txBox="1"/>
          <p:nvPr/>
        </p:nvSpPr>
        <p:spPr>
          <a:xfrm>
            <a:off x="458933" y="669674"/>
            <a:ext cx="10948555" cy="1675715"/>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3C0218E3-7395-463D-9212-98184E4FE2B3}"/>
              </a:ext>
            </a:extLst>
          </p:cNvPr>
          <p:cNvSpPr txBox="1"/>
          <p:nvPr/>
        </p:nvSpPr>
        <p:spPr>
          <a:xfrm>
            <a:off x="619990" y="3394528"/>
            <a:ext cx="11281065" cy="2812308"/>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nghẹn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83625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 grpId="0" animBg="1"/>
      <p:bldP spid="5" grpId="0"/>
      <p:bldP spid="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180109" y="1021966"/>
            <a:ext cx="11831781" cy="4633959"/>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04349AE-FAA4-4AAD-A5A4-FB94019827E2}"/>
              </a:ext>
            </a:extLst>
          </p:cNvPr>
          <p:cNvSpPr txBox="1"/>
          <p:nvPr/>
        </p:nvSpPr>
        <p:spPr>
          <a:xfrm>
            <a:off x="398317" y="1761975"/>
            <a:ext cx="11395363" cy="3153940"/>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3b.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hảo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57891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29492" y="762001"/>
            <a:ext cx="11443854" cy="5444836"/>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xmlns="" id="{3ED6A4E7-0307-474A-AD1C-8C73FFF7458B}"/>
              </a:ext>
            </a:extLst>
          </p:cNvPr>
          <p:cNvSpPr txBox="1"/>
          <p:nvPr/>
        </p:nvSpPr>
        <p:spPr>
          <a:xfrm>
            <a:off x="631747" y="1031760"/>
            <a:ext cx="11130761" cy="4905317"/>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555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136073"/>
            <a:ext cx="11290461" cy="4682835"/>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175E408-5750-47E1-A9F8-488819375457}"/>
              </a:ext>
            </a:extLst>
          </p:cNvPr>
          <p:cNvSpPr txBox="1"/>
          <p:nvPr/>
        </p:nvSpPr>
        <p:spPr>
          <a:xfrm>
            <a:off x="569031" y="1648592"/>
            <a:ext cx="11290460" cy="3657796"/>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13548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TextBox 4">
            <a:extLst>
              <a:ext uri="{FF2B5EF4-FFF2-40B4-BE49-F238E27FC236}">
                <a16:creationId xmlns:a16="http://schemas.microsoft.com/office/drawing/2014/main" xmlns="" id="{424C521F-BE6C-4438-B47B-BBA39465C562}"/>
              </a:ext>
            </a:extLst>
          </p:cNvPr>
          <p:cNvSpPr txBox="1"/>
          <p:nvPr/>
        </p:nvSpPr>
        <p:spPr>
          <a:xfrm>
            <a:off x="569030" y="785152"/>
            <a:ext cx="6109854" cy="523220"/>
          </a:xfrm>
          <a:prstGeom prst="rect">
            <a:avLst/>
          </a:prstGeom>
          <a:noFill/>
        </p:spPr>
        <p:txBody>
          <a:bodyPr wrap="square">
            <a:spAutoFit/>
          </a:bodyPr>
          <a:lstStyle/>
          <a:p>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 GV giới thiệu nội dung ôn tập bài 9: </a:t>
            </a:r>
            <a:endParaRPr lang="en-US" sz="2800" dirty="0">
              <a:latin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6A6A65B1-DF52-4EE4-BDD7-3FFEC60432DB}"/>
              </a:ext>
            </a:extLst>
          </p:cNvPr>
          <p:cNvGraphicFramePr>
            <a:graphicFrameLocks noGrp="1"/>
          </p:cNvGraphicFramePr>
          <p:nvPr>
            <p:extLst>
              <p:ext uri="{D42A27DB-BD31-4B8C-83A1-F6EECF244321}">
                <p14:modId xmlns:p14="http://schemas.microsoft.com/office/powerpoint/2010/main" val="2590883456"/>
              </p:ext>
            </p:extLst>
          </p:nvPr>
        </p:nvGraphicFramePr>
        <p:xfrm>
          <a:off x="339436" y="1482436"/>
          <a:ext cx="11513128" cy="4835234"/>
        </p:xfrm>
        <a:graphic>
          <a:graphicData uri="http://schemas.openxmlformats.org/drawingml/2006/table">
            <a:tbl>
              <a:tblPr firstRow="1" firstCol="1" bandRow="1">
                <a:tableStyleId>{5940675A-B579-460E-94D1-54222C63F5DA}</a:tableStyleId>
              </a:tblPr>
              <a:tblGrid>
                <a:gridCol w="4094019">
                  <a:extLst>
                    <a:ext uri="{9D8B030D-6E8A-4147-A177-3AD203B41FA5}">
                      <a16:colId xmlns:a16="http://schemas.microsoft.com/office/drawing/2014/main" xmlns="" val="1012488196"/>
                    </a:ext>
                  </a:extLst>
                </a:gridCol>
                <a:gridCol w="7419109">
                  <a:extLst>
                    <a:ext uri="{9D8B030D-6E8A-4147-A177-3AD203B41FA5}">
                      <a16:colId xmlns:a16="http://schemas.microsoft.com/office/drawing/2014/main" xmlns="" val="283223700"/>
                    </a:ext>
                  </a:extLst>
                </a:gridCol>
              </a:tblGrid>
              <a:tr h="518292">
                <a:tc>
                  <a:txBody>
                    <a:bodyPr/>
                    <a:lstStyle/>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KĨ NĂNG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NỘI DUNG CỤ THỂ</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1727644981"/>
                  </a:ext>
                </a:extLst>
              </a:tr>
              <a:tr h="1381033">
                <a:tc rowSpan="4">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Đọc</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algn="just">
                        <a:lnSpc>
                          <a:spcPct val="115000"/>
                        </a:lnSpc>
                        <a:spcAft>
                          <a:spcPts val="1000"/>
                        </a:spcAft>
                      </a:pPr>
                      <a:r>
                        <a:rPr lang="da-DK" sz="2400" dirty="0">
                          <a:effectLst/>
                          <a:latin typeface="Times New Roman" panose="02020603050405020304" pitchFamily="18" charset="0"/>
                          <a:cs typeface="Times New Roman" panose="02020603050405020304" pitchFamily="18" charset="0"/>
                        </a:rPr>
                        <a:t>Đọc hiểu văn bản: </a:t>
                      </a:r>
                      <a:endParaRPr lang="en-US" sz="2400" dirty="0">
                        <a:effectLst/>
                        <a:latin typeface="Times New Roman" panose="02020603050405020304" pitchFamily="18" charset="0"/>
                        <a:cs typeface="Times New Roman" panose="02020603050405020304" pitchFamily="18" charset="0"/>
                      </a:endParaRPr>
                    </a:p>
                    <a:p>
                      <a:pPr>
                        <a:lnSpc>
                          <a:spcPct val="115000"/>
                        </a:lnSpc>
                        <a:spcAft>
                          <a:spcPts val="1000"/>
                        </a:spcAft>
                      </a:pPr>
                      <a:r>
                        <a:rPr lang="da-DK" sz="2400" dirty="0">
                          <a:effectLst/>
                          <a:latin typeface="Times New Roman" panose="02020603050405020304" pitchFamily="18" charset="0"/>
                          <a:cs typeface="Times New Roman" panose="02020603050405020304" pitchFamily="18" charset="0"/>
                        </a:rPr>
                        <a:t>+Văn bản 1: </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gái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cs typeface="Times New Roman" panose="02020603050405020304" pitchFamily="18" charset="0"/>
                        </a:rPr>
                        <a:t> Anh)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3073629962"/>
                  </a:ext>
                </a:extLst>
              </a:tr>
              <a:tr h="518292">
                <a:tc vMerge="1">
                  <a:txBody>
                    <a:bodyPr/>
                    <a:lstStyle/>
                    <a:p>
                      <a:endParaRPr lang="en-US"/>
                    </a:p>
                  </a:txBody>
                  <a:tcPr/>
                </a:tc>
                <a:tc>
                  <a:txBody>
                    <a:bodyPr/>
                    <a:lstStyle/>
                    <a:p>
                      <a:pPr>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cs typeface="Times New Roman" panose="02020603050405020304" pitchFamily="18" charset="0"/>
                        </a:rPr>
                        <a:t> 2: </a:t>
                      </a:r>
                      <a:r>
                        <a:rPr lang="en-US" sz="2400" dirty="0" err="1">
                          <a:effectLst/>
                          <a:latin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Nguyễn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Nhật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Ánh</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237078806"/>
                  </a:ext>
                </a:extLst>
              </a:tr>
              <a:tr h="518292">
                <a:tc vMerge="1">
                  <a:txBody>
                    <a:bodyPr/>
                    <a:lstStyle/>
                    <a:p>
                      <a:endParaRPr lang="en-US"/>
                    </a:p>
                  </a:txBody>
                  <a:tcPr/>
                </a:tc>
                <a:tc>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Thực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hành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Việt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Trạng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ngữ</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3644265740"/>
                  </a:ext>
                </a:extLst>
              </a:tr>
              <a:tr h="1381033">
                <a:tc vMerge="1">
                  <a:txBody>
                    <a:bodyPr/>
                    <a:lstStyle/>
                    <a:p>
                      <a:endParaRPr lang="en-US"/>
                    </a:p>
                  </a:txBody>
                  <a:tcPr/>
                </a:tc>
                <a:tc>
                  <a:txBody>
                    <a:bodyPr/>
                    <a:lstStyle/>
                    <a:p>
                      <a:pPr algn="just">
                        <a:lnSpc>
                          <a:spcPct val="115000"/>
                        </a:lnSpc>
                        <a:spcAft>
                          <a:spcPts val="1000"/>
                        </a:spcAft>
                      </a:pPr>
                      <a:r>
                        <a:rPr lang="da-DK" sz="2400" dirty="0">
                          <a:effectLst/>
                          <a:latin typeface="Times New Roman" panose="02020603050405020304" pitchFamily="18" charset="0"/>
                          <a:cs typeface="Times New Roman" panose="02020603050405020304" pitchFamily="18" charset="0"/>
                        </a:rPr>
                        <a:t>Thực hành đọc hiểu: </a:t>
                      </a:r>
                      <a:endParaRPr lang="en-US" sz="2400" dirty="0">
                        <a:effectLst/>
                        <a:latin typeface="Times New Roman" panose="02020603050405020304" pitchFamily="18" charset="0"/>
                        <a:cs typeface="Times New Roman" panose="02020603050405020304" pitchFamily="18" charset="0"/>
                      </a:endParaRPr>
                    </a:p>
                    <a:p>
                      <a:pPr marR="548640" algn="just">
                        <a:lnSpc>
                          <a:spcPct val="115000"/>
                        </a:lnSpc>
                        <a:spcAft>
                          <a:spcPts val="1000"/>
                        </a:spcAft>
                      </a:pPr>
                      <a:r>
                        <a:rPr lang="da-DK" sz="2400" dirty="0">
                          <a:effectLst/>
                          <a:latin typeface="Times New Roman" panose="02020603050405020304" pitchFamily="18" charset="0"/>
                          <a:cs typeface="Times New Roman" panose="02020603050405020304" pitchFamily="18" charset="0"/>
                        </a:rPr>
                        <a:t>+ Văn bản: </a:t>
                      </a:r>
                      <a:r>
                        <a:rPr lang="en-US" sz="2400" dirty="0" err="1">
                          <a:effectLst/>
                          <a:latin typeface="Times New Roman" panose="02020603050405020304" pitchFamily="18" charset="0"/>
                          <a:cs typeface="Times New Roman" panose="02020603050405020304" pitchFamily="18" charset="0"/>
                        </a:rPr>
                        <a:t>Chích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ơi</a:t>
                      </a:r>
                      <a:r>
                        <a:rPr lang="en-US" sz="2400" dirty="0">
                          <a:effectLst/>
                          <a:latin typeface="Times New Roman" panose="02020603050405020304" pitchFamily="18" charset="0"/>
                          <a:cs typeface="Times New Roman" panose="02020603050405020304" pitchFamily="18" charset="0"/>
                        </a:rPr>
                        <a:t>! (Cao </a:t>
                      </a:r>
                      <a:r>
                        <a:rPr lang="en-US" sz="2400" dirty="0" err="1">
                          <a:effectLst/>
                          <a:latin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Sơn</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179260335"/>
                  </a:ext>
                </a:extLst>
              </a:tr>
              <a:tr h="518292">
                <a:tc>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Viết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tc>
                  <a:txBody>
                    <a:bodyPr/>
                    <a:lstStyle/>
                    <a:p>
                      <a:pPr marR="548640"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bài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hoạt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5">
                        <a:lumMod val="40000"/>
                        <a:lumOff val="60000"/>
                      </a:schemeClr>
                    </a:solidFill>
                  </a:tcPr>
                </a:tc>
                <a:extLst>
                  <a:ext uri="{0D108BD9-81ED-4DB2-BD59-A6C34878D82A}">
                    <a16:rowId xmlns:a16="http://schemas.microsoft.com/office/drawing/2014/main" xmlns="" val="1433030977"/>
                  </a:ext>
                </a:extLst>
              </a:tr>
            </a:tbl>
          </a:graphicData>
        </a:graphic>
      </p:graphicFrame>
    </p:spTree>
    <p:extLst>
      <p:ext uri="{BB962C8B-B14F-4D97-AF65-F5344CB8AC3E}">
        <p14:creationId xmlns:p14="http://schemas.microsoft.com/office/powerpoint/2010/main" val="1234099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066800"/>
            <a:ext cx="11179625" cy="507076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796B5D30-3842-4637-8ADB-F6678ABFBDBD}"/>
              </a:ext>
            </a:extLst>
          </p:cNvPr>
          <p:cNvSpPr txBox="1"/>
          <p:nvPr/>
        </p:nvSpPr>
        <p:spPr>
          <a:xfrm>
            <a:off x="991096" y="1289186"/>
            <a:ext cx="10335490" cy="548099"/>
          </a:xfrm>
          <a:prstGeom prst="rect">
            <a:avLst/>
          </a:prstGeom>
          <a:noFill/>
        </p:spPr>
        <p:txBody>
          <a:bodyPr wrap="square">
            <a:spAutoFit/>
          </a:bodyPr>
          <a:lstStyle/>
          <a:p>
            <a:pPr>
              <a:lnSpc>
                <a:spcPct val="115000"/>
              </a:lnSpc>
            </a:pPr>
            <a:r>
              <a:rPr lang="en-US" sz="2800" b="1" dirty="0" err="1">
                <a:solidFill>
                  <a:srgbClr val="0D0D0D"/>
                </a:solidFill>
                <a:effectLst/>
                <a:latin typeface="Times New Roman" panose="02020603050405020304" pitchFamily="18" charset="0"/>
                <a:ea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rPr>
              <a:t>bài</a:t>
            </a:r>
            <a:r>
              <a:rPr lang="en-US" sz="2800" b="1" dirty="0">
                <a:solidFill>
                  <a:srgbClr val="0D0D0D"/>
                </a:solidFill>
                <a:effectLst/>
                <a:latin typeface="Times New Roman" panose="02020603050405020304" pitchFamily="18" charset="0"/>
                <a:ea typeface="Times New Roman" panose="02020603050405020304" pitchFamily="18" charset="0"/>
              </a:rPr>
              <a:t> 02: </a:t>
            </a:r>
            <a:r>
              <a:rPr lang="en-US" sz="2800" b="1" dirty="0" err="1">
                <a:solidFill>
                  <a:srgbClr val="000000"/>
                </a:solidFill>
                <a:effectLst/>
                <a:latin typeface="Times New Roman" panose="02020603050405020304" pitchFamily="18" charset="0"/>
                <a:ea typeface="Times New Roman" panose="02020603050405020304" pitchFamily="18" charset="0"/>
              </a:rPr>
              <a:t>Đọc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bản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sau</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và</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trả</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lời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các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hỏi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bên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dưới</a:t>
            </a:r>
            <a:r>
              <a:rPr lang="en-US" sz="2800" b="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3953F1F2-5F8D-4210-8D90-1AB33D831CAA}"/>
              </a:ext>
            </a:extLst>
          </p:cNvPr>
          <p:cNvSpPr txBox="1"/>
          <p:nvPr/>
        </p:nvSpPr>
        <p:spPr>
          <a:xfrm>
            <a:off x="569029" y="2030286"/>
            <a:ext cx="11179625" cy="3914277"/>
          </a:xfrm>
          <a:prstGeom prst="rect">
            <a:avLst/>
          </a:prstGeom>
          <a:noFill/>
        </p:spPr>
        <p:txBody>
          <a:bodyPr wrap="square">
            <a:spAutoFit/>
          </a:bodyPr>
          <a:lstStyle/>
          <a:p>
            <a:pPr indent="457200">
              <a:lnSpc>
                <a:spcPct val="115000"/>
              </a:lnSpc>
              <a:spcAft>
                <a:spcPts val="100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leo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quẩn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à?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nguyện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Ồ,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ngừng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578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53685" y="387928"/>
            <a:ext cx="11333515" cy="597130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80F7792-5D21-403A-BCEE-BCFF2F4536D4}"/>
              </a:ext>
            </a:extLst>
          </p:cNvPr>
          <p:cNvSpPr txBox="1"/>
          <p:nvPr/>
        </p:nvSpPr>
        <p:spPr>
          <a:xfrm>
            <a:off x="665515" y="728581"/>
            <a:ext cx="10972800" cy="5400837"/>
          </a:xfrm>
          <a:prstGeom prst="rect">
            <a:avLst/>
          </a:prstGeom>
          <a:noFill/>
        </p:spPr>
        <p:txBody>
          <a:bodyPr wrap="square">
            <a:spAutoFit/>
          </a:bodyPr>
          <a:lstStyle/>
          <a:p>
            <a:pPr indent="457200">
              <a:lnSpc>
                <a:spcPct val="115000"/>
              </a:lnSpc>
              <a:spcAft>
                <a:spcPts val="1000"/>
              </a:spcAft>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chậm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gương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ghế</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nguyền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sê</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NXB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Minh, 2010)</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94654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55963"/>
            <a:ext cx="11208327" cy="4336473"/>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0FBE864-B007-4604-AFDB-53D0227150EA}"/>
              </a:ext>
            </a:extLst>
          </p:cNvPr>
          <p:cNvSpPr txBox="1"/>
          <p:nvPr/>
        </p:nvSpPr>
        <p:spPr>
          <a:xfrm>
            <a:off x="623951" y="1814945"/>
            <a:ext cx="11208327" cy="2419380"/>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6917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591063" y="235559"/>
            <a:ext cx="3320483" cy="628832"/>
          </a:xfrm>
          <a:prstGeom prst="roundRect">
            <a:avLst>
              <a:gd name="adj" fmla="val 16667"/>
            </a:avLst>
          </a:prstGeom>
          <a:ln>
            <a:headEnd/>
            <a:tailEn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69667" y="1454728"/>
            <a:ext cx="11714515" cy="4905760"/>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F97BED68-B147-464D-9F54-A3710DA5BEB8}"/>
              </a:ext>
            </a:extLst>
          </p:cNvPr>
          <p:cNvSpPr txBox="1"/>
          <p:nvPr/>
        </p:nvSpPr>
        <p:spPr>
          <a:xfrm>
            <a:off x="4591062" y="259063"/>
            <a:ext cx="3320483" cy="556434"/>
          </a:xfrm>
          <a:prstGeom prst="rect">
            <a:avLst/>
          </a:prstGeom>
          <a:noFill/>
        </p:spPr>
        <p:txBody>
          <a:bodyPr wrap="square">
            <a:spAutoFit/>
          </a:bodyPr>
          <a:lstStyle/>
          <a:p>
            <a:pPr algn="ct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B9C804F-53B6-41C9-9938-C0AB32C69A8F}"/>
              </a:ext>
            </a:extLst>
          </p:cNvPr>
          <p:cNvSpPr txBox="1"/>
          <p:nvPr/>
        </p:nvSpPr>
        <p:spPr>
          <a:xfrm>
            <a:off x="481196" y="1833323"/>
            <a:ext cx="11291455" cy="4768741"/>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pPr>
            <a:r>
              <a:rPr lang="en-US" sz="2800" b="1" dirty="0" err="1">
                <a:solidFill>
                  <a:srgbClr val="000000"/>
                </a:solidFill>
                <a:effectLst/>
                <a:latin typeface="Times New Roman" panose="02020603050405020304" pitchFamily="18" charset="0"/>
                <a:ea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rPr>
              <a:t> 3</a:t>
            </a:r>
            <a:r>
              <a:rPr lang="en-US" sz="2800" i="1" dirty="0">
                <a:solidFill>
                  <a:srgbClr val="000000"/>
                </a:solidFill>
                <a:effectLst/>
                <a:latin typeface="Times New Roman" panose="02020603050405020304" pitchFamily="18" charset="0"/>
                <a:ea typeface="Times New Roman" panose="02020603050405020304" pitchFamily="18" charset="0"/>
              </a:rPr>
              <a:t>. HS </a:t>
            </a:r>
            <a:r>
              <a:rPr lang="en-US" sz="2800" i="1" dirty="0" err="1">
                <a:solidFill>
                  <a:srgbClr val="000000"/>
                </a:solidFill>
                <a:effectLst/>
                <a:latin typeface="Times New Roman" panose="02020603050405020304" pitchFamily="18" charset="0"/>
                <a:ea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thể</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trả</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lời</a:t>
            </a:r>
            <a:r>
              <a:rPr lang="en-US" sz="2800" i="1" dirty="0">
                <a:solidFill>
                  <a:srgbClr val="000000"/>
                </a:solidFill>
                <a:effectLst/>
                <a:latin typeface="Times New Roman" panose="02020603050405020304" pitchFamily="18" charset="0"/>
                <a:ea typeface="Times New Roman" panose="02020603050405020304" pitchFamily="18" charset="0"/>
              </a:rPr>
              <a:t> 1 </a:t>
            </a:r>
            <a:r>
              <a:rPr lang="en-US" sz="2800" i="1" dirty="0" err="1">
                <a:solidFill>
                  <a:srgbClr val="000000"/>
                </a:solidFill>
                <a:effectLst/>
                <a:latin typeface="Times New Roman" panose="02020603050405020304" pitchFamily="18" charset="0"/>
                <a:ea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các</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cách</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sau</a:t>
            </a:r>
            <a:r>
              <a:rPr lang="en-US" sz="2800" i="1" dirty="0">
                <a:solidFill>
                  <a:srgbClr val="000000"/>
                </a:solidFill>
                <a:effectLst/>
                <a:latin typeface="Times New Roman" panose="02020603050405020304" pitchFamily="18" charset="0"/>
                <a:ea typeface="Times New Roman" panose="02020603050405020304" pitchFamily="18" charset="0"/>
              </a:rPr>
              <a:t>: </a:t>
            </a:r>
            <a:br>
              <a:rPr lang="en-US" sz="2800" i="1" dirty="0">
                <a:solidFill>
                  <a:srgbClr val="000000"/>
                </a:solidFill>
                <a:effectLst/>
                <a:latin typeface="Times New Roman" panose="02020603050405020304" pitchFamily="18" charset="0"/>
                <a:ea typeface="Times New Roman" panose="02020603050405020304" pitchFamily="18" charset="0"/>
              </a:rPr>
            </a:b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trở</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mang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vui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hào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phúc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a:t>
            </a:r>
            <a:br>
              <a:rPr lang="en-US" sz="2800" dirty="0">
                <a:solidFill>
                  <a:srgbClr val="000000"/>
                </a:solidFill>
                <a:effectLst/>
                <a:latin typeface="Times New Roman" panose="02020603050405020304" pitchFamily="18" charset="0"/>
                <a:ea typeface="Times New Roman" panose="02020603050405020304" pitchFamily="18" charset="0"/>
              </a:rPr>
            </a:b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Cậu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trở</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anh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bù</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đắp</a:t>
            </a:r>
            <a:r>
              <a:rPr lang="en-US" sz="2800" dirty="0">
                <a:solidFill>
                  <a:srgbClr val="000000"/>
                </a:solidFill>
                <a:effectLst/>
                <a:latin typeface="Times New Roman" panose="02020603050405020304" pitchFamily="18" charset="0"/>
                <a:ea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br>
              <a:rPr lang="en-US" sz="2800" dirty="0">
                <a:solidFill>
                  <a:srgbClr val="000000"/>
                </a:solidFill>
                <a:effectLst/>
                <a:latin typeface="Times New Roman" panose="02020603050405020304" pitchFamily="18" charset="0"/>
                <a:ea typeface="Times New Roman" panose="02020603050405020304" pitchFamily="18" charset="0"/>
              </a:rPr>
            </a:b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78237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679867" y="1193936"/>
            <a:ext cx="11207334" cy="447012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944741A-F99A-4981-B9D9-199C87F74E27}"/>
              </a:ext>
            </a:extLst>
          </p:cNvPr>
          <p:cNvSpPr txBox="1"/>
          <p:nvPr/>
        </p:nvSpPr>
        <p:spPr>
          <a:xfrm>
            <a:off x="679867" y="2322130"/>
            <a:ext cx="11207334" cy="2530180"/>
          </a:xfrm>
          <a:prstGeom prst="rect">
            <a:avLst/>
          </a:prstGeom>
          <a:noFill/>
        </p:spPr>
        <p:txBody>
          <a:bodyPr wrap="square">
            <a:spAutoFit/>
          </a:bodyPr>
          <a:lstStyle/>
          <a:p>
            <a:pPr>
              <a:lnSpc>
                <a:spcPct val="115000"/>
              </a:lnSpc>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miễn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626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29492" y="498763"/>
            <a:ext cx="11443854" cy="5888181"/>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088194A3-E52A-4106-A732-CF9A5CC98902}"/>
              </a:ext>
            </a:extLst>
          </p:cNvPr>
          <p:cNvSpPr txBox="1"/>
          <p:nvPr/>
        </p:nvSpPr>
        <p:spPr>
          <a:xfrm>
            <a:off x="914400" y="651520"/>
            <a:ext cx="10363200" cy="556434"/>
          </a:xfrm>
          <a:prstGeom prst="rect">
            <a:avLst/>
          </a:prstGeom>
          <a:noFill/>
        </p:spPr>
        <p:txBody>
          <a:bodyPr wrap="square">
            <a:spAutoFit/>
          </a:bodyPr>
          <a:lstStyle/>
          <a:p>
            <a:pPr algn="just">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A9C1C13-CE00-4DCF-B2D5-598FF8DBB065}"/>
              </a:ext>
            </a:extLst>
          </p:cNvPr>
          <p:cNvSpPr txBox="1"/>
          <p:nvPr/>
        </p:nvSpPr>
        <p:spPr>
          <a:xfrm>
            <a:off x="569030" y="1360710"/>
            <a:ext cx="11304315" cy="4666149"/>
          </a:xfrm>
          <a:prstGeom prst="rect">
            <a:avLst/>
          </a:prstGeom>
          <a:noFill/>
        </p:spPr>
        <p:txBody>
          <a:bodyPr wrap="square">
            <a:spAutoFit/>
          </a:bodyPr>
          <a:lstStyle/>
          <a:p>
            <a:pPr indent="457200">
              <a:lnSpc>
                <a:spcPct val="115000"/>
              </a:lnSpc>
              <a:spcAft>
                <a:spcPts val="1200"/>
              </a:spcAft>
              <a:tabLst>
                <a:tab pos="400050" algn="l"/>
              </a:tabLst>
            </a:pPr>
            <a:r>
              <a:rPr lang="en-US" sz="2800" b="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tuần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sau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đình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chuyến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rPr>
              <a:t> du </a:t>
            </a:r>
            <a:r>
              <a:rPr lang="en-US" sz="2800" i="1" dirty="0" err="1">
                <a:solidFill>
                  <a:srgbClr val="0D0D0D"/>
                </a:solidFill>
                <a:effectLst/>
                <a:latin typeface="Times New Roman" panose="02020603050405020304" pitchFamily="18" charset="0"/>
                <a:ea typeface="Times New Roman" panose="02020603050405020304" pitchFamily="18" charset="0"/>
              </a:rPr>
              <a:t>lịch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ngồi</a:t>
            </a:r>
            <a:r>
              <a:rPr lang="en-US" sz="2800" i="1" dirty="0">
                <a:solidFill>
                  <a:srgbClr val="0D0D0D"/>
                </a:solidFill>
                <a:effectLst/>
                <a:latin typeface="Times New Roman" panose="02020603050405020304" pitchFamily="18" charset="0"/>
                <a:ea typeface="Times New Roman" panose="02020603050405020304" pitchFamily="18" charset="0"/>
              </a:rPr>
              <a:t> ở </a:t>
            </a:r>
            <a:r>
              <a:rPr lang="en-US" sz="2800" i="1" dirty="0" err="1">
                <a:solidFill>
                  <a:srgbClr val="0D0D0D"/>
                </a:solidFill>
                <a:effectLst/>
                <a:latin typeface="Times New Roman" panose="02020603050405020304" pitchFamily="18" charset="0"/>
                <a:ea typeface="Times New Roman" panose="02020603050405020304" pitchFamily="18" charset="0"/>
              </a:rPr>
              <a:t>băng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ghế</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sau</a:t>
            </a:r>
            <a:r>
              <a:rPr lang="en-US" sz="2800" i="1" dirty="0">
                <a:solidFill>
                  <a:srgbClr val="0D0D0D"/>
                </a:solidFill>
                <a:effectLst/>
                <a:latin typeface="Times New Roman" panose="02020603050405020304" pitchFamily="18" charset="0"/>
                <a:ea typeface="Times New Roman" panose="02020603050405020304" pitchFamily="18" charset="0"/>
              </a:rPr>
              <a:t>, say </a:t>
            </a:r>
            <a:r>
              <a:rPr lang="en-US" sz="2800" i="1" dirty="0" err="1">
                <a:solidFill>
                  <a:srgbClr val="0D0D0D"/>
                </a:solidFill>
                <a:effectLst/>
                <a:latin typeface="Times New Roman" panose="02020603050405020304" pitchFamily="18" charset="0"/>
                <a:ea typeface="Times New Roman" panose="02020603050405020304" pitchFamily="18" charset="0"/>
              </a:rPr>
              <a:t>mê</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đọc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cuốn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tiểu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thuyết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yêu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thích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rPr>
              <a:t> cha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trai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ngồi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ghế</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khiến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chú</a:t>
            </a:r>
            <a:r>
              <a:rPr lang="en-US" sz="2800" i="1" dirty="0">
                <a:solidFill>
                  <a:srgbClr val="0D0D0D"/>
                </a:solidFill>
                <a:effectLst/>
                <a:latin typeface="Times New Roman" panose="02020603050405020304" pitchFamily="18" charset="0"/>
                <a:ea typeface="Times New Roman" panose="02020603050405020304" pitchFamily="18" charset="0"/>
              </a:rPr>
              <a:t> ý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giả</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vờ</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vừachăm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chú</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đọc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vừa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nghe</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cuộc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hai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kể</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cha: “</a:t>
            </a:r>
            <a:r>
              <a:rPr lang="en-US" sz="2800" i="1" dirty="0" err="1">
                <a:solidFill>
                  <a:srgbClr val="0D0D0D"/>
                </a:solidFill>
                <a:effectLst/>
                <a:latin typeface="Times New Roman" panose="02020603050405020304" pitchFamily="18" charset="0"/>
                <a:ea typeface="Times New Roman" panose="02020603050405020304" pitchFamily="18" charset="0"/>
              </a:rPr>
              <a:t>Tuần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rPr>
              <a:t>, con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bộ</a:t>
            </a:r>
            <a:r>
              <a:rPr lang="en-US" sz="2800" i="1" dirty="0">
                <a:solidFill>
                  <a:srgbClr val="0D0D0D"/>
                </a:solidFill>
                <a:effectLst/>
                <a:latin typeface="Times New Roman" panose="02020603050405020304" pitchFamily="18" charset="0"/>
                <a:ea typeface="Times New Roman" panose="02020603050405020304" pitchFamily="18" charset="0"/>
              </a:rPr>
              <a:t> ra </a:t>
            </a:r>
            <a:r>
              <a:rPr lang="en-US" sz="2800" i="1" dirty="0" err="1">
                <a:solidFill>
                  <a:srgbClr val="0D0D0D"/>
                </a:solidFill>
                <a:effectLst/>
                <a:latin typeface="Times New Roman" panose="02020603050405020304" pitchFamily="18" charset="0"/>
                <a:ea typeface="Times New Roman" panose="02020603050405020304" pitchFamily="18" charset="0"/>
              </a:rPr>
              <a:t>trạm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xe</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buýt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Tụi</a:t>
            </a:r>
            <a:r>
              <a:rPr lang="en-US" sz="2800" i="1" dirty="0">
                <a:solidFill>
                  <a:srgbClr val="0D0D0D"/>
                </a:solidFill>
                <a:effectLst/>
                <a:latin typeface="Times New Roman" panose="02020603050405020304" pitchFamily="18" charset="0"/>
                <a:ea typeface="Times New Roman" panose="02020603050405020304" pitchFamily="18" charset="0"/>
              </a:rPr>
              <a:t> con </a:t>
            </a:r>
            <a:r>
              <a:rPr lang="en-US" sz="2800" i="1" dirty="0" err="1">
                <a:solidFill>
                  <a:srgbClr val="0D0D0D"/>
                </a:solidFill>
                <a:effectLst/>
                <a:latin typeface="Times New Roman" panose="02020603050405020304" pitchFamily="18" charset="0"/>
                <a:ea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nhau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rất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vui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tốt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con </a:t>
            </a:r>
            <a:r>
              <a:rPr lang="en-US" sz="2800" i="1" dirty="0" err="1">
                <a:solidFill>
                  <a:srgbClr val="0D0D0D"/>
                </a:solidFill>
                <a:effectLst/>
                <a:latin typeface="Times New Roman" panose="02020603050405020304" pitchFamily="18" charset="0"/>
                <a:ea typeface="Times New Roman" panose="02020603050405020304" pitchFamily="18" charset="0"/>
              </a:rPr>
              <a:t>lắm</a:t>
            </a:r>
            <a:r>
              <a:rPr lang="en-US" sz="2800" i="1" dirty="0">
                <a:solidFill>
                  <a:srgbClr val="0D0D0D"/>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p>
            <a:pPr indent="457200">
              <a:lnSpc>
                <a:spcPct val="115000"/>
              </a:lnSpc>
              <a:spcAft>
                <a:spcPts val="1200"/>
              </a:spcAft>
              <a:tabLst>
                <a:tab pos="400050" algn="l"/>
              </a:tabLst>
            </a:pP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thật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chân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thành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giản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ghét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còn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nghĩ</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tốt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gấp</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lại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nhìn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chằm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chằm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vào</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bìa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Gương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mặt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tác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giả</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nhoè</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nước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mắt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8596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29" y="1122217"/>
            <a:ext cx="11248897" cy="5056909"/>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7A58C77-EEB4-43A1-9F54-AB24434A8368}"/>
              </a:ext>
            </a:extLst>
          </p:cNvPr>
          <p:cNvSpPr txBox="1"/>
          <p:nvPr/>
        </p:nvSpPr>
        <p:spPr>
          <a:xfrm>
            <a:off x="714501" y="1317596"/>
            <a:ext cx="10957952" cy="4666149"/>
          </a:xfrm>
          <a:prstGeom prst="rect">
            <a:avLst/>
          </a:prstGeom>
          <a:noFill/>
        </p:spPr>
        <p:txBody>
          <a:bodyPr wrap="square">
            <a:spAutoFit/>
          </a:bodyPr>
          <a:lstStyle/>
          <a:p>
            <a:pPr indent="457200">
              <a:lnSpc>
                <a:spcPct val="115000"/>
              </a:lnSpc>
              <a:spcAft>
                <a:spcPts val="1200"/>
              </a:spcAft>
              <a:tabLst>
                <a:tab pos="400050" algn="l"/>
              </a:tabLst>
            </a:pP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dám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mối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quan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hệ</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hiện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tại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hoàn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hảo</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chỉ</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thể</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giờ</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đây</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còn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trừng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mắt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nhìn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nữa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cùng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giữa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chốn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cảm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thấy</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ngượng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ngùng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dạy</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học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chỉ</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sử</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dụng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máy</a:t>
            </a:r>
            <a:r>
              <a:rPr lang="en-US" sz="2800" i="1" dirty="0">
                <a:solidFill>
                  <a:srgbClr val="0D0D0D"/>
                </a:solidFill>
                <a:effectLst/>
                <a:latin typeface="Times New Roman" panose="02020603050405020304" pitchFamily="18" charset="0"/>
                <a:ea typeface="Times New Roman" panose="02020603050405020304" pitchFamily="18" charset="0"/>
              </a:rPr>
              <a:t> vi </a:t>
            </a:r>
            <a:r>
              <a:rPr lang="en-US" sz="2800" i="1" dirty="0" err="1">
                <a:solidFill>
                  <a:srgbClr val="0D0D0D"/>
                </a:solidFill>
                <a:effectLst/>
                <a:latin typeface="Times New Roman" panose="02020603050405020304" pitchFamily="18" charset="0"/>
                <a:ea typeface="Times New Roman" panose="02020603050405020304" pitchFamily="18" charset="0"/>
              </a:rPr>
              <a:t>tính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nhiều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hơn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 </a:t>
            </a:r>
            <a:r>
              <a:rPr lang="en-US" sz="2800" i="1" dirty="0" err="1">
                <a:solidFill>
                  <a:srgbClr val="0D0D0D"/>
                </a:solidFill>
                <a:effectLst/>
                <a:latin typeface="Times New Roman" panose="02020603050405020304" pitchFamily="18" charset="0"/>
                <a:ea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cuộc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nhàm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chán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theo</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cách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dễ</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thương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nhất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hết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gọi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bằng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cái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tên</a:t>
            </a:r>
            <a:r>
              <a:rPr lang="en-US" sz="2800" i="1" dirty="0">
                <a:solidFill>
                  <a:srgbClr val="0D0D0D"/>
                </a:solidFill>
                <a:effectLst/>
                <a:latin typeface="Times New Roman" panose="02020603050405020304" pitchFamily="18" charset="0"/>
                <a:ea typeface="Times New Roman" panose="02020603050405020304" pitchFamily="18" charset="0"/>
              </a:rPr>
              <a:t> Eric Carter cha </a:t>
            </a:r>
            <a:r>
              <a:rPr lang="en-US" sz="2800" i="1" dirty="0" err="1">
                <a:solidFill>
                  <a:srgbClr val="0D0D0D"/>
                </a:solidFill>
                <a:effectLst/>
                <a:latin typeface="Times New Roman" panose="02020603050405020304" pitchFamily="18" charset="0"/>
                <a:ea typeface="Times New Roman" panose="02020603050405020304" pitchFamily="18" charset="0"/>
              </a:rPr>
              <a:t>mẹ</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đặt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cho</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thay</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vì</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biệt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danh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xấu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xí</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như</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đây</a:t>
            </a:r>
            <a:r>
              <a:rPr lang="en-US" sz="2800" i="1" dirty="0">
                <a:solidFill>
                  <a:srgbClr val="0D0D0D"/>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p>
            <a:pPr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Chị</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gọi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bằng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tên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rPr>
              <a:t>Jack Canfield &amp; Mack Victor Hansen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cuốn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Tình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yêu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thương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bộ</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Hạt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giống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tâm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hồn</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9051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415636" y="914400"/>
            <a:ext cx="11360728" cy="4973782"/>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DB82B1D-7DCC-4381-87AD-3413AFC6C87E}"/>
              </a:ext>
            </a:extLst>
          </p:cNvPr>
          <p:cNvSpPr txBox="1"/>
          <p:nvPr/>
        </p:nvSpPr>
        <p:spPr>
          <a:xfrm>
            <a:off x="569030" y="1704552"/>
            <a:ext cx="11207334" cy="3448893"/>
          </a:xfrm>
          <a:prstGeom prst="rect">
            <a:avLst/>
          </a:prstGeom>
          <a:noFill/>
        </p:spPr>
        <p:txBody>
          <a:bodyPr wrap="square">
            <a:spAutoFit/>
          </a:bodyPr>
          <a:lstStyle/>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555555"/>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331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591065" y="497028"/>
            <a:ext cx="3320483" cy="628832"/>
          </a:xfrm>
          <a:prstGeom prst="roundRect">
            <a:avLst>
              <a:gd name="adj" fmla="val 16667"/>
            </a:avLst>
          </a:prstGeom>
          <a:ln>
            <a:headEnd/>
            <a:tailEnd/>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423060" y="2027653"/>
            <a:ext cx="11501185" cy="373583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B7C693AB-B682-4B27-8F99-7C07C90474CE}"/>
              </a:ext>
            </a:extLst>
          </p:cNvPr>
          <p:cNvSpPr txBox="1"/>
          <p:nvPr/>
        </p:nvSpPr>
        <p:spPr>
          <a:xfrm>
            <a:off x="4727306" y="532972"/>
            <a:ext cx="3048000" cy="556434"/>
          </a:xfrm>
          <a:prstGeom prst="rect">
            <a:avLst/>
          </a:prstGeom>
          <a:noFill/>
        </p:spPr>
        <p:txBody>
          <a:bodyPr wrap="square">
            <a:spAutoFit/>
          </a:bodyPr>
          <a:lstStyle/>
          <a:p>
            <a:pPr algn="ctr">
              <a:lnSpc>
                <a:spcPct val="115000"/>
              </a:lnSpc>
              <a:spcAft>
                <a:spcPts val="1125"/>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C668397-9124-436E-9675-2735ACA49BB0}"/>
              </a:ext>
            </a:extLst>
          </p:cNvPr>
          <p:cNvSpPr txBox="1"/>
          <p:nvPr/>
        </p:nvSpPr>
        <p:spPr>
          <a:xfrm>
            <a:off x="578366" y="2626314"/>
            <a:ext cx="11345879" cy="2679580"/>
          </a:xfrm>
          <a:prstGeom prst="rect">
            <a:avLst/>
          </a:prstGeom>
          <a:noFill/>
        </p:spPr>
        <p:txBody>
          <a:bodyPr wrap="square">
            <a:spAutoFit/>
          </a:bodyPr>
          <a:lstStyle/>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97523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510146"/>
            <a:ext cx="11193479" cy="4100946"/>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00E39188-5A36-4757-AD74-0CE21E45360F}"/>
              </a:ext>
            </a:extLst>
          </p:cNvPr>
          <p:cNvSpPr txBox="1"/>
          <p:nvPr/>
        </p:nvSpPr>
        <p:spPr>
          <a:xfrm>
            <a:off x="569029" y="2021755"/>
            <a:ext cx="11193479" cy="3034036"/>
          </a:xfrm>
          <a:prstGeom prst="rect">
            <a:avLst/>
          </a:prstGeom>
          <a:noFill/>
        </p:spPr>
        <p:txBody>
          <a:bodyPr wrap="square">
            <a:spAutoFit/>
          </a:bodyPr>
          <a:lstStyle/>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giọt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dung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4030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3532909" y="387927"/>
            <a:ext cx="5320146" cy="900545"/>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44338" y="1598729"/>
            <a:ext cx="8159335" cy="645707"/>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28DDD7F-B5FE-444F-AD36-A7A9CCCEFEF5}"/>
              </a:ext>
            </a:extLst>
          </p:cNvPr>
          <p:cNvSpPr txBox="1"/>
          <p:nvPr/>
        </p:nvSpPr>
        <p:spPr>
          <a:xfrm>
            <a:off x="3662807" y="568686"/>
            <a:ext cx="5079408" cy="54809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381FCB56-8608-45B9-A0BA-3D22DA205FA5}"/>
              </a:ext>
            </a:extLst>
          </p:cNvPr>
          <p:cNvSpPr txBox="1"/>
          <p:nvPr/>
        </p:nvSpPr>
        <p:spPr>
          <a:xfrm>
            <a:off x="477982" y="1645211"/>
            <a:ext cx="8125691" cy="547650"/>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KIẾN THỨC CHUNG VỀ TRUYỆN 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0A035F87-7991-47A3-A0F5-C39B124F1A33}"/>
              </a:ext>
            </a:extLst>
          </p:cNvPr>
          <p:cNvSpPr>
            <a:spLocks noChangeArrowheads="1"/>
          </p:cNvSpPr>
          <p:nvPr/>
        </p:nvSpPr>
        <p:spPr bwMode="auto">
          <a:xfrm>
            <a:off x="305792" y="2611979"/>
            <a:ext cx="11539844" cy="3858094"/>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AD960EE9-EEDC-46E9-9865-D0D1C01DF4AF}"/>
              </a:ext>
            </a:extLst>
          </p:cNvPr>
          <p:cNvSpPr txBox="1"/>
          <p:nvPr/>
        </p:nvSpPr>
        <p:spPr>
          <a:xfrm>
            <a:off x="477982" y="3484368"/>
            <a:ext cx="11367654" cy="2658420"/>
          </a:xfrm>
          <a:prstGeom prst="rect">
            <a:avLst/>
          </a:prstGeom>
          <a:noFill/>
        </p:spPr>
        <p:txBody>
          <a:bodyPr wrap="square">
            <a:spAutoFit/>
          </a:bodyPr>
          <a:lstStyle/>
          <a:p>
            <a:pPr algn="just">
              <a:lnSpc>
                <a:spcPct val="115000"/>
              </a:lnSpc>
              <a:spcAft>
                <a:spcPts val="1000"/>
              </a:spcAft>
            </a:pP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xuôi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phức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tạp</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đọng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muộn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dáng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0A028F12-427C-4FEE-8D04-CD06EAA33D38}"/>
              </a:ext>
            </a:extLst>
          </p:cNvPr>
          <p:cNvSpPr txBox="1"/>
          <p:nvPr/>
        </p:nvSpPr>
        <p:spPr>
          <a:xfrm>
            <a:off x="477982" y="2808321"/>
            <a:ext cx="6109854" cy="548099"/>
          </a:xfrm>
          <a:prstGeom prst="rect">
            <a:avLst/>
          </a:prstGeom>
          <a:noFill/>
        </p:spPr>
        <p:txBody>
          <a:bodyPr wrap="square">
            <a:spAutoFit/>
          </a:bodyPr>
          <a:lstStyle/>
          <a:p>
            <a:pPr indent="90170"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de-DE"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 điểm thể loại truyện 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63901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2">
                                            <p:txEl>
                                              <p:pRg st="0" end="0"/>
                                            </p:txEl>
                                          </p:spTgt>
                                        </p:tgtEl>
                                        <p:attrNameLst>
                                          <p:attrName>style.visibility</p:attrName>
                                        </p:attrNameLst>
                                      </p:cBhvr>
                                      <p:to>
                                        <p:strVal val="visible"/>
                                      </p:to>
                                    </p:set>
                                    <p:animEffect transition="in" filter="barn(inVertical)">
                                      <p:cBhvr>
                                        <p:cTn id="31" dur="500"/>
                                        <p:tgtEl>
                                          <p:spTgt spid="12">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2">
                                            <p:txEl>
                                              <p:pRg st="1" end="1"/>
                                            </p:txEl>
                                          </p:spTgt>
                                        </p:tgtEl>
                                        <p:attrNameLst>
                                          <p:attrName>style.visibility</p:attrName>
                                        </p:attrNameLst>
                                      </p:cBhvr>
                                      <p:to>
                                        <p:strVal val="visible"/>
                                      </p:to>
                                    </p:set>
                                    <p:animEffect transition="in" filter="barn(inVertical)">
                                      <p:cBhvr>
                                        <p:cTn id="36" dur="5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10" grpId="0" animBg="1"/>
      <p:bldP spid="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418053"/>
            <a:ext cx="11290461" cy="3832819"/>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3601D4A-27DC-463B-9F77-ACAD0080A912}"/>
              </a:ext>
            </a:extLst>
          </p:cNvPr>
          <p:cNvSpPr txBox="1"/>
          <p:nvPr/>
        </p:nvSpPr>
        <p:spPr>
          <a:xfrm>
            <a:off x="569029" y="2431490"/>
            <a:ext cx="11290461" cy="2175724"/>
          </a:xfrm>
          <a:prstGeom prst="rect">
            <a:avLst/>
          </a:prstGeom>
          <a:noFill/>
        </p:spPr>
        <p:txBody>
          <a:bodyPr wrap="square">
            <a:spAutoFit/>
          </a:bodyPr>
          <a:lstStyle/>
          <a:p>
            <a:pPr>
              <a:lnSpc>
                <a:spcPct val="115000"/>
              </a:lnSpc>
              <a:spcAft>
                <a:spcPts val="1125"/>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HS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125"/>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78475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569031" y="415636"/>
            <a:ext cx="11151914" cy="710224"/>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1" y="1385455"/>
            <a:ext cx="11429004" cy="5056909"/>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098F928-F768-4090-8C59-A11C4BB2CC04}"/>
              </a:ext>
            </a:extLst>
          </p:cNvPr>
          <p:cNvSpPr txBox="1"/>
          <p:nvPr/>
        </p:nvSpPr>
        <p:spPr>
          <a:xfrm>
            <a:off x="638304" y="539915"/>
            <a:ext cx="9213273" cy="461665"/>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04: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88E94F7-D66C-4BB1-862A-014674E44351}"/>
              </a:ext>
            </a:extLst>
          </p:cNvPr>
          <p:cNvSpPr txBox="1"/>
          <p:nvPr/>
        </p:nvSpPr>
        <p:spPr>
          <a:xfrm>
            <a:off x="291940" y="1587751"/>
            <a:ext cx="11595260" cy="4730334"/>
          </a:xfrm>
          <a:prstGeom prst="rect">
            <a:avLst/>
          </a:prstGeom>
          <a:noFill/>
        </p:spPr>
        <p:txBody>
          <a:bodyPr wrap="square">
            <a:spAutoFit/>
          </a:bodyPr>
          <a:lstStyle/>
          <a:p>
            <a:pPr marL="457200" algn="just">
              <a:lnSpc>
                <a:spcPct val="115000"/>
              </a:lnSpc>
              <a:tabLst>
                <a:tab pos="628650" algn="l"/>
              </a:tabLst>
            </a:pPr>
            <a:r>
              <a:rPr lang="en-US" sz="24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nữ</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goá</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gn="just">
              <a:lnSpc>
                <a:spcPct val="115000"/>
              </a:lnSpc>
              <a:tabLst>
                <a:tab pos="628650" algn="l"/>
              </a:tabLst>
            </a:pPr>
            <a:r>
              <a:rPr lang="en-US" sz="24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gõ</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ạ?”.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mức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ư? Cho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gằn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chìa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gn="ctr">
              <a:lnSpc>
                <a:spcPct val="115000"/>
              </a:lnSpc>
              <a:spcAft>
                <a:spcPts val="1000"/>
              </a:spcAft>
              <a:tabLst>
                <a:tab pos="62865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513442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29" y="914400"/>
            <a:ext cx="11373587" cy="4779818"/>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B5D1CFE-F59F-4690-847A-9657DB843893}"/>
              </a:ext>
            </a:extLst>
          </p:cNvPr>
          <p:cNvSpPr txBox="1"/>
          <p:nvPr/>
        </p:nvSpPr>
        <p:spPr>
          <a:xfrm>
            <a:off x="249383" y="1416462"/>
            <a:ext cx="11526981" cy="4025076"/>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3b</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spcAft>
                <a:spcPts val="1000"/>
              </a:spcAft>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703200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688047" y="344903"/>
            <a:ext cx="3320483" cy="628832"/>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31E3F21-1D50-414F-B576-CCE39428B0BA}"/>
              </a:ext>
            </a:extLst>
          </p:cNvPr>
          <p:cNvSpPr txBox="1"/>
          <p:nvPr/>
        </p:nvSpPr>
        <p:spPr>
          <a:xfrm>
            <a:off x="4435758" y="414219"/>
            <a:ext cx="3320483" cy="490199"/>
          </a:xfrm>
          <a:prstGeom prst="rect">
            <a:avLst/>
          </a:prstGeom>
          <a:noFill/>
        </p:spPr>
        <p:txBody>
          <a:bodyPr wrap="square">
            <a:spAutoFit/>
          </a:bodyPr>
          <a:lstStyle/>
          <a:p>
            <a:pPr marL="457200" algn="ctr">
              <a:lnSpc>
                <a:spcPct val="115000"/>
              </a:lnSpc>
              <a:spcAft>
                <a:spcPts val="1000"/>
              </a:spcAft>
              <a:tabLst>
                <a:tab pos="628650" algn="l"/>
              </a:tabLs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B4DD634-720B-4C35-87DA-651921AE7130}"/>
              </a:ext>
            </a:extLst>
          </p:cNvPr>
          <p:cNvSpPr txBox="1"/>
          <p:nvPr/>
        </p:nvSpPr>
        <p:spPr>
          <a:xfrm>
            <a:off x="436416" y="1378726"/>
            <a:ext cx="11319165" cy="5250476"/>
          </a:xfrm>
          <a:prstGeom prst="rect">
            <a:avLst/>
          </a:prstGeom>
          <a:solidFill>
            <a:schemeClr val="accent5"/>
          </a:solidFill>
        </p:spPr>
        <p:style>
          <a:lnRef idx="3">
            <a:schemeClr val="lt1"/>
          </a:lnRef>
          <a:fillRef idx="1">
            <a:schemeClr val="accent5"/>
          </a:fillRef>
          <a:effectRef idx="1">
            <a:schemeClr val="accent5"/>
          </a:effectRef>
          <a:fontRef idx="minor">
            <a:schemeClr val="lt1"/>
          </a:fontRef>
        </p:style>
        <p:txBody>
          <a:bodyPr wrap="square">
            <a:spAutoFit/>
          </a:bodyPr>
          <a:lstStyle/>
          <a:p>
            <a:pPr marL="457200">
              <a:lnSpc>
                <a:spcPct val="115000"/>
              </a:lnSpc>
              <a:tabLst>
                <a:tab pos="628650" algn="l"/>
              </a:tabLst>
            </a:pPr>
            <a:r>
              <a:rPr lang="en-US" sz="2400" b="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400" b="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tabLst>
                <a:tab pos="628650" algn="l"/>
              </a:tabLst>
            </a:pP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628650" algn="l"/>
              </a:tabLst>
            </a:pP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đột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ngột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lát</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gõ</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tabLst>
                <a:tab pos="628650" algn="l"/>
              </a:tabLst>
            </a:pP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400" dirty="0">
                <a:solidFill>
                  <a:schemeClr val="tx1"/>
                </a:solidFill>
                <a:effectLst/>
                <a:latin typeface="Times New Roman" panose="02020603050405020304" pitchFamily="18" charset="0"/>
                <a:ea typeface="MS Mincho" panose="02020609040205080304" pitchFamily="49" charset="-128"/>
                <a:cs typeface="Times New Roman" panose="02020603050405020304" pitchFamily="18" charset="0"/>
              </a:rPr>
              <a:t>trạng ngữ </a:t>
            </a:r>
            <a:r>
              <a:rPr lang="pt-BR" sz="2400" b="1" dirty="0">
                <a:solidFill>
                  <a:schemeClr val="tx1"/>
                </a:solidFill>
                <a:effectLst/>
                <a:latin typeface="Times New Roman" panose="02020603050405020304" pitchFamily="18" charset="0"/>
                <a:ea typeface="MS Mincho" panose="02020609040205080304" pitchFamily="49" charset="-128"/>
                <a:cs typeface="Times New Roman" panose="02020603050405020304" pitchFamily="18" charset="0"/>
              </a:rPr>
              <a:t>“Một hôm nọ</a:t>
            </a:r>
            <a:r>
              <a:rPr lang="pt-BR" sz="2400" dirty="0">
                <a:solidFill>
                  <a:schemeClr val="tx1"/>
                </a:solidFill>
                <a:effectLst/>
                <a:latin typeface="Times New Roman" panose="02020603050405020304" pitchFamily="18" charset="0"/>
                <a:ea typeface="MS Mincho" panose="02020609040205080304" pitchFamily="49" charset="-128"/>
                <a:cs typeface="Times New Roman" panose="02020603050405020304" pitchFamily="18" charset="0"/>
              </a:rPr>
              <a:t>”: nêu bối cảnh thời gian chung của câu văn chứa nó và các câu còn lại để nói về lòng tốt bụng, nhân hậu của cậu bé dành cho cô gái hàng xóm, đối lập với sự ích kỉ của cô ta.</a:t>
            </a:r>
            <a:endParaRPr lang="en-US" sz="24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00406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84910" y="400046"/>
            <a:ext cx="11360727" cy="2673391"/>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15636" y="3429000"/>
            <a:ext cx="11430001" cy="3179618"/>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D5852E7-CD38-463D-AD7C-FC4BB8FFD49E}"/>
              </a:ext>
            </a:extLst>
          </p:cNvPr>
          <p:cNvSpPr txBox="1"/>
          <p:nvPr/>
        </p:nvSpPr>
        <p:spPr>
          <a:xfrm>
            <a:off x="484910" y="400046"/>
            <a:ext cx="11555682" cy="2530180"/>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nhen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spcAft>
                <a:spcPts val="1000"/>
              </a:spcAft>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0E7B8461-980D-4599-8ED6-B3359D6AE0B0}"/>
              </a:ext>
            </a:extLst>
          </p:cNvPr>
          <p:cNvSpPr txBox="1"/>
          <p:nvPr/>
        </p:nvSpPr>
        <p:spPr>
          <a:xfrm>
            <a:off x="512619" y="3498275"/>
            <a:ext cx="11166762" cy="3025700"/>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3b</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GV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nSpc>
                <a:spcPct val="115000"/>
              </a:lnSpc>
              <a:buFont typeface="Calibri" panose="020F0502020204030204" pitchFamily="34" charset="0"/>
              <a:buChar char="-"/>
              <a:tabLst>
                <a:tab pos="457200" algn="l"/>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Calibri" panose="020F0502020204030204" pitchFamily="34" charset="0"/>
              <a:buChar char="-"/>
              <a:tabLst>
                <a:tab pos="457200" algn="l"/>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Calibri" panose="020F0502020204030204" pitchFamily="34" charset="0"/>
              <a:buChar char="-"/>
              <a:tabLst>
                <a:tab pos="457200" algn="l"/>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751911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4"/>
            <a:ext cx="11054934" cy="3763546"/>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DB0FF69-DD3F-474D-B171-5977EA0EAD6F}"/>
              </a:ext>
            </a:extLst>
          </p:cNvPr>
          <p:cNvSpPr txBox="1"/>
          <p:nvPr/>
        </p:nvSpPr>
        <p:spPr>
          <a:xfrm>
            <a:off x="359224" y="2278329"/>
            <a:ext cx="11263746" cy="2042995"/>
          </a:xfrm>
          <a:prstGeom prst="rect">
            <a:avLst/>
          </a:prstGeom>
          <a:noFill/>
        </p:spPr>
        <p:txBody>
          <a:bodyPr wrap="square">
            <a:spAutoFit/>
          </a:bodyPr>
          <a:lstStyle/>
          <a:p>
            <a:pPr marL="457200">
              <a:lnSpc>
                <a:spcPct val="115000"/>
              </a:lnSpc>
              <a:tabLst>
                <a:tab pos="628650" algn="l"/>
              </a:tabLs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nSpc>
                <a:spcPct val="115000"/>
              </a:lnSpc>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nSpc>
                <a:spcPct val="115000"/>
              </a:lnSpc>
              <a:spcAft>
                <a:spcPts val="1000"/>
              </a:spcAft>
              <a:tabLst>
                <a:tab pos="62865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47826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30" y="497028"/>
            <a:ext cx="9683334"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249381" y="1418053"/>
            <a:ext cx="11762509" cy="5218273"/>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6F2A9F5-2F41-4297-8D08-09241B1B2179}"/>
              </a:ext>
            </a:extLst>
          </p:cNvPr>
          <p:cNvSpPr txBox="1"/>
          <p:nvPr/>
        </p:nvSpPr>
        <p:spPr>
          <a:xfrm>
            <a:off x="841513" y="571835"/>
            <a:ext cx="8884378" cy="483017"/>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05: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D976F0D-CC94-4DB7-9155-6552F0451E87}"/>
              </a:ext>
            </a:extLst>
          </p:cNvPr>
          <p:cNvSpPr txBox="1"/>
          <p:nvPr/>
        </p:nvSpPr>
        <p:spPr>
          <a:xfrm>
            <a:off x="569030" y="1546320"/>
            <a:ext cx="10908738" cy="4892621"/>
          </a:xfrm>
          <a:prstGeom prst="rect">
            <a:avLst/>
          </a:prstGeom>
          <a:noFill/>
        </p:spPr>
        <p:txBody>
          <a:bodyPr wrap="square">
            <a:spAutoFit/>
          </a:bodyPr>
          <a:lstStyle/>
          <a:p>
            <a:pPr algn="just">
              <a:lnSpc>
                <a:spcPct val="115000"/>
              </a:lnSpc>
              <a:spcAft>
                <a:spcPts val="100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diều.Chiều</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hét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mềm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vi vu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trầm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bổng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kép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huyền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Ngân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nhung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ngửa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hi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Anh)</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67167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87928" y="969818"/>
            <a:ext cx="11374582" cy="4973782"/>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27A56DA-51FD-4AC5-AF09-5CF77B4180A4}"/>
              </a:ext>
            </a:extLst>
          </p:cNvPr>
          <p:cNvSpPr txBox="1"/>
          <p:nvPr/>
        </p:nvSpPr>
        <p:spPr>
          <a:xfrm>
            <a:off x="595745" y="1530884"/>
            <a:ext cx="11000510" cy="3564309"/>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kern="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kern="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kern="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b="1" kern="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nhung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94082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barn(inVertical)">
                                      <p:cBhvr>
                                        <p:cTn id="13" dur="500"/>
                                        <p:tgtEl>
                                          <p:spTgt spid="5">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barn(inVertical)">
                                      <p:cBhvr>
                                        <p:cTn id="18" dur="500"/>
                                        <p:tgtEl>
                                          <p:spTgt spid="5">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Effect transition="in" filter="barn(inVertical)">
                                      <p:cBhvr>
                                        <p:cTn id="23" dur="500"/>
                                        <p:tgtEl>
                                          <p:spTgt spid="5">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barn(inVertical)">
                                      <p:cBhvr>
                                        <p:cTn id="28"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5" y="497028"/>
            <a:ext cx="3320483" cy="628832"/>
          </a:xfrm>
          <a:prstGeom prst="roundRect">
            <a:avLst>
              <a:gd name="adj" fmla="val 16667"/>
            </a:avLst>
          </a:prstGeom>
          <a:solidFill>
            <a:srgbClr val="FFC0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71055" y="1731818"/>
            <a:ext cx="11457709" cy="4322618"/>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8FFCC79-E9F0-440E-91A8-451D456D7E80}"/>
              </a:ext>
            </a:extLst>
          </p:cNvPr>
          <p:cNvSpPr txBox="1"/>
          <p:nvPr/>
        </p:nvSpPr>
        <p:spPr>
          <a:xfrm>
            <a:off x="4457142" y="546827"/>
            <a:ext cx="3588327"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3C53EE0-3330-4D4E-A337-7D60644C6F63}"/>
              </a:ext>
            </a:extLst>
          </p:cNvPr>
          <p:cNvSpPr txBox="1"/>
          <p:nvPr/>
        </p:nvSpPr>
        <p:spPr>
          <a:xfrm>
            <a:off x="471054" y="2433045"/>
            <a:ext cx="11457709" cy="2940549"/>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6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6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vi vu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trầm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bổng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6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kép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985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87927" y="1163781"/>
            <a:ext cx="11513127" cy="461356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1053529-7AE3-4FFB-96A6-5A2F3DB8AF7D}"/>
              </a:ext>
            </a:extLst>
          </p:cNvPr>
          <p:cNvSpPr txBox="1"/>
          <p:nvPr/>
        </p:nvSpPr>
        <p:spPr>
          <a:xfrm>
            <a:off x="569030" y="1565797"/>
            <a:ext cx="11235043" cy="3726405"/>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BPTT so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6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Tác</a:t>
            </a:r>
            <a:r>
              <a:rPr lang="en-US" sz="2800" dirty="0">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dụng</a:t>
            </a:r>
            <a:r>
              <a:rPr lang="en-US" sz="2800" dirty="0">
                <a:solidFill>
                  <a:srgbClr val="000000"/>
                </a:solidFill>
                <a:effectLst/>
                <a:latin typeface="Times New Roman" panose="02020603050405020304" pitchFamily="18" charset="0"/>
                <a:ea typeface="MS Gothic" panose="020B06090702050802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mịn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óc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ngòi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12776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858982"/>
            <a:ext cx="11290461" cy="5278582"/>
          </a:xfrm>
          <a:prstGeom prst="roundRect">
            <a:avLst>
              <a:gd name="adj" fmla="val 16667"/>
            </a:avLst>
          </a:prstGeom>
          <a:ln>
            <a:headEnd/>
            <a:tailEn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D88F441-E36E-4B64-9FE1-EA938BA458FC}"/>
              </a:ext>
            </a:extLst>
          </p:cNvPr>
          <p:cNvSpPr txBox="1"/>
          <p:nvPr/>
        </p:nvSpPr>
        <p:spPr>
          <a:xfrm>
            <a:off x="686296" y="1266741"/>
            <a:ext cx="11055927" cy="4324517"/>
          </a:xfrm>
          <a:prstGeom prst="rect">
            <a:avLst/>
          </a:prstGeom>
          <a:noFill/>
        </p:spPr>
        <p:txBody>
          <a:bodyPr wrap="square">
            <a:spAutoFit/>
          </a:bodyPr>
          <a:lstStyle/>
          <a:p>
            <a:pPr>
              <a:lnSpc>
                <a:spcPct val="115000"/>
              </a:lnSpc>
              <a:spcAft>
                <a:spcPts val="1200"/>
              </a:spcAft>
            </a:pP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rPr>
              <a:t>Lời</a:t>
            </a:r>
            <a:r>
              <a:rPr lang="en-US" sz="2800" b="1" dirty="0">
                <a:solidFill>
                  <a:srgbClr val="262626"/>
                </a:solidFill>
                <a:effectLst/>
                <a:latin typeface="Times New Roman" panose="02020603050405020304" pitchFamily="18" charset="0"/>
                <a:ea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rPr>
              <a:t>người</a:t>
            </a:r>
            <a:r>
              <a:rPr lang="en-US" sz="2800" b="1" dirty="0">
                <a:solidFill>
                  <a:srgbClr val="262626"/>
                </a:solidFill>
                <a:effectLst/>
                <a:latin typeface="Times New Roman" panose="02020603050405020304" pitchFamily="18" charset="0"/>
                <a:ea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rPr>
              <a:t>kể</a:t>
            </a:r>
            <a:r>
              <a:rPr lang="en-US" sz="2800" b="1" dirty="0">
                <a:solidFill>
                  <a:srgbClr val="262626"/>
                </a:solidFill>
                <a:effectLst/>
                <a:latin typeface="Times New Roman" panose="02020603050405020304" pitchFamily="18" charset="0"/>
                <a:ea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rPr>
              <a:t>chuyện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đã</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kể</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lại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câu</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chuyện</a:t>
            </a:r>
            <a:r>
              <a:rPr lang="en-US" sz="2800" dirty="0">
                <a:solidFill>
                  <a:srgbClr val="262626"/>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thứ</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nhất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thứ</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nhất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kể</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xưng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Ví</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dụ</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Em</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gái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tên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Kiều</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Phương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nhưng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quen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gọi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nó</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Mèo</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Bức</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tranh</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của</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em</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gái</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tôi</a:t>
            </a:r>
            <a:r>
              <a:rPr lang="en-US" sz="2800" dirty="0">
                <a:solidFill>
                  <a:srgbClr val="262626"/>
                </a:solidFill>
                <a:effectLst/>
                <a:latin typeface="Times New Roman" panose="02020603050405020304" pitchFamily="18" charset="0"/>
                <a:ea typeface="Times New Roman" panose="02020603050405020304" pitchFamily="18" charset="0"/>
              </a:rPr>
              <a:t> - </a:t>
            </a:r>
            <a:r>
              <a:rPr lang="en-US" sz="2800" dirty="0" err="1">
                <a:solidFill>
                  <a:srgbClr val="262626"/>
                </a:solidFill>
                <a:effectLst/>
                <a:latin typeface="Times New Roman" panose="02020603050405020304" pitchFamily="18" charset="0"/>
                <a:ea typeface="Times New Roman" panose="02020603050405020304" pitchFamily="18" charset="0"/>
              </a:rPr>
              <a:t>Tạ</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Duy</a:t>
            </a:r>
            <a:r>
              <a:rPr lang="en-US" sz="2800" dirty="0">
                <a:solidFill>
                  <a:srgbClr val="262626"/>
                </a:solidFill>
                <a:effectLst/>
                <a:latin typeface="Times New Roman" panose="02020603050405020304" pitchFamily="18" charset="0"/>
                <a:ea typeface="Times New Roman" panose="02020603050405020304" pitchFamily="18" charset="0"/>
              </a:rPr>
              <a:t> Anh). </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Ngôi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thứ</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ba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kể</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ngoài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không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tham</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gia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câu</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chuyện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Ví</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dụ</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Ngày</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xưa</a:t>
            </a:r>
            <a:r>
              <a:rPr lang="en-US" sz="2800" dirty="0">
                <a:solidFill>
                  <a:srgbClr val="262626"/>
                </a:solidFill>
                <a:effectLst/>
                <a:latin typeface="Times New Roman" panose="02020603050405020304" pitchFamily="18" charset="0"/>
                <a:ea typeface="Times New Roman" panose="02020603050405020304" pitchFamily="18" charset="0"/>
              </a:rPr>
              <a:t>, ở </a:t>
            </a:r>
            <a:r>
              <a:rPr lang="en-US" sz="2800" dirty="0" err="1">
                <a:solidFill>
                  <a:srgbClr val="262626"/>
                </a:solidFill>
                <a:effectLst/>
                <a:latin typeface="Times New Roman" panose="02020603050405020304" pitchFamily="18" charset="0"/>
                <a:ea typeface="Times New Roman" panose="02020603050405020304" pitchFamily="18" charset="0"/>
              </a:rPr>
              <a:t>quận</a:t>
            </a:r>
            <a:r>
              <a:rPr lang="en-US" sz="2800" dirty="0">
                <a:solidFill>
                  <a:srgbClr val="262626"/>
                </a:solidFill>
                <a:effectLst/>
                <a:latin typeface="Times New Roman" panose="02020603050405020304" pitchFamily="18" charset="0"/>
                <a:ea typeface="Times New Roman" panose="02020603050405020304" pitchFamily="18" charset="0"/>
              </a:rPr>
              <a:t> Cao </a:t>
            </a:r>
            <a:r>
              <a:rPr lang="en-US" sz="2800" dirty="0" err="1">
                <a:solidFill>
                  <a:srgbClr val="262626"/>
                </a:solidFill>
                <a:effectLst/>
                <a:latin typeface="Times New Roman" panose="02020603050405020304" pitchFamily="18" charset="0"/>
                <a:ea typeface="Times New Roman" panose="02020603050405020304" pitchFamily="18" charset="0"/>
              </a:rPr>
              <a:t>Bình</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có</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hai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vợ</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chồng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tuổi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già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mà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chưa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có</a:t>
            </a:r>
            <a:r>
              <a:rPr lang="en-US" sz="2800" dirty="0">
                <a:solidFill>
                  <a:srgbClr val="262626"/>
                </a:solidFill>
                <a:effectLst/>
                <a:latin typeface="Times New Roman" panose="02020603050405020304" pitchFamily="18" charset="0"/>
                <a:ea typeface="Times New Roman" panose="02020603050405020304" pitchFamily="18" charset="0"/>
              </a:rPr>
              <a:t> con" (</a:t>
            </a:r>
            <a:r>
              <a:rPr lang="en-US" sz="2800" i="1" dirty="0" err="1">
                <a:solidFill>
                  <a:srgbClr val="262626"/>
                </a:solidFill>
                <a:effectLst/>
                <a:latin typeface="Times New Roman" panose="02020603050405020304" pitchFamily="18" charset="0"/>
                <a:ea typeface="Times New Roman" panose="02020603050405020304" pitchFamily="18" charset="0"/>
              </a:rPr>
              <a:t>Thạch</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Sanh</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một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nhân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vật</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truyện</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ví</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dụ</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lời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Thánh</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Gióng</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Mẹ</a:t>
            </a:r>
            <a:r>
              <a:rPr lang="en-US" sz="2800" dirty="0">
                <a:solidFill>
                  <a:srgbClr val="262626"/>
                </a:solidFill>
                <a:effectLst/>
                <a:latin typeface="Times New Roman" panose="02020603050405020304" pitchFamily="18" charset="0"/>
                <a:ea typeface="Times New Roman" panose="02020603050405020304" pitchFamily="18" charset="0"/>
              </a:rPr>
              <a:t> ra </a:t>
            </a:r>
            <a:r>
              <a:rPr lang="en-US" sz="2800" dirty="0" err="1">
                <a:solidFill>
                  <a:srgbClr val="262626"/>
                </a:solidFill>
                <a:effectLst/>
                <a:latin typeface="Times New Roman" panose="02020603050405020304" pitchFamily="18" charset="0"/>
                <a:ea typeface="Times New Roman" panose="02020603050405020304" pitchFamily="18" charset="0"/>
              </a:rPr>
              <a:t>mời</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sứ</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giả</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vào</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rPr>
              <a:t>đây</a:t>
            </a:r>
            <a:r>
              <a:rPr lang="en-US" sz="2800"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Thánh</a:t>
            </a:r>
            <a:r>
              <a:rPr lang="en-US" sz="2800" i="1" dirty="0">
                <a:solidFill>
                  <a:srgbClr val="262626"/>
                </a:solidFill>
                <a:effectLst/>
                <a:latin typeface="Times New Roman" panose="02020603050405020304" pitchFamily="18" charset="0"/>
                <a:ea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rPr>
              <a:t>Gióng</a:t>
            </a:r>
            <a:r>
              <a:rPr lang="en-US" sz="2800" dirty="0">
                <a:solidFill>
                  <a:srgbClr val="262626"/>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02022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42109"/>
            <a:ext cx="11304315" cy="5084617"/>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BA9E75D-AD6D-4544-8554-825951648F05}"/>
              </a:ext>
            </a:extLst>
          </p:cNvPr>
          <p:cNvSpPr txBox="1"/>
          <p:nvPr/>
        </p:nvSpPr>
        <p:spPr>
          <a:xfrm>
            <a:off x="569029" y="1334982"/>
            <a:ext cx="11304315" cy="4298869"/>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6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thỏa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06572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3"/>
            <a:ext cx="11221188" cy="4387001"/>
          </a:xfrm>
          <a:prstGeom prst="roundRect">
            <a:avLst>
              <a:gd name="adj" fmla="val 16667"/>
            </a:avLst>
          </a:prstGeom>
          <a:solidFill>
            <a:schemeClr val="accent3">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881FAD2-8137-4E93-B86A-CC9BE17BD97A}"/>
              </a:ext>
            </a:extLst>
          </p:cNvPr>
          <p:cNvSpPr txBox="1"/>
          <p:nvPr/>
        </p:nvSpPr>
        <p:spPr>
          <a:xfrm>
            <a:off x="569030" y="1862256"/>
            <a:ext cx="11053940" cy="3538661"/>
          </a:xfrm>
          <a:prstGeom prst="rect">
            <a:avLst/>
          </a:prstGeom>
          <a:noFill/>
        </p:spPr>
        <p:txBody>
          <a:bodyPr wrap="square">
            <a:spAutoFit/>
          </a:bodyPr>
          <a:lstStyle/>
          <a:p>
            <a:pPr algn="just">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Calibri" panose="020F0502020204030204" pitchFamily="34" charset="0"/>
              <a:buChar char="-"/>
              <a:tabLst>
                <a:tab pos="457200" algn="l"/>
              </a:tabLs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Calibri" panose="020F0502020204030204" pitchFamily="34" charset="0"/>
              <a:buChar char="-"/>
              <a:tabLst>
                <a:tab pos="457200" algn="l"/>
              </a:tabLs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4526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3951151" y="872723"/>
            <a:ext cx="4289697" cy="748260"/>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84017" y="2354446"/>
            <a:ext cx="11471564" cy="2854863"/>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F58085B-62CA-4A72-974F-AD707EF856F1}"/>
              </a:ext>
            </a:extLst>
          </p:cNvPr>
          <p:cNvSpPr txBox="1"/>
          <p:nvPr/>
        </p:nvSpPr>
        <p:spPr>
          <a:xfrm>
            <a:off x="3951151" y="985566"/>
            <a:ext cx="4003964" cy="483017"/>
          </a:xfrm>
          <a:prstGeom prst="rect">
            <a:avLst/>
          </a:prstGeom>
          <a:noFill/>
        </p:spPr>
        <p:txBody>
          <a:bodyPr wrap="square">
            <a:spAutoFit/>
          </a:bodyPr>
          <a:lstStyle/>
          <a:p>
            <a:pPr marL="457200" algn="just">
              <a:lnSpc>
                <a:spcPct val="115000"/>
              </a:lnSpc>
              <a:spcAft>
                <a:spcPts val="10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3: VIẾT NGẮN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FDE48EA-FD42-4E7C-A62B-705EB2FF9796}"/>
              </a:ext>
            </a:extLst>
          </p:cNvPr>
          <p:cNvSpPr txBox="1"/>
          <p:nvPr/>
        </p:nvSpPr>
        <p:spPr>
          <a:xfrm>
            <a:off x="353290" y="2888250"/>
            <a:ext cx="11319163" cy="1366528"/>
          </a:xfrm>
          <a:prstGeom prst="rect">
            <a:avLst/>
          </a:prstGeom>
          <a:noFill/>
        </p:spPr>
        <p:txBody>
          <a:bodyPr wrap="square">
            <a:spAutoFit/>
          </a:bodyPr>
          <a:lstStyle/>
          <a:p>
            <a:pPr algn="just">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Anh),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50905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32510" y="471055"/>
            <a:ext cx="11554690" cy="6012872"/>
          </a:xfrm>
          <a:prstGeom prst="roundRect">
            <a:avLst>
              <a:gd name="adj" fmla="val 16667"/>
            </a:avLst>
          </a:prstGeom>
          <a:solidFill>
            <a:schemeClr val="accent3">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xmlns="" id="{18396CF8-94B6-4F51-AD7C-F4E91B67F580}"/>
              </a:ext>
            </a:extLst>
          </p:cNvPr>
          <p:cNvSpPr txBox="1"/>
          <p:nvPr/>
        </p:nvSpPr>
        <p:spPr>
          <a:xfrm>
            <a:off x="612206" y="600405"/>
            <a:ext cx="10995297" cy="5657190"/>
          </a:xfrm>
          <a:prstGeom prst="rect">
            <a:avLst/>
          </a:prstGeom>
          <a:noFill/>
        </p:spPr>
        <p:txBody>
          <a:bodyPr wrap="square">
            <a:spAutoFit/>
          </a:bodyPr>
          <a:lstStyle/>
          <a:p>
            <a:pPr algn="ctr">
              <a:lnSpc>
                <a:spcPct val="115000"/>
              </a:lnSpc>
              <a:spcAft>
                <a:spcPts val="1200"/>
              </a:spcAft>
            </a:pP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khảo</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um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trộm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6494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2882740" y="360222"/>
            <a:ext cx="6096000" cy="628832"/>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7CF5AE8-0E85-48B6-9B66-B9A65E3906E7}"/>
              </a:ext>
            </a:extLst>
          </p:cNvPr>
          <p:cNvSpPr txBox="1"/>
          <p:nvPr/>
        </p:nvSpPr>
        <p:spPr>
          <a:xfrm>
            <a:off x="3213260" y="360222"/>
            <a:ext cx="6096000" cy="548099"/>
          </a:xfrm>
          <a:prstGeom prst="rect">
            <a:avLst/>
          </a:prstGeom>
          <a:noFill/>
        </p:spPr>
        <p:txBody>
          <a:bodyPr wrap="square">
            <a:spAutoFit/>
          </a:bodyPr>
          <a:lstStyle/>
          <a:p>
            <a:pPr algn="just">
              <a:lnSpc>
                <a:spcPct val="115000"/>
              </a:lnSpc>
              <a:spcAft>
                <a:spcPts val="1200"/>
              </a:spcAft>
            </a:pPr>
            <a:r>
              <a:rPr lang="en-US" sz="2800" b="1" i="1" dirty="0">
                <a:solidFill>
                  <a:srgbClr val="0070C0"/>
                </a:solidFill>
                <a:effectLst/>
                <a:latin typeface="Times New Roman" panose="02020603050405020304" pitchFamily="18" charset="0"/>
                <a:ea typeface="Times New Roman" panose="02020603050405020304" pitchFamily="18" charset="0"/>
              </a:rPr>
              <a:t>*</a:t>
            </a:r>
            <a:r>
              <a:rPr lang="en-US" sz="2800" b="1" i="1" dirty="0" err="1">
                <a:solidFill>
                  <a:srgbClr val="0070C0"/>
                </a:solidFill>
                <a:effectLst/>
                <a:latin typeface="Times New Roman" panose="02020603050405020304" pitchFamily="18" charset="0"/>
                <a:ea typeface="Times New Roman" panose="02020603050405020304" pitchFamily="18" charset="0"/>
              </a:rPr>
              <a:t>Bảng</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kiểm</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kĩ</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năng</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viết</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đoạn</a:t>
            </a:r>
            <a:r>
              <a:rPr lang="en-US" sz="2800" b="1" i="1" dirty="0">
                <a:solidFill>
                  <a:srgbClr val="0070C0"/>
                </a:solidFill>
                <a:effectLst/>
                <a:latin typeface="Times New Roman" panose="02020603050405020304" pitchFamily="18" charset="0"/>
                <a:ea typeface="Times New Roman" panose="02020603050405020304" pitchFamily="18" charset="0"/>
              </a:rPr>
              <a:t> </a:t>
            </a:r>
            <a:r>
              <a:rPr lang="en-US" sz="2800" b="1" i="1" dirty="0" err="1">
                <a:solidFill>
                  <a:srgbClr val="0070C0"/>
                </a:solidFill>
                <a:effectLst/>
                <a:latin typeface="Times New Roman" panose="02020603050405020304" pitchFamily="18" charset="0"/>
                <a:ea typeface="Times New Roman" panose="02020603050405020304" pitchFamily="18" charset="0"/>
              </a:rPr>
              <a:t>văn</a:t>
            </a:r>
            <a:r>
              <a:rPr lang="en-US" sz="2800" b="1" i="1" dirty="0">
                <a:solidFill>
                  <a:srgbClr val="0070C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075306AC-A0F0-46C2-ABC6-B1C2F86272D3}"/>
              </a:ext>
            </a:extLst>
          </p:cNvPr>
          <p:cNvGraphicFramePr>
            <a:graphicFrameLocks noGrp="1"/>
          </p:cNvGraphicFramePr>
          <p:nvPr>
            <p:extLst>
              <p:ext uri="{D42A27DB-BD31-4B8C-83A1-F6EECF244321}">
                <p14:modId xmlns:p14="http://schemas.microsoft.com/office/powerpoint/2010/main" val="4051542822"/>
              </p:ext>
            </p:extLst>
          </p:nvPr>
        </p:nvGraphicFramePr>
        <p:xfrm>
          <a:off x="318241" y="1139380"/>
          <a:ext cx="11498777" cy="5367826"/>
        </p:xfrm>
        <a:graphic>
          <a:graphicData uri="http://schemas.openxmlformats.org/drawingml/2006/table">
            <a:tbl>
              <a:tblPr firstRow="1" firstCol="1" bandRow="1">
                <a:tableStyleId>{5940675A-B579-460E-94D1-54222C63F5DA}</a:tableStyleId>
              </a:tblPr>
              <a:tblGrid>
                <a:gridCol w="868110">
                  <a:extLst>
                    <a:ext uri="{9D8B030D-6E8A-4147-A177-3AD203B41FA5}">
                      <a16:colId xmlns:a16="http://schemas.microsoft.com/office/drawing/2014/main" xmlns="" val="4124259573"/>
                    </a:ext>
                  </a:extLst>
                </a:gridCol>
                <a:gridCol w="8266858">
                  <a:extLst>
                    <a:ext uri="{9D8B030D-6E8A-4147-A177-3AD203B41FA5}">
                      <a16:colId xmlns:a16="http://schemas.microsoft.com/office/drawing/2014/main" xmlns="" val="360554146"/>
                    </a:ext>
                  </a:extLst>
                </a:gridCol>
                <a:gridCol w="2363809">
                  <a:extLst>
                    <a:ext uri="{9D8B030D-6E8A-4147-A177-3AD203B41FA5}">
                      <a16:colId xmlns:a16="http://schemas.microsoft.com/office/drawing/2014/main" xmlns="" val="2467101902"/>
                    </a:ext>
                  </a:extLst>
                </a:gridCol>
              </a:tblGrid>
              <a:tr h="482413">
                <a:tc>
                  <a:txBody>
                    <a:bodyPr/>
                    <a:lstStyle/>
                    <a:p>
                      <a:pPr algn="ctr">
                        <a:lnSpc>
                          <a:spcPct val="115000"/>
                        </a:lnSpc>
                        <a:spcAft>
                          <a:spcPts val="1200"/>
                        </a:spcAft>
                      </a:pPr>
                      <a:r>
                        <a:rPr lang="en-US" sz="2800" dirty="0">
                          <a:effectLst/>
                          <a:latin typeface="Times New Roman" panose="02020603050405020304" pitchFamily="18" charset="0"/>
                          <a:cs typeface="Times New Roman" panose="02020603050405020304" pitchFamily="18" charset="0"/>
                        </a:rPr>
                        <a:t>STT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ctr">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Tiêu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chí</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Đạt/ Chưa đạt</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4294676778"/>
                  </a:ext>
                </a:extLst>
              </a:tr>
              <a:tr h="924254">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1</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Đảm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bảo</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hình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576097351"/>
                  </a:ext>
                </a:extLst>
              </a:tr>
              <a:tr h="994966">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2</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tập</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trung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phẩm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Bức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tranh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Tạ</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Duy</a:t>
                      </a:r>
                      <a:r>
                        <a:rPr lang="en-US" sz="2800" dirty="0">
                          <a:effectLst/>
                          <a:latin typeface="Times New Roman" panose="02020603050405020304" pitchFamily="18" charset="0"/>
                          <a:cs typeface="Times New Roman" panose="02020603050405020304" pitchFamily="18" charset="0"/>
                        </a:rPr>
                        <a:t> Anh)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2496558481"/>
                  </a:ext>
                </a:extLst>
              </a:tr>
              <a:tr h="947507">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3</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đảm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bảo</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tính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liên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kết</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giữa</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1060522799"/>
                  </a:ext>
                </a:extLst>
              </a:tr>
              <a:tr h="994966">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err="1">
                          <a:effectLst/>
                          <a:latin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đảm</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bảo</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cầu</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cách</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2132288817"/>
                  </a:ext>
                </a:extLst>
              </a:tr>
              <a:tr h="947507">
                <a:tc>
                  <a:txBody>
                    <a:bodyPr/>
                    <a:lstStyle/>
                    <a:p>
                      <a:pPr algn="ctr">
                        <a:lnSpc>
                          <a:spcPct val="115000"/>
                        </a:lnSpc>
                        <a:spcAft>
                          <a:spcPts val="1200"/>
                        </a:spcAft>
                      </a:pPr>
                      <a:r>
                        <a:rPr lang="en-US" sz="2800">
                          <a:effectLst/>
                          <a:latin typeface="Times New Roman" panose="02020603050405020304" pitchFamily="18" charset="0"/>
                          <a:cs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a:effectLst/>
                          <a:latin typeface="Times New Roman" panose="02020603050405020304" pitchFamily="18" charset="0"/>
                          <a:cs typeface="Times New Roman" panose="02020603050405020304" pitchFamily="18" charset="0"/>
                        </a:rPr>
                        <a:t>Đoạn văn có sử dụng một số trạng ngữ theo yêu cầu của đề.</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tc>
                  <a:txBody>
                    <a:bodyPr/>
                    <a:lstStyle/>
                    <a:p>
                      <a:pPr algn="just">
                        <a:lnSpc>
                          <a:spcPct val="115000"/>
                        </a:lnSpc>
                        <a:spcAft>
                          <a:spcPts val="12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2">
                        <a:lumMod val="40000"/>
                        <a:lumOff val="60000"/>
                      </a:schemeClr>
                    </a:solidFill>
                  </a:tcPr>
                </a:tc>
                <a:extLst>
                  <a:ext uri="{0D108BD9-81ED-4DB2-BD59-A6C34878D82A}">
                    <a16:rowId xmlns:a16="http://schemas.microsoft.com/office/drawing/2014/main" xmlns="" val="2731227869"/>
                  </a:ext>
                </a:extLst>
              </a:tr>
            </a:tbl>
          </a:graphicData>
        </a:graphic>
      </p:graphicFrame>
    </p:spTree>
    <p:extLst>
      <p:ext uri="{BB962C8B-B14F-4D97-AF65-F5344CB8AC3E}">
        <p14:creationId xmlns:p14="http://schemas.microsoft.com/office/powerpoint/2010/main" val="766921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3" name="Picture 2">
            <a:extLst>
              <a:ext uri="{FF2B5EF4-FFF2-40B4-BE49-F238E27FC236}">
                <a16:creationId xmlns:a16="http://schemas.microsoft.com/office/drawing/2014/main" xmlns="" id="{6300C30E-83D6-4A86-9373-EC29C40EF99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347829" y="2018472"/>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BUỔI</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VĂN</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BẢN 2: ĐIỀU KHÔNG TÍNH TRƯỚC</a:t>
            </a:r>
            <a:endPar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lang="en-US" b="1" noProof="0" dirty="0" err="1">
                <a:solidFill>
                  <a:srgbClr val="FF0000"/>
                </a:solidFill>
                <a:latin typeface="Times New Roman" panose="02020603050405020304" pitchFamily="18" charset="0"/>
                <a:ea typeface="Times New Roman" panose="02020603050405020304" pitchFamily="18" charset="0"/>
              </a:rPr>
              <a:t>Nguyễn</a:t>
            </a:r>
            <a:r>
              <a:rPr lang="en-US" b="1" noProof="0" dirty="0">
                <a:solidFill>
                  <a:srgbClr val="FF0000"/>
                </a:solidFill>
                <a:latin typeface="Times New Roman" panose="02020603050405020304" pitchFamily="18" charset="0"/>
                <a:ea typeface="Times New Roman" panose="02020603050405020304" pitchFamily="18" charset="0"/>
              </a:rPr>
              <a:t> </a:t>
            </a:r>
            <a:r>
              <a:rPr lang="en-US" b="1" noProof="0" dirty="0" err="1">
                <a:solidFill>
                  <a:srgbClr val="FF0000"/>
                </a:solidFill>
                <a:latin typeface="Times New Roman" panose="02020603050405020304" pitchFamily="18" charset="0"/>
                <a:ea typeface="Times New Roman" panose="02020603050405020304" pitchFamily="18" charset="0"/>
              </a:rPr>
              <a:t>Nhật</a:t>
            </a:r>
            <a:r>
              <a:rPr lang="en-US" b="1" noProof="0" dirty="0">
                <a:solidFill>
                  <a:srgbClr val="FF0000"/>
                </a:solidFill>
                <a:latin typeface="Times New Roman" panose="02020603050405020304" pitchFamily="18" charset="0"/>
                <a:ea typeface="Times New Roman" panose="02020603050405020304" pitchFamily="18" charset="0"/>
              </a:rPr>
              <a:t> </a:t>
            </a:r>
            <a:r>
              <a:rPr lang="en-US" b="1" noProof="0" dirty="0" err="1">
                <a:solidFill>
                  <a:srgbClr val="FF0000"/>
                </a:solidFill>
                <a:latin typeface="Times New Roman" panose="02020603050405020304" pitchFamily="18" charset="0"/>
                <a:ea typeface="Times New Roman" panose="02020603050405020304" pitchFamily="18" charset="0"/>
              </a:rPr>
              <a:t>Ánh</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9880604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1000" fill="hold"/>
                                        <p:tgtEl>
                                          <p:spTgt spid="18"/>
                                        </p:tgtEl>
                                        <p:attrNameLst>
                                          <p:attrName>ppt_w</p:attrName>
                                        </p:attrNameLst>
                                      </p:cBhvr>
                                      <p:tavLst>
                                        <p:tav tm="0">
                                          <p:val>
                                            <p:fltVal val="0"/>
                                          </p:val>
                                        </p:tav>
                                        <p:tav tm="100000">
                                          <p:val>
                                            <p:strVal val="#ppt_w"/>
                                          </p:val>
                                        </p:tav>
                                      </p:tavLst>
                                    </p:anim>
                                    <p:anim calcmode="lin" valueType="num">
                                      <p:cBhvr>
                                        <p:cTn id="14" dur="1000" fill="hold"/>
                                        <p:tgtEl>
                                          <p:spTgt spid="18"/>
                                        </p:tgtEl>
                                        <p:attrNameLst>
                                          <p:attrName>ppt_h</p:attrName>
                                        </p:attrNameLst>
                                      </p:cBhvr>
                                      <p:tavLst>
                                        <p:tav tm="0">
                                          <p:val>
                                            <p:fltVal val="0"/>
                                          </p:val>
                                        </p:tav>
                                        <p:tav tm="100000">
                                          <p:val>
                                            <p:strVal val="#ppt_h"/>
                                          </p:val>
                                        </p:tav>
                                      </p:tavLst>
                                    </p:anim>
                                    <p:anim calcmode="lin" valueType="num">
                                      <p:cBhvr>
                                        <p:cTn id="15" dur="1000" fill="hold"/>
                                        <p:tgtEl>
                                          <p:spTgt spid="18"/>
                                        </p:tgtEl>
                                        <p:attrNameLst>
                                          <p:attrName>style.rotation</p:attrName>
                                        </p:attrNameLst>
                                      </p:cBhvr>
                                      <p:tavLst>
                                        <p:tav tm="0">
                                          <p:val>
                                            <p:fltVal val="90"/>
                                          </p:val>
                                        </p:tav>
                                        <p:tav tm="100000">
                                          <p:val>
                                            <p:fltVal val="0"/>
                                          </p:val>
                                        </p:tav>
                                      </p:tavLst>
                                    </p:anim>
                                    <p:animEffect transition="in" filter="fade">
                                      <p:cBhvr>
                                        <p:cTn id="16"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340430" y="273953"/>
            <a:ext cx="2748391" cy="55643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093DE467-5204-44E4-AA4E-7E6E941FE2FB}"/>
              </a:ext>
            </a:extLst>
          </p:cNvPr>
          <p:cNvSpPr txBox="1"/>
          <p:nvPr/>
        </p:nvSpPr>
        <p:spPr>
          <a:xfrm>
            <a:off x="594885" y="313964"/>
            <a:ext cx="2748390" cy="483017"/>
          </a:xfrm>
          <a:prstGeom prst="rect">
            <a:avLst/>
          </a:prstGeom>
          <a:noFill/>
        </p:spPr>
        <p:txBody>
          <a:bodyPr wrap="square">
            <a:spAutoFit/>
          </a:bodyPr>
          <a:lstStyle/>
          <a:p>
            <a:pPr marR="548640" algn="just">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 TÁC GIẢ</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9D998872-CEEF-43AB-A65B-E60252940582}"/>
              </a:ext>
            </a:extLst>
          </p:cNvPr>
          <p:cNvSpPr>
            <a:spLocks noChangeArrowheads="1"/>
          </p:cNvSpPr>
          <p:nvPr/>
        </p:nvSpPr>
        <p:spPr bwMode="auto">
          <a:xfrm>
            <a:off x="340430" y="1042989"/>
            <a:ext cx="8560683" cy="5815011"/>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9FE9D26D-2436-423A-8292-203E3E16D2DB}"/>
              </a:ext>
            </a:extLst>
          </p:cNvPr>
          <p:cNvSpPr txBox="1"/>
          <p:nvPr/>
        </p:nvSpPr>
        <p:spPr>
          <a:xfrm>
            <a:off x="485773" y="1252879"/>
            <a:ext cx="8315327" cy="5958554"/>
          </a:xfrm>
          <a:prstGeom prst="rect">
            <a:avLst/>
          </a:prstGeom>
          <a:noFill/>
        </p:spPr>
        <p:txBody>
          <a:bodyPr wrap="square">
            <a:spAutoFit/>
          </a:bodyPr>
          <a:lstStyle/>
          <a:p>
            <a:pPr marR="548640" algn="just">
              <a:lnSpc>
                <a:spcPct val="115000"/>
              </a:lnSpc>
              <a:spcAft>
                <a:spcPts val="1000"/>
              </a:spcAft>
            </a:pP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Sinh</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năm</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ngày</a:t>
            </a:r>
            <a:r>
              <a:rPr lang="en-US" sz="2400" kern="1200" dirty="0">
                <a:solidFill>
                  <a:srgbClr val="000000"/>
                </a:solidFill>
                <a:effectLst/>
                <a:latin typeface="Times New Roman" panose="02020603050405020304" pitchFamily="18" charset="0"/>
                <a:cs typeface="Times New Roman" panose="02020603050405020304" pitchFamily="18" charset="0"/>
              </a:rPr>
              <a:t> 7 </a:t>
            </a:r>
            <a:r>
              <a:rPr lang="en-US" sz="2400" kern="1200" dirty="0" err="1">
                <a:solidFill>
                  <a:srgbClr val="000000"/>
                </a:solidFill>
                <a:effectLst/>
                <a:latin typeface="Times New Roman" panose="02020603050405020304" pitchFamily="18" charset="0"/>
                <a:cs typeface="Times New Roman" panose="02020603050405020304" pitchFamily="18" charset="0"/>
              </a:rPr>
              <a:t>tháng</a:t>
            </a:r>
            <a:r>
              <a:rPr lang="en-US" sz="2400" kern="1200" dirty="0">
                <a:solidFill>
                  <a:srgbClr val="000000"/>
                </a:solidFill>
                <a:effectLst/>
                <a:latin typeface="Times New Roman" panose="02020603050405020304" pitchFamily="18" charset="0"/>
                <a:cs typeface="Times New Roman" panose="02020603050405020304" pitchFamily="18" charset="0"/>
              </a:rPr>
              <a:t> 5 </a:t>
            </a:r>
            <a:r>
              <a:rPr lang="en-US" sz="2400" kern="1200" dirty="0" err="1">
                <a:solidFill>
                  <a:srgbClr val="000000"/>
                </a:solidFill>
                <a:effectLst/>
                <a:latin typeface="Times New Roman" panose="02020603050405020304" pitchFamily="18" charset="0"/>
                <a:cs typeface="Times New Roman" panose="02020603050405020304" pitchFamily="18" charset="0"/>
              </a:rPr>
              <a:t>năm</a:t>
            </a:r>
            <a:r>
              <a:rPr lang="en-US" sz="2400" kern="1200" dirty="0">
                <a:solidFill>
                  <a:srgbClr val="000000"/>
                </a:solidFill>
                <a:effectLst/>
                <a:latin typeface="Times New Roman" panose="02020603050405020304" pitchFamily="18" charset="0"/>
                <a:cs typeface="Times New Roman" panose="02020603050405020304" pitchFamily="18" charset="0"/>
              </a:rPr>
              <a:t> 1955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Quê</a:t>
            </a:r>
            <a:r>
              <a:rPr lang="en-US" sz="2400" b="1" kern="1200" dirty="0">
                <a:solidFill>
                  <a:srgbClr val="000000"/>
                </a:solidFill>
                <a:effectLst/>
                <a:latin typeface="Times New Roman" panose="02020603050405020304" pitchFamily="18" charset="0"/>
                <a:cs typeface="Times New Roman" panose="02020603050405020304" pitchFamily="18" charset="0"/>
              </a:rPr>
              <a: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làng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Đo</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Đo</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xã</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Bình</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Quế</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huyện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Thăng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Bình</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tỉnh</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Quảng</a:t>
            </a:r>
            <a:r>
              <a:rPr lang="en-US" sz="2400" kern="1200" dirty="0">
                <a:solidFill>
                  <a:srgbClr val="000000"/>
                </a:solidFill>
                <a:effectLst/>
                <a:latin typeface="Times New Roman" panose="02020603050405020304" pitchFamily="18" charset="0"/>
                <a:cs typeface="Times New Roman" panose="02020603050405020304" pitchFamily="18" charset="0"/>
              </a:rPr>
              <a:t> Nam.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a:t>
            </a:r>
            <a:r>
              <a:rPr lang="en-US" sz="2400" b="1" kern="1200" dirty="0" err="1">
                <a:solidFill>
                  <a:srgbClr val="000000"/>
                </a:solidFill>
                <a:effectLst/>
                <a:latin typeface="Times New Roman" panose="02020603050405020304" pitchFamily="18" charset="0"/>
                <a:cs typeface="Times New Roman" panose="02020603050405020304" pitchFamily="18" charset="0"/>
              </a:rPr>
              <a:t>Bút</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danh</a:t>
            </a:r>
            <a:r>
              <a:rPr lang="en-US" sz="2400" kern="1200" dirty="0">
                <a:solidFill>
                  <a:srgbClr val="000000"/>
                </a:solidFill>
                <a:effectLst/>
                <a:latin typeface="Times New Roman" panose="02020603050405020304" pitchFamily="18" charset="0"/>
                <a:cs typeface="Times New Roman" panose="02020603050405020304" pitchFamily="18" charset="0"/>
              </a:rPr>
              <a:t>:</a:t>
            </a:r>
            <a:r>
              <a:rPr lang="en-US" sz="2400" i="1" kern="1200" dirty="0">
                <a:solidFill>
                  <a:srgbClr val="000000"/>
                </a:solidFill>
                <a:effectLst/>
                <a:latin typeface="Times New Roman" panose="02020603050405020304" pitchFamily="18" charset="0"/>
                <a:cs typeface="Times New Roman" panose="02020603050405020304" pitchFamily="18" charset="0"/>
              </a:rPr>
              <a:t> Chu </a:t>
            </a:r>
            <a:r>
              <a:rPr lang="en-US" sz="2400" i="1" kern="1200" dirty="0" err="1" smtClean="0">
                <a:solidFill>
                  <a:srgbClr val="000000"/>
                </a:solidFill>
                <a:effectLst/>
                <a:latin typeface="Times New Roman" panose="02020603050405020304" pitchFamily="18" charset="0"/>
                <a:cs typeface="Times New Roman" panose="02020603050405020304" pitchFamily="18" charset="0"/>
              </a:rPr>
              <a:t>Đình</a:t>
            </a:r>
            <a:r>
              <a:rPr lang="en-US" sz="2400" i="1" kern="1200" dirty="0" smtClean="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Ngạn</a:t>
            </a:r>
            <a:r>
              <a:rPr lang="en-US" sz="2400" i="1" kern="1200" dirty="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Đông</a:t>
            </a:r>
            <a:r>
              <a:rPr lang="en-US" sz="2400" i="1" kern="1200" dirty="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Phương</a:t>
            </a:r>
            <a:r>
              <a:rPr lang="en-US" sz="2400" i="1" kern="1200" dirty="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Sóc</a:t>
            </a:r>
            <a:r>
              <a:rPr lang="en-US" sz="2400" i="1" kern="1200" dirty="0">
                <a:solidFill>
                  <a:srgbClr val="000000"/>
                </a:solidFill>
                <a:effectLst/>
                <a:latin typeface="Times New Roman" panose="02020603050405020304" pitchFamily="18" charset="0"/>
                <a:cs typeface="Times New Roman" panose="02020603050405020304" pitchFamily="18" charset="0"/>
              </a:rPr>
              <a:t>, Lê </a:t>
            </a:r>
            <a:r>
              <a:rPr lang="en-US" sz="2400" i="1" kern="1200" dirty="0" err="1">
                <a:solidFill>
                  <a:srgbClr val="000000"/>
                </a:solidFill>
                <a:effectLst/>
                <a:latin typeface="Times New Roman" panose="02020603050405020304" pitchFamily="18" charset="0"/>
                <a:cs typeface="Times New Roman" panose="02020603050405020304" pitchFamily="18" charset="0"/>
              </a:rPr>
              <a:t>Duy</a:t>
            </a:r>
            <a:r>
              <a:rPr lang="en-US" sz="2400" i="1" kern="1200" dirty="0">
                <a:solidFill>
                  <a:srgbClr val="000000"/>
                </a:solidFill>
                <a:effectLst/>
                <a:latin typeface="Times New Roman" panose="02020603050405020304" pitchFamily="18" charset="0"/>
                <a:cs typeface="Times New Roman" panose="02020603050405020304" pitchFamily="18" charset="0"/>
              </a:rPr>
              <a:t> </a:t>
            </a:r>
            <a:r>
              <a:rPr lang="en-US" sz="2400" i="1" kern="1200" dirty="0" err="1">
                <a:solidFill>
                  <a:srgbClr val="000000"/>
                </a:solidFill>
                <a:effectLst/>
                <a:latin typeface="Times New Roman" panose="02020603050405020304" pitchFamily="18" charset="0"/>
                <a:cs typeface="Times New Roman" panose="02020603050405020304" pitchFamily="18" charset="0"/>
              </a:rPr>
              <a:t>Cật</a:t>
            </a:r>
            <a:r>
              <a:rPr lang="en-US" sz="2400" i="1" kern="1200" dirty="0">
                <a:solidFill>
                  <a:srgbClr val="000000"/>
                </a:solidFill>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Vị</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trí</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Là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nhà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văn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hiện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đại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là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cây</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bút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dirty="0" err="1" smtClean="0">
                <a:solidFill>
                  <a:srgbClr val="000000"/>
                </a:solidFill>
                <a:latin typeface="Times New Roman" panose="02020603050405020304" pitchFamily="18" charset="0"/>
                <a:cs typeface="Times New Roman" panose="02020603050405020304" pitchFamily="18" charset="0"/>
              </a:rPr>
              <a:t>tiêu</a:t>
            </a:r>
            <a:r>
              <a:rPr lang="en-US" sz="2400" dirty="0" smtClean="0">
                <a:solidFill>
                  <a:srgbClr val="000000"/>
                </a:solidFill>
                <a:latin typeface="Times New Roman" panose="02020603050405020304" pitchFamily="18" charset="0"/>
                <a:cs typeface="Times New Roman" panose="02020603050405020304" pitchFamily="18" charset="0"/>
              </a:rPr>
              <a:t> </a:t>
            </a:r>
            <a:r>
              <a:rPr lang="en-US" sz="2400" dirty="0" err="1" smtClean="0">
                <a:solidFill>
                  <a:srgbClr val="000000"/>
                </a:solidFill>
                <a:latin typeface="Times New Roman" panose="02020603050405020304" pitchFamily="18" charset="0"/>
                <a:cs typeface="Times New Roman" panose="02020603050405020304" pitchFamily="18" charset="0"/>
              </a:rPr>
              <a:t>biểu</a:t>
            </a:r>
            <a:r>
              <a:rPr lang="en-US" sz="2400" kern="1200" dirty="0" smtClean="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của</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thời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kì</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đổi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mới</a:t>
            </a:r>
            <a:r>
              <a:rPr lang="en-US" sz="2400" kern="1200" dirty="0">
                <a:solidFill>
                  <a:srgbClr val="000000"/>
                </a:solidFill>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Sự</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nghiệp</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văn</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học</a:t>
            </a:r>
            <a:r>
              <a:rPr lang="en-US" sz="2400" b="1" kern="1200" dirty="0">
                <a:solidFill>
                  <a:srgbClr val="000000"/>
                </a:solidFill>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eaLnBrk="0" fontAlgn="base" hangingPunct="0">
              <a:lnSpc>
                <a:spcPct val="115000"/>
              </a:lnSpc>
              <a:spcAft>
                <a:spcPts val="1000"/>
              </a:spcAft>
            </a:pP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Đề</a:t>
            </a:r>
            <a:r>
              <a:rPr lang="en-US" sz="2400" b="1" kern="1200" dirty="0">
                <a:solidFill>
                  <a:srgbClr val="000000"/>
                </a:solidFill>
                <a:effectLst/>
                <a:latin typeface="Times New Roman" panose="02020603050405020304" pitchFamily="18" charset="0"/>
                <a:cs typeface="Times New Roman" panose="02020603050405020304" pitchFamily="18" charset="0"/>
              </a:rPr>
              <a:t> </a:t>
            </a:r>
            <a:r>
              <a:rPr lang="en-US" sz="2400" b="1" kern="1200" dirty="0" err="1">
                <a:solidFill>
                  <a:srgbClr val="000000"/>
                </a:solidFill>
                <a:effectLst/>
                <a:latin typeface="Times New Roman" panose="02020603050405020304" pitchFamily="18" charset="0"/>
                <a:cs typeface="Times New Roman" panose="02020603050405020304" pitchFamily="18" charset="0"/>
              </a:rPr>
              <a:t>tài</a:t>
            </a:r>
            <a:r>
              <a:rPr lang="en-US" sz="2400" b="1" kern="1200" dirty="0">
                <a:solidFill>
                  <a:srgbClr val="000000"/>
                </a:solidFill>
                <a:effectLst/>
                <a:latin typeface="Times New Roman" panose="02020603050405020304" pitchFamily="18" charset="0"/>
                <a:cs typeface="Times New Roman" panose="02020603050405020304" pitchFamily="18" charset="0"/>
              </a:rPr>
              <a: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Ông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rất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thành</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công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trong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việc</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tái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hiện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đưa</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người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đọc</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trở</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về</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những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năm</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tháng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tuổi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thơ</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dữ</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dội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cùng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với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bè</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bạn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cùng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với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những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thứ</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cảm</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xúc</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mơ</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hồ</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tuổi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mới</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lớn</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mà</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bất</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cứ</a:t>
            </a:r>
            <a:r>
              <a:rPr lang="en-US" sz="2400" kern="1200" dirty="0">
                <a:solidFill>
                  <a:srgbClr val="000000"/>
                </a:solidFill>
                <a:effectLst/>
                <a:latin typeface="Times New Roman" panose="02020603050405020304" pitchFamily="18" charset="0"/>
                <a:cs typeface="Times New Roman" panose="02020603050405020304" pitchFamily="18" charset="0"/>
              </a:rPr>
              <a:t> ai </a:t>
            </a:r>
            <a:r>
              <a:rPr lang="en-US" sz="2400" kern="1200" dirty="0" err="1">
                <a:solidFill>
                  <a:srgbClr val="000000"/>
                </a:solidFill>
                <a:effectLst/>
                <a:latin typeface="Times New Roman" panose="02020603050405020304" pitchFamily="18" charset="0"/>
                <a:cs typeface="Times New Roman" panose="02020603050405020304" pitchFamily="18" charset="0"/>
              </a:rPr>
              <a:t>cũng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đã</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từng</a:t>
            </a:r>
            <a:r>
              <a:rPr lang="en-US" sz="2400" kern="1200" dirty="0">
                <a:solidFill>
                  <a:srgbClr val="000000"/>
                </a:solidFill>
                <a:effectLst/>
                <a:latin typeface="Times New Roman" panose="02020603050405020304" pitchFamily="18" charset="0"/>
                <a:cs typeface="Times New Roman" panose="02020603050405020304" pitchFamily="18" charset="0"/>
              </a:rPr>
              <a:t> </a:t>
            </a:r>
            <a:r>
              <a:rPr lang="en-US" sz="2400" kern="1200" dirty="0" err="1">
                <a:solidFill>
                  <a:srgbClr val="000000"/>
                </a:solidFill>
                <a:effectLst/>
                <a:latin typeface="Times New Roman" panose="02020603050405020304" pitchFamily="18" charset="0"/>
                <a:cs typeface="Times New Roman" panose="02020603050405020304" pitchFamily="18" charset="0"/>
              </a:rPr>
              <a:t>trải</a:t>
            </a:r>
            <a:r>
              <a:rPr lang="en-US" sz="2400" kern="1200" dirty="0">
                <a:solidFill>
                  <a:srgbClr val="000000"/>
                </a:solidFill>
                <a:effectLst/>
                <a:latin typeface="Times New Roman" panose="02020603050405020304" pitchFamily="18" charset="0"/>
                <a:cs typeface="Times New Roman" panose="02020603050405020304" pitchFamily="18" charset="0"/>
              </a:rPr>
              <a:t> qua.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kern="1200" dirty="0">
                <a:solidFill>
                  <a:srgbClr val="000000"/>
                </a:solidFill>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4" name="Picture 13">
            <a:extLst>
              <a:ext uri="{FF2B5EF4-FFF2-40B4-BE49-F238E27FC236}">
                <a16:creationId xmlns:a16="http://schemas.microsoft.com/office/drawing/2014/main" xmlns="" id="{B32EB0F8-2838-487B-82AC-AB91AC787189}"/>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901113" y="1446662"/>
            <a:ext cx="3028950" cy="3698544"/>
          </a:xfrm>
          <a:prstGeom prst="rect">
            <a:avLst/>
          </a:prstGeom>
          <a:ln>
            <a:noFill/>
          </a:ln>
          <a:effectLst>
            <a:softEdge rad="112500"/>
          </a:effectLst>
        </p:spPr>
      </p:pic>
    </p:spTree>
    <p:extLst>
      <p:ext uri="{BB962C8B-B14F-4D97-AF65-F5344CB8AC3E}">
        <p14:creationId xmlns:p14="http://schemas.microsoft.com/office/powerpoint/2010/main" val="2727011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par>
                                <p:cTn id="16" presetID="16" presetClass="entr" presetSubtype="21"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barn(inVertical)">
                                      <p:cBhvr>
                                        <p:cTn id="18" dur="500"/>
                                        <p:tgtEl>
                                          <p:spTgt spid="14"/>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barn(inVertical)">
                                      <p:cBhvr>
                                        <p:cTn id="2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P spid="10" grpId="0" animBg="1"/>
      <p:bldP spid="12"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585913"/>
            <a:ext cx="10803820" cy="3957637"/>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A5A3BC1-6D46-4784-B634-115EFEDC25AC}"/>
              </a:ext>
            </a:extLst>
          </p:cNvPr>
          <p:cNvSpPr txBox="1"/>
          <p:nvPr/>
        </p:nvSpPr>
        <p:spPr>
          <a:xfrm>
            <a:off x="569030" y="2249129"/>
            <a:ext cx="10803820" cy="2677656"/>
          </a:xfrm>
          <a:prstGeom prst="rect">
            <a:avLst/>
          </a:prstGeom>
          <a:noFill/>
        </p:spPr>
        <p:txBody>
          <a:bodyPr wrap="square">
            <a:spAutoFit/>
          </a:bodyPr>
          <a:lstStyle/>
          <a:p>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cs typeface="Times New Roman" panose="02020603050405020304" pitchFamily="18" charset="0"/>
              </a:rPr>
              <a:t>Tác</a:t>
            </a:r>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cs typeface="Times New Roman" panose="02020603050405020304" pitchFamily="18" charset="0"/>
              </a:rPr>
              <a:t>phẩm</a:t>
            </a:r>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Khối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lượng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tác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phẩm</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đồ</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sộ</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với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hơn</a:t>
            </a:r>
            <a:r>
              <a:rPr lang="en-US" sz="2800" kern="1200" dirty="0">
                <a:solidFill>
                  <a:srgbClr val="000000"/>
                </a:solidFill>
                <a:effectLst/>
                <a:latin typeface="Times New Roman" panose="02020603050405020304" pitchFamily="18" charset="0"/>
                <a:cs typeface="Times New Roman" panose="02020603050405020304" pitchFamily="18" charset="0"/>
              </a:rPr>
              <a:t> 100 </a:t>
            </a:r>
            <a:r>
              <a:rPr lang="en-US" sz="2800" kern="1200" dirty="0" err="1">
                <a:solidFill>
                  <a:srgbClr val="000000"/>
                </a:solidFill>
                <a:effectLst/>
                <a:latin typeface="Times New Roman" panose="02020603050405020304" pitchFamily="18" charset="0"/>
                <a:cs typeface="Times New Roman" panose="02020603050405020304" pitchFamily="18" charset="0"/>
              </a:rPr>
              <a:t>tác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phẩm</a:t>
            </a:r>
            <a:r>
              <a:rPr lang="en-US" sz="2800" kern="1200" dirty="0">
                <a:solidFill>
                  <a:srgbClr val="000000"/>
                </a:solidFill>
                <a:effectLst/>
                <a:latin typeface="Times New Roman" panose="02020603050405020304" pitchFamily="18" charset="0"/>
                <a:cs typeface="Times New Roman" panose="02020603050405020304" pitchFamily="18" charset="0"/>
              </a:rPr>
              <a:t>:</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Tôi</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thấy</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hoa</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vàng</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trên</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cỏ</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xanh</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Mắt</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biếc</a:t>
            </a:r>
            <a:r>
              <a:rPr lang="en-US" sz="2800" i="1" kern="1200" dirty="0">
                <a:solidFill>
                  <a:srgbClr val="000000"/>
                </a:solidFill>
                <a:effectLst/>
                <a:latin typeface="Times New Roman" panose="02020603050405020304" pitchFamily="18" charset="0"/>
                <a:cs typeface="Times New Roman" panose="02020603050405020304" pitchFamily="18" charset="0"/>
              </a:rPr>
              <a:t>, Cho </a:t>
            </a:r>
            <a:r>
              <a:rPr lang="en-US" sz="2800" i="1" kern="1200" dirty="0" err="1">
                <a:solidFill>
                  <a:srgbClr val="000000"/>
                </a:solidFill>
                <a:effectLst/>
                <a:latin typeface="Times New Roman" panose="02020603050405020304" pitchFamily="18" charset="0"/>
                <a:cs typeface="Times New Roman" panose="02020603050405020304" pitchFamily="18" charset="0"/>
              </a:rPr>
              <a:t>tôi</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xin</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một</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vé</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về</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tuổi</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thơ</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Cô</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gái</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đến</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từ</a:t>
            </a:r>
            <a:r>
              <a:rPr lang="en-US" sz="2800" i="1" kern="1200" dirty="0" smtClean="0">
                <a:solidFill>
                  <a:srgbClr val="000000"/>
                </a:solidFill>
                <a:effectLst/>
                <a:latin typeface="Times New Roman" panose="02020603050405020304" pitchFamily="18" charset="0"/>
                <a:cs typeface="Times New Roman" panose="02020603050405020304" pitchFamily="18" charset="0"/>
              </a:rPr>
              <a:t> </a:t>
            </a:r>
            <a:r>
              <a:rPr lang="en-US" sz="2800" i="1" kern="1200" dirty="0" err="1" smtClean="0">
                <a:solidFill>
                  <a:srgbClr val="000000"/>
                </a:solidFill>
                <a:effectLst/>
                <a:latin typeface="Times New Roman" panose="02020603050405020304" pitchFamily="18" charset="0"/>
                <a:cs typeface="Times New Roman" panose="02020603050405020304" pitchFamily="18" charset="0"/>
              </a:rPr>
              <a:t>hôm</a:t>
            </a:r>
            <a:r>
              <a:rPr lang="en-US" sz="2800" i="1" kern="1200" dirty="0" smtClean="0">
                <a:solidFill>
                  <a:srgbClr val="000000"/>
                </a:solidFill>
                <a:effectLst/>
                <a:latin typeface="Times New Roman" panose="02020603050405020304" pitchFamily="18" charset="0"/>
                <a:cs typeface="Times New Roman" panose="02020603050405020304" pitchFamily="18" charset="0"/>
              </a:rPr>
              <a:t> qua</a:t>
            </a:r>
            <a:r>
              <a:rPr lang="en-US" sz="2800" i="1" dirty="0">
                <a:solidFill>
                  <a:srgbClr val="000000"/>
                </a:solidFill>
                <a:latin typeface="Times New Roman" panose="02020603050405020304" pitchFamily="18" charset="0"/>
                <a:cs typeface="Times New Roman" panose="02020603050405020304" pitchFamily="18" charset="0"/>
              </a:rPr>
              <a:t>,</a:t>
            </a:r>
            <a:r>
              <a:rPr lang="en-US" sz="2800" kern="1200" dirty="0" smtClean="0">
                <a:solidFill>
                  <a:schemeClr val="tx1">
                    <a:lumMod val="95000"/>
                    <a:lumOff val="5000"/>
                  </a:schemeClr>
                </a:solidFill>
                <a:effectLst/>
                <a:latin typeface="Times New Roman" panose="02020603050405020304" pitchFamily="18" charset="0"/>
                <a:cs typeface="Times New Roman" panose="02020603050405020304" pitchFamily="18" charset="0"/>
              </a:rPr>
              <a:t>….</a:t>
            </a:r>
            <a:r>
              <a:rPr lang="en-US" sz="2800" kern="1200" dirty="0" err="1">
                <a:solidFill>
                  <a:srgbClr val="0D0D0D"/>
                </a:solidFill>
                <a:effectLst/>
                <a:latin typeface="Times New Roman" panose="02020603050405020304" pitchFamily="18" charset="0"/>
                <a:cs typeface="Times New Roman" panose="02020603050405020304" pitchFamily="18" charset="0"/>
              </a:rPr>
              <a:t>là</a:t>
            </a:r>
            <a:r>
              <a:rPr lang="en-US" sz="2800" kern="1200" dirty="0">
                <a:solidFill>
                  <a:srgbClr val="0D0D0D"/>
                </a:solidFill>
                <a:effectLst/>
                <a:latin typeface="Times New Roman" panose="02020603050405020304" pitchFamily="18" charset="0"/>
                <a:cs typeface="Times New Roman" panose="02020603050405020304" pitchFamily="18" charset="0"/>
              </a:rPr>
              <a:t> </a:t>
            </a:r>
            <a:r>
              <a:rPr lang="en-US" sz="2800" kern="1200" dirty="0" err="1">
                <a:solidFill>
                  <a:srgbClr val="0D0D0D"/>
                </a:solidFill>
                <a:effectLst/>
                <a:latin typeface="Times New Roman" panose="02020603050405020304" pitchFamily="18" charset="0"/>
                <a:cs typeface="Times New Roman" panose="02020603050405020304" pitchFamily="18" charset="0"/>
              </a:rPr>
              <a:t>nh</a:t>
            </a:r>
            <a:r>
              <a:rPr lang="en-US" sz="2800" kern="1200" dirty="0" err="1">
                <a:solidFill>
                  <a:srgbClr val="000000"/>
                </a:solidFill>
                <a:effectLst/>
                <a:latin typeface="Times New Roman" panose="02020603050405020304" pitchFamily="18" charset="0"/>
                <a:cs typeface="Times New Roman" panose="02020603050405020304" pitchFamily="18" charset="0"/>
              </a:rPr>
              <a:t>ững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tác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phẩm</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nổi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tiếng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của</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nhà</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văn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Nguyễn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Nhật</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smtClean="0">
                <a:solidFill>
                  <a:srgbClr val="000000"/>
                </a:solidFill>
                <a:effectLst/>
                <a:latin typeface="Times New Roman" panose="02020603050405020304" pitchFamily="18" charset="0"/>
                <a:cs typeface="Times New Roman" panose="02020603050405020304" pitchFamily="18" charset="0"/>
              </a:rPr>
              <a:t>Ánh</a:t>
            </a:r>
            <a:r>
              <a:rPr lang="en-US" sz="2800" kern="1200" dirty="0" smtClean="0">
                <a:solidFill>
                  <a:srgbClr val="000000"/>
                </a:solidFill>
                <a:effectLst/>
                <a:latin typeface="Times New Roman" panose="02020603050405020304" pitchFamily="18" charset="0"/>
                <a:cs typeface="Times New Roman" panose="02020603050405020304" pitchFamily="18" charset="0"/>
              </a:rPr>
              <a:t>.</a:t>
            </a:r>
            <a:r>
              <a:rPr lang="en-US" sz="2800" kern="1200" dirty="0">
                <a:solidFill>
                  <a:srgbClr val="000000"/>
                </a:solidFill>
                <a:effectLst/>
                <a:latin typeface="Times New Roman" panose="02020603050405020304" pitchFamily="18" charset="0"/>
                <a:cs typeface="Times New Roman" panose="02020603050405020304" pitchFamily="18" charset="0"/>
              </a:rPr>
              <a:t/>
            </a:r>
            <a:br>
              <a:rPr lang="en-US" sz="2800" kern="1200" dirty="0">
                <a:solidFill>
                  <a:srgbClr val="000000"/>
                </a:solidFill>
                <a:effectLst/>
                <a:latin typeface="Times New Roman" panose="02020603050405020304" pitchFamily="18" charset="0"/>
                <a:cs typeface="Times New Roman" panose="02020603050405020304" pitchFamily="18" charset="0"/>
              </a:rPr>
            </a:br>
            <a:r>
              <a:rPr lang="en-US" sz="2800" b="1" kern="1200" dirty="0">
                <a:solidFill>
                  <a:srgbClr val="000000"/>
                </a:solidFill>
                <a:effectLst/>
                <a:latin typeface="Times New Roman" panose="02020603050405020304" pitchFamily="18" charset="0"/>
                <a:cs typeface="Times New Roman" panose="02020603050405020304" pitchFamily="18" charset="0"/>
              </a:rPr>
              <a:t> + </a:t>
            </a:r>
            <a:r>
              <a:rPr lang="en-US" sz="2800" b="1" kern="1200" dirty="0" err="1">
                <a:solidFill>
                  <a:srgbClr val="000000"/>
                </a:solidFill>
                <a:effectLst/>
                <a:latin typeface="Times New Roman" panose="02020603050405020304" pitchFamily="18" charset="0"/>
                <a:cs typeface="Times New Roman" panose="02020603050405020304" pitchFamily="18" charset="0"/>
              </a:rPr>
              <a:t>Giải</a:t>
            </a:r>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cs typeface="Times New Roman" panose="02020603050405020304" pitchFamily="18" charset="0"/>
              </a:rPr>
              <a:t>thưởng</a:t>
            </a:r>
            <a:r>
              <a:rPr lang="en-US" sz="2800" b="1"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Ông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nhận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được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rất</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nhiều</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giải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thưởng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Giải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thưởng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văn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học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trẻ</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hạng</a:t>
            </a:r>
            <a:r>
              <a:rPr lang="en-US" sz="2800" kern="1200" dirty="0">
                <a:solidFill>
                  <a:srgbClr val="000000"/>
                </a:solidFill>
                <a:effectLst/>
                <a:latin typeface="Times New Roman" panose="02020603050405020304" pitchFamily="18" charset="0"/>
                <a:cs typeface="Times New Roman" panose="02020603050405020304" pitchFamily="18" charset="0"/>
              </a:rPr>
              <a:t> A, </a:t>
            </a:r>
            <a:r>
              <a:rPr lang="en-US" sz="2800" kern="1200" dirty="0" err="1">
                <a:solidFill>
                  <a:srgbClr val="000000"/>
                </a:solidFill>
                <a:effectLst/>
                <a:latin typeface="Times New Roman" panose="02020603050405020304" pitchFamily="18" charset="0"/>
                <a:cs typeface="Times New Roman" panose="02020603050405020304" pitchFamily="18" charset="0"/>
              </a:rPr>
              <a:t>huy</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chương</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Vì</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thế</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hệ</a:t>
            </a:r>
            <a:r>
              <a:rPr lang="en-US" sz="2800" i="1" kern="1200" dirty="0">
                <a:solidFill>
                  <a:srgbClr val="000000"/>
                </a:solidFill>
                <a:effectLst/>
                <a:latin typeface="Times New Roman" panose="02020603050405020304" pitchFamily="18" charset="0"/>
                <a:cs typeface="Times New Roman" panose="02020603050405020304" pitchFamily="18" charset="0"/>
              </a:rPr>
              <a:t> </a:t>
            </a:r>
            <a:r>
              <a:rPr lang="en-US" sz="2800" i="1" kern="1200" dirty="0" err="1">
                <a:solidFill>
                  <a:srgbClr val="000000"/>
                </a:solidFill>
                <a:effectLst/>
                <a:latin typeface="Times New Roman" panose="02020603050405020304" pitchFamily="18" charset="0"/>
                <a:cs typeface="Times New Roman" panose="02020603050405020304" pitchFamily="18" charset="0"/>
              </a:rPr>
              <a:t>trẻ</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giải</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văn</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học</a:t>
            </a:r>
            <a:r>
              <a:rPr lang="en-US" sz="2800" kern="1200" dirty="0">
                <a:solidFill>
                  <a:srgbClr val="000000"/>
                </a:solidFill>
                <a:effectLst/>
                <a:latin typeface="Times New Roman" panose="02020603050405020304" pitchFamily="18" charset="0"/>
                <a:cs typeface="Times New Roman" panose="02020603050405020304" pitchFamily="18" charset="0"/>
              </a:rPr>
              <a:t> </a:t>
            </a:r>
            <a:r>
              <a:rPr lang="en-US" sz="2800" kern="1200" dirty="0" err="1">
                <a:solidFill>
                  <a:srgbClr val="000000"/>
                </a:solidFill>
                <a:effectLst/>
                <a:latin typeface="Times New Roman" panose="02020603050405020304" pitchFamily="18" charset="0"/>
                <a:cs typeface="Times New Roman" panose="02020603050405020304" pitchFamily="18" charset="0"/>
              </a:rPr>
              <a:t>Asean</a:t>
            </a:r>
            <a:r>
              <a:rPr lang="en-US" sz="2800" kern="1200" dirty="0">
                <a:solidFill>
                  <a:srgbClr val="000000"/>
                </a:solidFill>
                <a:effectLst/>
                <a:latin typeface="Times New Roman" panose="02020603050405020304" pitchFamily="18" charset="0"/>
                <a:cs typeface="Times New Roman" panose="02020603050405020304" pitchFamily="18" charset="0"/>
              </a:rPr>
              <a:t>.</a:t>
            </a:r>
            <a:endParaRPr lang="en-US" sz="2800" dirty="0"/>
          </a:p>
        </p:txBody>
      </p:sp>
    </p:spTree>
    <p:extLst>
      <p:ext uri="{BB962C8B-B14F-4D97-AF65-F5344CB8AC3E}">
        <p14:creationId xmlns:p14="http://schemas.microsoft.com/office/powerpoint/2010/main" val="2513801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569030" y="441609"/>
            <a:ext cx="8173187" cy="628832"/>
          </a:xfrm>
          <a:prstGeom prst="roundRect">
            <a:avLst>
              <a:gd name="adj" fmla="val 16667"/>
            </a:avLst>
          </a:prstGeom>
          <a:solidFill>
            <a:srgbClr val="00B050"/>
          </a:solidFill>
          <a:ln w="28575">
            <a:solidFill>
              <a:srgbClr val="0070C0"/>
            </a:solidFill>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505596"/>
            <a:ext cx="11318170" cy="3311238"/>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2ECD6D3-FFA6-429A-9E1F-C2E4AFFF0FAD}"/>
              </a:ext>
            </a:extLst>
          </p:cNvPr>
          <p:cNvSpPr txBox="1"/>
          <p:nvPr/>
        </p:nvSpPr>
        <p:spPr>
          <a:xfrm>
            <a:off x="692727" y="481999"/>
            <a:ext cx="7869381" cy="548099"/>
          </a:xfrm>
          <a:prstGeom prst="rect">
            <a:avLst/>
          </a:prstGeom>
          <a:solidFill>
            <a:srgbClr val="00B050"/>
          </a:solidFill>
        </p:spPr>
        <p:txBody>
          <a:bodyPr wrap="square">
            <a:spAutoFit/>
          </a:bodyPr>
          <a:lstStyle/>
          <a:p>
            <a:pPr marL="30480" marR="30480" algn="just">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 </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ĐIỀU KHÔNG TÍNH TRƯỚC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9EFEB39-BB14-4BEC-AA8C-49849180A413}"/>
              </a:ext>
            </a:extLst>
          </p:cNvPr>
          <p:cNvSpPr txBox="1"/>
          <p:nvPr/>
        </p:nvSpPr>
        <p:spPr>
          <a:xfrm>
            <a:off x="692727" y="2883851"/>
            <a:ext cx="10141527" cy="1795620"/>
          </a:xfrm>
          <a:prstGeom prst="rect">
            <a:avLst/>
          </a:prstGeom>
          <a:noFill/>
        </p:spPr>
        <p:txBody>
          <a:bodyPr wrap="square">
            <a:spAutoFit/>
          </a:bodyPr>
          <a:lstStyle/>
          <a:p>
            <a:pPr>
              <a:lnSpc>
                <a:spcPct val="115000"/>
              </a:lnSpc>
              <a:spcAft>
                <a:spcPts val="1000"/>
              </a:spcAft>
            </a:pPr>
            <a:r>
              <a:rPr lang="en-US"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 </a:t>
            </a:r>
            <a:r>
              <a:rPr lang="en-US" sz="28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Xuất</a:t>
            </a:r>
            <a:r>
              <a:rPr lang="en-US"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xứ</a:t>
            </a:r>
            <a:r>
              <a:rPr lang="en-US"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1988, in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Út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Thể</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loại</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Truyện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3.  PTBĐ:</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Tự</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hợp</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miêu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biểu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6971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277090" y="1025236"/>
            <a:ext cx="11637819" cy="5029200"/>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361CE8A-599E-4AD8-92A4-CF9471B44F90}"/>
              </a:ext>
            </a:extLst>
          </p:cNvPr>
          <p:cNvSpPr txBox="1"/>
          <p:nvPr/>
        </p:nvSpPr>
        <p:spPr>
          <a:xfrm>
            <a:off x="457201" y="1522745"/>
            <a:ext cx="11457708" cy="4034181"/>
          </a:xfrm>
          <a:prstGeom prst="rect">
            <a:avLst/>
          </a:prstGeom>
          <a:noFill/>
        </p:spPr>
        <p:txBody>
          <a:bodyPr wrap="square">
            <a:spAutoFit/>
          </a:bodyPr>
          <a:lstStyle/>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4.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Ngôi</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kể</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thứ</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kiện</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chính</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(1)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trận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bóng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vì</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lầm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sau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bóng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việt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vị</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lòng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ghét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tên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Nghi,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nhau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rủ</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thêm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thằng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tên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chuẩn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bị</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vũ</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khí</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lên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đón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Nghị</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cho</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bõ</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tức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3532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207819" y="761999"/>
            <a:ext cx="11637818" cy="5292437"/>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77D55F9-BADD-46D7-8738-1CF2FBCEDD26}"/>
              </a:ext>
            </a:extLst>
          </p:cNvPr>
          <p:cNvSpPr txBox="1"/>
          <p:nvPr/>
        </p:nvSpPr>
        <p:spPr>
          <a:xfrm>
            <a:off x="706581" y="938752"/>
            <a:ext cx="6096000" cy="548099"/>
          </a:xfrm>
          <a:prstGeom prst="rect">
            <a:avLst/>
          </a:prstGeom>
          <a:noFill/>
        </p:spPr>
        <p:txBody>
          <a:bodyPr wrap="square">
            <a:spAutoFit/>
          </a:bodyPr>
          <a:lstStyle/>
          <a:p>
            <a:pPr>
              <a:lnSpc>
                <a:spcPct val="115000"/>
              </a:lnSpc>
              <a:spcAft>
                <a:spcPts val="1200"/>
              </a:spcAft>
            </a:pP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A0CA178-5346-4670-8381-EF454686C71C}"/>
              </a:ext>
            </a:extLst>
          </p:cNvPr>
          <p:cNvSpPr txBox="1"/>
          <p:nvPr/>
        </p:nvSpPr>
        <p:spPr>
          <a:xfrm>
            <a:off x="346362" y="1702982"/>
            <a:ext cx="11291455" cy="4034181"/>
          </a:xfrm>
          <a:prstGeom prst="rect">
            <a:avLst/>
          </a:prstGeom>
          <a:noFill/>
        </p:spPr>
        <p:txBody>
          <a:bodyPr wrap="square">
            <a:spAutoFit/>
          </a:bodyPr>
          <a:lstStyle/>
          <a:p>
            <a:pPr>
              <a:lnSpc>
                <a:spcPct val="115000"/>
              </a:lnSpc>
              <a:spcAft>
                <a:spcPts val="1000"/>
              </a:spcAft>
              <a:tabLst>
                <a:tab pos="4000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2542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3" end="3"/>
                                            </p:txEl>
                                          </p:spTgt>
                                        </p:tgtEl>
                                        <p:attrNameLst>
                                          <p:attrName>style.visibility</p:attrName>
                                        </p:attrNameLst>
                                      </p:cBhvr>
                                      <p:to>
                                        <p:strVal val="visible"/>
                                      </p:to>
                                    </p:set>
                                    <p:animEffect transition="in" filter="barn(inVertical)">
                                      <p:cBhvr>
                                        <p:cTn id="30" dur="500"/>
                                        <p:tgtEl>
                                          <p:spTgt spid="7">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Effect transition="in" filter="barn(inVertical)">
                                      <p:cBhvr>
                                        <p:cTn id="35"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4"/>
            <a:ext cx="11207334" cy="448398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06C26BBC-649A-4ABB-8A1A-2DEF8973309A}"/>
              </a:ext>
            </a:extLst>
          </p:cNvPr>
          <p:cNvSpPr txBox="1"/>
          <p:nvPr/>
        </p:nvSpPr>
        <p:spPr>
          <a:xfrm>
            <a:off x="569030" y="2083075"/>
            <a:ext cx="11207334" cy="3153940"/>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(3) Khi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vừa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gặp</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giữa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Nghi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làm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tặng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sách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luật</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bóng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rủ</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xem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phim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thái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độ</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giải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Nghị</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thực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hiện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kế</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như</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bàn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đó</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mà</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vui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vẻ</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lời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xem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phim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(4)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3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choàng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vai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nhau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trên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bàn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luận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bộ</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phim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nói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tình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sắp</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xem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28856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3"/>
            <a:ext cx="11304315" cy="4193037"/>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9AB4A06-CEC6-44DC-8068-E6863226D3BC}"/>
              </a:ext>
            </a:extLst>
          </p:cNvPr>
          <p:cNvSpPr txBox="1"/>
          <p:nvPr/>
        </p:nvSpPr>
        <p:spPr>
          <a:xfrm>
            <a:off x="569030" y="2302065"/>
            <a:ext cx="11304314" cy="2291140"/>
          </a:xfrm>
          <a:prstGeom prst="rect">
            <a:avLst/>
          </a:prstGeom>
          <a:noFill/>
        </p:spPr>
        <p:txBody>
          <a:bodyPr wrap="square">
            <a:spAutoFit/>
          </a:bodyPr>
          <a:lstStyle/>
          <a:p>
            <a:pPr>
              <a:lnSpc>
                <a:spcPct val="115000"/>
              </a:lnSpc>
              <a:spcAft>
                <a:spcPts val="1000"/>
              </a:spcAft>
            </a:pP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5.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Bố</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cục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2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pt-BR" sz="2800" b="1" i="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Phần 1:</a:t>
            </a:r>
            <a:r>
              <a:rPr lang="pt-BR"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đùng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nb-NO" sz="2800" b="1" i="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Phần 2:</a:t>
            </a:r>
            <a:r>
              <a:rPr lang="nb-NO"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 Còn lại":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65907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35526" y="332632"/>
            <a:ext cx="11720947" cy="619273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28C9406-0DC9-4C69-91CF-D2E1AD14EBB3}"/>
              </a:ext>
            </a:extLst>
          </p:cNvPr>
          <p:cNvSpPr txBox="1"/>
          <p:nvPr/>
        </p:nvSpPr>
        <p:spPr>
          <a:xfrm>
            <a:off x="464127" y="568033"/>
            <a:ext cx="11492346" cy="5777223"/>
          </a:xfrm>
          <a:prstGeom prst="rect">
            <a:avLst/>
          </a:prstGeom>
          <a:noFill/>
        </p:spPr>
        <p:txBody>
          <a:bodyPr wrap="square">
            <a:spAutoFit/>
          </a:bodyPr>
          <a:lstStyle/>
          <a:p>
            <a:pPr algn="just">
              <a:lnSpc>
                <a:spcPct val="115000"/>
              </a:lnSpc>
              <a:spcAft>
                <a:spcPts val="1000"/>
              </a:spcAft>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6.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nội</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thuật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am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Nội dung: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 Truyện đem đến bài học về cách ứng xử điềm tĩnh, tích cực khi giải quyết các mâu thuẫn trong quan hệ bạn bè</a:t>
            </a: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Từ đó, truyện ca ngợi, đề cao tình cảm vô tư, trong sáng của tình bạn.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53929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346363" y="441610"/>
            <a:ext cx="9005455"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46363" y="1316182"/>
            <a:ext cx="11651673" cy="510020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AA2552F-F524-4E8E-8AE3-B63932D530D3}"/>
              </a:ext>
            </a:extLst>
          </p:cNvPr>
          <p:cNvSpPr txBox="1"/>
          <p:nvPr/>
        </p:nvSpPr>
        <p:spPr>
          <a:xfrm>
            <a:off x="346363" y="467517"/>
            <a:ext cx="8782788" cy="548099"/>
          </a:xfrm>
          <a:prstGeom prst="rect">
            <a:avLst/>
          </a:prstGeom>
          <a:noFill/>
        </p:spPr>
        <p:txBody>
          <a:bodyPr wrap="square">
            <a:spAutoFit/>
          </a:bodyPr>
          <a:lstStyle/>
          <a:p>
            <a:pPr marL="457200">
              <a:lnSpc>
                <a:spcPct val="115000"/>
              </a:lnSpc>
              <a:spcAft>
                <a:spcPts val="1000"/>
              </a:spcAf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III.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29EFA4C-7AFB-4562-B03A-8D1B68EBB241}"/>
              </a:ext>
            </a:extLst>
          </p:cNvPr>
          <p:cNvSpPr txBox="1"/>
          <p:nvPr/>
        </p:nvSpPr>
        <p:spPr>
          <a:xfrm>
            <a:off x="928255" y="1498657"/>
            <a:ext cx="6096000" cy="523220"/>
          </a:xfrm>
          <a:prstGeom prst="rect">
            <a:avLst/>
          </a:prstGeom>
          <a:noFill/>
        </p:spPr>
        <p:txBody>
          <a:bodyPr wrap="square">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190A60AC-3977-4AFE-B37A-D89CB38568B0}"/>
              </a:ext>
            </a:extLst>
          </p:cNvPr>
          <p:cNvSpPr txBox="1"/>
          <p:nvPr/>
        </p:nvSpPr>
        <p:spPr>
          <a:xfrm>
            <a:off x="569028" y="2004012"/>
            <a:ext cx="11429005" cy="4227824"/>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cắp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368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149186" y="109182"/>
            <a:ext cx="11893627" cy="6748818"/>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777FFDD-13F6-49F5-8ED3-93035BD004E9}"/>
              </a:ext>
            </a:extLst>
          </p:cNvPr>
          <p:cNvSpPr txBox="1"/>
          <p:nvPr/>
        </p:nvSpPr>
        <p:spPr>
          <a:xfrm>
            <a:off x="692728" y="511748"/>
            <a:ext cx="6096000" cy="483017"/>
          </a:xfrm>
          <a:prstGeom prst="rect">
            <a:avLst/>
          </a:prstGeom>
          <a:noFill/>
        </p:spPr>
        <p:txBody>
          <a:bodyPr wrap="square">
            <a:spAutoFit/>
          </a:bodyPr>
          <a:lstStyle/>
          <a:p>
            <a:pPr>
              <a:lnSpc>
                <a:spcPct val="115000"/>
              </a:lnSpc>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B7D420E-AD54-4014-B25C-9C9DD1BD255C}"/>
              </a:ext>
            </a:extLst>
          </p:cNvPr>
          <p:cNvSpPr txBox="1"/>
          <p:nvPr/>
        </p:nvSpPr>
        <p:spPr>
          <a:xfrm>
            <a:off x="359105" y="977373"/>
            <a:ext cx="11533414" cy="461665"/>
          </a:xfrm>
          <a:prstGeom prst="rect">
            <a:avLst/>
          </a:prstGeom>
          <a:noFill/>
        </p:spPr>
        <p:txBody>
          <a:bodyPr wrap="square">
            <a:spAutoFit/>
          </a:bodyPr>
          <a:lstStyle/>
          <a:p>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B1: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36EEB7F-966D-4D74-A861-18095C761035}"/>
              </a:ext>
            </a:extLst>
          </p:cNvPr>
          <p:cNvSpPr txBox="1"/>
          <p:nvPr/>
        </p:nvSpPr>
        <p:spPr>
          <a:xfrm>
            <a:off x="370854" y="1346826"/>
            <a:ext cx="11055929" cy="483017"/>
          </a:xfrm>
          <a:prstGeom prst="rect">
            <a:avLst/>
          </a:prstGeom>
          <a:noFill/>
        </p:spPr>
        <p:txBody>
          <a:bodyPr wrap="square">
            <a:spAutoFit/>
          </a:bodyPr>
          <a:lstStyle/>
          <a:p>
            <a:pPr>
              <a:lnSpc>
                <a:spcPct val="115000"/>
              </a:lnSpc>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FB0880E6-133F-402C-BB48-2FC48DED9286}"/>
              </a:ext>
            </a:extLst>
          </p:cNvPr>
          <p:cNvSpPr txBox="1"/>
          <p:nvPr/>
        </p:nvSpPr>
        <p:spPr>
          <a:xfrm>
            <a:off x="185424" y="1760350"/>
            <a:ext cx="11893627" cy="4522072"/>
          </a:xfrm>
          <a:prstGeom prst="rect">
            <a:avLst/>
          </a:prstGeom>
          <a:noFill/>
        </p:spPr>
        <p:txBody>
          <a:bodyPr wrap="square">
            <a:spAutoFit/>
          </a:bodyPr>
          <a:lstStyle/>
          <a:p>
            <a:pPr>
              <a:lnSpc>
                <a:spcPct val="115000"/>
              </a:lnSpc>
              <a:spcAft>
                <a:spcPts val="1000"/>
              </a:spcAft>
            </a:pP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2.1. </a:t>
            </a:r>
            <a:r>
              <a:rPr lang="en-US" sz="2400" b="1" dirty="0" err="1">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Tình</a:t>
            </a: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huống</a:t>
            </a: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mâu</a:t>
            </a: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thuẫn</a:t>
            </a:r>
            <a:r>
              <a:rPr lang="en-US" sz="24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Nghi.</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công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thắng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lúc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còn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nhe</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răng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trêu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tôi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cười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hô</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hố</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chọc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=&gt;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thù</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bõ</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=&gt;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Cả</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2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đều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chưa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thấy</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chung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rằng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đây</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chỉ</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trận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bóng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giao</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hữu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nâng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cao</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tinh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thần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đoàn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nên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bên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nào</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thắng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thua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quan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trọng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bằng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vui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vẻ</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hòa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thuận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tình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bạn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97882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Effect transition="in" filter="barn(inVertical)">
                                      <p:cBhvr>
                                        <p:cTn id="25" dur="500"/>
                                        <p:tgtEl>
                                          <p:spTgt spid="11">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1">
                                            <p:txEl>
                                              <p:pRg st="1" end="1"/>
                                            </p:txEl>
                                          </p:spTgt>
                                        </p:tgtEl>
                                        <p:attrNameLst>
                                          <p:attrName>style.visibility</p:attrName>
                                        </p:attrNameLst>
                                      </p:cBhvr>
                                      <p:to>
                                        <p:strVal val="visible"/>
                                      </p:to>
                                    </p:set>
                                    <p:animEffect transition="in" filter="barn(inVertical)">
                                      <p:cBhvr>
                                        <p:cTn id="30" dur="500"/>
                                        <p:tgtEl>
                                          <p:spTgt spid="11">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11">
                                            <p:txEl>
                                              <p:pRg st="2" end="2"/>
                                            </p:txEl>
                                          </p:spTgt>
                                        </p:tgtEl>
                                        <p:attrNameLst>
                                          <p:attrName>style.visibility</p:attrName>
                                        </p:attrNameLst>
                                      </p:cBhvr>
                                      <p:to>
                                        <p:strVal val="visible"/>
                                      </p:to>
                                    </p:set>
                                    <p:animEffect transition="in" filter="barn(inVertical)">
                                      <p:cBhvr>
                                        <p:cTn id="35" dur="500"/>
                                        <p:tgtEl>
                                          <p:spTgt spid="11">
                                            <p:txEl>
                                              <p:pRg st="2" end="2"/>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1">
                                            <p:txEl>
                                              <p:pRg st="3" end="3"/>
                                            </p:txEl>
                                          </p:spTgt>
                                        </p:tgtEl>
                                        <p:attrNameLst>
                                          <p:attrName>style.visibility</p:attrName>
                                        </p:attrNameLst>
                                      </p:cBhvr>
                                      <p:to>
                                        <p:strVal val="visible"/>
                                      </p:to>
                                    </p:set>
                                    <p:animEffect transition="in" filter="barn(inVertical)">
                                      <p:cBhvr>
                                        <p:cTn id="40" dur="500"/>
                                        <p:tgtEl>
                                          <p:spTgt spid="11">
                                            <p:txEl>
                                              <p:pRg st="3" end="3"/>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11">
                                            <p:txEl>
                                              <p:pRg st="4" end="4"/>
                                            </p:txEl>
                                          </p:spTgt>
                                        </p:tgtEl>
                                        <p:attrNameLst>
                                          <p:attrName>style.visibility</p:attrName>
                                        </p:attrNameLst>
                                      </p:cBhvr>
                                      <p:to>
                                        <p:strVal val="visible"/>
                                      </p:to>
                                    </p:set>
                                    <p:animEffect transition="in" filter="barn(inVertical)">
                                      <p:cBhvr>
                                        <p:cTn id="45" dur="500"/>
                                        <p:tgtEl>
                                          <p:spTgt spid="11">
                                            <p:txEl>
                                              <p:pRg st="4" end="4"/>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11">
                                            <p:txEl>
                                              <p:pRg st="5" end="5"/>
                                            </p:txEl>
                                          </p:spTgt>
                                        </p:tgtEl>
                                        <p:attrNameLst>
                                          <p:attrName>style.visibility</p:attrName>
                                        </p:attrNameLst>
                                      </p:cBhvr>
                                      <p:to>
                                        <p:strVal val="visible"/>
                                      </p:to>
                                    </p:set>
                                    <p:animEffect transition="in" filter="barn(inVertical)">
                                      <p:cBhvr>
                                        <p:cTn id="50" dur="500"/>
                                        <p:tgtEl>
                                          <p:spTgt spid="1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49382" y="634189"/>
            <a:ext cx="11623963" cy="5697338"/>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B3BA374-1AD4-47E5-9808-8DBC93ABED8E}"/>
              </a:ext>
            </a:extLst>
          </p:cNvPr>
          <p:cNvSpPr txBox="1"/>
          <p:nvPr/>
        </p:nvSpPr>
        <p:spPr>
          <a:xfrm>
            <a:off x="616527" y="788149"/>
            <a:ext cx="10958945" cy="5281702"/>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2.2.</a:t>
            </a:r>
            <a:r>
              <a:rPr lang="en-US" sz="2800"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giải</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quyết</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mâu</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thuẫn</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tôi</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Chuẩn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bị</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kĩ</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càng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gặp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Nghi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đánh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nhau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Chuẩn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kỹ</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càng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vũ</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khí</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rủ</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hoạch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đầy</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đủ</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Khi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27378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177637"/>
            <a:ext cx="11304315" cy="473825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F2C48F2-0C4D-4358-9952-01115D5DB4A7}"/>
              </a:ext>
            </a:extLst>
          </p:cNvPr>
          <p:cNvSpPr txBox="1"/>
          <p:nvPr/>
        </p:nvSpPr>
        <p:spPr>
          <a:xfrm>
            <a:off x="569030" y="1811737"/>
            <a:ext cx="11193479" cy="3470053"/>
          </a:xfrm>
          <a:prstGeom prst="rect">
            <a:avLst/>
          </a:prstGeom>
          <a:noFill/>
        </p:spPr>
        <p:txBody>
          <a:bodyPr wrap="square">
            <a:spAutoFit/>
          </a:bodyPr>
          <a:lstStyle/>
          <a:p>
            <a:pPr marR="30480"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liếm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Khi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nảy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hiếu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50973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332510" y="1330036"/>
            <a:ext cx="11526981" cy="4447309"/>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9EE6986-48D6-4C96-AC22-8999D80E0A83}"/>
              </a:ext>
            </a:extLst>
          </p:cNvPr>
          <p:cNvSpPr txBox="1"/>
          <p:nvPr/>
        </p:nvSpPr>
        <p:spPr>
          <a:xfrm>
            <a:off x="569029" y="1538661"/>
            <a:ext cx="11290461" cy="4085477"/>
          </a:xfrm>
          <a:prstGeom prst="rect">
            <a:avLst/>
          </a:prstGeom>
          <a:noFill/>
        </p:spPr>
        <p:txBody>
          <a:bodyPr wrap="square">
            <a:spAutoFit/>
          </a:bodyPr>
          <a:lstStyle/>
          <a:p>
            <a:pPr algn="just">
              <a:lnSpc>
                <a:spcPct val="115000"/>
              </a:lnSpc>
              <a:spcAft>
                <a:spcPts val="1000"/>
              </a:spcAft>
            </a:pP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nSpc>
                <a:spcPct val="115000"/>
              </a:lnSpc>
              <a:spcAft>
                <a:spcPts val="12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cởi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gũi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56160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191491"/>
            <a:ext cx="11179625" cy="4571999"/>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84FB1253-2312-4BB2-85F4-EB83E1C5F468}"/>
              </a:ext>
            </a:extLst>
          </p:cNvPr>
          <p:cNvSpPr txBox="1"/>
          <p:nvPr/>
        </p:nvSpPr>
        <p:spPr>
          <a:xfrm>
            <a:off x="569031" y="1885871"/>
            <a:ext cx="11179624" cy="3521220"/>
          </a:xfrm>
          <a:prstGeom prst="rect">
            <a:avLst/>
          </a:prstGeom>
          <a:noFill/>
        </p:spPr>
        <p:txBody>
          <a:bodyPr wrap="square">
            <a:spAutoFit/>
          </a:bodyPr>
          <a:lstStyle/>
          <a:p>
            <a:pPr marR="30480">
              <a:lnSpc>
                <a:spcPct val="115000"/>
              </a:lnSpc>
              <a:spcAft>
                <a:spcPts val="1200"/>
              </a:spcAft>
            </a:pPr>
            <a:r>
              <a:rPr lang="en-US" sz="2800" i="1" dirty="0">
                <a:solidFill>
                  <a:srgbClr val="0D0D0D"/>
                </a:solidFill>
                <a:effectLst/>
                <a:latin typeface="Times New Roman" panose="02020603050405020304" pitchFamily="18" charset="0"/>
                <a:ea typeface="Times New Roman" panose="02020603050405020304" pitchFamily="18" charset="0"/>
              </a:rPr>
              <a:t>*</a:t>
            </a:r>
            <a:r>
              <a:rPr lang="en-US" sz="2800" b="1" dirty="0">
                <a:solidFill>
                  <a:srgbClr val="0D0D0D"/>
                </a:solidFill>
                <a:effectLst/>
                <a:latin typeface="Times New Roman" panose="02020603050405020304" pitchFamily="18" charset="0"/>
                <a:ea typeface="Calibri" panose="020F0502020204030204" pitchFamily="34" charset="0"/>
              </a:rPr>
              <a:t>“</a:t>
            </a:r>
            <a:r>
              <a:rPr lang="en-US" sz="2800" b="1" dirty="0" err="1">
                <a:solidFill>
                  <a:srgbClr val="0D0D0D"/>
                </a:solidFill>
                <a:effectLst/>
                <a:latin typeface="Times New Roman" panose="02020603050405020304" pitchFamily="18" charset="0"/>
                <a:ea typeface="Calibri" panose="020F0502020204030204" pitchFamily="34" charset="0"/>
              </a:rPr>
              <a:t>Điều</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không</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tính</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trước</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trong</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câu</a:t>
            </a:r>
            <a:r>
              <a:rPr lang="en-US" sz="2800" b="1" dirty="0">
                <a:solidFill>
                  <a:srgbClr val="0D0D0D"/>
                </a:solidFill>
                <a:effectLst/>
                <a:latin typeface="Times New Roman" panose="02020603050405020304" pitchFamily="18" charset="0"/>
                <a:ea typeface="Calibri" panose="020F0502020204030204" pitchFamily="34" charset="0"/>
              </a:rPr>
              <a:t> </a:t>
            </a:r>
            <a:r>
              <a:rPr lang="en-US" sz="2800" b="1" dirty="0" err="1">
                <a:solidFill>
                  <a:srgbClr val="0D0D0D"/>
                </a:solidFill>
                <a:effectLst/>
                <a:latin typeface="Times New Roman" panose="02020603050405020304" pitchFamily="18" charset="0"/>
                <a:ea typeface="Calibri" panose="020F0502020204030204" pitchFamily="34" charset="0"/>
              </a:rPr>
              <a:t>chuyện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là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trước</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khi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gặp</a:t>
            </a:r>
            <a:r>
              <a:rPr lang="en-US" sz="2800" dirty="0">
                <a:solidFill>
                  <a:srgbClr val="0D0D0D"/>
                </a:solidFill>
                <a:effectLst/>
                <a:latin typeface="Times New Roman" panose="02020603050405020304" pitchFamily="18" charset="0"/>
                <a:ea typeface="Calibri" panose="020F0502020204030204" pitchFamily="34" charset="0"/>
              </a:rPr>
              <a:t> Nghi, </a:t>
            </a:r>
            <a:r>
              <a:rPr lang="en-US" sz="2800" dirty="0" err="1">
                <a:solidFill>
                  <a:srgbClr val="0D0D0D"/>
                </a:solidFill>
                <a:effectLst/>
                <a:latin typeface="Times New Roman" panose="02020603050405020304" pitchFamily="18" charset="0"/>
                <a:ea typeface="Calibri" panose="020F0502020204030204" pitchFamily="34" charset="0"/>
              </a:rPr>
              <a:t>nhân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vật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tôi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đã</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hình</a:t>
            </a:r>
            <a:r>
              <a:rPr lang="en-US" sz="2800" dirty="0">
                <a:solidFill>
                  <a:srgbClr val="0D0D0D"/>
                </a:solidFill>
                <a:effectLst/>
                <a:latin typeface="Times New Roman" panose="02020603050405020304" pitchFamily="18" charset="0"/>
                <a:ea typeface="Calibri" panose="020F0502020204030204" pitchFamily="34" charset="0"/>
              </a:rPr>
              <a:t> dung ra </a:t>
            </a:r>
            <a:r>
              <a:rPr lang="en-US" sz="2800" dirty="0" err="1">
                <a:solidFill>
                  <a:srgbClr val="0D0D0D"/>
                </a:solidFill>
                <a:effectLst/>
                <a:latin typeface="Times New Roman" panose="02020603050405020304" pitchFamily="18" charset="0"/>
                <a:ea typeface="Calibri" panose="020F0502020204030204" pitchFamily="34" charset="0"/>
              </a:rPr>
              <a:t>một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trận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đánh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quyết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liệt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với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đối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thủ</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là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vật</a:t>
            </a:r>
            <a:r>
              <a:rPr lang="en-US" sz="2800" dirty="0">
                <a:solidFill>
                  <a:srgbClr val="0D0D0D"/>
                </a:solidFill>
                <a:effectLst/>
                <a:latin typeface="Times New Roman" panose="02020603050405020304" pitchFamily="18" charset="0"/>
                <a:ea typeface="Calibri" panose="020F0502020204030204" pitchFamily="34" charset="0"/>
              </a:rPr>
              <a:t> Nghi. </a:t>
            </a:r>
            <a:r>
              <a:rPr lang="en-US" sz="2800" dirty="0" err="1">
                <a:solidFill>
                  <a:srgbClr val="0D0D0D"/>
                </a:solidFill>
                <a:effectLst/>
                <a:latin typeface="Times New Roman" panose="02020603050405020304" pitchFamily="18" charset="0"/>
                <a:ea typeface="Calibri" panose="020F0502020204030204" pitchFamily="34" charset="0"/>
              </a:rPr>
              <a:t>Nhưng</a:t>
            </a:r>
            <a:r>
              <a:rPr lang="en-US" sz="2800" dirty="0">
                <a:solidFill>
                  <a:srgbClr val="0D0D0D"/>
                </a:solidFill>
                <a:effectLst/>
                <a:latin typeface="Times New Roman" panose="02020603050405020304" pitchFamily="18" charset="0"/>
                <a:ea typeface="Calibri" panose="020F0502020204030204" pitchFamily="34" charset="0"/>
              </a:rPr>
              <a:t> Nghi </a:t>
            </a:r>
            <a:r>
              <a:rPr lang="en-US" sz="2800" dirty="0" err="1">
                <a:solidFill>
                  <a:srgbClr val="0D0D0D"/>
                </a:solidFill>
                <a:effectLst/>
                <a:latin typeface="Times New Roman" panose="02020603050405020304" pitchFamily="18" charset="0"/>
                <a:ea typeface="Calibri" panose="020F0502020204030204" pitchFamily="34" charset="0"/>
              </a:rPr>
              <a:t>chẳng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hề</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có</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suy</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nghĩ</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hành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động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chuẩn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bị</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cho</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việc</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đánh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nhau</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như</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tôi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mà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còn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cư</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xử</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rất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tự</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nhiên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tình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với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bạn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Chính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điều</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đó</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làm</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vật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tôi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từ</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bất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ngờ</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đến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ngượng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ngùng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trước</a:t>
            </a:r>
            <a:r>
              <a:rPr lang="en-US" sz="2800" dirty="0">
                <a:solidFill>
                  <a:srgbClr val="0D0D0D"/>
                </a:solidFill>
                <a:effectLst/>
                <a:latin typeface="Times New Roman" panose="02020603050405020304" pitchFamily="18" charset="0"/>
                <a:ea typeface="Calibri" panose="020F0502020204030204" pitchFamily="34" charset="0"/>
              </a:rPr>
              <a:t> ý </a:t>
            </a:r>
            <a:r>
              <a:rPr lang="en-US" sz="2800" dirty="0" err="1">
                <a:solidFill>
                  <a:srgbClr val="0D0D0D"/>
                </a:solidFill>
                <a:effectLst/>
                <a:latin typeface="Times New Roman" panose="02020603050405020304" pitchFamily="18" charset="0"/>
                <a:ea typeface="Calibri" panose="020F0502020204030204" pitchFamily="34" charset="0"/>
              </a:rPr>
              <a:t>nghĩ</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đánh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bạn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trước</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đó</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Hiểu</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được</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thiện</a:t>
            </a:r>
            <a:r>
              <a:rPr lang="en-US" sz="2800" dirty="0">
                <a:solidFill>
                  <a:srgbClr val="0D0D0D"/>
                </a:solidFill>
                <a:effectLst/>
                <a:latin typeface="Times New Roman" panose="02020603050405020304" pitchFamily="18" charset="0"/>
                <a:ea typeface="Calibri" panose="020F0502020204030204" pitchFamily="34" charset="0"/>
              </a:rPr>
              <a:t> ý </a:t>
            </a:r>
            <a:r>
              <a:rPr lang="en-US" sz="2800" dirty="0" err="1">
                <a:solidFill>
                  <a:srgbClr val="0D0D0D"/>
                </a:solidFill>
                <a:effectLst/>
                <a:latin typeface="Times New Roman" panose="02020603050405020304" pitchFamily="18" charset="0"/>
                <a:ea typeface="Calibri" panose="020F0502020204030204" pitchFamily="34" charset="0"/>
              </a:rPr>
              <a:t>của</a:t>
            </a:r>
            <a:r>
              <a:rPr lang="en-US" sz="2800" dirty="0">
                <a:solidFill>
                  <a:srgbClr val="0D0D0D"/>
                </a:solidFill>
                <a:effectLst/>
                <a:latin typeface="Times New Roman" panose="02020603050405020304" pitchFamily="18" charset="0"/>
                <a:ea typeface="Calibri" panose="020F0502020204030204" pitchFamily="34" charset="0"/>
              </a:rPr>
              <a:t> Nghi, </a:t>
            </a:r>
            <a:r>
              <a:rPr lang="en-US" sz="2800" dirty="0" err="1">
                <a:solidFill>
                  <a:srgbClr val="0D0D0D"/>
                </a:solidFill>
                <a:effectLst/>
                <a:latin typeface="Times New Roman" panose="02020603050405020304" pitchFamily="18" charset="0"/>
                <a:ea typeface="Calibri" panose="020F0502020204030204" pitchFamily="34" charset="0"/>
              </a:rPr>
              <a:t>nhân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vật</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tôi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đã</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từ</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bỏ</a:t>
            </a:r>
            <a:r>
              <a:rPr lang="en-US" sz="2800" dirty="0">
                <a:solidFill>
                  <a:srgbClr val="0D0D0D"/>
                </a:solidFill>
                <a:effectLst/>
                <a:latin typeface="Times New Roman" panose="02020603050405020304" pitchFamily="18" charset="0"/>
                <a:ea typeface="Calibri" panose="020F0502020204030204" pitchFamily="34" charset="0"/>
              </a:rPr>
              <a:t> ý </a:t>
            </a:r>
            <a:r>
              <a:rPr lang="en-US" sz="2800" dirty="0" err="1">
                <a:solidFill>
                  <a:srgbClr val="0D0D0D"/>
                </a:solidFill>
                <a:effectLst/>
                <a:latin typeface="Times New Roman" panose="02020603050405020304" pitchFamily="18" charset="0"/>
                <a:ea typeface="Calibri" panose="020F0502020204030204" pitchFamily="34" charset="0"/>
              </a:rPr>
              <a:t>định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đánh</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bạn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hoà</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giải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trong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vui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vẻ</a:t>
            </a:r>
            <a:r>
              <a:rPr lang="en-US" sz="2800" dirty="0">
                <a:solidFill>
                  <a:srgbClr val="0D0D0D"/>
                </a:solidFill>
                <a:effectLst/>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63438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04800" y="443345"/>
            <a:ext cx="11582400" cy="597131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504F360-4511-46EE-9988-C3A67E5E7368}"/>
              </a:ext>
            </a:extLst>
          </p:cNvPr>
          <p:cNvSpPr txBox="1"/>
          <p:nvPr/>
        </p:nvSpPr>
        <p:spPr>
          <a:xfrm>
            <a:off x="569030" y="761887"/>
            <a:ext cx="11318170" cy="5514330"/>
          </a:xfrm>
          <a:prstGeom prst="rect">
            <a:avLst/>
          </a:prstGeom>
          <a:noFill/>
        </p:spPr>
        <p:txBody>
          <a:bodyPr wrap="square">
            <a:spAutoFit/>
          </a:bodyPr>
          <a:lstStyle/>
          <a:p>
            <a:pPr>
              <a:lnSpc>
                <a:spcPct val="115000"/>
              </a:lnSpc>
              <a:spcAft>
                <a:spcPts val="1000"/>
              </a:spcAft>
              <a:tabLst>
                <a:tab pos="1386840" algn="l"/>
              </a:tabLst>
            </a:pP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2.3.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thúc</a:t>
            </a:r>
            <a:r>
              <a:rPr lang="en-US" sz="2400" b="1" dirty="0">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7030A0"/>
                </a:solidFill>
                <a:effectLst/>
                <a:latin typeface="Times New Roman" panose="02020603050405020304" pitchFamily="18" charset="0"/>
                <a:ea typeface="MS Mincho" panose="02020609040205080304" pitchFamily="49" charset="-128"/>
                <a:cs typeface="Times New Roman" panose="02020603050405020304" pitchFamily="18" charset="0"/>
              </a:rPr>
              <a:t>truyện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Ý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0178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29" y="330910"/>
            <a:ext cx="4155371" cy="628832"/>
          </a:xfrm>
          <a:prstGeom prst="roundRect">
            <a:avLst>
              <a:gd name="adj" fmla="val 16667"/>
            </a:avLst>
          </a:prstGeom>
          <a:ln>
            <a:headEnd/>
            <a:tailEnd/>
          </a:ln>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F3DEF0B4-B045-4A33-B7D2-76AD3DAE1204}"/>
              </a:ext>
            </a:extLst>
          </p:cNvPr>
          <p:cNvSpPr txBox="1"/>
          <p:nvPr/>
        </p:nvSpPr>
        <p:spPr>
          <a:xfrm>
            <a:off x="514603" y="367333"/>
            <a:ext cx="6096000" cy="555986"/>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3E042D0-5E5F-4D0E-9365-1AB185EE7ED6}"/>
              </a:ext>
            </a:extLst>
          </p:cNvPr>
          <p:cNvSpPr txBox="1"/>
          <p:nvPr/>
        </p:nvSpPr>
        <p:spPr>
          <a:xfrm>
            <a:off x="4939084" y="403308"/>
            <a:ext cx="5872839" cy="587853"/>
          </a:xfrm>
          <a:prstGeom prst="rect">
            <a:avLst/>
          </a:prstGeom>
          <a:noFill/>
        </p:spPr>
        <p:txBody>
          <a:bodyPr wrap="square">
            <a:spAutoFit/>
          </a:bodyPr>
          <a:lstStyle/>
          <a:p>
            <a:pPr algn="just">
              <a:lnSpc>
                <a:spcPct val="115000"/>
              </a:lnSpc>
              <a:spcAft>
                <a:spcPts val="1000"/>
              </a:spcAft>
            </a:pPr>
            <a:r>
              <a:rPr lang="en-US" sz="2800" b="1" dirty="0" smtClean="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phiếu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01</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a:extLst>
              <a:ext uri="{FF2B5EF4-FFF2-40B4-BE49-F238E27FC236}">
                <a16:creationId xmlns:a16="http://schemas.microsoft.com/office/drawing/2014/main" xmlns="" id="{1E854831-C0C1-496F-AE7E-68BABF43BF33}"/>
              </a:ext>
            </a:extLst>
          </p:cNvPr>
          <p:cNvGraphicFramePr>
            <a:graphicFrameLocks noGrp="1"/>
          </p:cNvGraphicFramePr>
          <p:nvPr>
            <p:extLst>
              <p:ext uri="{D42A27DB-BD31-4B8C-83A1-F6EECF244321}">
                <p14:modId xmlns:p14="http://schemas.microsoft.com/office/powerpoint/2010/main" val="2245646039"/>
              </p:ext>
            </p:extLst>
          </p:nvPr>
        </p:nvGraphicFramePr>
        <p:xfrm>
          <a:off x="323535" y="1124117"/>
          <a:ext cx="11359735" cy="5301488"/>
        </p:xfrm>
        <a:graphic>
          <a:graphicData uri="http://schemas.openxmlformats.org/drawingml/2006/table">
            <a:tbl>
              <a:tblPr firstRow="1" firstCol="1" bandRow="1">
                <a:tableStyleId>{5940675A-B579-460E-94D1-54222C63F5DA}</a:tableStyleId>
              </a:tblPr>
              <a:tblGrid>
                <a:gridCol w="2226846">
                  <a:extLst>
                    <a:ext uri="{9D8B030D-6E8A-4147-A177-3AD203B41FA5}">
                      <a16:colId xmlns:a16="http://schemas.microsoft.com/office/drawing/2014/main" xmlns="" val="27555728"/>
                    </a:ext>
                  </a:extLst>
                </a:gridCol>
                <a:gridCol w="2942820">
                  <a:extLst>
                    <a:ext uri="{9D8B030D-6E8A-4147-A177-3AD203B41FA5}">
                      <a16:colId xmlns:a16="http://schemas.microsoft.com/office/drawing/2014/main" xmlns="" val="2153085532"/>
                    </a:ext>
                  </a:extLst>
                </a:gridCol>
                <a:gridCol w="2942820">
                  <a:extLst>
                    <a:ext uri="{9D8B030D-6E8A-4147-A177-3AD203B41FA5}">
                      <a16:colId xmlns:a16="http://schemas.microsoft.com/office/drawing/2014/main" xmlns="" val="1080117751"/>
                    </a:ext>
                  </a:extLst>
                </a:gridCol>
                <a:gridCol w="3247249">
                  <a:extLst>
                    <a:ext uri="{9D8B030D-6E8A-4147-A177-3AD203B41FA5}">
                      <a16:colId xmlns:a16="http://schemas.microsoft.com/office/drawing/2014/main" xmlns="" val="3791829656"/>
                    </a:ext>
                  </a:extLst>
                </a:gridCol>
              </a:tblGrid>
              <a:tr h="1166377">
                <a:tc>
                  <a:txBody>
                    <a:bodyPr/>
                    <a:lstStyle/>
                    <a:p>
                      <a:pPr algn="just">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truyện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Bức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gái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Tạ</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cs typeface="Times New Roman" panose="02020603050405020304" pitchFamily="18" charset="0"/>
                        </a:rPr>
                        <a:t> Anh)</a:t>
                      </a:r>
                    </a:p>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nhóm</a:t>
                      </a:r>
                      <a:r>
                        <a:rPr lang="en-US" sz="2400" dirty="0">
                          <a:effectLst/>
                          <a:latin typeface="Times New Roman" panose="02020603050405020304" pitchFamily="18" charset="0"/>
                          <a:cs typeface="Times New Roman" panose="02020603050405020304" pitchFamily="18" charset="0"/>
                        </a:rPr>
                        <a:t> 1, 2)</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rgbClr val="FFC000"/>
                    </a:solidFill>
                  </a:tcPr>
                </a:tc>
                <a:tc>
                  <a:txBody>
                    <a:bodyPr/>
                    <a:lstStyle/>
                    <a:p>
                      <a:pPr algn="ctr">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Nguyễn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Nhật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Ánh</a:t>
                      </a:r>
                      <a:r>
                        <a:rPr lang="en-US" sz="2400" dirty="0">
                          <a:effectLst/>
                          <a:latin typeface="Times New Roman" panose="02020603050405020304" pitchFamily="18" charset="0"/>
                          <a:cs typeface="Times New Roman" panose="02020603050405020304" pitchFamily="18" charset="0"/>
                        </a:rPr>
                        <a:t>)</a:t>
                      </a:r>
                    </a:p>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nhóm</a:t>
                      </a:r>
                      <a:r>
                        <a:rPr lang="en-US" sz="2400" dirty="0">
                          <a:effectLst/>
                          <a:latin typeface="Times New Roman" panose="02020603050405020304" pitchFamily="18" charset="0"/>
                          <a:cs typeface="Times New Roman" panose="02020603050405020304" pitchFamily="18" charset="0"/>
                        </a:rPr>
                        <a:t> 3, 4)</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rgbClr val="92D050"/>
                    </a:solidFill>
                  </a:tcPr>
                </a:tc>
                <a:tc>
                  <a:txBody>
                    <a:bodyPr/>
                    <a:lstStyle/>
                    <a:p>
                      <a:pPr marR="548640" algn="ctr">
                        <a:lnSpc>
                          <a:spcPct val="115000"/>
                        </a:lnSpc>
                        <a:spcAft>
                          <a:spcPts val="1000"/>
                        </a:spcAft>
                      </a:pPr>
                      <a:r>
                        <a:rPr lang="en-US" sz="2400" dirty="0" err="1">
                          <a:effectLst/>
                          <a:latin typeface="Times New Roman" panose="02020603050405020304" pitchFamily="18" charset="0"/>
                          <a:cs typeface="Times New Roman" panose="02020603050405020304" pitchFamily="18" charset="0"/>
                        </a:rPr>
                        <a:t>Chích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bông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ơi</a:t>
                      </a:r>
                      <a:r>
                        <a:rPr lang="en-US" sz="2400" dirty="0">
                          <a:effectLst/>
                          <a:latin typeface="Times New Roman" panose="02020603050405020304" pitchFamily="18" charset="0"/>
                          <a:cs typeface="Times New Roman" panose="02020603050405020304" pitchFamily="18" charset="0"/>
                        </a:rPr>
                        <a:t>! (Cao </a:t>
                      </a:r>
                      <a:r>
                        <a:rPr lang="en-US" sz="2400" dirty="0" err="1">
                          <a:effectLst/>
                          <a:latin typeface="Times New Roman" panose="02020603050405020304" pitchFamily="18" charset="0"/>
                          <a:cs typeface="Times New Roman" panose="02020603050405020304" pitchFamily="18" charset="0"/>
                        </a:rPr>
                        <a:t>Duy</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Sơn</a:t>
                      </a:r>
                      <a:r>
                        <a:rPr lang="en-US" sz="2400" dirty="0">
                          <a:effectLst/>
                          <a:latin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nhóm</a:t>
                      </a:r>
                      <a:r>
                        <a:rPr lang="en-US" sz="2400" dirty="0">
                          <a:effectLst/>
                          <a:latin typeface="Times New Roman" panose="02020603050405020304" pitchFamily="18" charset="0"/>
                          <a:cs typeface="Times New Roman" panose="02020603050405020304" pitchFamily="18" charset="0"/>
                        </a:rPr>
                        <a:t> 5, 6)</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rgbClr val="C00000"/>
                    </a:solidFill>
                  </a:tcPr>
                </a:tc>
                <a:extLst>
                  <a:ext uri="{0D108BD9-81ED-4DB2-BD59-A6C34878D82A}">
                    <a16:rowId xmlns:a16="http://schemas.microsoft.com/office/drawing/2014/main" xmlns="" val="2758033233"/>
                  </a:ext>
                </a:extLst>
              </a:tr>
              <a:tr h="762579">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1. Các nhân vật và sự kiện chính của truyện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1854165864"/>
                  </a:ext>
                </a:extLst>
              </a:tr>
              <a:tr h="647827">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2. Ngôi kể</a:t>
                      </a:r>
                    </a:p>
                    <a:p>
                      <a:pPr marL="38100"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222288086"/>
                  </a:ext>
                </a:extLst>
              </a:tr>
              <a:tr h="503304">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3. Nội dung, ý nghĩa truyện</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2282744467"/>
                  </a:ext>
                </a:extLst>
              </a:tr>
              <a:tr h="503304">
                <a:tc>
                  <a:txBody>
                    <a:bodyPr/>
                    <a:lstStyle/>
                    <a:p>
                      <a:pPr algn="just">
                        <a:lnSpc>
                          <a:spcPct val="115000"/>
                        </a:lnSpc>
                        <a:spcAft>
                          <a:spcPts val="1000"/>
                        </a:spcAft>
                      </a:pPr>
                      <a:r>
                        <a:rPr lang="en-US" sz="2400">
                          <a:effectLst/>
                          <a:latin typeface="Times New Roman" panose="02020603050405020304" pitchFamily="18" charset="0"/>
                          <a:cs typeface="Times New Roman" panose="02020603050405020304" pitchFamily="18" charset="0"/>
                        </a:rPr>
                        <a:t>4. Đặc sắc nghệ thuật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a:effectLst/>
                          <a:latin typeface="Times New Roman" panose="02020603050405020304" pitchFamily="18" charset="0"/>
                          <a:cs typeface="Times New Roman" panose="02020603050405020304" pitchFamily="18" charset="0"/>
                        </a:rPr>
                        <a: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15000"/>
                        </a:lnSpc>
                        <a:spcAft>
                          <a:spcPts val="1000"/>
                        </a:spcAft>
                      </a:pP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4021712415"/>
                  </a:ext>
                </a:extLst>
              </a:tr>
            </a:tbl>
          </a:graphicData>
        </a:graphic>
      </p:graphicFrame>
    </p:spTree>
    <p:extLst>
      <p:ext uri="{BB962C8B-B14F-4D97-AF65-F5344CB8AC3E}">
        <p14:creationId xmlns:p14="http://schemas.microsoft.com/office/powerpoint/2010/main" val="638745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193963" y="490597"/>
            <a:ext cx="11859491" cy="597947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7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7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DDF62AF-EA9D-414D-BA67-EF43709D76AD}"/>
              </a:ext>
            </a:extLst>
          </p:cNvPr>
          <p:cNvSpPr txBox="1"/>
          <p:nvPr/>
        </p:nvSpPr>
        <p:spPr>
          <a:xfrm>
            <a:off x="318658" y="720447"/>
            <a:ext cx="11707091" cy="5577681"/>
          </a:xfrm>
          <a:prstGeom prst="rect">
            <a:avLst/>
          </a:prstGeom>
          <a:noFill/>
        </p:spPr>
        <p:txBody>
          <a:bodyPr wrap="square">
            <a:spAutoFit/>
          </a:bodyPr>
          <a:lstStyle/>
          <a:p>
            <a:pPr>
              <a:lnSpc>
                <a:spcPct val="115000"/>
              </a:lnSpc>
              <a:spcAft>
                <a:spcPts val="1000"/>
              </a:spcAft>
            </a:pP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am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7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Nội dung:</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điềm</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đạm</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700" dirty="0">
                <a:effectLst/>
                <a:latin typeface="Times New Roman" panose="02020603050405020304" pitchFamily="18" charset="0"/>
                <a:ea typeface="Times New Roman" panose="02020603050405020304" pitchFamily="18" charset="0"/>
                <a:cs typeface="Times New Roman" panose="02020603050405020304" pitchFamily="18" charset="0"/>
              </a:rPr>
              <a:t>khi giải quyết các mâu thuẫn trong quan hệ bạn bè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phê</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phán</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bốc</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hiếu</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7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7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7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pt-BR" sz="2700" dirty="0">
                <a:effectLst/>
                <a:latin typeface="Times New Roman" panose="02020603050405020304" pitchFamily="18" charset="0"/>
                <a:ea typeface="Times New Roman" panose="02020603050405020304" pitchFamily="18" charset="0"/>
                <a:cs typeface="Times New Roman" panose="02020603050405020304" pitchFamily="18" charset="0"/>
              </a:rPr>
              <a:t>- Từ đó, truyện ca ngợi, đề cao tình cảm vô tư, trong sáng của tình bạn.</a:t>
            </a:r>
            <a:endParaRPr lang="en-US" sz="27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78666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418054"/>
            <a:ext cx="5526970"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4E1E7AD-7C67-47E8-B6BB-E1559DF0633F}"/>
              </a:ext>
            </a:extLst>
          </p:cNvPr>
          <p:cNvSpPr txBox="1"/>
          <p:nvPr/>
        </p:nvSpPr>
        <p:spPr>
          <a:xfrm>
            <a:off x="4890651" y="533218"/>
            <a:ext cx="3104022" cy="548099"/>
          </a:xfrm>
          <a:prstGeom prst="rect">
            <a:avLst/>
          </a:prstGeom>
          <a:noFill/>
        </p:spPr>
        <p:txBody>
          <a:bodyPr wrap="square">
            <a:spAutoFit/>
          </a:bodyPr>
          <a:lstStyle/>
          <a:p>
            <a:pPr>
              <a:lnSpc>
                <a:spcPct val="115000"/>
              </a:lnSpc>
              <a:spcAft>
                <a:spcPts val="1000"/>
              </a:spcAft>
              <a:tabLst>
                <a:tab pos="6286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 LUYỆN TẬP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70CDBB2-DA56-4148-A4CD-8DD70DFD906E}"/>
              </a:ext>
            </a:extLst>
          </p:cNvPr>
          <p:cNvSpPr txBox="1"/>
          <p:nvPr/>
        </p:nvSpPr>
        <p:spPr>
          <a:xfrm>
            <a:off x="845427" y="1466771"/>
            <a:ext cx="5957153" cy="548099"/>
          </a:xfrm>
          <a:prstGeom prst="rect">
            <a:avLst/>
          </a:prstGeom>
          <a:noFill/>
        </p:spPr>
        <p:txBody>
          <a:bodyPr wrap="square">
            <a:spAutoFit/>
          </a:bodyPr>
          <a:lstStyle/>
          <a:p>
            <a:pPr>
              <a:lnSpc>
                <a:spcPct val="115000"/>
              </a:lnSpc>
              <a:spcAft>
                <a:spcPts val="1000"/>
              </a:spcAft>
              <a:tabLst>
                <a:tab pos="6286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1: TRẮC NGHIỆM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a16="http://schemas.microsoft.com/office/drawing/2014/main" xmlns="" id="{19125F98-F34F-40CC-9F10-F5DF75DA0781}"/>
              </a:ext>
            </a:extLst>
          </p:cNvPr>
          <p:cNvSpPr>
            <a:spLocks noChangeArrowheads="1"/>
          </p:cNvSpPr>
          <p:nvPr/>
        </p:nvSpPr>
        <p:spPr bwMode="auto">
          <a:xfrm>
            <a:off x="457201" y="2355781"/>
            <a:ext cx="11319163" cy="3969001"/>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9ADB0418-6500-43AC-B27E-B3D4FD91B77C}"/>
              </a:ext>
            </a:extLst>
          </p:cNvPr>
          <p:cNvSpPr txBox="1"/>
          <p:nvPr/>
        </p:nvSpPr>
        <p:spPr>
          <a:xfrm>
            <a:off x="680857" y="2505051"/>
            <a:ext cx="11053942" cy="3538661"/>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(1987)</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võ</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(1989)</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2012)</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(1995)</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B56E3E9F-FF9A-415A-8F8C-7351E9FA73D5}"/>
              </a:ext>
            </a:extLst>
          </p:cNvPr>
          <p:cNvSpPr txBox="1"/>
          <p:nvPr/>
        </p:nvSpPr>
        <p:spPr>
          <a:xfrm>
            <a:off x="680857" y="5495366"/>
            <a:ext cx="1290457"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endParaRPr>
          </a:p>
        </p:txBody>
      </p:sp>
    </p:spTree>
    <p:extLst>
      <p:ext uri="{BB962C8B-B14F-4D97-AF65-F5344CB8AC3E}">
        <p14:creationId xmlns:p14="http://schemas.microsoft.com/office/powerpoint/2010/main" val="85071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nodeType="withEffect">
                                  <p:stCondLst>
                                    <p:cond delay="0"/>
                                  </p:stCondLst>
                                  <p:childTnLst>
                                    <p:set>
                                      <p:cBhvr>
                                        <p:cTn id="25" dur="1" fill="hold">
                                          <p:stCondLst>
                                            <p:cond delay="0"/>
                                          </p:stCondLst>
                                        </p:cTn>
                                        <p:tgtEl>
                                          <p:spTgt spid="10">
                                            <p:txEl>
                                              <p:pRg st="0" end="0"/>
                                            </p:txEl>
                                          </p:spTgt>
                                        </p:tgtEl>
                                        <p:attrNameLst>
                                          <p:attrName>style.visibility</p:attrName>
                                        </p:attrNameLst>
                                      </p:cBhvr>
                                      <p:to>
                                        <p:strVal val="visible"/>
                                      </p:to>
                                    </p:set>
                                    <p:animEffect transition="in" filter="barn(inVertical)">
                                      <p:cBhvr>
                                        <p:cTn id="26" dur="500"/>
                                        <p:tgtEl>
                                          <p:spTgt spid="10">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0">
                                            <p:txEl>
                                              <p:pRg st="1" end="1"/>
                                            </p:txEl>
                                          </p:spTgt>
                                        </p:tgtEl>
                                        <p:attrNameLst>
                                          <p:attrName>style.visibility</p:attrName>
                                        </p:attrNameLst>
                                      </p:cBhvr>
                                      <p:to>
                                        <p:strVal val="visible"/>
                                      </p:to>
                                    </p:set>
                                    <p:animEffect transition="in" filter="barn(inVertical)">
                                      <p:cBhvr>
                                        <p:cTn id="31" dur="500"/>
                                        <p:tgtEl>
                                          <p:spTgt spid="10">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0">
                                            <p:txEl>
                                              <p:pRg st="2" end="2"/>
                                            </p:txEl>
                                          </p:spTgt>
                                        </p:tgtEl>
                                        <p:attrNameLst>
                                          <p:attrName>style.visibility</p:attrName>
                                        </p:attrNameLst>
                                      </p:cBhvr>
                                      <p:to>
                                        <p:strVal val="visible"/>
                                      </p:to>
                                    </p:set>
                                    <p:animEffect transition="in" filter="barn(inVertical)">
                                      <p:cBhvr>
                                        <p:cTn id="36" dur="500"/>
                                        <p:tgtEl>
                                          <p:spTgt spid="10">
                                            <p:txEl>
                                              <p:pRg st="2" end="2"/>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0">
                                            <p:txEl>
                                              <p:pRg st="3" end="3"/>
                                            </p:txEl>
                                          </p:spTgt>
                                        </p:tgtEl>
                                        <p:attrNameLst>
                                          <p:attrName>style.visibility</p:attrName>
                                        </p:attrNameLst>
                                      </p:cBhvr>
                                      <p:to>
                                        <p:strVal val="visible"/>
                                      </p:to>
                                    </p:set>
                                    <p:animEffect transition="in" filter="barn(inVertical)">
                                      <p:cBhvr>
                                        <p:cTn id="41" dur="500"/>
                                        <p:tgtEl>
                                          <p:spTgt spid="10">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10">
                                            <p:txEl>
                                              <p:pRg st="4" end="4"/>
                                            </p:txEl>
                                          </p:spTgt>
                                        </p:tgtEl>
                                        <p:attrNameLst>
                                          <p:attrName>style.visibility</p:attrName>
                                        </p:attrNameLst>
                                      </p:cBhvr>
                                      <p:to>
                                        <p:strVal val="visible"/>
                                      </p:to>
                                    </p:set>
                                    <p:animEffect transition="in" filter="barn(inVertical)">
                                      <p:cBhvr>
                                        <p:cTn id="46" dur="500"/>
                                        <p:tgtEl>
                                          <p:spTgt spid="10">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fade">
                                      <p:cBhvr>
                                        <p:cTn id="51" dur="1000"/>
                                        <p:tgtEl>
                                          <p:spTgt spid="12"/>
                                        </p:tgtEl>
                                      </p:cBhvr>
                                    </p:animEffect>
                                    <p:anim calcmode="lin" valueType="num">
                                      <p:cBhvr>
                                        <p:cTn id="52" dur="1000" fill="hold"/>
                                        <p:tgtEl>
                                          <p:spTgt spid="12"/>
                                        </p:tgtEl>
                                        <p:attrNameLst>
                                          <p:attrName>ppt_x</p:attrName>
                                        </p:attrNameLst>
                                      </p:cBhvr>
                                      <p:tavLst>
                                        <p:tav tm="0">
                                          <p:val>
                                            <p:strVal val="#ppt_x"/>
                                          </p:val>
                                        </p:tav>
                                        <p:tav tm="100000">
                                          <p:val>
                                            <p:strVal val="#ppt_x"/>
                                          </p:val>
                                        </p:tav>
                                      </p:tavLst>
                                    </p:anim>
                                    <p:anim calcmode="lin" valueType="num">
                                      <p:cBhvr>
                                        <p:cTn id="5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8"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484909" y="497028"/>
            <a:ext cx="11499273" cy="2642899"/>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96739" y="3429000"/>
            <a:ext cx="11387443" cy="2931972"/>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AC2D0B5-BE45-4F66-8311-0B5B4E4F5ECB}"/>
              </a:ext>
            </a:extLst>
          </p:cNvPr>
          <p:cNvSpPr txBox="1"/>
          <p:nvPr/>
        </p:nvSpPr>
        <p:spPr>
          <a:xfrm>
            <a:off x="484909" y="637417"/>
            <a:ext cx="11222182" cy="2419380"/>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marL="514350" indent="-514350">
              <a:lnSpc>
                <a:spcPct val="115000"/>
              </a:lnSpc>
              <a:spcAft>
                <a:spcPts val="1000"/>
              </a:spcAft>
              <a:buAutoNum type="alphaUcPeriod"/>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endPar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514350" indent="-514350">
              <a:lnSpc>
                <a:spcPct val="115000"/>
              </a:lnSpc>
              <a:spcAft>
                <a:spcPts val="1000"/>
              </a:spcAft>
              <a:buAutoNum type="alphaUcPeriod"/>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514350" indent="-514350">
              <a:lnSpc>
                <a:spcPct val="115000"/>
              </a:lnSpc>
              <a:spcAft>
                <a:spcPts val="1000"/>
              </a:spcAft>
              <a:buAutoNum type="alphaUcPeriod"/>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3C6B0B1-50AC-4405-8DEC-EEA2AD45B5AC}"/>
              </a:ext>
            </a:extLst>
          </p:cNvPr>
          <p:cNvSpPr txBox="1"/>
          <p:nvPr/>
        </p:nvSpPr>
        <p:spPr>
          <a:xfrm>
            <a:off x="651155" y="3690857"/>
            <a:ext cx="11276606" cy="2419380"/>
          </a:xfrm>
          <a:prstGeom prst="rect">
            <a:avLst/>
          </a:prstGeom>
          <a:noFill/>
        </p:spPr>
        <p:txBody>
          <a:bodyPr wrap="square">
            <a:spAutoFit/>
          </a:bodyPr>
          <a:lstStyle/>
          <a:p>
            <a:pPr>
              <a:lnSpc>
                <a:spcPct val="115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4084115-3343-4D37-B988-61E253E8A0D5}"/>
              </a:ext>
            </a:extLst>
          </p:cNvPr>
          <p:cNvSpPr txBox="1"/>
          <p:nvPr/>
        </p:nvSpPr>
        <p:spPr>
          <a:xfrm>
            <a:off x="484909" y="1902527"/>
            <a:ext cx="1204849"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solidFill>
                <a:srgbClr val="FF0000"/>
              </a:solidFill>
            </a:endParaRPr>
          </a:p>
        </p:txBody>
      </p:sp>
      <p:sp>
        <p:nvSpPr>
          <p:cNvPr id="11" name="TextBox 10">
            <a:extLst>
              <a:ext uri="{FF2B5EF4-FFF2-40B4-BE49-F238E27FC236}">
                <a16:creationId xmlns:a16="http://schemas.microsoft.com/office/drawing/2014/main" xmlns="" id="{C3082A42-3B0C-4976-89E7-0793D53419EC}"/>
              </a:ext>
            </a:extLst>
          </p:cNvPr>
          <p:cNvSpPr txBox="1"/>
          <p:nvPr/>
        </p:nvSpPr>
        <p:spPr>
          <a:xfrm>
            <a:off x="651155" y="4351665"/>
            <a:ext cx="1274618"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solidFill>
                <a:srgbClr val="FF0000"/>
              </a:solidFill>
            </a:endParaRPr>
          </a:p>
        </p:txBody>
      </p:sp>
    </p:spTree>
    <p:extLst>
      <p:ext uri="{BB962C8B-B14F-4D97-AF65-F5344CB8AC3E}">
        <p14:creationId xmlns:p14="http://schemas.microsoft.com/office/powerpoint/2010/main" val="3198183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barn(inVertical)">
                                      <p:cBhvr>
                                        <p:cTn id="37" dur="500"/>
                                        <p:tgtEl>
                                          <p:spTgt spid="3"/>
                                        </p:tgtEl>
                                      </p:cBhvr>
                                    </p:animEffect>
                                  </p:childTnLst>
                                </p:cTn>
                              </p:par>
                              <p:par>
                                <p:cTn id="38" presetID="16" presetClass="entr" presetSubtype="21" fill="hold" nodeType="withEffect">
                                  <p:stCondLst>
                                    <p:cond delay="0"/>
                                  </p:stCondLst>
                                  <p:childTnLst>
                                    <p:set>
                                      <p:cBhvr>
                                        <p:cTn id="39" dur="1" fill="hold">
                                          <p:stCondLst>
                                            <p:cond delay="0"/>
                                          </p:stCondLst>
                                        </p:cTn>
                                        <p:tgtEl>
                                          <p:spTgt spid="7">
                                            <p:txEl>
                                              <p:pRg st="0" end="0"/>
                                            </p:txEl>
                                          </p:spTgt>
                                        </p:tgtEl>
                                        <p:attrNameLst>
                                          <p:attrName>style.visibility</p:attrName>
                                        </p:attrNameLst>
                                      </p:cBhvr>
                                      <p:to>
                                        <p:strVal val="visible"/>
                                      </p:to>
                                    </p:set>
                                    <p:animEffect transition="in" filter="barn(inVertical)">
                                      <p:cBhvr>
                                        <p:cTn id="40" dur="500"/>
                                        <p:tgtEl>
                                          <p:spTgt spid="7">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7">
                                            <p:txEl>
                                              <p:pRg st="1" end="1"/>
                                            </p:txEl>
                                          </p:spTgt>
                                        </p:tgtEl>
                                        <p:attrNameLst>
                                          <p:attrName>style.visibility</p:attrName>
                                        </p:attrNameLst>
                                      </p:cBhvr>
                                      <p:to>
                                        <p:strVal val="visible"/>
                                      </p:to>
                                    </p:set>
                                    <p:animEffect transition="in" filter="barn(inVertical)">
                                      <p:cBhvr>
                                        <p:cTn id="45" dur="500"/>
                                        <p:tgtEl>
                                          <p:spTgt spid="7">
                                            <p:txEl>
                                              <p:pRg st="1" end="1"/>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7">
                                            <p:txEl>
                                              <p:pRg st="2" end="2"/>
                                            </p:txEl>
                                          </p:spTgt>
                                        </p:tgtEl>
                                        <p:attrNameLst>
                                          <p:attrName>style.visibility</p:attrName>
                                        </p:attrNameLst>
                                      </p:cBhvr>
                                      <p:to>
                                        <p:strVal val="visible"/>
                                      </p:to>
                                    </p:set>
                                    <p:animEffect transition="in" filter="barn(inVertical)">
                                      <p:cBhvr>
                                        <p:cTn id="50" dur="500"/>
                                        <p:tgtEl>
                                          <p:spTgt spid="7">
                                            <p:txEl>
                                              <p:pRg st="2" end="2"/>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7">
                                            <p:txEl>
                                              <p:pRg st="3" end="3"/>
                                            </p:txEl>
                                          </p:spTgt>
                                        </p:tgtEl>
                                        <p:attrNameLst>
                                          <p:attrName>style.visibility</p:attrName>
                                        </p:attrNameLst>
                                      </p:cBhvr>
                                      <p:to>
                                        <p:strVal val="visible"/>
                                      </p:to>
                                    </p:set>
                                    <p:animEffect transition="in" filter="barn(inVertical)">
                                      <p:cBhvr>
                                        <p:cTn id="55" dur="500"/>
                                        <p:tgtEl>
                                          <p:spTgt spid="7">
                                            <p:txEl>
                                              <p:pRg st="3" end="3"/>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1000"/>
                                        <p:tgtEl>
                                          <p:spTgt spid="11"/>
                                        </p:tgtEl>
                                      </p:cBhvr>
                                    </p:animEffect>
                                    <p:anim calcmode="lin" valueType="num">
                                      <p:cBhvr>
                                        <p:cTn id="61" dur="1000" fill="hold"/>
                                        <p:tgtEl>
                                          <p:spTgt spid="11"/>
                                        </p:tgtEl>
                                        <p:attrNameLst>
                                          <p:attrName>ppt_x</p:attrName>
                                        </p:attrNameLst>
                                      </p:cBhvr>
                                      <p:tavLst>
                                        <p:tav tm="0">
                                          <p:val>
                                            <p:strVal val="#ppt_x"/>
                                          </p:val>
                                        </p:tav>
                                        <p:tav tm="100000">
                                          <p:val>
                                            <p:strVal val="#ppt_x"/>
                                          </p:val>
                                        </p:tav>
                                      </p:tavLst>
                                    </p:anim>
                                    <p:anim calcmode="lin" valueType="num">
                                      <p:cBhvr>
                                        <p:cTn id="6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9"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571761"/>
            <a:ext cx="11235043" cy="435798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0D3F5F3-228A-4A78-8B16-0659EF66A1F8}"/>
              </a:ext>
            </a:extLst>
          </p:cNvPr>
          <p:cNvSpPr txBox="1"/>
          <p:nvPr/>
        </p:nvSpPr>
        <p:spPr>
          <a:xfrm>
            <a:off x="569030" y="2243098"/>
            <a:ext cx="11053940" cy="3043141"/>
          </a:xfrm>
          <a:prstGeom prst="rect">
            <a:avLst/>
          </a:prstGeom>
          <a:noFill/>
        </p:spPr>
        <p:txBody>
          <a:bodyPr wrap="square">
            <a:spAutoFit/>
          </a:bodyPr>
          <a:lstStyle/>
          <a:p>
            <a:pPr>
              <a:lnSpc>
                <a:spcPct val="115000"/>
              </a:lnSpc>
              <a:spcAft>
                <a:spcPts val="1000"/>
              </a:spcAft>
            </a:pP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0720C2F-F899-4BCE-8963-52CC280420B3}"/>
              </a:ext>
            </a:extLst>
          </p:cNvPr>
          <p:cNvSpPr txBox="1"/>
          <p:nvPr/>
        </p:nvSpPr>
        <p:spPr>
          <a:xfrm>
            <a:off x="569030" y="4756092"/>
            <a:ext cx="1316182"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endParaRPr>
          </a:p>
        </p:txBody>
      </p:sp>
    </p:spTree>
    <p:extLst>
      <p:ext uri="{BB962C8B-B14F-4D97-AF65-F5344CB8AC3E}">
        <p14:creationId xmlns:p14="http://schemas.microsoft.com/office/powerpoint/2010/main" val="35950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barn(inVertical)">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418053"/>
            <a:ext cx="11221188" cy="4387001"/>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75EF537-B116-45E0-956C-10548FA4D30A}"/>
              </a:ext>
            </a:extLst>
          </p:cNvPr>
          <p:cNvSpPr txBox="1"/>
          <p:nvPr/>
        </p:nvSpPr>
        <p:spPr>
          <a:xfrm>
            <a:off x="569029" y="2360342"/>
            <a:ext cx="10791697" cy="2684068"/>
          </a:xfrm>
          <a:prstGeom prst="rect">
            <a:avLst/>
          </a:prstGeom>
          <a:noFill/>
        </p:spPr>
        <p:txBody>
          <a:bodyPr wrap="square">
            <a:spAutoFit/>
          </a:bodyPr>
          <a:lstStyle/>
          <a:p>
            <a:pPr>
              <a:lnSpc>
                <a:spcPct val="115000"/>
              </a:lnSpc>
              <a:spcAft>
                <a:spcPts val="12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57150">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startAt="2"/>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startAt="2"/>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mj-lt"/>
              <a:buAutoNum type="alphaUcPeriod" startAt="2"/>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5AEDD8B-D0CF-420B-ABB3-375A4FE736E4}"/>
              </a:ext>
            </a:extLst>
          </p:cNvPr>
          <p:cNvSpPr txBox="1"/>
          <p:nvPr/>
        </p:nvSpPr>
        <p:spPr>
          <a:xfrm>
            <a:off x="624448" y="3025991"/>
            <a:ext cx="1981200"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4936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180110" y="457200"/>
            <a:ext cx="11859490" cy="577734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B9A4859-35D1-44F6-85B1-467B8CA1BA92}"/>
              </a:ext>
            </a:extLst>
          </p:cNvPr>
          <p:cNvSpPr txBox="1"/>
          <p:nvPr/>
        </p:nvSpPr>
        <p:spPr>
          <a:xfrm>
            <a:off x="687290" y="623455"/>
            <a:ext cx="11053940" cy="5546390"/>
          </a:xfrm>
          <a:prstGeom prst="rect">
            <a:avLst/>
          </a:prstGeom>
          <a:noFill/>
        </p:spPr>
        <p:txBody>
          <a:bodyPr wrap="square">
            <a:spAutoFit/>
          </a:bodyPr>
          <a:lstStyle/>
          <a:p>
            <a:pPr>
              <a:lnSpc>
                <a:spcPct val="115000"/>
              </a:lnSpc>
              <a:spcAft>
                <a:spcPts val="12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6:</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hắt</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dao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a:t>
            </a:r>
            <a:b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tri </a:t>
            </a:r>
            <a:b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giềng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Ba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muộn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phiền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xài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3CF7D8E-04E6-4488-8B82-B1987258F227}"/>
              </a:ext>
            </a:extLst>
          </p:cNvPr>
          <p:cNvSpPr txBox="1"/>
          <p:nvPr/>
        </p:nvSpPr>
        <p:spPr>
          <a:xfrm>
            <a:off x="692731" y="2269961"/>
            <a:ext cx="1094509"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10273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42"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fade">
                                      <p:cBhvr>
                                        <p:cTn id="10" dur="1000"/>
                                        <p:tgtEl>
                                          <p:spTgt spid="5">
                                            <p:txEl>
                                              <p:pRg st="0" end="0"/>
                                            </p:txEl>
                                          </p:spTgt>
                                        </p:tgtEl>
                                      </p:cBhvr>
                                    </p:animEffect>
                                    <p:anim calcmode="lin" valueType="num">
                                      <p:cBhvr>
                                        <p:cTn id="11"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2"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fade">
                                      <p:cBhvr>
                                        <p:cTn id="17" dur="1000"/>
                                        <p:tgtEl>
                                          <p:spTgt spid="5">
                                            <p:txEl>
                                              <p:pRg st="1" end="1"/>
                                            </p:txEl>
                                          </p:spTgt>
                                        </p:tgtEl>
                                      </p:cBhvr>
                                    </p:animEffect>
                                    <p:anim calcmode="lin" valueType="num">
                                      <p:cBhvr>
                                        <p:cTn id="1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5">
                                            <p:txEl>
                                              <p:pRg st="2" end="2"/>
                                            </p:txEl>
                                          </p:spTgt>
                                        </p:tgtEl>
                                        <p:attrNameLst>
                                          <p:attrName>style.visibility</p:attrName>
                                        </p:attrNameLst>
                                      </p:cBhvr>
                                      <p:to>
                                        <p:strVal val="visible"/>
                                      </p:to>
                                    </p:set>
                                    <p:animEffect transition="in" filter="fade">
                                      <p:cBhvr>
                                        <p:cTn id="24" dur="1000"/>
                                        <p:tgtEl>
                                          <p:spTgt spid="5">
                                            <p:txEl>
                                              <p:pRg st="2" end="2"/>
                                            </p:txEl>
                                          </p:spTgt>
                                        </p:tgtEl>
                                      </p:cBhvr>
                                    </p:animEffect>
                                    <p:anim calcmode="lin" valueType="num">
                                      <p:cBhvr>
                                        <p:cTn id="2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5">
                                            <p:txEl>
                                              <p:pRg st="3" end="3"/>
                                            </p:txEl>
                                          </p:spTgt>
                                        </p:tgtEl>
                                        <p:attrNameLst>
                                          <p:attrName>style.visibility</p:attrName>
                                        </p:attrNameLst>
                                      </p:cBhvr>
                                      <p:to>
                                        <p:strVal val="visible"/>
                                      </p:to>
                                    </p:set>
                                    <p:animEffect transition="in" filter="fade">
                                      <p:cBhvr>
                                        <p:cTn id="31" dur="1000"/>
                                        <p:tgtEl>
                                          <p:spTgt spid="5">
                                            <p:txEl>
                                              <p:pRg st="3" end="3"/>
                                            </p:txEl>
                                          </p:spTgt>
                                        </p:tgtEl>
                                      </p:cBhvr>
                                    </p:animEffect>
                                    <p:anim calcmode="lin" valueType="num">
                                      <p:cBhvr>
                                        <p:cTn id="3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fade">
                                      <p:cBhvr>
                                        <p:cTn id="38" dur="1000"/>
                                        <p:tgtEl>
                                          <p:spTgt spid="5">
                                            <p:txEl>
                                              <p:pRg st="4" end="4"/>
                                            </p:txEl>
                                          </p:spTgt>
                                        </p:tgtEl>
                                      </p:cBhvr>
                                    </p:animEffect>
                                    <p:anim calcmode="lin" valueType="num">
                                      <p:cBhvr>
                                        <p:cTn id="3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1000"/>
                                        <p:tgtEl>
                                          <p:spTgt spid="7"/>
                                        </p:tgtEl>
                                      </p:cBhvr>
                                    </p:animEffect>
                                    <p:anim calcmode="lin" valueType="num">
                                      <p:cBhvr>
                                        <p:cTn id="46" dur="1000" fill="hold"/>
                                        <p:tgtEl>
                                          <p:spTgt spid="7"/>
                                        </p:tgtEl>
                                        <p:attrNameLst>
                                          <p:attrName>ppt_x</p:attrName>
                                        </p:attrNameLst>
                                      </p:cBhvr>
                                      <p:tavLst>
                                        <p:tav tm="0">
                                          <p:val>
                                            <p:strVal val="#ppt_x"/>
                                          </p:val>
                                        </p:tav>
                                        <p:tav tm="100000">
                                          <p:val>
                                            <p:strVal val="#ppt_x"/>
                                          </p:val>
                                        </p:tav>
                                      </p:tavLst>
                                    </p:anim>
                                    <p:anim calcmode="lin" valueType="num">
                                      <p:cBhvr>
                                        <p:cTn id="4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066800"/>
            <a:ext cx="11290461" cy="486294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CD1A1D9-CF75-4336-B738-E897E4E8A07A}"/>
              </a:ext>
            </a:extLst>
          </p:cNvPr>
          <p:cNvSpPr txBox="1"/>
          <p:nvPr/>
        </p:nvSpPr>
        <p:spPr>
          <a:xfrm>
            <a:off x="692727" y="1659669"/>
            <a:ext cx="11166764" cy="3538661"/>
          </a:xfrm>
          <a:prstGeom prst="rect">
            <a:avLst/>
          </a:prstGeom>
          <a:noFill/>
        </p:spPr>
        <p:txBody>
          <a:bodyPr wrap="square">
            <a:spAutoFit/>
          </a:bodyPr>
          <a:lstStyle/>
          <a:p>
            <a:pPr>
              <a:lnSpc>
                <a:spcPct val="115000"/>
              </a:lnSpc>
              <a:spcAft>
                <a:spcPts val="100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7: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i="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Nghi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B2D9E18-5FD8-47AA-82AA-BE201FB03A0D}"/>
              </a:ext>
            </a:extLst>
          </p:cNvPr>
          <p:cNvSpPr txBox="1"/>
          <p:nvPr/>
        </p:nvSpPr>
        <p:spPr>
          <a:xfrm>
            <a:off x="692727" y="2933489"/>
            <a:ext cx="1579418"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solidFill>
                <a:srgbClr val="FF0000"/>
              </a:solidFill>
            </a:endParaRPr>
          </a:p>
        </p:txBody>
      </p:sp>
    </p:spTree>
    <p:extLst>
      <p:ext uri="{BB962C8B-B14F-4D97-AF65-F5344CB8AC3E}">
        <p14:creationId xmlns:p14="http://schemas.microsoft.com/office/powerpoint/2010/main" val="1635819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108364"/>
            <a:ext cx="11290461" cy="462741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9902947-4134-4914-A0EA-3F3D44259D24}"/>
              </a:ext>
            </a:extLst>
          </p:cNvPr>
          <p:cNvSpPr txBox="1"/>
          <p:nvPr/>
        </p:nvSpPr>
        <p:spPr>
          <a:xfrm>
            <a:off x="734292" y="1652742"/>
            <a:ext cx="11139054" cy="3538661"/>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8: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Phê phán sự tham lam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B. Ca ngợi tình mẫu tử thiêng liêng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C. Ca ngợi, đề cao tình cảm vô tư, trong sáng của tình bạn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D. Ca ngợi lòng thương người, sự giúp đỡ trong cuộc sống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312452B-6622-480F-98D4-16D2600DBCCF}"/>
              </a:ext>
            </a:extLst>
          </p:cNvPr>
          <p:cNvSpPr txBox="1"/>
          <p:nvPr/>
        </p:nvSpPr>
        <p:spPr>
          <a:xfrm>
            <a:off x="734292" y="4024748"/>
            <a:ext cx="1274618" cy="523220"/>
          </a:xfrm>
          <a:prstGeom prst="rect">
            <a:avLst/>
          </a:prstGeom>
          <a:noFill/>
        </p:spPr>
        <p:txBody>
          <a:bodyPr wrap="square">
            <a:spAutoFit/>
          </a:bodyPr>
          <a:lstStyle/>
          <a:p>
            <a:r>
              <a:rPr lang="pt-BR"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dirty="0">
              <a:solidFill>
                <a:srgbClr val="FF0000"/>
              </a:solidFill>
            </a:endParaRPr>
          </a:p>
        </p:txBody>
      </p:sp>
    </p:spTree>
    <p:extLst>
      <p:ext uri="{BB962C8B-B14F-4D97-AF65-F5344CB8AC3E}">
        <p14:creationId xmlns:p14="http://schemas.microsoft.com/office/powerpoint/2010/main" val="284169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969819" y="292631"/>
            <a:ext cx="5846617" cy="628832"/>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18656" y="1260765"/>
            <a:ext cx="11554690" cy="5253630"/>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F174078-7ED5-4BA3-B555-083E0DB80EA1}"/>
              </a:ext>
            </a:extLst>
          </p:cNvPr>
          <p:cNvSpPr txBox="1"/>
          <p:nvPr/>
        </p:nvSpPr>
        <p:spPr>
          <a:xfrm>
            <a:off x="872837" y="1325410"/>
            <a:ext cx="10238508" cy="548099"/>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01: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7BCA63B-1818-4814-AE3C-0141B09219CE}"/>
              </a:ext>
            </a:extLst>
          </p:cNvPr>
          <p:cNvSpPr txBox="1"/>
          <p:nvPr/>
        </p:nvSpPr>
        <p:spPr>
          <a:xfrm>
            <a:off x="969819" y="343605"/>
            <a:ext cx="6096000" cy="548099"/>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DẠNG 2: LUYỆN TẬP ĐỌC HIỂU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051A07F-772E-4821-93A2-7CE62130A0C1}"/>
              </a:ext>
            </a:extLst>
          </p:cNvPr>
          <p:cNvSpPr txBox="1"/>
          <p:nvPr/>
        </p:nvSpPr>
        <p:spPr>
          <a:xfrm>
            <a:off x="450770" y="1938154"/>
            <a:ext cx="11554690" cy="4832092"/>
          </a:xfrm>
          <a:prstGeom prst="rect">
            <a:avLst/>
          </a:prstGeom>
          <a:noFill/>
        </p:spPr>
        <p:txBody>
          <a:bodyPr wrap="square">
            <a:spAutoFit/>
          </a:bodyPr>
          <a:lstStyle/>
          <a:p>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kềm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liếc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nhấp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nhổm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nhô</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hụp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địch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tợn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giương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ná</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thun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ra ý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bèn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khoát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hỏa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thun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bắn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hoảng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hốt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vội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nhảy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chắn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lùng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thắc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À...</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ấp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úng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đằng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091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60218" y="790061"/>
            <a:ext cx="11485418" cy="5693866"/>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C7B1E59-DF4F-4517-ADDA-4B3138A9C725}"/>
              </a:ext>
            </a:extLst>
          </p:cNvPr>
          <p:cNvSpPr txBox="1"/>
          <p:nvPr/>
        </p:nvSpPr>
        <p:spPr>
          <a:xfrm>
            <a:off x="762994" y="1055914"/>
            <a:ext cx="11276606" cy="5693866"/>
          </a:xfrm>
          <a:prstGeom prst="rect">
            <a:avLst/>
          </a:prstGeom>
          <a:noFill/>
        </p:spPr>
        <p:txBody>
          <a:bodyPr wrap="square">
            <a:spAutoFit/>
          </a:bodyPr>
          <a:lstStyle/>
          <a:p>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đành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Thằng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rình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bắn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la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giàn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thun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lò</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dò</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ra:</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Tụi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uổng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thiệt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vỗ</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an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ủi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Trộm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phật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khịt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Phim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đế</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Ama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trộm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Abu, hay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hả</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214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2382981" y="221673"/>
            <a:ext cx="8063345" cy="1176302"/>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74072" y="1891144"/>
            <a:ext cx="8063345" cy="461356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8543995-0624-4339-92A6-A12F18CA4478}"/>
              </a:ext>
            </a:extLst>
          </p:cNvPr>
          <p:cNvSpPr txBox="1"/>
          <p:nvPr/>
        </p:nvSpPr>
        <p:spPr>
          <a:xfrm>
            <a:off x="2750126" y="250994"/>
            <a:ext cx="7329056" cy="1146981"/>
          </a:xfrm>
          <a:prstGeom prst="rect">
            <a:avLst/>
          </a:prstGeom>
          <a:noFill/>
        </p:spPr>
        <p:txBody>
          <a:bodyPr wrap="square">
            <a:spAutoFit/>
          </a:bodyPr>
          <a:lstStyle/>
          <a:p>
            <a:pPr algn="ctr">
              <a:lnSpc>
                <a:spcPct val="115000"/>
              </a:lnSpc>
              <a:spcAft>
                <a:spcPts val="1000"/>
              </a:spcAft>
              <a:tabLst>
                <a:tab pos="40005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BỨC TRANH CỦA EM GÁI TÔI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Anh)</a:t>
            </a:r>
            <a:endParaRPr lang="en-US" sz="28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5442B99-0569-446C-A0B3-9CB4ABD40A0F}"/>
              </a:ext>
            </a:extLst>
          </p:cNvPr>
          <p:cNvSpPr txBox="1"/>
          <p:nvPr/>
        </p:nvSpPr>
        <p:spPr>
          <a:xfrm>
            <a:off x="803562" y="2021475"/>
            <a:ext cx="4946073" cy="483017"/>
          </a:xfrm>
          <a:prstGeom prst="rect">
            <a:avLst/>
          </a:prstGeom>
          <a:noFill/>
        </p:spPr>
        <p:txBody>
          <a:bodyPr wrap="square">
            <a:spAutoFit/>
          </a:bodyPr>
          <a:lstStyle/>
          <a:p>
            <a:pPr marL="342900" lvl="0" indent="-342900">
              <a:lnSpc>
                <a:spcPct val="115000"/>
              </a:lnSpc>
              <a:spcAft>
                <a:spcPts val="1000"/>
              </a:spcAft>
              <a:buClr>
                <a:srgbClr val="FF0000"/>
              </a:buClr>
              <a:buFont typeface="+mj-lt"/>
              <a:buAutoNum type="romanUcPeriod"/>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 TẠ DUY ANH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7E3E9BF-AF8E-472E-A1DB-9B73F0A4FB05}"/>
              </a:ext>
            </a:extLst>
          </p:cNvPr>
          <p:cNvSpPr txBox="1"/>
          <p:nvPr/>
        </p:nvSpPr>
        <p:spPr>
          <a:xfrm>
            <a:off x="512617" y="2469857"/>
            <a:ext cx="7924800" cy="3456139"/>
          </a:xfrm>
          <a:prstGeom prst="rect">
            <a:avLst/>
          </a:prstGeom>
          <a:noFill/>
        </p:spPr>
        <p:txBody>
          <a:bodyPr wrap="square">
            <a:spAutoFit/>
          </a:bodyPr>
          <a:lstStyle/>
          <a:p>
            <a:pPr algn="just">
              <a:lnSpc>
                <a:spcPct val="115000"/>
              </a:lnSpc>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de-DE"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1959,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trứng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Hiệp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pic>
        <p:nvPicPr>
          <p:cNvPr id="13" name="Picture 12">
            <a:extLst>
              <a:ext uri="{FF2B5EF4-FFF2-40B4-BE49-F238E27FC236}">
                <a16:creationId xmlns:a16="http://schemas.microsoft.com/office/drawing/2014/main" xmlns="" id="{9DAFD577-05D7-4371-B5E5-67671C902EEC}"/>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575962" y="1759527"/>
            <a:ext cx="3311238" cy="4463852"/>
          </a:xfrm>
          <a:prstGeom prst="rect">
            <a:avLst/>
          </a:prstGeom>
          <a:ln>
            <a:noFill/>
          </a:ln>
          <a:effectLst>
            <a:softEdge rad="112500"/>
          </a:effectLst>
        </p:spPr>
      </p:pic>
    </p:spTree>
    <p:extLst>
      <p:ext uri="{BB962C8B-B14F-4D97-AF65-F5344CB8AC3E}">
        <p14:creationId xmlns:p14="http://schemas.microsoft.com/office/powerpoint/2010/main" val="2856413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par>
                                <p:cTn id="19" presetID="16" presetClass="entr" presetSubtype="21" fill="hold"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inVertical)">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9">
                                            <p:txEl>
                                              <p:pRg st="0" end="0"/>
                                            </p:txEl>
                                          </p:spTgt>
                                        </p:tgtEl>
                                        <p:attrNameLst>
                                          <p:attrName>style.visibility</p:attrName>
                                        </p:attrNameLst>
                                      </p:cBhvr>
                                      <p:to>
                                        <p:strVal val="visible"/>
                                      </p:to>
                                    </p:set>
                                    <p:animEffect transition="in" filter="barn(inVertical)">
                                      <p:cBhvr>
                                        <p:cTn id="26" dur="500"/>
                                        <p:tgtEl>
                                          <p:spTgt spid="9">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9">
                                            <p:txEl>
                                              <p:pRg st="1" end="1"/>
                                            </p:txEl>
                                          </p:spTgt>
                                        </p:tgtEl>
                                        <p:attrNameLst>
                                          <p:attrName>style.visibility</p:attrName>
                                        </p:attrNameLst>
                                      </p:cBhvr>
                                      <p:to>
                                        <p:strVal val="visible"/>
                                      </p:to>
                                    </p:set>
                                    <p:animEffect transition="in" filter="barn(inVertical)">
                                      <p:cBhvr>
                                        <p:cTn id="31" dur="500"/>
                                        <p:tgtEl>
                                          <p:spTgt spid="9">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9">
                                            <p:txEl>
                                              <p:pRg st="2" end="2"/>
                                            </p:txEl>
                                          </p:spTgt>
                                        </p:tgtEl>
                                        <p:attrNameLst>
                                          <p:attrName>style.visibility</p:attrName>
                                        </p:attrNameLst>
                                      </p:cBhvr>
                                      <p:to>
                                        <p:strVal val="visible"/>
                                      </p:to>
                                    </p:set>
                                    <p:animEffect transition="in" filter="barn(inVertical)">
                                      <p:cBhvr>
                                        <p:cTn id="36" dur="500"/>
                                        <p:tgtEl>
                                          <p:spTgt spid="9">
                                            <p:txEl>
                                              <p:pRg st="2" end="2"/>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9">
                                            <p:txEl>
                                              <p:pRg st="3" end="3"/>
                                            </p:txEl>
                                          </p:spTgt>
                                        </p:tgtEl>
                                        <p:attrNameLst>
                                          <p:attrName>style.visibility</p:attrName>
                                        </p:attrNameLst>
                                      </p:cBhvr>
                                      <p:to>
                                        <p:strVal val="visible"/>
                                      </p:to>
                                    </p:set>
                                    <p:animEffect transition="in" filter="barn(inVertical)">
                                      <p:cBhvr>
                                        <p:cTn id="41"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77091" y="540327"/>
            <a:ext cx="11499273" cy="5888182"/>
          </a:xfrm>
          <a:prstGeom prst="roundRect">
            <a:avLst>
              <a:gd name="adj" fmla="val 16667"/>
            </a:avLst>
          </a:prstGeom>
          <a:solidFill>
            <a:schemeClr val="accent2">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AA16D85-C20E-4346-AD73-86FC543E935A}"/>
              </a:ext>
            </a:extLst>
          </p:cNvPr>
          <p:cNvSpPr txBox="1"/>
          <p:nvPr/>
        </p:nvSpPr>
        <p:spPr>
          <a:xfrm>
            <a:off x="678872" y="568037"/>
            <a:ext cx="11097492" cy="5695662"/>
          </a:xfrm>
          <a:prstGeom prst="rect">
            <a:avLst/>
          </a:prstGeom>
          <a:noFill/>
        </p:spPr>
        <p:txBody>
          <a:bodyPr wrap="square">
            <a:spAutoFit/>
          </a:bodyPr>
          <a:lstStyle/>
          <a:p>
            <a:pPr indent="457200" fontAlgn="base">
              <a:lnSpc>
                <a:spcPct val="115000"/>
              </a:lnSpc>
              <a:spcAft>
                <a:spcPts val="1500"/>
              </a:spcAft>
            </a:pP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ngác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hích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hích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Nghi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choàng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Phước</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hắt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115000"/>
              </a:lnSpc>
              <a:spcAft>
                <a:spcPts val="1500"/>
              </a:spcAft>
            </a:pP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b="1" i="1"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i="1"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i="1"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NXB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2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2004)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38854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219200"/>
            <a:ext cx="11207334" cy="468283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1E8D659-5D52-415C-A321-FFBDE73EC240}"/>
              </a:ext>
            </a:extLst>
          </p:cNvPr>
          <p:cNvSpPr txBox="1"/>
          <p:nvPr/>
        </p:nvSpPr>
        <p:spPr>
          <a:xfrm>
            <a:off x="569030" y="1607647"/>
            <a:ext cx="11053940" cy="3945696"/>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hắt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66580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5" name="Rounded Rectangle 10">
            <a:extLst>
              <a:ext uri="{FF2B5EF4-FFF2-40B4-BE49-F238E27FC236}">
                <a16:creationId xmlns:a16="http://schemas.microsoft.com/office/drawing/2014/main" xmlns="" id="{4E899A3E-8C3D-4DB7-BA63-B6049E3ADCE1}"/>
              </a:ext>
            </a:extLst>
          </p:cNvPr>
          <p:cNvSpPr>
            <a:spLocks noChangeArrowheads="1"/>
          </p:cNvSpPr>
          <p:nvPr/>
        </p:nvSpPr>
        <p:spPr bwMode="auto">
          <a:xfrm>
            <a:off x="3087400" y="1438956"/>
            <a:ext cx="8737019" cy="2163225"/>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087400" y="3893127"/>
            <a:ext cx="8758237" cy="2688960"/>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40CED99-C875-49B5-B5DF-C64CD37592F7}"/>
              </a:ext>
            </a:extLst>
          </p:cNvPr>
          <p:cNvSpPr txBox="1"/>
          <p:nvPr/>
        </p:nvSpPr>
        <p:spPr>
          <a:xfrm>
            <a:off x="3060124" y="3400439"/>
            <a:ext cx="8901397" cy="3043141"/>
          </a:xfrm>
          <a:prstGeom prst="rect">
            <a:avLst/>
          </a:prstGeom>
          <a:noFill/>
        </p:spPr>
        <p:txBody>
          <a:bodyPr wrap="square">
            <a:spAutoFit/>
          </a:bodyPr>
          <a:lstStyle/>
          <a:p>
            <a:pPr>
              <a:lnSpc>
                <a:spcPct val="115000"/>
              </a:lnSpc>
              <a:spcAft>
                <a:spcPts val="1000"/>
              </a:spcAft>
            </a:pP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7DB01AB-04BC-4719-8129-4DF52BD9E27F}"/>
              </a:ext>
            </a:extLst>
          </p:cNvPr>
          <p:cNvSpPr txBox="1"/>
          <p:nvPr/>
        </p:nvSpPr>
        <p:spPr>
          <a:xfrm>
            <a:off x="4889238" y="546827"/>
            <a:ext cx="2724135"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980C47D5-A628-478A-AF28-6843BC9E918A}"/>
              </a:ext>
            </a:extLst>
          </p:cNvPr>
          <p:cNvSpPr txBox="1"/>
          <p:nvPr/>
        </p:nvSpPr>
        <p:spPr>
          <a:xfrm>
            <a:off x="4204855" y="2119266"/>
            <a:ext cx="6096000" cy="548099"/>
          </a:xfrm>
          <a:prstGeom prst="rect">
            <a:avLst/>
          </a:prstGeom>
          <a:noFill/>
        </p:spPr>
        <p:txBody>
          <a:bodyPr wrap="square">
            <a:spAutoFit/>
          </a:bodyPr>
          <a:lstStyle/>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PTBĐ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Rounded Rectangle 10">
            <a:extLst>
              <a:ext uri="{FF2B5EF4-FFF2-40B4-BE49-F238E27FC236}">
                <a16:creationId xmlns:a16="http://schemas.microsoft.com/office/drawing/2014/main" xmlns="" id="{95D33CE5-D2A8-4DDB-B331-8B7A3D155DF1}"/>
              </a:ext>
            </a:extLst>
          </p:cNvPr>
          <p:cNvSpPr>
            <a:spLocks noChangeArrowheads="1"/>
          </p:cNvSpPr>
          <p:nvPr/>
        </p:nvSpPr>
        <p:spPr bwMode="auto">
          <a:xfrm>
            <a:off x="346363" y="3893127"/>
            <a:ext cx="2713761" cy="2688960"/>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4" name="Rounded Rectangle 10">
            <a:extLst>
              <a:ext uri="{FF2B5EF4-FFF2-40B4-BE49-F238E27FC236}">
                <a16:creationId xmlns:a16="http://schemas.microsoft.com/office/drawing/2014/main" xmlns="" id="{BA69E8C0-5F21-4710-BA1F-753A401DB6ED}"/>
              </a:ext>
            </a:extLst>
          </p:cNvPr>
          <p:cNvSpPr>
            <a:spLocks noChangeArrowheads="1"/>
          </p:cNvSpPr>
          <p:nvPr/>
        </p:nvSpPr>
        <p:spPr bwMode="auto">
          <a:xfrm>
            <a:off x="242889" y="1386192"/>
            <a:ext cx="2817235" cy="2215989"/>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A1B3D586-58A9-4F2F-ABE7-5AACDEBBB8E5}"/>
              </a:ext>
            </a:extLst>
          </p:cNvPr>
          <p:cNvSpPr txBox="1"/>
          <p:nvPr/>
        </p:nvSpPr>
        <p:spPr>
          <a:xfrm>
            <a:off x="346363" y="1438956"/>
            <a:ext cx="2641242" cy="2034660"/>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81A69EE3-E591-480F-BD13-D7AE34DC2FDA}"/>
              </a:ext>
            </a:extLst>
          </p:cNvPr>
          <p:cNvSpPr txBox="1"/>
          <p:nvPr/>
        </p:nvSpPr>
        <p:spPr>
          <a:xfrm>
            <a:off x="389728" y="4401714"/>
            <a:ext cx="2597877" cy="2034660"/>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74072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inVertical)">
                                      <p:cBhvr>
                                        <p:cTn id="15" dur="500"/>
                                        <p:tgtEl>
                                          <p:spTgt spid="1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barn(inVertical)">
                                      <p:cBhvr>
                                        <p:cTn id="34" dur="500"/>
                                        <p:tgtEl>
                                          <p:spTgt spid="17"/>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barn(inVertical)">
                                      <p:cBhvr>
                                        <p:cTn id="39" dur="500"/>
                                        <p:tgtEl>
                                          <p:spTgt spid="3"/>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5">
                                            <p:txEl>
                                              <p:pRg st="1" end="1"/>
                                            </p:txEl>
                                          </p:spTgt>
                                        </p:tgtEl>
                                        <p:attrNameLst>
                                          <p:attrName>style.visibility</p:attrName>
                                        </p:attrNameLst>
                                      </p:cBhvr>
                                      <p:to>
                                        <p:strVal val="visible"/>
                                      </p:to>
                                    </p:set>
                                    <p:animEffect transition="in" filter="barn(inVertical)">
                                      <p:cBhvr>
                                        <p:cTn id="44" dur="500"/>
                                        <p:tgtEl>
                                          <p:spTgt spid="5">
                                            <p:txEl>
                                              <p:pRg st="1" end="1"/>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5">
                                            <p:txEl>
                                              <p:pRg st="2" end="2"/>
                                            </p:txEl>
                                          </p:spTgt>
                                        </p:tgtEl>
                                        <p:attrNameLst>
                                          <p:attrName>style.visibility</p:attrName>
                                        </p:attrNameLst>
                                      </p:cBhvr>
                                      <p:to>
                                        <p:strVal val="visible"/>
                                      </p:to>
                                    </p:set>
                                    <p:animEffect transition="in" filter="barn(inVertical)">
                                      <p:cBhvr>
                                        <p:cTn id="49" dur="500"/>
                                        <p:tgtEl>
                                          <p:spTgt spid="5">
                                            <p:txEl>
                                              <p:pRg st="2" end="2"/>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nodeType="clickEffect">
                                  <p:stCondLst>
                                    <p:cond delay="0"/>
                                  </p:stCondLst>
                                  <p:childTnLst>
                                    <p:set>
                                      <p:cBhvr>
                                        <p:cTn id="53" dur="1" fill="hold">
                                          <p:stCondLst>
                                            <p:cond delay="0"/>
                                          </p:stCondLst>
                                        </p:cTn>
                                        <p:tgtEl>
                                          <p:spTgt spid="5">
                                            <p:txEl>
                                              <p:pRg st="3" end="3"/>
                                            </p:txEl>
                                          </p:spTgt>
                                        </p:tgtEl>
                                        <p:attrNameLst>
                                          <p:attrName>style.visibility</p:attrName>
                                        </p:attrNameLst>
                                      </p:cBhvr>
                                      <p:to>
                                        <p:strVal val="visible"/>
                                      </p:to>
                                    </p:set>
                                    <p:animEffect transition="in" filter="barn(inVertical)">
                                      <p:cBhvr>
                                        <p:cTn id="54" dur="500"/>
                                        <p:tgtEl>
                                          <p:spTgt spid="5">
                                            <p:txEl>
                                              <p:pRg st="3" end="3"/>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nodeType="clickEffect">
                                  <p:stCondLst>
                                    <p:cond delay="0"/>
                                  </p:stCondLst>
                                  <p:childTnLst>
                                    <p:set>
                                      <p:cBhvr>
                                        <p:cTn id="58" dur="1" fill="hold">
                                          <p:stCondLst>
                                            <p:cond delay="0"/>
                                          </p:stCondLst>
                                        </p:cTn>
                                        <p:tgtEl>
                                          <p:spTgt spid="5">
                                            <p:txEl>
                                              <p:pRg st="4" end="4"/>
                                            </p:txEl>
                                          </p:spTgt>
                                        </p:tgtEl>
                                        <p:attrNameLst>
                                          <p:attrName>style.visibility</p:attrName>
                                        </p:attrNameLst>
                                      </p:cBhvr>
                                      <p:to>
                                        <p:strVal val="visible"/>
                                      </p:to>
                                    </p:set>
                                    <p:animEffect transition="in" filter="barn(inVertical)">
                                      <p:cBhvr>
                                        <p:cTn id="59"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 grpId="0" animBg="1"/>
      <p:bldP spid="3" grpId="0" animBg="1"/>
      <p:bldP spid="7" grpId="0"/>
      <p:bldP spid="11" grpId="0"/>
      <p:bldP spid="13" grpId="0" animBg="1"/>
      <p:bldP spid="14" grpId="0" animBg="1"/>
      <p:bldP spid="9" grpId="0"/>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3" name="Rounded Rectangle 10">
            <a:extLst>
              <a:ext uri="{FF2B5EF4-FFF2-40B4-BE49-F238E27FC236}">
                <a16:creationId xmlns:a16="http://schemas.microsoft.com/office/drawing/2014/main" xmlns="" id="{43DFDAFD-962B-401B-8047-9D3EC74C7AC2}"/>
              </a:ext>
            </a:extLst>
          </p:cNvPr>
          <p:cNvSpPr>
            <a:spLocks noChangeArrowheads="1"/>
          </p:cNvSpPr>
          <p:nvPr/>
        </p:nvSpPr>
        <p:spPr bwMode="auto">
          <a:xfrm>
            <a:off x="2549236" y="3976255"/>
            <a:ext cx="9263482" cy="2466110"/>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Rounded Rectangle 10">
            <a:extLst>
              <a:ext uri="{FF2B5EF4-FFF2-40B4-BE49-F238E27FC236}">
                <a16:creationId xmlns:a16="http://schemas.microsoft.com/office/drawing/2014/main" xmlns="" id="{D0006542-9EEA-44F8-B45E-1120105C0470}"/>
              </a:ext>
            </a:extLst>
          </p:cNvPr>
          <p:cNvSpPr>
            <a:spLocks noChangeArrowheads="1"/>
          </p:cNvSpPr>
          <p:nvPr/>
        </p:nvSpPr>
        <p:spPr bwMode="auto">
          <a:xfrm>
            <a:off x="379282" y="3976255"/>
            <a:ext cx="2169953" cy="2466110"/>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379283" y="637309"/>
            <a:ext cx="2169953" cy="289560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2549236" y="637309"/>
            <a:ext cx="9263481" cy="2895600"/>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6D32F24-2E9A-4A8D-B5E9-CF0E4453926C}"/>
              </a:ext>
            </a:extLst>
          </p:cNvPr>
          <p:cNvSpPr txBox="1"/>
          <p:nvPr/>
        </p:nvSpPr>
        <p:spPr>
          <a:xfrm>
            <a:off x="2632362" y="665017"/>
            <a:ext cx="9263481" cy="2703751"/>
          </a:xfrm>
          <a:prstGeom prst="rect">
            <a:avLst/>
          </a:prstGeom>
          <a:noFill/>
        </p:spPr>
        <p:txBody>
          <a:bodyPr wrap="square">
            <a:spAutoFit/>
          </a:bodyPr>
          <a:lstStyle/>
          <a:p>
            <a:pPr marL="101600">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AB6B03E-FAED-44EB-A8B9-51495839BA64}"/>
              </a:ext>
            </a:extLst>
          </p:cNvPr>
          <p:cNvSpPr txBox="1"/>
          <p:nvPr/>
        </p:nvSpPr>
        <p:spPr>
          <a:xfrm>
            <a:off x="527362" y="981915"/>
            <a:ext cx="1855620" cy="2034660"/>
          </a:xfrm>
          <a:prstGeom prst="rect">
            <a:avLst/>
          </a:prstGeom>
          <a:noFill/>
        </p:spPr>
        <p:txBody>
          <a:bodyPr wrap="square">
            <a:spAutoFit/>
          </a:bodyPr>
          <a:lstStyle/>
          <a:p>
            <a:pPr marL="101600">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805EA73A-54D5-43D1-86AF-B921FE055B8C}"/>
              </a:ext>
            </a:extLst>
          </p:cNvPr>
          <p:cNvSpPr txBox="1"/>
          <p:nvPr/>
        </p:nvSpPr>
        <p:spPr>
          <a:xfrm>
            <a:off x="527362" y="4186031"/>
            <a:ext cx="2003699" cy="2034660"/>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HS chia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122B60E8-EA80-44A2-B309-FCAFA0DCB583}"/>
              </a:ext>
            </a:extLst>
          </p:cNvPr>
          <p:cNvSpPr txBox="1"/>
          <p:nvPr/>
        </p:nvSpPr>
        <p:spPr>
          <a:xfrm>
            <a:off x="2549235" y="4057791"/>
            <a:ext cx="9508539" cy="2162900"/>
          </a:xfrm>
          <a:prstGeom prst="rect">
            <a:avLst/>
          </a:prstGeom>
          <a:noFill/>
        </p:spPr>
        <p:txBody>
          <a:bodyPr wrap="square">
            <a:spAutoFit/>
          </a:bodyPr>
          <a:lstStyle/>
          <a:p>
            <a:pPr marL="342900" lvl="0" indent="-342900">
              <a:lnSpc>
                <a:spcPct val="115000"/>
              </a:lnSpc>
              <a:spcAft>
                <a:spcPts val="1000"/>
              </a:spcAft>
              <a:buSzPts val="1400"/>
              <a:buFont typeface="Times New Roman" panose="02020603050405020304" pitchFamily="18" charset="0"/>
              <a:buChar char="-"/>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3627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inVertical)">
                                      <p:cBhvr>
                                        <p:cTn id="28" dur="500"/>
                                        <p:tgtEl>
                                          <p:spTgt spid="12"/>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arn(inVertical)">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arn(inVertical)">
                                      <p:cBhvr>
                                        <p:cTn id="36" dur="500"/>
                                        <p:tgtEl>
                                          <p:spTgt spid="13"/>
                                        </p:tgtEl>
                                      </p:cBhvr>
                                    </p:animEffect>
                                  </p:childTnLst>
                                </p:cTn>
                              </p:par>
                              <p:par>
                                <p:cTn id="37" presetID="16" presetClass="entr" presetSubtype="21" fill="hold" nodeType="withEffect">
                                  <p:stCondLst>
                                    <p:cond delay="0"/>
                                  </p:stCondLst>
                                  <p:childTnLst>
                                    <p:set>
                                      <p:cBhvr>
                                        <p:cTn id="38" dur="1" fill="hold">
                                          <p:stCondLst>
                                            <p:cond delay="0"/>
                                          </p:stCondLst>
                                        </p:cTn>
                                        <p:tgtEl>
                                          <p:spTgt spid="11">
                                            <p:txEl>
                                              <p:pRg st="0" end="0"/>
                                            </p:txEl>
                                          </p:spTgt>
                                        </p:tgtEl>
                                        <p:attrNameLst>
                                          <p:attrName>style.visibility</p:attrName>
                                        </p:attrNameLst>
                                      </p:cBhvr>
                                      <p:to>
                                        <p:strVal val="visible"/>
                                      </p:to>
                                    </p:set>
                                    <p:animEffect transition="in" filter="barn(inVertical)">
                                      <p:cBhvr>
                                        <p:cTn id="39" dur="500"/>
                                        <p:tgtEl>
                                          <p:spTgt spid="11">
                                            <p:txEl>
                                              <p:pRg st="0" end="0"/>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11">
                                            <p:txEl>
                                              <p:pRg st="1" end="1"/>
                                            </p:txEl>
                                          </p:spTgt>
                                        </p:tgtEl>
                                        <p:attrNameLst>
                                          <p:attrName>style.visibility</p:attrName>
                                        </p:attrNameLst>
                                      </p:cBhvr>
                                      <p:to>
                                        <p:strVal val="visible"/>
                                      </p:to>
                                    </p:set>
                                    <p:animEffect transition="in" filter="barn(inVertical)">
                                      <p:cBhvr>
                                        <p:cTn id="44"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2" grpId="0" animBg="1"/>
      <p:bldP spid="3" grpId="0" animBg="1"/>
      <p:bldP spid="7" grpId="0"/>
      <p:bldP spid="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290945" y="346364"/>
            <a:ext cx="11568545" cy="6220691"/>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40C82D5-6ACB-4383-B5F5-A462FC3A91F4}"/>
              </a:ext>
            </a:extLst>
          </p:cNvPr>
          <p:cNvSpPr txBox="1"/>
          <p:nvPr/>
        </p:nvSpPr>
        <p:spPr>
          <a:xfrm>
            <a:off x="2244436" y="474095"/>
            <a:ext cx="8563103" cy="548099"/>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487E395C-9842-4DA9-8036-041F9737CAB0}"/>
              </a:ext>
            </a:extLst>
          </p:cNvPr>
          <p:cNvSpPr txBox="1"/>
          <p:nvPr/>
        </p:nvSpPr>
        <p:spPr>
          <a:xfrm>
            <a:off x="484910" y="1077614"/>
            <a:ext cx="11151915" cy="5264262"/>
          </a:xfrm>
          <a:prstGeom prst="rect">
            <a:avLst/>
          </a:prstGeom>
          <a:noFill/>
        </p:spPr>
        <p:txBody>
          <a:bodyPr wrap="square">
            <a:spAutoFit/>
          </a:bodyPr>
          <a:lstStyle/>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cãi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gay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tĩnh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lặng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“HÔM NAY, NGƯỜI BẠN TỐT NHẤT CỦA TÔI ĐÃ TÁT VÀO MẶT TÔI”.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trượt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kịp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20186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374072" y="484909"/>
            <a:ext cx="11513128" cy="599901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F49FB06-6B3A-47DD-A18E-2D1CFEEA6B3E}"/>
              </a:ext>
            </a:extLst>
          </p:cNvPr>
          <p:cNvSpPr txBox="1"/>
          <p:nvPr/>
        </p:nvSpPr>
        <p:spPr>
          <a:xfrm>
            <a:off x="487557" y="481260"/>
            <a:ext cx="11135413" cy="5888022"/>
          </a:xfrm>
          <a:prstGeom prst="rect">
            <a:avLst/>
          </a:prstGeom>
          <a:noFill/>
        </p:spPr>
        <p:txBody>
          <a:bodyPr wrap="square">
            <a:spAutoFit/>
          </a:bodyPr>
          <a:lstStyle/>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“HÔM NAY, NGƯỜI BẠN TỐT NHẤT CỦA TÔI ĐÃ CỨU SỐNG TÔI”.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ai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hờn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42900">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79816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177635"/>
            <a:ext cx="11262752" cy="4308765"/>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2AD2F8C-3CBD-4879-9403-FD6EBCE7F889}"/>
              </a:ext>
            </a:extLst>
          </p:cNvPr>
          <p:cNvSpPr txBox="1"/>
          <p:nvPr/>
        </p:nvSpPr>
        <p:spPr>
          <a:xfrm>
            <a:off x="569030" y="1822414"/>
            <a:ext cx="11262752" cy="2914901"/>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88430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5" name="Rounded Rectangle 10">
            <a:extLst>
              <a:ext uri="{FF2B5EF4-FFF2-40B4-BE49-F238E27FC236}">
                <a16:creationId xmlns:a16="http://schemas.microsoft.com/office/drawing/2014/main" xmlns="" id="{4E899A3E-8C3D-4DB7-BA63-B6049E3ADCE1}"/>
              </a:ext>
            </a:extLst>
          </p:cNvPr>
          <p:cNvSpPr>
            <a:spLocks noChangeArrowheads="1"/>
          </p:cNvSpPr>
          <p:nvPr/>
        </p:nvSpPr>
        <p:spPr bwMode="auto">
          <a:xfrm>
            <a:off x="3060124" y="1121090"/>
            <a:ext cx="9007185" cy="2163225"/>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3" y="288524"/>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087400" y="3754829"/>
            <a:ext cx="8979909" cy="2645971"/>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7DB01AB-04BC-4719-8129-4DF52BD9E27F}"/>
              </a:ext>
            </a:extLst>
          </p:cNvPr>
          <p:cNvSpPr txBox="1"/>
          <p:nvPr/>
        </p:nvSpPr>
        <p:spPr>
          <a:xfrm>
            <a:off x="4889236" y="290857"/>
            <a:ext cx="2724135" cy="548099"/>
          </a:xfrm>
          <a:prstGeom prst="rect">
            <a:avLst/>
          </a:prstGeom>
          <a:noFill/>
        </p:spPr>
        <p:txBody>
          <a:bodyPr wrap="square">
            <a:spAutoFit/>
          </a:bodyPr>
          <a:lstStyle/>
          <a:p>
            <a:pPr algn="ctr">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Rounded Rectangle 10">
            <a:extLst>
              <a:ext uri="{FF2B5EF4-FFF2-40B4-BE49-F238E27FC236}">
                <a16:creationId xmlns:a16="http://schemas.microsoft.com/office/drawing/2014/main" xmlns="" id="{95D33CE5-D2A8-4DDB-B331-8B7A3D155DF1}"/>
              </a:ext>
            </a:extLst>
          </p:cNvPr>
          <p:cNvSpPr>
            <a:spLocks noChangeArrowheads="1"/>
          </p:cNvSpPr>
          <p:nvPr/>
        </p:nvSpPr>
        <p:spPr bwMode="auto">
          <a:xfrm>
            <a:off x="346363" y="3754829"/>
            <a:ext cx="2713761" cy="2645971"/>
          </a:xfrm>
          <a:prstGeom prst="roundRect">
            <a:avLst>
              <a:gd name="adj" fmla="val 16667"/>
            </a:avLst>
          </a:prstGeom>
          <a:solidFill>
            <a:schemeClr val="accent2">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4" name="Rounded Rectangle 10">
            <a:extLst>
              <a:ext uri="{FF2B5EF4-FFF2-40B4-BE49-F238E27FC236}">
                <a16:creationId xmlns:a16="http://schemas.microsoft.com/office/drawing/2014/main" xmlns="" id="{BA69E8C0-5F21-4710-BA1F-753A401DB6ED}"/>
              </a:ext>
            </a:extLst>
          </p:cNvPr>
          <p:cNvSpPr>
            <a:spLocks noChangeArrowheads="1"/>
          </p:cNvSpPr>
          <p:nvPr/>
        </p:nvSpPr>
        <p:spPr bwMode="auto">
          <a:xfrm>
            <a:off x="217995" y="1111806"/>
            <a:ext cx="2817235" cy="2215989"/>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xmlns="" id="{3749F2D2-A3C3-442C-A8DA-86347D7E813B}"/>
              </a:ext>
            </a:extLst>
          </p:cNvPr>
          <p:cNvSpPr txBox="1"/>
          <p:nvPr/>
        </p:nvSpPr>
        <p:spPr>
          <a:xfrm>
            <a:off x="337579" y="1202470"/>
            <a:ext cx="2817235" cy="2034660"/>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E3D7BF31-7A1E-40C6-A98C-A7200C21133B}"/>
              </a:ext>
            </a:extLst>
          </p:cNvPr>
          <p:cNvSpPr txBox="1"/>
          <p:nvPr/>
        </p:nvSpPr>
        <p:spPr>
          <a:xfrm>
            <a:off x="3274398" y="1638790"/>
            <a:ext cx="7665586" cy="1043619"/>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xmlns="" id="{2183B1C6-A4A3-4A2F-B0E5-2B2DEF80385A}"/>
              </a:ext>
            </a:extLst>
          </p:cNvPr>
          <p:cNvSpPr txBox="1"/>
          <p:nvPr/>
        </p:nvSpPr>
        <p:spPr>
          <a:xfrm>
            <a:off x="560637" y="4084149"/>
            <a:ext cx="2713761" cy="2034660"/>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0" name="TextBox 19">
            <a:extLst>
              <a:ext uri="{FF2B5EF4-FFF2-40B4-BE49-F238E27FC236}">
                <a16:creationId xmlns:a16="http://schemas.microsoft.com/office/drawing/2014/main" xmlns="" id="{E7BBDA30-8225-419A-9788-1F2EBA6E008C}"/>
              </a:ext>
            </a:extLst>
          </p:cNvPr>
          <p:cNvSpPr txBox="1"/>
          <p:nvPr/>
        </p:nvSpPr>
        <p:spPr>
          <a:xfrm>
            <a:off x="3113251" y="4084149"/>
            <a:ext cx="9078749" cy="2034660"/>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“HÔM NAY, NGƯỜI BẠN TỐT NHẤT CỦA TÔI ĐÃ TÁT VÀO MẶT TÔI”.</a:t>
            </a:r>
          </a:p>
          <a:p>
            <a:pPr marL="342900" lvl="0" indent="-342900">
              <a:lnSpc>
                <a:spcPct val="115000"/>
              </a:lnSpc>
              <a:spcAft>
                <a:spcPts val="1000"/>
              </a:spcAft>
              <a:buSzPts val="1400"/>
              <a:buFont typeface="Times New Roman" panose="02020603050405020304" pitchFamily="18" charset="0"/>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“HÔM NAY, NGƯỜI BẠN TỐT NHẤT CỦA TÔI ĐÃ CỨU SỐNG TÔI”.</a:t>
            </a:r>
          </a:p>
        </p:txBody>
      </p:sp>
    </p:spTree>
    <p:extLst>
      <p:ext uri="{BB962C8B-B14F-4D97-AF65-F5344CB8AC3E}">
        <p14:creationId xmlns:p14="http://schemas.microsoft.com/office/powerpoint/2010/main" val="3574637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inVertical)">
                                      <p:cBhvr>
                                        <p:cTn id="15" dur="500"/>
                                        <p:tgtEl>
                                          <p:spTgt spid="1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inVertical)">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inVertic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barn(inVertical)">
                                      <p:cBhvr>
                                        <p:cTn id="34" dur="50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barn(inVertical)">
                                      <p:cBhvr>
                                        <p:cTn id="39" dur="500"/>
                                        <p:tgtEl>
                                          <p:spTgt spid="3"/>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barn(inVertical)">
                                      <p:cBhvr>
                                        <p:cTn id="4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 grpId="0" animBg="1"/>
      <p:bldP spid="3" grpId="0" animBg="1"/>
      <p:bldP spid="7" grpId="0"/>
      <p:bldP spid="13" grpId="0" animBg="1"/>
      <p:bldP spid="14" grpId="0" animBg="1"/>
      <p:bldP spid="16" grpId="0"/>
      <p:bldP spid="18" grpId="0"/>
      <p:bldP spid="19" grpId="0"/>
      <p:bldP spid="20"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3" name="Rounded Rectangle 10">
            <a:extLst>
              <a:ext uri="{FF2B5EF4-FFF2-40B4-BE49-F238E27FC236}">
                <a16:creationId xmlns:a16="http://schemas.microsoft.com/office/drawing/2014/main" xmlns="" id="{43DFDAFD-962B-401B-8047-9D3EC74C7AC2}"/>
              </a:ext>
            </a:extLst>
          </p:cNvPr>
          <p:cNvSpPr>
            <a:spLocks noChangeArrowheads="1"/>
          </p:cNvSpPr>
          <p:nvPr/>
        </p:nvSpPr>
        <p:spPr bwMode="auto">
          <a:xfrm>
            <a:off x="3061854" y="3740727"/>
            <a:ext cx="8750863" cy="245225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Rounded Rectangle 10">
            <a:extLst>
              <a:ext uri="{FF2B5EF4-FFF2-40B4-BE49-F238E27FC236}">
                <a16:creationId xmlns:a16="http://schemas.microsoft.com/office/drawing/2014/main" xmlns="" id="{D0006542-9EEA-44F8-B45E-1120105C0470}"/>
              </a:ext>
            </a:extLst>
          </p:cNvPr>
          <p:cNvSpPr>
            <a:spLocks noChangeArrowheads="1"/>
          </p:cNvSpPr>
          <p:nvPr/>
        </p:nvSpPr>
        <p:spPr bwMode="auto">
          <a:xfrm>
            <a:off x="379282" y="3740727"/>
            <a:ext cx="2682572" cy="2452255"/>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379283" y="415635"/>
            <a:ext cx="2664397" cy="289560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061854" y="415635"/>
            <a:ext cx="8866909" cy="2895600"/>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984B6CF0-A5B9-4654-B403-85CA76DDE02D}"/>
              </a:ext>
            </a:extLst>
          </p:cNvPr>
          <p:cNvSpPr txBox="1"/>
          <p:nvPr/>
        </p:nvSpPr>
        <p:spPr>
          <a:xfrm>
            <a:off x="487960" y="528356"/>
            <a:ext cx="2447043" cy="2606676"/>
          </a:xfrm>
          <a:prstGeom prst="rect">
            <a:avLst/>
          </a:prstGeom>
          <a:noFill/>
        </p:spPr>
        <p:txBody>
          <a:bodyPr wrap="square">
            <a:spAutoFit/>
          </a:bodyPr>
          <a:lstStyle/>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AF532924-A2BA-4219-BAC3-773B2E32D5E9}"/>
              </a:ext>
            </a:extLst>
          </p:cNvPr>
          <p:cNvSpPr txBox="1"/>
          <p:nvPr/>
        </p:nvSpPr>
        <p:spPr>
          <a:xfrm>
            <a:off x="3043680" y="528356"/>
            <a:ext cx="8769035" cy="2606676"/>
          </a:xfrm>
          <a:prstGeom prst="rect">
            <a:avLst/>
          </a:prstGeom>
          <a:noFill/>
        </p:spPr>
        <p:txBody>
          <a:bodyPr wrap="square">
            <a:spAutoFit/>
          </a:bodyPr>
          <a:lstStyle/>
          <a:p>
            <a:pPr marL="342900" lvl="0" indent="-342900">
              <a:lnSpc>
                <a:spcPct val="115000"/>
              </a:lnSpc>
              <a:buSzPts val="1400"/>
              <a:buFont typeface="Times New Roman" panose="02020603050405020304" pitchFamily="18" charset="0"/>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xóa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hờn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nSpc>
                <a:spcPct val="115000"/>
              </a:lnSpc>
              <a:spcAft>
                <a:spcPts val="1000"/>
              </a:spcAft>
              <a:buSzPts val="1400"/>
              <a:buFont typeface="Times New Roman" panose="02020603050405020304" pitchFamily="18" charset="0"/>
              <a:buChar char="-"/>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a16="http://schemas.microsoft.com/office/drawing/2014/main" xmlns="" id="{BF93CDC3-89B7-4E99-8F14-F4EB89C7800A}"/>
              </a:ext>
            </a:extLst>
          </p:cNvPr>
          <p:cNvSpPr txBox="1"/>
          <p:nvPr/>
        </p:nvSpPr>
        <p:spPr>
          <a:xfrm>
            <a:off x="379282" y="3960735"/>
            <a:ext cx="2555721" cy="1757212"/>
          </a:xfrm>
          <a:prstGeom prst="rect">
            <a:avLst/>
          </a:prstGeom>
          <a:noFill/>
        </p:spPr>
        <p:txBody>
          <a:bodyPr wrap="square">
            <a:spAutoFit/>
          </a:bodyPr>
          <a:lstStyle/>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742B1F47-59DB-400A-85FC-E0F8AC745D6C}"/>
              </a:ext>
            </a:extLst>
          </p:cNvPr>
          <p:cNvSpPr txBox="1"/>
          <p:nvPr/>
        </p:nvSpPr>
        <p:spPr>
          <a:xfrm>
            <a:off x="3188705" y="4236493"/>
            <a:ext cx="8624010" cy="1460721"/>
          </a:xfrm>
          <a:prstGeom prst="rect">
            <a:avLst/>
          </a:prstGeom>
          <a:noFill/>
        </p:spPr>
        <p:txBody>
          <a:bodyPr wrap="square">
            <a:spAutoFit/>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dung,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181054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barn(inVertical)">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barn(inVertical)">
                                      <p:cBhvr>
                                        <p:cTn id="18" dur="500"/>
                                        <p:tgtEl>
                                          <p:spTgt spid="1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barn(inVertical)">
                                      <p:cBhvr>
                                        <p:cTn id="3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2" grpId="0" animBg="1"/>
      <p:bldP spid="3" grpId="0" animBg="1"/>
      <p:bldP spid="14" grpId="0"/>
      <p:bldP spid="15" grpId="0"/>
      <p:bldP spid="16" grpId="0"/>
      <p:bldP spid="1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8" name="Rounded Rectangle 10">
            <a:extLst>
              <a:ext uri="{FF2B5EF4-FFF2-40B4-BE49-F238E27FC236}">
                <a16:creationId xmlns:a16="http://schemas.microsoft.com/office/drawing/2014/main" xmlns="" id="{DDF50832-B03F-461C-871C-863AC6BBC7D0}"/>
              </a:ext>
            </a:extLst>
          </p:cNvPr>
          <p:cNvSpPr>
            <a:spLocks noChangeArrowheads="1"/>
          </p:cNvSpPr>
          <p:nvPr/>
        </p:nvSpPr>
        <p:spPr bwMode="auto">
          <a:xfrm>
            <a:off x="540328" y="360218"/>
            <a:ext cx="8077199" cy="679895"/>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A8972BDD-0327-42B7-9151-63E5F0EFE66C}"/>
              </a:ext>
            </a:extLst>
          </p:cNvPr>
          <p:cNvSpPr>
            <a:spLocks noChangeArrowheads="1"/>
          </p:cNvSpPr>
          <p:nvPr/>
        </p:nvSpPr>
        <p:spPr bwMode="auto">
          <a:xfrm>
            <a:off x="263236" y="1357745"/>
            <a:ext cx="11665528" cy="5320145"/>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F532A4C-DB8F-4DEF-9A2B-3F8994792C6D}"/>
              </a:ext>
            </a:extLst>
          </p:cNvPr>
          <p:cNvSpPr txBox="1"/>
          <p:nvPr/>
        </p:nvSpPr>
        <p:spPr>
          <a:xfrm>
            <a:off x="675257" y="426115"/>
            <a:ext cx="8077199" cy="548099"/>
          </a:xfrm>
          <a:prstGeom prst="rect">
            <a:avLst/>
          </a:prstGeom>
          <a:noFill/>
        </p:spPr>
        <p:txBody>
          <a:bodyPr wrap="square">
            <a:spAutoFit/>
          </a:bodyPr>
          <a:lstStyle/>
          <a:p>
            <a:pPr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915B036-566B-4465-964E-FB619BB37F7C}"/>
              </a:ext>
            </a:extLst>
          </p:cNvPr>
          <p:cNvSpPr txBox="1"/>
          <p:nvPr/>
        </p:nvSpPr>
        <p:spPr>
          <a:xfrm>
            <a:off x="152400" y="1534481"/>
            <a:ext cx="11776364" cy="5007781"/>
          </a:xfrm>
          <a:prstGeom prst="rect">
            <a:avLst/>
          </a:prstGeom>
          <a:noFill/>
        </p:spPr>
        <p:txBody>
          <a:bodyPr wrap="square">
            <a:spAutoFit/>
          </a:bodyPr>
          <a:lstStyle/>
          <a:p>
            <a:pPr marL="457200">
              <a:lnSpc>
                <a:spcPct val="115000"/>
              </a:lnSpc>
              <a:tabLst>
                <a:tab pos="628650" algn="l"/>
              </a:tabLs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dạy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thầm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gói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quyển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Douglas: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phán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đoán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cự</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thon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phẫu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bớt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xôn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xao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Douglas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ngượng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nghịu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Thưa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34358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animBg="1"/>
      <p:bldP spid="5" grpId="0"/>
      <p:bldP spid="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24675</Words>
  <Application>Microsoft Office PowerPoint</Application>
  <PresentationFormat>Custom</PresentationFormat>
  <Paragraphs>1618</Paragraphs>
  <Slides>244</Slides>
  <Notes>244</Notes>
  <HiddenSlides>0</HiddenSlides>
  <MMClips>0</MMClips>
  <ScaleCrop>false</ScaleCrop>
  <HeadingPairs>
    <vt:vector size="4" baseType="variant">
      <vt:variant>
        <vt:lpstr>Theme</vt:lpstr>
      </vt:variant>
      <vt:variant>
        <vt:i4>1</vt:i4>
      </vt:variant>
      <vt:variant>
        <vt:lpstr>Slide Titles</vt:lpstr>
      </vt:variant>
      <vt:variant>
        <vt:i4>244</vt:i4>
      </vt:variant>
    </vt:vector>
  </HeadingPairs>
  <TitlesOfParts>
    <vt:vector size="245" baseType="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thuvienhoclieu.com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thuvienhoclieu.com</dc:title>
  <dc:creator>thuvienhoclieu.com</dc:creator>
  <cp:keywords>thuvienhoclieu.com</cp:keywords>
  <dc:description>thuvienhoclieu.com</dc:description>
  <cp:lastModifiedBy/>
  <cp:revision>1</cp:revision>
  <dcterms:created xsi:type="dcterms:W3CDTF">2022-08-11T15:16:47Z</dcterms:created>
  <dcterms:modified xsi:type="dcterms:W3CDTF">2022-08-11T15:16:57Z</dcterms:modified>
</cp:coreProperties>
</file>