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8" r:id="rId2"/>
  </p:sldMasterIdLst>
  <p:notesMasterIdLst>
    <p:notesMasterId r:id="rId9"/>
  </p:notesMasterIdLst>
  <p:sldIdLst>
    <p:sldId id="285" r:id="rId3"/>
    <p:sldId id="286" r:id="rId4"/>
    <p:sldId id="287" r:id="rId5"/>
    <p:sldId id="288" r:id="rId6"/>
    <p:sldId id="289" r:id="rId7"/>
    <p:sldId id="290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80" y="-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3/1/2023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5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8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05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9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06156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8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67" y="24534"/>
            <a:ext cx="16276638" cy="9094933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324606" y="7276044"/>
            <a:ext cx="14371677" cy="1319473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744483" y="385747"/>
            <a:ext cx="14977081" cy="8029891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411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448145"/>
      </p:ext>
    </p:extLst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08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9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3/1/2023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04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79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01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29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1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34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1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16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22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6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6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2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4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3/1/2023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8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329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7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Tm="0">
    <p:fade/>
  </p:transition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5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8.jpeg"/><Relationship Id="rId18" Type="http://schemas.openxmlformats.org/officeDocument/2006/relationships/image" Target="../media/image22.jpeg"/><Relationship Id="rId3" Type="http://schemas.openxmlformats.org/officeDocument/2006/relationships/image" Target="../media/image10.jpeg"/><Relationship Id="rId21" Type="http://schemas.openxmlformats.org/officeDocument/2006/relationships/image" Target="../media/image24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24" Type="http://schemas.openxmlformats.org/officeDocument/2006/relationships/image" Target="../media/image27.jpe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6.jpeg"/><Relationship Id="rId10" Type="http://schemas.openxmlformats.org/officeDocument/2006/relationships/image" Target="../media/image15.png"/><Relationship Id="rId19" Type="http://schemas.openxmlformats.org/officeDocument/2006/relationships/image" Target="../media/image23.jpeg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56951" y="5048485"/>
            <a:ext cx="14687528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54: PHÉP CỘNG TRONG PHẠM VI 10 000 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751139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713881" y="471362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54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 (TIẾT 1)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0066" y="1716512"/>
            <a:ext cx="5902905" cy="677108"/>
            <a:chOff x="1470819" y="1921758"/>
            <a:chExt cx="3820318" cy="677108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004219" y="1921758"/>
              <a:ext cx="32869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81793" y="2667000"/>
            <a:ext cx="91281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algn="ctr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Mẫu: 5 000 + 3 000 = ?</a:t>
            </a:r>
          </a:p>
          <a:p>
            <a:pPr marL="63500" algn="ctr"/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Nhẩm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5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+ 3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8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algn="ctr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5 000 + 3 000 = 8 000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63572" y="5318838"/>
            <a:ext cx="66987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6 000 + 2 000 = 8 000</a:t>
            </a:r>
          </a:p>
          <a:p>
            <a:pPr marL="806450" indent="-742950">
              <a:buFontTx/>
              <a:buAutoNum type="alphaLcParenR" startAt="2"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3 000 + 4 000 = 7 000</a:t>
            </a:r>
          </a:p>
          <a:p>
            <a:pPr marL="806450" indent="-742950">
              <a:buFontTx/>
              <a:buAutoNum type="alphaLcParenR" startAt="2"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5 000 + 4 000 = 9 000</a:t>
            </a:r>
          </a:p>
          <a:p>
            <a:pPr marL="806450" indent="-742950">
              <a:buFontTx/>
              <a:buAutoNum type="alphaLcParenR" startAt="2"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1 000 + 9 000 = 10 000</a:t>
            </a:r>
          </a:p>
        </p:txBody>
      </p:sp>
    </p:spTree>
    <p:extLst>
      <p:ext uri="{BB962C8B-B14F-4D97-AF65-F5344CB8AC3E}">
        <p14:creationId xmlns:p14="http://schemas.microsoft.com/office/powerpoint/2010/main" val="411088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 (TIẾT 1)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0066" y="1716512"/>
            <a:ext cx="5902905" cy="677108"/>
            <a:chOff x="1470819" y="1921758"/>
            <a:chExt cx="3820318" cy="677108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004219" y="1921758"/>
              <a:ext cx="32869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81793" y="2667000"/>
            <a:ext cx="103473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Mẫu: 4 200 + 600 = ?</a:t>
            </a:r>
          </a:p>
          <a:p>
            <a:pPr marL="6350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Nhẩm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2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+ 6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8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+ 6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 tram</a:t>
            </a:r>
          </a:p>
          <a:p>
            <a:pPr marL="6350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4 200 + 600 = 4 800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75090" y="6019800"/>
            <a:ext cx="66987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3 200 + 700 = 3 900</a:t>
            </a:r>
          </a:p>
          <a:p>
            <a:pPr marL="806450" indent="-742950">
              <a:buFontTx/>
              <a:buAutoNum type="alphaLcParenR" startAt="2"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5 000 + 500 = 5 500</a:t>
            </a:r>
          </a:p>
          <a:p>
            <a:pPr marL="806450" indent="-742950">
              <a:buFontTx/>
              <a:buAutoNum type="alphaLcParenR" startAt="2"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8 600 + 200 = 8 800</a:t>
            </a:r>
          </a:p>
          <a:p>
            <a:pPr marL="806450" indent="-742950">
              <a:buFontTx/>
              <a:buAutoNum type="alphaLcParenR" startAt="2"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6 100 + 800 = 6 900</a:t>
            </a:r>
          </a:p>
        </p:txBody>
      </p:sp>
    </p:spTree>
    <p:extLst>
      <p:ext uri="{BB962C8B-B14F-4D97-AF65-F5344CB8AC3E}">
        <p14:creationId xmlns:p14="http://schemas.microsoft.com/office/powerpoint/2010/main" val="7953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60163" y="84974"/>
            <a:ext cx="5492209" cy="992290"/>
            <a:chOff x="4539228" y="172432"/>
            <a:chExt cx="5399539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5399539" cy="992290"/>
              <a:chOff x="4539228" y="172432"/>
              <a:chExt cx="5399539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2561347" y="1044790"/>
            <a:ext cx="1051559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BÀI 54: PHÉP CỘNG TRONG PHẠM VI 10 000 (TIẾT 2)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65919" y="1948946"/>
            <a:ext cx="15549978" cy="1200329"/>
            <a:chOff x="1470819" y="1921758"/>
            <a:chExt cx="9604496" cy="1200329"/>
          </a:xfrm>
        </p:grpSpPr>
        <p:grpSp>
          <p:nvGrpSpPr>
            <p:cNvPr id="39" name="Group 38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36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004219" y="1921758"/>
              <a:ext cx="9071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Dế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mèn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sẽ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đên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cửa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hàng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ghi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phép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tính có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kết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lớn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nhât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Dế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mèn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sẽ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đến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cửa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hang </a:t>
              </a:r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 </a:t>
              </a: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67" y="3657600"/>
            <a:ext cx="11220450" cy="263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val 29"/>
          <p:cNvSpPr/>
          <p:nvPr/>
        </p:nvSpPr>
        <p:spPr>
          <a:xfrm>
            <a:off x="6995319" y="3443281"/>
            <a:ext cx="4152898" cy="143351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AF9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914400">
              <a:lnSpc>
                <a:spcPct val="150000"/>
              </a:lnSpc>
              <a:defRPr/>
            </a:pPr>
            <a:r>
              <a:rPr lang="vi-VN" sz="28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5 800 + 2 500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895730" y="6728934"/>
            <a:ext cx="10675812" cy="9233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lang="vi-VN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5 800 + 2 000 = 7 800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031340" y="7470330"/>
            <a:ext cx="10675812" cy="9233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lang="vi-VN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5 800 + 2 500 = 8 300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49943" y="6793185"/>
            <a:ext cx="4914248" cy="9233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lang="vi-VN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5 800 + 2 200 = 8 000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5185567" y="3633781"/>
            <a:ext cx="1466850" cy="727724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6" name="Straight Connector 45"/>
          <p:cNvCxnSpPr/>
          <p:nvPr/>
        </p:nvCxnSpPr>
        <p:spPr>
          <a:xfrm flipV="1">
            <a:off x="5125242" y="3657601"/>
            <a:ext cx="1466850" cy="703904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7" name="Straight Connector 46"/>
          <p:cNvCxnSpPr/>
          <p:nvPr/>
        </p:nvCxnSpPr>
        <p:spPr>
          <a:xfrm>
            <a:off x="11373642" y="3633781"/>
            <a:ext cx="1466850" cy="727724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8" name="Straight Connector 47"/>
          <p:cNvCxnSpPr/>
          <p:nvPr/>
        </p:nvCxnSpPr>
        <p:spPr>
          <a:xfrm flipV="1">
            <a:off x="11373642" y="3657601"/>
            <a:ext cx="1466850" cy="703904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97640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 (TIẾT 1)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580" y="1721177"/>
            <a:ext cx="15885880" cy="1846659"/>
            <a:chOff x="1470819" y="1921758"/>
            <a:chExt cx="9604496" cy="1846659"/>
          </a:xfrm>
        </p:grpSpPr>
        <p:grpSp>
          <p:nvGrpSpPr>
            <p:cNvPr id="39" name="Group 38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004219" y="1921758"/>
              <a:ext cx="907109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trận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4625 ng</a:t>
              </a:r>
              <a:r>
                <a:rPr lang="vi-VN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ời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ở khan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</a:t>
              </a:r>
              <a:r>
                <a:rPr lang="vi-VN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ơ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438 ng</a:t>
              </a:r>
              <a:r>
                <a:rPr lang="vi-VN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ời.Hỏi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khan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khan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ng</a:t>
              </a:r>
              <a:r>
                <a:rPr lang="vi-VN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ời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2E6CE3-5ED1-4A83-9939-D1B0D1083191}"/>
              </a:ext>
            </a:extLst>
          </p:cNvPr>
          <p:cNvSpPr txBox="1"/>
          <p:nvPr/>
        </p:nvSpPr>
        <p:spPr>
          <a:xfrm>
            <a:off x="1204119" y="4724400"/>
            <a:ext cx="63568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4625 ng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n:438 ng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:…ng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F9A48F-33C8-4ECE-ACA5-DEE1E32CEFBD}"/>
              </a:ext>
            </a:extLst>
          </p:cNvPr>
          <p:cNvSpPr txBox="1"/>
          <p:nvPr/>
        </p:nvSpPr>
        <p:spPr>
          <a:xfrm>
            <a:off x="8123553" y="4257009"/>
            <a:ext cx="72390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khan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4625 + 438 = 5063 (ng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4625 + 5063 = 9688( ng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9688( ng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0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1734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Đường </a:t>
            </a:r>
          </a:p>
          <a:p>
            <a:pPr algn="ctr"/>
            <a:r>
              <a:rPr lang="en-US" sz="2000">
                <a:solidFill>
                  <a:prstClr val="black"/>
                </a:solidFill>
              </a:rPr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Giao nhau với</a:t>
            </a:r>
          </a:p>
          <a:p>
            <a:pPr algn="ctr"/>
            <a:r>
              <a:rPr lang="en-US" sz="2000">
                <a:solidFill>
                  <a:prstClr val="black"/>
                </a:solidFill>
              </a:rPr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Có </a:t>
            </a:r>
            <a:r>
              <a:rPr lang="en-US" sz="2000" dirty="0" err="1">
                <a:solidFill>
                  <a:prstClr val="black"/>
                </a:solidFill>
              </a:rPr>
              <a:t>trẻ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em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đi</a:t>
            </a:r>
            <a:r>
              <a:rPr lang="en-US" sz="2000" dirty="0">
                <a:solidFill>
                  <a:prstClr val="black"/>
                </a:solidFill>
              </a:rPr>
              <a:t>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Có </a:t>
            </a:r>
            <a:r>
              <a:rPr lang="en-US" sz="2000" dirty="0" err="1">
                <a:solidFill>
                  <a:prstClr val="black"/>
                </a:solidFill>
              </a:rPr>
              <a:t>đường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dành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cho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người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đi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bộ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</a:rPr>
              <a:t>Giao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nhau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với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đường</a:t>
            </a:r>
            <a:r>
              <a:rPr lang="en-US" sz="2000" dirty="0">
                <a:solidFill>
                  <a:prstClr val="black"/>
                </a:solidFill>
              </a:rPr>
              <a:t> có </a:t>
            </a:r>
            <a:r>
              <a:rPr lang="en-US" sz="2000" dirty="0" err="1">
                <a:solidFill>
                  <a:prstClr val="black"/>
                </a:solidFill>
              </a:rPr>
              <a:t>đèn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đỏ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Có </a:t>
            </a:r>
            <a:r>
              <a:rPr lang="en-US" sz="2000" dirty="0" err="1">
                <a:solidFill>
                  <a:prstClr val="black"/>
                </a:solidFill>
              </a:rPr>
              <a:t>đường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dành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cho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người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đi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xe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đạp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Đường cấm</a:t>
            </a:r>
          </a:p>
          <a:p>
            <a:pPr algn="ctr"/>
            <a:r>
              <a:rPr lang="en-US" sz="2000">
                <a:solidFill>
                  <a:prstClr val="black"/>
                </a:solidFill>
              </a:rPr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>
                <a:solidFill>
                  <a:prstClr val="black"/>
                </a:solidFill>
              </a:rPr>
              <a:t>Hướng đi trái </a:t>
            </a:r>
            <a:endParaRPr lang="en-US" sz="2000">
              <a:solidFill>
                <a:prstClr val="black"/>
              </a:solidFill>
            </a:endParaRPr>
          </a:p>
          <a:p>
            <a:pPr algn="ctr"/>
            <a:r>
              <a:rPr lang="vi-VN" sz="2000">
                <a:solidFill>
                  <a:prstClr val="black"/>
                </a:solidFill>
              </a:rPr>
              <a:t>phải theo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>
                <a:solidFill>
                  <a:prstClr val="black"/>
                </a:solidFill>
              </a:rPr>
              <a:t>Hướng đi </a:t>
            </a:r>
            <a:r>
              <a:rPr lang="en-US" sz="2000">
                <a:solidFill>
                  <a:prstClr val="black"/>
                </a:solidFill>
              </a:rPr>
              <a:t>thẳng</a:t>
            </a:r>
          </a:p>
          <a:p>
            <a:pPr algn="ctr"/>
            <a:r>
              <a:rPr lang="vi-VN" sz="2000">
                <a:solidFill>
                  <a:prstClr val="black"/>
                </a:solidFill>
              </a:rPr>
              <a:t>phải theo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>
                <a:solidFill>
                  <a:prstClr val="black"/>
                </a:solidFill>
              </a:rPr>
              <a:t>Hướng đi </a:t>
            </a:r>
            <a:r>
              <a:rPr lang="en-US" sz="2000">
                <a:solidFill>
                  <a:prstClr val="black"/>
                </a:solidFill>
              </a:rPr>
              <a:t>phải</a:t>
            </a:r>
          </a:p>
          <a:p>
            <a:pPr algn="ctr"/>
            <a:r>
              <a:rPr lang="vi-VN" sz="2000">
                <a:solidFill>
                  <a:prstClr val="black"/>
                </a:solidFill>
              </a:rPr>
              <a:t>phải theo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Chỉ được rẽ trái </a:t>
            </a:r>
          </a:p>
          <a:p>
            <a:pPr algn="ctr"/>
            <a:r>
              <a:rPr lang="en-US" sz="2000">
                <a:solidFill>
                  <a:prstClr val="black"/>
                </a:solidFill>
              </a:rPr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Chỉ được </a:t>
            </a:r>
          </a:p>
          <a:p>
            <a:pPr algn="ctr"/>
            <a:r>
              <a:rPr lang="en-US" sz="2000">
                <a:solidFill>
                  <a:prstClr val="black"/>
                </a:solidFill>
              </a:rPr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Chỉ được </a:t>
            </a:r>
          </a:p>
          <a:p>
            <a:pPr algn="ctr"/>
            <a:r>
              <a:rPr lang="en-US" sz="2000">
                <a:solidFill>
                  <a:prstClr val="black"/>
                </a:solidFill>
              </a:rPr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6874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Custom</PresentationFormat>
  <Paragraphs>89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020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2023-03-01T03:45:51Z</dcterms:created>
  <dcterms:modified xsi:type="dcterms:W3CDTF">2023-03-01T07:26:29Z</dcterms:modified>
</cp:coreProperties>
</file>