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theme/themeOverride1.xml" ContentType="application/vnd.openxmlformats-officedocument.themeOverride+xml"/>
  <Override PartName="/ppt/charts/chart4.xml" ContentType="application/vnd.openxmlformats-officedocument.drawingml.chart+xml"/>
  <Override PartName="/ppt/theme/themeOverride2.xml" ContentType="application/vnd.openxmlformats-officedocument.themeOverride+xml"/>
  <Override PartName="/ppt/charts/chart5.xml" ContentType="application/vnd.openxmlformats-officedocument.drawingml.chart+xml"/>
  <Override PartName="/ppt/theme/themeOverride3.xml" ContentType="application/vnd.openxmlformats-officedocument.themeOverride+xml"/>
  <Override PartName="/ppt/charts/chart6.xml" ContentType="application/vnd.openxmlformats-officedocument.drawingml.chart+xml"/>
  <Override PartName="/ppt/theme/themeOverride4.xml" ContentType="application/vnd.openxmlformats-officedocument.themeOverride+xml"/>
  <Override PartName="/ppt/notesSlides/notesSlide1.xml" ContentType="application/vnd.openxmlformats-officedocument.presentationml.notesSlide+xml"/>
  <Override PartName="/ppt/charts/chart7.xml" ContentType="application/vnd.openxmlformats-officedocument.drawingml.chart+xml"/>
  <Override PartName="/ppt/theme/themeOverride5.xml" ContentType="application/vnd.openxmlformats-officedocument.themeOverride+xml"/>
  <Override PartName="/ppt/charts/chart8.xml" ContentType="application/vnd.openxmlformats-officedocument.drawingml.chart+xml"/>
  <Override PartName="/ppt/theme/themeOverride6.xml" ContentType="application/vnd.openxmlformats-officedocument.themeOverride+xml"/>
  <Override PartName="/ppt/charts/chart9.xml" ContentType="application/vnd.openxmlformats-officedocument.drawingml.chart+xml"/>
  <Override PartName="/ppt/theme/themeOverride7.xml" ContentType="application/vnd.openxmlformats-officedocument.themeOverride+xml"/>
  <Override PartName="/ppt/charts/chart10.xml" ContentType="application/vnd.openxmlformats-officedocument.drawingml.chart+xml"/>
  <Override PartName="/ppt/theme/themeOverride8.xml" ContentType="application/vnd.openxmlformats-officedocument.themeOverride+xml"/>
  <Override PartName="/ppt/charts/chart11.xml" ContentType="application/vnd.openxmlformats-officedocument.drawingml.chart+xml"/>
  <Override PartName="/ppt/theme/themeOverride9.xml" ContentType="application/vnd.openxmlformats-officedocument.themeOverride+xml"/>
  <Override PartName="/ppt/drawings/drawing1.xml" ContentType="application/vnd.openxmlformats-officedocument.drawingml.chartshapes+xml"/>
  <Override PartName="/ppt/charts/chart12.xml" ContentType="application/vnd.openxmlformats-officedocument.drawingml.chart+xml"/>
  <Override PartName="/ppt/theme/themeOverride10.xml" ContentType="application/vnd.openxmlformats-officedocument.themeOverride+xml"/>
  <Override PartName="/ppt/drawings/drawing2.xml" ContentType="application/vnd.openxmlformats-officedocument.drawingml.chartshapes+xml"/>
  <Override PartName="/ppt/charts/chart13.xml" ContentType="application/vnd.openxmlformats-officedocument.drawingml.chart+xml"/>
  <Override PartName="/ppt/theme/themeOverride11.xml" ContentType="application/vnd.openxmlformats-officedocument.themeOverride+xml"/>
  <Override PartName="/ppt/charts/chart14.xml" ContentType="application/vnd.openxmlformats-officedocument.drawingml.chart+xml"/>
  <Override PartName="/ppt/theme/themeOverride12.xml" ContentType="application/vnd.openxmlformats-officedocument.themeOverride+xml"/>
  <Override PartName="/ppt/charts/chart15.xml" ContentType="application/vnd.openxmlformats-officedocument.drawingml.chart+xml"/>
  <Override PartName="/ppt/theme/themeOverride13.xml" ContentType="application/vnd.openxmlformats-officedocument.themeOverride+xml"/>
  <Override PartName="/ppt/charts/chart16.xml" ContentType="application/vnd.openxmlformats-officedocument.drawingml.chart+xml"/>
  <Override PartName="/ppt/theme/themeOverride14.xml" ContentType="application/vnd.openxmlformats-officedocument.themeOverride+xml"/>
  <Override PartName="/ppt/charts/chart17.xml" ContentType="application/vnd.openxmlformats-officedocument.drawingml.chart+xml"/>
  <Override PartName="/ppt/theme/themeOverride15.xml" ContentType="application/vnd.openxmlformats-officedocument.themeOverride+xml"/>
  <Override PartName="/ppt/charts/chart18.xml" ContentType="application/vnd.openxmlformats-officedocument.drawingml.chart+xml"/>
  <Override PartName="/ppt/theme/themeOverride16.xml" ContentType="application/vnd.openxmlformats-officedocument.themeOverride+xml"/>
  <Override PartName="/ppt/notesSlides/notesSlide2.xml" ContentType="application/vnd.openxmlformats-officedocument.presentationml.notesSlide+xml"/>
  <Override PartName="/ppt/charts/chart19.xml" ContentType="application/vnd.openxmlformats-officedocument.drawingml.chart+xml"/>
  <Override PartName="/ppt/theme/themeOverride17.xml" ContentType="application/vnd.openxmlformats-officedocument.themeOverride+xml"/>
  <Override PartName="/ppt/charts/chart20.xml" ContentType="application/vnd.openxmlformats-officedocument.drawingml.chart+xml"/>
  <Override PartName="/ppt/theme/themeOverride18.xml" ContentType="application/vnd.openxmlformats-officedocument.themeOverride+xml"/>
  <Override PartName="/ppt/charts/chart21.xml" ContentType="application/vnd.openxmlformats-officedocument.drawingml.chart+xml"/>
  <Override PartName="/ppt/theme/themeOverride19.xml" ContentType="application/vnd.openxmlformats-officedocument.themeOverride+xml"/>
  <Override PartName="/ppt/charts/chart22.xml" ContentType="application/vnd.openxmlformats-officedocument.drawingml.chart+xml"/>
  <Override PartName="/ppt/theme/themeOverride20.xml" ContentType="application/vnd.openxmlformats-officedocument.themeOverride+xml"/>
  <Override PartName="/ppt/charts/chart23.xml" ContentType="application/vnd.openxmlformats-officedocument.drawingml.chart+xml"/>
  <Override PartName="/ppt/theme/themeOverride21.xml" ContentType="application/vnd.openxmlformats-officedocument.themeOverride+xml"/>
  <Override PartName="/ppt/charts/chart24.xml" ContentType="application/vnd.openxmlformats-officedocument.drawingml.chart+xml"/>
  <Override PartName="/ppt/theme/themeOverride22.xml" ContentType="application/vnd.openxmlformats-officedocument.themeOverride+xml"/>
  <Override PartName="/ppt/charts/chart25.xml" ContentType="application/vnd.openxmlformats-officedocument.drawingml.chart+xml"/>
  <Override PartName="/ppt/theme/themeOverride23.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ppt/charts/colors1.xml" ContentType="application/vnd.ms-office.chartcolorstyle+xml"/>
  <Override PartName="/ppt/charts/style1.xml" ContentType="application/vnd.ms-office.chartstyle+xml"/>
  <Override PartName="/ppt/charts/colors2.xml" ContentType="application/vnd.ms-office.chartcolorstyle+xml"/>
  <Override PartName="/ppt/charts/style2.xml" ContentType="application/vnd.ms-office.chartstyle+xml"/>
  <Override PartName="/ppt/charts/colors3.xml" ContentType="application/vnd.ms-office.chartcolorstyle+xml"/>
  <Override PartName="/ppt/charts/style3.xml" ContentType="application/vnd.ms-office.chartstyle+xml"/>
  <Override PartName="/ppt/charts/colors4.xml" ContentType="application/vnd.ms-office.chartcolorstyle+xml"/>
  <Override PartName="/ppt/charts/style4.xml" ContentType="application/vnd.ms-office.chartstyle+xml"/>
  <Override PartName="/ppt/charts/colors5.xml" ContentType="application/vnd.ms-office.chartcolorstyle+xml"/>
  <Override PartName="/ppt/charts/style5.xml" ContentType="application/vnd.ms-office.chartstyle+xml"/>
  <Override PartName="/ppt/charts/colors6.xml" ContentType="application/vnd.ms-office.chartcolorstyle+xml"/>
  <Override PartName="/ppt/charts/style6.xml" ContentType="application/vnd.ms-office.chart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p:sldMasterIdLst>
    <p:sldMasterId id="2147483887" r:id="rId1"/>
    <p:sldMasterId id="2147483905" r:id="rId2"/>
    <p:sldMasterId id="2147483923" r:id="rId3"/>
  </p:sldMasterIdLst>
  <p:notesMasterIdLst>
    <p:notesMasterId r:id="rId43"/>
  </p:notesMasterIdLst>
  <p:sldIdLst>
    <p:sldId id="256" r:id="rId4"/>
    <p:sldId id="257" r:id="rId5"/>
    <p:sldId id="258" r:id="rId6"/>
    <p:sldId id="261" r:id="rId7"/>
    <p:sldId id="262" r:id="rId8"/>
    <p:sldId id="259" r:id="rId9"/>
    <p:sldId id="263" r:id="rId10"/>
    <p:sldId id="264" r:id="rId11"/>
    <p:sldId id="265" r:id="rId12"/>
    <p:sldId id="267" r:id="rId13"/>
    <p:sldId id="266"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Lst>
  <p:sldSz cx="12192000" cy="6858000"/>
  <p:notesSz cx="6858000" cy="9144000"/>
  <p:embeddedFontLst>
    <p:embeddedFont>
      <p:font typeface="Segoe Print" pitchFamily="2" charset="0"/>
      <p:regular r:id="rId44"/>
      <p:bold r:id="rId45"/>
    </p:embeddedFont>
    <p:embeddedFont>
      <p:font typeface="Calibri" pitchFamily="34" charset="0"/>
      <p:regular r:id="rId46"/>
      <p:bold r:id="rId47"/>
      <p:italic r:id="rId48"/>
      <p:boldItalic r:id="rId49"/>
    </p:embeddedFont>
    <p:embeddedFont>
      <p:font typeface="Wingdings 3" pitchFamily="18" charset="2"/>
      <p:regular r:id="rId50"/>
    </p:embeddedFont>
    <p:embeddedFont>
      <p:font typeface="Cambria Math" pitchFamily="18" charset="0"/>
      <p:regular r:id="rId51"/>
    </p:embeddedFont>
    <p:embeddedFont>
      <p:font typeface="Wingdings 2" pitchFamily="18" charset="2"/>
      <p:regular r:id="rId52"/>
    </p:embeddedFont>
    <p:embeddedFont>
      <p:font typeface="微软雅黑" pitchFamily="34" charset="-122"/>
      <p:regular r:id="rId53"/>
      <p:bold r:id="rId54"/>
    </p:embeddedFont>
    <p:embeddedFont>
      <p:font typeface="Trebuchet MS" pitchFamily="34" charset="0"/>
      <p:regular r:id="rId55"/>
      <p:bold r:id="rId56"/>
      <p:italic r:id="rId57"/>
      <p:boldItalic r:id="rId58"/>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66CCFF"/>
    <a:srgbClr val="BCE8F6"/>
    <a:srgbClr val="A3E0F3"/>
    <a:srgbClr val="81D4EF"/>
    <a:srgbClr val="FF0066"/>
    <a:srgbClr val="FF3399"/>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4" d="100"/>
          <a:sy n="74" d="100"/>
        </p:scale>
        <p:origin x="-582"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font" Target="fonts/font12.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font" Target="fonts/font15.fntdata"/><Relationship Id="rId5" Type="http://schemas.openxmlformats.org/officeDocument/2006/relationships/slide" Target="slides/slide2.xml"/><Relationship Id="rId61" Type="http://schemas.openxmlformats.org/officeDocument/2006/relationships/theme" Target="theme/theme1.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font" Target="fonts/font13.fntdata"/><Relationship Id="rId8" Type="http://schemas.openxmlformats.org/officeDocument/2006/relationships/slide" Target="slides/slide5.xml"/><Relationship Id="rId51" Type="http://schemas.openxmlformats.org/officeDocument/2006/relationships/font" Target="fonts/font8.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3.fntdata"/><Relationship Id="rId59"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11.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6.fntdata"/><Relationship Id="rId57" Type="http://schemas.openxmlformats.org/officeDocument/2006/relationships/font" Target="fonts/font14.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themeOverride" Target="../theme/themeOverride8.xml"/></Relationships>
</file>

<file path=ppt/charts/_rels/chart1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_Worksheet11.xlsx"/><Relationship Id="rId1" Type="http://schemas.openxmlformats.org/officeDocument/2006/relationships/themeOverride" Target="../theme/themeOverride9.xml"/></Relationships>
</file>

<file path=ppt/charts/_rels/chart12.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package" Target="../embeddings/Microsoft_Excel_Worksheet12.xlsx"/><Relationship Id="rId1" Type="http://schemas.openxmlformats.org/officeDocument/2006/relationships/themeOverride" Target="../theme/themeOverride10.xml"/></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3.xlsx"/><Relationship Id="rId1" Type="http://schemas.openxmlformats.org/officeDocument/2006/relationships/themeOverride" Target="../theme/themeOverride11.xml"/></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14.xlsx"/><Relationship Id="rId1" Type="http://schemas.openxmlformats.org/officeDocument/2006/relationships/themeOverride" Target="../theme/themeOverride12.xml"/></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15.xlsx"/><Relationship Id="rId1" Type="http://schemas.openxmlformats.org/officeDocument/2006/relationships/themeOverride" Target="../theme/themeOverride13.xml"/></Relationships>
</file>

<file path=ppt/charts/_rels/chart16.xml.rels><?xml version="1.0" encoding="UTF-8" standalone="yes"?>
<Relationships xmlns="http://schemas.openxmlformats.org/package/2006/relationships"><Relationship Id="rId2" Type="http://schemas.openxmlformats.org/officeDocument/2006/relationships/package" Target="../embeddings/Microsoft_Excel_Worksheet16.xlsx"/><Relationship Id="rId1" Type="http://schemas.openxmlformats.org/officeDocument/2006/relationships/themeOverride" Target="../theme/themeOverride14.xml"/></Relationships>
</file>

<file path=ppt/charts/_rels/chart17.xml.rels><?xml version="1.0" encoding="UTF-8" standalone="yes"?>
<Relationships xmlns="http://schemas.openxmlformats.org/package/2006/relationships"><Relationship Id="rId2" Type="http://schemas.openxmlformats.org/officeDocument/2006/relationships/package" Target="../embeddings/Microsoft_Excel_Worksheet17.xlsx"/><Relationship Id="rId1" Type="http://schemas.openxmlformats.org/officeDocument/2006/relationships/themeOverride" Target="../theme/themeOverride15.xml"/></Relationships>
</file>

<file path=ppt/charts/_rels/chart18.xml.rels><?xml version="1.0" encoding="UTF-8" standalone="yes"?>
<Relationships xmlns="http://schemas.openxmlformats.org/package/2006/relationships"><Relationship Id="rId2" Type="http://schemas.openxmlformats.org/officeDocument/2006/relationships/package" Target="../embeddings/Microsoft_Excel_Worksheet18.xlsx"/><Relationship Id="rId1" Type="http://schemas.openxmlformats.org/officeDocument/2006/relationships/themeOverride" Target="../theme/themeOverride16.xml"/></Relationships>
</file>

<file path=ppt/charts/_rels/chart19.xml.rels><?xml version="1.0" encoding="UTF-8" standalone="yes"?>
<Relationships xmlns="http://schemas.openxmlformats.org/package/2006/relationships"><Relationship Id="rId2" Type="http://schemas.openxmlformats.org/officeDocument/2006/relationships/package" Target="../embeddings/Microsoft_Excel_Worksheet19.xlsx"/><Relationship Id="rId1" Type="http://schemas.openxmlformats.org/officeDocument/2006/relationships/themeOverride" Target="../theme/themeOverride17.xml"/></Relationships>
</file>

<file path=ppt/charts/_rels/chart2.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package" Target="../embeddings/Microsoft_Excel_Worksheet2.xlsx"/></Relationships>
</file>

<file path=ppt/charts/_rels/chart20.xml.rels><?xml version="1.0" encoding="UTF-8" standalone="yes"?>
<Relationships xmlns="http://schemas.openxmlformats.org/package/2006/relationships"><Relationship Id="rId2" Type="http://schemas.openxmlformats.org/officeDocument/2006/relationships/package" Target="../embeddings/Microsoft_Excel_Worksheet20.xlsx"/><Relationship Id="rId1" Type="http://schemas.openxmlformats.org/officeDocument/2006/relationships/themeOverride" Target="../theme/themeOverride18.xml"/></Relationships>
</file>

<file path=ppt/charts/_rels/chart21.xml.rels><?xml version="1.0" encoding="UTF-8" standalone="yes"?>
<Relationships xmlns="http://schemas.openxmlformats.org/package/2006/relationships"><Relationship Id="rId2" Type="http://schemas.openxmlformats.org/officeDocument/2006/relationships/package" Target="../embeddings/Microsoft_Excel_Worksheet21.xlsx"/><Relationship Id="rId1" Type="http://schemas.openxmlformats.org/officeDocument/2006/relationships/themeOverride" Target="../theme/themeOverride19.xml"/></Relationships>
</file>

<file path=ppt/charts/_rels/chart22.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themeOverride" Target="../theme/themeOverride20.xml"/></Relationships>
</file>

<file path=ppt/charts/_rels/chart23.xml.rels><?xml version="1.0" encoding="UTF-8" standalone="yes"?>
<Relationships xmlns="http://schemas.openxmlformats.org/package/2006/relationships"><Relationship Id="rId2" Type="http://schemas.openxmlformats.org/officeDocument/2006/relationships/oleObject" Target="file:///D:\TO&#193;N%20THCS\L&#7898;P%207\%5bCTST%5d%20KHBD%20TO&#193;N%207\BIEU%20DO%20HINH%20QUAT%20TRON.xlsx" TargetMode="External"/><Relationship Id="rId1" Type="http://schemas.openxmlformats.org/officeDocument/2006/relationships/themeOverride" Target="../theme/themeOverride21.xml"/></Relationships>
</file>

<file path=ppt/charts/_rels/chart24.xml.rels><?xml version="1.0" encoding="UTF-8" standalone="yes"?>
<Relationships xmlns="http://schemas.openxmlformats.org/package/2006/relationships"><Relationship Id="rId2" Type="http://schemas.openxmlformats.org/officeDocument/2006/relationships/package" Target="../embeddings/Microsoft_Excel_Worksheet23.xlsx"/><Relationship Id="rId1" Type="http://schemas.openxmlformats.org/officeDocument/2006/relationships/themeOverride" Target="../theme/themeOverride22.xml"/></Relationships>
</file>

<file path=ppt/charts/_rels/chart25.xml.rels><?xml version="1.0" encoding="UTF-8" standalone="yes"?>
<Relationships xmlns="http://schemas.openxmlformats.org/package/2006/relationships"><Relationship Id="rId2" Type="http://schemas.openxmlformats.org/officeDocument/2006/relationships/package" Target="../embeddings/Microsoft_Excel_Worksheet24.xlsx"/><Relationship Id="rId1" Type="http://schemas.openxmlformats.org/officeDocument/2006/relationships/themeOverride" Target="../theme/themeOverride23.xml"/></Relationships>
</file>

<file path=ppt/charts/_rels/chart3.xml.rels><?xml version="1.0" encoding="UTF-8" standalone="yes"?>
<Relationships xmlns="http://schemas.openxmlformats.org/package/2006/relationships"><Relationship Id="rId3" Type="http://schemas.microsoft.com/office/2011/relationships/chartColorStyle" Target="colors3.xml"/><Relationship Id="rId2" Type="http://schemas.openxmlformats.org/officeDocument/2006/relationships/package" Target="../embeddings/Microsoft_Excel_Worksheet3.xlsx"/><Relationship Id="rId1" Type="http://schemas.openxmlformats.org/officeDocument/2006/relationships/themeOverride" Target="../theme/themeOverride1.xml"/><Relationship Id="rId4" Type="http://schemas.microsoft.com/office/2011/relationships/chartStyle" Target="style3.xml"/></Relationships>
</file>

<file path=ppt/charts/_rels/chart4.xml.rels><?xml version="1.0" encoding="UTF-8" standalone="yes"?>
<Relationships xmlns="http://schemas.openxmlformats.org/package/2006/relationships"><Relationship Id="rId3" Type="http://schemas.microsoft.com/office/2011/relationships/chartColorStyle" Target="colors4.xml"/><Relationship Id="rId2" Type="http://schemas.openxmlformats.org/officeDocument/2006/relationships/package" Target="../embeddings/Microsoft_Excel_Worksheet4.xlsx"/><Relationship Id="rId1" Type="http://schemas.openxmlformats.org/officeDocument/2006/relationships/themeOverride" Target="../theme/themeOverride2.xml"/><Relationship Id="rId4" Type="http://schemas.microsoft.com/office/2011/relationships/chartStyle" Target="style4.xml"/></Relationships>
</file>

<file path=ppt/charts/_rels/chart5.xml.rels><?xml version="1.0" encoding="UTF-8" standalone="yes"?>
<Relationships xmlns="http://schemas.openxmlformats.org/package/2006/relationships"><Relationship Id="rId3" Type="http://schemas.microsoft.com/office/2011/relationships/chartColorStyle" Target="colors5.xml"/><Relationship Id="rId2" Type="http://schemas.openxmlformats.org/officeDocument/2006/relationships/package" Target="../embeddings/Microsoft_Excel_Worksheet5.xlsx"/><Relationship Id="rId1" Type="http://schemas.openxmlformats.org/officeDocument/2006/relationships/themeOverride" Target="../theme/themeOverride3.xml"/><Relationship Id="rId4" Type="http://schemas.microsoft.com/office/2011/relationships/chartStyle" Target="style5.xml"/></Relationships>
</file>

<file path=ppt/charts/_rels/chart6.xml.rels><?xml version="1.0" encoding="UTF-8" standalone="yes"?>
<Relationships xmlns="http://schemas.openxmlformats.org/package/2006/relationships"><Relationship Id="rId3" Type="http://schemas.microsoft.com/office/2011/relationships/chartColorStyle" Target="colors6.xml"/><Relationship Id="rId2" Type="http://schemas.openxmlformats.org/officeDocument/2006/relationships/package" Target="../embeddings/Microsoft_Excel_Worksheet6.xlsx"/><Relationship Id="rId1" Type="http://schemas.openxmlformats.org/officeDocument/2006/relationships/themeOverride" Target="../theme/themeOverride4.xml"/><Relationship Id="rId4" Type="http://schemas.microsoft.com/office/2011/relationships/chartStyle" Target="style6.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themeOverride" Target="../theme/themeOverride5.xml"/></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themeOverride" Target="../theme/themeOverride6.xml"/></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9.xlsx"/><Relationship Id="rId1" Type="http://schemas.openxmlformats.org/officeDocument/2006/relationships/themeOverride" Target="../theme/themeOverride7.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solidFill>
                <a:latin typeface="UTM Avo" panose="02040603050506020204" pitchFamily="18" charset="0"/>
                <a:ea typeface="+mn-ea"/>
                <a:cs typeface="+mn-cs"/>
              </a:defRPr>
            </a:pPr>
            <a:r>
              <a:rPr lang="en-US" sz="1800" b="1">
                <a:solidFill>
                  <a:schemeClr val="tx1"/>
                </a:solidFill>
              </a:rPr>
              <a:t>Tỉ lệ phần trăm thành phần của đất tốt cho cây trồng</a:t>
            </a:r>
          </a:p>
        </c:rich>
      </c:tx>
      <c:layout/>
      <c:overlay val="0"/>
      <c:spPr>
        <a:noFill/>
        <a:ln>
          <a:noFill/>
        </a:ln>
        <a:effectLst/>
      </c:spPr>
    </c:title>
    <c:autoTitleDeleted val="0"/>
    <c:plotArea>
      <c:layout/>
      <c:pieChart>
        <c:varyColors val="1"/>
        <c:ser>
          <c:idx val="0"/>
          <c:order val="0"/>
          <c:spPr>
            <a:ln>
              <a:noFill/>
            </a:ln>
          </c:spPr>
          <c:dPt>
            <c:idx val="0"/>
            <c:bubble3D val="0"/>
            <c:spPr>
              <a:solidFill>
                <a:srgbClr val="FFFF00"/>
              </a:solidFill>
              <a:ln w="19050">
                <a:solidFill>
                  <a:srgbClr val="FFFF00"/>
                </a:solidFill>
              </a:ln>
              <a:effectLst/>
            </c:spPr>
            <c:extLst xmlns:c16r2="http://schemas.microsoft.com/office/drawing/2015/06/chart">
              <c:ext xmlns:c16="http://schemas.microsoft.com/office/drawing/2014/chart" uri="{C3380CC4-5D6E-409C-BE32-E72D297353CC}">
                <c16:uniqueId val="{00000001-14A9-4F79-8C9C-C315FD6F90DD}"/>
              </c:ext>
            </c:extLst>
          </c:dPt>
          <c:dPt>
            <c:idx val="1"/>
            <c:bubble3D val="0"/>
            <c:spPr>
              <a:solidFill>
                <a:srgbClr val="3B9DC4"/>
              </a:solidFill>
              <a:ln w="19050">
                <a:solidFill>
                  <a:srgbClr val="3B9DC4"/>
                </a:solidFill>
              </a:ln>
              <a:effectLst/>
            </c:spPr>
            <c:extLst xmlns:c16r2="http://schemas.microsoft.com/office/drawing/2015/06/chart">
              <c:ext xmlns:c16="http://schemas.microsoft.com/office/drawing/2014/chart" uri="{C3380CC4-5D6E-409C-BE32-E72D297353CC}">
                <c16:uniqueId val="{00000003-14A9-4F79-8C9C-C315FD6F90DD}"/>
              </c:ext>
            </c:extLst>
          </c:dPt>
          <c:dPt>
            <c:idx val="2"/>
            <c:bubble3D val="0"/>
            <c:spPr>
              <a:solidFill>
                <a:srgbClr val="66FF33"/>
              </a:solidFill>
              <a:ln w="19050">
                <a:solidFill>
                  <a:srgbClr val="66FF33"/>
                </a:solidFill>
              </a:ln>
              <a:effectLst/>
            </c:spPr>
            <c:extLst xmlns:c16r2="http://schemas.microsoft.com/office/drawing/2015/06/chart">
              <c:ext xmlns:c16="http://schemas.microsoft.com/office/drawing/2014/chart" uri="{C3380CC4-5D6E-409C-BE32-E72D297353CC}">
                <c16:uniqueId val="{00000005-14A9-4F79-8C9C-C315FD6F90DD}"/>
              </c:ext>
            </c:extLst>
          </c:dPt>
          <c:dPt>
            <c:idx val="3"/>
            <c:bubble3D val="0"/>
            <c:spPr>
              <a:solidFill>
                <a:srgbClr val="FF0000"/>
              </a:solidFill>
              <a:ln w="19050">
                <a:solidFill>
                  <a:srgbClr val="FF0000"/>
                </a:solidFill>
              </a:ln>
              <a:effectLst/>
            </c:spPr>
            <c:extLst xmlns:c16r2="http://schemas.microsoft.com/office/drawing/2015/06/chart">
              <c:ext xmlns:c16="http://schemas.microsoft.com/office/drawing/2014/chart" uri="{C3380CC4-5D6E-409C-BE32-E72D297353CC}">
                <c16:uniqueId val="{00000007-14A9-4F79-8C9C-C315FD6F90DD}"/>
              </c:ext>
            </c:extLst>
          </c:dPt>
          <c:dLbls>
            <c:dLbl>
              <c:idx val="3"/>
              <c:layout>
                <c:manualLayout>
                  <c:x val="2.9110746339025273E-2"/>
                  <c:y val="0.12575120154608879"/>
                </c:manualLayout>
              </c:layout>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14A9-4F79-8C9C-C315FD6F90DD}"/>
                </c:ext>
              </c:extLst>
            </c:dLbl>
            <c:spPr>
              <a:noFill/>
              <a:ln>
                <a:noFill/>
              </a:ln>
              <a:effectLst/>
            </c:spPr>
            <c:txPr>
              <a:bodyPr rot="0" spcFirstLastPara="1" vertOverflow="ellipsis" vert="horz" wrap="square" anchor="ctr" anchorCtr="1"/>
              <a:lstStyle/>
              <a:p>
                <a:pPr>
                  <a:defRPr sz="2200" b="1" i="0" u="none" strike="noStrike" kern="1200" baseline="0">
                    <a:solidFill>
                      <a:schemeClr val="tx1"/>
                    </a:solidFill>
                    <a:latin typeface="UTM Avo" panose="02040603050506020204" pitchFamily="18" charset="0"/>
                    <a:ea typeface="+mn-ea"/>
                    <a:cs typeface="+mn-cs"/>
                  </a:defRPr>
                </a:pPr>
                <a:endParaRPr lang="en-US"/>
              </a:p>
            </c:txPr>
            <c:dLblPos val="ct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Sheet1!$A$2:$A$5</c:f>
              <c:strCache>
                <c:ptCount val="4"/>
                <c:pt idx="0">
                  <c:v>Không khí</c:v>
                </c:pt>
                <c:pt idx="1">
                  <c:v>Nước</c:v>
                </c:pt>
                <c:pt idx="2">
                  <c:v>Chất khoáng</c:v>
                </c:pt>
                <c:pt idx="3">
                  <c:v>Chất mùn</c:v>
                </c:pt>
              </c:strCache>
            </c:strRef>
          </c:cat>
          <c:val>
            <c:numRef>
              <c:f>Sheet1!$B$2:$B$5</c:f>
              <c:numCache>
                <c:formatCode>General</c:formatCode>
                <c:ptCount val="4"/>
                <c:pt idx="0">
                  <c:v>30</c:v>
                </c:pt>
                <c:pt idx="1">
                  <c:v>30</c:v>
                </c:pt>
                <c:pt idx="2">
                  <c:v>35</c:v>
                </c:pt>
                <c:pt idx="3">
                  <c:v>5</c:v>
                </c:pt>
              </c:numCache>
            </c:numRef>
          </c:val>
          <c:extLst xmlns:c16r2="http://schemas.microsoft.com/office/drawing/2015/06/chart">
            <c:ext xmlns:c16="http://schemas.microsoft.com/office/drawing/2014/chart" uri="{C3380CC4-5D6E-409C-BE32-E72D297353CC}">
              <c16:uniqueId val="{00000008-14A9-4F79-8C9C-C315FD6F90DD}"/>
            </c:ext>
          </c:extLst>
        </c:ser>
        <c:dLbls>
          <c:showLegendKey val="0"/>
          <c:showVal val="0"/>
          <c:showCatName val="0"/>
          <c:showSerName val="0"/>
          <c:showPercent val="0"/>
          <c:showBubbleSize val="0"/>
          <c:showLeaderLines val="1"/>
        </c:dLbls>
        <c:firstSliceAng val="0"/>
      </c:pieChart>
      <c:spPr>
        <a:noFill/>
        <a:ln>
          <a:noFill/>
        </a:ln>
        <a:effectLst/>
      </c:spPr>
    </c:plotArea>
    <c:legend>
      <c:legendPos val="r"/>
      <c:layout>
        <c:manualLayout>
          <c:xMode val="edge"/>
          <c:yMode val="edge"/>
          <c:x val="0.58265405368818268"/>
          <c:y val="0.3052378727527939"/>
          <c:w val="0.39905916143098691"/>
          <c:h val="0.51771041547373564"/>
        </c:manualLayout>
      </c:layout>
      <c:overlay val="0"/>
      <c:spPr>
        <a:noFill/>
        <a:ln w="12700">
          <a:noFill/>
        </a:ln>
        <a:effectLst/>
      </c:spPr>
      <c:txPr>
        <a:bodyPr rot="0" spcFirstLastPara="1" vertOverflow="ellipsis" vert="horz" wrap="square" anchor="ctr" anchorCtr="1"/>
        <a:lstStyle/>
        <a:p>
          <a:pPr>
            <a:defRPr sz="1800" b="0" i="0" u="none" strike="noStrike" kern="1200" baseline="0">
              <a:solidFill>
                <a:schemeClr val="tx1"/>
              </a:solidFill>
              <a:latin typeface="UTM Avo" panose="02040603050506020204" pitchFamily="18" charset="0"/>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sz="1400">
          <a:latin typeface="UTM Avo" panose="02040603050506020204" pitchFamily="18" charset="0"/>
        </a:defRPr>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vert="horz"/>
          <a:lstStyle/>
          <a:p>
            <a:pPr>
              <a:defRPr sz="2400">
                <a:solidFill>
                  <a:schemeClr val="tx1"/>
                </a:solidFill>
              </a:defRPr>
            </a:pPr>
            <a:r>
              <a:rPr lang="en-US" sz="2400">
                <a:solidFill>
                  <a:schemeClr val="tx1"/>
                </a:solidFill>
              </a:rPr>
              <a:t>Tỉ lệ phần trăm xếp loại học lực của học sinh khối 7</a:t>
            </a:r>
          </a:p>
        </c:rich>
      </c:tx>
      <c:layout/>
      <c:overlay val="0"/>
      <c:spPr>
        <a:noFill/>
        <a:ln>
          <a:noFill/>
        </a:ln>
        <a:effectLst/>
      </c:spPr>
    </c:title>
    <c:autoTitleDeleted val="0"/>
    <c:plotArea>
      <c:layout/>
      <c:pieChart>
        <c:varyColors val="1"/>
        <c:ser>
          <c:idx val="1"/>
          <c:order val="0"/>
          <c:dPt>
            <c:idx val="0"/>
            <c:bubble3D val="0"/>
            <c:spPr>
              <a:ln>
                <a:solidFill>
                  <a:schemeClr val="accent1"/>
                </a:solidFill>
              </a:ln>
            </c:spPr>
            <c:extLst xmlns:c16r2="http://schemas.microsoft.com/office/drawing/2015/06/chart">
              <c:ext xmlns:c16="http://schemas.microsoft.com/office/drawing/2014/chart" uri="{C3380CC4-5D6E-409C-BE32-E72D297353CC}">
                <c16:uniqueId val="{00000001-603C-40B7-94B5-21341EBF4CF5}"/>
              </c:ext>
            </c:extLst>
          </c:dPt>
          <c:dPt>
            <c:idx val="1"/>
            <c:bubble3D val="0"/>
            <c:spPr>
              <a:ln>
                <a:solidFill>
                  <a:schemeClr val="accent2"/>
                </a:solidFill>
              </a:ln>
            </c:spPr>
            <c:extLst xmlns:c16r2="http://schemas.microsoft.com/office/drawing/2015/06/chart">
              <c:ext xmlns:c16="http://schemas.microsoft.com/office/drawing/2014/chart" uri="{C3380CC4-5D6E-409C-BE32-E72D297353CC}">
                <c16:uniqueId val="{00000003-603C-40B7-94B5-21341EBF4CF5}"/>
              </c:ext>
            </c:extLst>
          </c:dPt>
          <c:dPt>
            <c:idx val="2"/>
            <c:bubble3D val="0"/>
            <c:spPr>
              <a:ln>
                <a:solidFill>
                  <a:schemeClr val="accent3"/>
                </a:solidFill>
              </a:ln>
            </c:spPr>
            <c:extLst xmlns:c16r2="http://schemas.microsoft.com/office/drawing/2015/06/chart">
              <c:ext xmlns:c16="http://schemas.microsoft.com/office/drawing/2014/chart" uri="{C3380CC4-5D6E-409C-BE32-E72D297353CC}">
                <c16:uniqueId val="{00000005-603C-40B7-94B5-21341EBF4CF5}"/>
              </c:ext>
            </c:extLst>
          </c:dPt>
          <c:dPt>
            <c:idx val="3"/>
            <c:bubble3D val="0"/>
            <c:spPr>
              <a:solidFill>
                <a:schemeClr val="accent4"/>
              </a:solidFill>
              <a:ln>
                <a:solidFill>
                  <a:schemeClr val="accent4"/>
                </a:solidFill>
              </a:ln>
            </c:spPr>
            <c:extLst xmlns:c16r2="http://schemas.microsoft.com/office/drawing/2015/06/chart">
              <c:ext xmlns:c16="http://schemas.microsoft.com/office/drawing/2014/chart" uri="{C3380CC4-5D6E-409C-BE32-E72D297353CC}">
                <c16:uniqueId val="{00000007-603C-40B7-94B5-21341EBF4CF5}"/>
              </c:ext>
            </c:extLst>
          </c:dPt>
          <c:cat>
            <c:strRef>
              <c:f>Sheet1!$O$2:$O$5</c:f>
              <c:strCache>
                <c:ptCount val="4"/>
                <c:pt idx="0">
                  <c:v>Tốt</c:v>
                </c:pt>
                <c:pt idx="1">
                  <c:v>Khá</c:v>
                </c:pt>
                <c:pt idx="2">
                  <c:v>Đạt </c:v>
                </c:pt>
                <c:pt idx="3">
                  <c:v>Chưa đạt</c:v>
                </c:pt>
              </c:strCache>
            </c:strRef>
          </c:cat>
          <c:val>
            <c:numRef>
              <c:f>Sheet1!$P$2:$P$5</c:f>
              <c:numCache>
                <c:formatCode>General</c:formatCode>
                <c:ptCount val="4"/>
                <c:pt idx="0">
                  <c:v>10</c:v>
                </c:pt>
                <c:pt idx="1">
                  <c:v>45</c:v>
                </c:pt>
                <c:pt idx="2">
                  <c:v>25</c:v>
                </c:pt>
                <c:pt idx="3">
                  <c:v>20</c:v>
                </c:pt>
              </c:numCache>
            </c:numRef>
          </c:val>
          <c:extLst xmlns:c16r2="http://schemas.microsoft.com/office/drawing/2015/06/chart">
            <c:ext xmlns:c16="http://schemas.microsoft.com/office/drawing/2014/chart" uri="{C3380CC4-5D6E-409C-BE32-E72D297353CC}">
              <c16:uniqueId val="{00000008-603C-40B7-94B5-21341EBF4CF5}"/>
            </c:ext>
          </c:extLst>
        </c:ser>
        <c:ser>
          <c:idx val="2"/>
          <c:order val="1"/>
          <c:dPt>
            <c:idx val="0"/>
            <c:bubble3D val="0"/>
            <c:spPr>
              <a:solidFill>
                <a:schemeClr val="accent1"/>
              </a:solidFill>
              <a:ln w="19050">
                <a:solidFill>
                  <a:schemeClr val="accent1"/>
                </a:solidFill>
              </a:ln>
              <a:effectLst/>
            </c:spPr>
            <c:extLst xmlns:c16r2="http://schemas.microsoft.com/office/drawing/2015/06/chart">
              <c:ext xmlns:c16="http://schemas.microsoft.com/office/drawing/2014/chart" uri="{C3380CC4-5D6E-409C-BE32-E72D297353CC}">
                <c16:uniqueId val="{0000000A-603C-40B7-94B5-21341EBF4CF5}"/>
              </c:ext>
            </c:extLst>
          </c:dPt>
          <c:dPt>
            <c:idx val="1"/>
            <c:bubble3D val="0"/>
            <c:spPr>
              <a:solidFill>
                <a:schemeClr val="accent2"/>
              </a:solidFill>
              <a:ln w="19050">
                <a:solidFill>
                  <a:schemeClr val="accent2"/>
                </a:solidFill>
              </a:ln>
              <a:effectLst/>
            </c:spPr>
            <c:extLst xmlns:c16r2="http://schemas.microsoft.com/office/drawing/2015/06/chart">
              <c:ext xmlns:c16="http://schemas.microsoft.com/office/drawing/2014/chart" uri="{C3380CC4-5D6E-409C-BE32-E72D297353CC}">
                <c16:uniqueId val="{0000000C-603C-40B7-94B5-21341EBF4CF5}"/>
              </c:ext>
            </c:extLst>
          </c:dPt>
          <c:dPt>
            <c:idx val="2"/>
            <c:bubble3D val="0"/>
            <c:spPr>
              <a:solidFill>
                <a:schemeClr val="accent3"/>
              </a:solidFill>
              <a:ln w="19050">
                <a:solidFill>
                  <a:schemeClr val="accent3"/>
                </a:solidFill>
              </a:ln>
              <a:effectLst/>
            </c:spPr>
            <c:extLst xmlns:c16r2="http://schemas.microsoft.com/office/drawing/2015/06/chart">
              <c:ext xmlns:c16="http://schemas.microsoft.com/office/drawing/2014/chart" uri="{C3380CC4-5D6E-409C-BE32-E72D297353CC}">
                <c16:uniqueId val="{0000000E-603C-40B7-94B5-21341EBF4CF5}"/>
              </c:ext>
            </c:extLst>
          </c:dPt>
          <c:dPt>
            <c:idx val="3"/>
            <c:bubble3D val="0"/>
            <c:spPr>
              <a:solidFill>
                <a:schemeClr val="accent4"/>
              </a:solidFill>
              <a:ln w="19050">
                <a:solidFill>
                  <a:schemeClr val="accent4"/>
                </a:solidFill>
              </a:ln>
              <a:effectLst/>
            </c:spPr>
            <c:extLst xmlns:c16r2="http://schemas.microsoft.com/office/drawing/2015/06/chart">
              <c:ext xmlns:c16="http://schemas.microsoft.com/office/drawing/2014/chart" uri="{C3380CC4-5D6E-409C-BE32-E72D297353CC}">
                <c16:uniqueId val="{00000010-603C-40B7-94B5-21341EBF4CF5}"/>
              </c:ext>
            </c:extLst>
          </c:dPt>
          <c:cat>
            <c:strRef>
              <c:f>Sheet1!$O$2:$O$5</c:f>
              <c:strCache>
                <c:ptCount val="4"/>
                <c:pt idx="0">
                  <c:v>Tốt</c:v>
                </c:pt>
                <c:pt idx="1">
                  <c:v>Khá</c:v>
                </c:pt>
                <c:pt idx="2">
                  <c:v>Đạt </c:v>
                </c:pt>
                <c:pt idx="3">
                  <c:v>Chưa đạt</c:v>
                </c:pt>
              </c:strCache>
            </c:strRef>
          </c:cat>
          <c:val>
            <c:numRef>
              <c:f>Sheet1!$P$2:$P$5</c:f>
              <c:numCache>
                <c:formatCode>General</c:formatCode>
                <c:ptCount val="4"/>
                <c:pt idx="0">
                  <c:v>10</c:v>
                </c:pt>
                <c:pt idx="1">
                  <c:v>45</c:v>
                </c:pt>
                <c:pt idx="2">
                  <c:v>25</c:v>
                </c:pt>
                <c:pt idx="3">
                  <c:v>20</c:v>
                </c:pt>
              </c:numCache>
            </c:numRef>
          </c:val>
          <c:extLst xmlns:c16r2="http://schemas.microsoft.com/office/drawing/2015/06/chart">
            <c:ext xmlns:c16="http://schemas.microsoft.com/office/drawing/2014/chart" uri="{C3380CC4-5D6E-409C-BE32-E72D297353CC}">
              <c16:uniqueId val="{00000011-603C-40B7-94B5-21341EBF4CF5}"/>
            </c:ext>
          </c:extLst>
        </c:ser>
        <c:ser>
          <c:idx val="3"/>
          <c:order val="2"/>
          <c:dPt>
            <c:idx val="0"/>
            <c:bubble3D val="0"/>
            <c:spPr>
              <a:solidFill>
                <a:schemeClr val="accent1"/>
              </a:solidFill>
              <a:ln w="19050">
                <a:solidFill>
                  <a:schemeClr val="accent1"/>
                </a:solidFill>
              </a:ln>
              <a:effectLst/>
            </c:spPr>
            <c:extLst xmlns:c16r2="http://schemas.microsoft.com/office/drawing/2015/06/chart">
              <c:ext xmlns:c16="http://schemas.microsoft.com/office/drawing/2014/chart" uri="{C3380CC4-5D6E-409C-BE32-E72D297353CC}">
                <c16:uniqueId val="{00000013-603C-40B7-94B5-21341EBF4CF5}"/>
              </c:ext>
            </c:extLst>
          </c:dPt>
          <c:dPt>
            <c:idx val="1"/>
            <c:bubble3D val="0"/>
            <c:spPr>
              <a:solidFill>
                <a:schemeClr val="accent2"/>
              </a:solidFill>
              <a:ln w="19050">
                <a:solidFill>
                  <a:schemeClr val="accent2"/>
                </a:solidFill>
              </a:ln>
              <a:effectLst/>
            </c:spPr>
            <c:extLst xmlns:c16r2="http://schemas.microsoft.com/office/drawing/2015/06/chart">
              <c:ext xmlns:c16="http://schemas.microsoft.com/office/drawing/2014/chart" uri="{C3380CC4-5D6E-409C-BE32-E72D297353CC}">
                <c16:uniqueId val="{00000015-603C-40B7-94B5-21341EBF4CF5}"/>
              </c:ext>
            </c:extLst>
          </c:dPt>
          <c:dPt>
            <c:idx val="2"/>
            <c:bubble3D val="0"/>
            <c:spPr>
              <a:solidFill>
                <a:schemeClr val="accent3"/>
              </a:solidFill>
              <a:ln w="19050">
                <a:solidFill>
                  <a:schemeClr val="accent3"/>
                </a:solidFill>
              </a:ln>
              <a:effectLst/>
            </c:spPr>
            <c:extLst xmlns:c16r2="http://schemas.microsoft.com/office/drawing/2015/06/chart">
              <c:ext xmlns:c16="http://schemas.microsoft.com/office/drawing/2014/chart" uri="{C3380CC4-5D6E-409C-BE32-E72D297353CC}">
                <c16:uniqueId val="{00000017-603C-40B7-94B5-21341EBF4CF5}"/>
              </c:ext>
            </c:extLst>
          </c:dPt>
          <c:dPt>
            <c:idx val="3"/>
            <c:bubble3D val="0"/>
            <c:spPr>
              <a:solidFill>
                <a:schemeClr val="accent4"/>
              </a:solidFill>
              <a:ln w="19050">
                <a:solidFill>
                  <a:schemeClr val="accent4"/>
                </a:solidFill>
              </a:ln>
              <a:effectLst/>
            </c:spPr>
            <c:extLst xmlns:c16r2="http://schemas.microsoft.com/office/drawing/2015/06/chart">
              <c:ext xmlns:c16="http://schemas.microsoft.com/office/drawing/2014/chart" uri="{C3380CC4-5D6E-409C-BE32-E72D297353CC}">
                <c16:uniqueId val="{00000019-603C-40B7-94B5-21341EBF4CF5}"/>
              </c:ext>
            </c:extLst>
          </c:dPt>
          <c:cat>
            <c:strRef>
              <c:f>Sheet1!$O$2:$O$5</c:f>
              <c:strCache>
                <c:ptCount val="4"/>
                <c:pt idx="0">
                  <c:v>Tốt</c:v>
                </c:pt>
                <c:pt idx="1">
                  <c:v>Khá</c:v>
                </c:pt>
                <c:pt idx="2">
                  <c:v>Đạt </c:v>
                </c:pt>
                <c:pt idx="3">
                  <c:v>Chưa đạt</c:v>
                </c:pt>
              </c:strCache>
            </c:strRef>
          </c:cat>
          <c:val>
            <c:numRef>
              <c:f>Sheet1!$P$2:$P$5</c:f>
              <c:numCache>
                <c:formatCode>General</c:formatCode>
                <c:ptCount val="4"/>
                <c:pt idx="0">
                  <c:v>10</c:v>
                </c:pt>
                <c:pt idx="1">
                  <c:v>45</c:v>
                </c:pt>
                <c:pt idx="2">
                  <c:v>25</c:v>
                </c:pt>
                <c:pt idx="3">
                  <c:v>20</c:v>
                </c:pt>
              </c:numCache>
            </c:numRef>
          </c:val>
          <c:extLst xmlns:c16r2="http://schemas.microsoft.com/office/drawing/2015/06/chart">
            <c:ext xmlns:c16="http://schemas.microsoft.com/office/drawing/2014/chart" uri="{C3380CC4-5D6E-409C-BE32-E72D297353CC}">
              <c16:uniqueId val="{0000001A-603C-40B7-94B5-21341EBF4CF5}"/>
            </c:ext>
          </c:extLst>
        </c:ser>
        <c:ser>
          <c:idx val="0"/>
          <c:order val="3"/>
          <c:dPt>
            <c:idx val="0"/>
            <c:bubble3D val="0"/>
            <c:spPr>
              <a:solidFill>
                <a:schemeClr val="accent1"/>
              </a:solidFill>
              <a:ln w="19050">
                <a:solidFill>
                  <a:schemeClr val="accent1"/>
                </a:solidFill>
              </a:ln>
              <a:effectLst/>
            </c:spPr>
            <c:extLst xmlns:c16r2="http://schemas.microsoft.com/office/drawing/2015/06/chart">
              <c:ext xmlns:c16="http://schemas.microsoft.com/office/drawing/2014/chart" uri="{C3380CC4-5D6E-409C-BE32-E72D297353CC}">
                <c16:uniqueId val="{0000001C-603C-40B7-94B5-21341EBF4CF5}"/>
              </c:ext>
            </c:extLst>
          </c:dPt>
          <c:dPt>
            <c:idx val="1"/>
            <c:bubble3D val="0"/>
            <c:spPr>
              <a:solidFill>
                <a:schemeClr val="accent2"/>
              </a:solidFill>
              <a:ln w="19050">
                <a:solidFill>
                  <a:schemeClr val="accent2"/>
                </a:solidFill>
              </a:ln>
              <a:effectLst/>
            </c:spPr>
            <c:extLst xmlns:c16r2="http://schemas.microsoft.com/office/drawing/2015/06/chart">
              <c:ext xmlns:c16="http://schemas.microsoft.com/office/drawing/2014/chart" uri="{C3380CC4-5D6E-409C-BE32-E72D297353CC}">
                <c16:uniqueId val="{0000001E-603C-40B7-94B5-21341EBF4CF5}"/>
              </c:ext>
            </c:extLst>
          </c:dPt>
          <c:dPt>
            <c:idx val="2"/>
            <c:bubble3D val="0"/>
            <c:spPr>
              <a:solidFill>
                <a:schemeClr val="accent3"/>
              </a:solidFill>
              <a:ln w="19050">
                <a:solidFill>
                  <a:schemeClr val="accent3"/>
                </a:solidFill>
              </a:ln>
              <a:effectLst/>
            </c:spPr>
            <c:extLst xmlns:c16r2="http://schemas.microsoft.com/office/drawing/2015/06/chart">
              <c:ext xmlns:c16="http://schemas.microsoft.com/office/drawing/2014/chart" uri="{C3380CC4-5D6E-409C-BE32-E72D297353CC}">
                <c16:uniqueId val="{00000020-603C-40B7-94B5-21341EBF4CF5}"/>
              </c:ext>
            </c:extLst>
          </c:dPt>
          <c:dPt>
            <c:idx val="3"/>
            <c:bubble3D val="0"/>
            <c:spPr>
              <a:solidFill>
                <a:schemeClr val="accent4"/>
              </a:solidFill>
              <a:ln w="19050">
                <a:solidFill>
                  <a:schemeClr val="accent4"/>
                </a:solidFill>
              </a:ln>
              <a:effectLst/>
            </c:spPr>
            <c:extLst xmlns:c16r2="http://schemas.microsoft.com/office/drawing/2015/06/chart">
              <c:ext xmlns:c16="http://schemas.microsoft.com/office/drawing/2014/chart" uri="{C3380CC4-5D6E-409C-BE32-E72D297353CC}">
                <c16:uniqueId val="{00000022-603C-40B7-94B5-21341EBF4CF5}"/>
              </c:ext>
            </c:extLst>
          </c:dPt>
          <c:cat>
            <c:strRef>
              <c:f>Sheet1!$O$2:$O$5</c:f>
              <c:strCache>
                <c:ptCount val="4"/>
                <c:pt idx="0">
                  <c:v>Tốt</c:v>
                </c:pt>
                <c:pt idx="1">
                  <c:v>Khá</c:v>
                </c:pt>
                <c:pt idx="2">
                  <c:v>Đạt </c:v>
                </c:pt>
                <c:pt idx="3">
                  <c:v>Chưa đạt</c:v>
                </c:pt>
              </c:strCache>
            </c:strRef>
          </c:cat>
          <c:val>
            <c:numRef>
              <c:f>Sheet1!$P$2:$P$5</c:f>
              <c:numCache>
                <c:formatCode>General</c:formatCode>
                <c:ptCount val="4"/>
                <c:pt idx="0">
                  <c:v>10</c:v>
                </c:pt>
                <c:pt idx="1">
                  <c:v>45</c:v>
                </c:pt>
                <c:pt idx="2">
                  <c:v>25</c:v>
                </c:pt>
                <c:pt idx="3">
                  <c:v>20</c:v>
                </c:pt>
              </c:numCache>
            </c:numRef>
          </c:val>
          <c:extLst xmlns:c16r2="http://schemas.microsoft.com/office/drawing/2015/06/chart">
            <c:ext xmlns:c16="http://schemas.microsoft.com/office/drawing/2014/chart" uri="{C3380CC4-5D6E-409C-BE32-E72D297353CC}">
              <c16:uniqueId val="{00000023-603C-40B7-94B5-21341EBF4CF5}"/>
            </c:ext>
          </c:extLst>
        </c:ser>
        <c:dLbls>
          <c:showLegendKey val="0"/>
          <c:showVal val="0"/>
          <c:showCatName val="0"/>
          <c:showSerName val="0"/>
          <c:showPercent val="0"/>
          <c:showBubbleSize val="0"/>
          <c:showLeaderLines val="1"/>
        </c:dLbls>
        <c:firstSliceAng val="0"/>
      </c:pieChart>
    </c:plotArea>
    <c:legend>
      <c:legendPos val="r"/>
      <c:layout>
        <c:manualLayout>
          <c:xMode val="edge"/>
          <c:yMode val="edge"/>
          <c:x val="0.73847414906470021"/>
          <c:y val="0.3302424501490851"/>
          <c:w val="0.1802620505770112"/>
          <c:h val="0.36781685183668783"/>
        </c:manualLayout>
      </c:layout>
      <c:overlay val="0"/>
      <c:spPr>
        <a:noFill/>
        <a:ln>
          <a:noFill/>
        </a:ln>
        <a:effectLst/>
      </c:spPr>
      <c:txPr>
        <a:bodyPr rot="0" vert="horz"/>
        <a:lstStyle/>
        <a:p>
          <a:pPr>
            <a:defRPr sz="2000">
              <a:solidFill>
                <a:schemeClr val="tx1"/>
              </a:solidFill>
            </a:defRPr>
          </a:pPr>
          <a:endParaRPr lang="en-US"/>
        </a:p>
      </c:txPr>
    </c:legend>
    <c:plotVisOnly val="1"/>
    <c:dispBlanksAs val="gap"/>
    <c:showDLblsOverMax val="0"/>
    <c:extLst xmlns:c16r2="http://schemas.microsoft.com/office/drawing/2015/06/chart"/>
  </c:chart>
  <c:spPr>
    <a:solidFill>
      <a:schemeClr val="bg1"/>
    </a:solidFill>
    <a:ln w="9525" cap="flat" cmpd="sng" algn="ctr">
      <a:noFill/>
      <a:round/>
    </a:ln>
    <a:effectLst/>
  </c:spPr>
  <c:txPr>
    <a:bodyPr/>
    <a:lstStyle/>
    <a:p>
      <a:pPr>
        <a:defRPr sz="1800">
          <a:latin typeface="UTM Avo" panose="02040603050506020204" pitchFamily="18" charset="0"/>
        </a:defRPr>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vert="horz"/>
          <a:lstStyle/>
          <a:p>
            <a:pPr>
              <a:defRPr sz="2400">
                <a:solidFill>
                  <a:schemeClr val="tx1"/>
                </a:solidFill>
              </a:defRPr>
            </a:pPr>
            <a:r>
              <a:rPr lang="en-US" sz="2400">
                <a:solidFill>
                  <a:schemeClr val="tx1"/>
                </a:solidFill>
              </a:rPr>
              <a:t>Tỉ lệ phần trăm xếp loại học lực của học sinh khối 7</a:t>
            </a:r>
          </a:p>
        </c:rich>
      </c:tx>
      <c:layout/>
      <c:overlay val="0"/>
      <c:spPr>
        <a:noFill/>
        <a:ln>
          <a:noFill/>
        </a:ln>
        <a:effectLst/>
      </c:spPr>
    </c:title>
    <c:autoTitleDeleted val="0"/>
    <c:plotArea>
      <c:layout/>
      <c:pieChart>
        <c:varyColors val="1"/>
        <c:ser>
          <c:idx val="1"/>
          <c:order val="0"/>
          <c:dPt>
            <c:idx val="0"/>
            <c:bubble3D val="0"/>
            <c:spPr>
              <a:ln>
                <a:solidFill>
                  <a:schemeClr val="accent1"/>
                </a:solidFill>
              </a:ln>
            </c:spPr>
            <c:extLst xmlns:c16r2="http://schemas.microsoft.com/office/drawing/2015/06/chart">
              <c:ext xmlns:c16="http://schemas.microsoft.com/office/drawing/2014/chart" uri="{C3380CC4-5D6E-409C-BE32-E72D297353CC}">
                <c16:uniqueId val="{00000001-603C-40B7-94B5-21341EBF4CF5}"/>
              </c:ext>
            </c:extLst>
          </c:dPt>
          <c:dPt>
            <c:idx val="1"/>
            <c:bubble3D val="0"/>
            <c:spPr>
              <a:ln>
                <a:solidFill>
                  <a:schemeClr val="accent2"/>
                </a:solidFill>
              </a:ln>
            </c:spPr>
            <c:extLst xmlns:c16r2="http://schemas.microsoft.com/office/drawing/2015/06/chart">
              <c:ext xmlns:c16="http://schemas.microsoft.com/office/drawing/2014/chart" uri="{C3380CC4-5D6E-409C-BE32-E72D297353CC}">
                <c16:uniqueId val="{00000003-603C-40B7-94B5-21341EBF4CF5}"/>
              </c:ext>
            </c:extLst>
          </c:dPt>
          <c:dPt>
            <c:idx val="2"/>
            <c:bubble3D val="0"/>
            <c:spPr>
              <a:ln>
                <a:solidFill>
                  <a:schemeClr val="accent3"/>
                </a:solidFill>
              </a:ln>
            </c:spPr>
            <c:extLst xmlns:c16r2="http://schemas.microsoft.com/office/drawing/2015/06/chart">
              <c:ext xmlns:c16="http://schemas.microsoft.com/office/drawing/2014/chart" uri="{C3380CC4-5D6E-409C-BE32-E72D297353CC}">
                <c16:uniqueId val="{00000005-603C-40B7-94B5-21341EBF4CF5}"/>
              </c:ext>
            </c:extLst>
          </c:dPt>
          <c:dPt>
            <c:idx val="3"/>
            <c:bubble3D val="0"/>
            <c:spPr>
              <a:solidFill>
                <a:schemeClr val="accent4"/>
              </a:solidFill>
              <a:ln>
                <a:solidFill>
                  <a:schemeClr val="accent4"/>
                </a:solidFill>
              </a:ln>
            </c:spPr>
            <c:extLst xmlns:c16r2="http://schemas.microsoft.com/office/drawing/2015/06/chart">
              <c:ext xmlns:c16="http://schemas.microsoft.com/office/drawing/2014/chart" uri="{C3380CC4-5D6E-409C-BE32-E72D297353CC}">
                <c16:uniqueId val="{00000007-603C-40B7-94B5-21341EBF4CF5}"/>
              </c:ext>
            </c:extLst>
          </c:dPt>
          <c:cat>
            <c:strRef>
              <c:f>Sheet1!$O$2:$O$5</c:f>
              <c:strCache>
                <c:ptCount val="4"/>
                <c:pt idx="0">
                  <c:v>Tốt</c:v>
                </c:pt>
                <c:pt idx="1">
                  <c:v>Khá</c:v>
                </c:pt>
                <c:pt idx="2">
                  <c:v>Đạt </c:v>
                </c:pt>
                <c:pt idx="3">
                  <c:v>Chưa đạt</c:v>
                </c:pt>
              </c:strCache>
            </c:strRef>
          </c:cat>
          <c:val>
            <c:numRef>
              <c:f>Sheet1!$P$2:$P$5</c:f>
              <c:numCache>
                <c:formatCode>General</c:formatCode>
                <c:ptCount val="4"/>
                <c:pt idx="0">
                  <c:v>10</c:v>
                </c:pt>
                <c:pt idx="1">
                  <c:v>45</c:v>
                </c:pt>
                <c:pt idx="2">
                  <c:v>25</c:v>
                </c:pt>
                <c:pt idx="3">
                  <c:v>20</c:v>
                </c:pt>
              </c:numCache>
            </c:numRef>
          </c:val>
          <c:extLst xmlns:c16r2="http://schemas.microsoft.com/office/drawing/2015/06/chart">
            <c:ext xmlns:c16="http://schemas.microsoft.com/office/drawing/2014/chart" uri="{C3380CC4-5D6E-409C-BE32-E72D297353CC}">
              <c16:uniqueId val="{00000008-603C-40B7-94B5-21341EBF4CF5}"/>
            </c:ext>
          </c:extLst>
        </c:ser>
        <c:ser>
          <c:idx val="2"/>
          <c:order val="1"/>
          <c:dPt>
            <c:idx val="0"/>
            <c:bubble3D val="0"/>
            <c:spPr>
              <a:solidFill>
                <a:schemeClr val="accent1"/>
              </a:solidFill>
              <a:ln w="19050">
                <a:solidFill>
                  <a:schemeClr val="accent1"/>
                </a:solidFill>
              </a:ln>
              <a:effectLst/>
            </c:spPr>
            <c:extLst xmlns:c16r2="http://schemas.microsoft.com/office/drawing/2015/06/chart">
              <c:ext xmlns:c16="http://schemas.microsoft.com/office/drawing/2014/chart" uri="{C3380CC4-5D6E-409C-BE32-E72D297353CC}">
                <c16:uniqueId val="{0000000A-603C-40B7-94B5-21341EBF4CF5}"/>
              </c:ext>
            </c:extLst>
          </c:dPt>
          <c:dPt>
            <c:idx val="1"/>
            <c:bubble3D val="0"/>
            <c:spPr>
              <a:solidFill>
                <a:schemeClr val="accent2"/>
              </a:solidFill>
              <a:ln w="19050">
                <a:solidFill>
                  <a:schemeClr val="accent2"/>
                </a:solidFill>
              </a:ln>
              <a:effectLst/>
            </c:spPr>
            <c:extLst xmlns:c16r2="http://schemas.microsoft.com/office/drawing/2015/06/chart">
              <c:ext xmlns:c16="http://schemas.microsoft.com/office/drawing/2014/chart" uri="{C3380CC4-5D6E-409C-BE32-E72D297353CC}">
                <c16:uniqueId val="{0000000C-603C-40B7-94B5-21341EBF4CF5}"/>
              </c:ext>
            </c:extLst>
          </c:dPt>
          <c:dPt>
            <c:idx val="2"/>
            <c:bubble3D val="0"/>
            <c:spPr>
              <a:solidFill>
                <a:schemeClr val="accent3"/>
              </a:solidFill>
              <a:ln w="19050">
                <a:solidFill>
                  <a:schemeClr val="accent3"/>
                </a:solidFill>
              </a:ln>
              <a:effectLst/>
            </c:spPr>
            <c:extLst xmlns:c16r2="http://schemas.microsoft.com/office/drawing/2015/06/chart">
              <c:ext xmlns:c16="http://schemas.microsoft.com/office/drawing/2014/chart" uri="{C3380CC4-5D6E-409C-BE32-E72D297353CC}">
                <c16:uniqueId val="{0000000E-603C-40B7-94B5-21341EBF4CF5}"/>
              </c:ext>
            </c:extLst>
          </c:dPt>
          <c:dPt>
            <c:idx val="3"/>
            <c:bubble3D val="0"/>
            <c:spPr>
              <a:solidFill>
                <a:schemeClr val="accent4"/>
              </a:solidFill>
              <a:ln w="19050">
                <a:solidFill>
                  <a:schemeClr val="accent4"/>
                </a:solidFill>
              </a:ln>
              <a:effectLst/>
            </c:spPr>
            <c:extLst xmlns:c16r2="http://schemas.microsoft.com/office/drawing/2015/06/chart">
              <c:ext xmlns:c16="http://schemas.microsoft.com/office/drawing/2014/chart" uri="{C3380CC4-5D6E-409C-BE32-E72D297353CC}">
                <c16:uniqueId val="{00000010-603C-40B7-94B5-21341EBF4CF5}"/>
              </c:ext>
            </c:extLst>
          </c:dPt>
          <c:cat>
            <c:strRef>
              <c:f>Sheet1!$O$2:$O$5</c:f>
              <c:strCache>
                <c:ptCount val="4"/>
                <c:pt idx="0">
                  <c:v>Tốt</c:v>
                </c:pt>
                <c:pt idx="1">
                  <c:v>Khá</c:v>
                </c:pt>
                <c:pt idx="2">
                  <c:v>Đạt </c:v>
                </c:pt>
                <c:pt idx="3">
                  <c:v>Chưa đạt</c:v>
                </c:pt>
              </c:strCache>
            </c:strRef>
          </c:cat>
          <c:val>
            <c:numRef>
              <c:f>Sheet1!$P$2:$P$5</c:f>
              <c:numCache>
                <c:formatCode>General</c:formatCode>
                <c:ptCount val="4"/>
                <c:pt idx="0">
                  <c:v>10</c:v>
                </c:pt>
                <c:pt idx="1">
                  <c:v>45</c:v>
                </c:pt>
                <c:pt idx="2">
                  <c:v>25</c:v>
                </c:pt>
                <c:pt idx="3">
                  <c:v>20</c:v>
                </c:pt>
              </c:numCache>
            </c:numRef>
          </c:val>
          <c:extLst xmlns:c16r2="http://schemas.microsoft.com/office/drawing/2015/06/chart">
            <c:ext xmlns:c16="http://schemas.microsoft.com/office/drawing/2014/chart" uri="{C3380CC4-5D6E-409C-BE32-E72D297353CC}">
              <c16:uniqueId val="{00000011-603C-40B7-94B5-21341EBF4CF5}"/>
            </c:ext>
          </c:extLst>
        </c:ser>
        <c:ser>
          <c:idx val="3"/>
          <c:order val="2"/>
          <c:dPt>
            <c:idx val="0"/>
            <c:bubble3D val="0"/>
            <c:spPr>
              <a:solidFill>
                <a:schemeClr val="accent1"/>
              </a:solidFill>
              <a:ln w="19050">
                <a:solidFill>
                  <a:schemeClr val="accent1"/>
                </a:solidFill>
              </a:ln>
              <a:effectLst/>
            </c:spPr>
            <c:extLst xmlns:c16r2="http://schemas.microsoft.com/office/drawing/2015/06/chart">
              <c:ext xmlns:c16="http://schemas.microsoft.com/office/drawing/2014/chart" uri="{C3380CC4-5D6E-409C-BE32-E72D297353CC}">
                <c16:uniqueId val="{00000013-603C-40B7-94B5-21341EBF4CF5}"/>
              </c:ext>
            </c:extLst>
          </c:dPt>
          <c:dPt>
            <c:idx val="1"/>
            <c:bubble3D val="0"/>
            <c:spPr>
              <a:solidFill>
                <a:schemeClr val="accent2"/>
              </a:solidFill>
              <a:ln w="19050">
                <a:solidFill>
                  <a:schemeClr val="accent2"/>
                </a:solidFill>
              </a:ln>
              <a:effectLst/>
            </c:spPr>
            <c:extLst xmlns:c16r2="http://schemas.microsoft.com/office/drawing/2015/06/chart">
              <c:ext xmlns:c16="http://schemas.microsoft.com/office/drawing/2014/chart" uri="{C3380CC4-5D6E-409C-BE32-E72D297353CC}">
                <c16:uniqueId val="{00000015-603C-40B7-94B5-21341EBF4CF5}"/>
              </c:ext>
            </c:extLst>
          </c:dPt>
          <c:dPt>
            <c:idx val="2"/>
            <c:bubble3D val="0"/>
            <c:spPr>
              <a:solidFill>
                <a:schemeClr val="accent3"/>
              </a:solidFill>
              <a:ln w="19050">
                <a:solidFill>
                  <a:schemeClr val="accent3"/>
                </a:solidFill>
              </a:ln>
              <a:effectLst/>
            </c:spPr>
            <c:extLst xmlns:c16r2="http://schemas.microsoft.com/office/drawing/2015/06/chart">
              <c:ext xmlns:c16="http://schemas.microsoft.com/office/drawing/2014/chart" uri="{C3380CC4-5D6E-409C-BE32-E72D297353CC}">
                <c16:uniqueId val="{00000017-603C-40B7-94B5-21341EBF4CF5}"/>
              </c:ext>
            </c:extLst>
          </c:dPt>
          <c:dPt>
            <c:idx val="3"/>
            <c:bubble3D val="0"/>
            <c:spPr>
              <a:solidFill>
                <a:schemeClr val="accent4"/>
              </a:solidFill>
              <a:ln w="19050">
                <a:solidFill>
                  <a:schemeClr val="accent4"/>
                </a:solidFill>
              </a:ln>
              <a:effectLst/>
            </c:spPr>
            <c:extLst xmlns:c16r2="http://schemas.microsoft.com/office/drawing/2015/06/chart">
              <c:ext xmlns:c16="http://schemas.microsoft.com/office/drawing/2014/chart" uri="{C3380CC4-5D6E-409C-BE32-E72D297353CC}">
                <c16:uniqueId val="{00000019-603C-40B7-94B5-21341EBF4CF5}"/>
              </c:ext>
            </c:extLst>
          </c:dPt>
          <c:cat>
            <c:strRef>
              <c:f>Sheet1!$O$2:$O$5</c:f>
              <c:strCache>
                <c:ptCount val="4"/>
                <c:pt idx="0">
                  <c:v>Tốt</c:v>
                </c:pt>
                <c:pt idx="1">
                  <c:v>Khá</c:v>
                </c:pt>
                <c:pt idx="2">
                  <c:v>Đạt </c:v>
                </c:pt>
                <c:pt idx="3">
                  <c:v>Chưa đạt</c:v>
                </c:pt>
              </c:strCache>
            </c:strRef>
          </c:cat>
          <c:val>
            <c:numRef>
              <c:f>Sheet1!$P$2:$P$5</c:f>
              <c:numCache>
                <c:formatCode>General</c:formatCode>
                <c:ptCount val="4"/>
                <c:pt idx="0">
                  <c:v>10</c:v>
                </c:pt>
                <c:pt idx="1">
                  <c:v>45</c:v>
                </c:pt>
                <c:pt idx="2">
                  <c:v>25</c:v>
                </c:pt>
                <c:pt idx="3">
                  <c:v>20</c:v>
                </c:pt>
              </c:numCache>
            </c:numRef>
          </c:val>
          <c:extLst xmlns:c16r2="http://schemas.microsoft.com/office/drawing/2015/06/chart">
            <c:ext xmlns:c16="http://schemas.microsoft.com/office/drawing/2014/chart" uri="{C3380CC4-5D6E-409C-BE32-E72D297353CC}">
              <c16:uniqueId val="{0000001A-603C-40B7-94B5-21341EBF4CF5}"/>
            </c:ext>
          </c:extLst>
        </c:ser>
        <c:ser>
          <c:idx val="0"/>
          <c:order val="3"/>
          <c:dPt>
            <c:idx val="0"/>
            <c:bubble3D val="0"/>
            <c:spPr>
              <a:solidFill>
                <a:schemeClr val="accent1"/>
              </a:solidFill>
              <a:ln w="19050">
                <a:solidFill>
                  <a:schemeClr val="accent1"/>
                </a:solidFill>
              </a:ln>
              <a:effectLst/>
            </c:spPr>
            <c:extLst xmlns:c16r2="http://schemas.microsoft.com/office/drawing/2015/06/chart">
              <c:ext xmlns:c16="http://schemas.microsoft.com/office/drawing/2014/chart" uri="{C3380CC4-5D6E-409C-BE32-E72D297353CC}">
                <c16:uniqueId val="{0000001C-603C-40B7-94B5-21341EBF4CF5}"/>
              </c:ext>
            </c:extLst>
          </c:dPt>
          <c:dPt>
            <c:idx val="1"/>
            <c:bubble3D val="0"/>
            <c:spPr>
              <a:solidFill>
                <a:schemeClr val="accent2"/>
              </a:solidFill>
              <a:ln w="19050">
                <a:solidFill>
                  <a:schemeClr val="accent2"/>
                </a:solidFill>
              </a:ln>
              <a:effectLst/>
            </c:spPr>
            <c:extLst xmlns:c16r2="http://schemas.microsoft.com/office/drawing/2015/06/chart">
              <c:ext xmlns:c16="http://schemas.microsoft.com/office/drawing/2014/chart" uri="{C3380CC4-5D6E-409C-BE32-E72D297353CC}">
                <c16:uniqueId val="{0000001E-603C-40B7-94B5-21341EBF4CF5}"/>
              </c:ext>
            </c:extLst>
          </c:dPt>
          <c:dPt>
            <c:idx val="2"/>
            <c:bubble3D val="0"/>
            <c:spPr>
              <a:solidFill>
                <a:schemeClr val="accent3"/>
              </a:solidFill>
              <a:ln w="19050">
                <a:solidFill>
                  <a:schemeClr val="accent3"/>
                </a:solidFill>
              </a:ln>
              <a:effectLst/>
            </c:spPr>
            <c:extLst xmlns:c16r2="http://schemas.microsoft.com/office/drawing/2015/06/chart">
              <c:ext xmlns:c16="http://schemas.microsoft.com/office/drawing/2014/chart" uri="{C3380CC4-5D6E-409C-BE32-E72D297353CC}">
                <c16:uniqueId val="{00000020-603C-40B7-94B5-21341EBF4CF5}"/>
              </c:ext>
            </c:extLst>
          </c:dPt>
          <c:dPt>
            <c:idx val="3"/>
            <c:bubble3D val="0"/>
            <c:spPr>
              <a:solidFill>
                <a:schemeClr val="accent4"/>
              </a:solidFill>
              <a:ln w="19050">
                <a:solidFill>
                  <a:schemeClr val="accent4"/>
                </a:solidFill>
              </a:ln>
              <a:effectLst/>
            </c:spPr>
            <c:extLst xmlns:c16r2="http://schemas.microsoft.com/office/drawing/2015/06/chart">
              <c:ext xmlns:c16="http://schemas.microsoft.com/office/drawing/2014/chart" uri="{C3380CC4-5D6E-409C-BE32-E72D297353CC}">
                <c16:uniqueId val="{00000022-603C-40B7-94B5-21341EBF4CF5}"/>
              </c:ext>
            </c:extLst>
          </c:dPt>
          <c:cat>
            <c:strRef>
              <c:f>Sheet1!$O$2:$O$5</c:f>
              <c:strCache>
                <c:ptCount val="4"/>
                <c:pt idx="0">
                  <c:v>Tốt</c:v>
                </c:pt>
                <c:pt idx="1">
                  <c:v>Khá</c:v>
                </c:pt>
                <c:pt idx="2">
                  <c:v>Đạt </c:v>
                </c:pt>
                <c:pt idx="3">
                  <c:v>Chưa đạt</c:v>
                </c:pt>
              </c:strCache>
            </c:strRef>
          </c:cat>
          <c:val>
            <c:numRef>
              <c:f>Sheet1!$P$2:$P$5</c:f>
              <c:numCache>
                <c:formatCode>General</c:formatCode>
                <c:ptCount val="4"/>
                <c:pt idx="0">
                  <c:v>10</c:v>
                </c:pt>
                <c:pt idx="1">
                  <c:v>45</c:v>
                </c:pt>
                <c:pt idx="2">
                  <c:v>25</c:v>
                </c:pt>
                <c:pt idx="3">
                  <c:v>20</c:v>
                </c:pt>
              </c:numCache>
            </c:numRef>
          </c:val>
          <c:extLst xmlns:c16r2="http://schemas.microsoft.com/office/drawing/2015/06/chart">
            <c:ext xmlns:c16="http://schemas.microsoft.com/office/drawing/2014/chart" uri="{C3380CC4-5D6E-409C-BE32-E72D297353CC}">
              <c16:uniqueId val="{00000023-603C-40B7-94B5-21341EBF4CF5}"/>
            </c:ext>
          </c:extLst>
        </c:ser>
        <c:dLbls>
          <c:showLegendKey val="0"/>
          <c:showVal val="0"/>
          <c:showCatName val="0"/>
          <c:showSerName val="0"/>
          <c:showPercent val="0"/>
          <c:showBubbleSize val="0"/>
          <c:showLeaderLines val="1"/>
        </c:dLbls>
        <c:firstSliceAng val="0"/>
      </c:pieChart>
    </c:plotArea>
    <c:legend>
      <c:legendPos val="r"/>
      <c:layout>
        <c:manualLayout>
          <c:xMode val="edge"/>
          <c:yMode val="edge"/>
          <c:x val="0.73847414906470021"/>
          <c:y val="0.3302424501490851"/>
          <c:w val="0.1802620505770112"/>
          <c:h val="0.36781685183668783"/>
        </c:manualLayout>
      </c:layout>
      <c:overlay val="0"/>
      <c:spPr>
        <a:noFill/>
        <a:ln>
          <a:noFill/>
        </a:ln>
        <a:effectLst/>
      </c:spPr>
      <c:txPr>
        <a:bodyPr rot="0" vert="horz"/>
        <a:lstStyle/>
        <a:p>
          <a:pPr>
            <a:defRPr sz="2000">
              <a:solidFill>
                <a:schemeClr val="tx1"/>
              </a:solidFill>
            </a:defRPr>
          </a:pPr>
          <a:endParaRPr lang="en-US"/>
        </a:p>
      </c:txPr>
    </c:legend>
    <c:plotVisOnly val="1"/>
    <c:dispBlanksAs val="gap"/>
    <c:showDLblsOverMax val="0"/>
    <c:extLst xmlns:c16r2="http://schemas.microsoft.com/office/drawing/2015/06/chart"/>
  </c:chart>
  <c:spPr>
    <a:solidFill>
      <a:schemeClr val="bg1"/>
    </a:solidFill>
    <a:ln w="9525" cap="flat" cmpd="sng" algn="ctr">
      <a:noFill/>
      <a:round/>
    </a:ln>
    <a:effectLst/>
  </c:spPr>
  <c:txPr>
    <a:bodyPr/>
    <a:lstStyle/>
    <a:p>
      <a:pPr>
        <a:defRPr sz="1800">
          <a:latin typeface="UTM Avo" panose="02040603050506020204" pitchFamily="18" charset="0"/>
        </a:defRPr>
      </a:pPr>
      <a:endParaRPr lang="en-US"/>
    </a:p>
  </c:txPr>
  <c:externalData r:id="rId2">
    <c:autoUpdate val="0"/>
  </c:externalData>
  <c:userShapes r:id="rId3"/>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vert="horz"/>
          <a:lstStyle/>
          <a:p>
            <a:pPr>
              <a:defRPr sz="2400">
                <a:solidFill>
                  <a:schemeClr val="tx1"/>
                </a:solidFill>
              </a:defRPr>
            </a:pPr>
            <a:r>
              <a:rPr lang="en-US" sz="2400">
                <a:solidFill>
                  <a:schemeClr val="bg1"/>
                </a:solidFill>
              </a:rPr>
              <a:t>Tỉ lệ phần trăm xếp loại học lực của học sinh khối 7</a:t>
            </a:r>
          </a:p>
        </c:rich>
      </c:tx>
      <c:layout/>
      <c:overlay val="0"/>
      <c:spPr>
        <a:noFill/>
        <a:ln>
          <a:noFill/>
        </a:ln>
        <a:effectLst/>
      </c:spPr>
    </c:title>
    <c:autoTitleDeleted val="0"/>
    <c:plotArea>
      <c:layout/>
      <c:pieChart>
        <c:varyColors val="1"/>
        <c:ser>
          <c:idx val="1"/>
          <c:order val="0"/>
          <c:dPt>
            <c:idx val="0"/>
            <c:bubble3D val="0"/>
            <c:spPr>
              <a:ln>
                <a:solidFill>
                  <a:schemeClr val="accent1"/>
                </a:solidFill>
              </a:ln>
            </c:spPr>
            <c:extLst xmlns:c16r2="http://schemas.microsoft.com/office/drawing/2015/06/chart">
              <c:ext xmlns:c16="http://schemas.microsoft.com/office/drawing/2014/chart" uri="{C3380CC4-5D6E-409C-BE32-E72D297353CC}">
                <c16:uniqueId val="{00000001-603C-40B7-94B5-21341EBF4CF5}"/>
              </c:ext>
            </c:extLst>
          </c:dPt>
          <c:dPt>
            <c:idx val="1"/>
            <c:bubble3D val="0"/>
            <c:spPr>
              <a:ln>
                <a:solidFill>
                  <a:schemeClr val="accent2"/>
                </a:solidFill>
              </a:ln>
            </c:spPr>
            <c:extLst xmlns:c16r2="http://schemas.microsoft.com/office/drawing/2015/06/chart">
              <c:ext xmlns:c16="http://schemas.microsoft.com/office/drawing/2014/chart" uri="{C3380CC4-5D6E-409C-BE32-E72D297353CC}">
                <c16:uniqueId val="{00000003-603C-40B7-94B5-21341EBF4CF5}"/>
              </c:ext>
            </c:extLst>
          </c:dPt>
          <c:dPt>
            <c:idx val="2"/>
            <c:bubble3D val="0"/>
            <c:spPr>
              <a:ln>
                <a:solidFill>
                  <a:schemeClr val="accent3"/>
                </a:solidFill>
              </a:ln>
            </c:spPr>
            <c:extLst xmlns:c16r2="http://schemas.microsoft.com/office/drawing/2015/06/chart">
              <c:ext xmlns:c16="http://schemas.microsoft.com/office/drawing/2014/chart" uri="{C3380CC4-5D6E-409C-BE32-E72D297353CC}">
                <c16:uniqueId val="{00000005-603C-40B7-94B5-21341EBF4CF5}"/>
              </c:ext>
            </c:extLst>
          </c:dPt>
          <c:dPt>
            <c:idx val="3"/>
            <c:bubble3D val="0"/>
            <c:spPr>
              <a:solidFill>
                <a:schemeClr val="accent4"/>
              </a:solidFill>
              <a:ln>
                <a:solidFill>
                  <a:schemeClr val="accent4"/>
                </a:solidFill>
              </a:ln>
            </c:spPr>
            <c:extLst xmlns:c16r2="http://schemas.microsoft.com/office/drawing/2015/06/chart">
              <c:ext xmlns:c16="http://schemas.microsoft.com/office/drawing/2014/chart" uri="{C3380CC4-5D6E-409C-BE32-E72D297353CC}">
                <c16:uniqueId val="{00000007-603C-40B7-94B5-21341EBF4CF5}"/>
              </c:ext>
            </c:extLst>
          </c:dPt>
          <c:cat>
            <c:strRef>
              <c:f>Sheet1!$O$2:$O$5</c:f>
              <c:strCache>
                <c:ptCount val="4"/>
                <c:pt idx="0">
                  <c:v>Tốt</c:v>
                </c:pt>
                <c:pt idx="1">
                  <c:v>Khá</c:v>
                </c:pt>
                <c:pt idx="2">
                  <c:v>Đạt </c:v>
                </c:pt>
                <c:pt idx="3">
                  <c:v>Chưa đạt</c:v>
                </c:pt>
              </c:strCache>
            </c:strRef>
          </c:cat>
          <c:val>
            <c:numRef>
              <c:f>Sheet1!$P$2:$P$5</c:f>
              <c:numCache>
                <c:formatCode>General</c:formatCode>
                <c:ptCount val="4"/>
                <c:pt idx="0">
                  <c:v>10</c:v>
                </c:pt>
                <c:pt idx="1">
                  <c:v>45</c:v>
                </c:pt>
                <c:pt idx="2">
                  <c:v>25</c:v>
                </c:pt>
                <c:pt idx="3">
                  <c:v>20</c:v>
                </c:pt>
              </c:numCache>
            </c:numRef>
          </c:val>
          <c:extLst xmlns:c16r2="http://schemas.microsoft.com/office/drawing/2015/06/chart">
            <c:ext xmlns:c16="http://schemas.microsoft.com/office/drawing/2014/chart" uri="{C3380CC4-5D6E-409C-BE32-E72D297353CC}">
              <c16:uniqueId val="{00000008-603C-40B7-94B5-21341EBF4CF5}"/>
            </c:ext>
          </c:extLst>
        </c:ser>
        <c:ser>
          <c:idx val="2"/>
          <c:order val="1"/>
          <c:dPt>
            <c:idx val="0"/>
            <c:bubble3D val="0"/>
            <c:spPr>
              <a:solidFill>
                <a:schemeClr val="accent1"/>
              </a:solidFill>
              <a:ln w="19050">
                <a:solidFill>
                  <a:schemeClr val="accent1"/>
                </a:solidFill>
              </a:ln>
              <a:effectLst/>
            </c:spPr>
            <c:extLst xmlns:c16r2="http://schemas.microsoft.com/office/drawing/2015/06/chart">
              <c:ext xmlns:c16="http://schemas.microsoft.com/office/drawing/2014/chart" uri="{C3380CC4-5D6E-409C-BE32-E72D297353CC}">
                <c16:uniqueId val="{0000000A-603C-40B7-94B5-21341EBF4CF5}"/>
              </c:ext>
            </c:extLst>
          </c:dPt>
          <c:dPt>
            <c:idx val="1"/>
            <c:bubble3D val="0"/>
            <c:spPr>
              <a:solidFill>
                <a:schemeClr val="accent2"/>
              </a:solidFill>
              <a:ln w="19050">
                <a:solidFill>
                  <a:schemeClr val="accent2"/>
                </a:solidFill>
              </a:ln>
              <a:effectLst/>
            </c:spPr>
            <c:extLst xmlns:c16r2="http://schemas.microsoft.com/office/drawing/2015/06/chart">
              <c:ext xmlns:c16="http://schemas.microsoft.com/office/drawing/2014/chart" uri="{C3380CC4-5D6E-409C-BE32-E72D297353CC}">
                <c16:uniqueId val="{0000000C-603C-40B7-94B5-21341EBF4CF5}"/>
              </c:ext>
            </c:extLst>
          </c:dPt>
          <c:dPt>
            <c:idx val="2"/>
            <c:bubble3D val="0"/>
            <c:spPr>
              <a:solidFill>
                <a:schemeClr val="accent3"/>
              </a:solidFill>
              <a:ln w="19050">
                <a:solidFill>
                  <a:schemeClr val="accent3"/>
                </a:solidFill>
              </a:ln>
              <a:effectLst/>
            </c:spPr>
            <c:extLst xmlns:c16r2="http://schemas.microsoft.com/office/drawing/2015/06/chart">
              <c:ext xmlns:c16="http://schemas.microsoft.com/office/drawing/2014/chart" uri="{C3380CC4-5D6E-409C-BE32-E72D297353CC}">
                <c16:uniqueId val="{0000000E-603C-40B7-94B5-21341EBF4CF5}"/>
              </c:ext>
            </c:extLst>
          </c:dPt>
          <c:dPt>
            <c:idx val="3"/>
            <c:bubble3D val="0"/>
            <c:spPr>
              <a:solidFill>
                <a:schemeClr val="accent4"/>
              </a:solidFill>
              <a:ln w="19050">
                <a:solidFill>
                  <a:schemeClr val="accent4"/>
                </a:solidFill>
              </a:ln>
              <a:effectLst/>
            </c:spPr>
            <c:extLst xmlns:c16r2="http://schemas.microsoft.com/office/drawing/2015/06/chart">
              <c:ext xmlns:c16="http://schemas.microsoft.com/office/drawing/2014/chart" uri="{C3380CC4-5D6E-409C-BE32-E72D297353CC}">
                <c16:uniqueId val="{00000010-603C-40B7-94B5-21341EBF4CF5}"/>
              </c:ext>
            </c:extLst>
          </c:dPt>
          <c:cat>
            <c:strRef>
              <c:f>Sheet1!$O$2:$O$5</c:f>
              <c:strCache>
                <c:ptCount val="4"/>
                <c:pt idx="0">
                  <c:v>Tốt</c:v>
                </c:pt>
                <c:pt idx="1">
                  <c:v>Khá</c:v>
                </c:pt>
                <c:pt idx="2">
                  <c:v>Đạt </c:v>
                </c:pt>
                <c:pt idx="3">
                  <c:v>Chưa đạt</c:v>
                </c:pt>
              </c:strCache>
            </c:strRef>
          </c:cat>
          <c:val>
            <c:numRef>
              <c:f>Sheet1!$P$2:$P$5</c:f>
              <c:numCache>
                <c:formatCode>General</c:formatCode>
                <c:ptCount val="4"/>
                <c:pt idx="0">
                  <c:v>10</c:v>
                </c:pt>
                <c:pt idx="1">
                  <c:v>45</c:v>
                </c:pt>
                <c:pt idx="2">
                  <c:v>25</c:v>
                </c:pt>
                <c:pt idx="3">
                  <c:v>20</c:v>
                </c:pt>
              </c:numCache>
            </c:numRef>
          </c:val>
          <c:extLst xmlns:c16r2="http://schemas.microsoft.com/office/drawing/2015/06/chart">
            <c:ext xmlns:c16="http://schemas.microsoft.com/office/drawing/2014/chart" uri="{C3380CC4-5D6E-409C-BE32-E72D297353CC}">
              <c16:uniqueId val="{00000011-603C-40B7-94B5-21341EBF4CF5}"/>
            </c:ext>
          </c:extLst>
        </c:ser>
        <c:ser>
          <c:idx val="3"/>
          <c:order val="2"/>
          <c:dPt>
            <c:idx val="0"/>
            <c:bubble3D val="0"/>
            <c:spPr>
              <a:solidFill>
                <a:schemeClr val="accent1"/>
              </a:solidFill>
              <a:ln w="19050">
                <a:solidFill>
                  <a:schemeClr val="accent1"/>
                </a:solidFill>
              </a:ln>
              <a:effectLst/>
            </c:spPr>
            <c:extLst xmlns:c16r2="http://schemas.microsoft.com/office/drawing/2015/06/chart">
              <c:ext xmlns:c16="http://schemas.microsoft.com/office/drawing/2014/chart" uri="{C3380CC4-5D6E-409C-BE32-E72D297353CC}">
                <c16:uniqueId val="{00000013-603C-40B7-94B5-21341EBF4CF5}"/>
              </c:ext>
            </c:extLst>
          </c:dPt>
          <c:dPt>
            <c:idx val="1"/>
            <c:bubble3D val="0"/>
            <c:spPr>
              <a:solidFill>
                <a:schemeClr val="accent2"/>
              </a:solidFill>
              <a:ln w="19050">
                <a:solidFill>
                  <a:schemeClr val="accent2"/>
                </a:solidFill>
              </a:ln>
              <a:effectLst/>
            </c:spPr>
            <c:extLst xmlns:c16r2="http://schemas.microsoft.com/office/drawing/2015/06/chart">
              <c:ext xmlns:c16="http://schemas.microsoft.com/office/drawing/2014/chart" uri="{C3380CC4-5D6E-409C-BE32-E72D297353CC}">
                <c16:uniqueId val="{00000015-603C-40B7-94B5-21341EBF4CF5}"/>
              </c:ext>
            </c:extLst>
          </c:dPt>
          <c:dPt>
            <c:idx val="2"/>
            <c:bubble3D val="0"/>
            <c:spPr>
              <a:solidFill>
                <a:schemeClr val="accent3"/>
              </a:solidFill>
              <a:ln w="19050">
                <a:solidFill>
                  <a:schemeClr val="accent3"/>
                </a:solidFill>
              </a:ln>
              <a:effectLst/>
            </c:spPr>
            <c:extLst xmlns:c16r2="http://schemas.microsoft.com/office/drawing/2015/06/chart">
              <c:ext xmlns:c16="http://schemas.microsoft.com/office/drawing/2014/chart" uri="{C3380CC4-5D6E-409C-BE32-E72D297353CC}">
                <c16:uniqueId val="{00000017-603C-40B7-94B5-21341EBF4CF5}"/>
              </c:ext>
            </c:extLst>
          </c:dPt>
          <c:dPt>
            <c:idx val="3"/>
            <c:bubble3D val="0"/>
            <c:spPr>
              <a:solidFill>
                <a:schemeClr val="accent4"/>
              </a:solidFill>
              <a:ln w="19050">
                <a:solidFill>
                  <a:schemeClr val="accent4"/>
                </a:solidFill>
              </a:ln>
              <a:effectLst/>
            </c:spPr>
            <c:extLst xmlns:c16r2="http://schemas.microsoft.com/office/drawing/2015/06/chart">
              <c:ext xmlns:c16="http://schemas.microsoft.com/office/drawing/2014/chart" uri="{C3380CC4-5D6E-409C-BE32-E72D297353CC}">
                <c16:uniqueId val="{00000019-603C-40B7-94B5-21341EBF4CF5}"/>
              </c:ext>
            </c:extLst>
          </c:dPt>
          <c:cat>
            <c:strRef>
              <c:f>Sheet1!$O$2:$O$5</c:f>
              <c:strCache>
                <c:ptCount val="4"/>
                <c:pt idx="0">
                  <c:v>Tốt</c:v>
                </c:pt>
                <c:pt idx="1">
                  <c:v>Khá</c:v>
                </c:pt>
                <c:pt idx="2">
                  <c:v>Đạt </c:v>
                </c:pt>
                <c:pt idx="3">
                  <c:v>Chưa đạt</c:v>
                </c:pt>
              </c:strCache>
            </c:strRef>
          </c:cat>
          <c:val>
            <c:numRef>
              <c:f>Sheet1!$P$2:$P$5</c:f>
              <c:numCache>
                <c:formatCode>General</c:formatCode>
                <c:ptCount val="4"/>
                <c:pt idx="0">
                  <c:v>10</c:v>
                </c:pt>
                <c:pt idx="1">
                  <c:v>45</c:v>
                </c:pt>
                <c:pt idx="2">
                  <c:v>25</c:v>
                </c:pt>
                <c:pt idx="3">
                  <c:v>20</c:v>
                </c:pt>
              </c:numCache>
            </c:numRef>
          </c:val>
          <c:extLst xmlns:c16r2="http://schemas.microsoft.com/office/drawing/2015/06/chart">
            <c:ext xmlns:c16="http://schemas.microsoft.com/office/drawing/2014/chart" uri="{C3380CC4-5D6E-409C-BE32-E72D297353CC}">
              <c16:uniqueId val="{0000001A-603C-40B7-94B5-21341EBF4CF5}"/>
            </c:ext>
          </c:extLst>
        </c:ser>
        <c:ser>
          <c:idx val="0"/>
          <c:order val="3"/>
          <c:dPt>
            <c:idx val="0"/>
            <c:bubble3D val="0"/>
            <c:spPr>
              <a:solidFill>
                <a:schemeClr val="accent1"/>
              </a:solidFill>
              <a:ln w="19050">
                <a:solidFill>
                  <a:schemeClr val="accent1"/>
                </a:solidFill>
              </a:ln>
              <a:effectLst/>
            </c:spPr>
            <c:extLst xmlns:c16r2="http://schemas.microsoft.com/office/drawing/2015/06/chart">
              <c:ext xmlns:c16="http://schemas.microsoft.com/office/drawing/2014/chart" uri="{C3380CC4-5D6E-409C-BE32-E72D297353CC}">
                <c16:uniqueId val="{0000001C-603C-40B7-94B5-21341EBF4CF5}"/>
              </c:ext>
            </c:extLst>
          </c:dPt>
          <c:dPt>
            <c:idx val="1"/>
            <c:bubble3D val="0"/>
            <c:spPr>
              <a:solidFill>
                <a:schemeClr val="accent2"/>
              </a:solidFill>
              <a:ln w="19050">
                <a:solidFill>
                  <a:schemeClr val="accent2"/>
                </a:solidFill>
              </a:ln>
              <a:effectLst/>
            </c:spPr>
            <c:extLst xmlns:c16r2="http://schemas.microsoft.com/office/drawing/2015/06/chart">
              <c:ext xmlns:c16="http://schemas.microsoft.com/office/drawing/2014/chart" uri="{C3380CC4-5D6E-409C-BE32-E72D297353CC}">
                <c16:uniqueId val="{0000001E-603C-40B7-94B5-21341EBF4CF5}"/>
              </c:ext>
            </c:extLst>
          </c:dPt>
          <c:dPt>
            <c:idx val="2"/>
            <c:bubble3D val="0"/>
            <c:spPr>
              <a:solidFill>
                <a:schemeClr val="accent3"/>
              </a:solidFill>
              <a:ln w="19050">
                <a:solidFill>
                  <a:schemeClr val="accent3"/>
                </a:solidFill>
              </a:ln>
              <a:effectLst/>
            </c:spPr>
            <c:extLst xmlns:c16r2="http://schemas.microsoft.com/office/drawing/2015/06/chart">
              <c:ext xmlns:c16="http://schemas.microsoft.com/office/drawing/2014/chart" uri="{C3380CC4-5D6E-409C-BE32-E72D297353CC}">
                <c16:uniqueId val="{00000020-603C-40B7-94B5-21341EBF4CF5}"/>
              </c:ext>
            </c:extLst>
          </c:dPt>
          <c:dPt>
            <c:idx val="3"/>
            <c:bubble3D val="0"/>
            <c:spPr>
              <a:solidFill>
                <a:schemeClr val="accent4"/>
              </a:solidFill>
              <a:ln w="19050">
                <a:solidFill>
                  <a:schemeClr val="accent4"/>
                </a:solidFill>
              </a:ln>
              <a:effectLst/>
            </c:spPr>
            <c:extLst xmlns:c16r2="http://schemas.microsoft.com/office/drawing/2015/06/chart">
              <c:ext xmlns:c16="http://schemas.microsoft.com/office/drawing/2014/chart" uri="{C3380CC4-5D6E-409C-BE32-E72D297353CC}">
                <c16:uniqueId val="{00000022-603C-40B7-94B5-21341EBF4CF5}"/>
              </c:ext>
            </c:extLst>
          </c:dPt>
          <c:cat>
            <c:strRef>
              <c:f>Sheet1!$O$2:$O$5</c:f>
              <c:strCache>
                <c:ptCount val="4"/>
                <c:pt idx="0">
                  <c:v>Tốt</c:v>
                </c:pt>
                <c:pt idx="1">
                  <c:v>Khá</c:v>
                </c:pt>
                <c:pt idx="2">
                  <c:v>Đạt </c:v>
                </c:pt>
                <c:pt idx="3">
                  <c:v>Chưa đạt</c:v>
                </c:pt>
              </c:strCache>
            </c:strRef>
          </c:cat>
          <c:val>
            <c:numRef>
              <c:f>Sheet1!$P$2:$P$5</c:f>
              <c:numCache>
                <c:formatCode>General</c:formatCode>
                <c:ptCount val="4"/>
                <c:pt idx="0">
                  <c:v>10</c:v>
                </c:pt>
                <c:pt idx="1">
                  <c:v>45</c:v>
                </c:pt>
                <c:pt idx="2">
                  <c:v>25</c:v>
                </c:pt>
                <c:pt idx="3">
                  <c:v>20</c:v>
                </c:pt>
              </c:numCache>
            </c:numRef>
          </c:val>
          <c:extLst xmlns:c16r2="http://schemas.microsoft.com/office/drawing/2015/06/chart">
            <c:ext xmlns:c16="http://schemas.microsoft.com/office/drawing/2014/chart" uri="{C3380CC4-5D6E-409C-BE32-E72D297353CC}">
              <c16:uniqueId val="{00000023-603C-40B7-94B5-21341EBF4CF5}"/>
            </c:ext>
          </c:extLst>
        </c:ser>
        <c:dLbls>
          <c:showLegendKey val="0"/>
          <c:showVal val="0"/>
          <c:showCatName val="0"/>
          <c:showSerName val="0"/>
          <c:showPercent val="0"/>
          <c:showBubbleSize val="0"/>
          <c:showLeaderLines val="1"/>
        </c:dLbls>
        <c:firstSliceAng val="0"/>
      </c:pieChart>
    </c:plotArea>
    <c:legend>
      <c:legendPos val="r"/>
      <c:layout>
        <c:manualLayout>
          <c:xMode val="edge"/>
          <c:yMode val="edge"/>
          <c:x val="0.73847414906470021"/>
          <c:y val="0.3302424501490851"/>
          <c:w val="0.1802620505770112"/>
          <c:h val="0.36781685183668783"/>
        </c:manualLayout>
      </c:layout>
      <c:overlay val="0"/>
      <c:spPr>
        <a:noFill/>
        <a:ln>
          <a:noFill/>
        </a:ln>
        <a:effectLst/>
      </c:spPr>
      <c:txPr>
        <a:bodyPr rot="0" vert="horz"/>
        <a:lstStyle/>
        <a:p>
          <a:pPr>
            <a:defRPr sz="2000">
              <a:solidFill>
                <a:schemeClr val="tx1"/>
              </a:solidFill>
            </a:defRPr>
          </a:pPr>
          <a:endParaRPr lang="en-US"/>
        </a:p>
      </c:txPr>
    </c:legend>
    <c:plotVisOnly val="1"/>
    <c:dispBlanksAs val="gap"/>
    <c:showDLblsOverMax val="0"/>
    <c:extLst xmlns:c16r2="http://schemas.microsoft.com/office/drawing/2015/06/chart"/>
  </c:chart>
  <c:spPr>
    <a:solidFill>
      <a:schemeClr val="bg1"/>
    </a:solidFill>
    <a:ln w="9525" cap="flat" cmpd="sng" algn="ctr">
      <a:noFill/>
      <a:round/>
    </a:ln>
    <a:effectLst/>
  </c:spPr>
  <c:txPr>
    <a:bodyPr/>
    <a:lstStyle/>
    <a:p>
      <a:pPr>
        <a:defRPr sz="1800">
          <a:latin typeface="UTM Avo" panose="02040603050506020204" pitchFamily="18" charset="0"/>
        </a:defRPr>
      </a:pPr>
      <a:endParaRPr lang="en-US"/>
    </a:p>
  </c:txPr>
  <c:externalData r:id="rId2">
    <c:autoUpdate val="0"/>
  </c:externalData>
  <c:userShapes r:id="rId3"/>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vert="horz"/>
          <a:lstStyle/>
          <a:p>
            <a:pPr>
              <a:defRPr sz="1600">
                <a:solidFill>
                  <a:schemeClr val="tx1"/>
                </a:solidFill>
              </a:defRPr>
            </a:pPr>
            <a:r>
              <a:rPr lang="en-US" sz="1600">
                <a:solidFill>
                  <a:schemeClr val="tx1"/>
                </a:solidFill>
              </a:rPr>
              <a:t>Tỉ lệ phần trăm xếp loại học lực của học sinh khối 7</a:t>
            </a:r>
          </a:p>
        </c:rich>
      </c:tx>
      <c:layout/>
      <c:overlay val="0"/>
      <c:spPr>
        <a:noFill/>
        <a:ln>
          <a:noFill/>
        </a:ln>
        <a:effectLst/>
      </c:spPr>
    </c:title>
    <c:autoTitleDeleted val="0"/>
    <c:plotArea>
      <c:layout/>
      <c:pieChart>
        <c:varyColors val="1"/>
        <c:ser>
          <c:idx val="1"/>
          <c:order val="0"/>
          <c:dPt>
            <c:idx val="0"/>
            <c:bubble3D val="0"/>
            <c:spPr>
              <a:ln>
                <a:solidFill>
                  <a:schemeClr val="accent1"/>
                </a:solidFill>
              </a:ln>
            </c:spPr>
            <c:extLst xmlns:c16r2="http://schemas.microsoft.com/office/drawing/2015/06/chart">
              <c:ext xmlns:c16="http://schemas.microsoft.com/office/drawing/2014/chart" uri="{C3380CC4-5D6E-409C-BE32-E72D297353CC}">
                <c16:uniqueId val="{00000001-D0E6-4083-9000-939151AEA05F}"/>
              </c:ext>
            </c:extLst>
          </c:dPt>
          <c:dPt>
            <c:idx val="1"/>
            <c:bubble3D val="0"/>
            <c:spPr>
              <a:ln>
                <a:solidFill>
                  <a:schemeClr val="accent2"/>
                </a:solidFill>
              </a:ln>
            </c:spPr>
            <c:extLst xmlns:c16r2="http://schemas.microsoft.com/office/drawing/2015/06/chart">
              <c:ext xmlns:c16="http://schemas.microsoft.com/office/drawing/2014/chart" uri="{C3380CC4-5D6E-409C-BE32-E72D297353CC}">
                <c16:uniqueId val="{00000003-D0E6-4083-9000-939151AEA05F}"/>
              </c:ext>
            </c:extLst>
          </c:dPt>
          <c:dPt>
            <c:idx val="2"/>
            <c:bubble3D val="0"/>
            <c:spPr>
              <a:ln>
                <a:solidFill>
                  <a:schemeClr val="accent3"/>
                </a:solidFill>
              </a:ln>
            </c:spPr>
            <c:extLst xmlns:c16r2="http://schemas.microsoft.com/office/drawing/2015/06/chart">
              <c:ext xmlns:c16="http://schemas.microsoft.com/office/drawing/2014/chart" uri="{C3380CC4-5D6E-409C-BE32-E72D297353CC}">
                <c16:uniqueId val="{00000005-D0E6-4083-9000-939151AEA05F}"/>
              </c:ext>
            </c:extLst>
          </c:dPt>
          <c:dPt>
            <c:idx val="3"/>
            <c:bubble3D val="0"/>
            <c:spPr>
              <a:solidFill>
                <a:schemeClr val="accent4"/>
              </a:solidFill>
              <a:ln>
                <a:solidFill>
                  <a:schemeClr val="accent4"/>
                </a:solidFill>
              </a:ln>
            </c:spPr>
            <c:extLst xmlns:c16r2="http://schemas.microsoft.com/office/drawing/2015/06/chart">
              <c:ext xmlns:c16="http://schemas.microsoft.com/office/drawing/2014/chart" uri="{C3380CC4-5D6E-409C-BE32-E72D297353CC}">
                <c16:uniqueId val="{00000007-D0E6-4083-9000-939151AEA05F}"/>
              </c:ext>
            </c:extLst>
          </c:dPt>
          <c:dLbls>
            <c:dLbl>
              <c:idx val="0"/>
              <c:layout>
                <c:manualLayout>
                  <c:x val="-7.5633854189800509E-2"/>
                  <c:y val="0.15391550202903215"/>
                </c:manualLayout>
              </c:layout>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D0E6-4083-9000-939151AEA05F}"/>
                </c:ext>
              </c:extLst>
            </c:dLbl>
            <c:spPr>
              <a:noFill/>
              <a:ln>
                <a:noFill/>
              </a:ln>
              <a:effectLst/>
            </c:spPr>
            <c:txPr>
              <a:bodyPr/>
              <a:lstStyle/>
              <a:p>
                <a:pPr>
                  <a:defRPr sz="2200" b="1">
                    <a:solidFill>
                      <a:schemeClr val="tx1"/>
                    </a:solidFill>
                  </a:defRPr>
                </a:pPr>
                <a:endParaRPr lang="en-US"/>
              </a:p>
            </c:txPr>
            <c:dLblPos val="ctr"/>
            <c:showLegendKey val="0"/>
            <c:showVal val="0"/>
            <c:showCatName val="0"/>
            <c:showSerName val="0"/>
            <c:showPercent val="1"/>
            <c:showBubbleSize val="0"/>
            <c:showLeaderLines val="1"/>
            <c:extLst xmlns:c16r2="http://schemas.microsoft.com/office/drawing/2015/06/chart">
              <c:ext xmlns:c15="http://schemas.microsoft.com/office/drawing/2012/chart" uri="{CE6537A1-D6FC-4f65-9D91-7224C49458BB}"/>
            </c:extLst>
          </c:dLbls>
          <c:cat>
            <c:strRef>
              <c:f>Sheet1!$O$2:$O$5</c:f>
              <c:strCache>
                <c:ptCount val="4"/>
                <c:pt idx="0">
                  <c:v>Tốt</c:v>
                </c:pt>
                <c:pt idx="1">
                  <c:v>Khá</c:v>
                </c:pt>
                <c:pt idx="2">
                  <c:v>Đạt </c:v>
                </c:pt>
                <c:pt idx="3">
                  <c:v>Chưa đạt</c:v>
                </c:pt>
              </c:strCache>
            </c:strRef>
          </c:cat>
          <c:val>
            <c:numRef>
              <c:f>Sheet1!$P$2:$P$5</c:f>
              <c:numCache>
                <c:formatCode>General</c:formatCode>
                <c:ptCount val="4"/>
                <c:pt idx="0">
                  <c:v>10</c:v>
                </c:pt>
                <c:pt idx="1">
                  <c:v>45</c:v>
                </c:pt>
                <c:pt idx="2">
                  <c:v>25</c:v>
                </c:pt>
                <c:pt idx="3">
                  <c:v>20</c:v>
                </c:pt>
              </c:numCache>
            </c:numRef>
          </c:val>
          <c:extLst xmlns:c16r2="http://schemas.microsoft.com/office/drawing/2015/06/chart">
            <c:ext xmlns:c16="http://schemas.microsoft.com/office/drawing/2014/chart" uri="{C3380CC4-5D6E-409C-BE32-E72D297353CC}">
              <c16:uniqueId val="{00000008-D0E6-4083-9000-939151AEA05F}"/>
            </c:ext>
          </c:extLst>
        </c:ser>
        <c:ser>
          <c:idx val="2"/>
          <c:order val="1"/>
          <c:dPt>
            <c:idx val="0"/>
            <c:bubble3D val="0"/>
            <c:spPr>
              <a:solidFill>
                <a:schemeClr val="accent1"/>
              </a:solidFill>
              <a:ln w="19050">
                <a:solidFill>
                  <a:schemeClr val="accent1"/>
                </a:solidFill>
              </a:ln>
              <a:effectLst/>
            </c:spPr>
            <c:extLst xmlns:c16r2="http://schemas.microsoft.com/office/drawing/2015/06/chart">
              <c:ext xmlns:c16="http://schemas.microsoft.com/office/drawing/2014/chart" uri="{C3380CC4-5D6E-409C-BE32-E72D297353CC}">
                <c16:uniqueId val="{0000000A-D0E6-4083-9000-939151AEA05F}"/>
              </c:ext>
            </c:extLst>
          </c:dPt>
          <c:dPt>
            <c:idx val="1"/>
            <c:bubble3D val="0"/>
            <c:spPr>
              <a:solidFill>
                <a:schemeClr val="accent2"/>
              </a:solidFill>
              <a:ln w="19050">
                <a:solidFill>
                  <a:schemeClr val="accent2"/>
                </a:solidFill>
              </a:ln>
              <a:effectLst/>
            </c:spPr>
            <c:extLst xmlns:c16r2="http://schemas.microsoft.com/office/drawing/2015/06/chart">
              <c:ext xmlns:c16="http://schemas.microsoft.com/office/drawing/2014/chart" uri="{C3380CC4-5D6E-409C-BE32-E72D297353CC}">
                <c16:uniqueId val="{0000000C-D0E6-4083-9000-939151AEA05F}"/>
              </c:ext>
            </c:extLst>
          </c:dPt>
          <c:dPt>
            <c:idx val="2"/>
            <c:bubble3D val="0"/>
            <c:spPr>
              <a:solidFill>
                <a:schemeClr val="accent3"/>
              </a:solidFill>
              <a:ln w="19050">
                <a:solidFill>
                  <a:schemeClr val="accent3"/>
                </a:solidFill>
              </a:ln>
              <a:effectLst/>
            </c:spPr>
            <c:extLst xmlns:c16r2="http://schemas.microsoft.com/office/drawing/2015/06/chart">
              <c:ext xmlns:c16="http://schemas.microsoft.com/office/drawing/2014/chart" uri="{C3380CC4-5D6E-409C-BE32-E72D297353CC}">
                <c16:uniqueId val="{0000000E-D0E6-4083-9000-939151AEA05F}"/>
              </c:ext>
            </c:extLst>
          </c:dPt>
          <c:dPt>
            <c:idx val="3"/>
            <c:bubble3D val="0"/>
            <c:spPr>
              <a:solidFill>
                <a:schemeClr val="accent4"/>
              </a:solidFill>
              <a:ln w="19050">
                <a:solidFill>
                  <a:schemeClr val="accent4"/>
                </a:solidFill>
              </a:ln>
              <a:effectLst/>
            </c:spPr>
            <c:extLst xmlns:c16r2="http://schemas.microsoft.com/office/drawing/2015/06/chart">
              <c:ext xmlns:c16="http://schemas.microsoft.com/office/drawing/2014/chart" uri="{C3380CC4-5D6E-409C-BE32-E72D297353CC}">
                <c16:uniqueId val="{00000010-D0E6-4083-9000-939151AEA05F}"/>
              </c:ext>
            </c:extLst>
          </c:dPt>
          <c:cat>
            <c:strRef>
              <c:f>Sheet1!$O$2:$O$5</c:f>
              <c:strCache>
                <c:ptCount val="4"/>
                <c:pt idx="0">
                  <c:v>Tốt</c:v>
                </c:pt>
                <c:pt idx="1">
                  <c:v>Khá</c:v>
                </c:pt>
                <c:pt idx="2">
                  <c:v>Đạt </c:v>
                </c:pt>
                <c:pt idx="3">
                  <c:v>Chưa đạt</c:v>
                </c:pt>
              </c:strCache>
            </c:strRef>
          </c:cat>
          <c:val>
            <c:numRef>
              <c:f>Sheet1!$P$2:$P$5</c:f>
              <c:numCache>
                <c:formatCode>General</c:formatCode>
                <c:ptCount val="4"/>
                <c:pt idx="0">
                  <c:v>10</c:v>
                </c:pt>
                <c:pt idx="1">
                  <c:v>45</c:v>
                </c:pt>
                <c:pt idx="2">
                  <c:v>25</c:v>
                </c:pt>
                <c:pt idx="3">
                  <c:v>20</c:v>
                </c:pt>
              </c:numCache>
            </c:numRef>
          </c:val>
          <c:extLst xmlns:c16r2="http://schemas.microsoft.com/office/drawing/2015/06/chart">
            <c:ext xmlns:c16="http://schemas.microsoft.com/office/drawing/2014/chart" uri="{C3380CC4-5D6E-409C-BE32-E72D297353CC}">
              <c16:uniqueId val="{00000011-D0E6-4083-9000-939151AEA05F}"/>
            </c:ext>
          </c:extLst>
        </c:ser>
        <c:ser>
          <c:idx val="3"/>
          <c:order val="2"/>
          <c:dPt>
            <c:idx val="0"/>
            <c:bubble3D val="0"/>
            <c:spPr>
              <a:solidFill>
                <a:schemeClr val="accent1"/>
              </a:solidFill>
              <a:ln w="19050">
                <a:solidFill>
                  <a:schemeClr val="accent1"/>
                </a:solidFill>
              </a:ln>
              <a:effectLst/>
            </c:spPr>
            <c:extLst xmlns:c16r2="http://schemas.microsoft.com/office/drawing/2015/06/chart">
              <c:ext xmlns:c16="http://schemas.microsoft.com/office/drawing/2014/chart" uri="{C3380CC4-5D6E-409C-BE32-E72D297353CC}">
                <c16:uniqueId val="{00000013-D0E6-4083-9000-939151AEA05F}"/>
              </c:ext>
            </c:extLst>
          </c:dPt>
          <c:dPt>
            <c:idx val="1"/>
            <c:bubble3D val="0"/>
            <c:spPr>
              <a:solidFill>
                <a:schemeClr val="accent2"/>
              </a:solidFill>
              <a:ln w="19050">
                <a:solidFill>
                  <a:schemeClr val="accent2"/>
                </a:solidFill>
              </a:ln>
              <a:effectLst/>
            </c:spPr>
            <c:extLst xmlns:c16r2="http://schemas.microsoft.com/office/drawing/2015/06/chart">
              <c:ext xmlns:c16="http://schemas.microsoft.com/office/drawing/2014/chart" uri="{C3380CC4-5D6E-409C-BE32-E72D297353CC}">
                <c16:uniqueId val="{00000015-D0E6-4083-9000-939151AEA05F}"/>
              </c:ext>
            </c:extLst>
          </c:dPt>
          <c:dPt>
            <c:idx val="2"/>
            <c:bubble3D val="0"/>
            <c:spPr>
              <a:solidFill>
                <a:schemeClr val="accent3"/>
              </a:solidFill>
              <a:ln w="19050">
                <a:solidFill>
                  <a:schemeClr val="accent3"/>
                </a:solidFill>
              </a:ln>
              <a:effectLst/>
            </c:spPr>
            <c:extLst xmlns:c16r2="http://schemas.microsoft.com/office/drawing/2015/06/chart">
              <c:ext xmlns:c16="http://schemas.microsoft.com/office/drawing/2014/chart" uri="{C3380CC4-5D6E-409C-BE32-E72D297353CC}">
                <c16:uniqueId val="{00000017-D0E6-4083-9000-939151AEA05F}"/>
              </c:ext>
            </c:extLst>
          </c:dPt>
          <c:dPt>
            <c:idx val="3"/>
            <c:bubble3D val="0"/>
            <c:spPr>
              <a:solidFill>
                <a:schemeClr val="accent4"/>
              </a:solidFill>
              <a:ln w="19050">
                <a:solidFill>
                  <a:schemeClr val="accent4"/>
                </a:solidFill>
              </a:ln>
              <a:effectLst/>
            </c:spPr>
            <c:extLst xmlns:c16r2="http://schemas.microsoft.com/office/drawing/2015/06/chart">
              <c:ext xmlns:c16="http://schemas.microsoft.com/office/drawing/2014/chart" uri="{C3380CC4-5D6E-409C-BE32-E72D297353CC}">
                <c16:uniqueId val="{00000019-D0E6-4083-9000-939151AEA05F}"/>
              </c:ext>
            </c:extLst>
          </c:dPt>
          <c:cat>
            <c:strRef>
              <c:f>Sheet1!$O$2:$O$5</c:f>
              <c:strCache>
                <c:ptCount val="4"/>
                <c:pt idx="0">
                  <c:v>Tốt</c:v>
                </c:pt>
                <c:pt idx="1">
                  <c:v>Khá</c:v>
                </c:pt>
                <c:pt idx="2">
                  <c:v>Đạt </c:v>
                </c:pt>
                <c:pt idx="3">
                  <c:v>Chưa đạt</c:v>
                </c:pt>
              </c:strCache>
            </c:strRef>
          </c:cat>
          <c:val>
            <c:numRef>
              <c:f>Sheet1!$P$2:$P$5</c:f>
              <c:numCache>
                <c:formatCode>General</c:formatCode>
                <c:ptCount val="4"/>
                <c:pt idx="0">
                  <c:v>10</c:v>
                </c:pt>
                <c:pt idx="1">
                  <c:v>45</c:v>
                </c:pt>
                <c:pt idx="2">
                  <c:v>25</c:v>
                </c:pt>
                <c:pt idx="3">
                  <c:v>20</c:v>
                </c:pt>
              </c:numCache>
            </c:numRef>
          </c:val>
          <c:extLst xmlns:c16r2="http://schemas.microsoft.com/office/drawing/2015/06/chart">
            <c:ext xmlns:c16="http://schemas.microsoft.com/office/drawing/2014/chart" uri="{C3380CC4-5D6E-409C-BE32-E72D297353CC}">
              <c16:uniqueId val="{0000001A-D0E6-4083-9000-939151AEA05F}"/>
            </c:ext>
          </c:extLst>
        </c:ser>
        <c:ser>
          <c:idx val="0"/>
          <c:order val="3"/>
          <c:dPt>
            <c:idx val="0"/>
            <c:bubble3D val="0"/>
            <c:spPr>
              <a:solidFill>
                <a:schemeClr val="accent1"/>
              </a:solidFill>
              <a:ln w="19050">
                <a:solidFill>
                  <a:schemeClr val="accent1"/>
                </a:solidFill>
              </a:ln>
              <a:effectLst/>
            </c:spPr>
            <c:extLst xmlns:c16r2="http://schemas.microsoft.com/office/drawing/2015/06/chart">
              <c:ext xmlns:c16="http://schemas.microsoft.com/office/drawing/2014/chart" uri="{C3380CC4-5D6E-409C-BE32-E72D297353CC}">
                <c16:uniqueId val="{0000001C-D0E6-4083-9000-939151AEA05F}"/>
              </c:ext>
            </c:extLst>
          </c:dPt>
          <c:dPt>
            <c:idx val="1"/>
            <c:bubble3D val="0"/>
            <c:spPr>
              <a:solidFill>
                <a:schemeClr val="accent2"/>
              </a:solidFill>
              <a:ln w="19050">
                <a:solidFill>
                  <a:schemeClr val="accent2"/>
                </a:solidFill>
              </a:ln>
              <a:effectLst/>
            </c:spPr>
            <c:extLst xmlns:c16r2="http://schemas.microsoft.com/office/drawing/2015/06/chart">
              <c:ext xmlns:c16="http://schemas.microsoft.com/office/drawing/2014/chart" uri="{C3380CC4-5D6E-409C-BE32-E72D297353CC}">
                <c16:uniqueId val="{0000001E-D0E6-4083-9000-939151AEA05F}"/>
              </c:ext>
            </c:extLst>
          </c:dPt>
          <c:dPt>
            <c:idx val="2"/>
            <c:bubble3D val="0"/>
            <c:spPr>
              <a:solidFill>
                <a:schemeClr val="accent3"/>
              </a:solidFill>
              <a:ln w="19050">
                <a:solidFill>
                  <a:schemeClr val="accent3"/>
                </a:solidFill>
              </a:ln>
              <a:effectLst/>
            </c:spPr>
            <c:extLst xmlns:c16r2="http://schemas.microsoft.com/office/drawing/2015/06/chart">
              <c:ext xmlns:c16="http://schemas.microsoft.com/office/drawing/2014/chart" uri="{C3380CC4-5D6E-409C-BE32-E72D297353CC}">
                <c16:uniqueId val="{00000020-D0E6-4083-9000-939151AEA05F}"/>
              </c:ext>
            </c:extLst>
          </c:dPt>
          <c:dPt>
            <c:idx val="3"/>
            <c:bubble3D val="0"/>
            <c:spPr>
              <a:solidFill>
                <a:schemeClr val="accent4"/>
              </a:solidFill>
              <a:ln w="19050">
                <a:solidFill>
                  <a:schemeClr val="accent4"/>
                </a:solidFill>
              </a:ln>
              <a:effectLst/>
            </c:spPr>
            <c:extLst xmlns:c16r2="http://schemas.microsoft.com/office/drawing/2015/06/chart">
              <c:ext xmlns:c16="http://schemas.microsoft.com/office/drawing/2014/chart" uri="{C3380CC4-5D6E-409C-BE32-E72D297353CC}">
                <c16:uniqueId val="{00000022-D0E6-4083-9000-939151AEA05F}"/>
              </c:ext>
            </c:extLst>
          </c:dPt>
          <c:cat>
            <c:strRef>
              <c:f>Sheet1!$O$2:$O$5</c:f>
              <c:strCache>
                <c:ptCount val="4"/>
                <c:pt idx="0">
                  <c:v>Tốt</c:v>
                </c:pt>
                <c:pt idx="1">
                  <c:v>Khá</c:v>
                </c:pt>
                <c:pt idx="2">
                  <c:v>Đạt </c:v>
                </c:pt>
                <c:pt idx="3">
                  <c:v>Chưa đạt</c:v>
                </c:pt>
              </c:strCache>
            </c:strRef>
          </c:cat>
          <c:val>
            <c:numRef>
              <c:f>Sheet1!$P$2:$P$5</c:f>
              <c:numCache>
                <c:formatCode>General</c:formatCode>
                <c:ptCount val="4"/>
                <c:pt idx="0">
                  <c:v>10</c:v>
                </c:pt>
                <c:pt idx="1">
                  <c:v>45</c:v>
                </c:pt>
                <c:pt idx="2">
                  <c:v>25</c:v>
                </c:pt>
                <c:pt idx="3">
                  <c:v>20</c:v>
                </c:pt>
              </c:numCache>
            </c:numRef>
          </c:val>
          <c:extLst xmlns:c16r2="http://schemas.microsoft.com/office/drawing/2015/06/chart">
            <c:ext xmlns:c16="http://schemas.microsoft.com/office/drawing/2014/chart" uri="{C3380CC4-5D6E-409C-BE32-E72D297353CC}">
              <c16:uniqueId val="{00000023-D0E6-4083-9000-939151AEA05F}"/>
            </c:ext>
          </c:extLst>
        </c:ser>
        <c:dLbls>
          <c:showLegendKey val="0"/>
          <c:showVal val="0"/>
          <c:showCatName val="0"/>
          <c:showSerName val="0"/>
          <c:showPercent val="0"/>
          <c:showBubbleSize val="0"/>
          <c:showLeaderLines val="1"/>
        </c:dLbls>
        <c:firstSliceAng val="0"/>
      </c:pieChart>
    </c:plotArea>
    <c:legend>
      <c:legendPos val="r"/>
      <c:layout>
        <c:manualLayout>
          <c:xMode val="edge"/>
          <c:yMode val="edge"/>
          <c:x val="0.66717583822181503"/>
          <c:y val="0.36736097217118524"/>
          <c:w val="0.2952250185868992"/>
          <c:h val="0.49036095351673742"/>
        </c:manualLayout>
      </c:layout>
      <c:overlay val="0"/>
      <c:spPr>
        <a:noFill/>
        <a:ln>
          <a:noFill/>
        </a:ln>
        <a:effectLst/>
      </c:spPr>
      <c:txPr>
        <a:bodyPr rot="0" vert="horz"/>
        <a:lstStyle/>
        <a:p>
          <a:pPr>
            <a:defRPr>
              <a:solidFill>
                <a:schemeClr val="tx1"/>
              </a:solidFill>
            </a:defRPr>
          </a:pPr>
          <a:endParaRPr lang="en-US"/>
        </a:p>
      </c:txPr>
    </c:legend>
    <c:plotVisOnly val="1"/>
    <c:dispBlanksAs val="gap"/>
    <c:showDLblsOverMax val="0"/>
    <c:extLst xmlns:c16r2="http://schemas.microsoft.com/office/drawing/2015/06/chart"/>
  </c:chart>
  <c:spPr>
    <a:solidFill>
      <a:schemeClr val="bg1"/>
    </a:solidFill>
    <a:ln w="9525" cap="flat" cmpd="sng" algn="ctr">
      <a:noFill/>
      <a:round/>
    </a:ln>
    <a:effectLst/>
  </c:spPr>
  <c:txPr>
    <a:bodyPr/>
    <a:lstStyle/>
    <a:p>
      <a:pPr>
        <a:defRPr sz="1800">
          <a:latin typeface="UTM Avo" panose="02040603050506020204" pitchFamily="18" charset="0"/>
        </a:defRPr>
      </a:pPr>
      <a:endParaRPr lang="en-US"/>
    </a:p>
  </c:tx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vert="horz"/>
          <a:lstStyle/>
          <a:p>
            <a:pPr>
              <a:defRPr sz="1600">
                <a:solidFill>
                  <a:schemeClr val="tx1"/>
                </a:solidFill>
              </a:defRPr>
            </a:pPr>
            <a:r>
              <a:rPr lang="en-US" sz="1600">
                <a:solidFill>
                  <a:schemeClr val="tx1"/>
                </a:solidFill>
              </a:rPr>
              <a:t>Tỉ lệ phần trăm xếp loại học lực của học sinh khối 7</a:t>
            </a:r>
          </a:p>
        </c:rich>
      </c:tx>
      <c:layout/>
      <c:overlay val="0"/>
      <c:spPr>
        <a:noFill/>
        <a:ln>
          <a:noFill/>
        </a:ln>
        <a:effectLst/>
      </c:spPr>
    </c:title>
    <c:autoTitleDeleted val="0"/>
    <c:plotArea>
      <c:layout/>
      <c:pieChart>
        <c:varyColors val="1"/>
        <c:ser>
          <c:idx val="1"/>
          <c:order val="0"/>
          <c:dPt>
            <c:idx val="0"/>
            <c:bubble3D val="0"/>
            <c:spPr>
              <a:ln>
                <a:solidFill>
                  <a:schemeClr val="accent1"/>
                </a:solidFill>
              </a:ln>
            </c:spPr>
            <c:extLst xmlns:c16r2="http://schemas.microsoft.com/office/drawing/2015/06/chart">
              <c:ext xmlns:c16="http://schemas.microsoft.com/office/drawing/2014/chart" uri="{C3380CC4-5D6E-409C-BE32-E72D297353CC}">
                <c16:uniqueId val="{00000001-D0E6-4083-9000-939151AEA05F}"/>
              </c:ext>
            </c:extLst>
          </c:dPt>
          <c:dPt>
            <c:idx val="1"/>
            <c:bubble3D val="0"/>
            <c:spPr>
              <a:ln>
                <a:solidFill>
                  <a:schemeClr val="accent2"/>
                </a:solidFill>
              </a:ln>
            </c:spPr>
            <c:extLst xmlns:c16r2="http://schemas.microsoft.com/office/drawing/2015/06/chart">
              <c:ext xmlns:c16="http://schemas.microsoft.com/office/drawing/2014/chart" uri="{C3380CC4-5D6E-409C-BE32-E72D297353CC}">
                <c16:uniqueId val="{00000003-D0E6-4083-9000-939151AEA05F}"/>
              </c:ext>
            </c:extLst>
          </c:dPt>
          <c:dPt>
            <c:idx val="2"/>
            <c:bubble3D val="0"/>
            <c:spPr>
              <a:ln>
                <a:solidFill>
                  <a:schemeClr val="accent3"/>
                </a:solidFill>
              </a:ln>
            </c:spPr>
            <c:extLst xmlns:c16r2="http://schemas.microsoft.com/office/drawing/2015/06/chart">
              <c:ext xmlns:c16="http://schemas.microsoft.com/office/drawing/2014/chart" uri="{C3380CC4-5D6E-409C-BE32-E72D297353CC}">
                <c16:uniqueId val="{00000005-D0E6-4083-9000-939151AEA05F}"/>
              </c:ext>
            </c:extLst>
          </c:dPt>
          <c:dPt>
            <c:idx val="3"/>
            <c:bubble3D val="0"/>
            <c:spPr>
              <a:solidFill>
                <a:schemeClr val="accent4"/>
              </a:solidFill>
              <a:ln>
                <a:solidFill>
                  <a:schemeClr val="accent4"/>
                </a:solidFill>
              </a:ln>
            </c:spPr>
            <c:extLst xmlns:c16r2="http://schemas.microsoft.com/office/drawing/2015/06/chart">
              <c:ext xmlns:c16="http://schemas.microsoft.com/office/drawing/2014/chart" uri="{C3380CC4-5D6E-409C-BE32-E72D297353CC}">
                <c16:uniqueId val="{00000007-D0E6-4083-9000-939151AEA05F}"/>
              </c:ext>
            </c:extLst>
          </c:dPt>
          <c:dLbls>
            <c:dLbl>
              <c:idx val="0"/>
              <c:layout>
                <c:manualLayout>
                  <c:x val="-7.5633854189800509E-2"/>
                  <c:y val="0.15391550202903215"/>
                </c:manualLayout>
              </c:layout>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D0E6-4083-9000-939151AEA05F}"/>
                </c:ext>
              </c:extLst>
            </c:dLbl>
            <c:spPr>
              <a:noFill/>
              <a:ln>
                <a:noFill/>
              </a:ln>
              <a:effectLst/>
            </c:spPr>
            <c:txPr>
              <a:bodyPr/>
              <a:lstStyle/>
              <a:p>
                <a:pPr>
                  <a:defRPr sz="2200" b="1">
                    <a:solidFill>
                      <a:schemeClr val="tx1"/>
                    </a:solidFill>
                  </a:defRPr>
                </a:pPr>
                <a:endParaRPr lang="en-US"/>
              </a:p>
            </c:txPr>
            <c:dLblPos val="ctr"/>
            <c:showLegendKey val="0"/>
            <c:showVal val="0"/>
            <c:showCatName val="0"/>
            <c:showSerName val="0"/>
            <c:showPercent val="1"/>
            <c:showBubbleSize val="0"/>
            <c:showLeaderLines val="1"/>
            <c:extLst xmlns:c16r2="http://schemas.microsoft.com/office/drawing/2015/06/chart">
              <c:ext xmlns:c15="http://schemas.microsoft.com/office/drawing/2012/chart" uri="{CE6537A1-D6FC-4f65-9D91-7224C49458BB}"/>
            </c:extLst>
          </c:dLbls>
          <c:cat>
            <c:strRef>
              <c:f>Sheet1!$O$2:$O$5</c:f>
              <c:strCache>
                <c:ptCount val="4"/>
                <c:pt idx="0">
                  <c:v>Tốt</c:v>
                </c:pt>
                <c:pt idx="1">
                  <c:v>Khá</c:v>
                </c:pt>
                <c:pt idx="2">
                  <c:v>Đạt </c:v>
                </c:pt>
                <c:pt idx="3">
                  <c:v>Chưa đạt</c:v>
                </c:pt>
              </c:strCache>
            </c:strRef>
          </c:cat>
          <c:val>
            <c:numRef>
              <c:f>Sheet1!$P$2:$P$5</c:f>
              <c:numCache>
                <c:formatCode>General</c:formatCode>
                <c:ptCount val="4"/>
                <c:pt idx="0">
                  <c:v>10</c:v>
                </c:pt>
                <c:pt idx="1">
                  <c:v>45</c:v>
                </c:pt>
                <c:pt idx="2">
                  <c:v>25</c:v>
                </c:pt>
                <c:pt idx="3">
                  <c:v>20</c:v>
                </c:pt>
              </c:numCache>
            </c:numRef>
          </c:val>
          <c:extLst xmlns:c16r2="http://schemas.microsoft.com/office/drawing/2015/06/chart">
            <c:ext xmlns:c16="http://schemas.microsoft.com/office/drawing/2014/chart" uri="{C3380CC4-5D6E-409C-BE32-E72D297353CC}">
              <c16:uniqueId val="{00000008-D0E6-4083-9000-939151AEA05F}"/>
            </c:ext>
          </c:extLst>
        </c:ser>
        <c:ser>
          <c:idx val="2"/>
          <c:order val="1"/>
          <c:dPt>
            <c:idx val="0"/>
            <c:bubble3D val="0"/>
            <c:spPr>
              <a:solidFill>
                <a:schemeClr val="accent1"/>
              </a:solidFill>
              <a:ln w="19050">
                <a:solidFill>
                  <a:schemeClr val="accent1"/>
                </a:solidFill>
              </a:ln>
              <a:effectLst/>
            </c:spPr>
            <c:extLst xmlns:c16r2="http://schemas.microsoft.com/office/drawing/2015/06/chart">
              <c:ext xmlns:c16="http://schemas.microsoft.com/office/drawing/2014/chart" uri="{C3380CC4-5D6E-409C-BE32-E72D297353CC}">
                <c16:uniqueId val="{0000000A-D0E6-4083-9000-939151AEA05F}"/>
              </c:ext>
            </c:extLst>
          </c:dPt>
          <c:dPt>
            <c:idx val="1"/>
            <c:bubble3D val="0"/>
            <c:spPr>
              <a:solidFill>
                <a:schemeClr val="accent2"/>
              </a:solidFill>
              <a:ln w="19050">
                <a:solidFill>
                  <a:schemeClr val="accent2"/>
                </a:solidFill>
              </a:ln>
              <a:effectLst/>
            </c:spPr>
            <c:extLst xmlns:c16r2="http://schemas.microsoft.com/office/drawing/2015/06/chart">
              <c:ext xmlns:c16="http://schemas.microsoft.com/office/drawing/2014/chart" uri="{C3380CC4-5D6E-409C-BE32-E72D297353CC}">
                <c16:uniqueId val="{0000000C-D0E6-4083-9000-939151AEA05F}"/>
              </c:ext>
            </c:extLst>
          </c:dPt>
          <c:dPt>
            <c:idx val="2"/>
            <c:bubble3D val="0"/>
            <c:spPr>
              <a:solidFill>
                <a:schemeClr val="accent3"/>
              </a:solidFill>
              <a:ln w="19050">
                <a:solidFill>
                  <a:schemeClr val="accent3"/>
                </a:solidFill>
              </a:ln>
              <a:effectLst/>
            </c:spPr>
            <c:extLst xmlns:c16r2="http://schemas.microsoft.com/office/drawing/2015/06/chart">
              <c:ext xmlns:c16="http://schemas.microsoft.com/office/drawing/2014/chart" uri="{C3380CC4-5D6E-409C-BE32-E72D297353CC}">
                <c16:uniqueId val="{0000000E-D0E6-4083-9000-939151AEA05F}"/>
              </c:ext>
            </c:extLst>
          </c:dPt>
          <c:dPt>
            <c:idx val="3"/>
            <c:bubble3D val="0"/>
            <c:spPr>
              <a:solidFill>
                <a:schemeClr val="accent4"/>
              </a:solidFill>
              <a:ln w="19050">
                <a:solidFill>
                  <a:schemeClr val="accent4"/>
                </a:solidFill>
              </a:ln>
              <a:effectLst/>
            </c:spPr>
            <c:extLst xmlns:c16r2="http://schemas.microsoft.com/office/drawing/2015/06/chart">
              <c:ext xmlns:c16="http://schemas.microsoft.com/office/drawing/2014/chart" uri="{C3380CC4-5D6E-409C-BE32-E72D297353CC}">
                <c16:uniqueId val="{00000010-D0E6-4083-9000-939151AEA05F}"/>
              </c:ext>
            </c:extLst>
          </c:dPt>
          <c:cat>
            <c:strRef>
              <c:f>Sheet1!$O$2:$O$5</c:f>
              <c:strCache>
                <c:ptCount val="4"/>
                <c:pt idx="0">
                  <c:v>Tốt</c:v>
                </c:pt>
                <c:pt idx="1">
                  <c:v>Khá</c:v>
                </c:pt>
                <c:pt idx="2">
                  <c:v>Đạt </c:v>
                </c:pt>
                <c:pt idx="3">
                  <c:v>Chưa đạt</c:v>
                </c:pt>
              </c:strCache>
            </c:strRef>
          </c:cat>
          <c:val>
            <c:numRef>
              <c:f>Sheet1!$P$2:$P$5</c:f>
              <c:numCache>
                <c:formatCode>General</c:formatCode>
                <c:ptCount val="4"/>
                <c:pt idx="0">
                  <c:v>10</c:v>
                </c:pt>
                <c:pt idx="1">
                  <c:v>45</c:v>
                </c:pt>
                <c:pt idx="2">
                  <c:v>25</c:v>
                </c:pt>
                <c:pt idx="3">
                  <c:v>20</c:v>
                </c:pt>
              </c:numCache>
            </c:numRef>
          </c:val>
          <c:extLst xmlns:c16r2="http://schemas.microsoft.com/office/drawing/2015/06/chart">
            <c:ext xmlns:c16="http://schemas.microsoft.com/office/drawing/2014/chart" uri="{C3380CC4-5D6E-409C-BE32-E72D297353CC}">
              <c16:uniqueId val="{00000011-D0E6-4083-9000-939151AEA05F}"/>
            </c:ext>
          </c:extLst>
        </c:ser>
        <c:ser>
          <c:idx val="3"/>
          <c:order val="2"/>
          <c:dPt>
            <c:idx val="0"/>
            <c:bubble3D val="0"/>
            <c:spPr>
              <a:solidFill>
                <a:schemeClr val="accent1"/>
              </a:solidFill>
              <a:ln w="19050">
                <a:solidFill>
                  <a:schemeClr val="accent1"/>
                </a:solidFill>
              </a:ln>
              <a:effectLst/>
            </c:spPr>
            <c:extLst xmlns:c16r2="http://schemas.microsoft.com/office/drawing/2015/06/chart">
              <c:ext xmlns:c16="http://schemas.microsoft.com/office/drawing/2014/chart" uri="{C3380CC4-5D6E-409C-BE32-E72D297353CC}">
                <c16:uniqueId val="{00000013-D0E6-4083-9000-939151AEA05F}"/>
              </c:ext>
            </c:extLst>
          </c:dPt>
          <c:dPt>
            <c:idx val="1"/>
            <c:bubble3D val="0"/>
            <c:spPr>
              <a:solidFill>
                <a:schemeClr val="accent2"/>
              </a:solidFill>
              <a:ln w="19050">
                <a:solidFill>
                  <a:schemeClr val="accent2"/>
                </a:solidFill>
              </a:ln>
              <a:effectLst/>
            </c:spPr>
            <c:extLst xmlns:c16r2="http://schemas.microsoft.com/office/drawing/2015/06/chart">
              <c:ext xmlns:c16="http://schemas.microsoft.com/office/drawing/2014/chart" uri="{C3380CC4-5D6E-409C-BE32-E72D297353CC}">
                <c16:uniqueId val="{00000015-D0E6-4083-9000-939151AEA05F}"/>
              </c:ext>
            </c:extLst>
          </c:dPt>
          <c:dPt>
            <c:idx val="2"/>
            <c:bubble3D val="0"/>
            <c:spPr>
              <a:solidFill>
                <a:schemeClr val="accent3"/>
              </a:solidFill>
              <a:ln w="19050">
                <a:solidFill>
                  <a:schemeClr val="accent3"/>
                </a:solidFill>
              </a:ln>
              <a:effectLst/>
            </c:spPr>
            <c:extLst xmlns:c16r2="http://schemas.microsoft.com/office/drawing/2015/06/chart">
              <c:ext xmlns:c16="http://schemas.microsoft.com/office/drawing/2014/chart" uri="{C3380CC4-5D6E-409C-BE32-E72D297353CC}">
                <c16:uniqueId val="{00000017-D0E6-4083-9000-939151AEA05F}"/>
              </c:ext>
            </c:extLst>
          </c:dPt>
          <c:dPt>
            <c:idx val="3"/>
            <c:bubble3D val="0"/>
            <c:spPr>
              <a:solidFill>
                <a:schemeClr val="accent4"/>
              </a:solidFill>
              <a:ln w="19050">
                <a:solidFill>
                  <a:schemeClr val="accent4"/>
                </a:solidFill>
              </a:ln>
              <a:effectLst/>
            </c:spPr>
            <c:extLst xmlns:c16r2="http://schemas.microsoft.com/office/drawing/2015/06/chart">
              <c:ext xmlns:c16="http://schemas.microsoft.com/office/drawing/2014/chart" uri="{C3380CC4-5D6E-409C-BE32-E72D297353CC}">
                <c16:uniqueId val="{00000019-D0E6-4083-9000-939151AEA05F}"/>
              </c:ext>
            </c:extLst>
          </c:dPt>
          <c:cat>
            <c:strRef>
              <c:f>Sheet1!$O$2:$O$5</c:f>
              <c:strCache>
                <c:ptCount val="4"/>
                <c:pt idx="0">
                  <c:v>Tốt</c:v>
                </c:pt>
                <c:pt idx="1">
                  <c:v>Khá</c:v>
                </c:pt>
                <c:pt idx="2">
                  <c:v>Đạt </c:v>
                </c:pt>
                <c:pt idx="3">
                  <c:v>Chưa đạt</c:v>
                </c:pt>
              </c:strCache>
            </c:strRef>
          </c:cat>
          <c:val>
            <c:numRef>
              <c:f>Sheet1!$P$2:$P$5</c:f>
              <c:numCache>
                <c:formatCode>General</c:formatCode>
                <c:ptCount val="4"/>
                <c:pt idx="0">
                  <c:v>10</c:v>
                </c:pt>
                <c:pt idx="1">
                  <c:v>45</c:v>
                </c:pt>
                <c:pt idx="2">
                  <c:v>25</c:v>
                </c:pt>
                <c:pt idx="3">
                  <c:v>20</c:v>
                </c:pt>
              </c:numCache>
            </c:numRef>
          </c:val>
          <c:extLst xmlns:c16r2="http://schemas.microsoft.com/office/drawing/2015/06/chart">
            <c:ext xmlns:c16="http://schemas.microsoft.com/office/drawing/2014/chart" uri="{C3380CC4-5D6E-409C-BE32-E72D297353CC}">
              <c16:uniqueId val="{0000001A-D0E6-4083-9000-939151AEA05F}"/>
            </c:ext>
          </c:extLst>
        </c:ser>
        <c:ser>
          <c:idx val="0"/>
          <c:order val="3"/>
          <c:dPt>
            <c:idx val="0"/>
            <c:bubble3D val="0"/>
            <c:spPr>
              <a:solidFill>
                <a:schemeClr val="accent1"/>
              </a:solidFill>
              <a:ln w="19050">
                <a:solidFill>
                  <a:schemeClr val="accent1"/>
                </a:solidFill>
              </a:ln>
              <a:effectLst/>
            </c:spPr>
            <c:extLst xmlns:c16r2="http://schemas.microsoft.com/office/drawing/2015/06/chart">
              <c:ext xmlns:c16="http://schemas.microsoft.com/office/drawing/2014/chart" uri="{C3380CC4-5D6E-409C-BE32-E72D297353CC}">
                <c16:uniqueId val="{0000001C-D0E6-4083-9000-939151AEA05F}"/>
              </c:ext>
            </c:extLst>
          </c:dPt>
          <c:dPt>
            <c:idx val="1"/>
            <c:bubble3D val="0"/>
            <c:spPr>
              <a:solidFill>
                <a:schemeClr val="accent2"/>
              </a:solidFill>
              <a:ln w="19050">
                <a:solidFill>
                  <a:schemeClr val="accent2"/>
                </a:solidFill>
              </a:ln>
              <a:effectLst/>
            </c:spPr>
            <c:extLst xmlns:c16r2="http://schemas.microsoft.com/office/drawing/2015/06/chart">
              <c:ext xmlns:c16="http://schemas.microsoft.com/office/drawing/2014/chart" uri="{C3380CC4-5D6E-409C-BE32-E72D297353CC}">
                <c16:uniqueId val="{0000001E-D0E6-4083-9000-939151AEA05F}"/>
              </c:ext>
            </c:extLst>
          </c:dPt>
          <c:dPt>
            <c:idx val="2"/>
            <c:bubble3D val="0"/>
            <c:spPr>
              <a:solidFill>
                <a:schemeClr val="accent3"/>
              </a:solidFill>
              <a:ln w="19050">
                <a:solidFill>
                  <a:schemeClr val="accent3"/>
                </a:solidFill>
              </a:ln>
              <a:effectLst/>
            </c:spPr>
            <c:extLst xmlns:c16r2="http://schemas.microsoft.com/office/drawing/2015/06/chart">
              <c:ext xmlns:c16="http://schemas.microsoft.com/office/drawing/2014/chart" uri="{C3380CC4-5D6E-409C-BE32-E72D297353CC}">
                <c16:uniqueId val="{00000020-D0E6-4083-9000-939151AEA05F}"/>
              </c:ext>
            </c:extLst>
          </c:dPt>
          <c:dPt>
            <c:idx val="3"/>
            <c:bubble3D val="0"/>
            <c:spPr>
              <a:solidFill>
                <a:schemeClr val="accent4"/>
              </a:solidFill>
              <a:ln w="19050">
                <a:solidFill>
                  <a:schemeClr val="accent4"/>
                </a:solidFill>
              </a:ln>
              <a:effectLst/>
            </c:spPr>
            <c:extLst xmlns:c16r2="http://schemas.microsoft.com/office/drawing/2015/06/chart">
              <c:ext xmlns:c16="http://schemas.microsoft.com/office/drawing/2014/chart" uri="{C3380CC4-5D6E-409C-BE32-E72D297353CC}">
                <c16:uniqueId val="{00000022-D0E6-4083-9000-939151AEA05F}"/>
              </c:ext>
            </c:extLst>
          </c:dPt>
          <c:cat>
            <c:strRef>
              <c:f>Sheet1!$O$2:$O$5</c:f>
              <c:strCache>
                <c:ptCount val="4"/>
                <c:pt idx="0">
                  <c:v>Tốt</c:v>
                </c:pt>
                <c:pt idx="1">
                  <c:v>Khá</c:v>
                </c:pt>
                <c:pt idx="2">
                  <c:v>Đạt </c:v>
                </c:pt>
                <c:pt idx="3">
                  <c:v>Chưa đạt</c:v>
                </c:pt>
              </c:strCache>
            </c:strRef>
          </c:cat>
          <c:val>
            <c:numRef>
              <c:f>Sheet1!$P$2:$P$5</c:f>
              <c:numCache>
                <c:formatCode>General</c:formatCode>
                <c:ptCount val="4"/>
                <c:pt idx="0">
                  <c:v>10</c:v>
                </c:pt>
                <c:pt idx="1">
                  <c:v>45</c:v>
                </c:pt>
                <c:pt idx="2">
                  <c:v>25</c:v>
                </c:pt>
                <c:pt idx="3">
                  <c:v>20</c:v>
                </c:pt>
              </c:numCache>
            </c:numRef>
          </c:val>
          <c:extLst xmlns:c16r2="http://schemas.microsoft.com/office/drawing/2015/06/chart">
            <c:ext xmlns:c16="http://schemas.microsoft.com/office/drawing/2014/chart" uri="{C3380CC4-5D6E-409C-BE32-E72D297353CC}">
              <c16:uniqueId val="{00000023-D0E6-4083-9000-939151AEA05F}"/>
            </c:ext>
          </c:extLst>
        </c:ser>
        <c:dLbls>
          <c:showLegendKey val="0"/>
          <c:showVal val="0"/>
          <c:showCatName val="0"/>
          <c:showSerName val="0"/>
          <c:showPercent val="0"/>
          <c:showBubbleSize val="0"/>
          <c:showLeaderLines val="1"/>
        </c:dLbls>
        <c:firstSliceAng val="0"/>
      </c:pieChart>
    </c:plotArea>
    <c:legend>
      <c:legendPos val="r"/>
      <c:layout>
        <c:manualLayout>
          <c:xMode val="edge"/>
          <c:yMode val="edge"/>
          <c:x val="0.66717583822181503"/>
          <c:y val="0.36736097217118524"/>
          <c:w val="0.2952250185868992"/>
          <c:h val="0.49036095351673742"/>
        </c:manualLayout>
      </c:layout>
      <c:overlay val="0"/>
      <c:spPr>
        <a:noFill/>
        <a:ln>
          <a:noFill/>
        </a:ln>
        <a:effectLst/>
      </c:spPr>
      <c:txPr>
        <a:bodyPr rot="0" vert="horz"/>
        <a:lstStyle/>
        <a:p>
          <a:pPr>
            <a:defRPr>
              <a:solidFill>
                <a:schemeClr val="tx1"/>
              </a:solidFill>
            </a:defRPr>
          </a:pPr>
          <a:endParaRPr lang="en-US"/>
        </a:p>
      </c:txPr>
    </c:legend>
    <c:plotVisOnly val="1"/>
    <c:dispBlanksAs val="gap"/>
    <c:showDLblsOverMax val="0"/>
    <c:extLst xmlns:c16r2="http://schemas.microsoft.com/office/drawing/2015/06/chart"/>
  </c:chart>
  <c:spPr>
    <a:solidFill>
      <a:schemeClr val="bg1"/>
    </a:solidFill>
    <a:ln w="9525" cap="flat" cmpd="sng" algn="ctr">
      <a:noFill/>
      <a:round/>
    </a:ln>
    <a:effectLst/>
  </c:spPr>
  <c:txPr>
    <a:bodyPr/>
    <a:lstStyle/>
    <a:p>
      <a:pPr>
        <a:defRPr sz="1800">
          <a:latin typeface="UTM Avo" panose="02040603050506020204" pitchFamily="18" charset="0"/>
        </a:defRPr>
      </a:pPr>
      <a:endParaRPr lang="en-U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vert="horz"/>
          <a:lstStyle/>
          <a:p>
            <a:pPr>
              <a:defRPr sz="1900">
                <a:solidFill>
                  <a:srgbClr val="FFFFFF"/>
                </a:solidFill>
              </a:defRPr>
            </a:pPr>
            <a:r>
              <a:rPr lang="en-US" sz="1900">
                <a:solidFill>
                  <a:srgbClr val="FFFFFF"/>
                </a:solidFill>
              </a:rPr>
              <a:t>Tỉ lệ phần trăm các loại trái cây được giao cho cửa hàng A</a:t>
            </a:r>
          </a:p>
        </c:rich>
      </c:tx>
      <c:layout/>
      <c:overlay val="0"/>
      <c:spPr>
        <a:noFill/>
        <a:ln>
          <a:noFill/>
        </a:ln>
        <a:effectLst/>
      </c:spPr>
    </c:title>
    <c:autoTitleDeleted val="0"/>
    <c:plotArea>
      <c:layout/>
      <c:pieChart>
        <c:varyColors val="1"/>
        <c:ser>
          <c:idx val="1"/>
          <c:order val="0"/>
          <c:spPr>
            <a:ln>
              <a:noFill/>
            </a:ln>
          </c:spPr>
          <c:dPt>
            <c:idx val="0"/>
            <c:bubble3D val="0"/>
            <c:spPr>
              <a:ln>
                <a:solidFill>
                  <a:schemeClr val="accent1"/>
                </a:solidFill>
              </a:ln>
            </c:spPr>
            <c:extLst xmlns:c16r2="http://schemas.microsoft.com/office/drawing/2015/06/chart">
              <c:ext xmlns:c16="http://schemas.microsoft.com/office/drawing/2014/chart" uri="{C3380CC4-5D6E-409C-BE32-E72D297353CC}">
                <c16:uniqueId val="{00000001-A9CB-4097-998D-E65275B0E819}"/>
              </c:ext>
            </c:extLst>
          </c:dPt>
          <c:dPt>
            <c:idx val="1"/>
            <c:bubble3D val="0"/>
            <c:spPr>
              <a:ln>
                <a:solidFill>
                  <a:schemeClr val="accent2"/>
                </a:solidFill>
              </a:ln>
            </c:spPr>
            <c:extLst xmlns:c16r2="http://schemas.microsoft.com/office/drawing/2015/06/chart">
              <c:ext xmlns:c16="http://schemas.microsoft.com/office/drawing/2014/chart" uri="{C3380CC4-5D6E-409C-BE32-E72D297353CC}">
                <c16:uniqueId val="{00000003-A9CB-4097-998D-E65275B0E819}"/>
              </c:ext>
            </c:extLst>
          </c:dPt>
          <c:dPt>
            <c:idx val="2"/>
            <c:bubble3D val="0"/>
            <c:spPr>
              <a:ln>
                <a:solidFill>
                  <a:schemeClr val="accent3"/>
                </a:solidFill>
              </a:ln>
            </c:spPr>
            <c:extLst xmlns:c16r2="http://schemas.microsoft.com/office/drawing/2015/06/chart">
              <c:ext xmlns:c16="http://schemas.microsoft.com/office/drawing/2014/chart" uri="{C3380CC4-5D6E-409C-BE32-E72D297353CC}">
                <c16:uniqueId val="{00000005-A9CB-4097-998D-E65275B0E819}"/>
              </c:ext>
            </c:extLst>
          </c:dPt>
          <c:dPt>
            <c:idx val="3"/>
            <c:bubble3D val="0"/>
            <c:spPr>
              <a:ln>
                <a:solidFill>
                  <a:schemeClr val="accent4"/>
                </a:solidFill>
              </a:ln>
            </c:spPr>
            <c:extLst xmlns:c16r2="http://schemas.microsoft.com/office/drawing/2015/06/chart">
              <c:ext xmlns:c16="http://schemas.microsoft.com/office/drawing/2014/chart" uri="{C3380CC4-5D6E-409C-BE32-E72D297353CC}">
                <c16:uniqueId val="{00000007-A9CB-4097-998D-E65275B0E819}"/>
              </c:ext>
            </c:extLst>
          </c:dPt>
          <c:cat>
            <c:strRef>
              <c:f>Sheet1!$A$52:$A$55</c:f>
              <c:strCache>
                <c:ptCount val="4"/>
                <c:pt idx="0">
                  <c:v>Cam</c:v>
                </c:pt>
                <c:pt idx="1">
                  <c:v>Xoài</c:v>
                </c:pt>
                <c:pt idx="2">
                  <c:v>Bưởi</c:v>
                </c:pt>
                <c:pt idx="3">
                  <c:v>Mít</c:v>
                </c:pt>
              </c:strCache>
            </c:strRef>
          </c:cat>
          <c:val>
            <c:numRef>
              <c:f>Sheet1!$B$52:$B$55</c:f>
              <c:numCache>
                <c:formatCode>General</c:formatCode>
                <c:ptCount val="4"/>
                <c:pt idx="0">
                  <c:v>120</c:v>
                </c:pt>
                <c:pt idx="1">
                  <c:v>60</c:v>
                </c:pt>
                <c:pt idx="2">
                  <c:v>48</c:v>
                </c:pt>
                <c:pt idx="3">
                  <c:v>12</c:v>
                </c:pt>
              </c:numCache>
            </c:numRef>
          </c:val>
          <c:extLst xmlns:c16r2="http://schemas.microsoft.com/office/drawing/2015/06/chart">
            <c:ext xmlns:c16="http://schemas.microsoft.com/office/drawing/2014/chart" uri="{C3380CC4-5D6E-409C-BE32-E72D297353CC}">
              <c16:uniqueId val="{00000008-A9CB-4097-998D-E65275B0E819}"/>
            </c:ext>
          </c:extLst>
        </c:ser>
        <c:ser>
          <c:idx val="0"/>
          <c:order val="1"/>
          <c:spPr>
            <a:ln>
              <a:noFill/>
            </a:ln>
          </c:spPr>
          <c:dPt>
            <c:idx val="0"/>
            <c:bubble3D val="0"/>
            <c:spPr>
              <a:solidFill>
                <a:schemeClr val="accent1"/>
              </a:solidFill>
              <a:ln w="19050">
                <a:solidFill>
                  <a:schemeClr val="accent1"/>
                </a:solidFill>
              </a:ln>
              <a:effectLst/>
            </c:spPr>
            <c:extLst xmlns:c16r2="http://schemas.microsoft.com/office/drawing/2015/06/chart">
              <c:ext xmlns:c16="http://schemas.microsoft.com/office/drawing/2014/chart" uri="{C3380CC4-5D6E-409C-BE32-E72D297353CC}">
                <c16:uniqueId val="{0000000A-A9CB-4097-998D-E65275B0E819}"/>
              </c:ext>
            </c:extLst>
          </c:dPt>
          <c:dPt>
            <c:idx val="1"/>
            <c:bubble3D val="0"/>
            <c:spPr>
              <a:solidFill>
                <a:schemeClr val="accent2"/>
              </a:solidFill>
              <a:ln w="19050">
                <a:solidFill>
                  <a:schemeClr val="accent2"/>
                </a:solidFill>
              </a:ln>
              <a:effectLst/>
            </c:spPr>
            <c:extLst xmlns:c16r2="http://schemas.microsoft.com/office/drawing/2015/06/chart">
              <c:ext xmlns:c16="http://schemas.microsoft.com/office/drawing/2014/chart" uri="{C3380CC4-5D6E-409C-BE32-E72D297353CC}">
                <c16:uniqueId val="{0000000C-A9CB-4097-998D-E65275B0E819}"/>
              </c:ext>
            </c:extLst>
          </c:dPt>
          <c:dPt>
            <c:idx val="2"/>
            <c:bubble3D val="0"/>
            <c:spPr>
              <a:solidFill>
                <a:schemeClr val="accent3"/>
              </a:solidFill>
              <a:ln w="19050">
                <a:solidFill>
                  <a:schemeClr val="accent3"/>
                </a:solidFill>
              </a:ln>
              <a:effectLst/>
            </c:spPr>
            <c:extLst xmlns:c16r2="http://schemas.microsoft.com/office/drawing/2015/06/chart">
              <c:ext xmlns:c16="http://schemas.microsoft.com/office/drawing/2014/chart" uri="{C3380CC4-5D6E-409C-BE32-E72D297353CC}">
                <c16:uniqueId val="{0000000E-A9CB-4097-998D-E65275B0E819}"/>
              </c:ext>
            </c:extLst>
          </c:dPt>
          <c:dPt>
            <c:idx val="3"/>
            <c:bubble3D val="0"/>
            <c:spPr>
              <a:solidFill>
                <a:schemeClr val="accent4"/>
              </a:solidFill>
              <a:ln w="19050">
                <a:solidFill>
                  <a:schemeClr val="accent4"/>
                </a:solidFill>
              </a:ln>
              <a:effectLst/>
            </c:spPr>
            <c:extLst xmlns:c16r2="http://schemas.microsoft.com/office/drawing/2015/06/chart">
              <c:ext xmlns:c16="http://schemas.microsoft.com/office/drawing/2014/chart" uri="{C3380CC4-5D6E-409C-BE32-E72D297353CC}">
                <c16:uniqueId val="{00000010-A9CB-4097-998D-E65275B0E819}"/>
              </c:ext>
            </c:extLst>
          </c:dPt>
          <c:dLbls>
            <c:dLbl>
              <c:idx val="3"/>
              <c:layout>
                <c:manualLayout>
                  <c:x val="2.5089457567803973E-2"/>
                  <c:y val="0.12988954505686789"/>
                </c:manualLayout>
              </c:layout>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10-A9CB-4097-998D-E65275B0E819}"/>
                </c:ext>
              </c:extLst>
            </c:dLbl>
            <c:spPr>
              <a:noFill/>
              <a:ln>
                <a:noFill/>
              </a:ln>
              <a:effectLst/>
            </c:spPr>
            <c:txPr>
              <a:bodyPr rot="0" vert="horz"/>
              <a:lstStyle/>
              <a:p>
                <a:pPr>
                  <a:defRPr/>
                </a:pPr>
                <a:endParaRPr lang="en-US"/>
              </a:p>
            </c:txPr>
            <c:dLblPos val="ct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Sheet1!$A$52:$A$55</c:f>
              <c:strCache>
                <c:ptCount val="4"/>
                <c:pt idx="0">
                  <c:v>Cam</c:v>
                </c:pt>
                <c:pt idx="1">
                  <c:v>Xoài</c:v>
                </c:pt>
                <c:pt idx="2">
                  <c:v>Bưởi</c:v>
                </c:pt>
                <c:pt idx="3">
                  <c:v>Mít</c:v>
                </c:pt>
              </c:strCache>
            </c:strRef>
          </c:cat>
          <c:val>
            <c:numRef>
              <c:f>Sheet1!$B$52:$B$55</c:f>
              <c:numCache>
                <c:formatCode>General</c:formatCode>
                <c:ptCount val="4"/>
                <c:pt idx="0">
                  <c:v>120</c:v>
                </c:pt>
                <c:pt idx="1">
                  <c:v>60</c:v>
                </c:pt>
                <c:pt idx="2">
                  <c:v>48</c:v>
                </c:pt>
                <c:pt idx="3">
                  <c:v>12</c:v>
                </c:pt>
              </c:numCache>
            </c:numRef>
          </c:val>
          <c:extLst xmlns:c16r2="http://schemas.microsoft.com/office/drawing/2015/06/chart">
            <c:ext xmlns:c16="http://schemas.microsoft.com/office/drawing/2014/chart" uri="{C3380CC4-5D6E-409C-BE32-E72D297353CC}">
              <c16:uniqueId val="{00000011-A9CB-4097-998D-E65275B0E819}"/>
            </c:ext>
          </c:extLst>
        </c:ser>
        <c:dLbls>
          <c:showLegendKey val="0"/>
          <c:showVal val="0"/>
          <c:showCatName val="0"/>
          <c:showSerName val="0"/>
          <c:showPercent val="0"/>
          <c:showBubbleSize val="0"/>
          <c:showLeaderLines val="1"/>
        </c:dLbls>
        <c:firstSliceAng val="0"/>
      </c:pieChart>
    </c:plotArea>
    <c:legend>
      <c:legendPos val="r"/>
      <c:layout>
        <c:manualLayout>
          <c:xMode val="edge"/>
          <c:yMode val="edge"/>
          <c:x val="0.74083518710839324"/>
          <c:y val="0.3465310586176728"/>
          <c:w val="0.22113836953554702"/>
          <c:h val="0.51188511445706275"/>
        </c:manualLayout>
      </c:layout>
      <c:overlay val="0"/>
      <c:spPr>
        <a:noFill/>
        <a:ln>
          <a:noFill/>
        </a:ln>
        <a:effectLst/>
      </c:spPr>
      <c:txPr>
        <a:bodyPr rot="0" vert="horz"/>
        <a:lstStyle/>
        <a:p>
          <a:pPr>
            <a:defRPr sz="2000"/>
          </a:pPr>
          <a:endParaRPr lang="en-US"/>
        </a:p>
      </c:txPr>
    </c:legend>
    <c:plotVisOnly val="1"/>
    <c:dispBlanksAs val="gap"/>
    <c:showDLblsOverMax val="0"/>
    <c:extLst xmlns:c16r2="http://schemas.microsoft.com/office/drawing/2015/06/chart"/>
  </c:chart>
  <c:spPr>
    <a:solidFill>
      <a:schemeClr val="bg1"/>
    </a:solidFill>
    <a:ln w="9525" cap="flat" cmpd="sng" algn="ctr">
      <a:noFill/>
      <a:round/>
    </a:ln>
    <a:effectLst/>
  </c:spPr>
  <c:txPr>
    <a:bodyPr/>
    <a:lstStyle/>
    <a:p>
      <a:pPr>
        <a:defRPr sz="2000">
          <a:latin typeface="UTM Avo" panose="02040603050506020204" pitchFamily="18" charset="0"/>
          <a:cs typeface="Arial" panose="020B0604020202020204" pitchFamily="34" charset="0"/>
        </a:defRPr>
      </a:pPr>
      <a:endParaRPr lang="en-US"/>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spPr>
            <a:ln>
              <a:noFill/>
            </a:ln>
          </c:spPr>
          <c:dPt>
            <c:idx val="0"/>
            <c:bubble3D val="0"/>
            <c:spPr>
              <a:solidFill>
                <a:schemeClr val="accent1"/>
              </a:solidFill>
              <a:ln w="19050">
                <a:solidFill>
                  <a:schemeClr val="accent1"/>
                </a:solidFill>
              </a:ln>
              <a:effectLst/>
            </c:spPr>
            <c:extLst xmlns:c16r2="http://schemas.microsoft.com/office/drawing/2015/06/chart">
              <c:ext xmlns:c16="http://schemas.microsoft.com/office/drawing/2014/chart" uri="{C3380CC4-5D6E-409C-BE32-E72D297353CC}">
                <c16:uniqueId val="{00000001-8987-4AA7-AC64-6001D5518F85}"/>
              </c:ext>
            </c:extLst>
          </c:dPt>
          <c:dPt>
            <c:idx val="1"/>
            <c:bubble3D val="0"/>
            <c:spPr>
              <a:solidFill>
                <a:schemeClr val="accent2"/>
              </a:solidFill>
              <a:ln w="19050">
                <a:solidFill>
                  <a:schemeClr val="accent2"/>
                </a:solidFill>
              </a:ln>
              <a:effectLst/>
            </c:spPr>
            <c:extLst xmlns:c16r2="http://schemas.microsoft.com/office/drawing/2015/06/chart">
              <c:ext xmlns:c16="http://schemas.microsoft.com/office/drawing/2014/chart" uri="{C3380CC4-5D6E-409C-BE32-E72D297353CC}">
                <c16:uniqueId val="{00000003-8987-4AA7-AC64-6001D5518F85}"/>
              </c:ext>
            </c:extLst>
          </c:dPt>
          <c:dPt>
            <c:idx val="2"/>
            <c:bubble3D val="0"/>
            <c:spPr>
              <a:solidFill>
                <a:schemeClr val="accent3"/>
              </a:solidFill>
              <a:ln w="19050">
                <a:solidFill>
                  <a:schemeClr val="accent3"/>
                </a:solidFill>
              </a:ln>
              <a:effectLst/>
            </c:spPr>
            <c:extLst xmlns:c16r2="http://schemas.microsoft.com/office/drawing/2015/06/chart">
              <c:ext xmlns:c16="http://schemas.microsoft.com/office/drawing/2014/chart" uri="{C3380CC4-5D6E-409C-BE32-E72D297353CC}">
                <c16:uniqueId val="{00000005-8987-4AA7-AC64-6001D5518F85}"/>
              </c:ext>
            </c:extLst>
          </c:dPt>
          <c:dPt>
            <c:idx val="3"/>
            <c:bubble3D val="0"/>
            <c:spPr>
              <a:solidFill>
                <a:schemeClr val="accent4"/>
              </a:solidFill>
              <a:ln w="19050">
                <a:solidFill>
                  <a:schemeClr val="accent4"/>
                </a:solidFill>
              </a:ln>
              <a:effectLst/>
            </c:spPr>
            <c:extLst xmlns:c16r2="http://schemas.microsoft.com/office/drawing/2015/06/chart">
              <c:ext xmlns:c16="http://schemas.microsoft.com/office/drawing/2014/chart" uri="{C3380CC4-5D6E-409C-BE32-E72D297353CC}">
                <c16:uniqueId val="{00000007-8987-4AA7-AC64-6001D5518F85}"/>
              </c:ext>
            </c:extLst>
          </c:dPt>
          <c:cat>
            <c:strRef>
              <c:f>Sheet1!$A$68:$A$71</c:f>
              <c:strCache>
                <c:ptCount val="4"/>
                <c:pt idx="0">
                  <c:v>Ăn uống</c:v>
                </c:pt>
                <c:pt idx="1">
                  <c:v>Giáo dục</c:v>
                </c:pt>
                <c:pt idx="2">
                  <c:v>Điện nước</c:v>
                </c:pt>
                <c:pt idx="3">
                  <c:v>Các khoản khác</c:v>
                </c:pt>
              </c:strCache>
            </c:strRef>
          </c:cat>
          <c:val>
            <c:numRef>
              <c:f>Sheet1!$B$68:$B$71</c:f>
              <c:numCache>
                <c:formatCode>General</c:formatCode>
                <c:ptCount val="4"/>
                <c:pt idx="0">
                  <c:v>4000000</c:v>
                </c:pt>
                <c:pt idx="1">
                  <c:v>2500000</c:v>
                </c:pt>
                <c:pt idx="2">
                  <c:v>1500000</c:v>
                </c:pt>
                <c:pt idx="3">
                  <c:v>2000000</c:v>
                </c:pt>
              </c:numCache>
            </c:numRef>
          </c:val>
          <c:extLst xmlns:c16r2="http://schemas.microsoft.com/office/drawing/2015/06/chart">
            <c:ext xmlns:c16="http://schemas.microsoft.com/office/drawing/2014/chart" uri="{C3380CC4-5D6E-409C-BE32-E72D297353CC}">
              <c16:uniqueId val="{00000008-8987-4AA7-AC64-6001D5518F85}"/>
            </c:ext>
          </c:extLst>
        </c:ser>
        <c:dLbls>
          <c:showLegendKey val="0"/>
          <c:showVal val="0"/>
          <c:showCatName val="0"/>
          <c:showSerName val="0"/>
          <c:showPercent val="0"/>
          <c:showBubbleSize val="0"/>
          <c:showLeaderLines val="1"/>
        </c:dLbls>
        <c:firstSliceAng val="0"/>
      </c:pieChart>
      <c:spPr>
        <a:noFill/>
        <a:ln>
          <a:noFill/>
        </a:ln>
        <a:effectLst/>
      </c:spPr>
    </c:plotArea>
    <c:legend>
      <c:legendPos val="r"/>
      <c:layout>
        <c:manualLayout>
          <c:xMode val="edge"/>
          <c:yMode val="edge"/>
          <c:x val="0.65598351131146282"/>
          <c:y val="0.21102423314867327"/>
          <c:w val="0.33680801183407832"/>
          <c:h val="0.6461285936429940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UTM Avo" panose="02040603050506020204" pitchFamily="18" charset="0"/>
              <a:ea typeface="+mn-ea"/>
              <a:cs typeface="Arial" panose="020B0604020202020204" pitchFamily="34" charset="0"/>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sz="2000">
          <a:latin typeface="UTM Avo" panose="02040603050506020204" pitchFamily="18" charset="0"/>
          <a:cs typeface="Arial" panose="020B0604020202020204" pitchFamily="34" charset="0"/>
        </a:defRPr>
      </a:pPr>
      <a:endParaRPr lang="en-US"/>
    </a:p>
  </c:txPr>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spPr>
            <a:ln>
              <a:noFill/>
            </a:ln>
          </c:spPr>
          <c:dPt>
            <c:idx val="0"/>
            <c:bubble3D val="0"/>
            <c:spPr>
              <a:solidFill>
                <a:schemeClr val="accent1"/>
              </a:solidFill>
              <a:ln w="19050">
                <a:solidFill>
                  <a:schemeClr val="accent1"/>
                </a:solidFill>
              </a:ln>
              <a:effectLst/>
            </c:spPr>
            <c:extLst xmlns:c16r2="http://schemas.microsoft.com/office/drawing/2015/06/chart">
              <c:ext xmlns:c16="http://schemas.microsoft.com/office/drawing/2014/chart" uri="{C3380CC4-5D6E-409C-BE32-E72D297353CC}">
                <c16:uniqueId val="{00000001-4BEA-493D-BA16-43EB97A1BCF0}"/>
              </c:ext>
            </c:extLst>
          </c:dPt>
          <c:dPt>
            <c:idx val="1"/>
            <c:bubble3D val="0"/>
            <c:spPr>
              <a:solidFill>
                <a:schemeClr val="accent2"/>
              </a:solidFill>
              <a:ln w="19050">
                <a:solidFill>
                  <a:schemeClr val="accent2"/>
                </a:solidFill>
              </a:ln>
              <a:effectLst/>
            </c:spPr>
            <c:extLst xmlns:c16r2="http://schemas.microsoft.com/office/drawing/2015/06/chart">
              <c:ext xmlns:c16="http://schemas.microsoft.com/office/drawing/2014/chart" uri="{C3380CC4-5D6E-409C-BE32-E72D297353CC}">
                <c16:uniqueId val="{00000003-4BEA-493D-BA16-43EB97A1BCF0}"/>
              </c:ext>
            </c:extLst>
          </c:dPt>
          <c:dPt>
            <c:idx val="2"/>
            <c:bubble3D val="0"/>
            <c:spPr>
              <a:solidFill>
                <a:schemeClr val="accent3"/>
              </a:solidFill>
              <a:ln w="19050">
                <a:solidFill>
                  <a:schemeClr val="accent3"/>
                </a:solidFill>
              </a:ln>
              <a:effectLst/>
            </c:spPr>
            <c:extLst xmlns:c16r2="http://schemas.microsoft.com/office/drawing/2015/06/chart">
              <c:ext xmlns:c16="http://schemas.microsoft.com/office/drawing/2014/chart" uri="{C3380CC4-5D6E-409C-BE32-E72D297353CC}">
                <c16:uniqueId val="{00000005-4BEA-493D-BA16-43EB97A1BCF0}"/>
              </c:ext>
            </c:extLst>
          </c:dPt>
          <c:dPt>
            <c:idx val="3"/>
            <c:bubble3D val="0"/>
            <c:spPr>
              <a:solidFill>
                <a:schemeClr val="accent4"/>
              </a:solidFill>
              <a:ln w="19050">
                <a:solidFill>
                  <a:schemeClr val="accent4"/>
                </a:solidFill>
              </a:ln>
              <a:effectLst/>
            </c:spPr>
            <c:extLst xmlns:c16r2="http://schemas.microsoft.com/office/drawing/2015/06/chart">
              <c:ext xmlns:c16="http://schemas.microsoft.com/office/drawing/2014/chart" uri="{C3380CC4-5D6E-409C-BE32-E72D297353CC}">
                <c16:uniqueId val="{00000007-4BEA-493D-BA16-43EB97A1BCF0}"/>
              </c:ext>
            </c:extLst>
          </c:dPt>
          <c:cat>
            <c:strRef>
              <c:f>Sheet1!$A$84:$A$87</c:f>
              <c:strCache>
                <c:ptCount val="4"/>
                <c:pt idx="0">
                  <c:v>Số và Đại số</c:v>
                </c:pt>
                <c:pt idx="1">
                  <c:v>Hình học và Đo lường</c:v>
                </c:pt>
                <c:pt idx="2">
                  <c:v>Một số yếu tố Thống kê và Xác suất</c:v>
                </c:pt>
                <c:pt idx="3">
                  <c:v>Hoạt động thực hành và trải nghiệm</c:v>
                </c:pt>
              </c:strCache>
            </c:strRef>
          </c:cat>
          <c:val>
            <c:numRef>
              <c:f>Sheet1!$B$84:$B$87</c:f>
              <c:numCache>
                <c:formatCode>General</c:formatCode>
                <c:ptCount val="4"/>
                <c:pt idx="0">
                  <c:v>60</c:v>
                </c:pt>
                <c:pt idx="1">
                  <c:v>50</c:v>
                </c:pt>
                <c:pt idx="2">
                  <c:v>20</c:v>
                </c:pt>
                <c:pt idx="3">
                  <c:v>10</c:v>
                </c:pt>
              </c:numCache>
            </c:numRef>
          </c:val>
          <c:extLst xmlns:c16r2="http://schemas.microsoft.com/office/drawing/2015/06/chart">
            <c:ext xmlns:c16="http://schemas.microsoft.com/office/drawing/2014/chart" uri="{C3380CC4-5D6E-409C-BE32-E72D297353CC}">
              <c16:uniqueId val="{00000008-4BEA-493D-BA16-43EB97A1BCF0}"/>
            </c:ext>
          </c:extLst>
        </c:ser>
        <c:dLbls>
          <c:showLegendKey val="0"/>
          <c:showVal val="0"/>
          <c:showCatName val="0"/>
          <c:showSerName val="0"/>
          <c:showPercent val="0"/>
          <c:showBubbleSize val="0"/>
          <c:showLeaderLines val="1"/>
        </c:dLbls>
        <c:firstSliceAng val="0"/>
      </c:pieChart>
      <c:spPr>
        <a:noFill/>
        <a:ln>
          <a:noFill/>
        </a:ln>
        <a:effectLst/>
      </c:spPr>
    </c:plotArea>
    <c:legend>
      <c:legendPos val="r"/>
      <c:layout>
        <c:manualLayout>
          <c:xMode val="edge"/>
          <c:yMode val="edge"/>
          <c:x val="0.56967436273855598"/>
          <c:y val="7.554106682683924E-2"/>
          <c:w val="0.42043863161172651"/>
          <c:h val="0.84122812966228133"/>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UTM Avo" panose="02040603050506020204" pitchFamily="18" charset="0"/>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sz="1800">
          <a:latin typeface="UTM Avo" panose="02040603050506020204" pitchFamily="18" charset="0"/>
        </a:defRPr>
      </a:pPr>
      <a:endParaRPr lang="en-US"/>
    </a:p>
  </c:tx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spPr>
            <a:ln>
              <a:noFill/>
            </a:ln>
          </c:spPr>
          <c:dPt>
            <c:idx val="0"/>
            <c:bubble3D val="0"/>
            <c:spPr>
              <a:solidFill>
                <a:schemeClr val="accent1"/>
              </a:solidFill>
              <a:ln w="19050">
                <a:solidFill>
                  <a:schemeClr val="accent1"/>
                </a:solidFill>
              </a:ln>
              <a:effectLst/>
            </c:spPr>
            <c:extLst xmlns:c16r2="http://schemas.microsoft.com/office/drawing/2015/06/chart">
              <c:ext xmlns:c16="http://schemas.microsoft.com/office/drawing/2014/chart" uri="{C3380CC4-5D6E-409C-BE32-E72D297353CC}">
                <c16:uniqueId val="{00000001-4BEA-493D-BA16-43EB97A1BCF0}"/>
              </c:ext>
            </c:extLst>
          </c:dPt>
          <c:dPt>
            <c:idx val="1"/>
            <c:bubble3D val="0"/>
            <c:spPr>
              <a:solidFill>
                <a:schemeClr val="accent2"/>
              </a:solidFill>
              <a:ln w="19050">
                <a:solidFill>
                  <a:schemeClr val="accent2"/>
                </a:solidFill>
              </a:ln>
              <a:effectLst/>
            </c:spPr>
            <c:extLst xmlns:c16r2="http://schemas.microsoft.com/office/drawing/2015/06/chart">
              <c:ext xmlns:c16="http://schemas.microsoft.com/office/drawing/2014/chart" uri="{C3380CC4-5D6E-409C-BE32-E72D297353CC}">
                <c16:uniqueId val="{00000003-4BEA-493D-BA16-43EB97A1BCF0}"/>
              </c:ext>
            </c:extLst>
          </c:dPt>
          <c:dPt>
            <c:idx val="2"/>
            <c:bubble3D val="0"/>
            <c:spPr>
              <a:solidFill>
                <a:schemeClr val="accent3"/>
              </a:solidFill>
              <a:ln w="19050">
                <a:solidFill>
                  <a:schemeClr val="accent3"/>
                </a:solidFill>
              </a:ln>
              <a:effectLst/>
            </c:spPr>
            <c:extLst xmlns:c16r2="http://schemas.microsoft.com/office/drawing/2015/06/chart">
              <c:ext xmlns:c16="http://schemas.microsoft.com/office/drawing/2014/chart" uri="{C3380CC4-5D6E-409C-BE32-E72D297353CC}">
                <c16:uniqueId val="{00000005-4BEA-493D-BA16-43EB97A1BCF0}"/>
              </c:ext>
            </c:extLst>
          </c:dPt>
          <c:dPt>
            <c:idx val="3"/>
            <c:bubble3D val="0"/>
            <c:spPr>
              <a:solidFill>
                <a:schemeClr val="accent4"/>
              </a:solidFill>
              <a:ln w="19050">
                <a:solidFill>
                  <a:schemeClr val="accent4"/>
                </a:solidFill>
              </a:ln>
              <a:effectLst/>
            </c:spPr>
            <c:extLst xmlns:c16r2="http://schemas.microsoft.com/office/drawing/2015/06/chart">
              <c:ext xmlns:c16="http://schemas.microsoft.com/office/drawing/2014/chart" uri="{C3380CC4-5D6E-409C-BE32-E72D297353CC}">
                <c16:uniqueId val="{00000007-4BEA-493D-BA16-43EB97A1BCF0}"/>
              </c:ext>
            </c:extLst>
          </c:dPt>
          <c:cat>
            <c:strRef>
              <c:f>Sheet1!$A$84:$A$87</c:f>
              <c:strCache>
                <c:ptCount val="4"/>
                <c:pt idx="0">
                  <c:v>Số và Đại số</c:v>
                </c:pt>
                <c:pt idx="1">
                  <c:v>Hình học và Đo lường</c:v>
                </c:pt>
                <c:pt idx="2">
                  <c:v>Một số yếu tố Thống kê và Xác suất</c:v>
                </c:pt>
                <c:pt idx="3">
                  <c:v>Hoạt động thực hành và trải nghiệm</c:v>
                </c:pt>
              </c:strCache>
            </c:strRef>
          </c:cat>
          <c:val>
            <c:numRef>
              <c:f>Sheet1!$B$84:$B$87</c:f>
              <c:numCache>
                <c:formatCode>General</c:formatCode>
                <c:ptCount val="4"/>
                <c:pt idx="0">
                  <c:v>60</c:v>
                </c:pt>
                <c:pt idx="1">
                  <c:v>50</c:v>
                </c:pt>
                <c:pt idx="2">
                  <c:v>20</c:v>
                </c:pt>
                <c:pt idx="3">
                  <c:v>10</c:v>
                </c:pt>
              </c:numCache>
            </c:numRef>
          </c:val>
          <c:extLst xmlns:c16r2="http://schemas.microsoft.com/office/drawing/2015/06/chart">
            <c:ext xmlns:c16="http://schemas.microsoft.com/office/drawing/2014/chart" uri="{C3380CC4-5D6E-409C-BE32-E72D297353CC}">
              <c16:uniqueId val="{00000008-4BEA-493D-BA16-43EB97A1BCF0}"/>
            </c:ext>
          </c:extLst>
        </c:ser>
        <c:dLbls>
          <c:showLegendKey val="0"/>
          <c:showVal val="0"/>
          <c:showCatName val="0"/>
          <c:showSerName val="0"/>
          <c:showPercent val="0"/>
          <c:showBubbleSize val="0"/>
          <c:showLeaderLines val="1"/>
        </c:dLbls>
        <c:firstSliceAng val="0"/>
      </c:pieChart>
      <c:spPr>
        <a:noFill/>
        <a:ln>
          <a:noFill/>
        </a:ln>
        <a:effectLst/>
      </c:spPr>
    </c:plotArea>
    <c:legend>
      <c:legendPos val="r"/>
      <c:layout>
        <c:manualLayout>
          <c:xMode val="edge"/>
          <c:yMode val="edge"/>
          <c:x val="0.56967436273855598"/>
          <c:y val="7.554106682683924E-2"/>
          <c:w val="0.42043863161172651"/>
          <c:h val="0.84122812966228133"/>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UTM Avo" panose="02040603050506020204" pitchFamily="18" charset="0"/>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sz="1800">
          <a:latin typeface="UTM Avo" panose="02040603050506020204" pitchFamily="18" charset="0"/>
        </a:defRPr>
      </a:pPr>
      <a:endParaRPr lang="en-US"/>
    </a:p>
  </c:txPr>
  <c:externalData r:id="rId2">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dPt>
            <c:idx val="0"/>
            <c:bubble3D val="0"/>
            <c:spPr>
              <a:solidFill>
                <a:schemeClr val="accent6"/>
              </a:solidFill>
              <a:ln w="19050">
                <a:solidFill>
                  <a:schemeClr val="accent6"/>
                </a:solidFill>
              </a:ln>
              <a:effectLst/>
            </c:spPr>
            <c:extLst xmlns:c16r2="http://schemas.microsoft.com/office/drawing/2015/06/chart">
              <c:ext xmlns:c16="http://schemas.microsoft.com/office/drawing/2014/chart" uri="{C3380CC4-5D6E-409C-BE32-E72D297353CC}">
                <c16:uniqueId val="{00000001-ED13-446F-ABA5-25C98A4C194D}"/>
              </c:ext>
            </c:extLst>
          </c:dPt>
          <c:dPt>
            <c:idx val="1"/>
            <c:bubble3D val="0"/>
            <c:spPr>
              <a:solidFill>
                <a:srgbClr val="0070C0"/>
              </a:solidFill>
              <a:ln w="19050">
                <a:solidFill>
                  <a:srgbClr val="0070C0"/>
                </a:solidFill>
              </a:ln>
              <a:effectLst/>
            </c:spPr>
            <c:extLst xmlns:c16r2="http://schemas.microsoft.com/office/drawing/2015/06/chart">
              <c:ext xmlns:c16="http://schemas.microsoft.com/office/drawing/2014/chart" uri="{C3380CC4-5D6E-409C-BE32-E72D297353CC}">
                <c16:uniqueId val="{00000003-ED13-446F-ABA5-25C98A4C194D}"/>
              </c:ext>
            </c:extLst>
          </c:dPt>
          <c:dPt>
            <c:idx val="2"/>
            <c:bubble3D val="0"/>
            <c:spPr>
              <a:solidFill>
                <a:schemeClr val="accent4"/>
              </a:solidFill>
              <a:ln w="19050">
                <a:solidFill>
                  <a:schemeClr val="accent4"/>
                </a:solidFill>
              </a:ln>
              <a:effectLst/>
            </c:spPr>
            <c:extLst xmlns:c16r2="http://schemas.microsoft.com/office/drawing/2015/06/chart">
              <c:ext xmlns:c16="http://schemas.microsoft.com/office/drawing/2014/chart" uri="{C3380CC4-5D6E-409C-BE32-E72D297353CC}">
                <c16:uniqueId val="{00000005-ED13-446F-ABA5-25C98A4C194D}"/>
              </c:ext>
            </c:extLst>
          </c:dPt>
          <c:cat>
            <c:strRef>
              <c:f>Sheet1!$A$152:$A$154</c:f>
              <c:strCache>
                <c:ptCount val="3"/>
                <c:pt idx="0">
                  <c:v>Xử lí chất thải sinh hoạt</c:v>
                </c:pt>
                <c:pt idx="1">
                  <c:v>Xử lí chất thải công nghiệp và nguy hại</c:v>
                </c:pt>
                <c:pt idx="2">
                  <c:v>Phương tiện thu gom và vận chuyển chất thải</c:v>
                </c:pt>
              </c:strCache>
            </c:strRef>
          </c:cat>
          <c:val>
            <c:numRef>
              <c:f>Sheet1!$B$152:$B$154</c:f>
              <c:numCache>
                <c:formatCode>General</c:formatCode>
                <c:ptCount val="3"/>
                <c:pt idx="0">
                  <c:v>50</c:v>
                </c:pt>
                <c:pt idx="1">
                  <c:v>40</c:v>
                </c:pt>
                <c:pt idx="2">
                  <c:v>10</c:v>
                </c:pt>
              </c:numCache>
            </c:numRef>
          </c:val>
          <c:extLst xmlns:c16r2="http://schemas.microsoft.com/office/drawing/2015/06/chart">
            <c:ext xmlns:c16="http://schemas.microsoft.com/office/drawing/2014/chart" uri="{C3380CC4-5D6E-409C-BE32-E72D297353CC}">
              <c16:uniqueId val="{00000006-ED13-446F-ABA5-25C98A4C194D}"/>
            </c:ext>
          </c:extLst>
        </c:ser>
        <c:dLbls>
          <c:showLegendKey val="0"/>
          <c:showVal val="0"/>
          <c:showCatName val="0"/>
          <c:showSerName val="0"/>
          <c:showPercent val="0"/>
          <c:showBubbleSize val="0"/>
          <c:showLeaderLines val="1"/>
        </c:dLbls>
        <c:firstSliceAng val="0"/>
      </c:pieChart>
      <c:spPr>
        <a:noFill/>
        <a:ln>
          <a:noFill/>
        </a:ln>
        <a:effectLst/>
      </c:spPr>
    </c:plotArea>
    <c:legend>
      <c:legendPos val="r"/>
      <c:layout>
        <c:manualLayout>
          <c:xMode val="edge"/>
          <c:yMode val="edge"/>
          <c:x val="0.53716264029201"/>
          <c:y val="0.3027653775264092"/>
          <c:w val="0.41453887795275585"/>
          <c:h val="0.49121020215223166"/>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UTM Avo" panose="02040603050506020204" pitchFamily="18" charset="0"/>
              <a:ea typeface="+mn-ea"/>
              <a:cs typeface="Arial" panose="020B0604020202020204" pitchFamily="34" charset="0"/>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sz="1800">
          <a:latin typeface="UTM Avo" panose="02040603050506020204" pitchFamily="18" charset="0"/>
          <a:cs typeface="Arial" panose="020B0604020202020204" pitchFamily="34" charset="0"/>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solidFill>
                <a:latin typeface="UTM Avo" panose="02040603050506020204" pitchFamily="18" charset="0"/>
                <a:ea typeface="+mn-ea"/>
                <a:cs typeface="+mn-cs"/>
              </a:defRPr>
            </a:pPr>
            <a:r>
              <a:rPr lang="en-US" sz="1800" b="1">
                <a:solidFill>
                  <a:schemeClr val="tx1"/>
                </a:solidFill>
              </a:rPr>
              <a:t>Tỉ lệ phần trăm thành phần của đất tốt cho cây trồng</a:t>
            </a:r>
          </a:p>
        </c:rich>
      </c:tx>
      <c:layout/>
      <c:overlay val="0"/>
      <c:spPr>
        <a:noFill/>
        <a:ln>
          <a:noFill/>
        </a:ln>
        <a:effectLst/>
      </c:spPr>
    </c:title>
    <c:autoTitleDeleted val="0"/>
    <c:plotArea>
      <c:layout/>
      <c:pieChart>
        <c:varyColors val="1"/>
        <c:ser>
          <c:idx val="0"/>
          <c:order val="0"/>
          <c:spPr>
            <a:ln>
              <a:noFill/>
            </a:ln>
          </c:spPr>
          <c:dPt>
            <c:idx val="0"/>
            <c:bubble3D val="0"/>
            <c:spPr>
              <a:solidFill>
                <a:srgbClr val="FFFF00"/>
              </a:solidFill>
              <a:ln w="19050">
                <a:solidFill>
                  <a:srgbClr val="FFFF00"/>
                </a:solidFill>
              </a:ln>
              <a:effectLst/>
            </c:spPr>
            <c:extLst xmlns:c16r2="http://schemas.microsoft.com/office/drawing/2015/06/chart">
              <c:ext xmlns:c16="http://schemas.microsoft.com/office/drawing/2014/chart" uri="{C3380CC4-5D6E-409C-BE32-E72D297353CC}">
                <c16:uniqueId val="{00000001-14A9-4F79-8C9C-C315FD6F90DD}"/>
              </c:ext>
            </c:extLst>
          </c:dPt>
          <c:dPt>
            <c:idx val="1"/>
            <c:bubble3D val="0"/>
            <c:spPr>
              <a:solidFill>
                <a:srgbClr val="3B9DC4"/>
              </a:solidFill>
              <a:ln w="19050">
                <a:solidFill>
                  <a:srgbClr val="3B9DC4"/>
                </a:solidFill>
              </a:ln>
              <a:effectLst/>
            </c:spPr>
            <c:extLst xmlns:c16r2="http://schemas.microsoft.com/office/drawing/2015/06/chart">
              <c:ext xmlns:c16="http://schemas.microsoft.com/office/drawing/2014/chart" uri="{C3380CC4-5D6E-409C-BE32-E72D297353CC}">
                <c16:uniqueId val="{00000003-14A9-4F79-8C9C-C315FD6F90DD}"/>
              </c:ext>
            </c:extLst>
          </c:dPt>
          <c:dPt>
            <c:idx val="2"/>
            <c:bubble3D val="0"/>
            <c:spPr>
              <a:solidFill>
                <a:srgbClr val="66FF33"/>
              </a:solidFill>
              <a:ln w="19050">
                <a:solidFill>
                  <a:srgbClr val="66FF33"/>
                </a:solidFill>
              </a:ln>
              <a:effectLst/>
            </c:spPr>
            <c:extLst xmlns:c16r2="http://schemas.microsoft.com/office/drawing/2015/06/chart">
              <c:ext xmlns:c16="http://schemas.microsoft.com/office/drawing/2014/chart" uri="{C3380CC4-5D6E-409C-BE32-E72D297353CC}">
                <c16:uniqueId val="{00000005-14A9-4F79-8C9C-C315FD6F90DD}"/>
              </c:ext>
            </c:extLst>
          </c:dPt>
          <c:dPt>
            <c:idx val="3"/>
            <c:bubble3D val="0"/>
            <c:spPr>
              <a:solidFill>
                <a:srgbClr val="FF0000"/>
              </a:solidFill>
              <a:ln w="19050">
                <a:solidFill>
                  <a:srgbClr val="FF0000"/>
                </a:solidFill>
              </a:ln>
              <a:effectLst/>
            </c:spPr>
            <c:extLst xmlns:c16r2="http://schemas.microsoft.com/office/drawing/2015/06/chart">
              <c:ext xmlns:c16="http://schemas.microsoft.com/office/drawing/2014/chart" uri="{C3380CC4-5D6E-409C-BE32-E72D297353CC}">
                <c16:uniqueId val="{00000007-14A9-4F79-8C9C-C315FD6F90DD}"/>
              </c:ext>
            </c:extLst>
          </c:dPt>
          <c:dLbls>
            <c:dLbl>
              <c:idx val="3"/>
              <c:layout>
                <c:manualLayout>
                  <c:x val="4.2171270599999609E-2"/>
                  <c:y val="0.13787744209855166"/>
                </c:manualLayout>
              </c:layout>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15:layout>
                    <c:manualLayout>
                      <c:w val="9.5036934576093773E-2"/>
                      <c:h val="0.14758528216521638"/>
                    </c:manualLayout>
                  </c15:layout>
                </c:ext>
                <c:ext xmlns:c16="http://schemas.microsoft.com/office/drawing/2014/chart" uri="{C3380CC4-5D6E-409C-BE32-E72D297353CC}">
                  <c16:uniqueId val="{00000007-14A9-4F79-8C9C-C315FD6F90DD}"/>
                </c:ext>
              </c:extLst>
            </c:dLbl>
            <c:spPr>
              <a:noFill/>
              <a:ln>
                <a:noFill/>
              </a:ln>
              <a:effectLst/>
            </c:spPr>
            <c:txPr>
              <a:bodyPr rot="0" spcFirstLastPara="1" vertOverflow="ellipsis" vert="horz" wrap="square" anchor="ctr" anchorCtr="1"/>
              <a:lstStyle/>
              <a:p>
                <a:pPr>
                  <a:defRPr sz="2200" b="1" i="0" u="none" strike="noStrike" kern="1200" baseline="0">
                    <a:solidFill>
                      <a:schemeClr val="tx1"/>
                    </a:solidFill>
                    <a:latin typeface="UTM Avo" panose="02040603050506020204" pitchFamily="18" charset="0"/>
                    <a:ea typeface="+mn-ea"/>
                    <a:cs typeface="+mn-cs"/>
                  </a:defRPr>
                </a:pPr>
                <a:endParaRPr lang="en-US"/>
              </a:p>
            </c:txPr>
            <c:dLblPos val="ct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Sheet1!$A$2:$A$5</c:f>
              <c:strCache>
                <c:ptCount val="4"/>
                <c:pt idx="0">
                  <c:v>Không khí</c:v>
                </c:pt>
                <c:pt idx="1">
                  <c:v>Nước</c:v>
                </c:pt>
                <c:pt idx="2">
                  <c:v>Chất khoáng</c:v>
                </c:pt>
                <c:pt idx="3">
                  <c:v>Chất mùn</c:v>
                </c:pt>
              </c:strCache>
            </c:strRef>
          </c:cat>
          <c:val>
            <c:numRef>
              <c:f>Sheet1!$B$2:$B$5</c:f>
              <c:numCache>
                <c:formatCode>General</c:formatCode>
                <c:ptCount val="4"/>
                <c:pt idx="0">
                  <c:v>30</c:v>
                </c:pt>
                <c:pt idx="1">
                  <c:v>30</c:v>
                </c:pt>
                <c:pt idx="2">
                  <c:v>35</c:v>
                </c:pt>
                <c:pt idx="3">
                  <c:v>5</c:v>
                </c:pt>
              </c:numCache>
            </c:numRef>
          </c:val>
          <c:extLst xmlns:c16r2="http://schemas.microsoft.com/office/drawing/2015/06/chart">
            <c:ext xmlns:c16="http://schemas.microsoft.com/office/drawing/2014/chart" uri="{C3380CC4-5D6E-409C-BE32-E72D297353CC}">
              <c16:uniqueId val="{00000008-14A9-4F79-8C9C-C315FD6F90DD}"/>
            </c:ext>
          </c:extLst>
        </c:ser>
        <c:dLbls>
          <c:showLegendKey val="0"/>
          <c:showVal val="0"/>
          <c:showCatName val="0"/>
          <c:showSerName val="0"/>
          <c:showPercent val="0"/>
          <c:showBubbleSize val="0"/>
          <c:showLeaderLines val="1"/>
        </c:dLbls>
        <c:firstSliceAng val="0"/>
      </c:pieChart>
      <c:spPr>
        <a:noFill/>
        <a:ln>
          <a:noFill/>
        </a:ln>
        <a:effectLst/>
      </c:spPr>
    </c:plotArea>
    <c:legend>
      <c:legendPos val="r"/>
      <c:layout>
        <c:manualLayout>
          <c:xMode val="edge"/>
          <c:yMode val="edge"/>
          <c:x val="0.60757518726575066"/>
          <c:y val="0.3052378727527939"/>
          <c:w val="0.37413797101862928"/>
          <c:h val="0.51771041547373564"/>
        </c:manualLayout>
      </c:layout>
      <c:overlay val="0"/>
      <c:spPr>
        <a:noFill/>
        <a:ln w="12700">
          <a:noFill/>
        </a:ln>
        <a:effectLst/>
      </c:spPr>
      <c:txPr>
        <a:bodyPr rot="0" spcFirstLastPara="1" vertOverflow="ellipsis" vert="horz" wrap="square" anchor="ctr" anchorCtr="1"/>
        <a:lstStyle/>
        <a:p>
          <a:pPr>
            <a:defRPr sz="1800" b="0" i="0" u="none" strike="noStrike" kern="1200" baseline="0">
              <a:solidFill>
                <a:schemeClr val="tx1"/>
              </a:solidFill>
              <a:latin typeface="UTM Avo" panose="02040603050506020204" pitchFamily="18" charset="0"/>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sz="1400">
          <a:latin typeface="UTM Avo" panose="02040603050506020204" pitchFamily="18" charset="0"/>
        </a:defRPr>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spc="0" baseline="0">
                <a:solidFill>
                  <a:srgbClr val="0070C0"/>
                </a:solidFill>
                <a:latin typeface="UTM Avo" panose="02040603050506020204" pitchFamily="18" charset="0"/>
                <a:ea typeface="+mn-ea"/>
                <a:cs typeface="Arial" panose="020B0604020202020204" pitchFamily="34" charset="0"/>
              </a:defRPr>
            </a:pPr>
            <a:r>
              <a:rPr lang="en-US" sz="1800" b="1">
                <a:solidFill>
                  <a:srgbClr val="0070C0"/>
                </a:solidFill>
              </a:rPr>
              <a:t>Tỉ lệ phần trăm thể loại phim yêu thích của 80 học sinh khối lớp 7</a:t>
            </a:r>
          </a:p>
        </c:rich>
      </c:tx>
      <c:layout/>
      <c:overlay val="0"/>
      <c:spPr>
        <a:noFill/>
        <a:ln>
          <a:noFill/>
        </a:ln>
        <a:effectLst/>
      </c:spPr>
    </c:title>
    <c:autoTitleDeleted val="0"/>
    <c:plotArea>
      <c:layout>
        <c:manualLayout>
          <c:layoutTarget val="inner"/>
          <c:xMode val="edge"/>
          <c:yMode val="edge"/>
          <c:x val="0.20001040410489229"/>
          <c:y val="0.16218677112061725"/>
          <c:w val="0.62640542905109842"/>
          <c:h val="0.58128911383890214"/>
        </c:manualLayout>
      </c:layout>
      <c:pieChart>
        <c:varyColors val="1"/>
        <c:ser>
          <c:idx val="0"/>
          <c:order val="0"/>
          <c:dPt>
            <c:idx val="0"/>
            <c:bubble3D val="0"/>
            <c:spPr>
              <a:solidFill>
                <a:schemeClr val="accent1"/>
              </a:solidFill>
              <a:ln w="19050">
                <a:solidFill>
                  <a:schemeClr val="accent1"/>
                </a:solidFill>
              </a:ln>
              <a:effectLst/>
            </c:spPr>
            <c:extLst xmlns:c16r2="http://schemas.microsoft.com/office/drawing/2015/06/chart">
              <c:ext xmlns:c16="http://schemas.microsoft.com/office/drawing/2014/chart" uri="{C3380CC4-5D6E-409C-BE32-E72D297353CC}">
                <c16:uniqueId val="{00000001-0B7D-44A5-B4C8-8D0102C04EFA}"/>
              </c:ext>
            </c:extLst>
          </c:dPt>
          <c:dPt>
            <c:idx val="1"/>
            <c:bubble3D val="0"/>
            <c:spPr>
              <a:solidFill>
                <a:schemeClr val="accent2"/>
              </a:solidFill>
              <a:ln w="19050">
                <a:solidFill>
                  <a:schemeClr val="accent2"/>
                </a:solidFill>
              </a:ln>
              <a:effectLst/>
            </c:spPr>
            <c:extLst xmlns:c16r2="http://schemas.microsoft.com/office/drawing/2015/06/chart">
              <c:ext xmlns:c16="http://schemas.microsoft.com/office/drawing/2014/chart" uri="{C3380CC4-5D6E-409C-BE32-E72D297353CC}">
                <c16:uniqueId val="{00000003-0B7D-44A5-B4C8-8D0102C04EFA}"/>
              </c:ext>
            </c:extLst>
          </c:dPt>
          <c:dPt>
            <c:idx val="2"/>
            <c:bubble3D val="0"/>
            <c:spPr>
              <a:solidFill>
                <a:schemeClr val="accent3"/>
              </a:solidFill>
              <a:ln w="19050">
                <a:solidFill>
                  <a:schemeClr val="accent3"/>
                </a:solidFill>
              </a:ln>
              <a:effectLst/>
            </c:spPr>
            <c:extLst xmlns:c16r2="http://schemas.microsoft.com/office/drawing/2015/06/chart">
              <c:ext xmlns:c16="http://schemas.microsoft.com/office/drawing/2014/chart" uri="{C3380CC4-5D6E-409C-BE32-E72D297353CC}">
                <c16:uniqueId val="{00000005-0B7D-44A5-B4C8-8D0102C04EFA}"/>
              </c:ext>
            </c:extLst>
          </c:dPt>
          <c:dPt>
            <c:idx val="3"/>
            <c:bubble3D val="0"/>
            <c:spPr>
              <a:solidFill>
                <a:schemeClr val="accent4"/>
              </a:solidFill>
              <a:ln w="19050">
                <a:solidFill>
                  <a:schemeClr val="accent4"/>
                </a:solidFill>
              </a:ln>
              <a:effectLst/>
            </c:spPr>
            <c:extLst xmlns:c16r2="http://schemas.microsoft.com/office/drawing/2015/06/chart">
              <c:ext xmlns:c16="http://schemas.microsoft.com/office/drawing/2014/chart" uri="{C3380CC4-5D6E-409C-BE32-E72D297353CC}">
                <c16:uniqueId val="{00000007-0B7D-44A5-B4C8-8D0102C04EFA}"/>
              </c:ext>
            </c:extLst>
          </c:dPt>
          <c:dLbls>
            <c:spPr>
              <a:noFill/>
              <a:ln>
                <a:noFill/>
              </a:ln>
              <a:effectLst/>
            </c:spPr>
            <c:txPr>
              <a:bodyPr rot="0" spcFirstLastPara="1" vertOverflow="ellipsis" vert="horz" wrap="square" anchor="ctr" anchorCtr="1"/>
              <a:lstStyle/>
              <a:p>
                <a:pPr>
                  <a:defRPr sz="2000" b="1" i="0" u="none" strike="noStrike" kern="1200" baseline="0">
                    <a:solidFill>
                      <a:schemeClr val="tx1"/>
                    </a:solidFill>
                    <a:latin typeface="UTM Avo" panose="02040603050506020204" pitchFamily="18" charset="0"/>
                    <a:ea typeface="+mn-ea"/>
                    <a:cs typeface="Arial" panose="020B0604020202020204" pitchFamily="34" charset="0"/>
                  </a:defRPr>
                </a:pPr>
                <a:endParaRPr lang="en-US"/>
              </a:p>
            </c:txPr>
            <c:dLblPos val="ct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Sheet1!$A$102:$A$105</c:f>
              <c:strCache>
                <c:ptCount val="4"/>
                <c:pt idx="0">
                  <c:v>Phim hài</c:v>
                </c:pt>
                <c:pt idx="1">
                  <c:v>Phim phiêu lưu, mạo hiểm</c:v>
                </c:pt>
                <c:pt idx="2">
                  <c:v>Phim hình sự</c:v>
                </c:pt>
                <c:pt idx="3">
                  <c:v>Phim hoạt hình</c:v>
                </c:pt>
              </c:strCache>
            </c:strRef>
          </c:cat>
          <c:val>
            <c:numRef>
              <c:f>Sheet1!$B$102:$B$105</c:f>
              <c:numCache>
                <c:formatCode>General</c:formatCode>
                <c:ptCount val="4"/>
                <c:pt idx="0">
                  <c:v>36</c:v>
                </c:pt>
                <c:pt idx="1">
                  <c:v>25</c:v>
                </c:pt>
                <c:pt idx="2">
                  <c:v>25</c:v>
                </c:pt>
                <c:pt idx="3">
                  <c:v>14</c:v>
                </c:pt>
              </c:numCache>
            </c:numRef>
          </c:val>
          <c:extLst xmlns:c16r2="http://schemas.microsoft.com/office/drawing/2015/06/chart">
            <c:ext xmlns:c16="http://schemas.microsoft.com/office/drawing/2014/chart" uri="{C3380CC4-5D6E-409C-BE32-E72D297353CC}">
              <c16:uniqueId val="{00000008-0B7D-44A5-B4C8-8D0102C04EFA}"/>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20131034971979853"/>
          <c:y val="0.73892582422190922"/>
          <c:w val="0.59497670899245703"/>
          <c:h val="0.2610741757780907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UTM Avo" panose="02040603050506020204" pitchFamily="18" charset="0"/>
              <a:ea typeface="+mn-ea"/>
              <a:cs typeface="Arial" panose="020B0604020202020204" pitchFamily="34" charset="0"/>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sz="1200">
          <a:latin typeface="UTM Avo" panose="02040603050506020204" pitchFamily="18" charset="0"/>
          <a:cs typeface="Arial" panose="020B0604020202020204" pitchFamily="34" charset="0"/>
        </a:defRPr>
      </a:pPr>
      <a:endParaRPr lang="en-US"/>
    </a:p>
  </c:txPr>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spc="0" baseline="0">
                <a:solidFill>
                  <a:srgbClr val="0070C0"/>
                </a:solidFill>
                <a:latin typeface="UTM Avo" panose="02040603050506020204" pitchFamily="18" charset="0"/>
                <a:ea typeface="+mn-ea"/>
                <a:cs typeface="Arial" panose="020B0604020202020204" pitchFamily="34" charset="0"/>
              </a:defRPr>
            </a:pPr>
            <a:r>
              <a:rPr lang="en-US" sz="1800" b="1">
                <a:solidFill>
                  <a:srgbClr val="0070C0"/>
                </a:solidFill>
              </a:rPr>
              <a:t>Tỉ lệ phần trăm loại nước uống yêu thích của học sinh lớp 7A</a:t>
            </a:r>
          </a:p>
        </c:rich>
      </c:tx>
      <c:layout/>
      <c:overlay val="0"/>
      <c:spPr>
        <a:noFill/>
        <a:ln>
          <a:noFill/>
        </a:ln>
        <a:effectLst/>
      </c:spPr>
    </c:title>
    <c:autoTitleDeleted val="0"/>
    <c:plotArea>
      <c:layout/>
      <c:pieChart>
        <c:varyColors val="1"/>
        <c:ser>
          <c:idx val="0"/>
          <c:order val="0"/>
          <c:dPt>
            <c:idx val="0"/>
            <c:bubble3D val="0"/>
            <c:spPr>
              <a:solidFill>
                <a:schemeClr val="accent1"/>
              </a:solidFill>
              <a:ln w="19050">
                <a:solidFill>
                  <a:schemeClr val="accent1"/>
                </a:solidFill>
              </a:ln>
              <a:effectLst/>
            </c:spPr>
            <c:extLst xmlns:c16r2="http://schemas.microsoft.com/office/drawing/2015/06/chart">
              <c:ext xmlns:c16="http://schemas.microsoft.com/office/drawing/2014/chart" uri="{C3380CC4-5D6E-409C-BE32-E72D297353CC}">
                <c16:uniqueId val="{00000001-1D74-4DC8-9F6C-48F00DDB3899}"/>
              </c:ext>
            </c:extLst>
          </c:dPt>
          <c:dPt>
            <c:idx val="1"/>
            <c:bubble3D val="0"/>
            <c:spPr>
              <a:solidFill>
                <a:schemeClr val="accent2"/>
              </a:solidFill>
              <a:ln w="19050">
                <a:solidFill>
                  <a:schemeClr val="accent2"/>
                </a:solidFill>
              </a:ln>
              <a:effectLst/>
            </c:spPr>
            <c:extLst xmlns:c16r2="http://schemas.microsoft.com/office/drawing/2015/06/chart">
              <c:ext xmlns:c16="http://schemas.microsoft.com/office/drawing/2014/chart" uri="{C3380CC4-5D6E-409C-BE32-E72D297353CC}">
                <c16:uniqueId val="{00000003-1D74-4DC8-9F6C-48F00DDB3899}"/>
              </c:ext>
            </c:extLst>
          </c:dPt>
          <c:dPt>
            <c:idx val="2"/>
            <c:bubble3D val="0"/>
            <c:spPr>
              <a:solidFill>
                <a:schemeClr val="accent3"/>
              </a:solidFill>
              <a:ln w="19050">
                <a:solidFill>
                  <a:schemeClr val="accent3"/>
                </a:solidFill>
              </a:ln>
              <a:effectLst/>
            </c:spPr>
            <c:extLst xmlns:c16r2="http://schemas.microsoft.com/office/drawing/2015/06/chart">
              <c:ext xmlns:c16="http://schemas.microsoft.com/office/drawing/2014/chart" uri="{C3380CC4-5D6E-409C-BE32-E72D297353CC}">
                <c16:uniqueId val="{00000005-1D74-4DC8-9F6C-48F00DDB3899}"/>
              </c:ext>
            </c:extLst>
          </c:dPt>
          <c:dPt>
            <c:idx val="3"/>
            <c:bubble3D val="0"/>
            <c:spPr>
              <a:solidFill>
                <a:schemeClr val="accent4"/>
              </a:solidFill>
              <a:ln w="19050">
                <a:solidFill>
                  <a:schemeClr val="accent4"/>
                </a:solidFill>
              </a:ln>
              <a:effectLst/>
            </c:spPr>
            <c:extLst xmlns:c16r2="http://schemas.microsoft.com/office/drawing/2015/06/chart">
              <c:ext xmlns:c16="http://schemas.microsoft.com/office/drawing/2014/chart" uri="{C3380CC4-5D6E-409C-BE32-E72D297353CC}">
                <c16:uniqueId val="{00000007-1D74-4DC8-9F6C-48F00DDB3899}"/>
              </c:ext>
            </c:extLst>
          </c:dPt>
          <c:dPt>
            <c:idx val="4"/>
            <c:bubble3D val="0"/>
            <c:spPr>
              <a:solidFill>
                <a:schemeClr val="accent5"/>
              </a:solidFill>
              <a:ln w="19050">
                <a:solidFill>
                  <a:schemeClr val="accent5"/>
                </a:solidFill>
              </a:ln>
              <a:effectLst/>
            </c:spPr>
            <c:extLst xmlns:c16r2="http://schemas.microsoft.com/office/drawing/2015/06/chart">
              <c:ext xmlns:c16="http://schemas.microsoft.com/office/drawing/2014/chart" uri="{C3380CC4-5D6E-409C-BE32-E72D297353CC}">
                <c16:uniqueId val="{00000009-1D74-4DC8-9F6C-48F00DDB3899}"/>
              </c:ext>
            </c:extLst>
          </c:dPt>
          <c:dLbls>
            <c:dLbl>
              <c:idx val="0"/>
              <c:layout>
                <c:manualLayout>
                  <c:x val="-0.10129122963181114"/>
                  <c:y val="0.13618452611095855"/>
                </c:manualLayout>
              </c:layout>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1D74-4DC8-9F6C-48F00DDB3899}"/>
                </c:ext>
              </c:extLst>
            </c:dLbl>
            <c:dLbl>
              <c:idx val="1"/>
              <c:layout>
                <c:manualLayout>
                  <c:x val="-0.1786510523995106"/>
                  <c:y val="9.8906091341038158E-2"/>
                </c:manualLayout>
              </c:layout>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1D74-4DC8-9F6C-48F00DDB3899}"/>
                </c:ext>
              </c:extLst>
            </c:dLbl>
            <c:spPr>
              <a:noFill/>
              <a:ln>
                <a:noFill/>
              </a:ln>
              <a:effectLst/>
            </c:spPr>
            <c:txPr>
              <a:bodyPr rot="0" spcFirstLastPara="1" vertOverflow="ellipsis" vert="horz" wrap="square" anchor="ctr" anchorCtr="1"/>
              <a:lstStyle/>
              <a:p>
                <a:pPr>
                  <a:defRPr sz="2000" b="1" i="0" u="none" strike="noStrike" kern="1200" baseline="0">
                    <a:solidFill>
                      <a:schemeClr val="tx1"/>
                    </a:solidFill>
                    <a:latin typeface="UTM Avo" panose="02040603050506020204" pitchFamily="18" charset="0"/>
                    <a:ea typeface="+mn-ea"/>
                    <a:cs typeface="Arial" panose="020B0604020202020204" pitchFamily="34" charset="0"/>
                  </a:defRPr>
                </a:pPr>
                <a:endParaRPr lang="en-US"/>
              </a:p>
            </c:txPr>
            <c:dLblPos val="ct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Sheet1!$A$118:$A$122</c:f>
              <c:strCache>
                <c:ptCount val="5"/>
                <c:pt idx="0">
                  <c:v>Nước chanh</c:v>
                </c:pt>
                <c:pt idx="1">
                  <c:v>Nước cam</c:v>
                </c:pt>
                <c:pt idx="2">
                  <c:v>Nước suối</c:v>
                </c:pt>
                <c:pt idx="3">
                  <c:v>Trà sữa</c:v>
                </c:pt>
                <c:pt idx="4">
                  <c:v>Sinh tố</c:v>
                </c:pt>
              </c:strCache>
            </c:strRef>
          </c:cat>
          <c:val>
            <c:numRef>
              <c:f>Sheet1!$B$118:$B$122</c:f>
              <c:numCache>
                <c:formatCode>General</c:formatCode>
                <c:ptCount val="5"/>
                <c:pt idx="0">
                  <c:v>10</c:v>
                </c:pt>
                <c:pt idx="1">
                  <c:v>10</c:v>
                </c:pt>
                <c:pt idx="2">
                  <c:v>25</c:v>
                </c:pt>
                <c:pt idx="3">
                  <c:v>30</c:v>
                </c:pt>
                <c:pt idx="4">
                  <c:v>25</c:v>
                </c:pt>
              </c:numCache>
            </c:numRef>
          </c:val>
          <c:extLst xmlns:c16r2="http://schemas.microsoft.com/office/drawing/2015/06/chart">
            <c:ext xmlns:c16="http://schemas.microsoft.com/office/drawing/2014/chart" uri="{C3380CC4-5D6E-409C-BE32-E72D297353CC}">
              <c16:uniqueId val="{0000000A-1D74-4DC8-9F6C-48F00DDB3899}"/>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UTM Avo" panose="02040603050506020204" pitchFamily="18" charset="0"/>
              <a:ea typeface="+mn-ea"/>
              <a:cs typeface="Arial" panose="020B0604020202020204" pitchFamily="34" charset="0"/>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sz="1200">
          <a:latin typeface="UTM Avo" panose="02040603050506020204" pitchFamily="18" charset="0"/>
          <a:cs typeface="Arial" panose="020B0604020202020204" pitchFamily="34" charset="0"/>
        </a:defRPr>
      </a:pPr>
      <a:endParaRPr lang="en-US"/>
    </a:p>
  </c:txPr>
  <c:externalData r:id="rId2">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0" baseline="0">
                <a:solidFill>
                  <a:srgbClr val="0070C0"/>
                </a:solidFill>
                <a:latin typeface="UTM Avo" panose="02040603050506020204" pitchFamily="18" charset="0"/>
                <a:ea typeface="+mn-ea"/>
                <a:cs typeface="Arial" panose="020B0604020202020204" pitchFamily="34" charset="0"/>
              </a:defRPr>
            </a:pPr>
            <a:r>
              <a:rPr lang="en-US" sz="1600" b="1">
                <a:solidFill>
                  <a:srgbClr val="0070C0"/>
                </a:solidFill>
              </a:rPr>
              <a:t>Tỉ lệ phần trăm loại nước uống yêu thích của học sinh lớp 7A</a:t>
            </a:r>
          </a:p>
        </c:rich>
      </c:tx>
      <c:layout/>
      <c:overlay val="0"/>
      <c:spPr>
        <a:noFill/>
        <a:ln>
          <a:noFill/>
        </a:ln>
        <a:effectLst/>
      </c:spPr>
    </c:title>
    <c:autoTitleDeleted val="0"/>
    <c:plotArea>
      <c:layout/>
      <c:pieChart>
        <c:varyColors val="1"/>
        <c:ser>
          <c:idx val="0"/>
          <c:order val="0"/>
          <c:dPt>
            <c:idx val="0"/>
            <c:bubble3D val="0"/>
            <c:spPr>
              <a:solidFill>
                <a:schemeClr val="accent1"/>
              </a:solidFill>
              <a:ln w="19050">
                <a:solidFill>
                  <a:schemeClr val="accent1"/>
                </a:solidFill>
              </a:ln>
              <a:effectLst/>
            </c:spPr>
            <c:extLst xmlns:c16r2="http://schemas.microsoft.com/office/drawing/2015/06/chart">
              <c:ext xmlns:c16="http://schemas.microsoft.com/office/drawing/2014/chart" uri="{C3380CC4-5D6E-409C-BE32-E72D297353CC}">
                <c16:uniqueId val="{00000001-431A-4B52-BA9B-E2AE0293E4B6}"/>
              </c:ext>
            </c:extLst>
          </c:dPt>
          <c:dPt>
            <c:idx val="1"/>
            <c:bubble3D val="0"/>
            <c:spPr>
              <a:solidFill>
                <a:schemeClr val="accent2"/>
              </a:solidFill>
              <a:ln w="19050">
                <a:solidFill>
                  <a:schemeClr val="accent2"/>
                </a:solidFill>
              </a:ln>
              <a:effectLst/>
            </c:spPr>
            <c:extLst xmlns:c16r2="http://schemas.microsoft.com/office/drawing/2015/06/chart">
              <c:ext xmlns:c16="http://schemas.microsoft.com/office/drawing/2014/chart" uri="{C3380CC4-5D6E-409C-BE32-E72D297353CC}">
                <c16:uniqueId val="{00000003-431A-4B52-BA9B-E2AE0293E4B6}"/>
              </c:ext>
            </c:extLst>
          </c:dPt>
          <c:dPt>
            <c:idx val="2"/>
            <c:bubble3D val="0"/>
            <c:spPr>
              <a:solidFill>
                <a:schemeClr val="accent3"/>
              </a:solidFill>
              <a:ln w="19050">
                <a:solidFill>
                  <a:schemeClr val="accent3"/>
                </a:solidFill>
              </a:ln>
              <a:effectLst/>
            </c:spPr>
            <c:extLst xmlns:c16r2="http://schemas.microsoft.com/office/drawing/2015/06/chart">
              <c:ext xmlns:c16="http://schemas.microsoft.com/office/drawing/2014/chart" uri="{C3380CC4-5D6E-409C-BE32-E72D297353CC}">
                <c16:uniqueId val="{00000005-431A-4B52-BA9B-E2AE0293E4B6}"/>
              </c:ext>
            </c:extLst>
          </c:dPt>
          <c:dPt>
            <c:idx val="3"/>
            <c:bubble3D val="0"/>
            <c:spPr>
              <a:solidFill>
                <a:schemeClr val="accent4"/>
              </a:solidFill>
              <a:ln w="19050">
                <a:solidFill>
                  <a:schemeClr val="accent4"/>
                </a:solidFill>
              </a:ln>
              <a:effectLst/>
            </c:spPr>
            <c:extLst xmlns:c16r2="http://schemas.microsoft.com/office/drawing/2015/06/chart">
              <c:ext xmlns:c16="http://schemas.microsoft.com/office/drawing/2014/chart" uri="{C3380CC4-5D6E-409C-BE32-E72D297353CC}">
                <c16:uniqueId val="{00000007-431A-4B52-BA9B-E2AE0293E4B6}"/>
              </c:ext>
            </c:extLst>
          </c:dPt>
          <c:dPt>
            <c:idx val="4"/>
            <c:bubble3D val="0"/>
            <c:spPr>
              <a:solidFill>
                <a:schemeClr val="accent5"/>
              </a:solidFill>
              <a:ln w="19050">
                <a:solidFill>
                  <a:schemeClr val="accent5"/>
                </a:solidFill>
              </a:ln>
              <a:effectLst/>
            </c:spPr>
            <c:extLst xmlns:c16r2="http://schemas.microsoft.com/office/drawing/2015/06/chart">
              <c:ext xmlns:c16="http://schemas.microsoft.com/office/drawing/2014/chart" uri="{C3380CC4-5D6E-409C-BE32-E72D297353CC}">
                <c16:uniqueId val="{00000009-431A-4B52-BA9B-E2AE0293E4B6}"/>
              </c:ext>
            </c:extLst>
          </c:dPt>
          <c:dLbls>
            <c:dLbl>
              <c:idx val="0"/>
              <c:layout>
                <c:manualLayout>
                  <c:x val="-0.10129122963181114"/>
                  <c:y val="0.13618452611095855"/>
                </c:manualLayout>
              </c:layout>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431A-4B52-BA9B-E2AE0293E4B6}"/>
                </c:ext>
              </c:extLst>
            </c:dLbl>
            <c:dLbl>
              <c:idx val="1"/>
              <c:layout>
                <c:manualLayout>
                  <c:x val="-0.1786510523995106"/>
                  <c:y val="9.8906091341038158E-2"/>
                </c:manualLayout>
              </c:layout>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431A-4B52-BA9B-E2AE0293E4B6}"/>
                </c:ext>
              </c:extLst>
            </c:dLbl>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UTM Avo" panose="02040603050506020204" pitchFamily="18" charset="0"/>
                    <a:ea typeface="+mn-ea"/>
                    <a:cs typeface="Arial" panose="020B0604020202020204" pitchFamily="34" charset="0"/>
                  </a:defRPr>
                </a:pPr>
                <a:endParaRPr lang="en-US"/>
              </a:p>
            </c:txPr>
            <c:dLblPos val="ct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Sheet1!$A$118:$A$122</c:f>
              <c:strCache>
                <c:ptCount val="5"/>
                <c:pt idx="0">
                  <c:v>Nước chanh</c:v>
                </c:pt>
                <c:pt idx="1">
                  <c:v>Nước cam</c:v>
                </c:pt>
                <c:pt idx="2">
                  <c:v>Nước suối</c:v>
                </c:pt>
                <c:pt idx="3">
                  <c:v>Trà sữa</c:v>
                </c:pt>
                <c:pt idx="4">
                  <c:v>Sinh tố</c:v>
                </c:pt>
              </c:strCache>
            </c:strRef>
          </c:cat>
          <c:val>
            <c:numRef>
              <c:f>Sheet1!$B$118:$B$122</c:f>
              <c:numCache>
                <c:formatCode>General</c:formatCode>
                <c:ptCount val="5"/>
                <c:pt idx="0">
                  <c:v>10</c:v>
                </c:pt>
                <c:pt idx="1">
                  <c:v>10</c:v>
                </c:pt>
                <c:pt idx="2">
                  <c:v>25</c:v>
                </c:pt>
                <c:pt idx="3">
                  <c:v>30</c:v>
                </c:pt>
                <c:pt idx="4">
                  <c:v>25</c:v>
                </c:pt>
              </c:numCache>
            </c:numRef>
          </c:val>
          <c:extLst xmlns:c16r2="http://schemas.microsoft.com/office/drawing/2015/06/chart">
            <c:ext xmlns:c16="http://schemas.microsoft.com/office/drawing/2014/chart" uri="{C3380CC4-5D6E-409C-BE32-E72D297353CC}">
              <c16:uniqueId val="{0000000A-431A-4B52-BA9B-E2AE0293E4B6}"/>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UTM Avo" panose="02040603050506020204" pitchFamily="18" charset="0"/>
              <a:ea typeface="+mn-ea"/>
              <a:cs typeface="Arial" panose="020B0604020202020204" pitchFamily="34" charset="0"/>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sz="1200">
          <a:latin typeface="UTM Avo" panose="02040603050506020204" pitchFamily="18" charset="0"/>
          <a:cs typeface="Arial" panose="020B0604020202020204" pitchFamily="34" charset="0"/>
        </a:defRPr>
      </a:pPr>
      <a:endParaRPr lang="en-US"/>
    </a:p>
  </c:txPr>
  <c:externalData r:id="rId2">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UTM Avo" panose="02040603050506020204" pitchFamily="18" charset="0"/>
                <a:ea typeface="+mn-ea"/>
                <a:cs typeface="Arial" panose="020B0604020202020204" pitchFamily="34" charset="0"/>
              </a:defRPr>
            </a:pPr>
            <a:r>
              <a:rPr lang="en-US" sz="1600" b="1">
                <a:solidFill>
                  <a:schemeClr val="tx1"/>
                </a:solidFill>
              </a:rPr>
              <a:t>Tỉ lệ phần trăm chi tiêu hàng tháng của một gia đình</a:t>
            </a:r>
          </a:p>
        </c:rich>
      </c:tx>
      <c:layout/>
      <c:overlay val="0"/>
      <c:spPr>
        <a:noFill/>
        <a:ln>
          <a:noFill/>
        </a:ln>
        <a:effectLst/>
      </c:spPr>
    </c:title>
    <c:autoTitleDeleted val="0"/>
    <c:plotArea>
      <c:layout/>
      <c:pieChart>
        <c:varyColors val="1"/>
        <c:ser>
          <c:idx val="0"/>
          <c:order val="0"/>
          <c:dPt>
            <c:idx val="0"/>
            <c:bubble3D val="0"/>
            <c:spPr>
              <a:solidFill>
                <a:schemeClr val="accent1"/>
              </a:solidFill>
              <a:ln w="19050">
                <a:solidFill>
                  <a:schemeClr val="accent1"/>
                </a:solidFill>
              </a:ln>
              <a:effectLst/>
            </c:spPr>
            <c:extLst xmlns:c16r2="http://schemas.microsoft.com/office/drawing/2015/06/chart">
              <c:ext xmlns:c16="http://schemas.microsoft.com/office/drawing/2014/chart" uri="{C3380CC4-5D6E-409C-BE32-E72D297353CC}">
                <c16:uniqueId val="{00000001-06E1-45BC-9510-F3AF53560C88}"/>
              </c:ext>
            </c:extLst>
          </c:dPt>
          <c:dPt>
            <c:idx val="1"/>
            <c:bubble3D val="0"/>
            <c:spPr>
              <a:solidFill>
                <a:schemeClr val="accent2"/>
              </a:solidFill>
              <a:ln w="19050">
                <a:solidFill>
                  <a:schemeClr val="accent2"/>
                </a:solidFill>
              </a:ln>
              <a:effectLst/>
            </c:spPr>
            <c:extLst xmlns:c16r2="http://schemas.microsoft.com/office/drawing/2015/06/chart">
              <c:ext xmlns:c16="http://schemas.microsoft.com/office/drawing/2014/chart" uri="{C3380CC4-5D6E-409C-BE32-E72D297353CC}">
                <c16:uniqueId val="{00000003-06E1-45BC-9510-F3AF53560C88}"/>
              </c:ext>
            </c:extLst>
          </c:dPt>
          <c:dPt>
            <c:idx val="2"/>
            <c:bubble3D val="0"/>
            <c:spPr>
              <a:solidFill>
                <a:schemeClr val="accent3"/>
              </a:solidFill>
              <a:ln w="19050">
                <a:solidFill>
                  <a:schemeClr val="accent3"/>
                </a:solidFill>
              </a:ln>
              <a:effectLst/>
            </c:spPr>
            <c:extLst xmlns:c16r2="http://schemas.microsoft.com/office/drawing/2015/06/chart">
              <c:ext xmlns:c16="http://schemas.microsoft.com/office/drawing/2014/chart" uri="{C3380CC4-5D6E-409C-BE32-E72D297353CC}">
                <c16:uniqueId val="{00000005-06E1-45BC-9510-F3AF53560C88}"/>
              </c:ext>
            </c:extLst>
          </c:dPt>
          <c:dPt>
            <c:idx val="3"/>
            <c:bubble3D val="0"/>
            <c:spPr>
              <a:solidFill>
                <a:schemeClr val="accent4"/>
              </a:solidFill>
              <a:ln w="19050">
                <a:solidFill>
                  <a:schemeClr val="accent4"/>
                </a:solidFill>
              </a:ln>
              <a:effectLst/>
            </c:spPr>
            <c:extLst xmlns:c16r2="http://schemas.microsoft.com/office/drawing/2015/06/chart">
              <c:ext xmlns:c16="http://schemas.microsoft.com/office/drawing/2014/chart" uri="{C3380CC4-5D6E-409C-BE32-E72D297353CC}">
                <c16:uniqueId val="{00000007-06E1-45BC-9510-F3AF53560C88}"/>
              </c:ext>
            </c:extLst>
          </c:dPt>
          <c:dPt>
            <c:idx val="4"/>
            <c:bubble3D val="0"/>
            <c:spPr>
              <a:solidFill>
                <a:schemeClr val="accent5"/>
              </a:solidFill>
              <a:ln w="19050">
                <a:solidFill>
                  <a:schemeClr val="accent5"/>
                </a:solidFill>
              </a:ln>
              <a:effectLst/>
            </c:spPr>
            <c:extLst xmlns:c16r2="http://schemas.microsoft.com/office/drawing/2015/06/chart">
              <c:ext xmlns:c16="http://schemas.microsoft.com/office/drawing/2014/chart" uri="{C3380CC4-5D6E-409C-BE32-E72D297353CC}">
                <c16:uniqueId val="{00000009-06E1-45BC-9510-F3AF53560C88}"/>
              </c:ext>
            </c:extLst>
          </c:dPt>
          <c:dLbls>
            <c:dLbl>
              <c:idx val="0"/>
              <c:layout>
                <c:manualLayout>
                  <c:x val="-0.15820412139786502"/>
                  <c:y val="0.18210006040917825"/>
                </c:manualLayout>
              </c:layout>
              <c:tx>
                <c:rich>
                  <a:bodyPr/>
                  <a:lstStyle/>
                  <a:p>
                    <a:fld id="{CED7333E-8D91-43D0-BDF8-604C2CE53821}" type="CATEGORYNAME">
                      <a:rPr lang="en-US" smtClean="0"/>
                      <a:pPr/>
                      <a:t>[CATEGORY NAME]</a:t>
                    </a:fld>
                    <a:endParaRPr lang="en-US"/>
                  </a:p>
                </c:rich>
              </c:tx>
              <c:dLblPos val="bestFit"/>
              <c:showLegendKey val="0"/>
              <c:showVal val="0"/>
              <c:showCatName val="1"/>
              <c:showSerName val="0"/>
              <c:showPercent val="1"/>
              <c:showBubbleSize val="0"/>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1-06E1-45BC-9510-F3AF53560C88}"/>
                </c:ext>
              </c:extLst>
            </c:dLbl>
            <c:dLbl>
              <c:idx val="1"/>
              <c:layout>
                <c:manualLayout>
                  <c:x val="-0.16947591385623589"/>
                  <c:y val="-0.10269699395954579"/>
                </c:manualLayout>
              </c:layout>
              <c:dLblPos val="bestFit"/>
              <c:showLegendKey val="0"/>
              <c:showVal val="0"/>
              <c:showCatName val="1"/>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06E1-45BC-9510-F3AF53560C88}"/>
                </c:ext>
              </c:extLst>
            </c:dLbl>
            <c:dLbl>
              <c:idx val="2"/>
              <c:layout>
                <c:manualLayout>
                  <c:x val="0.14067629987021552"/>
                  <c:y val="-9.5836866474389618E-2"/>
                </c:manualLayout>
              </c:layout>
              <c:dLblPos val="bestFit"/>
              <c:showLegendKey val="0"/>
              <c:showVal val="0"/>
              <c:showCatName val="1"/>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06E1-45BC-9510-F3AF53560C88}"/>
                </c:ext>
              </c:extLst>
            </c:dLbl>
            <c:dLbl>
              <c:idx val="3"/>
              <c:layout>
                <c:manualLayout>
                  <c:x val="0.18314186819864361"/>
                  <c:y val="6.9875523712341042E-2"/>
                </c:manualLayout>
              </c:layout>
              <c:dLblPos val="bestFit"/>
              <c:showLegendKey val="0"/>
              <c:showVal val="0"/>
              <c:showCatName val="1"/>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06E1-45BC-9510-F3AF53560C88}"/>
                </c:ext>
              </c:extLst>
            </c:dLbl>
            <c:dLbl>
              <c:idx val="4"/>
              <c:layout>
                <c:manualLayout>
                  <c:x val="0.10596248800903765"/>
                  <c:y val="0.21158419013452748"/>
                </c:manualLayout>
              </c:layout>
              <c:tx>
                <c:rich>
                  <a:bodyPr/>
                  <a:lstStyle/>
                  <a:p>
                    <a:fld id="{1DEBC7BB-2548-4282-B57A-4D131A0965F7}" type="CATEGORYNAME">
                      <a:rPr lang="en-US" smtClean="0"/>
                      <a:pPr/>
                      <a:t>[CATEGORY NAME]</a:t>
                    </a:fld>
                    <a:endParaRPr lang="en-US"/>
                  </a:p>
                </c:rich>
              </c:tx>
              <c:dLblPos val="bestFit"/>
              <c:showLegendKey val="0"/>
              <c:showVal val="0"/>
              <c:showCatName val="1"/>
              <c:showSerName val="0"/>
              <c:showPercent val="1"/>
              <c:showBubbleSize val="0"/>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9-06E1-45BC-9510-F3AF53560C88}"/>
                </c:ext>
              </c:extLst>
            </c:dLbl>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UTM Avo" panose="02040603050506020204" pitchFamily="18" charset="0"/>
                    <a:ea typeface="+mn-ea"/>
                    <a:cs typeface="Arial" panose="020B0604020202020204" pitchFamily="34" charset="0"/>
                  </a:defRPr>
                </a:pPr>
                <a:endParaRPr lang="en-US"/>
              </a:p>
            </c:txPr>
            <c:dLblPos val="ct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Sheet1!$A$186:$A$190</c:f>
              <c:strCache>
                <c:ptCount val="5"/>
                <c:pt idx="0">
                  <c:v>Học hành</c:v>
                </c:pt>
                <c:pt idx="1">
                  <c:v>Ăn uống</c:v>
                </c:pt>
                <c:pt idx="2">
                  <c:v>Mua sắm</c:v>
                </c:pt>
                <c:pt idx="3">
                  <c:v>Đi lại</c:v>
                </c:pt>
                <c:pt idx="4">
                  <c:v>Tiết kiệm</c:v>
                </c:pt>
              </c:strCache>
            </c:strRef>
          </c:cat>
          <c:val>
            <c:numRef>
              <c:f>Sheet1!$B$186:$B$190</c:f>
              <c:numCache>
                <c:formatCode>General</c:formatCode>
                <c:ptCount val="5"/>
                <c:pt idx="0">
                  <c:v>25</c:v>
                </c:pt>
                <c:pt idx="1">
                  <c:v>30</c:v>
                </c:pt>
                <c:pt idx="2">
                  <c:v>15</c:v>
                </c:pt>
                <c:pt idx="3">
                  <c:v>18</c:v>
                </c:pt>
                <c:pt idx="4">
                  <c:v>12</c:v>
                </c:pt>
              </c:numCache>
            </c:numRef>
          </c:val>
          <c:extLst xmlns:c16r2="http://schemas.microsoft.com/office/drawing/2015/06/chart">
            <c:ext xmlns:c16="http://schemas.microsoft.com/office/drawing/2014/chart" uri="{C3380CC4-5D6E-409C-BE32-E72D297353CC}">
              <c16:uniqueId val="{0000000A-06E1-45BC-9510-F3AF53560C88}"/>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800">
          <a:latin typeface="UTM Avo" panose="02040603050506020204" pitchFamily="18" charset="0"/>
          <a:cs typeface="Arial" panose="020B0604020202020204" pitchFamily="34" charset="0"/>
        </a:defRPr>
      </a:pPr>
      <a:endParaRPr lang="en-US"/>
    </a:p>
  </c:txPr>
  <c:externalData r:id="rId2">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spc="0" baseline="0">
                <a:solidFill>
                  <a:sysClr val="windowText" lastClr="000000"/>
                </a:solidFill>
                <a:latin typeface="UTM Avo" panose="02040603050506020204" pitchFamily="18" charset="0"/>
                <a:ea typeface="+mn-ea"/>
                <a:cs typeface="Arial" panose="020B0604020202020204" pitchFamily="34" charset="0"/>
              </a:defRPr>
            </a:pPr>
            <a:r>
              <a:rPr lang="en-US" sz="1800" b="1">
                <a:solidFill>
                  <a:sysClr val="windowText" lastClr="000000"/>
                </a:solidFill>
                <a:latin typeface="UTM Avo" panose="02040603050506020204" pitchFamily="18" charset="0"/>
              </a:rPr>
              <a:t>Tỉ</a:t>
            </a:r>
            <a:r>
              <a:rPr lang="en-US" sz="1800" b="1" baseline="0">
                <a:solidFill>
                  <a:sysClr val="windowText" lastClr="000000"/>
                </a:solidFill>
                <a:latin typeface="UTM Avo" panose="02040603050506020204" pitchFamily="18" charset="0"/>
              </a:rPr>
              <a:t> lệ phần trăm các môn học yêu thích của 120 học sinh khối lớp 7 </a:t>
            </a:r>
            <a:endParaRPr lang="en-US" sz="1800" b="1">
              <a:solidFill>
                <a:sysClr val="windowText" lastClr="000000"/>
              </a:solidFill>
              <a:latin typeface="UTM Avo" panose="02040603050506020204" pitchFamily="18" charset="0"/>
            </a:endParaRPr>
          </a:p>
        </c:rich>
      </c:tx>
      <c:layout>
        <c:manualLayout>
          <c:xMode val="edge"/>
          <c:yMode val="edge"/>
          <c:x val="0.11255952380952379"/>
          <c:y val="2.4316096490015083E-2"/>
        </c:manualLayout>
      </c:layout>
      <c:overlay val="0"/>
      <c:spPr>
        <a:noFill/>
        <a:ln>
          <a:noFill/>
        </a:ln>
        <a:effectLst/>
      </c:spPr>
    </c:title>
    <c:autoTitleDeleted val="0"/>
    <c:plotArea>
      <c:layout>
        <c:manualLayout>
          <c:layoutTarget val="inner"/>
          <c:xMode val="edge"/>
          <c:yMode val="edge"/>
          <c:x val="0.12325018779061277"/>
          <c:y val="0.20609834491197906"/>
          <c:w val="0.74072563821650605"/>
          <c:h val="0.71294233137387009"/>
        </c:manualLayout>
      </c:layout>
      <c:pieChart>
        <c:varyColors val="1"/>
        <c:ser>
          <c:idx val="0"/>
          <c:order val="0"/>
          <c:dPt>
            <c:idx val="0"/>
            <c:bubble3D val="0"/>
            <c:spPr>
              <a:solidFill>
                <a:schemeClr val="accent1"/>
              </a:solidFill>
              <a:ln w="19050">
                <a:solidFill>
                  <a:schemeClr val="accent1"/>
                </a:solidFill>
              </a:ln>
              <a:effectLst/>
            </c:spPr>
            <c:extLst xmlns:c16r2="http://schemas.microsoft.com/office/drawing/2015/06/chart">
              <c:ext xmlns:c16="http://schemas.microsoft.com/office/drawing/2014/chart" uri="{C3380CC4-5D6E-409C-BE32-E72D297353CC}">
                <c16:uniqueId val="{00000001-6423-4C9D-9052-EA6CFBCC311C}"/>
              </c:ext>
            </c:extLst>
          </c:dPt>
          <c:dPt>
            <c:idx val="1"/>
            <c:bubble3D val="0"/>
            <c:spPr>
              <a:solidFill>
                <a:schemeClr val="accent2"/>
              </a:solidFill>
              <a:ln w="19050">
                <a:solidFill>
                  <a:schemeClr val="accent2"/>
                </a:solidFill>
              </a:ln>
              <a:effectLst/>
            </c:spPr>
            <c:extLst xmlns:c16r2="http://schemas.microsoft.com/office/drawing/2015/06/chart">
              <c:ext xmlns:c16="http://schemas.microsoft.com/office/drawing/2014/chart" uri="{C3380CC4-5D6E-409C-BE32-E72D297353CC}">
                <c16:uniqueId val="{00000003-6423-4C9D-9052-EA6CFBCC311C}"/>
              </c:ext>
            </c:extLst>
          </c:dPt>
          <c:dPt>
            <c:idx val="2"/>
            <c:bubble3D val="0"/>
            <c:spPr>
              <a:solidFill>
                <a:schemeClr val="accent3"/>
              </a:solidFill>
              <a:ln w="19050">
                <a:solidFill>
                  <a:schemeClr val="accent3"/>
                </a:solidFill>
              </a:ln>
              <a:effectLst/>
            </c:spPr>
            <c:extLst xmlns:c16r2="http://schemas.microsoft.com/office/drawing/2015/06/chart">
              <c:ext xmlns:c16="http://schemas.microsoft.com/office/drawing/2014/chart" uri="{C3380CC4-5D6E-409C-BE32-E72D297353CC}">
                <c16:uniqueId val="{00000005-6423-4C9D-9052-EA6CFBCC311C}"/>
              </c:ext>
            </c:extLst>
          </c:dPt>
          <c:dPt>
            <c:idx val="3"/>
            <c:bubble3D val="0"/>
            <c:spPr>
              <a:solidFill>
                <a:schemeClr val="accent4"/>
              </a:solidFill>
              <a:ln w="19050">
                <a:solidFill>
                  <a:schemeClr val="accent4"/>
                </a:solidFill>
              </a:ln>
              <a:effectLst/>
            </c:spPr>
            <c:extLst xmlns:c16r2="http://schemas.microsoft.com/office/drawing/2015/06/chart">
              <c:ext xmlns:c16="http://schemas.microsoft.com/office/drawing/2014/chart" uri="{C3380CC4-5D6E-409C-BE32-E72D297353CC}">
                <c16:uniqueId val="{00000007-6423-4C9D-9052-EA6CFBCC311C}"/>
              </c:ext>
            </c:extLst>
          </c:dPt>
          <c:dPt>
            <c:idx val="4"/>
            <c:bubble3D val="0"/>
            <c:spPr>
              <a:solidFill>
                <a:schemeClr val="accent5"/>
              </a:solidFill>
              <a:ln w="19050">
                <a:solidFill>
                  <a:schemeClr val="accent5"/>
                </a:solidFill>
              </a:ln>
              <a:effectLst/>
            </c:spPr>
            <c:extLst xmlns:c16r2="http://schemas.microsoft.com/office/drawing/2015/06/chart">
              <c:ext xmlns:c16="http://schemas.microsoft.com/office/drawing/2014/chart" uri="{C3380CC4-5D6E-409C-BE32-E72D297353CC}">
                <c16:uniqueId val="{00000009-6423-4C9D-9052-EA6CFBCC311C}"/>
              </c:ext>
            </c:extLst>
          </c:dPt>
          <c:dLbls>
            <c:dLbl>
              <c:idx val="0"/>
              <c:layout>
                <c:manualLayout>
                  <c:x val="-0.20406589801274841"/>
                  <c:y val="0.12554892045466634"/>
                </c:manualLayout>
              </c:layout>
              <c:showLegendKey val="0"/>
              <c:showVal val="0"/>
              <c:showCatName val="1"/>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6423-4C9D-9052-EA6CFBCC311C}"/>
                </c:ext>
              </c:extLst>
            </c:dLbl>
            <c:dLbl>
              <c:idx val="1"/>
              <c:layout>
                <c:manualLayout>
                  <c:x val="-0.19288349015743833"/>
                  <c:y val="-0.13853588218437551"/>
                </c:manualLayout>
              </c:layout>
              <c:showLegendKey val="0"/>
              <c:showVal val="0"/>
              <c:showCatName val="1"/>
              <c:showSerName val="0"/>
              <c:showPercent val="1"/>
              <c:showBubbleSize val="0"/>
              <c:extLst xmlns:c16r2="http://schemas.microsoft.com/office/drawing/2015/06/chart">
                <c:ext xmlns:c15="http://schemas.microsoft.com/office/drawing/2012/chart" uri="{CE6537A1-D6FC-4f65-9D91-7224C49458BB}">
                  <c15:layout>
                    <c:manualLayout>
                      <c:w val="0.2470016869974061"/>
                      <c:h val="0.20194629676959655"/>
                    </c:manualLayout>
                  </c15:layout>
                </c:ext>
                <c:ext xmlns:c16="http://schemas.microsoft.com/office/drawing/2014/chart" uri="{C3380CC4-5D6E-409C-BE32-E72D297353CC}">
                  <c16:uniqueId val="{00000003-6423-4C9D-9052-EA6CFBCC311C}"/>
                </c:ext>
              </c:extLst>
            </c:dLbl>
            <c:dLbl>
              <c:idx val="2"/>
              <c:layout>
                <c:manualLayout>
                  <c:x val="0.19905120980606969"/>
                  <c:y val="-0.12164083738005074"/>
                </c:manualLayout>
              </c:layout>
              <c:showLegendKey val="0"/>
              <c:showVal val="0"/>
              <c:showCatName val="1"/>
              <c:showSerName val="0"/>
              <c:showPercent val="1"/>
              <c:showBubbleSize val="0"/>
              <c:extLst xmlns:c16r2="http://schemas.microsoft.com/office/drawing/2015/06/chart">
                <c:ext xmlns:c15="http://schemas.microsoft.com/office/drawing/2012/chart" uri="{CE6537A1-D6FC-4f65-9D91-7224C49458BB}">
                  <c15:layout>
                    <c:manualLayout>
                      <c:w val="0.26919055104424455"/>
                      <c:h val="0.26680258989908379"/>
                    </c:manualLayout>
                  </c15:layout>
                </c:ext>
                <c:ext xmlns:c16="http://schemas.microsoft.com/office/drawing/2014/chart" uri="{C3380CC4-5D6E-409C-BE32-E72D297353CC}">
                  <c16:uniqueId val="{00000005-6423-4C9D-9052-EA6CFBCC311C}"/>
                </c:ext>
              </c:extLst>
            </c:dLbl>
            <c:dLbl>
              <c:idx val="3"/>
              <c:layout>
                <c:manualLayout>
                  <c:x val="9.9638661490472055E-2"/>
                  <c:y val="1.5605419890486923E-2"/>
                </c:manualLayout>
              </c:layout>
              <c:showLegendKey val="0"/>
              <c:showVal val="0"/>
              <c:showCatName val="1"/>
              <c:showSerName val="0"/>
              <c:showPercent val="1"/>
              <c:showBubbleSize val="0"/>
              <c:extLst xmlns:c16r2="http://schemas.microsoft.com/office/drawing/2015/06/chart">
                <c:ext xmlns:c15="http://schemas.microsoft.com/office/drawing/2012/chart" uri="{CE6537A1-D6FC-4f65-9D91-7224C49458BB}">
                  <c15:layout>
                    <c:manualLayout>
                      <c:w val="0.31360629994757555"/>
                      <c:h val="0.20102407119124518"/>
                    </c:manualLayout>
                  </c15:layout>
                </c:ext>
                <c:ext xmlns:c16="http://schemas.microsoft.com/office/drawing/2014/chart" uri="{C3380CC4-5D6E-409C-BE32-E72D297353CC}">
                  <c16:uniqueId val="{00000007-6423-4C9D-9052-EA6CFBCC311C}"/>
                </c:ext>
              </c:extLst>
            </c:dLbl>
            <c:dLbl>
              <c:idx val="4"/>
              <c:layout>
                <c:manualLayout>
                  <c:x val="0.22478878333811445"/>
                  <c:y val="0.23776613459110729"/>
                </c:manualLayout>
              </c:layout>
              <c:spPr>
                <a:noFill/>
                <a:ln>
                  <a:noFill/>
                </a:ln>
                <a:effectLst/>
              </c:spPr>
              <c:txPr>
                <a:bodyPr rot="0" spcFirstLastPara="1" vertOverflow="ellipsis" vert="horz" wrap="square" lIns="38100" tIns="19050" rIns="38100" bIns="19050" anchor="ctr" anchorCtr="1">
                  <a:noAutofit/>
                </a:bodyPr>
                <a:lstStyle/>
                <a:p>
                  <a:pPr>
                    <a:defRPr sz="1800" b="1" i="0" u="none" strike="noStrike" kern="1200" baseline="0">
                      <a:solidFill>
                        <a:sysClr val="windowText" lastClr="000000"/>
                      </a:solidFill>
                      <a:latin typeface="UTM Avo" panose="02040603050506020204" pitchFamily="18" charset="0"/>
                      <a:ea typeface="+mn-ea"/>
                      <a:cs typeface="Arial" panose="020B0604020202020204" pitchFamily="34" charset="0"/>
                    </a:defRPr>
                  </a:pPr>
                  <a:endParaRPr lang="en-US"/>
                </a:p>
              </c:txPr>
              <c:showLegendKey val="0"/>
              <c:showVal val="0"/>
              <c:showCatName val="1"/>
              <c:showSerName val="0"/>
              <c:showPercent val="1"/>
              <c:showBubbleSize val="0"/>
              <c:extLst xmlns:c16r2="http://schemas.microsoft.com/office/drawing/2015/06/chart">
                <c:ext xmlns:c15="http://schemas.microsoft.com/office/drawing/2012/chart" uri="{CE6537A1-D6FC-4f65-9D91-7224C49458BB}">
                  <c15:layout>
                    <c:manualLayout>
                      <c:w val="0.23864736845705112"/>
                      <c:h val="0.23729446935724963"/>
                    </c:manualLayout>
                  </c15:layout>
                </c:ext>
                <c:ext xmlns:c16="http://schemas.microsoft.com/office/drawing/2014/chart" uri="{C3380CC4-5D6E-409C-BE32-E72D297353CC}">
                  <c16:uniqueId val="{00000009-6423-4C9D-9052-EA6CFBCC311C}"/>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ysClr val="windowText" lastClr="000000"/>
                    </a:solidFill>
                    <a:latin typeface="UTM Avo" panose="02040603050506020204" pitchFamily="18" charset="0"/>
                    <a:ea typeface="+mn-ea"/>
                    <a:cs typeface="Arial" panose="020B0604020202020204" pitchFamily="34" charset="0"/>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Sheet1!$A$210:$A$214</c:f>
              <c:strCache>
                <c:ptCount val="5"/>
                <c:pt idx="0">
                  <c:v>Toán </c:v>
                </c:pt>
                <c:pt idx="1">
                  <c:v>Ngữ Văn</c:v>
                </c:pt>
                <c:pt idx="2">
                  <c:v>Khoa học tự nhiên</c:v>
                </c:pt>
                <c:pt idx="3">
                  <c:v>Tiếng Anh</c:v>
                </c:pt>
                <c:pt idx="4">
                  <c:v>Các môn khác</c:v>
                </c:pt>
              </c:strCache>
            </c:strRef>
          </c:cat>
          <c:val>
            <c:numRef>
              <c:f>Sheet1!$B$210:$B$214</c:f>
              <c:numCache>
                <c:formatCode>General</c:formatCode>
                <c:ptCount val="5"/>
                <c:pt idx="0">
                  <c:v>36</c:v>
                </c:pt>
                <c:pt idx="1">
                  <c:v>30</c:v>
                </c:pt>
                <c:pt idx="2">
                  <c:v>18</c:v>
                </c:pt>
                <c:pt idx="3">
                  <c:v>12</c:v>
                </c:pt>
                <c:pt idx="4">
                  <c:v>24</c:v>
                </c:pt>
              </c:numCache>
            </c:numRef>
          </c:val>
          <c:extLst xmlns:c16r2="http://schemas.microsoft.com/office/drawing/2015/06/chart">
            <c:ext xmlns:c16="http://schemas.microsoft.com/office/drawing/2014/chart" uri="{C3380CC4-5D6E-409C-BE32-E72D297353CC}">
              <c16:uniqueId val="{0000000A-6423-4C9D-9052-EA6CFBCC311C}"/>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2.0697167755991271E-3"/>
          <c:y val="0.96392343841696826"/>
          <c:w val="1.328976034858388E-2"/>
          <c:h val="3.6076561583031755E-2"/>
        </c:manualLayout>
      </c:layout>
      <c:overlay val="1"/>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sz="1200">
          <a:latin typeface="Arial" panose="020B0604020202020204" pitchFamily="34" charset="0"/>
          <a:cs typeface="Arial" panose="020B0604020202020204" pitchFamily="34" charset="0"/>
        </a:defRPr>
      </a:pPr>
      <a:endParaRPr lang="en-US"/>
    </a:p>
  </c:txPr>
  <c:externalData r:id="rId2">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spc="0" baseline="0">
                <a:solidFill>
                  <a:schemeClr val="tx1"/>
                </a:solidFill>
                <a:latin typeface="UTM Avo" panose="02040603050506020204" pitchFamily="18" charset="0"/>
                <a:ea typeface="+mn-ea"/>
                <a:cs typeface="Arial" panose="020B0604020202020204" pitchFamily="34" charset="0"/>
              </a:defRPr>
            </a:pPr>
            <a:r>
              <a:rPr lang="en-US" sz="1800" b="1">
                <a:solidFill>
                  <a:schemeClr val="tx1"/>
                </a:solidFill>
                <a:latin typeface="UTM Avo" panose="02040603050506020204" pitchFamily="18" charset="0"/>
              </a:rPr>
              <a:t>Tỉ</a:t>
            </a:r>
            <a:r>
              <a:rPr lang="en-US" sz="1800" b="1" baseline="0">
                <a:solidFill>
                  <a:schemeClr val="tx1"/>
                </a:solidFill>
                <a:latin typeface="UTM Avo" panose="02040603050506020204" pitchFamily="18" charset="0"/>
              </a:rPr>
              <a:t> số phần trăm các môn thể thao ưa thích của học sinh khối 7</a:t>
            </a:r>
            <a:endParaRPr lang="en-US" sz="1800" b="1">
              <a:solidFill>
                <a:schemeClr val="tx1"/>
              </a:solidFill>
              <a:latin typeface="UTM Avo" panose="02040603050506020204" pitchFamily="18" charset="0"/>
            </a:endParaRPr>
          </a:p>
        </c:rich>
      </c:tx>
      <c:layout/>
      <c:overlay val="0"/>
      <c:spPr>
        <a:noFill/>
        <a:ln>
          <a:noFill/>
        </a:ln>
        <a:effectLst/>
      </c:spPr>
    </c:title>
    <c:autoTitleDeleted val="0"/>
    <c:plotArea>
      <c:layout>
        <c:manualLayout>
          <c:layoutTarget val="inner"/>
          <c:xMode val="edge"/>
          <c:yMode val="edge"/>
          <c:x val="0.14226831855642594"/>
          <c:y val="0.19552735952120837"/>
          <c:w val="0.78016690771410402"/>
          <c:h val="0.76215194135888331"/>
        </c:manualLayout>
      </c:layout>
      <c:pieChart>
        <c:varyColors val="1"/>
        <c:ser>
          <c:idx val="0"/>
          <c:order val="0"/>
          <c:dPt>
            <c:idx val="0"/>
            <c:bubble3D val="0"/>
            <c:spPr>
              <a:solidFill>
                <a:schemeClr val="accent1"/>
              </a:solidFill>
              <a:ln w="19050">
                <a:solidFill>
                  <a:schemeClr val="accent1"/>
                </a:solidFill>
              </a:ln>
              <a:effectLst/>
            </c:spPr>
            <c:extLst xmlns:c16r2="http://schemas.microsoft.com/office/drawing/2015/06/chart">
              <c:ext xmlns:c16="http://schemas.microsoft.com/office/drawing/2014/chart" uri="{C3380CC4-5D6E-409C-BE32-E72D297353CC}">
                <c16:uniqueId val="{00000001-64CB-4B03-86AF-11D013F85FF9}"/>
              </c:ext>
            </c:extLst>
          </c:dPt>
          <c:dPt>
            <c:idx val="1"/>
            <c:bubble3D val="0"/>
            <c:spPr>
              <a:solidFill>
                <a:schemeClr val="accent2"/>
              </a:solidFill>
              <a:ln w="19050">
                <a:solidFill>
                  <a:schemeClr val="accent2"/>
                </a:solidFill>
              </a:ln>
              <a:effectLst/>
            </c:spPr>
            <c:extLst xmlns:c16r2="http://schemas.microsoft.com/office/drawing/2015/06/chart">
              <c:ext xmlns:c16="http://schemas.microsoft.com/office/drawing/2014/chart" uri="{C3380CC4-5D6E-409C-BE32-E72D297353CC}">
                <c16:uniqueId val="{00000003-64CB-4B03-86AF-11D013F85FF9}"/>
              </c:ext>
            </c:extLst>
          </c:dPt>
          <c:dPt>
            <c:idx val="2"/>
            <c:bubble3D val="0"/>
            <c:spPr>
              <a:solidFill>
                <a:schemeClr val="accent3"/>
              </a:solidFill>
              <a:ln w="19050">
                <a:solidFill>
                  <a:schemeClr val="accent3"/>
                </a:solidFill>
              </a:ln>
              <a:effectLst/>
            </c:spPr>
            <c:extLst xmlns:c16r2="http://schemas.microsoft.com/office/drawing/2015/06/chart">
              <c:ext xmlns:c16="http://schemas.microsoft.com/office/drawing/2014/chart" uri="{C3380CC4-5D6E-409C-BE32-E72D297353CC}">
                <c16:uniqueId val="{00000005-64CB-4B03-86AF-11D013F85FF9}"/>
              </c:ext>
            </c:extLst>
          </c:dPt>
          <c:dPt>
            <c:idx val="3"/>
            <c:bubble3D val="0"/>
            <c:spPr>
              <a:solidFill>
                <a:schemeClr val="accent4"/>
              </a:solidFill>
              <a:ln w="19050">
                <a:solidFill>
                  <a:schemeClr val="accent4"/>
                </a:solidFill>
              </a:ln>
              <a:effectLst/>
            </c:spPr>
            <c:extLst xmlns:c16r2="http://schemas.microsoft.com/office/drawing/2015/06/chart">
              <c:ext xmlns:c16="http://schemas.microsoft.com/office/drawing/2014/chart" uri="{C3380CC4-5D6E-409C-BE32-E72D297353CC}">
                <c16:uniqueId val="{00000007-64CB-4B03-86AF-11D013F85FF9}"/>
              </c:ext>
            </c:extLst>
          </c:dPt>
          <c:dLbls>
            <c:dLbl>
              <c:idx val="0"/>
              <c:layout>
                <c:manualLayout>
                  <c:x val="-0.16653124646863895"/>
                  <c:y val="0.23237176496732737"/>
                </c:manualLayout>
              </c:layout>
              <c:showLegendKey val="0"/>
              <c:showVal val="0"/>
              <c:showCatName val="1"/>
              <c:showSerName val="0"/>
              <c:showPercent val="1"/>
              <c:showBubbleSize val="0"/>
              <c:extLst xmlns:c16r2="http://schemas.microsoft.com/office/drawing/2015/06/chart">
                <c:ext xmlns:c15="http://schemas.microsoft.com/office/drawing/2012/chart" uri="{CE6537A1-D6FC-4f65-9D91-7224C49458BB}">
                  <c15:layout>
                    <c:manualLayout>
                      <c:w val="0.24786925193028012"/>
                      <c:h val="0.22116545996159351"/>
                    </c:manualLayout>
                  </c15:layout>
                </c:ext>
                <c:ext xmlns:c16="http://schemas.microsoft.com/office/drawing/2014/chart" uri="{C3380CC4-5D6E-409C-BE32-E72D297353CC}">
                  <c16:uniqueId val="{00000001-64CB-4B03-86AF-11D013F85FF9}"/>
                </c:ext>
              </c:extLst>
            </c:dLbl>
            <c:dLbl>
              <c:idx val="1"/>
              <c:layout>
                <c:manualLayout>
                  <c:x val="-0.15759124543918249"/>
                  <c:y val="-0.12172542002836378"/>
                </c:manualLayout>
              </c:layout>
              <c:showLegendKey val="0"/>
              <c:showVal val="0"/>
              <c:showCatName val="1"/>
              <c:showSerName val="0"/>
              <c:showPercent val="1"/>
              <c:showBubbleSize val="0"/>
              <c:extLst xmlns:c16r2="http://schemas.microsoft.com/office/drawing/2015/06/chart">
                <c:ext xmlns:c15="http://schemas.microsoft.com/office/drawing/2012/chart" uri="{CE6537A1-D6FC-4f65-9D91-7224C49458BB}">
                  <c15:layout>
                    <c:manualLayout>
                      <c:w val="0.16898646067545359"/>
                      <c:h val="0.22116545996159351"/>
                    </c:manualLayout>
                  </c15:layout>
                </c:ext>
                <c:ext xmlns:c16="http://schemas.microsoft.com/office/drawing/2014/chart" uri="{C3380CC4-5D6E-409C-BE32-E72D297353CC}">
                  <c16:uniqueId val="{00000003-64CB-4B03-86AF-11D013F85FF9}"/>
                </c:ext>
              </c:extLst>
            </c:dLbl>
            <c:dLbl>
              <c:idx val="2"/>
              <c:layout>
                <c:manualLayout>
                  <c:x val="1.4015596068107419E-2"/>
                  <c:y val="-8.3278659810953309E-2"/>
                </c:manualLayout>
              </c:layout>
              <c:spPr>
                <a:noFill/>
                <a:ln>
                  <a:noFill/>
                </a:ln>
                <a:effectLst/>
              </c:spPr>
              <c:txPr>
                <a:bodyPr rot="0" spcFirstLastPara="1" vertOverflow="ellipsis" vert="horz" wrap="square" lIns="38100" tIns="19050" rIns="38100" bIns="19050" anchor="ctr" anchorCtr="1">
                  <a:noAutofit/>
                </a:bodyPr>
                <a:lstStyle/>
                <a:p>
                  <a:pPr>
                    <a:defRPr sz="1800" b="1" i="0" u="none" strike="noStrike" kern="1200" baseline="0">
                      <a:solidFill>
                        <a:sysClr val="windowText" lastClr="000000"/>
                      </a:solidFill>
                      <a:latin typeface="UTM Avo" panose="02040603050506020204" pitchFamily="18" charset="0"/>
                      <a:ea typeface="+mn-ea"/>
                      <a:cs typeface="Arial" panose="020B0604020202020204" pitchFamily="34" charset="0"/>
                    </a:defRPr>
                  </a:pPr>
                  <a:endParaRPr lang="en-US"/>
                </a:p>
              </c:txPr>
              <c:showLegendKey val="0"/>
              <c:showVal val="0"/>
              <c:showCatName val="1"/>
              <c:showSerName val="0"/>
              <c:showPercent val="1"/>
              <c:showBubbleSize val="0"/>
              <c:extLst xmlns:c16r2="http://schemas.microsoft.com/office/drawing/2015/06/chart">
                <c:ext xmlns:c15="http://schemas.microsoft.com/office/drawing/2012/chart" uri="{CE6537A1-D6FC-4f65-9D91-7224C49458BB}">
                  <c15:layout>
                    <c:manualLayout>
                      <c:w val="0.26572322175695084"/>
                      <c:h val="0.27228962109234511"/>
                    </c:manualLayout>
                  </c15:layout>
                </c:ext>
                <c:ext xmlns:c16="http://schemas.microsoft.com/office/drawing/2014/chart" uri="{C3380CC4-5D6E-409C-BE32-E72D297353CC}">
                  <c16:uniqueId val="{00000005-64CB-4B03-86AF-11D013F85FF9}"/>
                </c:ext>
              </c:extLst>
            </c:dLbl>
            <c:dLbl>
              <c:idx val="3"/>
              <c:layout>
                <c:manualLayout>
                  <c:x val="0.26608648972505816"/>
                  <c:y val="0.10576039807696222"/>
                </c:manualLayout>
              </c:layout>
              <c:showLegendKey val="0"/>
              <c:showVal val="0"/>
              <c:showCatName val="1"/>
              <c:showSerName val="0"/>
              <c:showPercent val="1"/>
              <c:showBubbleSize val="0"/>
              <c:extLst xmlns:c16r2="http://schemas.microsoft.com/office/drawing/2015/06/chart">
                <c:ext xmlns:c15="http://schemas.microsoft.com/office/drawing/2012/chart" uri="{CE6537A1-D6FC-4f65-9D91-7224C49458BB}">
                  <c15:layout>
                    <c:manualLayout>
                      <c:w val="0.22659263520539924"/>
                      <c:h val="0.22116545996159351"/>
                    </c:manualLayout>
                  </c15:layout>
                </c:ext>
                <c:ext xmlns:c16="http://schemas.microsoft.com/office/drawing/2014/chart" uri="{C3380CC4-5D6E-409C-BE32-E72D297353CC}">
                  <c16:uniqueId val="{00000007-64CB-4B03-86AF-11D013F85FF9}"/>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ysClr val="windowText" lastClr="000000"/>
                    </a:solidFill>
                    <a:latin typeface="UTM Avo" panose="02040603050506020204" pitchFamily="18" charset="0"/>
                    <a:ea typeface="+mn-ea"/>
                    <a:cs typeface="Arial" panose="020B0604020202020204" pitchFamily="34" charset="0"/>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Sheet1!$A$236:$A$239</c:f>
              <c:strCache>
                <c:ptCount val="4"/>
                <c:pt idx="0">
                  <c:v>Cầu lông</c:v>
                </c:pt>
                <c:pt idx="1">
                  <c:v>Bóng bàn</c:v>
                </c:pt>
                <c:pt idx="2">
                  <c:v>Bóng chuyền</c:v>
                </c:pt>
                <c:pt idx="3">
                  <c:v>Bóng đá</c:v>
                </c:pt>
              </c:strCache>
            </c:strRef>
          </c:cat>
          <c:val>
            <c:numRef>
              <c:f>Sheet1!$B$236:$B$239</c:f>
              <c:numCache>
                <c:formatCode>General</c:formatCode>
                <c:ptCount val="4"/>
                <c:pt idx="0">
                  <c:v>25</c:v>
                </c:pt>
                <c:pt idx="1">
                  <c:v>15</c:v>
                </c:pt>
                <c:pt idx="2">
                  <c:v>20</c:v>
                </c:pt>
                <c:pt idx="3">
                  <c:v>40</c:v>
                </c:pt>
              </c:numCache>
            </c:numRef>
          </c:val>
          <c:extLst xmlns:c16r2="http://schemas.microsoft.com/office/drawing/2015/06/chart">
            <c:ext xmlns:c16="http://schemas.microsoft.com/office/drawing/2014/chart" uri="{C3380CC4-5D6E-409C-BE32-E72D297353CC}">
              <c16:uniqueId val="{00000008-64CB-4B03-86AF-11D013F85FF9}"/>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
          <c:y val="0.9546509745262598"/>
          <c:w val="2.4075676509046538E-2"/>
          <c:h val="4.3664176420208624E-2"/>
        </c:manualLayout>
      </c:layout>
      <c:overlay val="1"/>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latin typeface="Arial" panose="020B0604020202020204" pitchFamily="34" charset="0"/>
          <a:cs typeface="Arial" panose="020B0604020202020204" pitchFamily="34" charset="0"/>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spc="0" baseline="0">
                <a:solidFill>
                  <a:schemeClr val="tx1"/>
                </a:solidFill>
                <a:latin typeface="UTM Avo" panose="02040603050506020204" pitchFamily="18" charset="0"/>
                <a:ea typeface="+mn-ea"/>
                <a:cs typeface="Arial" panose="020B0604020202020204" pitchFamily="34" charset="0"/>
              </a:defRPr>
            </a:pPr>
            <a:r>
              <a:rPr lang="en-US" sz="1800" b="1">
                <a:solidFill>
                  <a:schemeClr val="tx1"/>
                </a:solidFill>
              </a:rPr>
              <a:t>Tỉ lệ phần trăm học sinh tham gia các môn thể thao của khối 7</a:t>
            </a:r>
          </a:p>
        </c:rich>
      </c:tx>
      <c:layout/>
      <c:overlay val="0"/>
      <c:spPr>
        <a:noFill/>
        <a:ln>
          <a:noFill/>
        </a:ln>
        <a:effectLst/>
      </c:spPr>
    </c:title>
    <c:autoTitleDeleted val="0"/>
    <c:plotArea>
      <c:layout/>
      <c:pieChart>
        <c:varyColors val="1"/>
        <c:ser>
          <c:idx val="0"/>
          <c:order val="0"/>
          <c:spPr>
            <a:ln>
              <a:noFill/>
            </a:ln>
          </c:spPr>
          <c:dPt>
            <c:idx val="0"/>
            <c:bubble3D val="0"/>
            <c:spPr>
              <a:solidFill>
                <a:schemeClr val="accent1"/>
              </a:solidFill>
              <a:ln w="19050">
                <a:solidFill>
                  <a:schemeClr val="accent1"/>
                </a:solidFill>
              </a:ln>
              <a:effectLst/>
            </c:spPr>
            <c:extLst xmlns:c16r2="http://schemas.microsoft.com/office/drawing/2015/06/chart">
              <c:ext xmlns:c16="http://schemas.microsoft.com/office/drawing/2014/chart" uri="{C3380CC4-5D6E-409C-BE32-E72D297353CC}">
                <c16:uniqueId val="{00000001-D4BD-493F-BB8B-D5E894DE247E}"/>
              </c:ext>
            </c:extLst>
          </c:dPt>
          <c:dPt>
            <c:idx val="1"/>
            <c:bubble3D val="0"/>
            <c:spPr>
              <a:solidFill>
                <a:schemeClr val="accent2"/>
              </a:solidFill>
              <a:ln w="19050">
                <a:solidFill>
                  <a:schemeClr val="accent2"/>
                </a:solidFill>
              </a:ln>
              <a:effectLst/>
            </c:spPr>
            <c:extLst xmlns:c16r2="http://schemas.microsoft.com/office/drawing/2015/06/chart">
              <c:ext xmlns:c16="http://schemas.microsoft.com/office/drawing/2014/chart" uri="{C3380CC4-5D6E-409C-BE32-E72D297353CC}">
                <c16:uniqueId val="{00000003-D4BD-493F-BB8B-D5E894DE247E}"/>
              </c:ext>
            </c:extLst>
          </c:dPt>
          <c:dPt>
            <c:idx val="2"/>
            <c:bubble3D val="0"/>
            <c:spPr>
              <a:solidFill>
                <a:schemeClr val="accent3"/>
              </a:solidFill>
              <a:ln w="19050">
                <a:solidFill>
                  <a:schemeClr val="accent3"/>
                </a:solidFill>
              </a:ln>
              <a:effectLst/>
            </c:spPr>
            <c:extLst xmlns:c16r2="http://schemas.microsoft.com/office/drawing/2015/06/chart">
              <c:ext xmlns:c16="http://schemas.microsoft.com/office/drawing/2014/chart" uri="{C3380CC4-5D6E-409C-BE32-E72D297353CC}">
                <c16:uniqueId val="{00000005-D4BD-493F-BB8B-D5E894DE247E}"/>
              </c:ext>
            </c:extLst>
          </c:dPt>
          <c:dPt>
            <c:idx val="3"/>
            <c:bubble3D val="0"/>
            <c:spPr>
              <a:solidFill>
                <a:schemeClr val="accent4"/>
              </a:solidFill>
              <a:ln w="19050">
                <a:solidFill>
                  <a:schemeClr val="accent4"/>
                </a:solidFill>
              </a:ln>
              <a:effectLst/>
            </c:spPr>
            <c:extLst xmlns:c16r2="http://schemas.microsoft.com/office/drawing/2015/06/chart">
              <c:ext xmlns:c16="http://schemas.microsoft.com/office/drawing/2014/chart" uri="{C3380CC4-5D6E-409C-BE32-E72D297353CC}">
                <c16:uniqueId val="{00000007-D4BD-493F-BB8B-D5E894DE247E}"/>
              </c:ext>
            </c:extLst>
          </c:dPt>
          <c:dPt>
            <c:idx val="4"/>
            <c:bubble3D val="0"/>
            <c:spPr>
              <a:solidFill>
                <a:schemeClr val="accent5"/>
              </a:solidFill>
              <a:ln w="19050">
                <a:solidFill>
                  <a:schemeClr val="accent5"/>
                </a:solidFill>
              </a:ln>
              <a:effectLst/>
            </c:spPr>
            <c:extLst xmlns:c16r2="http://schemas.microsoft.com/office/drawing/2015/06/chart">
              <c:ext xmlns:c16="http://schemas.microsoft.com/office/drawing/2014/chart" uri="{C3380CC4-5D6E-409C-BE32-E72D297353CC}">
                <c16:uniqueId val="{00000009-D4BD-493F-BB8B-D5E894DE247E}"/>
              </c:ext>
            </c:extLst>
          </c:dPt>
          <c:dLbls>
            <c:dLbl>
              <c:idx val="0"/>
              <c:layout>
                <c:manualLayout>
                  <c:x val="-0.1040491453448866"/>
                  <c:y val="0.17150322321373543"/>
                </c:manualLayout>
              </c:layout>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D4BD-493F-BB8B-D5E894DE247E}"/>
                </c:ext>
              </c:extLst>
            </c:dLbl>
            <c:dLbl>
              <c:idx val="1"/>
              <c:layout>
                <c:manualLayout>
                  <c:x val="-0.17400673522174795"/>
                  <c:y val="-4.3574794442549372E-2"/>
                </c:manualLayout>
              </c:layout>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D4BD-493F-BB8B-D5E894DE247E}"/>
                </c:ext>
              </c:extLst>
            </c:dLbl>
            <c:dLbl>
              <c:idx val="3"/>
              <c:layout>
                <c:manualLayout>
                  <c:x val="0.13913917969989972"/>
                  <c:y val="2.7558108550304614E-3"/>
                </c:manualLayout>
              </c:layout>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D4BD-493F-BB8B-D5E894DE247E}"/>
                </c:ext>
              </c:extLst>
            </c:dLbl>
            <c:dLbl>
              <c:idx val="4"/>
              <c:layout>
                <c:manualLayout>
                  <c:x val="0.1240197934295502"/>
                  <c:y val="0.15447535003137719"/>
                </c:manualLayout>
              </c:layout>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9-D4BD-493F-BB8B-D5E894DE247E}"/>
                </c:ext>
              </c:extLst>
            </c:dLbl>
            <c:spPr>
              <a:noFill/>
              <a:ln>
                <a:noFill/>
              </a:ln>
              <a:effectLst/>
            </c:spPr>
            <c:txPr>
              <a:bodyPr rot="0" spcFirstLastPara="1" vertOverflow="ellipsis" vert="horz" wrap="square" anchor="ctr" anchorCtr="1"/>
              <a:lstStyle/>
              <a:p>
                <a:pPr>
                  <a:defRPr sz="2400" b="1" i="0" u="none" strike="noStrike" kern="1200" baseline="0">
                    <a:solidFill>
                      <a:schemeClr val="tx1"/>
                    </a:solidFill>
                    <a:latin typeface="UTM Avo" panose="02040603050506020204" pitchFamily="18" charset="0"/>
                    <a:ea typeface="+mn-ea"/>
                    <a:cs typeface="Arial" panose="020B0604020202020204" pitchFamily="34" charset="0"/>
                  </a:defRPr>
                </a:pPr>
                <a:endParaRPr lang="en-US"/>
              </a:p>
            </c:txPr>
            <c:dLblPos val="ct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Sheet1!$A$19:$A$23</c:f>
              <c:strCache>
                <c:ptCount val="5"/>
                <c:pt idx="0">
                  <c:v>Cầu lông</c:v>
                </c:pt>
                <c:pt idx="1">
                  <c:v>Đá cầu</c:v>
                </c:pt>
                <c:pt idx="2">
                  <c:v>Bóng đá</c:v>
                </c:pt>
                <c:pt idx="3">
                  <c:v>Bóng bàn</c:v>
                </c:pt>
                <c:pt idx="4">
                  <c:v>Bơi lội</c:v>
                </c:pt>
              </c:strCache>
            </c:strRef>
          </c:cat>
          <c:val>
            <c:numRef>
              <c:f>Sheet1!$B$19:$B$23</c:f>
              <c:numCache>
                <c:formatCode>General</c:formatCode>
                <c:ptCount val="5"/>
                <c:pt idx="0">
                  <c:v>15</c:v>
                </c:pt>
                <c:pt idx="1">
                  <c:v>25</c:v>
                </c:pt>
                <c:pt idx="2">
                  <c:v>30</c:v>
                </c:pt>
                <c:pt idx="3">
                  <c:v>10</c:v>
                </c:pt>
                <c:pt idx="4">
                  <c:v>20</c:v>
                </c:pt>
              </c:numCache>
            </c:numRef>
          </c:val>
          <c:extLst xmlns:c16r2="http://schemas.microsoft.com/office/drawing/2015/06/chart">
            <c:ext xmlns:c16="http://schemas.microsoft.com/office/drawing/2014/chart" uri="{C3380CC4-5D6E-409C-BE32-E72D297353CC}">
              <c16:uniqueId val="{0000000A-D4BD-493F-BB8B-D5E894DE247E}"/>
            </c:ext>
          </c:extLst>
        </c:ser>
        <c:dLbls>
          <c:showLegendKey val="0"/>
          <c:showVal val="0"/>
          <c:showCatName val="0"/>
          <c:showSerName val="0"/>
          <c:showPercent val="0"/>
          <c:showBubbleSize val="0"/>
          <c:showLeaderLines val="1"/>
        </c:dLbls>
        <c:firstSliceAng val="0"/>
      </c:pieChart>
      <c:spPr>
        <a:noFill/>
        <a:ln>
          <a:noFill/>
        </a:ln>
        <a:effectLst/>
      </c:spPr>
    </c:plotArea>
    <c:legend>
      <c:legendPos val="r"/>
      <c:layout>
        <c:manualLayout>
          <c:xMode val="edge"/>
          <c:yMode val="edge"/>
          <c:x val="0.71013056984550949"/>
          <c:y val="0.33849628171478563"/>
          <c:w val="0.23954854075292342"/>
          <c:h val="0.49305036580676687"/>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UTM Avo" panose="02040603050506020204" pitchFamily="18" charset="0"/>
              <a:ea typeface="+mn-ea"/>
              <a:cs typeface="Arial" panose="020B0604020202020204" pitchFamily="34" charset="0"/>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sz="1200">
          <a:latin typeface="UTM Avo" panose="02040603050506020204" pitchFamily="18" charset="0"/>
          <a:cs typeface="Arial" panose="020B0604020202020204" pitchFamily="34" charset="0"/>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spc="0" baseline="0">
                <a:solidFill>
                  <a:schemeClr val="tx1"/>
                </a:solidFill>
                <a:latin typeface="UTM Avo" panose="02040603050506020204" pitchFamily="18" charset="0"/>
                <a:ea typeface="+mn-ea"/>
                <a:cs typeface="Arial" panose="020B0604020202020204" pitchFamily="34" charset="0"/>
              </a:defRPr>
            </a:pPr>
            <a:r>
              <a:rPr lang="en-US" sz="1800" b="1">
                <a:solidFill>
                  <a:schemeClr val="tx1"/>
                </a:solidFill>
              </a:rPr>
              <a:t>Tỉ lệ phần trăm học sinh tham gia các môn thể thao của khối 7</a:t>
            </a:r>
          </a:p>
        </c:rich>
      </c:tx>
      <c:layout/>
      <c:overlay val="0"/>
      <c:spPr>
        <a:noFill/>
        <a:ln>
          <a:noFill/>
        </a:ln>
        <a:effectLst/>
      </c:spPr>
    </c:title>
    <c:autoTitleDeleted val="0"/>
    <c:plotArea>
      <c:layout/>
      <c:pieChart>
        <c:varyColors val="1"/>
        <c:ser>
          <c:idx val="0"/>
          <c:order val="0"/>
          <c:spPr>
            <a:ln>
              <a:noFill/>
            </a:ln>
          </c:spPr>
          <c:dPt>
            <c:idx val="0"/>
            <c:bubble3D val="0"/>
            <c:spPr>
              <a:solidFill>
                <a:schemeClr val="accent1"/>
              </a:solidFill>
              <a:ln w="19050">
                <a:solidFill>
                  <a:schemeClr val="accent1"/>
                </a:solidFill>
              </a:ln>
              <a:effectLst/>
            </c:spPr>
            <c:extLst xmlns:c16r2="http://schemas.microsoft.com/office/drawing/2015/06/chart">
              <c:ext xmlns:c16="http://schemas.microsoft.com/office/drawing/2014/chart" uri="{C3380CC4-5D6E-409C-BE32-E72D297353CC}">
                <c16:uniqueId val="{00000001-D4BD-493F-BB8B-D5E894DE247E}"/>
              </c:ext>
            </c:extLst>
          </c:dPt>
          <c:dPt>
            <c:idx val="1"/>
            <c:bubble3D val="0"/>
            <c:spPr>
              <a:solidFill>
                <a:schemeClr val="accent2"/>
              </a:solidFill>
              <a:ln w="19050">
                <a:solidFill>
                  <a:schemeClr val="accent2"/>
                </a:solidFill>
              </a:ln>
              <a:effectLst/>
            </c:spPr>
            <c:extLst xmlns:c16r2="http://schemas.microsoft.com/office/drawing/2015/06/chart">
              <c:ext xmlns:c16="http://schemas.microsoft.com/office/drawing/2014/chart" uri="{C3380CC4-5D6E-409C-BE32-E72D297353CC}">
                <c16:uniqueId val="{00000003-D4BD-493F-BB8B-D5E894DE247E}"/>
              </c:ext>
            </c:extLst>
          </c:dPt>
          <c:dPt>
            <c:idx val="2"/>
            <c:bubble3D val="0"/>
            <c:spPr>
              <a:solidFill>
                <a:schemeClr val="accent3"/>
              </a:solidFill>
              <a:ln w="19050">
                <a:solidFill>
                  <a:schemeClr val="accent3"/>
                </a:solidFill>
              </a:ln>
              <a:effectLst/>
            </c:spPr>
            <c:extLst xmlns:c16r2="http://schemas.microsoft.com/office/drawing/2015/06/chart">
              <c:ext xmlns:c16="http://schemas.microsoft.com/office/drawing/2014/chart" uri="{C3380CC4-5D6E-409C-BE32-E72D297353CC}">
                <c16:uniqueId val="{00000005-D4BD-493F-BB8B-D5E894DE247E}"/>
              </c:ext>
            </c:extLst>
          </c:dPt>
          <c:dPt>
            <c:idx val="3"/>
            <c:bubble3D val="0"/>
            <c:spPr>
              <a:solidFill>
                <a:schemeClr val="accent4"/>
              </a:solidFill>
              <a:ln w="19050">
                <a:solidFill>
                  <a:schemeClr val="accent4"/>
                </a:solidFill>
              </a:ln>
              <a:effectLst/>
            </c:spPr>
            <c:extLst xmlns:c16r2="http://schemas.microsoft.com/office/drawing/2015/06/chart">
              <c:ext xmlns:c16="http://schemas.microsoft.com/office/drawing/2014/chart" uri="{C3380CC4-5D6E-409C-BE32-E72D297353CC}">
                <c16:uniqueId val="{00000007-D4BD-493F-BB8B-D5E894DE247E}"/>
              </c:ext>
            </c:extLst>
          </c:dPt>
          <c:dPt>
            <c:idx val="4"/>
            <c:bubble3D val="0"/>
            <c:spPr>
              <a:solidFill>
                <a:schemeClr val="accent5"/>
              </a:solidFill>
              <a:ln w="19050">
                <a:solidFill>
                  <a:schemeClr val="accent5"/>
                </a:solidFill>
              </a:ln>
              <a:effectLst/>
            </c:spPr>
            <c:extLst xmlns:c16r2="http://schemas.microsoft.com/office/drawing/2015/06/chart">
              <c:ext xmlns:c16="http://schemas.microsoft.com/office/drawing/2014/chart" uri="{C3380CC4-5D6E-409C-BE32-E72D297353CC}">
                <c16:uniqueId val="{00000009-D4BD-493F-BB8B-D5E894DE247E}"/>
              </c:ext>
            </c:extLst>
          </c:dPt>
          <c:dLbls>
            <c:dLbl>
              <c:idx val="0"/>
              <c:layout>
                <c:manualLayout>
                  <c:x val="-0.11480436777537925"/>
                  <c:y val="0.17645996108984663"/>
                </c:manualLayout>
              </c:layout>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D4BD-493F-BB8B-D5E894DE247E}"/>
                </c:ext>
              </c:extLst>
            </c:dLbl>
            <c:dLbl>
              <c:idx val="1"/>
              <c:layout>
                <c:manualLayout>
                  <c:x val="-0.19243488198519876"/>
                  <c:y val="-4.3788264754104134E-2"/>
                </c:manualLayout>
              </c:layout>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D4BD-493F-BB8B-D5E894DE247E}"/>
                </c:ext>
              </c:extLst>
            </c:dLbl>
            <c:dLbl>
              <c:idx val="3"/>
              <c:layout>
                <c:manualLayout>
                  <c:x val="9.5423949455916882E-2"/>
                  <c:y val="3.195544153361964E-3"/>
                </c:manualLayout>
              </c:layout>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D4BD-493F-BB8B-D5E894DE247E}"/>
                </c:ext>
              </c:extLst>
            </c:dLbl>
            <c:dLbl>
              <c:idx val="4"/>
              <c:layout>
                <c:manualLayout>
                  <c:x val="0.13485933805638148"/>
                  <c:y val="0.17942049435822904"/>
                </c:manualLayout>
              </c:layout>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9-D4BD-493F-BB8B-D5E894DE247E}"/>
                </c:ext>
              </c:extLst>
            </c:dLbl>
            <c:spPr>
              <a:noFill/>
              <a:ln>
                <a:noFill/>
              </a:ln>
              <a:effectLst/>
            </c:spPr>
            <c:txPr>
              <a:bodyPr rot="0" spcFirstLastPara="1" vertOverflow="ellipsis" vert="horz" wrap="square" anchor="ctr" anchorCtr="1"/>
              <a:lstStyle/>
              <a:p>
                <a:pPr>
                  <a:defRPr sz="2400" b="1" i="0" u="none" strike="noStrike" kern="1200" baseline="0">
                    <a:solidFill>
                      <a:schemeClr val="tx1"/>
                    </a:solidFill>
                    <a:latin typeface="UTM Avo" panose="02040603050506020204" pitchFamily="18" charset="0"/>
                    <a:ea typeface="+mn-ea"/>
                    <a:cs typeface="Arial" panose="020B0604020202020204" pitchFamily="34" charset="0"/>
                  </a:defRPr>
                </a:pPr>
                <a:endParaRPr lang="en-US"/>
              </a:p>
            </c:txPr>
            <c:dLblPos val="ct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Sheet1!$A$19:$A$23</c:f>
              <c:strCache>
                <c:ptCount val="5"/>
                <c:pt idx="0">
                  <c:v>Cầu lông</c:v>
                </c:pt>
                <c:pt idx="1">
                  <c:v>Đá cầu</c:v>
                </c:pt>
                <c:pt idx="2">
                  <c:v>Bóng đá</c:v>
                </c:pt>
                <c:pt idx="3">
                  <c:v>Bóng bàn</c:v>
                </c:pt>
                <c:pt idx="4">
                  <c:v>Bơi lội</c:v>
                </c:pt>
              </c:strCache>
            </c:strRef>
          </c:cat>
          <c:val>
            <c:numRef>
              <c:f>Sheet1!$B$19:$B$23</c:f>
              <c:numCache>
                <c:formatCode>General</c:formatCode>
                <c:ptCount val="5"/>
                <c:pt idx="0">
                  <c:v>15</c:v>
                </c:pt>
                <c:pt idx="1">
                  <c:v>25</c:v>
                </c:pt>
                <c:pt idx="2">
                  <c:v>30</c:v>
                </c:pt>
                <c:pt idx="3">
                  <c:v>10</c:v>
                </c:pt>
                <c:pt idx="4">
                  <c:v>20</c:v>
                </c:pt>
              </c:numCache>
            </c:numRef>
          </c:val>
          <c:extLst xmlns:c16r2="http://schemas.microsoft.com/office/drawing/2015/06/chart">
            <c:ext xmlns:c16="http://schemas.microsoft.com/office/drawing/2014/chart" uri="{C3380CC4-5D6E-409C-BE32-E72D297353CC}">
              <c16:uniqueId val="{0000000A-D4BD-493F-BB8B-D5E894DE247E}"/>
            </c:ext>
          </c:extLst>
        </c:ser>
        <c:dLbls>
          <c:showLegendKey val="0"/>
          <c:showVal val="0"/>
          <c:showCatName val="0"/>
          <c:showSerName val="0"/>
          <c:showPercent val="0"/>
          <c:showBubbleSize val="0"/>
          <c:showLeaderLines val="1"/>
        </c:dLbls>
        <c:firstSliceAng val="0"/>
      </c:pieChart>
      <c:spPr>
        <a:noFill/>
        <a:ln>
          <a:noFill/>
        </a:ln>
        <a:effectLst/>
      </c:spPr>
    </c:plotArea>
    <c:legend>
      <c:legendPos val="r"/>
      <c:layout>
        <c:manualLayout>
          <c:xMode val="edge"/>
          <c:yMode val="edge"/>
          <c:x val="0.65312937315664699"/>
          <c:y val="0.33849628171478563"/>
          <c:w val="0.29654983596250262"/>
          <c:h val="0.51861467373745807"/>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UTM Avo" panose="02040603050506020204" pitchFamily="18" charset="0"/>
              <a:ea typeface="+mn-ea"/>
              <a:cs typeface="Arial" panose="020B0604020202020204" pitchFamily="34" charset="0"/>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sz="1200">
          <a:latin typeface="UTM Avo" panose="02040603050506020204" pitchFamily="18" charset="0"/>
          <a:cs typeface="Arial" panose="020B0604020202020204" pitchFamily="34" charset="0"/>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000" b="1" i="0" u="none" strike="noStrike" kern="1200" spc="0" baseline="0">
                <a:solidFill>
                  <a:schemeClr val="tx1"/>
                </a:solidFill>
                <a:latin typeface="UTM Avo" panose="02040603050506020204" pitchFamily="18" charset="0"/>
                <a:ea typeface="+mn-ea"/>
                <a:cs typeface="+mn-cs"/>
              </a:defRPr>
            </a:pPr>
            <a:r>
              <a:rPr lang="en-US" sz="2000" b="1">
                <a:solidFill>
                  <a:schemeClr val="tx1"/>
                </a:solidFill>
              </a:rPr>
              <a:t>Tỉ lệ phần trăm loại trái cây học sinh lớp 7A yêu thích</a:t>
            </a:r>
          </a:p>
        </c:rich>
      </c:tx>
      <c:layout>
        <c:manualLayout>
          <c:xMode val="edge"/>
          <c:yMode val="edge"/>
          <c:x val="0.12638683472550721"/>
          <c:y val="5.0925925925925923E-2"/>
        </c:manualLayout>
      </c:layout>
      <c:overlay val="0"/>
      <c:spPr>
        <a:noFill/>
        <a:ln>
          <a:noFill/>
        </a:ln>
        <a:effectLst/>
      </c:spPr>
    </c:title>
    <c:autoTitleDeleted val="0"/>
    <c:plotArea>
      <c:layout/>
      <c:pieChart>
        <c:varyColors val="1"/>
        <c:ser>
          <c:idx val="0"/>
          <c:order val="0"/>
          <c:dPt>
            <c:idx val="0"/>
            <c:bubble3D val="0"/>
            <c:spPr>
              <a:solidFill>
                <a:schemeClr val="accent1"/>
              </a:solidFill>
              <a:ln w="19050">
                <a:solidFill>
                  <a:schemeClr val="accent1"/>
                </a:solidFill>
              </a:ln>
              <a:effectLst/>
            </c:spPr>
            <c:extLst xmlns:c16r2="http://schemas.microsoft.com/office/drawing/2015/06/chart">
              <c:ext xmlns:c16="http://schemas.microsoft.com/office/drawing/2014/chart" uri="{C3380CC4-5D6E-409C-BE32-E72D297353CC}">
                <c16:uniqueId val="{00000001-0AEE-44F5-8D3A-15FACF210FDA}"/>
              </c:ext>
            </c:extLst>
          </c:dPt>
          <c:dPt>
            <c:idx val="1"/>
            <c:bubble3D val="0"/>
            <c:spPr>
              <a:solidFill>
                <a:schemeClr val="accent2"/>
              </a:solidFill>
              <a:ln w="19050">
                <a:solidFill>
                  <a:schemeClr val="accent2"/>
                </a:solidFill>
              </a:ln>
              <a:effectLst/>
            </c:spPr>
            <c:extLst xmlns:c16r2="http://schemas.microsoft.com/office/drawing/2015/06/chart">
              <c:ext xmlns:c16="http://schemas.microsoft.com/office/drawing/2014/chart" uri="{C3380CC4-5D6E-409C-BE32-E72D297353CC}">
                <c16:uniqueId val="{00000003-0AEE-44F5-8D3A-15FACF210FDA}"/>
              </c:ext>
            </c:extLst>
          </c:dPt>
          <c:dPt>
            <c:idx val="2"/>
            <c:bubble3D val="0"/>
            <c:spPr>
              <a:solidFill>
                <a:schemeClr val="accent3"/>
              </a:solidFill>
              <a:ln w="19050">
                <a:solidFill>
                  <a:schemeClr val="accent3"/>
                </a:solidFill>
              </a:ln>
              <a:effectLst/>
            </c:spPr>
            <c:extLst xmlns:c16r2="http://schemas.microsoft.com/office/drawing/2015/06/chart">
              <c:ext xmlns:c16="http://schemas.microsoft.com/office/drawing/2014/chart" uri="{C3380CC4-5D6E-409C-BE32-E72D297353CC}">
                <c16:uniqueId val="{00000005-0AEE-44F5-8D3A-15FACF210FDA}"/>
              </c:ext>
            </c:extLst>
          </c:dPt>
          <c:dPt>
            <c:idx val="3"/>
            <c:bubble3D val="0"/>
            <c:spPr>
              <a:solidFill>
                <a:schemeClr val="accent4"/>
              </a:solidFill>
              <a:ln w="19050">
                <a:solidFill>
                  <a:schemeClr val="accent4"/>
                </a:solidFill>
              </a:ln>
              <a:effectLst/>
            </c:spPr>
            <c:extLst xmlns:c16r2="http://schemas.microsoft.com/office/drawing/2015/06/chart">
              <c:ext xmlns:c16="http://schemas.microsoft.com/office/drawing/2014/chart" uri="{C3380CC4-5D6E-409C-BE32-E72D297353CC}">
                <c16:uniqueId val="{00000007-0AEE-44F5-8D3A-15FACF210FDA}"/>
              </c:ext>
            </c:extLst>
          </c:dPt>
          <c:dPt>
            <c:idx val="4"/>
            <c:bubble3D val="0"/>
            <c:spPr>
              <a:solidFill>
                <a:schemeClr val="accent5"/>
              </a:solidFill>
              <a:ln w="19050">
                <a:solidFill>
                  <a:schemeClr val="accent5"/>
                </a:solidFill>
              </a:ln>
              <a:effectLst/>
            </c:spPr>
            <c:extLst xmlns:c16r2="http://schemas.microsoft.com/office/drawing/2015/06/chart">
              <c:ext xmlns:c16="http://schemas.microsoft.com/office/drawing/2014/chart" uri="{C3380CC4-5D6E-409C-BE32-E72D297353CC}">
                <c16:uniqueId val="{00000009-0AEE-44F5-8D3A-15FACF210FDA}"/>
              </c:ext>
            </c:extLst>
          </c:dPt>
          <c:dLbls>
            <c:dLbl>
              <c:idx val="0"/>
              <c:layout>
                <c:manualLayout>
                  <c:x val="-0.12308557673243402"/>
                  <c:y val="0.18280863086642388"/>
                </c:manualLayout>
              </c:layout>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0AEE-44F5-8D3A-15FACF210FDA}"/>
                </c:ext>
              </c:extLst>
            </c:dLbl>
            <c:dLbl>
              <c:idx val="2"/>
              <c:layout>
                <c:manualLayout>
                  <c:x val="0.12807055175945734"/>
                  <c:y val="-0.11550815015167497"/>
                </c:manualLayout>
              </c:layout>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0AEE-44F5-8D3A-15FACF210FDA}"/>
                </c:ext>
              </c:extLst>
            </c:dLbl>
            <c:dLbl>
              <c:idx val="3"/>
              <c:layout>
                <c:manualLayout>
                  <c:x val="0.14313280344455265"/>
                  <c:y val="2.6407185915113996E-3"/>
                </c:manualLayout>
              </c:layout>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0AEE-44F5-8D3A-15FACF210FDA}"/>
                </c:ext>
              </c:extLst>
            </c:dLbl>
            <c:dLbl>
              <c:idx val="4"/>
              <c:layout>
                <c:manualLayout>
                  <c:x val="0.12881131577155427"/>
                  <c:y val="0.18280863086642388"/>
                </c:manualLayout>
              </c:layout>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9-0AEE-44F5-8D3A-15FACF210FDA}"/>
                </c:ext>
              </c:extLst>
            </c:dLbl>
            <c:spPr>
              <a:noFill/>
              <a:ln>
                <a:noFill/>
              </a:ln>
              <a:effectLst/>
            </c:spPr>
            <c:txPr>
              <a:bodyPr rot="0" spcFirstLastPara="1" vertOverflow="ellipsis" vert="horz" wrap="square" anchor="ctr" anchorCtr="1"/>
              <a:lstStyle/>
              <a:p>
                <a:pPr>
                  <a:defRPr sz="2400" b="1" i="0" u="none" strike="noStrike" kern="1200" baseline="0">
                    <a:solidFill>
                      <a:schemeClr val="tx1"/>
                    </a:solidFill>
                    <a:latin typeface="UTM Avo" panose="02040603050506020204" pitchFamily="18" charset="0"/>
                    <a:ea typeface="+mn-ea"/>
                    <a:cs typeface="+mn-cs"/>
                  </a:defRPr>
                </a:pPr>
                <a:endParaRPr lang="en-US"/>
              </a:p>
            </c:txPr>
            <c:dLblPos val="ct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Sheet1!$O$19:$O$23</c:f>
              <c:strCache>
                <c:ptCount val="5"/>
                <c:pt idx="0">
                  <c:v>Cam</c:v>
                </c:pt>
                <c:pt idx="1">
                  <c:v>Dưa hấu</c:v>
                </c:pt>
                <c:pt idx="2">
                  <c:v>Dâu</c:v>
                </c:pt>
                <c:pt idx="3">
                  <c:v>Sầu riêng</c:v>
                </c:pt>
                <c:pt idx="4">
                  <c:v>Xoài</c:v>
                </c:pt>
              </c:strCache>
            </c:strRef>
          </c:cat>
          <c:val>
            <c:numRef>
              <c:f>Sheet1!$P$19:$P$23</c:f>
              <c:numCache>
                <c:formatCode>General</c:formatCode>
                <c:ptCount val="5"/>
                <c:pt idx="0">
                  <c:v>20</c:v>
                </c:pt>
                <c:pt idx="1">
                  <c:v>40</c:v>
                </c:pt>
                <c:pt idx="2">
                  <c:v>10</c:v>
                </c:pt>
                <c:pt idx="3">
                  <c:v>10</c:v>
                </c:pt>
                <c:pt idx="4">
                  <c:v>20</c:v>
                </c:pt>
              </c:numCache>
            </c:numRef>
          </c:val>
          <c:extLst xmlns:c16r2="http://schemas.microsoft.com/office/drawing/2015/06/chart">
            <c:ext xmlns:c16="http://schemas.microsoft.com/office/drawing/2014/chart" uri="{C3380CC4-5D6E-409C-BE32-E72D297353CC}">
              <c16:uniqueId val="{0000000A-0AEE-44F5-8D3A-15FACF210FDA}"/>
            </c:ext>
          </c:extLst>
        </c:ser>
        <c:dLbls>
          <c:showLegendKey val="0"/>
          <c:showVal val="0"/>
          <c:showCatName val="0"/>
          <c:showSerName val="0"/>
          <c:showPercent val="0"/>
          <c:showBubbleSize val="0"/>
          <c:showLeaderLines val="1"/>
        </c:dLbls>
        <c:firstSliceAng val="0"/>
      </c:pieChart>
      <c:spPr>
        <a:noFill/>
        <a:ln>
          <a:noFill/>
        </a:ln>
        <a:effectLst/>
      </c:spPr>
    </c:plotArea>
    <c:legend>
      <c:legendPos val="r"/>
      <c:layout>
        <c:manualLayout>
          <c:xMode val="edge"/>
          <c:yMode val="edge"/>
          <c:x val="0.72257515906208558"/>
          <c:y val="0.32968872581585207"/>
          <c:w val="0.27078128438696236"/>
          <c:h val="0.4756953201600928"/>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UTM Avo" panose="02040603050506020204" pitchFamily="18" charset="0"/>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a:latin typeface="UTM Avo" panose="02040603050506020204" pitchFamily="18" charset="0"/>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000" b="1" i="0" u="none" strike="noStrike" kern="1200" spc="0" baseline="0">
                <a:solidFill>
                  <a:schemeClr val="tx1"/>
                </a:solidFill>
                <a:latin typeface="UTM Avo" panose="02040603050506020204" pitchFamily="18" charset="0"/>
                <a:ea typeface="+mn-ea"/>
                <a:cs typeface="+mn-cs"/>
              </a:defRPr>
            </a:pPr>
            <a:r>
              <a:rPr lang="en-US" sz="2000" b="1">
                <a:solidFill>
                  <a:schemeClr val="tx1"/>
                </a:solidFill>
              </a:rPr>
              <a:t>Tỉ lệ phần trăm loại trái cây học sinh lớp 7A yêu thích</a:t>
            </a:r>
          </a:p>
        </c:rich>
      </c:tx>
      <c:layout>
        <c:manualLayout>
          <c:xMode val="edge"/>
          <c:yMode val="edge"/>
          <c:x val="0.12638683472550721"/>
          <c:y val="5.0925925925925923E-2"/>
        </c:manualLayout>
      </c:layout>
      <c:overlay val="0"/>
      <c:spPr>
        <a:noFill/>
        <a:ln>
          <a:noFill/>
        </a:ln>
        <a:effectLst/>
      </c:spPr>
    </c:title>
    <c:autoTitleDeleted val="0"/>
    <c:plotArea>
      <c:layout/>
      <c:pieChart>
        <c:varyColors val="1"/>
        <c:ser>
          <c:idx val="0"/>
          <c:order val="0"/>
          <c:dPt>
            <c:idx val="0"/>
            <c:bubble3D val="0"/>
            <c:spPr>
              <a:solidFill>
                <a:schemeClr val="accent1"/>
              </a:solidFill>
              <a:ln w="19050">
                <a:solidFill>
                  <a:schemeClr val="accent1"/>
                </a:solidFill>
              </a:ln>
              <a:effectLst/>
            </c:spPr>
            <c:extLst xmlns:c16r2="http://schemas.microsoft.com/office/drawing/2015/06/chart">
              <c:ext xmlns:c16="http://schemas.microsoft.com/office/drawing/2014/chart" uri="{C3380CC4-5D6E-409C-BE32-E72D297353CC}">
                <c16:uniqueId val="{00000001-0AEE-44F5-8D3A-15FACF210FDA}"/>
              </c:ext>
            </c:extLst>
          </c:dPt>
          <c:dPt>
            <c:idx val="1"/>
            <c:bubble3D val="0"/>
            <c:spPr>
              <a:solidFill>
                <a:schemeClr val="accent2"/>
              </a:solidFill>
              <a:ln w="19050">
                <a:solidFill>
                  <a:schemeClr val="accent2"/>
                </a:solidFill>
              </a:ln>
              <a:effectLst/>
            </c:spPr>
            <c:extLst xmlns:c16r2="http://schemas.microsoft.com/office/drawing/2015/06/chart">
              <c:ext xmlns:c16="http://schemas.microsoft.com/office/drawing/2014/chart" uri="{C3380CC4-5D6E-409C-BE32-E72D297353CC}">
                <c16:uniqueId val="{00000003-0AEE-44F5-8D3A-15FACF210FDA}"/>
              </c:ext>
            </c:extLst>
          </c:dPt>
          <c:dPt>
            <c:idx val="2"/>
            <c:bubble3D val="0"/>
            <c:spPr>
              <a:solidFill>
                <a:schemeClr val="accent3"/>
              </a:solidFill>
              <a:ln w="19050">
                <a:solidFill>
                  <a:schemeClr val="accent3"/>
                </a:solidFill>
              </a:ln>
              <a:effectLst/>
            </c:spPr>
            <c:extLst xmlns:c16r2="http://schemas.microsoft.com/office/drawing/2015/06/chart">
              <c:ext xmlns:c16="http://schemas.microsoft.com/office/drawing/2014/chart" uri="{C3380CC4-5D6E-409C-BE32-E72D297353CC}">
                <c16:uniqueId val="{00000005-0AEE-44F5-8D3A-15FACF210FDA}"/>
              </c:ext>
            </c:extLst>
          </c:dPt>
          <c:dPt>
            <c:idx val="3"/>
            <c:bubble3D val="0"/>
            <c:spPr>
              <a:solidFill>
                <a:schemeClr val="accent4"/>
              </a:solidFill>
              <a:ln w="19050">
                <a:solidFill>
                  <a:schemeClr val="accent4"/>
                </a:solidFill>
              </a:ln>
              <a:effectLst/>
            </c:spPr>
            <c:extLst xmlns:c16r2="http://schemas.microsoft.com/office/drawing/2015/06/chart">
              <c:ext xmlns:c16="http://schemas.microsoft.com/office/drawing/2014/chart" uri="{C3380CC4-5D6E-409C-BE32-E72D297353CC}">
                <c16:uniqueId val="{00000007-0AEE-44F5-8D3A-15FACF210FDA}"/>
              </c:ext>
            </c:extLst>
          </c:dPt>
          <c:dPt>
            <c:idx val="4"/>
            <c:bubble3D val="0"/>
            <c:spPr>
              <a:solidFill>
                <a:schemeClr val="accent5"/>
              </a:solidFill>
              <a:ln w="19050">
                <a:solidFill>
                  <a:schemeClr val="accent5"/>
                </a:solidFill>
              </a:ln>
              <a:effectLst/>
            </c:spPr>
            <c:extLst xmlns:c16r2="http://schemas.microsoft.com/office/drawing/2015/06/chart">
              <c:ext xmlns:c16="http://schemas.microsoft.com/office/drawing/2014/chart" uri="{C3380CC4-5D6E-409C-BE32-E72D297353CC}">
                <c16:uniqueId val="{00000009-0AEE-44F5-8D3A-15FACF210FDA}"/>
              </c:ext>
            </c:extLst>
          </c:dPt>
          <c:dLbls>
            <c:dLbl>
              <c:idx val="0"/>
              <c:layout>
                <c:manualLayout>
                  <c:x val="-0.13503717192884787"/>
                  <c:y val="0.17397441437076377"/>
                </c:manualLayout>
              </c:layout>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0AEE-44F5-8D3A-15FACF210FDA}"/>
                </c:ext>
              </c:extLst>
            </c:dLbl>
            <c:dLbl>
              <c:idx val="1"/>
              <c:layout>
                <c:manualLayout>
                  <c:x val="-0.13723015514233841"/>
                  <c:y val="-0.1778664058446314"/>
                </c:manualLayout>
              </c:layout>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0AEE-44F5-8D3A-15FACF210FDA}"/>
                </c:ext>
              </c:extLst>
            </c:dLbl>
            <c:dLbl>
              <c:idx val="2"/>
              <c:layout>
                <c:manualLayout>
                  <c:x val="0.14329936569255616"/>
                  <c:y val="-0.12610712264722324"/>
                </c:manualLayout>
              </c:layout>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0AEE-44F5-8D3A-15FACF210FDA}"/>
                </c:ext>
              </c:extLst>
            </c:dLbl>
            <c:dLbl>
              <c:idx val="3"/>
              <c:layout>
                <c:manualLayout>
                  <c:x val="0.11760692692600046"/>
                  <c:y val="2.8700668748180783E-3"/>
                </c:manualLayout>
              </c:layout>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0AEE-44F5-8D3A-15FACF210FDA}"/>
                </c:ext>
              </c:extLst>
            </c:dLbl>
            <c:dLbl>
              <c:idx val="4"/>
              <c:layout>
                <c:manualLayout>
                  <c:x val="0.13942158427323673"/>
                  <c:y val="0.16823428062112766"/>
                </c:manualLayout>
              </c:layout>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9-0AEE-44F5-8D3A-15FACF210FDA}"/>
                </c:ext>
              </c:extLst>
            </c:dLbl>
            <c:spPr>
              <a:noFill/>
              <a:ln>
                <a:noFill/>
              </a:ln>
              <a:effectLst/>
            </c:spPr>
            <c:txPr>
              <a:bodyPr rot="0" spcFirstLastPara="1" vertOverflow="ellipsis" vert="horz" wrap="square" anchor="ctr" anchorCtr="1"/>
              <a:lstStyle/>
              <a:p>
                <a:pPr>
                  <a:defRPr sz="2400" b="1" i="0" u="none" strike="noStrike" kern="1200" baseline="0">
                    <a:solidFill>
                      <a:schemeClr val="tx1"/>
                    </a:solidFill>
                    <a:latin typeface="UTM Avo" panose="02040603050506020204" pitchFamily="18" charset="0"/>
                    <a:ea typeface="+mn-ea"/>
                    <a:cs typeface="+mn-cs"/>
                  </a:defRPr>
                </a:pPr>
                <a:endParaRPr lang="en-US"/>
              </a:p>
            </c:txPr>
            <c:dLblPos val="ct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Sheet1!$O$19:$O$23</c:f>
              <c:strCache>
                <c:ptCount val="5"/>
                <c:pt idx="0">
                  <c:v>Cam</c:v>
                </c:pt>
                <c:pt idx="1">
                  <c:v>Dưa hấu</c:v>
                </c:pt>
                <c:pt idx="2">
                  <c:v>Dâu</c:v>
                </c:pt>
                <c:pt idx="3">
                  <c:v>Sầu riêng</c:v>
                </c:pt>
                <c:pt idx="4">
                  <c:v>Xoài</c:v>
                </c:pt>
              </c:strCache>
            </c:strRef>
          </c:cat>
          <c:val>
            <c:numRef>
              <c:f>Sheet1!$P$19:$P$23</c:f>
              <c:numCache>
                <c:formatCode>General</c:formatCode>
                <c:ptCount val="5"/>
                <c:pt idx="0">
                  <c:v>20</c:v>
                </c:pt>
                <c:pt idx="1">
                  <c:v>40</c:v>
                </c:pt>
                <c:pt idx="2">
                  <c:v>10</c:v>
                </c:pt>
                <c:pt idx="3">
                  <c:v>10</c:v>
                </c:pt>
                <c:pt idx="4">
                  <c:v>20</c:v>
                </c:pt>
              </c:numCache>
            </c:numRef>
          </c:val>
          <c:extLst xmlns:c16r2="http://schemas.microsoft.com/office/drawing/2015/06/chart">
            <c:ext xmlns:c16="http://schemas.microsoft.com/office/drawing/2014/chart" uri="{C3380CC4-5D6E-409C-BE32-E72D297353CC}">
              <c16:uniqueId val="{0000000A-0AEE-44F5-8D3A-15FACF210FDA}"/>
            </c:ext>
          </c:extLst>
        </c:ser>
        <c:dLbls>
          <c:showLegendKey val="0"/>
          <c:showVal val="0"/>
          <c:showCatName val="0"/>
          <c:showSerName val="0"/>
          <c:showPercent val="0"/>
          <c:showBubbleSize val="0"/>
          <c:showLeaderLines val="1"/>
        </c:dLbls>
        <c:firstSliceAng val="0"/>
      </c:pieChart>
      <c:spPr>
        <a:noFill/>
        <a:ln>
          <a:noFill/>
        </a:ln>
        <a:effectLst/>
      </c:spPr>
    </c:plotArea>
    <c:legend>
      <c:legendPos val="r"/>
      <c:layout>
        <c:manualLayout>
          <c:xMode val="edge"/>
          <c:yMode val="edge"/>
          <c:x val="0.72257515906208558"/>
          <c:y val="0.32968872581585207"/>
          <c:w val="0.27078128438696236"/>
          <c:h val="0.4756953201600928"/>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UTM Avo" panose="02040603050506020204" pitchFamily="18" charset="0"/>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a:latin typeface="UTM Avo" panose="02040603050506020204" pitchFamily="18" charset="0"/>
        </a:defRPr>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vert="horz"/>
          <a:lstStyle/>
          <a:p>
            <a:pPr>
              <a:defRPr>
                <a:solidFill>
                  <a:schemeClr val="tx1"/>
                </a:solidFill>
              </a:defRPr>
            </a:pPr>
            <a:r>
              <a:rPr lang="en-US">
                <a:solidFill>
                  <a:schemeClr val="tx1"/>
                </a:solidFill>
              </a:rPr>
              <a:t>Tỉ lệ phần trăm xếp loại học lực của học sinh khối 7</a:t>
            </a:r>
          </a:p>
        </c:rich>
      </c:tx>
      <c:layout/>
      <c:overlay val="0"/>
      <c:spPr>
        <a:noFill/>
        <a:ln>
          <a:noFill/>
        </a:ln>
        <a:effectLst/>
      </c:spPr>
    </c:title>
    <c:autoTitleDeleted val="0"/>
    <c:plotArea>
      <c:layout/>
      <c:pieChart>
        <c:varyColors val="1"/>
        <c:ser>
          <c:idx val="1"/>
          <c:order val="0"/>
          <c:dPt>
            <c:idx val="0"/>
            <c:bubble3D val="0"/>
            <c:spPr>
              <a:ln>
                <a:solidFill>
                  <a:schemeClr val="accent1"/>
                </a:solidFill>
              </a:ln>
            </c:spPr>
            <c:extLst xmlns:c16r2="http://schemas.microsoft.com/office/drawing/2015/06/chart">
              <c:ext xmlns:c16="http://schemas.microsoft.com/office/drawing/2014/chart" uri="{C3380CC4-5D6E-409C-BE32-E72D297353CC}">
                <c16:uniqueId val="{00000001-603C-40B7-94B5-21341EBF4CF5}"/>
              </c:ext>
            </c:extLst>
          </c:dPt>
          <c:dPt>
            <c:idx val="1"/>
            <c:bubble3D val="0"/>
            <c:spPr>
              <a:ln>
                <a:solidFill>
                  <a:schemeClr val="accent2"/>
                </a:solidFill>
              </a:ln>
            </c:spPr>
            <c:extLst xmlns:c16r2="http://schemas.microsoft.com/office/drawing/2015/06/chart">
              <c:ext xmlns:c16="http://schemas.microsoft.com/office/drawing/2014/chart" uri="{C3380CC4-5D6E-409C-BE32-E72D297353CC}">
                <c16:uniqueId val="{00000003-603C-40B7-94B5-21341EBF4CF5}"/>
              </c:ext>
            </c:extLst>
          </c:dPt>
          <c:dPt>
            <c:idx val="2"/>
            <c:bubble3D val="0"/>
            <c:spPr>
              <a:ln>
                <a:solidFill>
                  <a:schemeClr val="accent3"/>
                </a:solidFill>
              </a:ln>
            </c:spPr>
            <c:extLst xmlns:c16r2="http://schemas.microsoft.com/office/drawing/2015/06/chart">
              <c:ext xmlns:c16="http://schemas.microsoft.com/office/drawing/2014/chart" uri="{C3380CC4-5D6E-409C-BE32-E72D297353CC}">
                <c16:uniqueId val="{00000005-603C-40B7-94B5-21341EBF4CF5}"/>
              </c:ext>
            </c:extLst>
          </c:dPt>
          <c:dPt>
            <c:idx val="3"/>
            <c:bubble3D val="0"/>
            <c:spPr>
              <a:solidFill>
                <a:schemeClr val="accent4"/>
              </a:solidFill>
              <a:ln>
                <a:solidFill>
                  <a:schemeClr val="accent4"/>
                </a:solidFill>
              </a:ln>
            </c:spPr>
            <c:extLst xmlns:c16r2="http://schemas.microsoft.com/office/drawing/2015/06/chart">
              <c:ext xmlns:c16="http://schemas.microsoft.com/office/drawing/2014/chart" uri="{C3380CC4-5D6E-409C-BE32-E72D297353CC}">
                <c16:uniqueId val="{00000007-603C-40B7-94B5-21341EBF4CF5}"/>
              </c:ext>
            </c:extLst>
          </c:dPt>
          <c:dLbls>
            <c:dLbl>
              <c:idx val="0"/>
              <c:layout>
                <c:manualLayout>
                  <c:x val="-6.5148818392088151E-2"/>
                  <c:y val="0.15728997804740755"/>
                </c:manualLayout>
              </c:layout>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603C-40B7-94B5-21341EBF4CF5}"/>
                </c:ext>
              </c:extLst>
            </c:dLbl>
            <c:spPr>
              <a:noFill/>
              <a:ln>
                <a:noFill/>
              </a:ln>
              <a:effectLst/>
            </c:spPr>
            <c:txPr>
              <a:bodyPr/>
              <a:lstStyle/>
              <a:p>
                <a:pPr>
                  <a:defRPr sz="2800" b="1">
                    <a:solidFill>
                      <a:schemeClr val="tx1"/>
                    </a:solidFill>
                  </a:defRPr>
                </a:pPr>
                <a:endParaRPr lang="en-US"/>
              </a:p>
            </c:txPr>
            <c:dLblPos val="ctr"/>
            <c:showLegendKey val="0"/>
            <c:showVal val="0"/>
            <c:showCatName val="0"/>
            <c:showSerName val="0"/>
            <c:showPercent val="1"/>
            <c:showBubbleSize val="0"/>
            <c:showLeaderLines val="1"/>
            <c:extLst xmlns:c16r2="http://schemas.microsoft.com/office/drawing/2015/06/chart">
              <c:ext xmlns:c15="http://schemas.microsoft.com/office/drawing/2012/chart" uri="{CE6537A1-D6FC-4f65-9D91-7224C49458BB}"/>
            </c:extLst>
          </c:dLbls>
          <c:cat>
            <c:strRef>
              <c:f>Sheet1!$O$2:$O$5</c:f>
              <c:strCache>
                <c:ptCount val="4"/>
                <c:pt idx="0">
                  <c:v>Tốt</c:v>
                </c:pt>
                <c:pt idx="1">
                  <c:v>Khá</c:v>
                </c:pt>
                <c:pt idx="2">
                  <c:v>Đạt </c:v>
                </c:pt>
                <c:pt idx="3">
                  <c:v>Chưa đạt</c:v>
                </c:pt>
              </c:strCache>
            </c:strRef>
          </c:cat>
          <c:val>
            <c:numRef>
              <c:f>Sheet1!$P$2:$P$5</c:f>
              <c:numCache>
                <c:formatCode>General</c:formatCode>
                <c:ptCount val="4"/>
                <c:pt idx="0">
                  <c:v>10</c:v>
                </c:pt>
                <c:pt idx="1">
                  <c:v>45</c:v>
                </c:pt>
                <c:pt idx="2">
                  <c:v>25</c:v>
                </c:pt>
                <c:pt idx="3">
                  <c:v>20</c:v>
                </c:pt>
              </c:numCache>
            </c:numRef>
          </c:val>
          <c:extLst xmlns:c16r2="http://schemas.microsoft.com/office/drawing/2015/06/chart">
            <c:ext xmlns:c16="http://schemas.microsoft.com/office/drawing/2014/chart" uri="{C3380CC4-5D6E-409C-BE32-E72D297353CC}">
              <c16:uniqueId val="{00000008-603C-40B7-94B5-21341EBF4CF5}"/>
            </c:ext>
          </c:extLst>
        </c:ser>
        <c:ser>
          <c:idx val="2"/>
          <c:order val="1"/>
          <c:dPt>
            <c:idx val="0"/>
            <c:bubble3D val="0"/>
            <c:spPr>
              <a:solidFill>
                <a:schemeClr val="accent1"/>
              </a:solidFill>
              <a:ln w="19050">
                <a:solidFill>
                  <a:schemeClr val="accent1"/>
                </a:solidFill>
              </a:ln>
              <a:effectLst/>
            </c:spPr>
            <c:extLst xmlns:c16r2="http://schemas.microsoft.com/office/drawing/2015/06/chart">
              <c:ext xmlns:c16="http://schemas.microsoft.com/office/drawing/2014/chart" uri="{C3380CC4-5D6E-409C-BE32-E72D297353CC}">
                <c16:uniqueId val="{0000000A-603C-40B7-94B5-21341EBF4CF5}"/>
              </c:ext>
            </c:extLst>
          </c:dPt>
          <c:dPt>
            <c:idx val="1"/>
            <c:bubble3D val="0"/>
            <c:spPr>
              <a:solidFill>
                <a:schemeClr val="accent2"/>
              </a:solidFill>
              <a:ln w="19050">
                <a:solidFill>
                  <a:schemeClr val="accent2"/>
                </a:solidFill>
              </a:ln>
              <a:effectLst/>
            </c:spPr>
            <c:extLst xmlns:c16r2="http://schemas.microsoft.com/office/drawing/2015/06/chart">
              <c:ext xmlns:c16="http://schemas.microsoft.com/office/drawing/2014/chart" uri="{C3380CC4-5D6E-409C-BE32-E72D297353CC}">
                <c16:uniqueId val="{0000000C-603C-40B7-94B5-21341EBF4CF5}"/>
              </c:ext>
            </c:extLst>
          </c:dPt>
          <c:dPt>
            <c:idx val="2"/>
            <c:bubble3D val="0"/>
            <c:spPr>
              <a:solidFill>
                <a:schemeClr val="accent3"/>
              </a:solidFill>
              <a:ln w="19050">
                <a:solidFill>
                  <a:schemeClr val="accent3"/>
                </a:solidFill>
              </a:ln>
              <a:effectLst/>
            </c:spPr>
            <c:extLst xmlns:c16r2="http://schemas.microsoft.com/office/drawing/2015/06/chart">
              <c:ext xmlns:c16="http://schemas.microsoft.com/office/drawing/2014/chart" uri="{C3380CC4-5D6E-409C-BE32-E72D297353CC}">
                <c16:uniqueId val="{0000000E-603C-40B7-94B5-21341EBF4CF5}"/>
              </c:ext>
            </c:extLst>
          </c:dPt>
          <c:dPt>
            <c:idx val="3"/>
            <c:bubble3D val="0"/>
            <c:spPr>
              <a:solidFill>
                <a:schemeClr val="accent4"/>
              </a:solidFill>
              <a:ln w="19050">
                <a:solidFill>
                  <a:schemeClr val="accent4"/>
                </a:solidFill>
              </a:ln>
              <a:effectLst/>
            </c:spPr>
            <c:extLst xmlns:c16r2="http://schemas.microsoft.com/office/drawing/2015/06/chart">
              <c:ext xmlns:c16="http://schemas.microsoft.com/office/drawing/2014/chart" uri="{C3380CC4-5D6E-409C-BE32-E72D297353CC}">
                <c16:uniqueId val="{00000010-603C-40B7-94B5-21341EBF4CF5}"/>
              </c:ext>
            </c:extLst>
          </c:dPt>
          <c:cat>
            <c:strRef>
              <c:f>Sheet1!$O$2:$O$5</c:f>
              <c:strCache>
                <c:ptCount val="4"/>
                <c:pt idx="0">
                  <c:v>Tốt</c:v>
                </c:pt>
                <c:pt idx="1">
                  <c:v>Khá</c:v>
                </c:pt>
                <c:pt idx="2">
                  <c:v>Đạt </c:v>
                </c:pt>
                <c:pt idx="3">
                  <c:v>Chưa đạt</c:v>
                </c:pt>
              </c:strCache>
            </c:strRef>
          </c:cat>
          <c:val>
            <c:numRef>
              <c:f>Sheet1!$P$2:$P$5</c:f>
              <c:numCache>
                <c:formatCode>General</c:formatCode>
                <c:ptCount val="4"/>
                <c:pt idx="0">
                  <c:v>10</c:v>
                </c:pt>
                <c:pt idx="1">
                  <c:v>45</c:v>
                </c:pt>
                <c:pt idx="2">
                  <c:v>25</c:v>
                </c:pt>
                <c:pt idx="3">
                  <c:v>20</c:v>
                </c:pt>
              </c:numCache>
            </c:numRef>
          </c:val>
          <c:extLst xmlns:c16r2="http://schemas.microsoft.com/office/drawing/2015/06/chart">
            <c:ext xmlns:c16="http://schemas.microsoft.com/office/drawing/2014/chart" uri="{C3380CC4-5D6E-409C-BE32-E72D297353CC}">
              <c16:uniqueId val="{00000011-603C-40B7-94B5-21341EBF4CF5}"/>
            </c:ext>
          </c:extLst>
        </c:ser>
        <c:ser>
          <c:idx val="3"/>
          <c:order val="2"/>
          <c:dPt>
            <c:idx val="0"/>
            <c:bubble3D val="0"/>
            <c:spPr>
              <a:solidFill>
                <a:schemeClr val="accent1"/>
              </a:solidFill>
              <a:ln w="19050">
                <a:solidFill>
                  <a:schemeClr val="accent1"/>
                </a:solidFill>
              </a:ln>
              <a:effectLst/>
            </c:spPr>
            <c:extLst xmlns:c16r2="http://schemas.microsoft.com/office/drawing/2015/06/chart">
              <c:ext xmlns:c16="http://schemas.microsoft.com/office/drawing/2014/chart" uri="{C3380CC4-5D6E-409C-BE32-E72D297353CC}">
                <c16:uniqueId val="{00000013-603C-40B7-94B5-21341EBF4CF5}"/>
              </c:ext>
            </c:extLst>
          </c:dPt>
          <c:dPt>
            <c:idx val="1"/>
            <c:bubble3D val="0"/>
            <c:spPr>
              <a:solidFill>
                <a:schemeClr val="accent2"/>
              </a:solidFill>
              <a:ln w="19050">
                <a:solidFill>
                  <a:schemeClr val="accent2"/>
                </a:solidFill>
              </a:ln>
              <a:effectLst/>
            </c:spPr>
            <c:extLst xmlns:c16r2="http://schemas.microsoft.com/office/drawing/2015/06/chart">
              <c:ext xmlns:c16="http://schemas.microsoft.com/office/drawing/2014/chart" uri="{C3380CC4-5D6E-409C-BE32-E72D297353CC}">
                <c16:uniqueId val="{00000015-603C-40B7-94B5-21341EBF4CF5}"/>
              </c:ext>
            </c:extLst>
          </c:dPt>
          <c:dPt>
            <c:idx val="2"/>
            <c:bubble3D val="0"/>
            <c:spPr>
              <a:solidFill>
                <a:schemeClr val="accent3"/>
              </a:solidFill>
              <a:ln w="19050">
                <a:solidFill>
                  <a:schemeClr val="accent3"/>
                </a:solidFill>
              </a:ln>
              <a:effectLst/>
            </c:spPr>
            <c:extLst xmlns:c16r2="http://schemas.microsoft.com/office/drawing/2015/06/chart">
              <c:ext xmlns:c16="http://schemas.microsoft.com/office/drawing/2014/chart" uri="{C3380CC4-5D6E-409C-BE32-E72D297353CC}">
                <c16:uniqueId val="{00000017-603C-40B7-94B5-21341EBF4CF5}"/>
              </c:ext>
            </c:extLst>
          </c:dPt>
          <c:dPt>
            <c:idx val="3"/>
            <c:bubble3D val="0"/>
            <c:spPr>
              <a:solidFill>
                <a:schemeClr val="accent4"/>
              </a:solidFill>
              <a:ln w="19050">
                <a:solidFill>
                  <a:schemeClr val="accent4"/>
                </a:solidFill>
              </a:ln>
              <a:effectLst/>
            </c:spPr>
            <c:extLst xmlns:c16r2="http://schemas.microsoft.com/office/drawing/2015/06/chart">
              <c:ext xmlns:c16="http://schemas.microsoft.com/office/drawing/2014/chart" uri="{C3380CC4-5D6E-409C-BE32-E72D297353CC}">
                <c16:uniqueId val="{00000019-603C-40B7-94B5-21341EBF4CF5}"/>
              </c:ext>
            </c:extLst>
          </c:dPt>
          <c:cat>
            <c:strRef>
              <c:f>Sheet1!$O$2:$O$5</c:f>
              <c:strCache>
                <c:ptCount val="4"/>
                <c:pt idx="0">
                  <c:v>Tốt</c:v>
                </c:pt>
                <c:pt idx="1">
                  <c:v>Khá</c:v>
                </c:pt>
                <c:pt idx="2">
                  <c:v>Đạt </c:v>
                </c:pt>
                <c:pt idx="3">
                  <c:v>Chưa đạt</c:v>
                </c:pt>
              </c:strCache>
            </c:strRef>
          </c:cat>
          <c:val>
            <c:numRef>
              <c:f>Sheet1!$P$2:$P$5</c:f>
              <c:numCache>
                <c:formatCode>General</c:formatCode>
                <c:ptCount val="4"/>
                <c:pt idx="0">
                  <c:v>10</c:v>
                </c:pt>
                <c:pt idx="1">
                  <c:v>45</c:v>
                </c:pt>
                <c:pt idx="2">
                  <c:v>25</c:v>
                </c:pt>
                <c:pt idx="3">
                  <c:v>20</c:v>
                </c:pt>
              </c:numCache>
            </c:numRef>
          </c:val>
          <c:extLst xmlns:c16r2="http://schemas.microsoft.com/office/drawing/2015/06/chart">
            <c:ext xmlns:c16="http://schemas.microsoft.com/office/drawing/2014/chart" uri="{C3380CC4-5D6E-409C-BE32-E72D297353CC}">
              <c16:uniqueId val="{0000001A-603C-40B7-94B5-21341EBF4CF5}"/>
            </c:ext>
          </c:extLst>
        </c:ser>
        <c:ser>
          <c:idx val="0"/>
          <c:order val="3"/>
          <c:dPt>
            <c:idx val="0"/>
            <c:bubble3D val="0"/>
            <c:spPr>
              <a:solidFill>
                <a:schemeClr val="accent1"/>
              </a:solidFill>
              <a:ln w="19050">
                <a:solidFill>
                  <a:schemeClr val="accent1"/>
                </a:solidFill>
              </a:ln>
              <a:effectLst/>
            </c:spPr>
            <c:extLst xmlns:c16r2="http://schemas.microsoft.com/office/drawing/2015/06/chart">
              <c:ext xmlns:c16="http://schemas.microsoft.com/office/drawing/2014/chart" uri="{C3380CC4-5D6E-409C-BE32-E72D297353CC}">
                <c16:uniqueId val="{0000001C-603C-40B7-94B5-21341EBF4CF5}"/>
              </c:ext>
            </c:extLst>
          </c:dPt>
          <c:dPt>
            <c:idx val="1"/>
            <c:bubble3D val="0"/>
            <c:spPr>
              <a:solidFill>
                <a:schemeClr val="accent2"/>
              </a:solidFill>
              <a:ln w="19050">
                <a:solidFill>
                  <a:schemeClr val="accent2"/>
                </a:solidFill>
              </a:ln>
              <a:effectLst/>
            </c:spPr>
            <c:extLst xmlns:c16r2="http://schemas.microsoft.com/office/drawing/2015/06/chart">
              <c:ext xmlns:c16="http://schemas.microsoft.com/office/drawing/2014/chart" uri="{C3380CC4-5D6E-409C-BE32-E72D297353CC}">
                <c16:uniqueId val="{0000001E-603C-40B7-94B5-21341EBF4CF5}"/>
              </c:ext>
            </c:extLst>
          </c:dPt>
          <c:dPt>
            <c:idx val="2"/>
            <c:bubble3D val="0"/>
            <c:spPr>
              <a:solidFill>
                <a:schemeClr val="accent3"/>
              </a:solidFill>
              <a:ln w="19050">
                <a:solidFill>
                  <a:schemeClr val="accent3"/>
                </a:solidFill>
              </a:ln>
              <a:effectLst/>
            </c:spPr>
            <c:extLst xmlns:c16r2="http://schemas.microsoft.com/office/drawing/2015/06/chart">
              <c:ext xmlns:c16="http://schemas.microsoft.com/office/drawing/2014/chart" uri="{C3380CC4-5D6E-409C-BE32-E72D297353CC}">
                <c16:uniqueId val="{00000020-603C-40B7-94B5-21341EBF4CF5}"/>
              </c:ext>
            </c:extLst>
          </c:dPt>
          <c:dPt>
            <c:idx val="3"/>
            <c:bubble3D val="0"/>
            <c:spPr>
              <a:solidFill>
                <a:schemeClr val="accent4"/>
              </a:solidFill>
              <a:ln w="19050">
                <a:solidFill>
                  <a:schemeClr val="accent4"/>
                </a:solidFill>
              </a:ln>
              <a:effectLst/>
            </c:spPr>
            <c:extLst xmlns:c16r2="http://schemas.microsoft.com/office/drawing/2015/06/chart">
              <c:ext xmlns:c16="http://schemas.microsoft.com/office/drawing/2014/chart" uri="{C3380CC4-5D6E-409C-BE32-E72D297353CC}">
                <c16:uniqueId val="{00000022-603C-40B7-94B5-21341EBF4CF5}"/>
              </c:ext>
            </c:extLst>
          </c:dPt>
          <c:cat>
            <c:strRef>
              <c:f>Sheet1!$O$2:$O$5</c:f>
              <c:strCache>
                <c:ptCount val="4"/>
                <c:pt idx="0">
                  <c:v>Tốt</c:v>
                </c:pt>
                <c:pt idx="1">
                  <c:v>Khá</c:v>
                </c:pt>
                <c:pt idx="2">
                  <c:v>Đạt </c:v>
                </c:pt>
                <c:pt idx="3">
                  <c:v>Chưa đạt</c:v>
                </c:pt>
              </c:strCache>
            </c:strRef>
          </c:cat>
          <c:val>
            <c:numRef>
              <c:f>Sheet1!$P$2:$P$5</c:f>
              <c:numCache>
                <c:formatCode>General</c:formatCode>
                <c:ptCount val="4"/>
                <c:pt idx="0">
                  <c:v>10</c:v>
                </c:pt>
                <c:pt idx="1">
                  <c:v>45</c:v>
                </c:pt>
                <c:pt idx="2">
                  <c:v>25</c:v>
                </c:pt>
                <c:pt idx="3">
                  <c:v>20</c:v>
                </c:pt>
              </c:numCache>
            </c:numRef>
          </c:val>
          <c:extLst xmlns:c16r2="http://schemas.microsoft.com/office/drawing/2015/06/chart">
            <c:ext xmlns:c16="http://schemas.microsoft.com/office/drawing/2014/chart" uri="{C3380CC4-5D6E-409C-BE32-E72D297353CC}">
              <c16:uniqueId val="{00000023-603C-40B7-94B5-21341EBF4CF5}"/>
            </c:ext>
          </c:extLst>
        </c:ser>
        <c:dLbls>
          <c:showLegendKey val="0"/>
          <c:showVal val="0"/>
          <c:showCatName val="0"/>
          <c:showSerName val="0"/>
          <c:showPercent val="0"/>
          <c:showBubbleSize val="0"/>
          <c:showLeaderLines val="1"/>
        </c:dLbls>
        <c:firstSliceAng val="0"/>
      </c:pieChart>
    </c:plotArea>
    <c:legend>
      <c:legendPos val="r"/>
      <c:layout>
        <c:manualLayout>
          <c:xMode val="edge"/>
          <c:yMode val="edge"/>
          <c:x val="0.66126289399638116"/>
          <c:y val="0.31230574017419804"/>
          <c:w val="0.22530195720329585"/>
          <c:h val="0.47031230674898861"/>
        </c:manualLayout>
      </c:layout>
      <c:overlay val="0"/>
      <c:spPr>
        <a:noFill/>
        <a:ln>
          <a:noFill/>
        </a:ln>
        <a:effectLst/>
      </c:spPr>
      <c:txPr>
        <a:bodyPr rot="0" vert="horz"/>
        <a:lstStyle/>
        <a:p>
          <a:pPr>
            <a:defRPr sz="2200">
              <a:solidFill>
                <a:schemeClr val="tx1"/>
              </a:solidFill>
            </a:defRPr>
          </a:pPr>
          <a:endParaRPr lang="en-US"/>
        </a:p>
      </c:txPr>
    </c:legend>
    <c:plotVisOnly val="1"/>
    <c:dispBlanksAs val="gap"/>
    <c:showDLblsOverMax val="0"/>
    <c:extLst xmlns:c16r2="http://schemas.microsoft.com/office/drawing/2015/06/chart"/>
  </c:chart>
  <c:spPr>
    <a:solidFill>
      <a:schemeClr val="bg1"/>
    </a:solidFill>
    <a:ln w="9525" cap="flat" cmpd="sng" algn="ctr">
      <a:noFill/>
      <a:round/>
    </a:ln>
    <a:effectLst/>
  </c:spPr>
  <c:txPr>
    <a:bodyPr/>
    <a:lstStyle/>
    <a:p>
      <a:pPr>
        <a:defRPr sz="1800">
          <a:latin typeface="UTM Avo" panose="02040603050506020204" pitchFamily="18" charset="0"/>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vert="horz"/>
          <a:lstStyle/>
          <a:p>
            <a:pPr>
              <a:defRPr sz="1800">
                <a:solidFill>
                  <a:schemeClr val="tx1"/>
                </a:solidFill>
              </a:defRPr>
            </a:pPr>
            <a:r>
              <a:rPr lang="en-US" sz="1800">
                <a:solidFill>
                  <a:schemeClr val="tx1"/>
                </a:solidFill>
              </a:rPr>
              <a:t>Tỉ lệ phần trăm xếp loại học lực của học sinh khối 7</a:t>
            </a:r>
          </a:p>
        </c:rich>
      </c:tx>
      <c:layout/>
      <c:overlay val="0"/>
      <c:spPr>
        <a:noFill/>
        <a:ln>
          <a:noFill/>
        </a:ln>
        <a:effectLst/>
      </c:spPr>
    </c:title>
    <c:autoTitleDeleted val="0"/>
    <c:plotArea>
      <c:layout/>
      <c:pieChart>
        <c:varyColors val="1"/>
        <c:ser>
          <c:idx val="1"/>
          <c:order val="0"/>
          <c:dPt>
            <c:idx val="0"/>
            <c:bubble3D val="0"/>
            <c:spPr>
              <a:ln>
                <a:solidFill>
                  <a:schemeClr val="accent1"/>
                </a:solidFill>
              </a:ln>
            </c:spPr>
            <c:extLst xmlns:c16r2="http://schemas.microsoft.com/office/drawing/2015/06/chart">
              <c:ext xmlns:c16="http://schemas.microsoft.com/office/drawing/2014/chart" uri="{C3380CC4-5D6E-409C-BE32-E72D297353CC}">
                <c16:uniqueId val="{00000001-603C-40B7-94B5-21341EBF4CF5}"/>
              </c:ext>
            </c:extLst>
          </c:dPt>
          <c:dPt>
            <c:idx val="1"/>
            <c:bubble3D val="0"/>
            <c:spPr>
              <a:ln>
                <a:solidFill>
                  <a:schemeClr val="accent2"/>
                </a:solidFill>
              </a:ln>
            </c:spPr>
            <c:extLst xmlns:c16r2="http://schemas.microsoft.com/office/drawing/2015/06/chart">
              <c:ext xmlns:c16="http://schemas.microsoft.com/office/drawing/2014/chart" uri="{C3380CC4-5D6E-409C-BE32-E72D297353CC}">
                <c16:uniqueId val="{00000003-603C-40B7-94B5-21341EBF4CF5}"/>
              </c:ext>
            </c:extLst>
          </c:dPt>
          <c:dPt>
            <c:idx val="2"/>
            <c:bubble3D val="0"/>
            <c:spPr>
              <a:ln>
                <a:solidFill>
                  <a:schemeClr val="accent3"/>
                </a:solidFill>
              </a:ln>
            </c:spPr>
            <c:extLst xmlns:c16r2="http://schemas.microsoft.com/office/drawing/2015/06/chart">
              <c:ext xmlns:c16="http://schemas.microsoft.com/office/drawing/2014/chart" uri="{C3380CC4-5D6E-409C-BE32-E72D297353CC}">
                <c16:uniqueId val="{00000005-603C-40B7-94B5-21341EBF4CF5}"/>
              </c:ext>
            </c:extLst>
          </c:dPt>
          <c:dPt>
            <c:idx val="3"/>
            <c:bubble3D val="0"/>
            <c:spPr>
              <a:solidFill>
                <a:schemeClr val="accent4"/>
              </a:solidFill>
              <a:ln>
                <a:solidFill>
                  <a:schemeClr val="accent4"/>
                </a:solidFill>
              </a:ln>
            </c:spPr>
            <c:extLst xmlns:c16r2="http://schemas.microsoft.com/office/drawing/2015/06/chart">
              <c:ext xmlns:c16="http://schemas.microsoft.com/office/drawing/2014/chart" uri="{C3380CC4-5D6E-409C-BE32-E72D297353CC}">
                <c16:uniqueId val="{00000007-603C-40B7-94B5-21341EBF4CF5}"/>
              </c:ext>
            </c:extLst>
          </c:dPt>
          <c:dLbls>
            <c:dLbl>
              <c:idx val="0"/>
              <c:layout>
                <c:manualLayout>
                  <c:x val="-7.5633854189800509E-2"/>
                  <c:y val="0.15391550202903215"/>
                </c:manualLayout>
              </c:layout>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603C-40B7-94B5-21341EBF4CF5}"/>
                </c:ext>
              </c:extLst>
            </c:dLbl>
            <c:spPr>
              <a:noFill/>
              <a:ln>
                <a:noFill/>
              </a:ln>
              <a:effectLst/>
            </c:spPr>
            <c:txPr>
              <a:bodyPr/>
              <a:lstStyle/>
              <a:p>
                <a:pPr>
                  <a:defRPr sz="2400" b="1">
                    <a:solidFill>
                      <a:schemeClr val="tx1"/>
                    </a:solidFill>
                  </a:defRPr>
                </a:pPr>
                <a:endParaRPr lang="en-US"/>
              </a:p>
            </c:txPr>
            <c:dLblPos val="ctr"/>
            <c:showLegendKey val="0"/>
            <c:showVal val="0"/>
            <c:showCatName val="0"/>
            <c:showSerName val="0"/>
            <c:showPercent val="1"/>
            <c:showBubbleSize val="0"/>
            <c:showLeaderLines val="1"/>
            <c:extLst xmlns:c16r2="http://schemas.microsoft.com/office/drawing/2015/06/chart">
              <c:ext xmlns:c15="http://schemas.microsoft.com/office/drawing/2012/chart" uri="{CE6537A1-D6FC-4f65-9D91-7224C49458BB}"/>
            </c:extLst>
          </c:dLbls>
          <c:cat>
            <c:strRef>
              <c:f>Sheet1!$O$2:$O$5</c:f>
              <c:strCache>
                <c:ptCount val="4"/>
                <c:pt idx="0">
                  <c:v>Tốt</c:v>
                </c:pt>
                <c:pt idx="1">
                  <c:v>Khá</c:v>
                </c:pt>
                <c:pt idx="2">
                  <c:v>Đạt </c:v>
                </c:pt>
                <c:pt idx="3">
                  <c:v>Chưa đạt</c:v>
                </c:pt>
              </c:strCache>
            </c:strRef>
          </c:cat>
          <c:val>
            <c:numRef>
              <c:f>Sheet1!$P$2:$P$5</c:f>
              <c:numCache>
                <c:formatCode>General</c:formatCode>
                <c:ptCount val="4"/>
                <c:pt idx="0">
                  <c:v>10</c:v>
                </c:pt>
                <c:pt idx="1">
                  <c:v>45</c:v>
                </c:pt>
                <c:pt idx="2">
                  <c:v>25</c:v>
                </c:pt>
                <c:pt idx="3">
                  <c:v>20</c:v>
                </c:pt>
              </c:numCache>
            </c:numRef>
          </c:val>
          <c:extLst xmlns:c16r2="http://schemas.microsoft.com/office/drawing/2015/06/chart">
            <c:ext xmlns:c16="http://schemas.microsoft.com/office/drawing/2014/chart" uri="{C3380CC4-5D6E-409C-BE32-E72D297353CC}">
              <c16:uniqueId val="{00000008-603C-40B7-94B5-21341EBF4CF5}"/>
            </c:ext>
          </c:extLst>
        </c:ser>
        <c:ser>
          <c:idx val="2"/>
          <c:order val="1"/>
          <c:dPt>
            <c:idx val="0"/>
            <c:bubble3D val="0"/>
            <c:spPr>
              <a:solidFill>
                <a:schemeClr val="accent1"/>
              </a:solidFill>
              <a:ln w="19050">
                <a:solidFill>
                  <a:schemeClr val="accent1"/>
                </a:solidFill>
              </a:ln>
              <a:effectLst/>
            </c:spPr>
            <c:extLst xmlns:c16r2="http://schemas.microsoft.com/office/drawing/2015/06/chart">
              <c:ext xmlns:c16="http://schemas.microsoft.com/office/drawing/2014/chart" uri="{C3380CC4-5D6E-409C-BE32-E72D297353CC}">
                <c16:uniqueId val="{0000000A-603C-40B7-94B5-21341EBF4CF5}"/>
              </c:ext>
            </c:extLst>
          </c:dPt>
          <c:dPt>
            <c:idx val="1"/>
            <c:bubble3D val="0"/>
            <c:spPr>
              <a:solidFill>
                <a:schemeClr val="accent2"/>
              </a:solidFill>
              <a:ln w="19050">
                <a:solidFill>
                  <a:schemeClr val="accent2"/>
                </a:solidFill>
              </a:ln>
              <a:effectLst/>
            </c:spPr>
            <c:extLst xmlns:c16r2="http://schemas.microsoft.com/office/drawing/2015/06/chart">
              <c:ext xmlns:c16="http://schemas.microsoft.com/office/drawing/2014/chart" uri="{C3380CC4-5D6E-409C-BE32-E72D297353CC}">
                <c16:uniqueId val="{0000000C-603C-40B7-94B5-21341EBF4CF5}"/>
              </c:ext>
            </c:extLst>
          </c:dPt>
          <c:dPt>
            <c:idx val="2"/>
            <c:bubble3D val="0"/>
            <c:spPr>
              <a:solidFill>
                <a:schemeClr val="accent3"/>
              </a:solidFill>
              <a:ln w="19050">
                <a:solidFill>
                  <a:schemeClr val="accent3"/>
                </a:solidFill>
              </a:ln>
              <a:effectLst/>
            </c:spPr>
            <c:extLst xmlns:c16r2="http://schemas.microsoft.com/office/drawing/2015/06/chart">
              <c:ext xmlns:c16="http://schemas.microsoft.com/office/drawing/2014/chart" uri="{C3380CC4-5D6E-409C-BE32-E72D297353CC}">
                <c16:uniqueId val="{0000000E-603C-40B7-94B5-21341EBF4CF5}"/>
              </c:ext>
            </c:extLst>
          </c:dPt>
          <c:dPt>
            <c:idx val="3"/>
            <c:bubble3D val="0"/>
            <c:spPr>
              <a:solidFill>
                <a:schemeClr val="accent4"/>
              </a:solidFill>
              <a:ln w="19050">
                <a:solidFill>
                  <a:schemeClr val="accent4"/>
                </a:solidFill>
              </a:ln>
              <a:effectLst/>
            </c:spPr>
            <c:extLst xmlns:c16r2="http://schemas.microsoft.com/office/drawing/2015/06/chart">
              <c:ext xmlns:c16="http://schemas.microsoft.com/office/drawing/2014/chart" uri="{C3380CC4-5D6E-409C-BE32-E72D297353CC}">
                <c16:uniqueId val="{00000010-603C-40B7-94B5-21341EBF4CF5}"/>
              </c:ext>
            </c:extLst>
          </c:dPt>
          <c:cat>
            <c:strRef>
              <c:f>Sheet1!$O$2:$O$5</c:f>
              <c:strCache>
                <c:ptCount val="4"/>
                <c:pt idx="0">
                  <c:v>Tốt</c:v>
                </c:pt>
                <c:pt idx="1">
                  <c:v>Khá</c:v>
                </c:pt>
                <c:pt idx="2">
                  <c:v>Đạt </c:v>
                </c:pt>
                <c:pt idx="3">
                  <c:v>Chưa đạt</c:v>
                </c:pt>
              </c:strCache>
            </c:strRef>
          </c:cat>
          <c:val>
            <c:numRef>
              <c:f>Sheet1!$P$2:$P$5</c:f>
              <c:numCache>
                <c:formatCode>General</c:formatCode>
                <c:ptCount val="4"/>
                <c:pt idx="0">
                  <c:v>10</c:v>
                </c:pt>
                <c:pt idx="1">
                  <c:v>45</c:v>
                </c:pt>
                <c:pt idx="2">
                  <c:v>25</c:v>
                </c:pt>
                <c:pt idx="3">
                  <c:v>20</c:v>
                </c:pt>
              </c:numCache>
            </c:numRef>
          </c:val>
          <c:extLst xmlns:c16r2="http://schemas.microsoft.com/office/drawing/2015/06/chart">
            <c:ext xmlns:c16="http://schemas.microsoft.com/office/drawing/2014/chart" uri="{C3380CC4-5D6E-409C-BE32-E72D297353CC}">
              <c16:uniqueId val="{00000011-603C-40B7-94B5-21341EBF4CF5}"/>
            </c:ext>
          </c:extLst>
        </c:ser>
        <c:ser>
          <c:idx val="3"/>
          <c:order val="2"/>
          <c:dPt>
            <c:idx val="0"/>
            <c:bubble3D val="0"/>
            <c:spPr>
              <a:solidFill>
                <a:schemeClr val="accent1"/>
              </a:solidFill>
              <a:ln w="19050">
                <a:solidFill>
                  <a:schemeClr val="accent1"/>
                </a:solidFill>
              </a:ln>
              <a:effectLst/>
            </c:spPr>
            <c:extLst xmlns:c16r2="http://schemas.microsoft.com/office/drawing/2015/06/chart">
              <c:ext xmlns:c16="http://schemas.microsoft.com/office/drawing/2014/chart" uri="{C3380CC4-5D6E-409C-BE32-E72D297353CC}">
                <c16:uniqueId val="{00000013-603C-40B7-94B5-21341EBF4CF5}"/>
              </c:ext>
            </c:extLst>
          </c:dPt>
          <c:dPt>
            <c:idx val="1"/>
            <c:bubble3D val="0"/>
            <c:spPr>
              <a:solidFill>
                <a:schemeClr val="accent2"/>
              </a:solidFill>
              <a:ln w="19050">
                <a:solidFill>
                  <a:schemeClr val="accent2"/>
                </a:solidFill>
              </a:ln>
              <a:effectLst/>
            </c:spPr>
            <c:extLst xmlns:c16r2="http://schemas.microsoft.com/office/drawing/2015/06/chart">
              <c:ext xmlns:c16="http://schemas.microsoft.com/office/drawing/2014/chart" uri="{C3380CC4-5D6E-409C-BE32-E72D297353CC}">
                <c16:uniqueId val="{00000015-603C-40B7-94B5-21341EBF4CF5}"/>
              </c:ext>
            </c:extLst>
          </c:dPt>
          <c:dPt>
            <c:idx val="2"/>
            <c:bubble3D val="0"/>
            <c:spPr>
              <a:solidFill>
                <a:schemeClr val="accent3"/>
              </a:solidFill>
              <a:ln w="19050">
                <a:solidFill>
                  <a:schemeClr val="accent3"/>
                </a:solidFill>
              </a:ln>
              <a:effectLst/>
            </c:spPr>
            <c:extLst xmlns:c16r2="http://schemas.microsoft.com/office/drawing/2015/06/chart">
              <c:ext xmlns:c16="http://schemas.microsoft.com/office/drawing/2014/chart" uri="{C3380CC4-5D6E-409C-BE32-E72D297353CC}">
                <c16:uniqueId val="{00000017-603C-40B7-94B5-21341EBF4CF5}"/>
              </c:ext>
            </c:extLst>
          </c:dPt>
          <c:dPt>
            <c:idx val="3"/>
            <c:bubble3D val="0"/>
            <c:spPr>
              <a:solidFill>
                <a:schemeClr val="accent4"/>
              </a:solidFill>
              <a:ln w="19050">
                <a:solidFill>
                  <a:schemeClr val="accent4"/>
                </a:solidFill>
              </a:ln>
              <a:effectLst/>
            </c:spPr>
            <c:extLst xmlns:c16r2="http://schemas.microsoft.com/office/drawing/2015/06/chart">
              <c:ext xmlns:c16="http://schemas.microsoft.com/office/drawing/2014/chart" uri="{C3380CC4-5D6E-409C-BE32-E72D297353CC}">
                <c16:uniqueId val="{00000019-603C-40B7-94B5-21341EBF4CF5}"/>
              </c:ext>
            </c:extLst>
          </c:dPt>
          <c:cat>
            <c:strRef>
              <c:f>Sheet1!$O$2:$O$5</c:f>
              <c:strCache>
                <c:ptCount val="4"/>
                <c:pt idx="0">
                  <c:v>Tốt</c:v>
                </c:pt>
                <c:pt idx="1">
                  <c:v>Khá</c:v>
                </c:pt>
                <c:pt idx="2">
                  <c:v>Đạt </c:v>
                </c:pt>
                <c:pt idx="3">
                  <c:v>Chưa đạt</c:v>
                </c:pt>
              </c:strCache>
            </c:strRef>
          </c:cat>
          <c:val>
            <c:numRef>
              <c:f>Sheet1!$P$2:$P$5</c:f>
              <c:numCache>
                <c:formatCode>General</c:formatCode>
                <c:ptCount val="4"/>
                <c:pt idx="0">
                  <c:v>10</c:v>
                </c:pt>
                <c:pt idx="1">
                  <c:v>45</c:v>
                </c:pt>
                <c:pt idx="2">
                  <c:v>25</c:v>
                </c:pt>
                <c:pt idx="3">
                  <c:v>20</c:v>
                </c:pt>
              </c:numCache>
            </c:numRef>
          </c:val>
          <c:extLst xmlns:c16r2="http://schemas.microsoft.com/office/drawing/2015/06/chart">
            <c:ext xmlns:c16="http://schemas.microsoft.com/office/drawing/2014/chart" uri="{C3380CC4-5D6E-409C-BE32-E72D297353CC}">
              <c16:uniqueId val="{0000001A-603C-40B7-94B5-21341EBF4CF5}"/>
            </c:ext>
          </c:extLst>
        </c:ser>
        <c:ser>
          <c:idx val="0"/>
          <c:order val="3"/>
          <c:dPt>
            <c:idx val="0"/>
            <c:bubble3D val="0"/>
            <c:spPr>
              <a:solidFill>
                <a:schemeClr val="accent1"/>
              </a:solidFill>
              <a:ln w="19050">
                <a:solidFill>
                  <a:schemeClr val="accent1"/>
                </a:solidFill>
              </a:ln>
              <a:effectLst/>
            </c:spPr>
            <c:extLst xmlns:c16r2="http://schemas.microsoft.com/office/drawing/2015/06/chart">
              <c:ext xmlns:c16="http://schemas.microsoft.com/office/drawing/2014/chart" uri="{C3380CC4-5D6E-409C-BE32-E72D297353CC}">
                <c16:uniqueId val="{0000001C-603C-40B7-94B5-21341EBF4CF5}"/>
              </c:ext>
            </c:extLst>
          </c:dPt>
          <c:dPt>
            <c:idx val="1"/>
            <c:bubble3D val="0"/>
            <c:spPr>
              <a:solidFill>
                <a:schemeClr val="accent2"/>
              </a:solidFill>
              <a:ln w="19050">
                <a:solidFill>
                  <a:schemeClr val="accent2"/>
                </a:solidFill>
              </a:ln>
              <a:effectLst/>
            </c:spPr>
            <c:extLst xmlns:c16r2="http://schemas.microsoft.com/office/drawing/2015/06/chart">
              <c:ext xmlns:c16="http://schemas.microsoft.com/office/drawing/2014/chart" uri="{C3380CC4-5D6E-409C-BE32-E72D297353CC}">
                <c16:uniqueId val="{0000001E-603C-40B7-94B5-21341EBF4CF5}"/>
              </c:ext>
            </c:extLst>
          </c:dPt>
          <c:dPt>
            <c:idx val="2"/>
            <c:bubble3D val="0"/>
            <c:spPr>
              <a:solidFill>
                <a:schemeClr val="accent3"/>
              </a:solidFill>
              <a:ln w="19050">
                <a:solidFill>
                  <a:schemeClr val="accent3"/>
                </a:solidFill>
              </a:ln>
              <a:effectLst/>
            </c:spPr>
            <c:extLst xmlns:c16r2="http://schemas.microsoft.com/office/drawing/2015/06/chart">
              <c:ext xmlns:c16="http://schemas.microsoft.com/office/drawing/2014/chart" uri="{C3380CC4-5D6E-409C-BE32-E72D297353CC}">
                <c16:uniqueId val="{00000020-603C-40B7-94B5-21341EBF4CF5}"/>
              </c:ext>
            </c:extLst>
          </c:dPt>
          <c:dPt>
            <c:idx val="3"/>
            <c:bubble3D val="0"/>
            <c:spPr>
              <a:solidFill>
                <a:schemeClr val="accent4"/>
              </a:solidFill>
              <a:ln w="19050">
                <a:solidFill>
                  <a:schemeClr val="accent4"/>
                </a:solidFill>
              </a:ln>
              <a:effectLst/>
            </c:spPr>
            <c:extLst xmlns:c16r2="http://schemas.microsoft.com/office/drawing/2015/06/chart">
              <c:ext xmlns:c16="http://schemas.microsoft.com/office/drawing/2014/chart" uri="{C3380CC4-5D6E-409C-BE32-E72D297353CC}">
                <c16:uniqueId val="{00000022-603C-40B7-94B5-21341EBF4CF5}"/>
              </c:ext>
            </c:extLst>
          </c:dPt>
          <c:cat>
            <c:strRef>
              <c:f>Sheet1!$O$2:$O$5</c:f>
              <c:strCache>
                <c:ptCount val="4"/>
                <c:pt idx="0">
                  <c:v>Tốt</c:v>
                </c:pt>
                <c:pt idx="1">
                  <c:v>Khá</c:v>
                </c:pt>
                <c:pt idx="2">
                  <c:v>Đạt </c:v>
                </c:pt>
                <c:pt idx="3">
                  <c:v>Chưa đạt</c:v>
                </c:pt>
              </c:strCache>
            </c:strRef>
          </c:cat>
          <c:val>
            <c:numRef>
              <c:f>Sheet1!$P$2:$P$5</c:f>
              <c:numCache>
                <c:formatCode>General</c:formatCode>
                <c:ptCount val="4"/>
                <c:pt idx="0">
                  <c:v>10</c:v>
                </c:pt>
                <c:pt idx="1">
                  <c:v>45</c:v>
                </c:pt>
                <c:pt idx="2">
                  <c:v>25</c:v>
                </c:pt>
                <c:pt idx="3">
                  <c:v>20</c:v>
                </c:pt>
              </c:numCache>
            </c:numRef>
          </c:val>
          <c:extLst xmlns:c16r2="http://schemas.microsoft.com/office/drawing/2015/06/chart">
            <c:ext xmlns:c16="http://schemas.microsoft.com/office/drawing/2014/chart" uri="{C3380CC4-5D6E-409C-BE32-E72D297353CC}">
              <c16:uniqueId val="{00000023-603C-40B7-94B5-21341EBF4CF5}"/>
            </c:ext>
          </c:extLst>
        </c:ser>
        <c:dLbls>
          <c:showLegendKey val="0"/>
          <c:showVal val="0"/>
          <c:showCatName val="0"/>
          <c:showSerName val="0"/>
          <c:showPercent val="0"/>
          <c:showBubbleSize val="0"/>
          <c:showLeaderLines val="1"/>
        </c:dLbls>
        <c:firstSliceAng val="0"/>
      </c:pieChart>
    </c:plotArea>
    <c:legend>
      <c:legendPos val="r"/>
      <c:layout>
        <c:manualLayout>
          <c:xMode val="edge"/>
          <c:yMode val="edge"/>
          <c:x val="0.66717583822181503"/>
          <c:y val="0.36736097217118524"/>
          <c:w val="0.24946340495254235"/>
          <c:h val="0.36781685183668783"/>
        </c:manualLayout>
      </c:layout>
      <c:overlay val="0"/>
      <c:spPr>
        <a:noFill/>
        <a:ln>
          <a:noFill/>
        </a:ln>
        <a:effectLst/>
      </c:spPr>
      <c:txPr>
        <a:bodyPr rot="0" vert="horz"/>
        <a:lstStyle/>
        <a:p>
          <a:pPr>
            <a:defRPr>
              <a:solidFill>
                <a:schemeClr val="tx1"/>
              </a:solidFill>
            </a:defRPr>
          </a:pPr>
          <a:endParaRPr lang="en-US"/>
        </a:p>
      </c:txPr>
    </c:legend>
    <c:plotVisOnly val="1"/>
    <c:dispBlanksAs val="gap"/>
    <c:showDLblsOverMax val="0"/>
    <c:extLst xmlns:c16r2="http://schemas.microsoft.com/office/drawing/2015/06/chart"/>
  </c:chart>
  <c:spPr>
    <a:solidFill>
      <a:schemeClr val="bg1"/>
    </a:solidFill>
    <a:ln w="9525" cap="flat" cmpd="sng" algn="ctr">
      <a:noFill/>
      <a:round/>
    </a:ln>
    <a:effectLst/>
  </c:spPr>
  <c:txPr>
    <a:bodyPr/>
    <a:lstStyle/>
    <a:p>
      <a:pPr>
        <a:defRPr sz="1800">
          <a:latin typeface="UTM Avo" panose="02040603050506020204" pitchFamily="18" charset="0"/>
        </a:defRPr>
      </a:pPr>
      <a:endParaRPr lang="en-US"/>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vert="horz"/>
          <a:lstStyle/>
          <a:p>
            <a:pPr>
              <a:defRPr sz="2400">
                <a:solidFill>
                  <a:schemeClr val="tx1"/>
                </a:solidFill>
              </a:defRPr>
            </a:pPr>
            <a:r>
              <a:rPr lang="en-US" sz="2400">
                <a:solidFill>
                  <a:schemeClr val="tx1"/>
                </a:solidFill>
              </a:rPr>
              <a:t>Tỉ lệ phần trăm xếp loại học lực của học sinh khối 7</a:t>
            </a:r>
          </a:p>
        </c:rich>
      </c:tx>
      <c:layout/>
      <c:overlay val="0"/>
      <c:spPr>
        <a:noFill/>
        <a:ln>
          <a:noFill/>
        </a:ln>
        <a:effectLst/>
      </c:spPr>
    </c:title>
    <c:autoTitleDeleted val="0"/>
    <c:plotArea>
      <c:layout/>
      <c:pieChart>
        <c:varyColors val="1"/>
        <c:ser>
          <c:idx val="1"/>
          <c:order val="0"/>
          <c:dPt>
            <c:idx val="0"/>
            <c:bubble3D val="0"/>
            <c:spPr>
              <a:ln>
                <a:solidFill>
                  <a:schemeClr val="accent1"/>
                </a:solidFill>
              </a:ln>
            </c:spPr>
            <c:extLst xmlns:c16r2="http://schemas.microsoft.com/office/drawing/2015/06/chart">
              <c:ext xmlns:c16="http://schemas.microsoft.com/office/drawing/2014/chart" uri="{C3380CC4-5D6E-409C-BE32-E72D297353CC}">
                <c16:uniqueId val="{00000001-603C-40B7-94B5-21341EBF4CF5}"/>
              </c:ext>
            </c:extLst>
          </c:dPt>
          <c:dPt>
            <c:idx val="1"/>
            <c:bubble3D val="0"/>
            <c:spPr>
              <a:ln>
                <a:solidFill>
                  <a:schemeClr val="accent2"/>
                </a:solidFill>
              </a:ln>
            </c:spPr>
            <c:extLst xmlns:c16r2="http://schemas.microsoft.com/office/drawing/2015/06/chart">
              <c:ext xmlns:c16="http://schemas.microsoft.com/office/drawing/2014/chart" uri="{C3380CC4-5D6E-409C-BE32-E72D297353CC}">
                <c16:uniqueId val="{00000003-603C-40B7-94B5-21341EBF4CF5}"/>
              </c:ext>
            </c:extLst>
          </c:dPt>
          <c:dPt>
            <c:idx val="2"/>
            <c:bubble3D val="0"/>
            <c:spPr>
              <a:ln>
                <a:solidFill>
                  <a:schemeClr val="accent3"/>
                </a:solidFill>
              </a:ln>
            </c:spPr>
            <c:extLst xmlns:c16r2="http://schemas.microsoft.com/office/drawing/2015/06/chart">
              <c:ext xmlns:c16="http://schemas.microsoft.com/office/drawing/2014/chart" uri="{C3380CC4-5D6E-409C-BE32-E72D297353CC}">
                <c16:uniqueId val="{00000005-603C-40B7-94B5-21341EBF4CF5}"/>
              </c:ext>
            </c:extLst>
          </c:dPt>
          <c:dPt>
            <c:idx val="3"/>
            <c:bubble3D val="0"/>
            <c:spPr>
              <a:solidFill>
                <a:schemeClr val="accent4"/>
              </a:solidFill>
              <a:ln>
                <a:solidFill>
                  <a:schemeClr val="accent4"/>
                </a:solidFill>
              </a:ln>
            </c:spPr>
            <c:extLst xmlns:c16r2="http://schemas.microsoft.com/office/drawing/2015/06/chart">
              <c:ext xmlns:c16="http://schemas.microsoft.com/office/drawing/2014/chart" uri="{C3380CC4-5D6E-409C-BE32-E72D297353CC}">
                <c16:uniqueId val="{00000007-603C-40B7-94B5-21341EBF4CF5}"/>
              </c:ext>
            </c:extLst>
          </c:dPt>
          <c:dLbls>
            <c:dLbl>
              <c:idx val="0"/>
              <c:layout>
                <c:manualLayout>
                  <c:x val="-6.5148818392088151E-2"/>
                  <c:y val="0.15728997804740755"/>
                </c:manualLayout>
              </c:layout>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603C-40B7-94B5-21341EBF4CF5}"/>
                </c:ext>
              </c:extLst>
            </c:dLbl>
            <c:spPr>
              <a:noFill/>
              <a:ln>
                <a:noFill/>
              </a:ln>
              <a:effectLst/>
            </c:spPr>
            <c:txPr>
              <a:bodyPr/>
              <a:lstStyle/>
              <a:p>
                <a:pPr>
                  <a:defRPr sz="2400" b="1">
                    <a:solidFill>
                      <a:schemeClr val="tx1"/>
                    </a:solidFill>
                  </a:defRPr>
                </a:pPr>
                <a:endParaRPr lang="en-US"/>
              </a:p>
            </c:txPr>
            <c:dLblPos val="ctr"/>
            <c:showLegendKey val="0"/>
            <c:showVal val="0"/>
            <c:showCatName val="0"/>
            <c:showSerName val="0"/>
            <c:showPercent val="1"/>
            <c:showBubbleSize val="0"/>
            <c:showLeaderLines val="1"/>
            <c:extLst xmlns:c16r2="http://schemas.microsoft.com/office/drawing/2015/06/chart">
              <c:ext xmlns:c15="http://schemas.microsoft.com/office/drawing/2012/chart" uri="{CE6537A1-D6FC-4f65-9D91-7224C49458BB}"/>
            </c:extLst>
          </c:dLbls>
          <c:cat>
            <c:strRef>
              <c:f>Sheet1!$O$2:$O$5</c:f>
              <c:strCache>
                <c:ptCount val="4"/>
                <c:pt idx="0">
                  <c:v>Tốt</c:v>
                </c:pt>
                <c:pt idx="1">
                  <c:v>Khá</c:v>
                </c:pt>
                <c:pt idx="2">
                  <c:v>Đạt </c:v>
                </c:pt>
                <c:pt idx="3">
                  <c:v>Chưa đạt</c:v>
                </c:pt>
              </c:strCache>
            </c:strRef>
          </c:cat>
          <c:val>
            <c:numRef>
              <c:f>Sheet1!$P$2:$P$5</c:f>
              <c:numCache>
                <c:formatCode>General</c:formatCode>
                <c:ptCount val="4"/>
                <c:pt idx="0">
                  <c:v>10</c:v>
                </c:pt>
                <c:pt idx="1">
                  <c:v>45</c:v>
                </c:pt>
                <c:pt idx="2">
                  <c:v>25</c:v>
                </c:pt>
                <c:pt idx="3">
                  <c:v>20</c:v>
                </c:pt>
              </c:numCache>
            </c:numRef>
          </c:val>
          <c:extLst xmlns:c16r2="http://schemas.microsoft.com/office/drawing/2015/06/chart">
            <c:ext xmlns:c16="http://schemas.microsoft.com/office/drawing/2014/chart" uri="{C3380CC4-5D6E-409C-BE32-E72D297353CC}">
              <c16:uniqueId val="{00000008-603C-40B7-94B5-21341EBF4CF5}"/>
            </c:ext>
          </c:extLst>
        </c:ser>
        <c:ser>
          <c:idx val="2"/>
          <c:order val="1"/>
          <c:dPt>
            <c:idx val="0"/>
            <c:bubble3D val="0"/>
            <c:spPr>
              <a:solidFill>
                <a:schemeClr val="accent1"/>
              </a:solidFill>
              <a:ln w="19050">
                <a:solidFill>
                  <a:schemeClr val="accent1"/>
                </a:solidFill>
              </a:ln>
              <a:effectLst/>
            </c:spPr>
            <c:extLst xmlns:c16r2="http://schemas.microsoft.com/office/drawing/2015/06/chart">
              <c:ext xmlns:c16="http://schemas.microsoft.com/office/drawing/2014/chart" uri="{C3380CC4-5D6E-409C-BE32-E72D297353CC}">
                <c16:uniqueId val="{0000000A-603C-40B7-94B5-21341EBF4CF5}"/>
              </c:ext>
            </c:extLst>
          </c:dPt>
          <c:dPt>
            <c:idx val="1"/>
            <c:bubble3D val="0"/>
            <c:spPr>
              <a:solidFill>
                <a:schemeClr val="accent2"/>
              </a:solidFill>
              <a:ln w="19050">
                <a:solidFill>
                  <a:schemeClr val="accent2"/>
                </a:solidFill>
              </a:ln>
              <a:effectLst/>
            </c:spPr>
            <c:extLst xmlns:c16r2="http://schemas.microsoft.com/office/drawing/2015/06/chart">
              <c:ext xmlns:c16="http://schemas.microsoft.com/office/drawing/2014/chart" uri="{C3380CC4-5D6E-409C-BE32-E72D297353CC}">
                <c16:uniqueId val="{0000000C-603C-40B7-94B5-21341EBF4CF5}"/>
              </c:ext>
            </c:extLst>
          </c:dPt>
          <c:dPt>
            <c:idx val="2"/>
            <c:bubble3D val="0"/>
            <c:spPr>
              <a:solidFill>
                <a:schemeClr val="accent3"/>
              </a:solidFill>
              <a:ln w="19050">
                <a:solidFill>
                  <a:schemeClr val="accent3"/>
                </a:solidFill>
              </a:ln>
              <a:effectLst/>
            </c:spPr>
            <c:extLst xmlns:c16r2="http://schemas.microsoft.com/office/drawing/2015/06/chart">
              <c:ext xmlns:c16="http://schemas.microsoft.com/office/drawing/2014/chart" uri="{C3380CC4-5D6E-409C-BE32-E72D297353CC}">
                <c16:uniqueId val="{0000000E-603C-40B7-94B5-21341EBF4CF5}"/>
              </c:ext>
            </c:extLst>
          </c:dPt>
          <c:dPt>
            <c:idx val="3"/>
            <c:bubble3D val="0"/>
            <c:spPr>
              <a:solidFill>
                <a:schemeClr val="accent4"/>
              </a:solidFill>
              <a:ln w="19050">
                <a:solidFill>
                  <a:schemeClr val="accent4"/>
                </a:solidFill>
              </a:ln>
              <a:effectLst/>
            </c:spPr>
            <c:extLst xmlns:c16r2="http://schemas.microsoft.com/office/drawing/2015/06/chart">
              <c:ext xmlns:c16="http://schemas.microsoft.com/office/drawing/2014/chart" uri="{C3380CC4-5D6E-409C-BE32-E72D297353CC}">
                <c16:uniqueId val="{00000010-603C-40B7-94B5-21341EBF4CF5}"/>
              </c:ext>
            </c:extLst>
          </c:dPt>
          <c:cat>
            <c:strRef>
              <c:f>Sheet1!$O$2:$O$5</c:f>
              <c:strCache>
                <c:ptCount val="4"/>
                <c:pt idx="0">
                  <c:v>Tốt</c:v>
                </c:pt>
                <c:pt idx="1">
                  <c:v>Khá</c:v>
                </c:pt>
                <c:pt idx="2">
                  <c:v>Đạt </c:v>
                </c:pt>
                <c:pt idx="3">
                  <c:v>Chưa đạt</c:v>
                </c:pt>
              </c:strCache>
            </c:strRef>
          </c:cat>
          <c:val>
            <c:numRef>
              <c:f>Sheet1!$P$2:$P$5</c:f>
              <c:numCache>
                <c:formatCode>General</c:formatCode>
                <c:ptCount val="4"/>
                <c:pt idx="0">
                  <c:v>10</c:v>
                </c:pt>
                <c:pt idx="1">
                  <c:v>45</c:v>
                </c:pt>
                <c:pt idx="2">
                  <c:v>25</c:v>
                </c:pt>
                <c:pt idx="3">
                  <c:v>20</c:v>
                </c:pt>
              </c:numCache>
            </c:numRef>
          </c:val>
          <c:extLst xmlns:c16r2="http://schemas.microsoft.com/office/drawing/2015/06/chart">
            <c:ext xmlns:c16="http://schemas.microsoft.com/office/drawing/2014/chart" uri="{C3380CC4-5D6E-409C-BE32-E72D297353CC}">
              <c16:uniqueId val="{00000011-603C-40B7-94B5-21341EBF4CF5}"/>
            </c:ext>
          </c:extLst>
        </c:ser>
        <c:ser>
          <c:idx val="3"/>
          <c:order val="2"/>
          <c:dPt>
            <c:idx val="0"/>
            <c:bubble3D val="0"/>
            <c:spPr>
              <a:solidFill>
                <a:schemeClr val="accent1"/>
              </a:solidFill>
              <a:ln w="19050">
                <a:solidFill>
                  <a:schemeClr val="accent1"/>
                </a:solidFill>
              </a:ln>
              <a:effectLst/>
            </c:spPr>
            <c:extLst xmlns:c16r2="http://schemas.microsoft.com/office/drawing/2015/06/chart">
              <c:ext xmlns:c16="http://schemas.microsoft.com/office/drawing/2014/chart" uri="{C3380CC4-5D6E-409C-BE32-E72D297353CC}">
                <c16:uniqueId val="{00000013-603C-40B7-94B5-21341EBF4CF5}"/>
              </c:ext>
            </c:extLst>
          </c:dPt>
          <c:dPt>
            <c:idx val="1"/>
            <c:bubble3D val="0"/>
            <c:spPr>
              <a:solidFill>
                <a:schemeClr val="accent2"/>
              </a:solidFill>
              <a:ln w="19050">
                <a:solidFill>
                  <a:schemeClr val="accent2"/>
                </a:solidFill>
              </a:ln>
              <a:effectLst/>
            </c:spPr>
            <c:extLst xmlns:c16r2="http://schemas.microsoft.com/office/drawing/2015/06/chart">
              <c:ext xmlns:c16="http://schemas.microsoft.com/office/drawing/2014/chart" uri="{C3380CC4-5D6E-409C-BE32-E72D297353CC}">
                <c16:uniqueId val="{00000015-603C-40B7-94B5-21341EBF4CF5}"/>
              </c:ext>
            </c:extLst>
          </c:dPt>
          <c:dPt>
            <c:idx val="2"/>
            <c:bubble3D val="0"/>
            <c:spPr>
              <a:solidFill>
                <a:schemeClr val="accent3"/>
              </a:solidFill>
              <a:ln w="19050">
                <a:solidFill>
                  <a:schemeClr val="accent3"/>
                </a:solidFill>
              </a:ln>
              <a:effectLst/>
            </c:spPr>
            <c:extLst xmlns:c16r2="http://schemas.microsoft.com/office/drawing/2015/06/chart">
              <c:ext xmlns:c16="http://schemas.microsoft.com/office/drawing/2014/chart" uri="{C3380CC4-5D6E-409C-BE32-E72D297353CC}">
                <c16:uniqueId val="{00000017-603C-40B7-94B5-21341EBF4CF5}"/>
              </c:ext>
            </c:extLst>
          </c:dPt>
          <c:dPt>
            <c:idx val="3"/>
            <c:bubble3D val="0"/>
            <c:spPr>
              <a:solidFill>
                <a:schemeClr val="accent4"/>
              </a:solidFill>
              <a:ln w="19050">
                <a:solidFill>
                  <a:schemeClr val="accent4"/>
                </a:solidFill>
              </a:ln>
              <a:effectLst/>
            </c:spPr>
            <c:extLst xmlns:c16r2="http://schemas.microsoft.com/office/drawing/2015/06/chart">
              <c:ext xmlns:c16="http://schemas.microsoft.com/office/drawing/2014/chart" uri="{C3380CC4-5D6E-409C-BE32-E72D297353CC}">
                <c16:uniqueId val="{00000019-603C-40B7-94B5-21341EBF4CF5}"/>
              </c:ext>
            </c:extLst>
          </c:dPt>
          <c:cat>
            <c:strRef>
              <c:f>Sheet1!$O$2:$O$5</c:f>
              <c:strCache>
                <c:ptCount val="4"/>
                <c:pt idx="0">
                  <c:v>Tốt</c:v>
                </c:pt>
                <c:pt idx="1">
                  <c:v>Khá</c:v>
                </c:pt>
                <c:pt idx="2">
                  <c:v>Đạt </c:v>
                </c:pt>
                <c:pt idx="3">
                  <c:v>Chưa đạt</c:v>
                </c:pt>
              </c:strCache>
            </c:strRef>
          </c:cat>
          <c:val>
            <c:numRef>
              <c:f>Sheet1!$P$2:$P$5</c:f>
              <c:numCache>
                <c:formatCode>General</c:formatCode>
                <c:ptCount val="4"/>
                <c:pt idx="0">
                  <c:v>10</c:v>
                </c:pt>
                <c:pt idx="1">
                  <c:v>45</c:v>
                </c:pt>
                <c:pt idx="2">
                  <c:v>25</c:v>
                </c:pt>
                <c:pt idx="3">
                  <c:v>20</c:v>
                </c:pt>
              </c:numCache>
            </c:numRef>
          </c:val>
          <c:extLst xmlns:c16r2="http://schemas.microsoft.com/office/drawing/2015/06/chart">
            <c:ext xmlns:c16="http://schemas.microsoft.com/office/drawing/2014/chart" uri="{C3380CC4-5D6E-409C-BE32-E72D297353CC}">
              <c16:uniqueId val="{0000001A-603C-40B7-94B5-21341EBF4CF5}"/>
            </c:ext>
          </c:extLst>
        </c:ser>
        <c:ser>
          <c:idx val="0"/>
          <c:order val="3"/>
          <c:dPt>
            <c:idx val="0"/>
            <c:bubble3D val="0"/>
            <c:spPr>
              <a:solidFill>
                <a:schemeClr val="accent1"/>
              </a:solidFill>
              <a:ln w="19050">
                <a:solidFill>
                  <a:schemeClr val="accent1"/>
                </a:solidFill>
              </a:ln>
              <a:effectLst/>
            </c:spPr>
            <c:extLst xmlns:c16r2="http://schemas.microsoft.com/office/drawing/2015/06/chart">
              <c:ext xmlns:c16="http://schemas.microsoft.com/office/drawing/2014/chart" uri="{C3380CC4-5D6E-409C-BE32-E72D297353CC}">
                <c16:uniqueId val="{0000001C-603C-40B7-94B5-21341EBF4CF5}"/>
              </c:ext>
            </c:extLst>
          </c:dPt>
          <c:dPt>
            <c:idx val="1"/>
            <c:bubble3D val="0"/>
            <c:spPr>
              <a:solidFill>
                <a:schemeClr val="accent2"/>
              </a:solidFill>
              <a:ln w="19050">
                <a:solidFill>
                  <a:schemeClr val="accent2"/>
                </a:solidFill>
              </a:ln>
              <a:effectLst/>
            </c:spPr>
            <c:extLst xmlns:c16r2="http://schemas.microsoft.com/office/drawing/2015/06/chart">
              <c:ext xmlns:c16="http://schemas.microsoft.com/office/drawing/2014/chart" uri="{C3380CC4-5D6E-409C-BE32-E72D297353CC}">
                <c16:uniqueId val="{0000001E-603C-40B7-94B5-21341EBF4CF5}"/>
              </c:ext>
            </c:extLst>
          </c:dPt>
          <c:dPt>
            <c:idx val="2"/>
            <c:bubble3D val="0"/>
            <c:spPr>
              <a:solidFill>
                <a:schemeClr val="accent3"/>
              </a:solidFill>
              <a:ln w="19050">
                <a:solidFill>
                  <a:schemeClr val="accent3"/>
                </a:solidFill>
              </a:ln>
              <a:effectLst/>
            </c:spPr>
            <c:extLst xmlns:c16r2="http://schemas.microsoft.com/office/drawing/2015/06/chart">
              <c:ext xmlns:c16="http://schemas.microsoft.com/office/drawing/2014/chart" uri="{C3380CC4-5D6E-409C-BE32-E72D297353CC}">
                <c16:uniqueId val="{00000020-603C-40B7-94B5-21341EBF4CF5}"/>
              </c:ext>
            </c:extLst>
          </c:dPt>
          <c:dPt>
            <c:idx val="3"/>
            <c:bubble3D val="0"/>
            <c:spPr>
              <a:solidFill>
                <a:schemeClr val="accent4"/>
              </a:solidFill>
              <a:ln w="19050">
                <a:solidFill>
                  <a:schemeClr val="accent4"/>
                </a:solidFill>
              </a:ln>
              <a:effectLst/>
            </c:spPr>
            <c:extLst xmlns:c16r2="http://schemas.microsoft.com/office/drawing/2015/06/chart">
              <c:ext xmlns:c16="http://schemas.microsoft.com/office/drawing/2014/chart" uri="{C3380CC4-5D6E-409C-BE32-E72D297353CC}">
                <c16:uniqueId val="{00000022-603C-40B7-94B5-21341EBF4CF5}"/>
              </c:ext>
            </c:extLst>
          </c:dPt>
          <c:cat>
            <c:strRef>
              <c:f>Sheet1!$O$2:$O$5</c:f>
              <c:strCache>
                <c:ptCount val="4"/>
                <c:pt idx="0">
                  <c:v>Tốt</c:v>
                </c:pt>
                <c:pt idx="1">
                  <c:v>Khá</c:v>
                </c:pt>
                <c:pt idx="2">
                  <c:v>Đạt </c:v>
                </c:pt>
                <c:pt idx="3">
                  <c:v>Chưa đạt</c:v>
                </c:pt>
              </c:strCache>
            </c:strRef>
          </c:cat>
          <c:val>
            <c:numRef>
              <c:f>Sheet1!$P$2:$P$5</c:f>
              <c:numCache>
                <c:formatCode>General</c:formatCode>
                <c:ptCount val="4"/>
                <c:pt idx="0">
                  <c:v>10</c:v>
                </c:pt>
                <c:pt idx="1">
                  <c:v>45</c:v>
                </c:pt>
                <c:pt idx="2">
                  <c:v>25</c:v>
                </c:pt>
                <c:pt idx="3">
                  <c:v>20</c:v>
                </c:pt>
              </c:numCache>
            </c:numRef>
          </c:val>
          <c:extLst xmlns:c16r2="http://schemas.microsoft.com/office/drawing/2015/06/chart">
            <c:ext xmlns:c16="http://schemas.microsoft.com/office/drawing/2014/chart" uri="{C3380CC4-5D6E-409C-BE32-E72D297353CC}">
              <c16:uniqueId val="{00000023-603C-40B7-94B5-21341EBF4CF5}"/>
            </c:ext>
          </c:extLst>
        </c:ser>
        <c:dLbls>
          <c:showLegendKey val="0"/>
          <c:showVal val="0"/>
          <c:showCatName val="0"/>
          <c:showSerName val="0"/>
          <c:showPercent val="0"/>
          <c:showBubbleSize val="0"/>
          <c:showLeaderLines val="1"/>
        </c:dLbls>
        <c:firstSliceAng val="0"/>
      </c:pieChart>
    </c:plotArea>
    <c:legend>
      <c:legendPos val="r"/>
      <c:layout>
        <c:manualLayout>
          <c:xMode val="edge"/>
          <c:yMode val="edge"/>
          <c:x val="0.73847414906470021"/>
          <c:y val="0.3302424501490851"/>
          <c:w val="0.1802620505770112"/>
          <c:h val="0.36781685183668783"/>
        </c:manualLayout>
      </c:layout>
      <c:overlay val="0"/>
      <c:spPr>
        <a:noFill/>
        <a:ln>
          <a:noFill/>
        </a:ln>
        <a:effectLst/>
      </c:spPr>
      <c:txPr>
        <a:bodyPr rot="0" vert="horz"/>
        <a:lstStyle/>
        <a:p>
          <a:pPr>
            <a:defRPr sz="2000">
              <a:solidFill>
                <a:schemeClr val="tx1"/>
              </a:solidFill>
            </a:defRPr>
          </a:pPr>
          <a:endParaRPr lang="en-US"/>
        </a:p>
      </c:txPr>
    </c:legend>
    <c:plotVisOnly val="1"/>
    <c:dispBlanksAs val="gap"/>
    <c:showDLblsOverMax val="0"/>
    <c:extLst xmlns:c16r2="http://schemas.microsoft.com/office/drawing/2015/06/chart"/>
  </c:chart>
  <c:spPr>
    <a:solidFill>
      <a:schemeClr val="bg1"/>
    </a:solidFill>
    <a:ln w="9525" cap="flat" cmpd="sng" algn="ctr">
      <a:noFill/>
      <a:round/>
    </a:ln>
    <a:effectLst/>
  </c:spPr>
  <c:txPr>
    <a:bodyPr/>
    <a:lstStyle/>
    <a:p>
      <a:pPr>
        <a:defRPr sz="1800">
          <a:latin typeface="UTM Avo" panose="02040603050506020204" pitchFamily="18" charset="0"/>
        </a:defRPr>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0.75223</cdr:x>
      <cdr:y>0.53566</cdr:y>
    </cdr:from>
    <cdr:to>
      <cdr:x>0.77707</cdr:x>
      <cdr:y>0.57722</cdr:y>
    </cdr:to>
    <cdr:sp macro="" textlink="">
      <cdr:nvSpPr>
        <cdr:cNvPr id="2" name="Rectangle 1">
          <a:extLst xmlns:a="http://schemas.openxmlformats.org/drawingml/2006/main">
            <a:ext uri="{FF2B5EF4-FFF2-40B4-BE49-F238E27FC236}">
              <a16:creationId xmlns:a16="http://schemas.microsoft.com/office/drawing/2014/main" xmlns="" id="{AA350AF0-751B-4980-BAFB-5E2A513B1BCB}"/>
            </a:ext>
          </a:extLst>
        </cdr:cNvPr>
        <cdr:cNvSpPr/>
      </cdr:nvSpPr>
      <cdr:spPr>
        <a:xfrm xmlns:a="http://schemas.openxmlformats.org/drawingml/2006/main">
          <a:off x="7166251" y="3054626"/>
          <a:ext cx="236668" cy="237014"/>
        </a:xfrm>
        <a:prstGeom xmlns:a="http://schemas.openxmlformats.org/drawingml/2006/main" prst="rect">
          <a:avLst/>
        </a:prstGeom>
        <a:solidFill xmlns:a="http://schemas.openxmlformats.org/drawingml/2006/main">
          <a:schemeClr val="bg1"/>
        </a:solidFill>
        <a:ln xmlns:a="http://schemas.openxmlformats.org/drawingml/2006/main" w="19050">
          <a:solidFill>
            <a:schemeClr val="tx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xmlns:a="http://schemas.openxmlformats.org/drawingml/2006/main">
          <a:pPr algn="ctr"/>
          <a:endParaRPr lang="en-US"/>
        </a:p>
      </cdr:txBody>
    </cdr:sp>
  </cdr:relSizeAnchor>
  <cdr:relSizeAnchor xmlns:cdr="http://schemas.openxmlformats.org/drawingml/2006/chartDrawing">
    <cdr:from>
      <cdr:x>0.75223</cdr:x>
      <cdr:y>0.63255</cdr:y>
    </cdr:from>
    <cdr:to>
      <cdr:x>0.77707</cdr:x>
      <cdr:y>0.67412</cdr:y>
    </cdr:to>
    <cdr:sp macro="" textlink="">
      <cdr:nvSpPr>
        <cdr:cNvPr id="3" name="Rectangle 2">
          <a:extLst xmlns:a="http://schemas.openxmlformats.org/drawingml/2006/main">
            <a:ext uri="{FF2B5EF4-FFF2-40B4-BE49-F238E27FC236}">
              <a16:creationId xmlns:a16="http://schemas.microsoft.com/office/drawing/2014/main" xmlns="" id="{AA350AF0-751B-4980-BAFB-5E2A513B1BCB}"/>
            </a:ext>
          </a:extLst>
        </cdr:cNvPr>
        <cdr:cNvSpPr/>
      </cdr:nvSpPr>
      <cdr:spPr>
        <a:xfrm xmlns:a="http://schemas.openxmlformats.org/drawingml/2006/main">
          <a:off x="7166251" y="3607188"/>
          <a:ext cx="236668" cy="237014"/>
        </a:xfrm>
        <a:prstGeom xmlns:a="http://schemas.openxmlformats.org/drawingml/2006/main" prst="rect">
          <a:avLst/>
        </a:prstGeom>
        <a:solidFill xmlns:a="http://schemas.openxmlformats.org/drawingml/2006/main">
          <a:schemeClr val="bg1"/>
        </a:solidFill>
        <a:ln xmlns:a="http://schemas.openxmlformats.org/drawingml/2006/main" w="19050">
          <a:solidFill>
            <a:schemeClr val="tx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xmlns:a="http://schemas.openxmlformats.org/drawingml/2006/main">
          <a:pPr algn="ctr"/>
          <a:endParaRPr lang="en-US"/>
        </a:p>
      </cdr:txBody>
    </cdr:sp>
  </cdr:relSizeAnchor>
</c:userShapes>
</file>

<file path=ppt/drawings/drawing2.xml><?xml version="1.0" encoding="utf-8"?>
<c:userShapes xmlns:c="http://schemas.openxmlformats.org/drawingml/2006/chart">
  <cdr:relSizeAnchor xmlns:cdr="http://schemas.openxmlformats.org/drawingml/2006/chartDrawing">
    <cdr:from>
      <cdr:x>0.75223</cdr:x>
      <cdr:y>0.53981</cdr:y>
    </cdr:from>
    <cdr:to>
      <cdr:x>0.77707</cdr:x>
      <cdr:y>0.58137</cdr:y>
    </cdr:to>
    <cdr:sp macro="" textlink="">
      <cdr:nvSpPr>
        <cdr:cNvPr id="2" name="Rectangle 1">
          <a:extLst xmlns:a="http://schemas.openxmlformats.org/drawingml/2006/main">
            <a:ext uri="{FF2B5EF4-FFF2-40B4-BE49-F238E27FC236}">
              <a16:creationId xmlns:a16="http://schemas.microsoft.com/office/drawing/2014/main" xmlns="" id="{AA350AF0-751B-4980-BAFB-5E2A513B1BCB}"/>
            </a:ext>
          </a:extLst>
        </cdr:cNvPr>
        <cdr:cNvSpPr/>
      </cdr:nvSpPr>
      <cdr:spPr>
        <a:xfrm xmlns:a="http://schemas.openxmlformats.org/drawingml/2006/main">
          <a:off x="7166251" y="3078313"/>
          <a:ext cx="236668" cy="237014"/>
        </a:xfrm>
        <a:prstGeom xmlns:a="http://schemas.openxmlformats.org/drawingml/2006/main" prst="rect">
          <a:avLst/>
        </a:prstGeom>
        <a:solidFill xmlns:a="http://schemas.openxmlformats.org/drawingml/2006/main">
          <a:schemeClr val="bg1"/>
        </a:solidFill>
        <a:ln xmlns:a="http://schemas.openxmlformats.org/drawingml/2006/main" w="19050">
          <a:solidFill>
            <a:schemeClr val="tx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xmlns:a="http://schemas.openxmlformats.org/drawingml/2006/main">
          <a:pPr algn="ctr"/>
          <a:endParaRPr lang="en-US"/>
        </a:p>
      </cdr:txBody>
    </cdr:sp>
  </cdr:relSizeAnchor>
  <cdr:relSizeAnchor xmlns:cdr="http://schemas.openxmlformats.org/drawingml/2006/chartDrawing">
    <cdr:from>
      <cdr:x>0.75223</cdr:x>
      <cdr:y>0.63255</cdr:y>
    </cdr:from>
    <cdr:to>
      <cdr:x>0.77707</cdr:x>
      <cdr:y>0.67412</cdr:y>
    </cdr:to>
    <cdr:sp macro="" textlink="">
      <cdr:nvSpPr>
        <cdr:cNvPr id="3" name="Rectangle 2">
          <a:extLst xmlns:a="http://schemas.openxmlformats.org/drawingml/2006/main">
            <a:ext uri="{FF2B5EF4-FFF2-40B4-BE49-F238E27FC236}">
              <a16:creationId xmlns:a16="http://schemas.microsoft.com/office/drawing/2014/main" xmlns="" id="{AA350AF0-751B-4980-BAFB-5E2A513B1BCB}"/>
            </a:ext>
          </a:extLst>
        </cdr:cNvPr>
        <cdr:cNvSpPr/>
      </cdr:nvSpPr>
      <cdr:spPr>
        <a:xfrm xmlns:a="http://schemas.openxmlformats.org/drawingml/2006/main">
          <a:off x="7166251" y="3607188"/>
          <a:ext cx="236668" cy="237014"/>
        </a:xfrm>
        <a:prstGeom xmlns:a="http://schemas.openxmlformats.org/drawingml/2006/main" prst="rect">
          <a:avLst/>
        </a:prstGeom>
        <a:solidFill xmlns:a="http://schemas.openxmlformats.org/drawingml/2006/main">
          <a:schemeClr val="bg1"/>
        </a:solidFill>
        <a:ln xmlns:a="http://schemas.openxmlformats.org/drawingml/2006/main" w="19050">
          <a:solidFill>
            <a:schemeClr val="tx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xmlns:a="http://schemas.openxmlformats.org/drawingml/2006/main">
          <a:pPr algn="ctr"/>
          <a:endParaRPr lang="en-US"/>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F004AB4-01CD-4409-973A-7D926F2CCC70}" type="datetimeFigureOut">
              <a:rPr lang="en-US" smtClean="0"/>
              <a:t>8/30/2022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F237EE-7337-434E-9446-AC5FA8C06004}" type="slidenum">
              <a:rPr lang="en-US" smtClean="0"/>
              <a:t>‹#›</a:t>
            </a:fld>
            <a:endParaRPr lang="en-US"/>
          </a:p>
        </p:txBody>
      </p:sp>
    </p:spTree>
    <p:extLst>
      <p:ext uri="{BB962C8B-B14F-4D97-AF65-F5344CB8AC3E}">
        <p14:creationId xmlns:p14="http://schemas.microsoft.com/office/powerpoint/2010/main" val="14371981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0" i="0">
                <a:solidFill>
                  <a:srgbClr val="202122"/>
                </a:solidFill>
                <a:effectLst/>
                <a:latin typeface="-apple-system"/>
              </a:rPr>
              <a:t>BIỂU ĐỒ 20 NỀN KINH TẾ LỚN NHẤT</a:t>
            </a:r>
            <a:endParaRPr lang="en-US"/>
          </a:p>
        </p:txBody>
      </p:sp>
      <p:sp>
        <p:nvSpPr>
          <p:cNvPr id="4" name="Slide Number Placeholder 3"/>
          <p:cNvSpPr>
            <a:spLocks noGrp="1"/>
          </p:cNvSpPr>
          <p:nvPr>
            <p:ph type="sldNum" sz="quarter" idx="5"/>
          </p:nvPr>
        </p:nvSpPr>
        <p:spPr/>
        <p:txBody>
          <a:bodyPr/>
          <a:lstStyle/>
          <a:p>
            <a:fld id="{FCD3F406-5256-40EF-8C5F-E16A599961F5}"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35335104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Biểu đồ định mức thực phẩm cho chế độ ăn hàng ngày</a:t>
            </a:r>
          </a:p>
        </p:txBody>
      </p:sp>
      <p:sp>
        <p:nvSpPr>
          <p:cNvPr id="4" name="Slide Number Placeholder 3"/>
          <p:cNvSpPr>
            <a:spLocks noGrp="1"/>
          </p:cNvSpPr>
          <p:nvPr>
            <p:ph type="sldNum" sz="quarter" idx="5"/>
          </p:nvPr>
        </p:nvSpPr>
        <p:spPr/>
        <p:txBody>
          <a:bodyPr/>
          <a:lstStyle/>
          <a:p>
            <a:fld id="{722D902A-C9D2-427D-A724-15B935E377AB}"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5858664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B6A5903-B732-481B-AD14-BEAF9480836E}" type="datetimeFigureOut">
              <a:rPr lang="en-US" smtClean="0"/>
              <a:t>8/30/2022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362905-3BE4-4E0B-BAA8-514E874519E7}" type="slidenum">
              <a:rPr lang="en-US" smtClean="0"/>
              <a:t>‹#›</a:t>
            </a:fld>
            <a:endParaRPr lang="en-US"/>
          </a:p>
        </p:txBody>
      </p:sp>
    </p:spTree>
    <p:extLst>
      <p:ext uri="{BB962C8B-B14F-4D97-AF65-F5344CB8AC3E}">
        <p14:creationId xmlns:p14="http://schemas.microsoft.com/office/powerpoint/2010/main" val="22407603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B6A5903-B732-481B-AD14-BEAF9480836E}" type="datetimeFigureOut">
              <a:rPr lang="en-US" smtClean="0"/>
              <a:t>8/30/2022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362905-3BE4-4E0B-BAA8-514E874519E7}" type="slidenum">
              <a:rPr lang="en-US" smtClean="0"/>
              <a:t>‹#›</a:t>
            </a:fld>
            <a:endParaRPr lang="en-US"/>
          </a:p>
        </p:txBody>
      </p:sp>
    </p:spTree>
    <p:extLst>
      <p:ext uri="{BB962C8B-B14F-4D97-AF65-F5344CB8AC3E}">
        <p14:creationId xmlns:p14="http://schemas.microsoft.com/office/powerpoint/2010/main" val="6620301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B6A5903-B732-481B-AD14-BEAF9480836E}" type="datetimeFigureOut">
              <a:rPr lang="en-US" smtClean="0"/>
              <a:t>8/30/2022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362905-3BE4-4E0B-BAA8-514E874519E7}"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41129146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B6A5903-B732-481B-AD14-BEAF9480836E}" type="datetimeFigureOut">
              <a:rPr lang="en-US" smtClean="0"/>
              <a:t>8/30/2022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362905-3BE4-4E0B-BAA8-514E874519E7}" type="slidenum">
              <a:rPr lang="en-US" smtClean="0"/>
              <a:t>‹#›</a:t>
            </a:fld>
            <a:endParaRPr lang="en-US"/>
          </a:p>
        </p:txBody>
      </p:sp>
    </p:spTree>
    <p:extLst>
      <p:ext uri="{BB962C8B-B14F-4D97-AF65-F5344CB8AC3E}">
        <p14:creationId xmlns:p14="http://schemas.microsoft.com/office/powerpoint/2010/main" val="28692144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B6A5903-B732-481B-AD14-BEAF9480836E}" type="datetimeFigureOut">
              <a:rPr lang="en-US" smtClean="0"/>
              <a:t>8/30/2022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362905-3BE4-4E0B-BAA8-514E874519E7}"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6238781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B6A5903-B732-481B-AD14-BEAF9480836E}" type="datetimeFigureOut">
              <a:rPr lang="en-US" smtClean="0"/>
              <a:t>8/30/2022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362905-3BE4-4E0B-BAA8-514E874519E7}" type="slidenum">
              <a:rPr lang="en-US" smtClean="0"/>
              <a:t>‹#›</a:t>
            </a:fld>
            <a:endParaRPr lang="en-US"/>
          </a:p>
        </p:txBody>
      </p:sp>
    </p:spTree>
    <p:extLst>
      <p:ext uri="{BB962C8B-B14F-4D97-AF65-F5344CB8AC3E}">
        <p14:creationId xmlns:p14="http://schemas.microsoft.com/office/powerpoint/2010/main" val="38906997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6A5903-B732-481B-AD14-BEAF9480836E}" type="datetimeFigureOut">
              <a:rPr lang="en-US" smtClean="0"/>
              <a:t>8/30/2022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362905-3BE4-4E0B-BAA8-514E874519E7}" type="slidenum">
              <a:rPr lang="en-US" smtClean="0"/>
              <a:t>‹#›</a:t>
            </a:fld>
            <a:endParaRPr lang="en-US"/>
          </a:p>
        </p:txBody>
      </p:sp>
    </p:spTree>
    <p:extLst>
      <p:ext uri="{BB962C8B-B14F-4D97-AF65-F5344CB8AC3E}">
        <p14:creationId xmlns:p14="http://schemas.microsoft.com/office/powerpoint/2010/main" val="1757123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6A5903-B732-481B-AD14-BEAF9480836E}" type="datetimeFigureOut">
              <a:rPr lang="en-US" smtClean="0"/>
              <a:t>8/30/2022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362905-3BE4-4E0B-BAA8-514E874519E7}" type="slidenum">
              <a:rPr lang="en-US" smtClean="0"/>
              <a:t>‹#›</a:t>
            </a:fld>
            <a:endParaRPr lang="en-US"/>
          </a:p>
        </p:txBody>
      </p:sp>
    </p:spTree>
    <p:extLst>
      <p:ext uri="{BB962C8B-B14F-4D97-AF65-F5344CB8AC3E}">
        <p14:creationId xmlns:p14="http://schemas.microsoft.com/office/powerpoint/2010/main" val="20281377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6A5903-B732-481B-AD14-BEAF9480836E}" type="datetimeFigureOut">
              <a:rPr lang="en-US" smtClean="0"/>
              <a:t>8/30/2022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362905-3BE4-4E0B-BAA8-514E874519E7}" type="slidenum">
              <a:rPr lang="en-US" smtClean="0"/>
              <a:t>‹#›</a:t>
            </a:fld>
            <a:endParaRPr lang="en-US"/>
          </a:p>
        </p:txBody>
      </p:sp>
    </p:spTree>
    <p:extLst>
      <p:ext uri="{BB962C8B-B14F-4D97-AF65-F5344CB8AC3E}">
        <p14:creationId xmlns:p14="http://schemas.microsoft.com/office/powerpoint/2010/main" val="31473532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B6A5903-B732-481B-AD14-BEAF9480836E}" type="datetimeFigureOut">
              <a:rPr lang="en-US" smtClean="0">
                <a:solidFill>
                  <a:prstClr val="black">
                    <a:tint val="75000"/>
                  </a:prstClr>
                </a:solidFill>
              </a:rPr>
              <a:pPr/>
              <a:t>8/30/2022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8362905-3BE4-4E0B-BAA8-514E874519E7}"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1634328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6A5903-B732-481B-AD14-BEAF9480836E}" type="datetimeFigureOut">
              <a:rPr lang="en-US" smtClean="0">
                <a:solidFill>
                  <a:prstClr val="black">
                    <a:tint val="75000"/>
                  </a:prstClr>
                </a:solidFill>
              </a:rPr>
              <a:pPr/>
              <a:t>8/30/2022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8362905-3BE4-4E0B-BAA8-514E874519E7}"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13808358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6A5903-B732-481B-AD14-BEAF9480836E}" type="datetimeFigureOut">
              <a:rPr lang="en-US" smtClean="0"/>
              <a:t>8/30/2022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362905-3BE4-4E0B-BAA8-514E874519E7}" type="slidenum">
              <a:rPr lang="en-US" smtClean="0"/>
              <a:t>‹#›</a:t>
            </a:fld>
            <a:endParaRPr lang="en-US"/>
          </a:p>
        </p:txBody>
      </p:sp>
    </p:spTree>
    <p:extLst>
      <p:ext uri="{BB962C8B-B14F-4D97-AF65-F5344CB8AC3E}">
        <p14:creationId xmlns:p14="http://schemas.microsoft.com/office/powerpoint/2010/main" val="4493638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B6A5903-B732-481B-AD14-BEAF9480836E}" type="datetimeFigureOut">
              <a:rPr lang="en-US" smtClean="0">
                <a:solidFill>
                  <a:prstClr val="black">
                    <a:tint val="75000"/>
                  </a:prstClr>
                </a:solidFill>
              </a:rPr>
              <a:pPr/>
              <a:t>8/30/2022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8362905-3BE4-4E0B-BAA8-514E874519E7}"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30404124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B6A5903-B732-481B-AD14-BEAF9480836E}" type="datetimeFigureOut">
              <a:rPr lang="en-US" smtClean="0">
                <a:solidFill>
                  <a:prstClr val="black">
                    <a:tint val="75000"/>
                  </a:prstClr>
                </a:solidFill>
              </a:rPr>
              <a:pPr/>
              <a:t>8/30/2022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8362905-3BE4-4E0B-BAA8-514E874519E7}"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21978170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B6A5903-B732-481B-AD14-BEAF9480836E}" type="datetimeFigureOut">
              <a:rPr lang="en-US" smtClean="0">
                <a:solidFill>
                  <a:prstClr val="black">
                    <a:tint val="75000"/>
                  </a:prstClr>
                </a:solidFill>
              </a:rPr>
              <a:pPr/>
              <a:t>8/30/2022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8362905-3BE4-4E0B-BAA8-514E874519E7}"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37347322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B6A5903-B732-481B-AD14-BEAF9480836E}" type="datetimeFigureOut">
              <a:rPr lang="en-US" smtClean="0">
                <a:solidFill>
                  <a:prstClr val="black">
                    <a:tint val="75000"/>
                  </a:prstClr>
                </a:solidFill>
              </a:rPr>
              <a:pPr/>
              <a:t>8/30/2022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8362905-3BE4-4E0B-BAA8-514E874519E7}"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5227981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6A5903-B732-481B-AD14-BEAF9480836E}" type="datetimeFigureOut">
              <a:rPr lang="en-US" smtClean="0">
                <a:solidFill>
                  <a:prstClr val="black">
                    <a:tint val="75000"/>
                  </a:prstClr>
                </a:solidFill>
              </a:rPr>
              <a:pPr/>
              <a:t>8/30/2022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8362905-3BE4-4E0B-BAA8-514E874519E7}"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21658445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B6A5903-B732-481B-AD14-BEAF9480836E}" type="datetimeFigureOut">
              <a:rPr lang="en-US" smtClean="0">
                <a:solidFill>
                  <a:prstClr val="black">
                    <a:tint val="75000"/>
                  </a:prstClr>
                </a:solidFill>
              </a:rPr>
              <a:pPr/>
              <a:t>8/30/2022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8362905-3BE4-4E0B-BAA8-514E874519E7}"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31711040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8362905-3BE4-4E0B-BAA8-514E874519E7}" type="slidenum">
              <a:rPr lang="en-US" smtClean="0">
                <a:solidFill>
                  <a:srgbClr val="5FCBEF"/>
                </a:solidFill>
              </a:rPr>
              <a:pPr/>
              <a:t>‹#›</a:t>
            </a:fld>
            <a:endParaRPr lang="en-US">
              <a:solidFill>
                <a:srgbClr val="5FCBEF"/>
              </a:solidFill>
            </a:endParaRPr>
          </a:p>
        </p:txBody>
      </p:sp>
      <p:sp>
        <p:nvSpPr>
          <p:cNvPr id="5" name="Date Placeholder 4"/>
          <p:cNvSpPr>
            <a:spLocks noGrp="1"/>
          </p:cNvSpPr>
          <p:nvPr>
            <p:ph type="dt" sz="half" idx="10"/>
          </p:nvPr>
        </p:nvSpPr>
        <p:spPr/>
        <p:txBody>
          <a:bodyPr/>
          <a:lstStyle/>
          <a:p>
            <a:fld id="{9B6A5903-B732-481B-AD14-BEAF9480836E}" type="datetimeFigureOut">
              <a:rPr lang="en-US" smtClean="0">
                <a:solidFill>
                  <a:prstClr val="black">
                    <a:tint val="75000"/>
                  </a:prstClr>
                </a:solidFill>
              </a:rPr>
              <a:pPr/>
              <a:t>8/30/2022</a:t>
            </a:fld>
            <a:endParaRPr lang="en-US">
              <a:solidFill>
                <a:prstClr val="black">
                  <a:tint val="75000"/>
                </a:prstClr>
              </a:solidFill>
            </a:endParaRPr>
          </a:p>
        </p:txBody>
      </p:sp>
    </p:spTree>
    <p:extLst>
      <p:ext uri="{BB962C8B-B14F-4D97-AF65-F5344CB8AC3E}">
        <p14:creationId xmlns:p14="http://schemas.microsoft.com/office/powerpoint/2010/main" val="31323390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B6A5903-B732-481B-AD14-BEAF9480836E}" type="datetimeFigureOut">
              <a:rPr lang="en-US" smtClean="0">
                <a:solidFill>
                  <a:prstClr val="black">
                    <a:tint val="75000"/>
                  </a:prstClr>
                </a:solidFill>
              </a:rPr>
              <a:pPr/>
              <a:t>8/30/2022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8362905-3BE4-4E0B-BAA8-514E874519E7}"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29775829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B6A5903-B732-481B-AD14-BEAF9480836E}" type="datetimeFigureOut">
              <a:rPr lang="en-US" smtClean="0">
                <a:solidFill>
                  <a:prstClr val="black">
                    <a:tint val="75000"/>
                  </a:prstClr>
                </a:solidFill>
              </a:rPr>
              <a:pPr/>
              <a:t>8/30/2022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8362905-3BE4-4E0B-BAA8-514E874519E7}" type="slidenum">
              <a:rPr lang="en-US" smtClean="0">
                <a:solidFill>
                  <a:srgbClr val="5FCBEF"/>
                </a:solidFill>
              </a:rPr>
              <a:pPr/>
              <a:t>‹#›</a:t>
            </a:fld>
            <a:endParaRPr lang="en-US">
              <a:solidFill>
                <a:srgbClr val="5FCBEF"/>
              </a:solidFill>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r>
              <a:rPr lang="en-US" sz="8000" dirty="0">
                <a:ln w="3175" cmpd="sng">
                  <a:noFill/>
                </a:ln>
                <a:solidFill>
                  <a:srgbClr val="5FCBEF">
                    <a:lumMod val="60000"/>
                    <a:lumOff val="40000"/>
                  </a:srgbClr>
                </a:solidFill>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r>
              <a:rPr lang="en-US" sz="8000" dirty="0">
                <a:ln w="3175" cmpd="sng">
                  <a:noFill/>
                </a:ln>
                <a:solidFill>
                  <a:srgbClr val="5FCBEF">
                    <a:lumMod val="60000"/>
                    <a:lumOff val="40000"/>
                  </a:srgbClr>
                </a:solidFill>
                <a:latin typeface="Arial"/>
              </a:rPr>
              <a:t>”</a:t>
            </a:r>
          </a:p>
        </p:txBody>
      </p:sp>
    </p:spTree>
    <p:extLst>
      <p:ext uri="{BB962C8B-B14F-4D97-AF65-F5344CB8AC3E}">
        <p14:creationId xmlns:p14="http://schemas.microsoft.com/office/powerpoint/2010/main" val="18075606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B6A5903-B732-481B-AD14-BEAF9480836E}" type="datetimeFigureOut">
              <a:rPr lang="en-US" smtClean="0">
                <a:solidFill>
                  <a:prstClr val="black">
                    <a:tint val="75000"/>
                  </a:prstClr>
                </a:solidFill>
              </a:rPr>
              <a:pPr/>
              <a:t>8/30/2022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8362905-3BE4-4E0B-BAA8-514E874519E7}"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16890281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B6A5903-B732-481B-AD14-BEAF9480836E}" type="datetimeFigureOut">
              <a:rPr lang="en-US" smtClean="0"/>
              <a:t>8/30/2022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362905-3BE4-4E0B-BAA8-514E874519E7}" type="slidenum">
              <a:rPr lang="en-US" smtClean="0"/>
              <a:t>‹#›</a:t>
            </a:fld>
            <a:endParaRPr lang="en-US"/>
          </a:p>
        </p:txBody>
      </p:sp>
    </p:spTree>
    <p:extLst>
      <p:ext uri="{BB962C8B-B14F-4D97-AF65-F5344CB8AC3E}">
        <p14:creationId xmlns:p14="http://schemas.microsoft.com/office/powerpoint/2010/main" val="1779380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B6A5903-B732-481B-AD14-BEAF9480836E}" type="datetimeFigureOut">
              <a:rPr lang="en-US" smtClean="0">
                <a:solidFill>
                  <a:prstClr val="black">
                    <a:tint val="75000"/>
                  </a:prstClr>
                </a:solidFill>
              </a:rPr>
              <a:pPr/>
              <a:t>8/30/2022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8362905-3BE4-4E0B-BAA8-514E874519E7}" type="slidenum">
              <a:rPr lang="en-US" smtClean="0">
                <a:solidFill>
                  <a:srgbClr val="5FCBEF"/>
                </a:solidFill>
              </a:rPr>
              <a:pPr/>
              <a:t>‹#›</a:t>
            </a:fld>
            <a:endParaRPr lang="en-US">
              <a:solidFill>
                <a:srgbClr val="5FCBEF"/>
              </a:solidFill>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r>
              <a:rPr lang="en-US" sz="8000" dirty="0">
                <a:ln w="3175" cmpd="sng">
                  <a:noFill/>
                </a:ln>
                <a:solidFill>
                  <a:srgbClr val="5FCBEF">
                    <a:lumMod val="60000"/>
                    <a:lumOff val="40000"/>
                  </a:srgbClr>
                </a:solidFill>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r>
              <a:rPr lang="en-US" sz="8000" dirty="0">
                <a:ln w="3175" cmpd="sng">
                  <a:noFill/>
                </a:ln>
                <a:solidFill>
                  <a:srgbClr val="5FCBEF">
                    <a:lumMod val="60000"/>
                    <a:lumOff val="40000"/>
                  </a:srgbClr>
                </a:solidFill>
                <a:latin typeface="Arial"/>
              </a:rPr>
              <a:t>”</a:t>
            </a:r>
          </a:p>
        </p:txBody>
      </p:sp>
    </p:spTree>
    <p:extLst>
      <p:ext uri="{BB962C8B-B14F-4D97-AF65-F5344CB8AC3E}">
        <p14:creationId xmlns:p14="http://schemas.microsoft.com/office/powerpoint/2010/main" val="14346021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B6A5903-B732-481B-AD14-BEAF9480836E}" type="datetimeFigureOut">
              <a:rPr lang="en-US" smtClean="0">
                <a:solidFill>
                  <a:prstClr val="black">
                    <a:tint val="75000"/>
                  </a:prstClr>
                </a:solidFill>
              </a:rPr>
              <a:pPr/>
              <a:t>8/30/2022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8362905-3BE4-4E0B-BAA8-514E874519E7}"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38043946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6A5903-B732-481B-AD14-BEAF9480836E}" type="datetimeFigureOut">
              <a:rPr lang="en-US" smtClean="0">
                <a:solidFill>
                  <a:prstClr val="black">
                    <a:tint val="75000"/>
                  </a:prstClr>
                </a:solidFill>
              </a:rPr>
              <a:pPr/>
              <a:t>8/30/2022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8362905-3BE4-4E0B-BAA8-514E874519E7}"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541468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6A5903-B732-481B-AD14-BEAF9480836E}" type="datetimeFigureOut">
              <a:rPr lang="en-US" smtClean="0">
                <a:solidFill>
                  <a:prstClr val="black">
                    <a:tint val="75000"/>
                  </a:prstClr>
                </a:solidFill>
              </a:rPr>
              <a:pPr/>
              <a:t>8/30/2022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8362905-3BE4-4E0B-BAA8-514E874519E7}"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23508161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6A5903-B732-481B-AD14-BEAF9480836E}" type="datetimeFigureOut">
              <a:rPr lang="en-US" smtClean="0">
                <a:solidFill>
                  <a:prstClr val="black">
                    <a:tint val="75000"/>
                  </a:prstClr>
                </a:solidFill>
              </a:rPr>
              <a:pPr/>
              <a:t>8/30/2022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8362905-3BE4-4E0B-BAA8-514E874519E7}"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17675031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B6A5903-B732-481B-AD14-BEAF9480836E}" type="datetimeFigureOut">
              <a:rPr lang="en-US" smtClean="0">
                <a:solidFill>
                  <a:prstClr val="black">
                    <a:tint val="75000"/>
                  </a:prstClr>
                </a:solidFill>
              </a:rPr>
              <a:pPr/>
              <a:t>8/30/2022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8362905-3BE4-4E0B-BAA8-514E874519E7}" type="slidenum">
              <a:rPr lang="en-US" smtClean="0">
                <a:solidFill>
                  <a:srgbClr val="92278F"/>
                </a:solidFill>
              </a:rPr>
              <a:pPr/>
              <a:t>‹#›</a:t>
            </a:fld>
            <a:endParaRPr lang="en-US">
              <a:solidFill>
                <a:srgbClr val="92278F"/>
              </a:solidFill>
            </a:endParaRPr>
          </a:p>
        </p:txBody>
      </p:sp>
    </p:spTree>
    <p:extLst>
      <p:ext uri="{BB962C8B-B14F-4D97-AF65-F5344CB8AC3E}">
        <p14:creationId xmlns:p14="http://schemas.microsoft.com/office/powerpoint/2010/main" val="42423751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6A5903-B732-481B-AD14-BEAF9480836E}" type="datetimeFigureOut">
              <a:rPr lang="en-US" smtClean="0">
                <a:solidFill>
                  <a:prstClr val="black">
                    <a:tint val="75000"/>
                  </a:prstClr>
                </a:solidFill>
              </a:rPr>
              <a:pPr/>
              <a:t>8/30/2022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8362905-3BE4-4E0B-BAA8-514E874519E7}" type="slidenum">
              <a:rPr lang="en-US" smtClean="0">
                <a:solidFill>
                  <a:srgbClr val="92278F"/>
                </a:solidFill>
              </a:rPr>
              <a:pPr/>
              <a:t>‹#›</a:t>
            </a:fld>
            <a:endParaRPr lang="en-US">
              <a:solidFill>
                <a:srgbClr val="92278F"/>
              </a:solidFill>
            </a:endParaRPr>
          </a:p>
        </p:txBody>
      </p:sp>
    </p:spTree>
    <p:extLst>
      <p:ext uri="{BB962C8B-B14F-4D97-AF65-F5344CB8AC3E}">
        <p14:creationId xmlns:p14="http://schemas.microsoft.com/office/powerpoint/2010/main" val="59794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B6A5903-B732-481B-AD14-BEAF9480836E}" type="datetimeFigureOut">
              <a:rPr lang="en-US" smtClean="0">
                <a:solidFill>
                  <a:prstClr val="black">
                    <a:tint val="75000"/>
                  </a:prstClr>
                </a:solidFill>
              </a:rPr>
              <a:pPr/>
              <a:t>8/30/2022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8362905-3BE4-4E0B-BAA8-514E874519E7}" type="slidenum">
              <a:rPr lang="en-US" smtClean="0">
                <a:solidFill>
                  <a:srgbClr val="92278F"/>
                </a:solidFill>
              </a:rPr>
              <a:pPr/>
              <a:t>‹#›</a:t>
            </a:fld>
            <a:endParaRPr lang="en-US">
              <a:solidFill>
                <a:srgbClr val="92278F"/>
              </a:solidFill>
            </a:endParaRPr>
          </a:p>
        </p:txBody>
      </p:sp>
    </p:spTree>
    <p:extLst>
      <p:ext uri="{BB962C8B-B14F-4D97-AF65-F5344CB8AC3E}">
        <p14:creationId xmlns:p14="http://schemas.microsoft.com/office/powerpoint/2010/main" val="15761185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B6A5903-B732-481B-AD14-BEAF9480836E}" type="datetimeFigureOut">
              <a:rPr lang="en-US" smtClean="0">
                <a:solidFill>
                  <a:prstClr val="black">
                    <a:tint val="75000"/>
                  </a:prstClr>
                </a:solidFill>
              </a:rPr>
              <a:pPr/>
              <a:t>8/30/2022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8362905-3BE4-4E0B-BAA8-514E874519E7}" type="slidenum">
              <a:rPr lang="en-US" smtClean="0">
                <a:solidFill>
                  <a:srgbClr val="92278F"/>
                </a:solidFill>
              </a:rPr>
              <a:pPr/>
              <a:t>‹#›</a:t>
            </a:fld>
            <a:endParaRPr lang="en-US">
              <a:solidFill>
                <a:srgbClr val="92278F"/>
              </a:solidFill>
            </a:endParaRPr>
          </a:p>
        </p:txBody>
      </p:sp>
    </p:spTree>
    <p:extLst>
      <p:ext uri="{BB962C8B-B14F-4D97-AF65-F5344CB8AC3E}">
        <p14:creationId xmlns:p14="http://schemas.microsoft.com/office/powerpoint/2010/main" val="39437470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B6A5903-B732-481B-AD14-BEAF9480836E}" type="datetimeFigureOut">
              <a:rPr lang="en-US" smtClean="0">
                <a:solidFill>
                  <a:prstClr val="black">
                    <a:tint val="75000"/>
                  </a:prstClr>
                </a:solidFill>
              </a:rPr>
              <a:pPr/>
              <a:t>8/30/2022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8362905-3BE4-4E0B-BAA8-514E874519E7}" type="slidenum">
              <a:rPr lang="en-US" smtClean="0">
                <a:solidFill>
                  <a:srgbClr val="92278F"/>
                </a:solidFill>
              </a:rPr>
              <a:pPr/>
              <a:t>‹#›</a:t>
            </a:fld>
            <a:endParaRPr lang="en-US">
              <a:solidFill>
                <a:srgbClr val="92278F"/>
              </a:solidFill>
            </a:endParaRPr>
          </a:p>
        </p:txBody>
      </p:sp>
    </p:spTree>
    <p:extLst>
      <p:ext uri="{BB962C8B-B14F-4D97-AF65-F5344CB8AC3E}">
        <p14:creationId xmlns:p14="http://schemas.microsoft.com/office/powerpoint/2010/main" val="27787738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B6A5903-B732-481B-AD14-BEAF9480836E}" type="datetimeFigureOut">
              <a:rPr lang="en-US" smtClean="0"/>
              <a:t>8/30/2022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362905-3BE4-4E0B-BAA8-514E874519E7}" type="slidenum">
              <a:rPr lang="en-US" smtClean="0"/>
              <a:t>‹#›</a:t>
            </a:fld>
            <a:endParaRPr lang="en-US"/>
          </a:p>
        </p:txBody>
      </p:sp>
    </p:spTree>
    <p:extLst>
      <p:ext uri="{BB962C8B-B14F-4D97-AF65-F5344CB8AC3E}">
        <p14:creationId xmlns:p14="http://schemas.microsoft.com/office/powerpoint/2010/main" val="196816235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B6A5903-B732-481B-AD14-BEAF9480836E}" type="datetimeFigureOut">
              <a:rPr lang="en-US" smtClean="0">
                <a:solidFill>
                  <a:prstClr val="black">
                    <a:tint val="75000"/>
                  </a:prstClr>
                </a:solidFill>
              </a:rPr>
              <a:pPr/>
              <a:t>8/30/2022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8362905-3BE4-4E0B-BAA8-514E874519E7}" type="slidenum">
              <a:rPr lang="en-US" smtClean="0">
                <a:solidFill>
                  <a:srgbClr val="92278F"/>
                </a:solidFill>
              </a:rPr>
              <a:pPr/>
              <a:t>‹#›</a:t>
            </a:fld>
            <a:endParaRPr lang="en-US">
              <a:solidFill>
                <a:srgbClr val="92278F"/>
              </a:solidFill>
            </a:endParaRPr>
          </a:p>
        </p:txBody>
      </p:sp>
    </p:spTree>
    <p:extLst>
      <p:ext uri="{BB962C8B-B14F-4D97-AF65-F5344CB8AC3E}">
        <p14:creationId xmlns:p14="http://schemas.microsoft.com/office/powerpoint/2010/main" val="7656712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6A5903-B732-481B-AD14-BEAF9480836E}" type="datetimeFigureOut">
              <a:rPr lang="en-US" smtClean="0">
                <a:solidFill>
                  <a:prstClr val="black">
                    <a:tint val="75000"/>
                  </a:prstClr>
                </a:solidFill>
              </a:rPr>
              <a:pPr/>
              <a:t>8/30/2022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8362905-3BE4-4E0B-BAA8-514E874519E7}" type="slidenum">
              <a:rPr lang="en-US" smtClean="0">
                <a:solidFill>
                  <a:srgbClr val="92278F"/>
                </a:solidFill>
              </a:rPr>
              <a:pPr/>
              <a:t>‹#›</a:t>
            </a:fld>
            <a:endParaRPr lang="en-US">
              <a:solidFill>
                <a:srgbClr val="92278F"/>
              </a:solidFill>
            </a:endParaRPr>
          </a:p>
        </p:txBody>
      </p:sp>
    </p:spTree>
    <p:extLst>
      <p:ext uri="{BB962C8B-B14F-4D97-AF65-F5344CB8AC3E}">
        <p14:creationId xmlns:p14="http://schemas.microsoft.com/office/powerpoint/2010/main" val="19346710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B6A5903-B732-481B-AD14-BEAF9480836E}" type="datetimeFigureOut">
              <a:rPr lang="en-US" smtClean="0">
                <a:solidFill>
                  <a:prstClr val="black">
                    <a:tint val="75000"/>
                  </a:prstClr>
                </a:solidFill>
              </a:rPr>
              <a:pPr/>
              <a:t>8/30/2022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8362905-3BE4-4E0B-BAA8-514E874519E7}" type="slidenum">
              <a:rPr lang="en-US" smtClean="0">
                <a:solidFill>
                  <a:srgbClr val="92278F"/>
                </a:solidFill>
              </a:rPr>
              <a:pPr/>
              <a:t>‹#›</a:t>
            </a:fld>
            <a:endParaRPr lang="en-US">
              <a:solidFill>
                <a:srgbClr val="92278F"/>
              </a:solidFill>
            </a:endParaRPr>
          </a:p>
        </p:txBody>
      </p:sp>
    </p:spTree>
    <p:extLst>
      <p:ext uri="{BB962C8B-B14F-4D97-AF65-F5344CB8AC3E}">
        <p14:creationId xmlns:p14="http://schemas.microsoft.com/office/powerpoint/2010/main" val="11003793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8362905-3BE4-4E0B-BAA8-514E874519E7}" type="slidenum">
              <a:rPr lang="en-US" smtClean="0">
                <a:solidFill>
                  <a:srgbClr val="92278F"/>
                </a:solidFill>
              </a:rPr>
              <a:pPr/>
              <a:t>‹#›</a:t>
            </a:fld>
            <a:endParaRPr lang="en-US">
              <a:solidFill>
                <a:srgbClr val="92278F"/>
              </a:solidFill>
            </a:endParaRPr>
          </a:p>
        </p:txBody>
      </p:sp>
      <p:sp>
        <p:nvSpPr>
          <p:cNvPr id="5" name="Date Placeholder 4"/>
          <p:cNvSpPr>
            <a:spLocks noGrp="1"/>
          </p:cNvSpPr>
          <p:nvPr>
            <p:ph type="dt" sz="half" idx="10"/>
          </p:nvPr>
        </p:nvSpPr>
        <p:spPr/>
        <p:txBody>
          <a:bodyPr/>
          <a:lstStyle/>
          <a:p>
            <a:fld id="{9B6A5903-B732-481B-AD14-BEAF9480836E}" type="datetimeFigureOut">
              <a:rPr lang="en-US" smtClean="0">
                <a:solidFill>
                  <a:prstClr val="black">
                    <a:tint val="75000"/>
                  </a:prstClr>
                </a:solidFill>
              </a:rPr>
              <a:pPr/>
              <a:t>8/30/2022</a:t>
            </a:fld>
            <a:endParaRPr lang="en-US">
              <a:solidFill>
                <a:prstClr val="black">
                  <a:tint val="75000"/>
                </a:prstClr>
              </a:solidFill>
            </a:endParaRPr>
          </a:p>
        </p:txBody>
      </p:sp>
    </p:spTree>
    <p:extLst>
      <p:ext uri="{BB962C8B-B14F-4D97-AF65-F5344CB8AC3E}">
        <p14:creationId xmlns:p14="http://schemas.microsoft.com/office/powerpoint/2010/main" val="35126746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B6A5903-B732-481B-AD14-BEAF9480836E}" type="datetimeFigureOut">
              <a:rPr lang="en-US" smtClean="0">
                <a:solidFill>
                  <a:prstClr val="black">
                    <a:tint val="75000"/>
                  </a:prstClr>
                </a:solidFill>
              </a:rPr>
              <a:pPr/>
              <a:t>8/30/2022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8362905-3BE4-4E0B-BAA8-514E874519E7}" type="slidenum">
              <a:rPr lang="en-US" smtClean="0">
                <a:solidFill>
                  <a:srgbClr val="92278F"/>
                </a:solidFill>
              </a:rPr>
              <a:pPr/>
              <a:t>‹#›</a:t>
            </a:fld>
            <a:endParaRPr lang="en-US">
              <a:solidFill>
                <a:srgbClr val="92278F"/>
              </a:solidFill>
            </a:endParaRPr>
          </a:p>
        </p:txBody>
      </p:sp>
    </p:spTree>
    <p:extLst>
      <p:ext uri="{BB962C8B-B14F-4D97-AF65-F5344CB8AC3E}">
        <p14:creationId xmlns:p14="http://schemas.microsoft.com/office/powerpoint/2010/main" val="36470550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B6A5903-B732-481B-AD14-BEAF9480836E}" type="datetimeFigureOut">
              <a:rPr lang="en-US" smtClean="0">
                <a:solidFill>
                  <a:prstClr val="black">
                    <a:tint val="75000"/>
                  </a:prstClr>
                </a:solidFill>
              </a:rPr>
              <a:pPr/>
              <a:t>8/30/2022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8362905-3BE4-4E0B-BAA8-514E874519E7}" type="slidenum">
              <a:rPr lang="en-US" smtClean="0">
                <a:solidFill>
                  <a:srgbClr val="92278F"/>
                </a:solidFill>
              </a:rPr>
              <a:pPr/>
              <a:t>‹#›</a:t>
            </a:fld>
            <a:endParaRPr lang="en-US">
              <a:solidFill>
                <a:srgbClr val="92278F"/>
              </a:solidFill>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r>
              <a:rPr lang="en-US" sz="8000" dirty="0">
                <a:ln w="3175" cmpd="sng">
                  <a:noFill/>
                </a:ln>
                <a:solidFill>
                  <a:srgbClr val="92278F">
                    <a:lumMod val="60000"/>
                    <a:lumOff val="40000"/>
                  </a:srgbClr>
                </a:solidFill>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r>
              <a:rPr lang="en-US" sz="8000" dirty="0">
                <a:ln w="3175" cmpd="sng">
                  <a:noFill/>
                </a:ln>
                <a:solidFill>
                  <a:srgbClr val="92278F">
                    <a:lumMod val="60000"/>
                    <a:lumOff val="40000"/>
                  </a:srgbClr>
                </a:solidFill>
                <a:latin typeface="Arial"/>
              </a:rPr>
              <a:t>”</a:t>
            </a:r>
          </a:p>
        </p:txBody>
      </p:sp>
    </p:spTree>
    <p:extLst>
      <p:ext uri="{BB962C8B-B14F-4D97-AF65-F5344CB8AC3E}">
        <p14:creationId xmlns:p14="http://schemas.microsoft.com/office/powerpoint/2010/main" val="326225002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B6A5903-B732-481B-AD14-BEAF9480836E}" type="datetimeFigureOut">
              <a:rPr lang="en-US" smtClean="0">
                <a:solidFill>
                  <a:prstClr val="black">
                    <a:tint val="75000"/>
                  </a:prstClr>
                </a:solidFill>
              </a:rPr>
              <a:pPr/>
              <a:t>8/30/2022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8362905-3BE4-4E0B-BAA8-514E874519E7}" type="slidenum">
              <a:rPr lang="en-US" smtClean="0">
                <a:solidFill>
                  <a:srgbClr val="92278F"/>
                </a:solidFill>
              </a:rPr>
              <a:pPr/>
              <a:t>‹#›</a:t>
            </a:fld>
            <a:endParaRPr lang="en-US">
              <a:solidFill>
                <a:srgbClr val="92278F"/>
              </a:solidFill>
            </a:endParaRPr>
          </a:p>
        </p:txBody>
      </p:sp>
    </p:spTree>
    <p:extLst>
      <p:ext uri="{BB962C8B-B14F-4D97-AF65-F5344CB8AC3E}">
        <p14:creationId xmlns:p14="http://schemas.microsoft.com/office/powerpoint/2010/main" val="337775377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B6A5903-B732-481B-AD14-BEAF9480836E}" type="datetimeFigureOut">
              <a:rPr lang="en-US" smtClean="0">
                <a:solidFill>
                  <a:prstClr val="black">
                    <a:tint val="75000"/>
                  </a:prstClr>
                </a:solidFill>
              </a:rPr>
              <a:pPr/>
              <a:t>8/30/2022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8362905-3BE4-4E0B-BAA8-514E874519E7}" type="slidenum">
              <a:rPr lang="en-US" smtClean="0">
                <a:solidFill>
                  <a:srgbClr val="92278F"/>
                </a:solidFill>
              </a:rPr>
              <a:pPr/>
              <a:t>‹#›</a:t>
            </a:fld>
            <a:endParaRPr lang="en-US">
              <a:solidFill>
                <a:srgbClr val="92278F"/>
              </a:solidFill>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r>
              <a:rPr lang="en-US" sz="8000" dirty="0">
                <a:ln w="3175" cmpd="sng">
                  <a:noFill/>
                </a:ln>
                <a:solidFill>
                  <a:srgbClr val="92278F">
                    <a:lumMod val="60000"/>
                    <a:lumOff val="40000"/>
                  </a:srgbClr>
                </a:solidFill>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r>
              <a:rPr lang="en-US" sz="8000" dirty="0">
                <a:ln w="3175" cmpd="sng">
                  <a:noFill/>
                </a:ln>
                <a:solidFill>
                  <a:srgbClr val="92278F">
                    <a:lumMod val="60000"/>
                    <a:lumOff val="40000"/>
                  </a:srgbClr>
                </a:solidFill>
                <a:latin typeface="Arial"/>
              </a:rPr>
              <a:t>”</a:t>
            </a:r>
          </a:p>
        </p:txBody>
      </p:sp>
    </p:spTree>
    <p:extLst>
      <p:ext uri="{BB962C8B-B14F-4D97-AF65-F5344CB8AC3E}">
        <p14:creationId xmlns:p14="http://schemas.microsoft.com/office/powerpoint/2010/main" val="368504770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B6A5903-B732-481B-AD14-BEAF9480836E}" type="datetimeFigureOut">
              <a:rPr lang="en-US" smtClean="0">
                <a:solidFill>
                  <a:prstClr val="black">
                    <a:tint val="75000"/>
                  </a:prstClr>
                </a:solidFill>
              </a:rPr>
              <a:pPr/>
              <a:t>8/30/2022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8362905-3BE4-4E0B-BAA8-514E874519E7}" type="slidenum">
              <a:rPr lang="en-US" smtClean="0">
                <a:solidFill>
                  <a:srgbClr val="92278F"/>
                </a:solidFill>
              </a:rPr>
              <a:pPr/>
              <a:t>‹#›</a:t>
            </a:fld>
            <a:endParaRPr lang="en-US">
              <a:solidFill>
                <a:srgbClr val="92278F"/>
              </a:solidFill>
            </a:endParaRPr>
          </a:p>
        </p:txBody>
      </p:sp>
    </p:spTree>
    <p:extLst>
      <p:ext uri="{BB962C8B-B14F-4D97-AF65-F5344CB8AC3E}">
        <p14:creationId xmlns:p14="http://schemas.microsoft.com/office/powerpoint/2010/main" val="9262089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6A5903-B732-481B-AD14-BEAF9480836E}" type="datetimeFigureOut">
              <a:rPr lang="en-US" smtClean="0">
                <a:solidFill>
                  <a:prstClr val="black">
                    <a:tint val="75000"/>
                  </a:prstClr>
                </a:solidFill>
              </a:rPr>
              <a:pPr/>
              <a:t>8/30/2022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8362905-3BE4-4E0B-BAA8-514E874519E7}" type="slidenum">
              <a:rPr lang="en-US" smtClean="0">
                <a:solidFill>
                  <a:srgbClr val="92278F"/>
                </a:solidFill>
              </a:rPr>
              <a:pPr/>
              <a:t>‹#›</a:t>
            </a:fld>
            <a:endParaRPr lang="en-US">
              <a:solidFill>
                <a:srgbClr val="92278F"/>
              </a:solidFill>
            </a:endParaRPr>
          </a:p>
        </p:txBody>
      </p:sp>
    </p:spTree>
    <p:extLst>
      <p:ext uri="{BB962C8B-B14F-4D97-AF65-F5344CB8AC3E}">
        <p14:creationId xmlns:p14="http://schemas.microsoft.com/office/powerpoint/2010/main" val="3296508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B6A5903-B732-481B-AD14-BEAF9480836E}" type="datetimeFigureOut">
              <a:rPr lang="en-US" smtClean="0"/>
              <a:t>8/30/2022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8362905-3BE4-4E0B-BAA8-514E874519E7}" type="slidenum">
              <a:rPr lang="en-US" smtClean="0"/>
              <a:t>‹#›</a:t>
            </a:fld>
            <a:endParaRPr lang="en-US"/>
          </a:p>
        </p:txBody>
      </p:sp>
    </p:spTree>
    <p:extLst>
      <p:ext uri="{BB962C8B-B14F-4D97-AF65-F5344CB8AC3E}">
        <p14:creationId xmlns:p14="http://schemas.microsoft.com/office/powerpoint/2010/main" val="26620340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6A5903-B732-481B-AD14-BEAF9480836E}" type="datetimeFigureOut">
              <a:rPr lang="en-US" smtClean="0">
                <a:solidFill>
                  <a:prstClr val="black">
                    <a:tint val="75000"/>
                  </a:prstClr>
                </a:solidFill>
              </a:rPr>
              <a:pPr/>
              <a:t>8/30/2022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8362905-3BE4-4E0B-BAA8-514E874519E7}" type="slidenum">
              <a:rPr lang="en-US" smtClean="0">
                <a:solidFill>
                  <a:srgbClr val="92278F"/>
                </a:solidFill>
              </a:rPr>
              <a:pPr/>
              <a:t>‹#›</a:t>
            </a:fld>
            <a:endParaRPr lang="en-US">
              <a:solidFill>
                <a:srgbClr val="92278F"/>
              </a:solidFill>
            </a:endParaRPr>
          </a:p>
        </p:txBody>
      </p:sp>
    </p:spTree>
    <p:extLst>
      <p:ext uri="{BB962C8B-B14F-4D97-AF65-F5344CB8AC3E}">
        <p14:creationId xmlns:p14="http://schemas.microsoft.com/office/powerpoint/2010/main" val="8471906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6A5903-B732-481B-AD14-BEAF9480836E}" type="datetimeFigureOut">
              <a:rPr lang="en-US" smtClean="0">
                <a:solidFill>
                  <a:prstClr val="black">
                    <a:tint val="75000"/>
                  </a:prstClr>
                </a:solidFill>
              </a:rPr>
              <a:pPr/>
              <a:t>8/30/2022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8362905-3BE4-4E0B-BAA8-514E874519E7}" type="slidenum">
              <a:rPr lang="en-US" smtClean="0">
                <a:solidFill>
                  <a:srgbClr val="92278F"/>
                </a:solidFill>
              </a:rPr>
              <a:pPr/>
              <a:t>‹#›</a:t>
            </a:fld>
            <a:endParaRPr lang="en-US">
              <a:solidFill>
                <a:srgbClr val="92278F"/>
              </a:solidFill>
            </a:endParaRPr>
          </a:p>
        </p:txBody>
      </p:sp>
    </p:spTree>
    <p:extLst>
      <p:ext uri="{BB962C8B-B14F-4D97-AF65-F5344CB8AC3E}">
        <p14:creationId xmlns:p14="http://schemas.microsoft.com/office/powerpoint/2010/main" val="2303196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B6A5903-B732-481B-AD14-BEAF9480836E}" type="datetimeFigureOut">
              <a:rPr lang="en-US" smtClean="0"/>
              <a:t>8/30/2022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8362905-3BE4-4E0B-BAA8-514E874519E7}" type="slidenum">
              <a:rPr lang="en-US" smtClean="0"/>
              <a:t>‹#›</a:t>
            </a:fld>
            <a:endParaRPr lang="en-US"/>
          </a:p>
        </p:txBody>
      </p:sp>
    </p:spTree>
    <p:extLst>
      <p:ext uri="{BB962C8B-B14F-4D97-AF65-F5344CB8AC3E}">
        <p14:creationId xmlns:p14="http://schemas.microsoft.com/office/powerpoint/2010/main" val="25029235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6A5903-B732-481B-AD14-BEAF9480836E}" type="datetimeFigureOut">
              <a:rPr lang="en-US" smtClean="0"/>
              <a:t>8/30/2022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8362905-3BE4-4E0B-BAA8-514E874519E7}" type="slidenum">
              <a:rPr lang="en-US" smtClean="0"/>
              <a:t>‹#›</a:t>
            </a:fld>
            <a:endParaRPr lang="en-US"/>
          </a:p>
        </p:txBody>
      </p:sp>
    </p:spTree>
    <p:extLst>
      <p:ext uri="{BB962C8B-B14F-4D97-AF65-F5344CB8AC3E}">
        <p14:creationId xmlns:p14="http://schemas.microsoft.com/office/powerpoint/2010/main" val="41797087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B6A5903-B732-481B-AD14-BEAF9480836E}" type="datetimeFigureOut">
              <a:rPr lang="en-US" smtClean="0"/>
              <a:t>8/30/2022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362905-3BE4-4E0B-BAA8-514E874519E7}" type="slidenum">
              <a:rPr lang="en-US" smtClean="0"/>
              <a:t>‹#›</a:t>
            </a:fld>
            <a:endParaRPr lang="en-US"/>
          </a:p>
        </p:txBody>
      </p:sp>
    </p:spTree>
    <p:extLst>
      <p:ext uri="{BB962C8B-B14F-4D97-AF65-F5344CB8AC3E}">
        <p14:creationId xmlns:p14="http://schemas.microsoft.com/office/powerpoint/2010/main" val="28973751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B6A5903-B732-481B-AD14-BEAF9480836E}" type="datetimeFigureOut">
              <a:rPr lang="en-US" smtClean="0"/>
              <a:t>8/30/2022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362905-3BE4-4E0B-BAA8-514E874519E7}" type="slidenum">
              <a:rPr lang="en-US" smtClean="0"/>
              <a:t>‹#›</a:t>
            </a:fld>
            <a:endParaRPr lang="en-US"/>
          </a:p>
        </p:txBody>
      </p:sp>
    </p:spTree>
    <p:extLst>
      <p:ext uri="{BB962C8B-B14F-4D97-AF65-F5344CB8AC3E}">
        <p14:creationId xmlns:p14="http://schemas.microsoft.com/office/powerpoint/2010/main" val="38553074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theme" Target="../theme/theme3.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B6A5903-B732-481B-AD14-BEAF9480836E}" type="datetimeFigureOut">
              <a:rPr lang="en-US" smtClean="0"/>
              <a:t>8/30/2022</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88362905-3BE4-4E0B-BAA8-514E874519E7}" type="slidenum">
              <a:rPr lang="en-US" smtClean="0"/>
              <a:t>‹#›</a:t>
            </a:fld>
            <a:endParaRPr lang="en-US"/>
          </a:p>
        </p:txBody>
      </p:sp>
    </p:spTree>
    <p:extLst>
      <p:ext uri="{BB962C8B-B14F-4D97-AF65-F5344CB8AC3E}">
        <p14:creationId xmlns:p14="http://schemas.microsoft.com/office/powerpoint/2010/main" val="2889785044"/>
      </p:ext>
    </p:extLst>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 id="2147483899" r:id="rId12"/>
    <p:sldLayoutId id="2147483900" r:id="rId13"/>
    <p:sldLayoutId id="2147483901" r:id="rId14"/>
    <p:sldLayoutId id="2147483902" r:id="rId15"/>
    <p:sldLayoutId id="2147483903" r:id="rId16"/>
    <p:sldLayoutId id="2147483904" r:id="rId17"/>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B6A5903-B732-481B-AD14-BEAF9480836E}" type="datetimeFigureOut">
              <a:rPr lang="en-US" smtClean="0">
                <a:solidFill>
                  <a:prstClr val="black">
                    <a:tint val="75000"/>
                  </a:prstClr>
                </a:solidFill>
              </a:rPr>
              <a:pPr/>
              <a:t>8/30/2022</a:t>
            </a:fld>
            <a:endParaRPr lang="en-US">
              <a:solidFill>
                <a:prstClr val="black">
                  <a:tint val="75000"/>
                </a:prstClr>
              </a:solidFill>
            </a:endParaRP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88362905-3BE4-4E0B-BAA8-514E874519E7}"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1809677530"/>
      </p:ext>
    </p:extLst>
  </p:cSld>
  <p:clrMap bg1="lt1" tx1="dk1" bg2="lt2" tx2="dk2" accent1="accent1" accent2="accent2" accent3="accent3" accent4="accent4" accent5="accent5" accent6="accent6" hlink="hlink" folHlink="folHlink"/>
  <p:sldLayoutIdLst>
    <p:sldLayoutId id="2147483906" r:id="rId1"/>
    <p:sldLayoutId id="2147483907" r:id="rId2"/>
    <p:sldLayoutId id="2147483908" r:id="rId3"/>
    <p:sldLayoutId id="2147483909" r:id="rId4"/>
    <p:sldLayoutId id="2147483910" r:id="rId5"/>
    <p:sldLayoutId id="2147483911" r:id="rId6"/>
    <p:sldLayoutId id="2147483912" r:id="rId7"/>
    <p:sldLayoutId id="2147483913" r:id="rId8"/>
    <p:sldLayoutId id="2147483914" r:id="rId9"/>
    <p:sldLayoutId id="2147483915" r:id="rId10"/>
    <p:sldLayoutId id="2147483916" r:id="rId11"/>
    <p:sldLayoutId id="2147483917" r:id="rId12"/>
    <p:sldLayoutId id="2147483918" r:id="rId13"/>
    <p:sldLayoutId id="2147483919" r:id="rId14"/>
    <p:sldLayoutId id="2147483920" r:id="rId15"/>
    <p:sldLayoutId id="2147483921" r:id="rId16"/>
    <p:sldLayoutId id="2147483922" r:id="rId17"/>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B6A5903-B732-481B-AD14-BEAF9480836E}" type="datetimeFigureOut">
              <a:rPr lang="en-US" smtClean="0">
                <a:solidFill>
                  <a:prstClr val="black">
                    <a:tint val="75000"/>
                  </a:prstClr>
                </a:solidFill>
              </a:rPr>
              <a:pPr/>
              <a:t>8/30/2022</a:t>
            </a:fld>
            <a:endParaRPr lang="en-US">
              <a:solidFill>
                <a:prstClr val="black">
                  <a:tint val="75000"/>
                </a:prstClr>
              </a:solidFill>
            </a:endParaRP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88362905-3BE4-4E0B-BAA8-514E874519E7}" type="slidenum">
              <a:rPr lang="en-US" smtClean="0">
                <a:solidFill>
                  <a:srgbClr val="92278F"/>
                </a:solidFill>
              </a:rPr>
              <a:pPr/>
              <a:t>‹#›</a:t>
            </a:fld>
            <a:endParaRPr lang="en-US">
              <a:solidFill>
                <a:srgbClr val="92278F"/>
              </a:solidFill>
            </a:endParaRPr>
          </a:p>
        </p:txBody>
      </p:sp>
    </p:spTree>
    <p:extLst>
      <p:ext uri="{BB962C8B-B14F-4D97-AF65-F5344CB8AC3E}">
        <p14:creationId xmlns:p14="http://schemas.microsoft.com/office/powerpoint/2010/main" val="1579817607"/>
      </p:ext>
    </p:extLst>
  </p:cSld>
  <p:clrMap bg1="lt1" tx1="dk1" bg2="lt2" tx2="dk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3" r:id="rId10"/>
    <p:sldLayoutId id="2147483934" r:id="rId11"/>
    <p:sldLayoutId id="2147483935" r:id="rId12"/>
    <p:sldLayoutId id="2147483936" r:id="rId13"/>
    <p:sldLayoutId id="2147483937" r:id="rId14"/>
    <p:sldLayoutId id="2147483938" r:id="rId15"/>
    <p:sldLayoutId id="2147483939" r:id="rId16"/>
    <p:sldLayoutId id="2147483940" r:id="rId17"/>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image" Target="../media/image3.png"/><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image" Target="../media/image3.png"/><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chart" Target="../charts/chart9.xml"/><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chart" Target="../charts/chart10.xml"/><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chart" Target="../charts/chart11.xml"/><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chart" Target="../charts/chart12.xml"/><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image" Target="../media/image4.png"/><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chart" Target="../charts/chart14.xml"/><Relationship Id="rId1" Type="http://schemas.openxmlformats.org/officeDocument/2006/relationships/slideLayout" Target="../slideLayouts/slideLayout34.xml"/></Relationships>
</file>

<file path=ppt/slides/_rels/slide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0.png"/><Relationship Id="rId1" Type="http://schemas.openxmlformats.org/officeDocument/2006/relationships/slideLayout" Target="../slideLayouts/slideLayout34.xml"/><Relationship Id="rId4" Type="http://schemas.openxmlformats.org/officeDocument/2006/relationships/chart" Target="../charts/chart15.xml"/></Relationships>
</file>

<file path=ppt/slides/_rels/slide23.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image" Target="../media/image7.png"/><Relationship Id="rId1" Type="http://schemas.openxmlformats.org/officeDocument/2006/relationships/slideLayout" Target="../slideLayouts/slideLayout34.xml"/></Relationships>
</file>

<file path=ppt/slides/_rels/slide24.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image" Target="../media/image8.png"/><Relationship Id="rId1"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3" Type="http://schemas.openxmlformats.org/officeDocument/2006/relationships/chart" Target="../charts/chart18.xml"/><Relationship Id="rId7" Type="http://schemas.openxmlformats.org/officeDocument/2006/relationships/image" Target="../media/image15.png"/><Relationship Id="rId2" Type="http://schemas.openxmlformats.org/officeDocument/2006/relationships/image" Target="../media/image8.png"/><Relationship Id="rId1" Type="http://schemas.openxmlformats.org/officeDocument/2006/relationships/slideLayout" Target="../slideLayouts/slideLayout34.xml"/><Relationship Id="rId6" Type="http://schemas.openxmlformats.org/officeDocument/2006/relationships/image" Target="../media/image140.png"/><Relationship Id="rId5" Type="http://schemas.openxmlformats.org/officeDocument/2006/relationships/image" Target="../media/image130.png"/><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4.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Layout" Target="../slideLayouts/slideLayout34.xml"/></Relationships>
</file>

<file path=ppt/slides/_rels/slide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4.xml"/></Relationships>
</file>

<file path=ppt/slides/_rels/slide2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35.xml"/><Relationship Id="rId4" Type="http://schemas.openxmlformats.org/officeDocument/2006/relationships/image" Target="../media/image2.gif"/></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chart" Target="../charts/chart1.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image" Target="../media/image3.png"/><Relationship Id="rId1" Type="http://schemas.openxmlformats.org/officeDocument/2006/relationships/slideLayout" Target="../slideLayouts/slideLayout51.xml"/></Relationships>
</file>

<file path=ppt/slides/_rels/slide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1.xml"/></Relationships>
</file>

<file path=ppt/slides/_rels/slide32.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image" Target="../media/image14.png"/><Relationship Id="rId1" Type="http://schemas.openxmlformats.org/officeDocument/2006/relationships/slideLayout" Target="../slideLayouts/slideLayout51.xml"/></Relationships>
</file>

<file path=ppt/slides/_rels/slide33.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image" Target="../media/image7.png"/><Relationship Id="rId1" Type="http://schemas.openxmlformats.org/officeDocument/2006/relationships/slideLayout" Target="../slideLayouts/slideLayout51.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8.png"/><Relationship Id="rId1" Type="http://schemas.openxmlformats.org/officeDocument/2006/relationships/slideLayout" Target="../slideLayouts/slideLayout51.xml"/><Relationship Id="rId4" Type="http://schemas.openxmlformats.org/officeDocument/2006/relationships/chart" Target="../charts/chart22.xml"/></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51.xml"/><Relationship Id="rId6" Type="http://schemas.openxmlformats.org/officeDocument/2006/relationships/image" Target="../media/image21.png"/><Relationship Id="rId5" Type="http://schemas.openxmlformats.org/officeDocument/2006/relationships/chart" Target="../charts/chart23.xml"/><Relationship Id="rId4" Type="http://schemas.openxmlformats.org/officeDocument/2006/relationships/image" Target="../media/image20.png"/></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51.xml"/><Relationship Id="rId6" Type="http://schemas.openxmlformats.org/officeDocument/2006/relationships/image" Target="../media/image21.png"/><Relationship Id="rId5" Type="http://schemas.openxmlformats.org/officeDocument/2006/relationships/chart" Target="../charts/chart24.xml"/><Relationship Id="rId4" Type="http://schemas.openxmlformats.org/officeDocument/2006/relationships/image" Target="../media/image22.png"/></Relationships>
</file>

<file path=ppt/slides/_rels/slide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51.xml"/><Relationship Id="rId6" Type="http://schemas.openxmlformats.org/officeDocument/2006/relationships/chart" Target="../charts/chart25.xml"/><Relationship Id="rId5" Type="http://schemas.openxmlformats.org/officeDocument/2006/relationships/image" Target="../media/image21.png"/><Relationship Id="rId4" Type="http://schemas.openxmlformats.org/officeDocument/2006/relationships/image" Target="../media/image23.png"/></Relationships>
</file>

<file path=ppt/slides/_rels/slide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Layout" Target="../slideLayouts/slideLayout51.xml"/></Relationships>
</file>

<file path=ppt/slides/_rels/slide3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1.xml"/></Relationships>
</file>

<file path=ppt/slides/_rels/slide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7.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7.pn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8.pn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8.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xmlns="" id="{85AE6282-8321-40CD-895F-D0761A0045AB}"/>
              </a:ext>
            </a:extLst>
          </p:cNvPr>
          <p:cNvSpPr/>
          <p:nvPr/>
        </p:nvSpPr>
        <p:spPr>
          <a:xfrm>
            <a:off x="3515360" y="1431909"/>
            <a:ext cx="8676640" cy="1651000"/>
          </a:xfrm>
          <a:custGeom>
            <a:avLst/>
            <a:gdLst>
              <a:gd name="connsiteX0" fmla="*/ 237496 w 9347200"/>
              <a:gd name="connsiteY0" fmla="*/ 0 h 1651000"/>
              <a:gd name="connsiteX1" fmla="*/ 1330960 w 9347200"/>
              <a:gd name="connsiteY1" fmla="*/ 0 h 1651000"/>
              <a:gd name="connsiteX2" fmla="*/ 7778744 w 9347200"/>
              <a:gd name="connsiteY2" fmla="*/ 0 h 1651000"/>
              <a:gd name="connsiteX3" fmla="*/ 9347200 w 9347200"/>
              <a:gd name="connsiteY3" fmla="*/ 0 h 1651000"/>
              <a:gd name="connsiteX4" fmla="*/ 9347200 w 9347200"/>
              <a:gd name="connsiteY4" fmla="*/ 1651000 h 1651000"/>
              <a:gd name="connsiteX5" fmla="*/ 7778744 w 9347200"/>
              <a:gd name="connsiteY5" fmla="*/ 1651000 h 1651000"/>
              <a:gd name="connsiteX6" fmla="*/ 1330960 w 9347200"/>
              <a:gd name="connsiteY6" fmla="*/ 1651000 h 1651000"/>
              <a:gd name="connsiteX7" fmla="*/ 237496 w 9347200"/>
              <a:gd name="connsiteY7" fmla="*/ 1651000 h 1651000"/>
              <a:gd name="connsiteX8" fmla="*/ 0 w 9347200"/>
              <a:gd name="connsiteY8" fmla="*/ 1413504 h 1651000"/>
              <a:gd name="connsiteX9" fmla="*/ 0 w 9347200"/>
              <a:gd name="connsiteY9" fmla="*/ 237496 h 1651000"/>
              <a:gd name="connsiteX10" fmla="*/ 237496 w 9347200"/>
              <a:gd name="connsiteY10" fmla="*/ 0 h 165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347200" h="1651000">
                <a:moveTo>
                  <a:pt x="237496" y="0"/>
                </a:moveTo>
                <a:lnTo>
                  <a:pt x="1330960" y="0"/>
                </a:lnTo>
                <a:lnTo>
                  <a:pt x="7778744" y="0"/>
                </a:lnTo>
                <a:lnTo>
                  <a:pt x="9347200" y="0"/>
                </a:lnTo>
                <a:lnTo>
                  <a:pt x="9347200" y="1651000"/>
                </a:lnTo>
                <a:lnTo>
                  <a:pt x="7778744" y="1651000"/>
                </a:lnTo>
                <a:lnTo>
                  <a:pt x="1330960" y="1651000"/>
                </a:lnTo>
                <a:lnTo>
                  <a:pt x="237496" y="1651000"/>
                </a:lnTo>
                <a:cubicBezTo>
                  <a:pt x="106331" y="1651000"/>
                  <a:pt x="0" y="1544669"/>
                  <a:pt x="0" y="1413504"/>
                </a:cubicBezTo>
                <a:lnTo>
                  <a:pt x="0" y="237496"/>
                </a:lnTo>
                <a:cubicBezTo>
                  <a:pt x="0" y="106331"/>
                  <a:pt x="106331" y="0"/>
                  <a:pt x="237496" y="0"/>
                </a:cubicBez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4">
            <a:extLst>
              <a:ext uri="{FF2B5EF4-FFF2-40B4-BE49-F238E27FC236}">
                <a16:creationId xmlns:a16="http://schemas.microsoft.com/office/drawing/2014/main" xmlns="" id="{24C2BB70-E75A-4734-BD39-45C71C50E04E}"/>
              </a:ext>
            </a:extLst>
          </p:cNvPr>
          <p:cNvSpPr/>
          <p:nvPr/>
        </p:nvSpPr>
        <p:spPr>
          <a:xfrm>
            <a:off x="2245360" y="596610"/>
            <a:ext cx="9946640" cy="1651000"/>
          </a:xfrm>
          <a:custGeom>
            <a:avLst/>
            <a:gdLst>
              <a:gd name="connsiteX0" fmla="*/ 237496 w 9347200"/>
              <a:gd name="connsiteY0" fmla="*/ 0 h 1651000"/>
              <a:gd name="connsiteX1" fmla="*/ 1330960 w 9347200"/>
              <a:gd name="connsiteY1" fmla="*/ 0 h 1651000"/>
              <a:gd name="connsiteX2" fmla="*/ 7778744 w 9347200"/>
              <a:gd name="connsiteY2" fmla="*/ 0 h 1651000"/>
              <a:gd name="connsiteX3" fmla="*/ 9347200 w 9347200"/>
              <a:gd name="connsiteY3" fmla="*/ 0 h 1651000"/>
              <a:gd name="connsiteX4" fmla="*/ 9347200 w 9347200"/>
              <a:gd name="connsiteY4" fmla="*/ 1651000 h 1651000"/>
              <a:gd name="connsiteX5" fmla="*/ 7778744 w 9347200"/>
              <a:gd name="connsiteY5" fmla="*/ 1651000 h 1651000"/>
              <a:gd name="connsiteX6" fmla="*/ 1330960 w 9347200"/>
              <a:gd name="connsiteY6" fmla="*/ 1651000 h 1651000"/>
              <a:gd name="connsiteX7" fmla="*/ 237496 w 9347200"/>
              <a:gd name="connsiteY7" fmla="*/ 1651000 h 1651000"/>
              <a:gd name="connsiteX8" fmla="*/ 0 w 9347200"/>
              <a:gd name="connsiteY8" fmla="*/ 1413504 h 1651000"/>
              <a:gd name="connsiteX9" fmla="*/ 0 w 9347200"/>
              <a:gd name="connsiteY9" fmla="*/ 237496 h 1651000"/>
              <a:gd name="connsiteX10" fmla="*/ 237496 w 9347200"/>
              <a:gd name="connsiteY10" fmla="*/ 0 h 165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347200" h="1651000">
                <a:moveTo>
                  <a:pt x="237496" y="0"/>
                </a:moveTo>
                <a:lnTo>
                  <a:pt x="1330960" y="0"/>
                </a:lnTo>
                <a:lnTo>
                  <a:pt x="7778744" y="0"/>
                </a:lnTo>
                <a:lnTo>
                  <a:pt x="9347200" y="0"/>
                </a:lnTo>
                <a:lnTo>
                  <a:pt x="9347200" y="1651000"/>
                </a:lnTo>
                <a:lnTo>
                  <a:pt x="7778744" y="1651000"/>
                </a:lnTo>
                <a:lnTo>
                  <a:pt x="1330960" y="1651000"/>
                </a:lnTo>
                <a:lnTo>
                  <a:pt x="237496" y="1651000"/>
                </a:lnTo>
                <a:cubicBezTo>
                  <a:pt x="106331" y="1651000"/>
                  <a:pt x="0" y="1544669"/>
                  <a:pt x="0" y="1413504"/>
                </a:cubicBezTo>
                <a:lnTo>
                  <a:pt x="0" y="237496"/>
                </a:lnTo>
                <a:cubicBezTo>
                  <a:pt x="0" y="106331"/>
                  <a:pt x="106331" y="0"/>
                  <a:pt x="237496"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Rectangle 5">
            <a:extLst>
              <a:ext uri="{FF2B5EF4-FFF2-40B4-BE49-F238E27FC236}">
                <a16:creationId xmlns:a16="http://schemas.microsoft.com/office/drawing/2014/main" xmlns="" id="{A8A35E0C-5D96-4246-B796-05D171A62751}"/>
              </a:ext>
            </a:extLst>
          </p:cNvPr>
          <p:cNvSpPr/>
          <p:nvPr/>
        </p:nvSpPr>
        <p:spPr>
          <a:xfrm>
            <a:off x="2509025" y="680886"/>
            <a:ext cx="1240510" cy="707886"/>
          </a:xfrm>
          <a:prstGeom prst="rect">
            <a:avLst/>
          </a:prstGeom>
        </p:spPr>
        <p:txBody>
          <a:bodyPr wrap="square">
            <a:spAutoFit/>
          </a:bodyPr>
          <a:lstStyle/>
          <a:p>
            <a:pPr algn="ctr" defTabSz="342900"/>
            <a:r>
              <a:rPr lang="en-US" sz="3600" b="1">
                <a:ln w="19050">
                  <a:solidFill>
                    <a:schemeClr val="bg1"/>
                  </a:solidFill>
                </a:ln>
                <a:solidFill>
                  <a:schemeClr val="bg1"/>
                </a:solidFill>
                <a:latin typeface="UTM Avo" panose="02040603050506020204" pitchFamily="18" charset="0"/>
                <a:cs typeface="Times New Roman" panose="02020603050405020304" pitchFamily="18" charset="0"/>
              </a:rPr>
              <a:t>BÀI</a:t>
            </a:r>
            <a:r>
              <a:rPr lang="en-US" sz="4000" b="1">
                <a:ln w="19050">
                  <a:solidFill>
                    <a:schemeClr val="bg1"/>
                  </a:solidFill>
                </a:ln>
                <a:solidFill>
                  <a:schemeClr val="bg1"/>
                </a:solidFill>
                <a:latin typeface="UTM Kabel KT" panose="02040603050506020204" pitchFamily="18" charset="0"/>
                <a:cs typeface="Times New Roman" panose="02020603050405020304" pitchFamily="18" charset="0"/>
              </a:rPr>
              <a:t> </a:t>
            </a:r>
          </a:p>
        </p:txBody>
      </p:sp>
      <p:sp>
        <p:nvSpPr>
          <p:cNvPr id="7" name="Rectangle 6">
            <a:extLst>
              <a:ext uri="{FF2B5EF4-FFF2-40B4-BE49-F238E27FC236}">
                <a16:creationId xmlns:a16="http://schemas.microsoft.com/office/drawing/2014/main" xmlns="" id="{21A16CC0-F105-425A-8E74-A986B8E17097}"/>
              </a:ext>
            </a:extLst>
          </p:cNvPr>
          <p:cNvSpPr/>
          <p:nvPr/>
        </p:nvSpPr>
        <p:spPr>
          <a:xfrm>
            <a:off x="2509025" y="1108346"/>
            <a:ext cx="1240510" cy="1107996"/>
          </a:xfrm>
          <a:prstGeom prst="rect">
            <a:avLst/>
          </a:prstGeom>
        </p:spPr>
        <p:txBody>
          <a:bodyPr wrap="square">
            <a:spAutoFit/>
          </a:bodyPr>
          <a:lstStyle/>
          <a:p>
            <a:pPr algn="ctr" defTabSz="342900"/>
            <a:r>
              <a:rPr lang="en-US" sz="6600" b="1">
                <a:ln w="19050">
                  <a:solidFill>
                    <a:schemeClr val="bg1"/>
                  </a:solidFill>
                </a:ln>
                <a:solidFill>
                  <a:schemeClr val="bg1"/>
                </a:solidFill>
                <a:latin typeface="UTM Avo" panose="02040603050506020204" pitchFamily="18" charset="0"/>
                <a:cs typeface="Times New Roman" panose="02020603050405020304" pitchFamily="18" charset="0"/>
              </a:rPr>
              <a:t>2</a:t>
            </a:r>
          </a:p>
        </p:txBody>
      </p:sp>
      <p:sp>
        <p:nvSpPr>
          <p:cNvPr id="10" name="TextBox 9">
            <a:extLst>
              <a:ext uri="{FF2B5EF4-FFF2-40B4-BE49-F238E27FC236}">
                <a16:creationId xmlns:a16="http://schemas.microsoft.com/office/drawing/2014/main" xmlns="" id="{204DCE96-33A0-4A40-9F7D-516FB867A807}"/>
              </a:ext>
            </a:extLst>
          </p:cNvPr>
          <p:cNvSpPr txBox="1"/>
          <p:nvPr/>
        </p:nvSpPr>
        <p:spPr>
          <a:xfrm>
            <a:off x="3995584" y="959498"/>
            <a:ext cx="7351423" cy="1107996"/>
          </a:xfrm>
          <a:prstGeom prst="rect">
            <a:avLst/>
          </a:prstGeom>
          <a:noFill/>
        </p:spPr>
        <p:txBody>
          <a:bodyPr wrap="square" rtlCol="0">
            <a:spAutoFit/>
          </a:bodyPr>
          <a:lstStyle/>
          <a:p>
            <a:r>
              <a:rPr lang="en-US" sz="4200" b="1">
                <a:ln>
                  <a:solidFill>
                    <a:schemeClr val="bg1"/>
                  </a:solidFill>
                </a:ln>
                <a:solidFill>
                  <a:schemeClr val="bg1"/>
                </a:solidFill>
                <a:latin typeface="UTM Avo" panose="02040603050506020204" pitchFamily="18" charset="0"/>
              </a:rPr>
              <a:t>BIỂU ĐỒ HÌNH QUẠT TRÒN </a:t>
            </a:r>
          </a:p>
          <a:p>
            <a:pPr algn="ctr"/>
            <a:r>
              <a:rPr lang="en-US" sz="2400" b="1">
                <a:ln>
                  <a:solidFill>
                    <a:schemeClr val="bg1"/>
                  </a:solidFill>
                </a:ln>
                <a:solidFill>
                  <a:schemeClr val="bg1"/>
                </a:solidFill>
                <a:latin typeface="UTM Avo" panose="02040603050506020204" pitchFamily="18" charset="0"/>
              </a:rPr>
              <a:t>(Tiết 1) </a:t>
            </a:r>
            <a:endParaRPr lang="en-US" sz="5000" b="1">
              <a:ln>
                <a:solidFill>
                  <a:schemeClr val="bg1"/>
                </a:solidFill>
              </a:ln>
              <a:solidFill>
                <a:schemeClr val="bg1"/>
              </a:solidFill>
              <a:latin typeface="UTM Avo" panose="02040603050506020204" pitchFamily="18" charset="0"/>
            </a:endParaRPr>
          </a:p>
        </p:txBody>
      </p:sp>
      <p:sp>
        <p:nvSpPr>
          <p:cNvPr id="11" name="TextBox 10">
            <a:extLst>
              <a:ext uri="{FF2B5EF4-FFF2-40B4-BE49-F238E27FC236}">
                <a16:creationId xmlns:a16="http://schemas.microsoft.com/office/drawing/2014/main" xmlns="" id="{4ACE0778-F714-4FB5-BC61-24311D5091C9}"/>
              </a:ext>
            </a:extLst>
          </p:cNvPr>
          <p:cNvSpPr txBox="1"/>
          <p:nvPr/>
        </p:nvSpPr>
        <p:spPr>
          <a:xfrm>
            <a:off x="5351889" y="2366592"/>
            <a:ext cx="5448632" cy="646331"/>
          </a:xfrm>
          <a:prstGeom prst="rect">
            <a:avLst/>
          </a:prstGeom>
          <a:noFill/>
        </p:spPr>
        <p:txBody>
          <a:bodyPr wrap="square" rtlCol="0">
            <a:spAutoFit/>
          </a:bodyPr>
          <a:lstStyle/>
          <a:p>
            <a:r>
              <a:rPr lang="en-US" sz="3600" b="1">
                <a:ln>
                  <a:solidFill>
                    <a:schemeClr val="accent2"/>
                  </a:solidFill>
                </a:ln>
                <a:solidFill>
                  <a:schemeClr val="accent2"/>
                </a:solidFill>
                <a:latin typeface="UTM Kabel KT" panose="02040603050506020204"/>
              </a:rPr>
              <a:t>GVSB: TRẦN HOÀNG VŨ</a:t>
            </a:r>
          </a:p>
        </p:txBody>
      </p:sp>
      <p:pic>
        <p:nvPicPr>
          <p:cNvPr id="1026" name="Picture 2" descr="Ngày thứ 6 liên tiếp Việt Nam không có thêm ca mắc Covid-19">
            <a:extLst>
              <a:ext uri="{FF2B5EF4-FFF2-40B4-BE49-F238E27FC236}">
                <a16:creationId xmlns:a16="http://schemas.microsoft.com/office/drawing/2014/main" xmlns="" id="{72021E17-A09C-4001-966C-24F090A32D06}"/>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573881" y="3429000"/>
            <a:ext cx="5522119" cy="306456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xmlns="" id="{F2ABD4FC-D098-4FED-B8EA-4A99A7E30C6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0" y="4684483"/>
            <a:ext cx="2862470" cy="1809082"/>
          </a:xfrm>
          <a:prstGeom prst="rect">
            <a:avLst/>
          </a:prstGeom>
        </p:spPr>
      </p:pic>
      <p:sp>
        <p:nvSpPr>
          <p:cNvPr id="12" name="TextBox 11">
            <a:extLst>
              <a:ext uri="{FF2B5EF4-FFF2-40B4-BE49-F238E27FC236}">
                <a16:creationId xmlns:a16="http://schemas.microsoft.com/office/drawing/2014/main" xmlns="" id="{EC7C328B-1F19-4259-89CD-ED0A0B6BA291}"/>
              </a:ext>
            </a:extLst>
          </p:cNvPr>
          <p:cNvSpPr txBox="1"/>
          <p:nvPr/>
        </p:nvSpPr>
        <p:spPr>
          <a:xfrm>
            <a:off x="5952305" y="3059668"/>
            <a:ext cx="3241964" cy="369332"/>
          </a:xfrm>
          <a:prstGeom prst="rect">
            <a:avLst/>
          </a:prstGeom>
          <a:noFill/>
        </p:spPr>
        <p:txBody>
          <a:bodyPr wrap="square" rtlCol="0">
            <a:spAutoFit/>
          </a:bodyPr>
          <a:lstStyle/>
          <a:p>
            <a:pPr algn="r"/>
            <a:r>
              <a:rPr lang="en-US">
                <a:latin typeface="UTM Avo" panose="02040603050506020204" pitchFamily="18" charset="0"/>
              </a:rPr>
              <a:t>vibyhoangvu@gmail.com</a:t>
            </a:r>
          </a:p>
        </p:txBody>
      </p:sp>
    </p:spTree>
    <p:extLst>
      <p:ext uri="{BB962C8B-B14F-4D97-AF65-F5344CB8AC3E}">
        <p14:creationId xmlns:p14="http://schemas.microsoft.com/office/powerpoint/2010/main" val="2839859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ACD9E82D-10FC-45C0-B5B1-C192B5AE4942}"/>
              </a:ext>
            </a:extLst>
          </p:cNvPr>
          <p:cNvSpPr txBox="1"/>
          <p:nvPr/>
        </p:nvSpPr>
        <p:spPr>
          <a:xfrm>
            <a:off x="1343025" y="464781"/>
            <a:ext cx="5760139" cy="646331"/>
          </a:xfrm>
          <a:prstGeom prst="rect">
            <a:avLst/>
          </a:prstGeom>
          <a:noFill/>
        </p:spPr>
        <p:txBody>
          <a:bodyPr wrap="square" rtlCol="0">
            <a:spAutoFit/>
          </a:bodyPr>
          <a:lstStyle/>
          <a:p>
            <a:r>
              <a:rPr lang="en-US" sz="3600" b="1">
                <a:solidFill>
                  <a:srgbClr val="FF0066"/>
                </a:solidFill>
                <a:latin typeface="UTM Avo" panose="02040603050506020204" pitchFamily="18" charset="0"/>
              </a:rPr>
              <a:t>HƯỚNG DẪN VỀ NHÀ</a:t>
            </a:r>
          </a:p>
        </p:txBody>
      </p:sp>
      <p:pic>
        <p:nvPicPr>
          <p:cNvPr id="7" name="Picture 6">
            <a:extLst>
              <a:ext uri="{FF2B5EF4-FFF2-40B4-BE49-F238E27FC236}">
                <a16:creationId xmlns:a16="http://schemas.microsoft.com/office/drawing/2014/main" xmlns="" id="{D6A99200-CFAB-48D5-B1B0-757A5A731D9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85775" y="253862"/>
            <a:ext cx="857250" cy="857250"/>
          </a:xfrm>
          <a:prstGeom prst="rect">
            <a:avLst/>
          </a:prstGeom>
        </p:spPr>
      </p:pic>
      <p:sp>
        <p:nvSpPr>
          <p:cNvPr id="11" name="Rectangle: Rounded Corners 10">
            <a:extLst>
              <a:ext uri="{FF2B5EF4-FFF2-40B4-BE49-F238E27FC236}">
                <a16:creationId xmlns:a16="http://schemas.microsoft.com/office/drawing/2014/main" xmlns="" id="{760270BE-903C-410A-BFBE-C7230FA9A651}"/>
              </a:ext>
            </a:extLst>
          </p:cNvPr>
          <p:cNvSpPr/>
          <p:nvPr/>
        </p:nvSpPr>
        <p:spPr>
          <a:xfrm>
            <a:off x="640660" y="1651551"/>
            <a:ext cx="8609357" cy="2615649"/>
          </a:xfrm>
          <a:prstGeom prst="roundRect">
            <a:avLst>
              <a:gd name="adj" fmla="val 12944"/>
            </a:avLst>
          </a:pr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39750" indent="-539750" algn="just">
              <a:lnSpc>
                <a:spcPct val="130000"/>
              </a:lnSpc>
              <a:tabLst>
                <a:tab pos="540385" algn="l"/>
                <a:tab pos="3599815" algn="l"/>
                <a:tab pos="5039995" algn="l"/>
              </a:tabLst>
            </a:pPr>
            <a:r>
              <a:rPr lang="en-US" sz="2400">
                <a:solidFill>
                  <a:schemeClr val="tx1"/>
                </a:solidFill>
                <a:latin typeface="UTM Avo" panose="02040603050506020204" pitchFamily="18" charset="0"/>
                <a:ea typeface="Times New Roman" panose="02020603050405020304" pitchFamily="18" charset="0"/>
              </a:rPr>
              <a:t>- </a:t>
            </a:r>
            <a:r>
              <a:rPr lang="en-US" sz="2400">
                <a:solidFill>
                  <a:schemeClr val="tx1"/>
                </a:solidFill>
                <a:effectLst/>
                <a:latin typeface="UTM Avo" panose="02040603050506020204" pitchFamily="18" charset="0"/>
                <a:ea typeface="Times New Roman" panose="02020603050405020304" pitchFamily="18" charset="0"/>
              </a:rPr>
              <a:t>Ôn lại kiến thức: Đọc và mô tả biểu đồ hình quạt tròn.</a:t>
            </a:r>
          </a:p>
          <a:p>
            <a:pPr marL="539750" indent="-539750" algn="just">
              <a:lnSpc>
                <a:spcPct val="130000"/>
              </a:lnSpc>
              <a:tabLst>
                <a:tab pos="540385" algn="l"/>
                <a:tab pos="3599815" algn="l"/>
                <a:tab pos="5039995" algn="l"/>
              </a:tabLst>
            </a:pPr>
            <a:r>
              <a:rPr lang="en-US" sz="2400">
                <a:solidFill>
                  <a:schemeClr val="tx1"/>
                </a:solidFill>
                <a:effectLst/>
                <a:latin typeface="UTM Avo" panose="02040603050506020204" pitchFamily="18" charset="0"/>
                <a:ea typeface="Times New Roman" panose="02020603050405020304" pitchFamily="18" charset="0"/>
              </a:rPr>
              <a:t>- Thực hiện </a:t>
            </a:r>
            <a:r>
              <a:rPr lang="en-US" sz="2400" b="1">
                <a:solidFill>
                  <a:schemeClr val="tx1"/>
                </a:solidFill>
                <a:effectLst/>
                <a:latin typeface="UTM Avo" panose="02040603050506020204" pitchFamily="18" charset="0"/>
                <a:ea typeface="Times New Roman" panose="02020603050405020304" pitchFamily="18" charset="0"/>
              </a:rPr>
              <a:t>Bài tập 1 SGK trang 100</a:t>
            </a:r>
            <a:r>
              <a:rPr lang="en-US" sz="2400">
                <a:solidFill>
                  <a:schemeClr val="tx1"/>
                </a:solidFill>
                <a:effectLst/>
                <a:latin typeface="UTM Avo" panose="02040603050506020204" pitchFamily="18" charset="0"/>
                <a:ea typeface="Times New Roman" panose="02020603050405020304" pitchFamily="18" charset="0"/>
              </a:rPr>
              <a:t>.</a:t>
            </a:r>
          </a:p>
          <a:p>
            <a:pPr algn="just">
              <a:lnSpc>
                <a:spcPct val="130000"/>
              </a:lnSpc>
              <a:tabLst>
                <a:tab pos="3598863" algn="l"/>
                <a:tab pos="5038725" algn="l"/>
              </a:tabLst>
            </a:pPr>
            <a:r>
              <a:rPr lang="en-US" sz="2400">
                <a:solidFill>
                  <a:schemeClr val="tx1"/>
                </a:solidFill>
                <a:effectLst/>
                <a:latin typeface="UTM Avo" panose="02040603050506020204" pitchFamily="18" charset="0"/>
                <a:ea typeface="Times New Roman" panose="02020603050405020304" pitchFamily="18" charset="0"/>
              </a:rPr>
              <a:t>- Xem trước Phần 2. </a:t>
            </a:r>
            <a:r>
              <a:rPr lang="en-US" sz="2400" i="1">
                <a:solidFill>
                  <a:schemeClr val="tx1"/>
                </a:solidFill>
                <a:effectLst/>
                <a:latin typeface="UTM Avo" panose="02040603050506020204" pitchFamily="18" charset="0"/>
                <a:ea typeface="Times New Roman" panose="02020603050405020304" pitchFamily="18" charset="0"/>
              </a:rPr>
              <a:t>Biểu diễn dữ liệu vào biểu đồ hình quạt tròn.</a:t>
            </a:r>
            <a:endParaRPr lang="en-US" sz="2400">
              <a:solidFill>
                <a:schemeClr val="tx1"/>
              </a:solidFill>
              <a:effectLst/>
              <a:latin typeface="UTM Avo" panose="02040603050506020204" pitchFamily="18" charset="0"/>
              <a:ea typeface="Times New Roman" panose="02020603050405020304" pitchFamily="18" charset="0"/>
            </a:endParaRPr>
          </a:p>
        </p:txBody>
      </p:sp>
      <p:pic>
        <p:nvPicPr>
          <p:cNvPr id="1026" name="Picture 2" descr="A picture containing posing&#10;&#10;Description automatically generated">
            <a:extLst>
              <a:ext uri="{FF2B5EF4-FFF2-40B4-BE49-F238E27FC236}">
                <a16:creationId xmlns:a16="http://schemas.microsoft.com/office/drawing/2014/main" xmlns="" id="{C0AC4A1C-9046-4BA7-BF0E-8818853CFF0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456303" y="2875721"/>
            <a:ext cx="1388655" cy="3783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1364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组合 1">
            <a:extLst>
              <a:ext uri="{FF2B5EF4-FFF2-40B4-BE49-F238E27FC236}">
                <a16:creationId xmlns:a16="http://schemas.microsoft.com/office/drawing/2014/main" xmlns="" id="{2CD2A6A9-5958-4AE1-A2B2-A6AD88833148}"/>
              </a:ext>
            </a:extLst>
          </p:cNvPr>
          <p:cNvGrpSpPr/>
          <p:nvPr/>
        </p:nvGrpSpPr>
        <p:grpSpPr>
          <a:xfrm>
            <a:off x="2980607" y="1150453"/>
            <a:ext cx="5976143" cy="4679926"/>
            <a:chOff x="2424113" y="688975"/>
            <a:chExt cx="6713537" cy="5619751"/>
          </a:xfrm>
        </p:grpSpPr>
        <p:sp>
          <p:nvSpPr>
            <p:cNvPr id="5" name="AutoShape 3">
              <a:extLst>
                <a:ext uri="{FF2B5EF4-FFF2-40B4-BE49-F238E27FC236}">
                  <a16:creationId xmlns:a16="http://schemas.microsoft.com/office/drawing/2014/main" xmlns="" id="{215ACE9B-00DB-4800-A13E-82CAD2022B20}"/>
                </a:ext>
              </a:extLst>
            </p:cNvPr>
            <p:cNvSpPr>
              <a:spLocks noChangeAspect="1" noChangeArrowheads="1" noTextEdit="1"/>
            </p:cNvSpPr>
            <p:nvPr/>
          </p:nvSpPr>
          <p:spPr bwMode="auto">
            <a:xfrm>
              <a:off x="2424113" y="692150"/>
              <a:ext cx="6710362"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 name="Freeform 24">
              <a:extLst>
                <a:ext uri="{FF2B5EF4-FFF2-40B4-BE49-F238E27FC236}">
                  <a16:creationId xmlns:a16="http://schemas.microsoft.com/office/drawing/2014/main" xmlns="" id="{6492F2D1-AAF2-4FE8-8463-5048F20AB360}"/>
                </a:ext>
              </a:extLst>
            </p:cNvPr>
            <p:cNvSpPr>
              <a:spLocks/>
            </p:cNvSpPr>
            <p:nvPr/>
          </p:nvSpPr>
          <p:spPr bwMode="auto">
            <a:xfrm>
              <a:off x="2427288" y="1592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7" name="Freeform 6">
              <a:extLst>
                <a:ext uri="{FF2B5EF4-FFF2-40B4-BE49-F238E27FC236}">
                  <a16:creationId xmlns:a16="http://schemas.microsoft.com/office/drawing/2014/main" xmlns="" id="{98EE8BB1-3383-4EAE-B3AC-FEC2AD3170C6}"/>
                </a:ext>
              </a:extLst>
            </p:cNvPr>
            <p:cNvSpPr>
              <a:spLocks/>
            </p:cNvSpPr>
            <p:nvPr/>
          </p:nvSpPr>
          <p:spPr bwMode="auto">
            <a:xfrm>
              <a:off x="3355975" y="703263"/>
              <a:ext cx="800100" cy="1198563"/>
            </a:xfrm>
            <a:custGeom>
              <a:avLst/>
              <a:gdLst>
                <a:gd name="T0" fmla="*/ 302 w 302"/>
                <a:gd name="T1" fmla="*/ 432 h 452"/>
                <a:gd name="T2" fmla="*/ 288 w 302"/>
                <a:gd name="T3" fmla="*/ 452 h 452"/>
                <a:gd name="T4" fmla="*/ 13 w 302"/>
                <a:gd name="T5" fmla="*/ 452 h 452"/>
                <a:gd name="T6" fmla="*/ 0 w 302"/>
                <a:gd name="T7" fmla="*/ 432 h 452"/>
                <a:gd name="T8" fmla="*/ 0 w 302"/>
                <a:gd name="T9" fmla="*/ 20 h 452"/>
                <a:gd name="T10" fmla="*/ 13 w 302"/>
                <a:gd name="T11" fmla="*/ 0 h 452"/>
                <a:gd name="T12" fmla="*/ 288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8" y="452"/>
                  </a:cubicBezTo>
                  <a:cubicBezTo>
                    <a:pt x="13" y="452"/>
                    <a:pt x="13" y="452"/>
                    <a:pt x="13" y="452"/>
                  </a:cubicBezTo>
                  <a:cubicBezTo>
                    <a:pt x="6" y="452"/>
                    <a:pt x="0" y="443"/>
                    <a:pt x="0" y="432"/>
                  </a:cubicBezTo>
                  <a:cubicBezTo>
                    <a:pt x="0" y="20"/>
                    <a:pt x="0" y="20"/>
                    <a:pt x="0" y="20"/>
                  </a:cubicBezTo>
                  <a:cubicBezTo>
                    <a:pt x="0" y="9"/>
                    <a:pt x="6" y="0"/>
                    <a:pt x="13" y="0"/>
                  </a:cubicBezTo>
                  <a:cubicBezTo>
                    <a:pt x="288" y="0"/>
                    <a:pt x="288" y="0"/>
                    <a:pt x="288" y="0"/>
                  </a:cubicBezTo>
                  <a:cubicBezTo>
                    <a:pt x="296" y="0"/>
                    <a:pt x="302" y="9"/>
                    <a:pt x="302" y="20"/>
                  </a:cubicBezTo>
                  <a:lnTo>
                    <a:pt x="302" y="432"/>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8" name="Freeform 7">
              <a:extLst>
                <a:ext uri="{FF2B5EF4-FFF2-40B4-BE49-F238E27FC236}">
                  <a16:creationId xmlns:a16="http://schemas.microsoft.com/office/drawing/2014/main" xmlns="" id="{C8CCE02A-B53D-4372-98E1-73B19CDDA17F}"/>
                </a:ext>
              </a:extLst>
            </p:cNvPr>
            <p:cNvSpPr>
              <a:spLocks/>
            </p:cNvSpPr>
            <p:nvPr/>
          </p:nvSpPr>
          <p:spPr bwMode="auto">
            <a:xfrm>
              <a:off x="4254500" y="1127125"/>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9" name="Freeform 8">
              <a:extLst>
                <a:ext uri="{FF2B5EF4-FFF2-40B4-BE49-F238E27FC236}">
                  <a16:creationId xmlns:a16="http://schemas.microsoft.com/office/drawing/2014/main" xmlns="" id="{AD403B14-01C4-4A74-B38C-DF2272E693D9}"/>
                </a:ext>
              </a:extLst>
            </p:cNvPr>
            <p:cNvSpPr>
              <a:spLocks/>
            </p:cNvSpPr>
            <p:nvPr/>
          </p:nvSpPr>
          <p:spPr bwMode="auto">
            <a:xfrm>
              <a:off x="4254500" y="2419350"/>
              <a:ext cx="801687" cy="800100"/>
            </a:xfrm>
            <a:custGeom>
              <a:avLst/>
              <a:gdLst>
                <a:gd name="T0" fmla="*/ 302 w 302"/>
                <a:gd name="T1" fmla="*/ 288 h 301"/>
                <a:gd name="T2" fmla="*/ 289 w 302"/>
                <a:gd name="T3" fmla="*/ 301 h 301"/>
                <a:gd name="T4" fmla="*/ 14 w 302"/>
                <a:gd name="T5" fmla="*/ 301 h 301"/>
                <a:gd name="T6" fmla="*/ 0 w 302"/>
                <a:gd name="T7" fmla="*/ 288 h 301"/>
                <a:gd name="T8" fmla="*/ 0 w 302"/>
                <a:gd name="T9" fmla="*/ 13 h 301"/>
                <a:gd name="T10" fmla="*/ 14 w 302"/>
                <a:gd name="T11" fmla="*/ 0 h 301"/>
                <a:gd name="T12" fmla="*/ 289 w 302"/>
                <a:gd name="T13" fmla="*/ 0 h 301"/>
                <a:gd name="T14" fmla="*/ 302 w 302"/>
                <a:gd name="T15" fmla="*/ 13 h 301"/>
                <a:gd name="T16" fmla="*/ 302 w 302"/>
                <a:gd name="T17" fmla="*/ 288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8"/>
                  </a:moveTo>
                  <a:cubicBezTo>
                    <a:pt x="302" y="295"/>
                    <a:pt x="296" y="301"/>
                    <a:pt x="289" y="301"/>
                  </a:cubicBezTo>
                  <a:cubicBezTo>
                    <a:pt x="14" y="301"/>
                    <a:pt x="14" y="301"/>
                    <a:pt x="14" y="301"/>
                  </a:cubicBezTo>
                  <a:cubicBezTo>
                    <a:pt x="6" y="301"/>
                    <a:pt x="0" y="295"/>
                    <a:pt x="0" y="288"/>
                  </a:cubicBezTo>
                  <a:cubicBezTo>
                    <a:pt x="0" y="13"/>
                    <a:pt x="0" y="13"/>
                    <a:pt x="0" y="13"/>
                  </a:cubicBezTo>
                  <a:cubicBezTo>
                    <a:pt x="0" y="6"/>
                    <a:pt x="6" y="0"/>
                    <a:pt x="14" y="0"/>
                  </a:cubicBezTo>
                  <a:cubicBezTo>
                    <a:pt x="289" y="0"/>
                    <a:pt x="289" y="0"/>
                    <a:pt x="289" y="0"/>
                  </a:cubicBezTo>
                  <a:cubicBezTo>
                    <a:pt x="296" y="0"/>
                    <a:pt x="302" y="6"/>
                    <a:pt x="302" y="13"/>
                  </a:cubicBezTo>
                  <a:lnTo>
                    <a:pt x="302" y="288"/>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10" name="Freeform 9">
              <a:extLst>
                <a:ext uri="{FF2B5EF4-FFF2-40B4-BE49-F238E27FC236}">
                  <a16:creationId xmlns:a16="http://schemas.microsoft.com/office/drawing/2014/main" xmlns="" id="{EFCCEBFC-B187-4531-9CDD-E8EF3D0621B8}"/>
                </a:ext>
              </a:extLst>
            </p:cNvPr>
            <p:cNvSpPr>
              <a:spLocks/>
            </p:cNvSpPr>
            <p:nvPr/>
          </p:nvSpPr>
          <p:spPr bwMode="auto">
            <a:xfrm>
              <a:off x="2427288" y="2847975"/>
              <a:ext cx="800100" cy="798513"/>
            </a:xfrm>
            <a:custGeom>
              <a:avLst/>
              <a:gdLst>
                <a:gd name="T0" fmla="*/ 302 w 302"/>
                <a:gd name="T1" fmla="*/ 287 h 301"/>
                <a:gd name="T2" fmla="*/ 289 w 302"/>
                <a:gd name="T3" fmla="*/ 301 h 301"/>
                <a:gd name="T4" fmla="*/ 13 w 302"/>
                <a:gd name="T5" fmla="*/ 301 h 301"/>
                <a:gd name="T6" fmla="*/ 0 w 302"/>
                <a:gd name="T7" fmla="*/ 287 h 301"/>
                <a:gd name="T8" fmla="*/ 0 w 302"/>
                <a:gd name="T9" fmla="*/ 13 h 301"/>
                <a:gd name="T10" fmla="*/ 13 w 302"/>
                <a:gd name="T11" fmla="*/ 0 h 301"/>
                <a:gd name="T12" fmla="*/ 289 w 302"/>
                <a:gd name="T13" fmla="*/ 0 h 301"/>
                <a:gd name="T14" fmla="*/ 302 w 302"/>
                <a:gd name="T15" fmla="*/ 13 h 301"/>
                <a:gd name="T16" fmla="*/ 302 w 302"/>
                <a:gd name="T17" fmla="*/ 28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7"/>
                  </a:moveTo>
                  <a:cubicBezTo>
                    <a:pt x="302" y="295"/>
                    <a:pt x="296" y="301"/>
                    <a:pt x="289" y="301"/>
                  </a:cubicBezTo>
                  <a:cubicBezTo>
                    <a:pt x="13" y="301"/>
                    <a:pt x="13" y="301"/>
                    <a:pt x="13" y="301"/>
                  </a:cubicBezTo>
                  <a:cubicBezTo>
                    <a:pt x="6" y="301"/>
                    <a:pt x="0" y="295"/>
                    <a:pt x="0" y="287"/>
                  </a:cubicBezTo>
                  <a:cubicBezTo>
                    <a:pt x="0" y="13"/>
                    <a:pt x="0" y="13"/>
                    <a:pt x="0" y="13"/>
                  </a:cubicBezTo>
                  <a:cubicBezTo>
                    <a:pt x="0" y="6"/>
                    <a:pt x="6" y="0"/>
                    <a:pt x="13" y="0"/>
                  </a:cubicBezTo>
                  <a:cubicBezTo>
                    <a:pt x="289" y="0"/>
                    <a:pt x="289" y="0"/>
                    <a:pt x="289" y="0"/>
                  </a:cubicBezTo>
                  <a:cubicBezTo>
                    <a:pt x="296" y="0"/>
                    <a:pt x="302" y="6"/>
                    <a:pt x="302" y="13"/>
                  </a:cubicBezTo>
                  <a:lnTo>
                    <a:pt x="302" y="28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11" name="Freeform 10">
              <a:extLst>
                <a:ext uri="{FF2B5EF4-FFF2-40B4-BE49-F238E27FC236}">
                  <a16:creationId xmlns:a16="http://schemas.microsoft.com/office/drawing/2014/main" xmlns="" id="{78B27A19-CC06-445D-8752-8E97FC3D2A50}"/>
                </a:ext>
              </a:extLst>
            </p:cNvPr>
            <p:cNvSpPr>
              <a:spLocks/>
            </p:cNvSpPr>
            <p:nvPr/>
          </p:nvSpPr>
          <p:spPr bwMode="auto">
            <a:xfrm>
              <a:off x="2854325" y="1165225"/>
              <a:ext cx="381000" cy="379413"/>
            </a:xfrm>
            <a:custGeom>
              <a:avLst/>
              <a:gdLst>
                <a:gd name="T0" fmla="*/ 144 w 144"/>
                <a:gd name="T1" fmla="*/ 137 h 143"/>
                <a:gd name="T2" fmla="*/ 138 w 144"/>
                <a:gd name="T3" fmla="*/ 143 h 143"/>
                <a:gd name="T4" fmla="*/ 6 w 144"/>
                <a:gd name="T5" fmla="*/ 143 h 143"/>
                <a:gd name="T6" fmla="*/ 0 w 144"/>
                <a:gd name="T7" fmla="*/ 137 h 143"/>
                <a:gd name="T8" fmla="*/ 0 w 144"/>
                <a:gd name="T9" fmla="*/ 7 h 143"/>
                <a:gd name="T10" fmla="*/ 6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6" y="143"/>
                    <a:pt x="6" y="143"/>
                    <a:pt x="6" y="143"/>
                  </a:cubicBezTo>
                  <a:cubicBezTo>
                    <a:pt x="3" y="143"/>
                    <a:pt x="0" y="140"/>
                    <a:pt x="0" y="137"/>
                  </a:cubicBezTo>
                  <a:cubicBezTo>
                    <a:pt x="0" y="7"/>
                    <a:pt x="0" y="7"/>
                    <a:pt x="0" y="7"/>
                  </a:cubicBezTo>
                  <a:cubicBezTo>
                    <a:pt x="0" y="3"/>
                    <a:pt x="3" y="0"/>
                    <a:pt x="6"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12" name="Freeform 11">
              <a:extLst>
                <a:ext uri="{FF2B5EF4-FFF2-40B4-BE49-F238E27FC236}">
                  <a16:creationId xmlns:a16="http://schemas.microsoft.com/office/drawing/2014/main" xmlns="" id="{3219A056-71A4-4C91-A27D-04372516200D}"/>
                </a:ext>
              </a:extLst>
            </p:cNvPr>
            <p:cNvSpPr>
              <a:spLocks/>
            </p:cNvSpPr>
            <p:nvPr/>
          </p:nvSpPr>
          <p:spPr bwMode="auto">
            <a:xfrm>
              <a:off x="4254500" y="703263"/>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13" name="Freeform 12">
              <a:extLst>
                <a:ext uri="{FF2B5EF4-FFF2-40B4-BE49-F238E27FC236}">
                  <a16:creationId xmlns:a16="http://schemas.microsoft.com/office/drawing/2014/main" xmlns="" id="{91E132D7-FA6D-4828-9647-1D84CFD72376}"/>
                </a:ext>
              </a:extLst>
            </p:cNvPr>
            <p:cNvSpPr>
              <a:spLocks/>
            </p:cNvSpPr>
            <p:nvPr/>
          </p:nvSpPr>
          <p:spPr bwMode="auto">
            <a:xfrm>
              <a:off x="6948488" y="688975"/>
              <a:ext cx="382587"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14" name="Freeform 13">
              <a:extLst>
                <a:ext uri="{FF2B5EF4-FFF2-40B4-BE49-F238E27FC236}">
                  <a16:creationId xmlns:a16="http://schemas.microsoft.com/office/drawing/2014/main" xmlns="" id="{00C64041-297B-4F1C-A118-58701A6E3E62}"/>
                </a:ext>
              </a:extLst>
            </p:cNvPr>
            <p:cNvSpPr>
              <a:spLocks/>
            </p:cNvSpPr>
            <p:nvPr/>
          </p:nvSpPr>
          <p:spPr bwMode="auto">
            <a:xfrm>
              <a:off x="8320088" y="1157288"/>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15" name="Freeform 14">
              <a:extLst>
                <a:ext uri="{FF2B5EF4-FFF2-40B4-BE49-F238E27FC236}">
                  <a16:creationId xmlns:a16="http://schemas.microsoft.com/office/drawing/2014/main" xmlns="" id="{A30794ED-9302-416D-9DA8-3E4F6C3766CE}"/>
                </a:ext>
              </a:extLst>
            </p:cNvPr>
            <p:cNvSpPr>
              <a:spLocks/>
            </p:cNvSpPr>
            <p:nvPr/>
          </p:nvSpPr>
          <p:spPr bwMode="auto">
            <a:xfrm>
              <a:off x="7845425" y="1976438"/>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16" name="Freeform 15">
              <a:extLst>
                <a:ext uri="{FF2B5EF4-FFF2-40B4-BE49-F238E27FC236}">
                  <a16:creationId xmlns:a16="http://schemas.microsoft.com/office/drawing/2014/main" xmlns="" id="{D6BB82F3-5D8B-4E55-B8E9-C88C5740C35D}"/>
                </a:ext>
              </a:extLst>
            </p:cNvPr>
            <p:cNvSpPr>
              <a:spLocks/>
            </p:cNvSpPr>
            <p:nvPr/>
          </p:nvSpPr>
          <p:spPr bwMode="auto">
            <a:xfrm>
              <a:off x="8320088" y="3717925"/>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17" name="Freeform 16">
              <a:extLst>
                <a:ext uri="{FF2B5EF4-FFF2-40B4-BE49-F238E27FC236}">
                  <a16:creationId xmlns:a16="http://schemas.microsoft.com/office/drawing/2014/main" xmlns="" id="{F07A89A0-16AA-44E8-9010-77CD500D1F13}"/>
                </a:ext>
              </a:extLst>
            </p:cNvPr>
            <p:cNvSpPr>
              <a:spLocks/>
            </p:cNvSpPr>
            <p:nvPr/>
          </p:nvSpPr>
          <p:spPr bwMode="auto">
            <a:xfrm>
              <a:off x="8320088" y="2425700"/>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3 h 298"/>
                <a:gd name="T10" fmla="*/ 14 w 308"/>
                <a:gd name="T11" fmla="*/ 0 h 298"/>
                <a:gd name="T12" fmla="*/ 295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3"/>
                    <a:pt x="0" y="13"/>
                    <a:pt x="0" y="13"/>
                  </a:cubicBezTo>
                  <a:cubicBezTo>
                    <a:pt x="0" y="6"/>
                    <a:pt x="7" y="0"/>
                    <a:pt x="14" y="0"/>
                  </a:cubicBezTo>
                  <a:cubicBezTo>
                    <a:pt x="295" y="0"/>
                    <a:pt x="295" y="0"/>
                    <a:pt x="295" y="0"/>
                  </a:cubicBezTo>
                  <a:cubicBezTo>
                    <a:pt x="302" y="0"/>
                    <a:pt x="308" y="6"/>
                    <a:pt x="308" y="13"/>
                  </a:cubicBezTo>
                  <a:lnTo>
                    <a:pt x="308" y="285"/>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18" name="Freeform 17">
              <a:extLst>
                <a:ext uri="{FF2B5EF4-FFF2-40B4-BE49-F238E27FC236}">
                  <a16:creationId xmlns:a16="http://schemas.microsoft.com/office/drawing/2014/main" xmlns="" id="{3A028726-D604-412F-80C5-F20AB9A2D39D}"/>
                </a:ext>
              </a:extLst>
            </p:cNvPr>
            <p:cNvSpPr>
              <a:spLocks/>
            </p:cNvSpPr>
            <p:nvPr/>
          </p:nvSpPr>
          <p:spPr bwMode="auto">
            <a:xfrm>
              <a:off x="7418388" y="2411413"/>
              <a:ext cx="815975" cy="792163"/>
            </a:xfrm>
            <a:custGeom>
              <a:avLst/>
              <a:gdLst>
                <a:gd name="T0" fmla="*/ 308 w 308"/>
                <a:gd name="T1" fmla="*/ 285 h 298"/>
                <a:gd name="T2" fmla="*/ 294 w 308"/>
                <a:gd name="T3" fmla="*/ 298 h 298"/>
                <a:gd name="T4" fmla="*/ 14 w 308"/>
                <a:gd name="T5" fmla="*/ 298 h 298"/>
                <a:gd name="T6" fmla="*/ 0 w 308"/>
                <a:gd name="T7" fmla="*/ 285 h 298"/>
                <a:gd name="T8" fmla="*/ 0 w 308"/>
                <a:gd name="T9" fmla="*/ 13 h 298"/>
                <a:gd name="T10" fmla="*/ 14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4" y="298"/>
                    <a:pt x="14" y="298"/>
                    <a:pt x="14" y="298"/>
                  </a:cubicBezTo>
                  <a:cubicBezTo>
                    <a:pt x="6" y="298"/>
                    <a:pt x="0" y="292"/>
                    <a:pt x="0" y="285"/>
                  </a:cubicBezTo>
                  <a:cubicBezTo>
                    <a:pt x="0" y="13"/>
                    <a:pt x="0" y="13"/>
                    <a:pt x="0" y="13"/>
                  </a:cubicBezTo>
                  <a:cubicBezTo>
                    <a:pt x="0" y="6"/>
                    <a:pt x="6" y="0"/>
                    <a:pt x="14" y="0"/>
                  </a:cubicBezTo>
                  <a:cubicBezTo>
                    <a:pt x="294" y="0"/>
                    <a:pt x="294" y="0"/>
                    <a:pt x="294" y="0"/>
                  </a:cubicBezTo>
                  <a:cubicBezTo>
                    <a:pt x="302" y="0"/>
                    <a:pt x="308" y="6"/>
                    <a:pt x="308" y="13"/>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19" name="Freeform 18">
              <a:extLst>
                <a:ext uri="{FF2B5EF4-FFF2-40B4-BE49-F238E27FC236}">
                  <a16:creationId xmlns:a16="http://schemas.microsoft.com/office/drawing/2014/main" xmlns="" id="{B531F791-6A00-4ABA-B831-0DDA9B979FCA}"/>
                </a:ext>
              </a:extLst>
            </p:cNvPr>
            <p:cNvSpPr>
              <a:spLocks/>
            </p:cNvSpPr>
            <p:nvPr/>
          </p:nvSpPr>
          <p:spPr bwMode="auto">
            <a:xfrm>
              <a:off x="6534150" y="1562100"/>
              <a:ext cx="817562" cy="792163"/>
            </a:xfrm>
            <a:custGeom>
              <a:avLst/>
              <a:gdLst>
                <a:gd name="T0" fmla="*/ 308 w 308"/>
                <a:gd name="T1" fmla="*/ 285 h 298"/>
                <a:gd name="T2" fmla="*/ 294 w 308"/>
                <a:gd name="T3" fmla="*/ 298 h 298"/>
                <a:gd name="T4" fmla="*/ 13 w 308"/>
                <a:gd name="T5" fmla="*/ 298 h 298"/>
                <a:gd name="T6" fmla="*/ 0 w 308"/>
                <a:gd name="T7" fmla="*/ 285 h 298"/>
                <a:gd name="T8" fmla="*/ 0 w 308"/>
                <a:gd name="T9" fmla="*/ 13 h 298"/>
                <a:gd name="T10" fmla="*/ 13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3" y="298"/>
                    <a:pt x="13" y="298"/>
                    <a:pt x="13" y="298"/>
                  </a:cubicBezTo>
                  <a:cubicBezTo>
                    <a:pt x="6" y="298"/>
                    <a:pt x="0" y="292"/>
                    <a:pt x="0" y="285"/>
                  </a:cubicBezTo>
                  <a:cubicBezTo>
                    <a:pt x="0" y="13"/>
                    <a:pt x="0" y="13"/>
                    <a:pt x="0" y="13"/>
                  </a:cubicBezTo>
                  <a:cubicBezTo>
                    <a:pt x="0" y="6"/>
                    <a:pt x="6" y="0"/>
                    <a:pt x="13" y="0"/>
                  </a:cubicBezTo>
                  <a:cubicBezTo>
                    <a:pt x="294" y="0"/>
                    <a:pt x="294" y="0"/>
                    <a:pt x="294" y="0"/>
                  </a:cubicBezTo>
                  <a:cubicBezTo>
                    <a:pt x="302" y="0"/>
                    <a:pt x="308" y="6"/>
                    <a:pt x="308" y="13"/>
                  </a:cubicBezTo>
                  <a:lnTo>
                    <a:pt x="308" y="285"/>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20" name="Freeform 19">
              <a:extLst>
                <a:ext uri="{FF2B5EF4-FFF2-40B4-BE49-F238E27FC236}">
                  <a16:creationId xmlns:a16="http://schemas.microsoft.com/office/drawing/2014/main" xmlns="" id="{099A1417-AD00-4ACA-BFF0-3E26EC76D096}"/>
                </a:ext>
              </a:extLst>
            </p:cNvPr>
            <p:cNvSpPr>
              <a:spLocks/>
            </p:cNvSpPr>
            <p:nvPr/>
          </p:nvSpPr>
          <p:spPr bwMode="auto">
            <a:xfrm>
              <a:off x="8320088" y="1584325"/>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4 h 298"/>
                <a:gd name="T10" fmla="*/ 14 w 308"/>
                <a:gd name="T11" fmla="*/ 0 h 298"/>
                <a:gd name="T12" fmla="*/ 295 w 308"/>
                <a:gd name="T13" fmla="*/ 0 h 298"/>
                <a:gd name="T14" fmla="*/ 308 w 308"/>
                <a:gd name="T15" fmla="*/ 14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4"/>
                    <a:pt x="0" y="14"/>
                    <a:pt x="0" y="14"/>
                  </a:cubicBezTo>
                  <a:cubicBezTo>
                    <a:pt x="0" y="6"/>
                    <a:pt x="7" y="0"/>
                    <a:pt x="14" y="0"/>
                  </a:cubicBezTo>
                  <a:cubicBezTo>
                    <a:pt x="295" y="0"/>
                    <a:pt x="295" y="0"/>
                    <a:pt x="295" y="0"/>
                  </a:cubicBezTo>
                  <a:cubicBezTo>
                    <a:pt x="302" y="0"/>
                    <a:pt x="308" y="6"/>
                    <a:pt x="308" y="14"/>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1" name="Freeform 20">
              <a:extLst>
                <a:ext uri="{FF2B5EF4-FFF2-40B4-BE49-F238E27FC236}">
                  <a16:creationId xmlns:a16="http://schemas.microsoft.com/office/drawing/2014/main" xmlns="" id="{4FB22792-B71B-41F1-8A1A-649C3F7EF9A0}"/>
                </a:ext>
              </a:extLst>
            </p:cNvPr>
            <p:cNvSpPr>
              <a:spLocks/>
            </p:cNvSpPr>
            <p:nvPr/>
          </p:nvSpPr>
          <p:spPr bwMode="auto">
            <a:xfrm>
              <a:off x="7423150"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22" name="Freeform 21">
              <a:extLst>
                <a:ext uri="{FF2B5EF4-FFF2-40B4-BE49-F238E27FC236}">
                  <a16:creationId xmlns:a16="http://schemas.microsoft.com/office/drawing/2014/main" xmlns="" id="{B7D8E7A0-96D7-49EC-9509-C70A04E75C9F}"/>
                </a:ext>
              </a:extLst>
            </p:cNvPr>
            <p:cNvSpPr>
              <a:spLocks/>
            </p:cNvSpPr>
            <p:nvPr/>
          </p:nvSpPr>
          <p:spPr bwMode="auto">
            <a:xfrm>
              <a:off x="6486525" y="5483225"/>
              <a:ext cx="382587" cy="379413"/>
            </a:xfrm>
            <a:custGeom>
              <a:avLst/>
              <a:gdLst>
                <a:gd name="T0" fmla="*/ 144 w 144"/>
                <a:gd name="T1" fmla="*/ 137 h 143"/>
                <a:gd name="T2" fmla="*/ 137 w 144"/>
                <a:gd name="T3" fmla="*/ 143 h 143"/>
                <a:gd name="T4" fmla="*/ 6 w 144"/>
                <a:gd name="T5" fmla="*/ 143 h 143"/>
                <a:gd name="T6" fmla="*/ 0 w 144"/>
                <a:gd name="T7" fmla="*/ 137 h 143"/>
                <a:gd name="T8" fmla="*/ 0 w 144"/>
                <a:gd name="T9" fmla="*/ 6 h 143"/>
                <a:gd name="T10" fmla="*/ 6 w 144"/>
                <a:gd name="T11" fmla="*/ 0 h 143"/>
                <a:gd name="T12" fmla="*/ 137 w 144"/>
                <a:gd name="T13" fmla="*/ 0 h 143"/>
                <a:gd name="T14" fmla="*/ 144 w 144"/>
                <a:gd name="T15" fmla="*/ 6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7" y="143"/>
                  </a:cubicBezTo>
                  <a:cubicBezTo>
                    <a:pt x="6" y="143"/>
                    <a:pt x="6" y="143"/>
                    <a:pt x="6" y="143"/>
                  </a:cubicBezTo>
                  <a:cubicBezTo>
                    <a:pt x="3" y="143"/>
                    <a:pt x="0" y="140"/>
                    <a:pt x="0" y="137"/>
                  </a:cubicBezTo>
                  <a:cubicBezTo>
                    <a:pt x="0" y="6"/>
                    <a:pt x="0" y="6"/>
                    <a:pt x="0" y="6"/>
                  </a:cubicBezTo>
                  <a:cubicBezTo>
                    <a:pt x="0" y="3"/>
                    <a:pt x="3" y="0"/>
                    <a:pt x="6" y="0"/>
                  </a:cubicBezTo>
                  <a:cubicBezTo>
                    <a:pt x="137" y="0"/>
                    <a:pt x="137" y="0"/>
                    <a:pt x="137" y="0"/>
                  </a:cubicBezTo>
                  <a:cubicBezTo>
                    <a:pt x="141" y="0"/>
                    <a:pt x="144" y="3"/>
                    <a:pt x="144" y="6"/>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3" name="Freeform 22">
              <a:extLst>
                <a:ext uri="{FF2B5EF4-FFF2-40B4-BE49-F238E27FC236}">
                  <a16:creationId xmlns:a16="http://schemas.microsoft.com/office/drawing/2014/main" xmlns="" id="{B38F01AC-49EE-4C23-A5E6-7522F79E4327}"/>
                </a:ext>
              </a:extLst>
            </p:cNvPr>
            <p:cNvSpPr>
              <a:spLocks/>
            </p:cNvSpPr>
            <p:nvPr/>
          </p:nvSpPr>
          <p:spPr bwMode="auto">
            <a:xfrm>
              <a:off x="5554663" y="5929313"/>
              <a:ext cx="722312" cy="379413"/>
            </a:xfrm>
            <a:custGeom>
              <a:avLst/>
              <a:gdLst>
                <a:gd name="T0" fmla="*/ 272 w 272"/>
                <a:gd name="T1" fmla="*/ 137 h 143"/>
                <a:gd name="T2" fmla="*/ 260 w 272"/>
                <a:gd name="T3" fmla="*/ 143 h 143"/>
                <a:gd name="T4" fmla="*/ 12 w 272"/>
                <a:gd name="T5" fmla="*/ 143 h 143"/>
                <a:gd name="T6" fmla="*/ 0 w 272"/>
                <a:gd name="T7" fmla="*/ 137 h 143"/>
                <a:gd name="T8" fmla="*/ 0 w 272"/>
                <a:gd name="T9" fmla="*/ 7 h 143"/>
                <a:gd name="T10" fmla="*/ 12 w 272"/>
                <a:gd name="T11" fmla="*/ 0 h 143"/>
                <a:gd name="T12" fmla="*/ 260 w 272"/>
                <a:gd name="T13" fmla="*/ 0 h 143"/>
                <a:gd name="T14" fmla="*/ 272 w 272"/>
                <a:gd name="T15" fmla="*/ 7 h 143"/>
                <a:gd name="T16" fmla="*/ 272 w 272"/>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2" h="143">
                  <a:moveTo>
                    <a:pt x="272" y="137"/>
                  </a:moveTo>
                  <a:cubicBezTo>
                    <a:pt x="272" y="140"/>
                    <a:pt x="266" y="143"/>
                    <a:pt x="260" y="143"/>
                  </a:cubicBezTo>
                  <a:cubicBezTo>
                    <a:pt x="12" y="143"/>
                    <a:pt x="12" y="143"/>
                    <a:pt x="12" y="143"/>
                  </a:cubicBezTo>
                  <a:cubicBezTo>
                    <a:pt x="5" y="143"/>
                    <a:pt x="0" y="140"/>
                    <a:pt x="0" y="137"/>
                  </a:cubicBezTo>
                  <a:cubicBezTo>
                    <a:pt x="0" y="7"/>
                    <a:pt x="0" y="7"/>
                    <a:pt x="0" y="7"/>
                  </a:cubicBezTo>
                  <a:cubicBezTo>
                    <a:pt x="0" y="3"/>
                    <a:pt x="5" y="0"/>
                    <a:pt x="12" y="0"/>
                  </a:cubicBezTo>
                  <a:cubicBezTo>
                    <a:pt x="260" y="0"/>
                    <a:pt x="260" y="0"/>
                    <a:pt x="260" y="0"/>
                  </a:cubicBezTo>
                  <a:cubicBezTo>
                    <a:pt x="266" y="0"/>
                    <a:pt x="272" y="3"/>
                    <a:pt x="272" y="7"/>
                  </a:cubicBezTo>
                  <a:lnTo>
                    <a:pt x="272"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4" name="Freeform 23">
              <a:extLst>
                <a:ext uri="{FF2B5EF4-FFF2-40B4-BE49-F238E27FC236}">
                  <a16:creationId xmlns:a16="http://schemas.microsoft.com/office/drawing/2014/main" xmlns="" id="{42608C0F-99C1-4068-8034-D3F9019FF324}"/>
                </a:ext>
              </a:extLst>
            </p:cNvPr>
            <p:cNvSpPr>
              <a:spLocks/>
            </p:cNvSpPr>
            <p:nvPr/>
          </p:nvSpPr>
          <p:spPr bwMode="auto">
            <a:xfrm>
              <a:off x="6510338" y="5026025"/>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6" y="142"/>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5" name="Freeform 24">
              <a:extLst>
                <a:ext uri="{FF2B5EF4-FFF2-40B4-BE49-F238E27FC236}">
                  <a16:creationId xmlns:a16="http://schemas.microsoft.com/office/drawing/2014/main" xmlns="" id="{780A45F3-021D-4E4A-AD80-558FA01CDD9A}"/>
                </a:ext>
              </a:extLst>
            </p:cNvPr>
            <p:cNvSpPr>
              <a:spLocks/>
            </p:cNvSpPr>
            <p:nvPr/>
          </p:nvSpPr>
          <p:spPr bwMode="auto">
            <a:xfrm>
              <a:off x="6510338" y="1122363"/>
              <a:ext cx="817562" cy="379413"/>
            </a:xfrm>
            <a:custGeom>
              <a:avLst/>
              <a:gdLst>
                <a:gd name="T0" fmla="*/ 308 w 308"/>
                <a:gd name="T1" fmla="*/ 136 h 143"/>
                <a:gd name="T2" fmla="*/ 295 w 308"/>
                <a:gd name="T3" fmla="*/ 143 h 143"/>
                <a:gd name="T4" fmla="*/ 14 w 308"/>
                <a:gd name="T5" fmla="*/ 143 h 143"/>
                <a:gd name="T6" fmla="*/ 0 w 308"/>
                <a:gd name="T7" fmla="*/ 136 h 143"/>
                <a:gd name="T8" fmla="*/ 0 w 308"/>
                <a:gd name="T9" fmla="*/ 6 h 143"/>
                <a:gd name="T10" fmla="*/ 14 w 308"/>
                <a:gd name="T11" fmla="*/ 0 h 143"/>
                <a:gd name="T12" fmla="*/ 295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5" y="143"/>
                  </a:cubicBezTo>
                  <a:cubicBezTo>
                    <a:pt x="14" y="143"/>
                    <a:pt x="14" y="143"/>
                    <a:pt x="14" y="143"/>
                  </a:cubicBezTo>
                  <a:cubicBezTo>
                    <a:pt x="6" y="143"/>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6" name="Freeform 25">
              <a:extLst>
                <a:ext uri="{FF2B5EF4-FFF2-40B4-BE49-F238E27FC236}">
                  <a16:creationId xmlns:a16="http://schemas.microsoft.com/office/drawing/2014/main" xmlns="" id="{284DEB1D-9D7E-453C-BCD8-0D1CCB7CF579}"/>
                </a:ext>
              </a:extLst>
            </p:cNvPr>
            <p:cNvSpPr>
              <a:spLocks/>
            </p:cNvSpPr>
            <p:nvPr/>
          </p:nvSpPr>
          <p:spPr bwMode="auto">
            <a:xfrm>
              <a:off x="7418388" y="4181475"/>
              <a:ext cx="815975" cy="377825"/>
            </a:xfrm>
            <a:custGeom>
              <a:avLst/>
              <a:gdLst>
                <a:gd name="T0" fmla="*/ 308 w 308"/>
                <a:gd name="T1" fmla="*/ 136 h 142"/>
                <a:gd name="T2" fmla="*/ 294 w 308"/>
                <a:gd name="T3" fmla="*/ 142 h 142"/>
                <a:gd name="T4" fmla="*/ 14 w 308"/>
                <a:gd name="T5" fmla="*/ 142 h 142"/>
                <a:gd name="T6" fmla="*/ 0 w 308"/>
                <a:gd name="T7" fmla="*/ 136 h 142"/>
                <a:gd name="T8" fmla="*/ 0 w 308"/>
                <a:gd name="T9" fmla="*/ 6 h 142"/>
                <a:gd name="T10" fmla="*/ 14 w 308"/>
                <a:gd name="T11" fmla="*/ 0 h 142"/>
                <a:gd name="T12" fmla="*/ 294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4" y="142"/>
                  </a:cubicBezTo>
                  <a:cubicBezTo>
                    <a:pt x="14" y="142"/>
                    <a:pt x="14" y="142"/>
                    <a:pt x="14" y="142"/>
                  </a:cubicBezTo>
                  <a:cubicBezTo>
                    <a:pt x="6" y="142"/>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7" name="Freeform 26">
              <a:extLst>
                <a:ext uri="{FF2B5EF4-FFF2-40B4-BE49-F238E27FC236}">
                  <a16:creationId xmlns:a16="http://schemas.microsoft.com/office/drawing/2014/main" xmlns="" id="{DD37C55E-80B6-4C87-86EB-32497381F825}"/>
                </a:ext>
              </a:extLst>
            </p:cNvPr>
            <p:cNvSpPr>
              <a:spLocks/>
            </p:cNvSpPr>
            <p:nvPr/>
          </p:nvSpPr>
          <p:spPr bwMode="auto">
            <a:xfrm>
              <a:off x="7418388" y="3733800"/>
              <a:ext cx="815975" cy="379413"/>
            </a:xfrm>
            <a:custGeom>
              <a:avLst/>
              <a:gdLst>
                <a:gd name="T0" fmla="*/ 308 w 308"/>
                <a:gd name="T1" fmla="*/ 136 h 143"/>
                <a:gd name="T2" fmla="*/ 294 w 308"/>
                <a:gd name="T3" fmla="*/ 143 h 143"/>
                <a:gd name="T4" fmla="*/ 14 w 308"/>
                <a:gd name="T5" fmla="*/ 143 h 143"/>
                <a:gd name="T6" fmla="*/ 0 w 308"/>
                <a:gd name="T7" fmla="*/ 136 h 143"/>
                <a:gd name="T8" fmla="*/ 0 w 308"/>
                <a:gd name="T9" fmla="*/ 6 h 143"/>
                <a:gd name="T10" fmla="*/ 14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4" y="143"/>
                    <a:pt x="14" y="143"/>
                    <a:pt x="14" y="143"/>
                  </a:cubicBezTo>
                  <a:cubicBezTo>
                    <a:pt x="6" y="143"/>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8" name="Freeform 27">
              <a:extLst>
                <a:ext uri="{FF2B5EF4-FFF2-40B4-BE49-F238E27FC236}">
                  <a16:creationId xmlns:a16="http://schemas.microsoft.com/office/drawing/2014/main" xmlns="" id="{4E8FB0F0-DB20-4CC1-90F0-BF29D0A4E533}"/>
                </a:ext>
              </a:extLst>
            </p:cNvPr>
            <p:cNvSpPr>
              <a:spLocks/>
            </p:cNvSpPr>
            <p:nvPr/>
          </p:nvSpPr>
          <p:spPr bwMode="auto">
            <a:xfrm>
              <a:off x="8320088" y="3268663"/>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7" y="142"/>
                    <a:pt x="0" y="140"/>
                    <a:pt x="0" y="136"/>
                  </a:cubicBezTo>
                  <a:cubicBezTo>
                    <a:pt x="0" y="6"/>
                    <a:pt x="0" y="6"/>
                    <a:pt x="0" y="6"/>
                  </a:cubicBezTo>
                  <a:cubicBezTo>
                    <a:pt x="0" y="3"/>
                    <a:pt x="7" y="0"/>
                    <a:pt x="14" y="0"/>
                  </a:cubicBezTo>
                  <a:cubicBezTo>
                    <a:pt x="295" y="0"/>
                    <a:pt x="295" y="0"/>
                    <a:pt x="295"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9" name="Freeform 28">
              <a:extLst>
                <a:ext uri="{FF2B5EF4-FFF2-40B4-BE49-F238E27FC236}">
                  <a16:creationId xmlns:a16="http://schemas.microsoft.com/office/drawing/2014/main" xmlns="" id="{C68ACAD5-7145-45F5-A0C6-90E3B6F861AD}"/>
                </a:ext>
              </a:extLst>
            </p:cNvPr>
            <p:cNvSpPr>
              <a:spLocks/>
            </p:cNvSpPr>
            <p:nvPr/>
          </p:nvSpPr>
          <p:spPr bwMode="auto">
            <a:xfrm>
              <a:off x="6534150" y="3733800"/>
              <a:ext cx="817562" cy="379413"/>
            </a:xfrm>
            <a:custGeom>
              <a:avLst/>
              <a:gdLst>
                <a:gd name="T0" fmla="*/ 308 w 308"/>
                <a:gd name="T1" fmla="*/ 136 h 143"/>
                <a:gd name="T2" fmla="*/ 294 w 308"/>
                <a:gd name="T3" fmla="*/ 143 h 143"/>
                <a:gd name="T4" fmla="*/ 13 w 308"/>
                <a:gd name="T5" fmla="*/ 143 h 143"/>
                <a:gd name="T6" fmla="*/ 0 w 308"/>
                <a:gd name="T7" fmla="*/ 136 h 143"/>
                <a:gd name="T8" fmla="*/ 0 w 308"/>
                <a:gd name="T9" fmla="*/ 6 h 143"/>
                <a:gd name="T10" fmla="*/ 13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3" y="143"/>
                    <a:pt x="13" y="143"/>
                    <a:pt x="13" y="143"/>
                  </a:cubicBezTo>
                  <a:cubicBezTo>
                    <a:pt x="6" y="143"/>
                    <a:pt x="0" y="140"/>
                    <a:pt x="0" y="136"/>
                  </a:cubicBezTo>
                  <a:cubicBezTo>
                    <a:pt x="0" y="6"/>
                    <a:pt x="0" y="6"/>
                    <a:pt x="0" y="6"/>
                  </a:cubicBezTo>
                  <a:cubicBezTo>
                    <a:pt x="0" y="3"/>
                    <a:pt x="6" y="0"/>
                    <a:pt x="13" y="0"/>
                  </a:cubicBezTo>
                  <a:cubicBezTo>
                    <a:pt x="294" y="0"/>
                    <a:pt x="294" y="0"/>
                    <a:pt x="294"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0" name="Freeform 29">
              <a:extLst>
                <a:ext uri="{FF2B5EF4-FFF2-40B4-BE49-F238E27FC236}">
                  <a16:creationId xmlns:a16="http://schemas.microsoft.com/office/drawing/2014/main" xmlns="" id="{03CEF508-3139-4DFF-8B14-DF053F131DF6}"/>
                </a:ext>
              </a:extLst>
            </p:cNvPr>
            <p:cNvSpPr>
              <a:spLocks/>
            </p:cNvSpPr>
            <p:nvPr/>
          </p:nvSpPr>
          <p:spPr bwMode="auto">
            <a:xfrm>
              <a:off x="5159375" y="5483225"/>
              <a:ext cx="379412" cy="379413"/>
            </a:xfrm>
            <a:custGeom>
              <a:avLst/>
              <a:gdLst>
                <a:gd name="T0" fmla="*/ 143 w 143"/>
                <a:gd name="T1" fmla="*/ 137 h 143"/>
                <a:gd name="T2" fmla="*/ 137 w 143"/>
                <a:gd name="T3" fmla="*/ 143 h 143"/>
                <a:gd name="T4" fmla="*/ 6 w 143"/>
                <a:gd name="T5" fmla="*/ 143 h 143"/>
                <a:gd name="T6" fmla="*/ 0 w 143"/>
                <a:gd name="T7" fmla="*/ 137 h 143"/>
                <a:gd name="T8" fmla="*/ 0 w 143"/>
                <a:gd name="T9" fmla="*/ 6 h 143"/>
                <a:gd name="T10" fmla="*/ 6 w 143"/>
                <a:gd name="T11" fmla="*/ 0 h 143"/>
                <a:gd name="T12" fmla="*/ 137 w 143"/>
                <a:gd name="T13" fmla="*/ 0 h 143"/>
                <a:gd name="T14" fmla="*/ 143 w 143"/>
                <a:gd name="T15" fmla="*/ 6 h 143"/>
                <a:gd name="T16" fmla="*/ 143 w 143"/>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3">
                  <a:moveTo>
                    <a:pt x="143" y="137"/>
                  </a:moveTo>
                  <a:cubicBezTo>
                    <a:pt x="143" y="140"/>
                    <a:pt x="141" y="143"/>
                    <a:pt x="137" y="143"/>
                  </a:cubicBezTo>
                  <a:cubicBezTo>
                    <a:pt x="6" y="143"/>
                    <a:pt x="6" y="143"/>
                    <a:pt x="6" y="143"/>
                  </a:cubicBezTo>
                  <a:cubicBezTo>
                    <a:pt x="2" y="143"/>
                    <a:pt x="0" y="140"/>
                    <a:pt x="0" y="137"/>
                  </a:cubicBezTo>
                  <a:cubicBezTo>
                    <a:pt x="0" y="6"/>
                    <a:pt x="0" y="6"/>
                    <a:pt x="0" y="6"/>
                  </a:cubicBezTo>
                  <a:cubicBezTo>
                    <a:pt x="0" y="3"/>
                    <a:pt x="2" y="0"/>
                    <a:pt x="6" y="0"/>
                  </a:cubicBezTo>
                  <a:cubicBezTo>
                    <a:pt x="137" y="0"/>
                    <a:pt x="137" y="0"/>
                    <a:pt x="137" y="0"/>
                  </a:cubicBezTo>
                  <a:cubicBezTo>
                    <a:pt x="141" y="0"/>
                    <a:pt x="143" y="3"/>
                    <a:pt x="143" y="6"/>
                  </a:cubicBezTo>
                  <a:lnTo>
                    <a:pt x="143" y="137"/>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31" name="Freeform 30">
              <a:extLst>
                <a:ext uri="{FF2B5EF4-FFF2-40B4-BE49-F238E27FC236}">
                  <a16:creationId xmlns:a16="http://schemas.microsoft.com/office/drawing/2014/main" xmlns="" id="{CD54AE22-619B-4141-9BC1-AF46F01E82E7}"/>
                </a:ext>
              </a:extLst>
            </p:cNvPr>
            <p:cNvSpPr>
              <a:spLocks/>
            </p:cNvSpPr>
            <p:nvPr/>
          </p:nvSpPr>
          <p:spPr bwMode="auto">
            <a:xfrm>
              <a:off x="3838575"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2" name="Freeform 31">
              <a:extLst>
                <a:ext uri="{FF2B5EF4-FFF2-40B4-BE49-F238E27FC236}">
                  <a16:creationId xmlns:a16="http://schemas.microsoft.com/office/drawing/2014/main" xmlns="" id="{F55002BC-A34C-47FB-8552-BCEACDABEC98}"/>
                </a:ext>
              </a:extLst>
            </p:cNvPr>
            <p:cNvSpPr>
              <a:spLocks/>
            </p:cNvSpPr>
            <p:nvPr/>
          </p:nvSpPr>
          <p:spPr bwMode="auto">
            <a:xfrm>
              <a:off x="4284663" y="4614863"/>
              <a:ext cx="379412" cy="788988"/>
            </a:xfrm>
            <a:custGeom>
              <a:avLst/>
              <a:gdLst>
                <a:gd name="T0" fmla="*/ 143 w 143"/>
                <a:gd name="T1" fmla="*/ 284 h 297"/>
                <a:gd name="T2" fmla="*/ 137 w 143"/>
                <a:gd name="T3" fmla="*/ 297 h 297"/>
                <a:gd name="T4" fmla="*/ 6 w 143"/>
                <a:gd name="T5" fmla="*/ 297 h 297"/>
                <a:gd name="T6" fmla="*/ 0 w 143"/>
                <a:gd name="T7" fmla="*/ 284 h 297"/>
                <a:gd name="T8" fmla="*/ 0 w 143"/>
                <a:gd name="T9" fmla="*/ 13 h 297"/>
                <a:gd name="T10" fmla="*/ 6 w 143"/>
                <a:gd name="T11" fmla="*/ 0 h 297"/>
                <a:gd name="T12" fmla="*/ 137 w 143"/>
                <a:gd name="T13" fmla="*/ 0 h 297"/>
                <a:gd name="T14" fmla="*/ 143 w 143"/>
                <a:gd name="T15" fmla="*/ 13 h 297"/>
                <a:gd name="T16" fmla="*/ 143 w 143"/>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297">
                  <a:moveTo>
                    <a:pt x="143" y="284"/>
                  </a:moveTo>
                  <a:cubicBezTo>
                    <a:pt x="143" y="292"/>
                    <a:pt x="141" y="297"/>
                    <a:pt x="137" y="297"/>
                  </a:cubicBezTo>
                  <a:cubicBezTo>
                    <a:pt x="6" y="297"/>
                    <a:pt x="6" y="297"/>
                    <a:pt x="6" y="297"/>
                  </a:cubicBezTo>
                  <a:cubicBezTo>
                    <a:pt x="2" y="297"/>
                    <a:pt x="0" y="292"/>
                    <a:pt x="0" y="284"/>
                  </a:cubicBezTo>
                  <a:cubicBezTo>
                    <a:pt x="0" y="13"/>
                    <a:pt x="0" y="13"/>
                    <a:pt x="0" y="13"/>
                  </a:cubicBezTo>
                  <a:cubicBezTo>
                    <a:pt x="0" y="6"/>
                    <a:pt x="2" y="0"/>
                    <a:pt x="6" y="0"/>
                  </a:cubicBezTo>
                  <a:cubicBezTo>
                    <a:pt x="137" y="0"/>
                    <a:pt x="137" y="0"/>
                    <a:pt x="137" y="0"/>
                  </a:cubicBezTo>
                  <a:cubicBezTo>
                    <a:pt x="141" y="0"/>
                    <a:pt x="143" y="6"/>
                    <a:pt x="143" y="13"/>
                  </a:cubicBezTo>
                  <a:lnTo>
                    <a:pt x="143"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3" name="Freeform 32">
              <a:extLst>
                <a:ext uri="{FF2B5EF4-FFF2-40B4-BE49-F238E27FC236}">
                  <a16:creationId xmlns:a16="http://schemas.microsoft.com/office/drawing/2014/main" xmlns="" id="{BAA5204B-544C-45B1-9195-E408715ACB2F}"/>
                </a:ext>
              </a:extLst>
            </p:cNvPr>
            <p:cNvSpPr>
              <a:spLocks/>
            </p:cNvSpPr>
            <p:nvPr/>
          </p:nvSpPr>
          <p:spPr bwMode="auto">
            <a:xfrm>
              <a:off x="6942138" y="4184650"/>
              <a:ext cx="382587" cy="788988"/>
            </a:xfrm>
            <a:custGeom>
              <a:avLst/>
              <a:gdLst>
                <a:gd name="T0" fmla="*/ 144 w 144"/>
                <a:gd name="T1" fmla="*/ 284 h 297"/>
                <a:gd name="T2" fmla="*/ 137 w 144"/>
                <a:gd name="T3" fmla="*/ 297 h 297"/>
                <a:gd name="T4" fmla="*/ 6 w 144"/>
                <a:gd name="T5" fmla="*/ 297 h 297"/>
                <a:gd name="T6" fmla="*/ 0 w 144"/>
                <a:gd name="T7" fmla="*/ 284 h 297"/>
                <a:gd name="T8" fmla="*/ 0 w 144"/>
                <a:gd name="T9" fmla="*/ 13 h 297"/>
                <a:gd name="T10" fmla="*/ 6 w 144"/>
                <a:gd name="T11" fmla="*/ 0 h 297"/>
                <a:gd name="T12" fmla="*/ 137 w 144"/>
                <a:gd name="T13" fmla="*/ 0 h 297"/>
                <a:gd name="T14" fmla="*/ 144 w 144"/>
                <a:gd name="T15" fmla="*/ 13 h 297"/>
                <a:gd name="T16" fmla="*/ 144 w 144"/>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297">
                  <a:moveTo>
                    <a:pt x="144" y="284"/>
                  </a:moveTo>
                  <a:cubicBezTo>
                    <a:pt x="144" y="291"/>
                    <a:pt x="141" y="297"/>
                    <a:pt x="137" y="297"/>
                  </a:cubicBezTo>
                  <a:cubicBezTo>
                    <a:pt x="6" y="297"/>
                    <a:pt x="6" y="297"/>
                    <a:pt x="6" y="297"/>
                  </a:cubicBezTo>
                  <a:cubicBezTo>
                    <a:pt x="3" y="297"/>
                    <a:pt x="0" y="291"/>
                    <a:pt x="0" y="284"/>
                  </a:cubicBezTo>
                  <a:cubicBezTo>
                    <a:pt x="0" y="13"/>
                    <a:pt x="0" y="13"/>
                    <a:pt x="0" y="13"/>
                  </a:cubicBezTo>
                  <a:cubicBezTo>
                    <a:pt x="0" y="6"/>
                    <a:pt x="3" y="0"/>
                    <a:pt x="6" y="0"/>
                  </a:cubicBezTo>
                  <a:cubicBezTo>
                    <a:pt x="137" y="0"/>
                    <a:pt x="137" y="0"/>
                    <a:pt x="137" y="0"/>
                  </a:cubicBezTo>
                  <a:cubicBezTo>
                    <a:pt x="141" y="0"/>
                    <a:pt x="144" y="6"/>
                    <a:pt x="144" y="13"/>
                  </a:cubicBezTo>
                  <a:lnTo>
                    <a:pt x="144"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4" name="Freeform 33">
              <a:extLst>
                <a:ext uri="{FF2B5EF4-FFF2-40B4-BE49-F238E27FC236}">
                  <a16:creationId xmlns:a16="http://schemas.microsoft.com/office/drawing/2014/main" xmlns="" id="{0E7AE406-AB73-407F-A800-0AEAB5B39E2D}"/>
                </a:ext>
              </a:extLst>
            </p:cNvPr>
            <p:cNvSpPr>
              <a:spLocks/>
            </p:cNvSpPr>
            <p:nvPr/>
          </p:nvSpPr>
          <p:spPr bwMode="auto">
            <a:xfrm>
              <a:off x="2854325" y="3697288"/>
              <a:ext cx="381000"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5" name="Freeform 34">
              <a:extLst>
                <a:ext uri="{FF2B5EF4-FFF2-40B4-BE49-F238E27FC236}">
                  <a16:creationId xmlns:a16="http://schemas.microsoft.com/office/drawing/2014/main" xmlns="" id="{E05D9831-3DB4-4B0F-BF9B-AE267F265C82}"/>
                </a:ext>
              </a:extLst>
            </p:cNvPr>
            <p:cNvSpPr>
              <a:spLocks/>
            </p:cNvSpPr>
            <p:nvPr/>
          </p:nvSpPr>
          <p:spPr bwMode="auto">
            <a:xfrm>
              <a:off x="5159375" y="4181475"/>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36" name="Freeform 35">
              <a:extLst>
                <a:ext uri="{FF2B5EF4-FFF2-40B4-BE49-F238E27FC236}">
                  <a16:creationId xmlns:a16="http://schemas.microsoft.com/office/drawing/2014/main" xmlns="" id="{01458236-A2A9-49E5-A09D-3C31C647EDFA}"/>
                </a:ext>
              </a:extLst>
            </p:cNvPr>
            <p:cNvSpPr>
              <a:spLocks/>
            </p:cNvSpPr>
            <p:nvPr/>
          </p:nvSpPr>
          <p:spPr bwMode="auto">
            <a:xfrm>
              <a:off x="7426325" y="1976438"/>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6" y="142"/>
                    <a:pt x="6" y="142"/>
                    <a:pt x="6" y="142"/>
                  </a:cubicBezTo>
                  <a:cubicBezTo>
                    <a:pt x="3" y="142"/>
                    <a:pt x="0" y="139"/>
                    <a:pt x="0" y="136"/>
                  </a:cubicBezTo>
                  <a:cubicBezTo>
                    <a:pt x="0" y="6"/>
                    <a:pt x="0" y="6"/>
                    <a:pt x="0" y="6"/>
                  </a:cubicBezTo>
                  <a:cubicBezTo>
                    <a:pt x="0" y="2"/>
                    <a:pt x="3" y="0"/>
                    <a:pt x="6"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7" name="Freeform 36">
              <a:extLst>
                <a:ext uri="{FF2B5EF4-FFF2-40B4-BE49-F238E27FC236}">
                  <a16:creationId xmlns:a16="http://schemas.microsoft.com/office/drawing/2014/main" xmlns="" id="{43383611-37C6-46F4-BED6-86EA83650276}"/>
                </a:ext>
              </a:extLst>
            </p:cNvPr>
            <p:cNvSpPr>
              <a:spLocks/>
            </p:cNvSpPr>
            <p:nvPr/>
          </p:nvSpPr>
          <p:spPr bwMode="auto">
            <a:xfrm>
              <a:off x="7845425" y="3268663"/>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8" name="Freeform 37">
              <a:extLst>
                <a:ext uri="{FF2B5EF4-FFF2-40B4-BE49-F238E27FC236}">
                  <a16:creationId xmlns:a16="http://schemas.microsoft.com/office/drawing/2014/main" xmlns="" id="{A4CE2898-B4B4-4E30-A380-3AE4CCE1AF32}"/>
                </a:ext>
              </a:extLst>
            </p:cNvPr>
            <p:cNvSpPr>
              <a:spLocks/>
            </p:cNvSpPr>
            <p:nvPr/>
          </p:nvSpPr>
          <p:spPr bwMode="auto">
            <a:xfrm>
              <a:off x="7426325" y="3268663"/>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6" y="142"/>
                    <a:pt x="6" y="142"/>
                    <a:pt x="6" y="142"/>
                  </a:cubicBezTo>
                  <a:cubicBezTo>
                    <a:pt x="3" y="142"/>
                    <a:pt x="0" y="140"/>
                    <a:pt x="0" y="136"/>
                  </a:cubicBezTo>
                  <a:cubicBezTo>
                    <a:pt x="0" y="6"/>
                    <a:pt x="0" y="6"/>
                    <a:pt x="0" y="6"/>
                  </a:cubicBezTo>
                  <a:cubicBezTo>
                    <a:pt x="0" y="3"/>
                    <a:pt x="3" y="0"/>
                    <a:pt x="6"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9" name="Freeform 38">
              <a:extLst>
                <a:ext uri="{FF2B5EF4-FFF2-40B4-BE49-F238E27FC236}">
                  <a16:creationId xmlns:a16="http://schemas.microsoft.com/office/drawing/2014/main" xmlns="" id="{2534E366-B7BB-430C-B8A3-6A4E8228D4FE}"/>
                </a:ext>
              </a:extLst>
            </p:cNvPr>
            <p:cNvSpPr>
              <a:spLocks/>
            </p:cNvSpPr>
            <p:nvPr/>
          </p:nvSpPr>
          <p:spPr bwMode="auto">
            <a:xfrm>
              <a:off x="6027738" y="3268663"/>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0" name="Freeform 39">
              <a:extLst>
                <a:ext uri="{FF2B5EF4-FFF2-40B4-BE49-F238E27FC236}">
                  <a16:creationId xmlns:a16="http://schemas.microsoft.com/office/drawing/2014/main" xmlns="" id="{0AF94B3A-044B-4B42-809E-62B5FD9FA237}"/>
                </a:ext>
              </a:extLst>
            </p:cNvPr>
            <p:cNvSpPr>
              <a:spLocks/>
            </p:cNvSpPr>
            <p:nvPr/>
          </p:nvSpPr>
          <p:spPr bwMode="auto">
            <a:xfrm>
              <a:off x="6035675" y="3733800"/>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1" name="Freeform 40">
              <a:extLst>
                <a:ext uri="{FF2B5EF4-FFF2-40B4-BE49-F238E27FC236}">
                  <a16:creationId xmlns:a16="http://schemas.microsoft.com/office/drawing/2014/main" xmlns="" id="{DD87FE82-6593-44AD-9578-8149ED9F942F}"/>
                </a:ext>
              </a:extLst>
            </p:cNvPr>
            <p:cNvSpPr>
              <a:spLocks/>
            </p:cNvSpPr>
            <p:nvPr/>
          </p:nvSpPr>
          <p:spPr bwMode="auto">
            <a:xfrm>
              <a:off x="5170488" y="1562100"/>
              <a:ext cx="1230312" cy="1643063"/>
            </a:xfrm>
            <a:custGeom>
              <a:avLst/>
              <a:gdLst>
                <a:gd name="T0" fmla="*/ 464 w 464"/>
                <a:gd name="T1" fmla="*/ 592 h 619"/>
                <a:gd name="T2" fmla="*/ 443 w 464"/>
                <a:gd name="T3" fmla="*/ 619 h 619"/>
                <a:gd name="T4" fmla="*/ 21 w 464"/>
                <a:gd name="T5" fmla="*/ 619 h 619"/>
                <a:gd name="T6" fmla="*/ 0 w 464"/>
                <a:gd name="T7" fmla="*/ 592 h 619"/>
                <a:gd name="T8" fmla="*/ 0 w 464"/>
                <a:gd name="T9" fmla="*/ 28 h 619"/>
                <a:gd name="T10" fmla="*/ 21 w 464"/>
                <a:gd name="T11" fmla="*/ 0 h 619"/>
                <a:gd name="T12" fmla="*/ 443 w 464"/>
                <a:gd name="T13" fmla="*/ 0 h 619"/>
                <a:gd name="T14" fmla="*/ 464 w 464"/>
                <a:gd name="T15" fmla="*/ 28 h 619"/>
                <a:gd name="T16" fmla="*/ 464 w 464"/>
                <a:gd name="T17" fmla="*/ 592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4" h="619">
                  <a:moveTo>
                    <a:pt x="464" y="592"/>
                  </a:moveTo>
                  <a:cubicBezTo>
                    <a:pt x="464" y="607"/>
                    <a:pt x="454" y="619"/>
                    <a:pt x="443" y="619"/>
                  </a:cubicBezTo>
                  <a:cubicBezTo>
                    <a:pt x="21" y="619"/>
                    <a:pt x="21" y="619"/>
                    <a:pt x="21" y="619"/>
                  </a:cubicBezTo>
                  <a:cubicBezTo>
                    <a:pt x="9" y="619"/>
                    <a:pt x="0" y="607"/>
                    <a:pt x="0" y="592"/>
                  </a:cubicBezTo>
                  <a:cubicBezTo>
                    <a:pt x="0" y="28"/>
                    <a:pt x="0" y="28"/>
                    <a:pt x="0" y="28"/>
                  </a:cubicBezTo>
                  <a:cubicBezTo>
                    <a:pt x="0" y="12"/>
                    <a:pt x="9" y="0"/>
                    <a:pt x="21" y="0"/>
                  </a:cubicBezTo>
                  <a:cubicBezTo>
                    <a:pt x="443" y="0"/>
                    <a:pt x="443" y="0"/>
                    <a:pt x="443" y="0"/>
                  </a:cubicBezTo>
                  <a:cubicBezTo>
                    <a:pt x="454" y="0"/>
                    <a:pt x="464" y="12"/>
                    <a:pt x="464" y="28"/>
                  </a:cubicBezTo>
                  <a:lnTo>
                    <a:pt x="464" y="59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2" name="Freeform 41">
              <a:extLst>
                <a:ext uri="{FF2B5EF4-FFF2-40B4-BE49-F238E27FC236}">
                  <a16:creationId xmlns:a16="http://schemas.microsoft.com/office/drawing/2014/main" xmlns="" id="{3C247E97-6320-44D6-B10A-2D2C2610F2CD}"/>
                </a:ext>
              </a:extLst>
            </p:cNvPr>
            <p:cNvSpPr>
              <a:spLocks/>
            </p:cNvSpPr>
            <p:nvPr/>
          </p:nvSpPr>
          <p:spPr bwMode="auto">
            <a:xfrm>
              <a:off x="4703763" y="4625975"/>
              <a:ext cx="835025" cy="777875"/>
            </a:xfrm>
            <a:custGeom>
              <a:avLst/>
              <a:gdLst>
                <a:gd name="T0" fmla="*/ 315 w 315"/>
                <a:gd name="T1" fmla="*/ 280 h 293"/>
                <a:gd name="T2" fmla="*/ 301 w 315"/>
                <a:gd name="T3" fmla="*/ 293 h 293"/>
                <a:gd name="T4" fmla="*/ 14 w 315"/>
                <a:gd name="T5" fmla="*/ 293 h 293"/>
                <a:gd name="T6" fmla="*/ 0 w 315"/>
                <a:gd name="T7" fmla="*/ 280 h 293"/>
                <a:gd name="T8" fmla="*/ 0 w 315"/>
                <a:gd name="T9" fmla="*/ 13 h 293"/>
                <a:gd name="T10" fmla="*/ 14 w 315"/>
                <a:gd name="T11" fmla="*/ 0 h 293"/>
                <a:gd name="T12" fmla="*/ 301 w 315"/>
                <a:gd name="T13" fmla="*/ 0 h 293"/>
                <a:gd name="T14" fmla="*/ 315 w 315"/>
                <a:gd name="T15" fmla="*/ 13 h 293"/>
                <a:gd name="T16" fmla="*/ 315 w 31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5" h="293">
                  <a:moveTo>
                    <a:pt x="315" y="280"/>
                  </a:moveTo>
                  <a:cubicBezTo>
                    <a:pt x="315" y="288"/>
                    <a:pt x="309" y="293"/>
                    <a:pt x="301" y="293"/>
                  </a:cubicBezTo>
                  <a:cubicBezTo>
                    <a:pt x="14" y="293"/>
                    <a:pt x="14" y="293"/>
                    <a:pt x="14" y="293"/>
                  </a:cubicBezTo>
                  <a:cubicBezTo>
                    <a:pt x="6" y="293"/>
                    <a:pt x="0" y="288"/>
                    <a:pt x="0" y="280"/>
                  </a:cubicBezTo>
                  <a:cubicBezTo>
                    <a:pt x="0" y="13"/>
                    <a:pt x="0" y="13"/>
                    <a:pt x="0" y="13"/>
                  </a:cubicBezTo>
                  <a:cubicBezTo>
                    <a:pt x="0" y="6"/>
                    <a:pt x="6" y="0"/>
                    <a:pt x="14" y="0"/>
                  </a:cubicBezTo>
                  <a:cubicBezTo>
                    <a:pt x="301" y="0"/>
                    <a:pt x="301" y="0"/>
                    <a:pt x="301" y="0"/>
                  </a:cubicBezTo>
                  <a:cubicBezTo>
                    <a:pt x="309" y="0"/>
                    <a:pt x="315" y="6"/>
                    <a:pt x="315" y="13"/>
                  </a:cubicBezTo>
                  <a:lnTo>
                    <a:pt x="31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3" name="Freeform 42">
              <a:extLst>
                <a:ext uri="{FF2B5EF4-FFF2-40B4-BE49-F238E27FC236}">
                  <a16:creationId xmlns:a16="http://schemas.microsoft.com/office/drawing/2014/main" xmlns="" id="{2B1E0062-9250-4813-8F7A-880A8F25A772}"/>
                </a:ext>
              </a:extLst>
            </p:cNvPr>
            <p:cNvSpPr>
              <a:spLocks/>
            </p:cNvSpPr>
            <p:nvPr/>
          </p:nvSpPr>
          <p:spPr bwMode="auto">
            <a:xfrm>
              <a:off x="5605463" y="5068888"/>
              <a:ext cx="817562" cy="779463"/>
            </a:xfrm>
            <a:custGeom>
              <a:avLst/>
              <a:gdLst>
                <a:gd name="T0" fmla="*/ 308 w 308"/>
                <a:gd name="T1" fmla="*/ 281 h 294"/>
                <a:gd name="T2" fmla="*/ 294 w 308"/>
                <a:gd name="T3" fmla="*/ 294 h 294"/>
                <a:gd name="T4" fmla="*/ 14 w 308"/>
                <a:gd name="T5" fmla="*/ 294 h 294"/>
                <a:gd name="T6" fmla="*/ 0 w 308"/>
                <a:gd name="T7" fmla="*/ 281 h 294"/>
                <a:gd name="T8" fmla="*/ 0 w 308"/>
                <a:gd name="T9" fmla="*/ 13 h 294"/>
                <a:gd name="T10" fmla="*/ 14 w 308"/>
                <a:gd name="T11" fmla="*/ 0 h 294"/>
                <a:gd name="T12" fmla="*/ 294 w 308"/>
                <a:gd name="T13" fmla="*/ 0 h 294"/>
                <a:gd name="T14" fmla="*/ 308 w 308"/>
                <a:gd name="T15" fmla="*/ 13 h 294"/>
                <a:gd name="T16" fmla="*/ 308 w 308"/>
                <a:gd name="T17" fmla="*/ 28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4">
                  <a:moveTo>
                    <a:pt x="308" y="281"/>
                  </a:moveTo>
                  <a:cubicBezTo>
                    <a:pt x="308" y="288"/>
                    <a:pt x="302" y="294"/>
                    <a:pt x="294" y="294"/>
                  </a:cubicBezTo>
                  <a:cubicBezTo>
                    <a:pt x="14" y="294"/>
                    <a:pt x="14" y="294"/>
                    <a:pt x="14" y="294"/>
                  </a:cubicBezTo>
                  <a:cubicBezTo>
                    <a:pt x="6" y="294"/>
                    <a:pt x="0" y="288"/>
                    <a:pt x="0" y="281"/>
                  </a:cubicBezTo>
                  <a:cubicBezTo>
                    <a:pt x="0" y="13"/>
                    <a:pt x="0" y="13"/>
                    <a:pt x="0" y="13"/>
                  </a:cubicBezTo>
                  <a:cubicBezTo>
                    <a:pt x="0" y="6"/>
                    <a:pt x="6" y="0"/>
                    <a:pt x="14" y="0"/>
                  </a:cubicBezTo>
                  <a:cubicBezTo>
                    <a:pt x="294" y="0"/>
                    <a:pt x="294" y="0"/>
                    <a:pt x="294" y="0"/>
                  </a:cubicBezTo>
                  <a:cubicBezTo>
                    <a:pt x="302" y="0"/>
                    <a:pt x="308" y="6"/>
                    <a:pt x="308" y="13"/>
                  </a:cubicBezTo>
                  <a:lnTo>
                    <a:pt x="308" y="281"/>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4" name="Freeform 43">
              <a:extLst>
                <a:ext uri="{FF2B5EF4-FFF2-40B4-BE49-F238E27FC236}">
                  <a16:creationId xmlns:a16="http://schemas.microsoft.com/office/drawing/2014/main" xmlns="" id="{A51F8C61-99ED-42A4-9B0C-045F2E01E8DB}"/>
                </a:ext>
              </a:extLst>
            </p:cNvPr>
            <p:cNvSpPr>
              <a:spLocks/>
            </p:cNvSpPr>
            <p:nvPr/>
          </p:nvSpPr>
          <p:spPr bwMode="auto">
            <a:xfrm>
              <a:off x="5167313" y="3316288"/>
              <a:ext cx="809625" cy="777875"/>
            </a:xfrm>
            <a:custGeom>
              <a:avLst/>
              <a:gdLst>
                <a:gd name="T0" fmla="*/ 305 w 305"/>
                <a:gd name="T1" fmla="*/ 280 h 293"/>
                <a:gd name="T2" fmla="*/ 291 w 305"/>
                <a:gd name="T3" fmla="*/ 293 h 293"/>
                <a:gd name="T4" fmla="*/ 13 w 305"/>
                <a:gd name="T5" fmla="*/ 293 h 293"/>
                <a:gd name="T6" fmla="*/ 0 w 305"/>
                <a:gd name="T7" fmla="*/ 280 h 293"/>
                <a:gd name="T8" fmla="*/ 0 w 305"/>
                <a:gd name="T9" fmla="*/ 13 h 293"/>
                <a:gd name="T10" fmla="*/ 13 w 305"/>
                <a:gd name="T11" fmla="*/ 0 h 293"/>
                <a:gd name="T12" fmla="*/ 291 w 305"/>
                <a:gd name="T13" fmla="*/ 0 h 293"/>
                <a:gd name="T14" fmla="*/ 305 w 305"/>
                <a:gd name="T15" fmla="*/ 13 h 293"/>
                <a:gd name="T16" fmla="*/ 305 w 30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5" h="293">
                  <a:moveTo>
                    <a:pt x="305" y="280"/>
                  </a:moveTo>
                  <a:cubicBezTo>
                    <a:pt x="305" y="288"/>
                    <a:pt x="299" y="293"/>
                    <a:pt x="291" y="293"/>
                  </a:cubicBezTo>
                  <a:cubicBezTo>
                    <a:pt x="13" y="293"/>
                    <a:pt x="13" y="293"/>
                    <a:pt x="13" y="293"/>
                  </a:cubicBezTo>
                  <a:cubicBezTo>
                    <a:pt x="6" y="293"/>
                    <a:pt x="0" y="288"/>
                    <a:pt x="0" y="280"/>
                  </a:cubicBezTo>
                  <a:cubicBezTo>
                    <a:pt x="0" y="13"/>
                    <a:pt x="0" y="13"/>
                    <a:pt x="0" y="13"/>
                  </a:cubicBezTo>
                  <a:cubicBezTo>
                    <a:pt x="0" y="6"/>
                    <a:pt x="6" y="0"/>
                    <a:pt x="13" y="0"/>
                  </a:cubicBezTo>
                  <a:cubicBezTo>
                    <a:pt x="291" y="0"/>
                    <a:pt x="291" y="0"/>
                    <a:pt x="291" y="0"/>
                  </a:cubicBezTo>
                  <a:cubicBezTo>
                    <a:pt x="299" y="0"/>
                    <a:pt x="305" y="6"/>
                    <a:pt x="305" y="13"/>
                  </a:cubicBezTo>
                  <a:lnTo>
                    <a:pt x="30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5" name="Freeform 44">
              <a:extLst>
                <a:ext uri="{FF2B5EF4-FFF2-40B4-BE49-F238E27FC236}">
                  <a16:creationId xmlns:a16="http://schemas.microsoft.com/office/drawing/2014/main" xmlns="" id="{250C48E0-3FFF-4BE8-9192-429DC47C713E}"/>
                </a:ext>
              </a:extLst>
            </p:cNvPr>
            <p:cNvSpPr>
              <a:spLocks/>
            </p:cNvSpPr>
            <p:nvPr/>
          </p:nvSpPr>
          <p:spPr bwMode="auto">
            <a:xfrm>
              <a:off x="7426325" y="703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6" name="Freeform 45">
              <a:extLst>
                <a:ext uri="{FF2B5EF4-FFF2-40B4-BE49-F238E27FC236}">
                  <a16:creationId xmlns:a16="http://schemas.microsoft.com/office/drawing/2014/main" xmlns="" id="{9CEA4D7E-6264-4368-AF1B-78CEC23B7BDE}"/>
                </a:ext>
              </a:extLst>
            </p:cNvPr>
            <p:cNvSpPr>
              <a:spLocks/>
            </p:cNvSpPr>
            <p:nvPr/>
          </p:nvSpPr>
          <p:spPr bwMode="auto">
            <a:xfrm>
              <a:off x="6546850" y="2419350"/>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7" name="Freeform 46">
              <a:extLst>
                <a:ext uri="{FF2B5EF4-FFF2-40B4-BE49-F238E27FC236}">
                  <a16:creationId xmlns:a16="http://schemas.microsoft.com/office/drawing/2014/main" xmlns="" id="{4FC671C8-8CE9-4025-87A9-D451E66583F8}"/>
                </a:ext>
              </a:extLst>
            </p:cNvPr>
            <p:cNvSpPr>
              <a:spLocks/>
            </p:cNvSpPr>
            <p:nvPr/>
          </p:nvSpPr>
          <p:spPr bwMode="auto">
            <a:xfrm>
              <a:off x="5605463" y="4206875"/>
              <a:ext cx="1223962" cy="766763"/>
            </a:xfrm>
            <a:custGeom>
              <a:avLst/>
              <a:gdLst>
                <a:gd name="T0" fmla="*/ 461 w 461"/>
                <a:gd name="T1" fmla="*/ 276 h 289"/>
                <a:gd name="T2" fmla="*/ 441 w 461"/>
                <a:gd name="T3" fmla="*/ 289 h 289"/>
                <a:gd name="T4" fmla="*/ 20 w 461"/>
                <a:gd name="T5" fmla="*/ 289 h 289"/>
                <a:gd name="T6" fmla="*/ 0 w 461"/>
                <a:gd name="T7" fmla="*/ 276 h 289"/>
                <a:gd name="T8" fmla="*/ 0 w 461"/>
                <a:gd name="T9" fmla="*/ 13 h 289"/>
                <a:gd name="T10" fmla="*/ 20 w 461"/>
                <a:gd name="T11" fmla="*/ 0 h 289"/>
                <a:gd name="T12" fmla="*/ 441 w 461"/>
                <a:gd name="T13" fmla="*/ 0 h 289"/>
                <a:gd name="T14" fmla="*/ 461 w 461"/>
                <a:gd name="T15" fmla="*/ 13 h 289"/>
                <a:gd name="T16" fmla="*/ 461 w 461"/>
                <a:gd name="T17" fmla="*/ 276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1" h="289">
                  <a:moveTo>
                    <a:pt x="461" y="276"/>
                  </a:moveTo>
                  <a:cubicBezTo>
                    <a:pt x="461" y="283"/>
                    <a:pt x="452" y="289"/>
                    <a:pt x="441" y="289"/>
                  </a:cubicBezTo>
                  <a:cubicBezTo>
                    <a:pt x="20" y="289"/>
                    <a:pt x="20" y="289"/>
                    <a:pt x="20" y="289"/>
                  </a:cubicBezTo>
                  <a:cubicBezTo>
                    <a:pt x="9" y="289"/>
                    <a:pt x="0" y="283"/>
                    <a:pt x="0" y="276"/>
                  </a:cubicBezTo>
                  <a:cubicBezTo>
                    <a:pt x="0" y="13"/>
                    <a:pt x="0" y="13"/>
                    <a:pt x="0" y="13"/>
                  </a:cubicBezTo>
                  <a:cubicBezTo>
                    <a:pt x="0" y="6"/>
                    <a:pt x="9" y="0"/>
                    <a:pt x="20" y="0"/>
                  </a:cubicBezTo>
                  <a:cubicBezTo>
                    <a:pt x="441" y="0"/>
                    <a:pt x="441" y="0"/>
                    <a:pt x="441" y="0"/>
                  </a:cubicBezTo>
                  <a:cubicBezTo>
                    <a:pt x="452" y="0"/>
                    <a:pt x="461" y="6"/>
                    <a:pt x="461" y="13"/>
                  </a:cubicBezTo>
                  <a:lnTo>
                    <a:pt x="461" y="27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8" name="Freeform 47">
              <a:extLst>
                <a:ext uri="{FF2B5EF4-FFF2-40B4-BE49-F238E27FC236}">
                  <a16:creationId xmlns:a16="http://schemas.microsoft.com/office/drawing/2014/main" xmlns="" id="{F588DF15-BD60-4EF7-BAB0-49BA98BF1E51}"/>
                </a:ext>
              </a:extLst>
            </p:cNvPr>
            <p:cNvSpPr>
              <a:spLocks/>
            </p:cNvSpPr>
            <p:nvPr/>
          </p:nvSpPr>
          <p:spPr bwMode="auto">
            <a:xfrm>
              <a:off x="3352800" y="3322638"/>
              <a:ext cx="1716087" cy="1201738"/>
            </a:xfrm>
            <a:custGeom>
              <a:avLst/>
              <a:gdLst>
                <a:gd name="T0" fmla="*/ 647 w 647"/>
                <a:gd name="T1" fmla="*/ 433 h 453"/>
                <a:gd name="T2" fmla="*/ 618 w 647"/>
                <a:gd name="T3" fmla="*/ 453 h 453"/>
                <a:gd name="T4" fmla="*/ 29 w 647"/>
                <a:gd name="T5" fmla="*/ 453 h 453"/>
                <a:gd name="T6" fmla="*/ 0 w 647"/>
                <a:gd name="T7" fmla="*/ 433 h 453"/>
                <a:gd name="T8" fmla="*/ 0 w 647"/>
                <a:gd name="T9" fmla="*/ 20 h 453"/>
                <a:gd name="T10" fmla="*/ 29 w 647"/>
                <a:gd name="T11" fmla="*/ 0 h 453"/>
                <a:gd name="T12" fmla="*/ 618 w 647"/>
                <a:gd name="T13" fmla="*/ 0 h 453"/>
                <a:gd name="T14" fmla="*/ 647 w 647"/>
                <a:gd name="T15" fmla="*/ 20 h 453"/>
                <a:gd name="T16" fmla="*/ 647 w 647"/>
                <a:gd name="T17" fmla="*/ 433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7" h="453">
                  <a:moveTo>
                    <a:pt x="647" y="433"/>
                  </a:moveTo>
                  <a:cubicBezTo>
                    <a:pt x="647" y="444"/>
                    <a:pt x="634" y="453"/>
                    <a:pt x="618" y="453"/>
                  </a:cubicBezTo>
                  <a:cubicBezTo>
                    <a:pt x="29" y="453"/>
                    <a:pt x="29" y="453"/>
                    <a:pt x="29" y="453"/>
                  </a:cubicBezTo>
                  <a:cubicBezTo>
                    <a:pt x="13" y="453"/>
                    <a:pt x="0" y="444"/>
                    <a:pt x="0" y="433"/>
                  </a:cubicBezTo>
                  <a:cubicBezTo>
                    <a:pt x="0" y="20"/>
                    <a:pt x="0" y="20"/>
                    <a:pt x="0" y="20"/>
                  </a:cubicBezTo>
                  <a:cubicBezTo>
                    <a:pt x="0" y="9"/>
                    <a:pt x="13" y="0"/>
                    <a:pt x="29" y="0"/>
                  </a:cubicBezTo>
                  <a:cubicBezTo>
                    <a:pt x="618" y="0"/>
                    <a:pt x="618" y="0"/>
                    <a:pt x="618" y="0"/>
                  </a:cubicBezTo>
                  <a:cubicBezTo>
                    <a:pt x="634" y="0"/>
                    <a:pt x="647" y="9"/>
                    <a:pt x="647" y="20"/>
                  </a:cubicBezTo>
                  <a:lnTo>
                    <a:pt x="647" y="433"/>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9" name="Freeform 48">
              <a:extLst>
                <a:ext uri="{FF2B5EF4-FFF2-40B4-BE49-F238E27FC236}">
                  <a16:creationId xmlns:a16="http://schemas.microsoft.com/office/drawing/2014/main" xmlns="" id="{1B28AB6C-F80E-49AF-8556-2B8FC4D741B1}"/>
                </a:ext>
              </a:extLst>
            </p:cNvPr>
            <p:cNvSpPr>
              <a:spLocks/>
            </p:cNvSpPr>
            <p:nvPr/>
          </p:nvSpPr>
          <p:spPr bwMode="auto">
            <a:xfrm>
              <a:off x="3355975" y="2014538"/>
              <a:ext cx="800100" cy="1209675"/>
            </a:xfrm>
            <a:custGeom>
              <a:avLst/>
              <a:gdLst>
                <a:gd name="T0" fmla="*/ 302 w 302"/>
                <a:gd name="T1" fmla="*/ 436 h 456"/>
                <a:gd name="T2" fmla="*/ 288 w 302"/>
                <a:gd name="T3" fmla="*/ 456 h 456"/>
                <a:gd name="T4" fmla="*/ 13 w 302"/>
                <a:gd name="T5" fmla="*/ 456 h 456"/>
                <a:gd name="T6" fmla="*/ 0 w 302"/>
                <a:gd name="T7" fmla="*/ 436 h 456"/>
                <a:gd name="T8" fmla="*/ 0 w 302"/>
                <a:gd name="T9" fmla="*/ 20 h 456"/>
                <a:gd name="T10" fmla="*/ 13 w 302"/>
                <a:gd name="T11" fmla="*/ 0 h 456"/>
                <a:gd name="T12" fmla="*/ 288 w 302"/>
                <a:gd name="T13" fmla="*/ 0 h 456"/>
                <a:gd name="T14" fmla="*/ 302 w 302"/>
                <a:gd name="T15" fmla="*/ 20 h 456"/>
                <a:gd name="T16" fmla="*/ 302 w 302"/>
                <a:gd name="T17" fmla="*/ 436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6">
                  <a:moveTo>
                    <a:pt x="302" y="436"/>
                  </a:moveTo>
                  <a:cubicBezTo>
                    <a:pt x="302" y="447"/>
                    <a:pt x="296" y="456"/>
                    <a:pt x="288" y="456"/>
                  </a:cubicBezTo>
                  <a:cubicBezTo>
                    <a:pt x="13" y="456"/>
                    <a:pt x="13" y="456"/>
                    <a:pt x="13" y="456"/>
                  </a:cubicBezTo>
                  <a:cubicBezTo>
                    <a:pt x="6" y="456"/>
                    <a:pt x="0" y="447"/>
                    <a:pt x="0" y="436"/>
                  </a:cubicBezTo>
                  <a:cubicBezTo>
                    <a:pt x="0" y="20"/>
                    <a:pt x="0" y="20"/>
                    <a:pt x="0" y="20"/>
                  </a:cubicBezTo>
                  <a:cubicBezTo>
                    <a:pt x="0" y="9"/>
                    <a:pt x="6" y="0"/>
                    <a:pt x="13" y="0"/>
                  </a:cubicBezTo>
                  <a:cubicBezTo>
                    <a:pt x="288" y="0"/>
                    <a:pt x="288" y="0"/>
                    <a:pt x="288" y="0"/>
                  </a:cubicBezTo>
                  <a:cubicBezTo>
                    <a:pt x="296" y="0"/>
                    <a:pt x="302" y="9"/>
                    <a:pt x="302" y="20"/>
                  </a:cubicBezTo>
                  <a:lnTo>
                    <a:pt x="302" y="43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0" name="Rectangle 49">
              <a:extLst>
                <a:ext uri="{FF2B5EF4-FFF2-40B4-BE49-F238E27FC236}">
                  <a16:creationId xmlns:a16="http://schemas.microsoft.com/office/drawing/2014/main" xmlns="" id="{68E23767-B52A-434C-8B14-FEBEAB3A3D72}"/>
                </a:ext>
              </a:extLst>
            </p:cNvPr>
            <p:cNvSpPr>
              <a:spLocks noChangeArrowheads="1"/>
            </p:cNvSpPr>
            <p:nvPr/>
          </p:nvSpPr>
          <p:spPr bwMode="auto">
            <a:xfrm>
              <a:off x="7464697" y="1984678"/>
              <a:ext cx="606005" cy="369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0" i="0" u="none" strike="noStrike" cap="none" normalizeH="0" baseline="0" dirty="0">
                  <a:ln>
                    <a:noFill/>
                  </a:ln>
                  <a:solidFill>
                    <a:srgbClr val="FFFFFF"/>
                  </a:solidFill>
                  <a:effectLst/>
                  <a:latin typeface="iCiel Cadena"/>
                  <a:ea typeface="微软雅黑" panose="020B0503020204020204" pitchFamily="34" charset="-122"/>
                </a:rPr>
                <a:t>LOVE</a:t>
              </a:r>
              <a:endParaRPr kumimoji="0" lang="zh-CN" altLang="zh-CN" sz="1600" b="0" i="0" u="none" strike="noStrike" cap="none" normalizeH="0" baseline="0" dirty="0">
                <a:ln>
                  <a:noFill/>
                </a:ln>
                <a:solidFill>
                  <a:schemeClr val="tx1"/>
                </a:solidFill>
                <a:effectLst/>
                <a:latin typeface="iCiel Cadena"/>
              </a:endParaRPr>
            </a:p>
          </p:txBody>
        </p:sp>
        <p:sp>
          <p:nvSpPr>
            <p:cNvPr id="51" name="Rectangle 50">
              <a:extLst>
                <a:ext uri="{FF2B5EF4-FFF2-40B4-BE49-F238E27FC236}">
                  <a16:creationId xmlns:a16="http://schemas.microsoft.com/office/drawing/2014/main" xmlns="" id="{B33E470D-8EE9-442B-8303-280F3566F14A}"/>
                </a:ext>
              </a:extLst>
            </p:cNvPr>
            <p:cNvSpPr>
              <a:spLocks noChangeArrowheads="1"/>
            </p:cNvSpPr>
            <p:nvPr/>
          </p:nvSpPr>
          <p:spPr bwMode="auto">
            <a:xfrm>
              <a:off x="2908300" y="1149350"/>
              <a:ext cx="138662" cy="425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zh-CN" sz="2300" dirty="0">
                  <a:solidFill>
                    <a:srgbClr val="FFFFFF"/>
                  </a:solidFill>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52" name="Rectangle 51">
              <a:extLst>
                <a:ext uri="{FF2B5EF4-FFF2-40B4-BE49-F238E27FC236}">
                  <a16:creationId xmlns:a16="http://schemas.microsoft.com/office/drawing/2014/main" xmlns="" id="{138E7834-16DF-4EC8-99AE-EBF1A4D964E4}"/>
                </a:ext>
              </a:extLst>
            </p:cNvPr>
            <p:cNvSpPr>
              <a:spLocks noChangeArrowheads="1"/>
            </p:cNvSpPr>
            <p:nvPr/>
          </p:nvSpPr>
          <p:spPr bwMode="auto">
            <a:xfrm>
              <a:off x="2908300" y="3684587"/>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53" name="Rectangle 52">
              <a:extLst>
                <a:ext uri="{FF2B5EF4-FFF2-40B4-BE49-F238E27FC236}">
                  <a16:creationId xmlns:a16="http://schemas.microsoft.com/office/drawing/2014/main" xmlns="" id="{2F14F766-A525-4E2C-95DB-42970F8C072E}"/>
                </a:ext>
              </a:extLst>
            </p:cNvPr>
            <p:cNvSpPr>
              <a:spLocks noChangeArrowheads="1"/>
            </p:cNvSpPr>
            <p:nvPr/>
          </p:nvSpPr>
          <p:spPr bwMode="auto">
            <a:xfrm>
              <a:off x="8366125" y="1149350"/>
              <a:ext cx="260350" cy="425022"/>
            </a:xfrm>
            <a:prstGeom prst="rect">
              <a:avLst/>
            </a:prstGeom>
            <a:noFill/>
            <a:ln>
              <a:noFill/>
            </a:ln>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300" b="0" i="0" u="none" strike="noStrike" cap="none" normalizeH="0" baseline="0" dirty="0">
                  <a:ln>
                    <a:noFill/>
                  </a:ln>
                  <a:solidFill>
                    <a:schemeClr val="bg1"/>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bg1"/>
                </a:solidFill>
                <a:effectLst/>
                <a:latin typeface="iCiel Cadena"/>
              </a:endParaRPr>
            </a:p>
          </p:txBody>
        </p:sp>
        <p:sp>
          <p:nvSpPr>
            <p:cNvPr id="54" name="Rectangle 53">
              <a:extLst>
                <a:ext uri="{FF2B5EF4-FFF2-40B4-BE49-F238E27FC236}">
                  <a16:creationId xmlns:a16="http://schemas.microsoft.com/office/drawing/2014/main" xmlns="" id="{BD122F5E-7683-4948-B3D3-51DD99BDF411}"/>
                </a:ext>
              </a:extLst>
            </p:cNvPr>
            <p:cNvSpPr>
              <a:spLocks noChangeArrowheads="1"/>
            </p:cNvSpPr>
            <p:nvPr/>
          </p:nvSpPr>
          <p:spPr bwMode="auto">
            <a:xfrm>
              <a:off x="6526213" y="5449888"/>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55" name="Rectangle 54">
              <a:extLst>
                <a:ext uri="{FF2B5EF4-FFF2-40B4-BE49-F238E27FC236}">
                  <a16:creationId xmlns:a16="http://schemas.microsoft.com/office/drawing/2014/main" xmlns="" id="{568902D0-79E7-40FF-A433-EF9423583E40}"/>
                </a:ext>
              </a:extLst>
            </p:cNvPr>
            <p:cNvSpPr>
              <a:spLocks noChangeArrowheads="1"/>
            </p:cNvSpPr>
            <p:nvPr/>
          </p:nvSpPr>
          <p:spPr bwMode="auto">
            <a:xfrm>
              <a:off x="7436353" y="3302375"/>
              <a:ext cx="600963" cy="332626"/>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b="0" i="0" u="none" strike="noStrike" cap="none" normalizeH="0" baseline="0" dirty="0">
                  <a:ln>
                    <a:noFill/>
                  </a:ln>
                  <a:solidFill>
                    <a:schemeClr val="bg1"/>
                  </a:solidFill>
                  <a:effectLst/>
                  <a:latin typeface="iCiel Cadena"/>
                  <a:ea typeface="微软雅黑" panose="020B0503020204020204" pitchFamily="34" charset="-122"/>
                </a:rPr>
                <a:t>PIRCE</a:t>
              </a:r>
              <a:endParaRPr kumimoji="0" lang="zh-CN" altLang="zh-CN" sz="1400" b="0" i="0" u="none" strike="noStrike" cap="none" normalizeH="0" baseline="0" dirty="0">
                <a:ln>
                  <a:noFill/>
                </a:ln>
                <a:solidFill>
                  <a:schemeClr val="bg1"/>
                </a:solidFill>
                <a:effectLst/>
                <a:latin typeface="iCiel Cadena"/>
              </a:endParaRPr>
            </a:p>
          </p:txBody>
        </p:sp>
        <p:sp>
          <p:nvSpPr>
            <p:cNvPr id="56" name="Rectangle 55">
              <a:extLst>
                <a:ext uri="{FF2B5EF4-FFF2-40B4-BE49-F238E27FC236}">
                  <a16:creationId xmlns:a16="http://schemas.microsoft.com/office/drawing/2014/main" xmlns="" id="{0E856463-3463-4224-9420-E8132E4B15AF}"/>
                </a:ext>
              </a:extLst>
            </p:cNvPr>
            <p:cNvSpPr>
              <a:spLocks noChangeArrowheads="1"/>
            </p:cNvSpPr>
            <p:nvPr/>
          </p:nvSpPr>
          <p:spPr bwMode="auto">
            <a:xfrm>
              <a:off x="6073774" y="3275013"/>
              <a:ext cx="217897"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G</a:t>
              </a:r>
              <a:endParaRPr kumimoji="0" lang="zh-CN" altLang="zh-CN" sz="1800" b="0" i="0" u="none" strike="noStrike" cap="none" normalizeH="0" baseline="0" dirty="0">
                <a:ln>
                  <a:noFill/>
                </a:ln>
                <a:solidFill>
                  <a:schemeClr val="tx1"/>
                </a:solidFill>
                <a:effectLst/>
                <a:latin typeface="iCiel Cadena"/>
              </a:endParaRPr>
            </a:p>
          </p:txBody>
        </p:sp>
        <p:sp>
          <p:nvSpPr>
            <p:cNvPr id="57" name="Rectangle 56">
              <a:extLst>
                <a:ext uri="{FF2B5EF4-FFF2-40B4-BE49-F238E27FC236}">
                  <a16:creationId xmlns:a16="http://schemas.microsoft.com/office/drawing/2014/main" xmlns="" id="{117E500C-88F0-4DC1-824E-616FE9E5794E}"/>
                </a:ext>
              </a:extLst>
            </p:cNvPr>
            <p:cNvSpPr>
              <a:spLocks noChangeArrowheads="1"/>
            </p:cNvSpPr>
            <p:nvPr/>
          </p:nvSpPr>
          <p:spPr bwMode="auto">
            <a:xfrm>
              <a:off x="6073774" y="3709988"/>
              <a:ext cx="158470"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S</a:t>
              </a:r>
              <a:endParaRPr kumimoji="0" lang="zh-CN" altLang="zh-CN" sz="1800" b="0" i="0" u="none" strike="noStrike" cap="none" normalizeH="0" baseline="0" dirty="0">
                <a:ln>
                  <a:noFill/>
                </a:ln>
                <a:solidFill>
                  <a:schemeClr val="tx1"/>
                </a:solidFill>
                <a:effectLst/>
                <a:latin typeface="iCiel Cadena"/>
              </a:endParaRPr>
            </a:p>
          </p:txBody>
        </p:sp>
        <p:sp>
          <p:nvSpPr>
            <p:cNvPr id="58" name="Rectangle 57">
              <a:extLst>
                <a:ext uri="{FF2B5EF4-FFF2-40B4-BE49-F238E27FC236}">
                  <a16:creationId xmlns:a16="http://schemas.microsoft.com/office/drawing/2014/main" xmlns="" id="{F34FEC19-E77D-4271-9F04-C7C3B3224428}"/>
                </a:ext>
              </a:extLst>
            </p:cNvPr>
            <p:cNvSpPr>
              <a:spLocks noChangeArrowheads="1"/>
            </p:cNvSpPr>
            <p:nvPr/>
          </p:nvSpPr>
          <p:spPr bwMode="auto">
            <a:xfrm>
              <a:off x="4335463" y="4602163"/>
              <a:ext cx="16927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T</a:t>
              </a:r>
              <a:endParaRPr kumimoji="0" lang="zh-CN" altLang="zh-CN" sz="1800" b="0" i="0" u="none" strike="noStrike" cap="none" normalizeH="0" baseline="0" dirty="0">
                <a:ln>
                  <a:noFill/>
                </a:ln>
                <a:solidFill>
                  <a:schemeClr val="tx1"/>
                </a:solidFill>
                <a:effectLst/>
                <a:latin typeface="iCiel Cadena"/>
              </a:endParaRPr>
            </a:p>
          </p:txBody>
        </p:sp>
        <p:sp>
          <p:nvSpPr>
            <p:cNvPr id="59" name="Rectangle 58">
              <a:extLst>
                <a:ext uri="{FF2B5EF4-FFF2-40B4-BE49-F238E27FC236}">
                  <a16:creationId xmlns:a16="http://schemas.microsoft.com/office/drawing/2014/main" xmlns="" id="{83D20BED-A985-4A12-B910-064D4343A433}"/>
                </a:ext>
              </a:extLst>
            </p:cNvPr>
            <p:cNvSpPr>
              <a:spLocks noChangeArrowheads="1"/>
            </p:cNvSpPr>
            <p:nvPr/>
          </p:nvSpPr>
          <p:spPr bwMode="auto">
            <a:xfrm>
              <a:off x="4335463" y="4948238"/>
              <a:ext cx="21609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H</a:t>
              </a:r>
              <a:endParaRPr kumimoji="0" lang="zh-CN" altLang="zh-CN" sz="1800" b="0" i="0" u="none" strike="noStrike" cap="none" normalizeH="0" baseline="0" dirty="0">
                <a:ln>
                  <a:noFill/>
                </a:ln>
                <a:solidFill>
                  <a:schemeClr val="tx1"/>
                </a:solidFill>
                <a:effectLst/>
                <a:latin typeface="iCiel Cadena"/>
              </a:endParaRPr>
            </a:p>
          </p:txBody>
        </p:sp>
      </p:grpSp>
      <p:sp>
        <p:nvSpPr>
          <p:cNvPr id="60" name="Rectangle 59">
            <a:extLst>
              <a:ext uri="{FF2B5EF4-FFF2-40B4-BE49-F238E27FC236}">
                <a16:creationId xmlns:a16="http://schemas.microsoft.com/office/drawing/2014/main" xmlns="" id="{68C4FDB2-A951-4848-A884-2A2E28CBB1FC}"/>
              </a:ext>
            </a:extLst>
          </p:cNvPr>
          <p:cNvSpPr/>
          <p:nvPr/>
        </p:nvSpPr>
        <p:spPr>
          <a:xfrm>
            <a:off x="1967602" y="3249041"/>
            <a:ext cx="8417625" cy="830997"/>
          </a:xfrm>
          <a:prstGeom prst="rect">
            <a:avLst/>
          </a:prstGeom>
          <a:solidFill>
            <a:schemeClr val="bg1"/>
          </a:solidFill>
        </p:spPr>
        <p:txBody>
          <a:bodyPr wrap="none" lIns="91440" tIns="45720" rIns="91440" bIns="45720">
            <a:spAutoFit/>
          </a:bodyPr>
          <a:lstStyle/>
          <a:p>
            <a:pPr algn="ctr"/>
            <a:r>
              <a:rPr lang="en-US" sz="4800" b="1" dirty="0">
                <a:ln w="22225">
                  <a:solidFill>
                    <a:srgbClr val="00B0F0"/>
                  </a:solidFill>
                  <a:prstDash val="solid"/>
                </a:ln>
                <a:solidFill>
                  <a:srgbClr val="00B0F0"/>
                </a:solidFill>
                <a:latin typeface="Times New Roman" panose="02020603050405020304" pitchFamily="18" charset="0"/>
                <a:cs typeface="Times New Roman" panose="02020603050405020304" pitchFamily="18" charset="0"/>
              </a:rPr>
              <a:t>TẠM BIỆT VÀ HẸN GẶP LẠI</a:t>
            </a:r>
          </a:p>
        </p:txBody>
      </p:sp>
      <p:pic>
        <p:nvPicPr>
          <p:cNvPr id="61" name="图片 14">
            <a:extLst>
              <a:ext uri="{FF2B5EF4-FFF2-40B4-BE49-F238E27FC236}">
                <a16:creationId xmlns:a16="http://schemas.microsoft.com/office/drawing/2014/main" xmlns="" id="{14DA71EA-5206-4D1E-9CEF-17F5EA3BCCB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737270" y="4748311"/>
            <a:ext cx="4084635" cy="2041582"/>
          </a:xfrm>
          <a:prstGeom prst="rect">
            <a:avLst/>
          </a:prstGeom>
        </p:spPr>
      </p:pic>
    </p:spTree>
    <p:extLst>
      <p:ext uri="{BB962C8B-B14F-4D97-AF65-F5344CB8AC3E}">
        <p14:creationId xmlns:p14="http://schemas.microsoft.com/office/powerpoint/2010/main" val="11816474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xmlns="" id="{85AE6282-8321-40CD-895F-D0761A0045AB}"/>
              </a:ext>
            </a:extLst>
          </p:cNvPr>
          <p:cNvSpPr/>
          <p:nvPr/>
        </p:nvSpPr>
        <p:spPr>
          <a:xfrm>
            <a:off x="3515360" y="1431909"/>
            <a:ext cx="8676640" cy="1651000"/>
          </a:xfrm>
          <a:custGeom>
            <a:avLst/>
            <a:gdLst>
              <a:gd name="connsiteX0" fmla="*/ 237496 w 9347200"/>
              <a:gd name="connsiteY0" fmla="*/ 0 h 1651000"/>
              <a:gd name="connsiteX1" fmla="*/ 1330960 w 9347200"/>
              <a:gd name="connsiteY1" fmla="*/ 0 h 1651000"/>
              <a:gd name="connsiteX2" fmla="*/ 7778744 w 9347200"/>
              <a:gd name="connsiteY2" fmla="*/ 0 h 1651000"/>
              <a:gd name="connsiteX3" fmla="*/ 9347200 w 9347200"/>
              <a:gd name="connsiteY3" fmla="*/ 0 h 1651000"/>
              <a:gd name="connsiteX4" fmla="*/ 9347200 w 9347200"/>
              <a:gd name="connsiteY4" fmla="*/ 1651000 h 1651000"/>
              <a:gd name="connsiteX5" fmla="*/ 7778744 w 9347200"/>
              <a:gd name="connsiteY5" fmla="*/ 1651000 h 1651000"/>
              <a:gd name="connsiteX6" fmla="*/ 1330960 w 9347200"/>
              <a:gd name="connsiteY6" fmla="*/ 1651000 h 1651000"/>
              <a:gd name="connsiteX7" fmla="*/ 237496 w 9347200"/>
              <a:gd name="connsiteY7" fmla="*/ 1651000 h 1651000"/>
              <a:gd name="connsiteX8" fmla="*/ 0 w 9347200"/>
              <a:gd name="connsiteY8" fmla="*/ 1413504 h 1651000"/>
              <a:gd name="connsiteX9" fmla="*/ 0 w 9347200"/>
              <a:gd name="connsiteY9" fmla="*/ 237496 h 1651000"/>
              <a:gd name="connsiteX10" fmla="*/ 237496 w 9347200"/>
              <a:gd name="connsiteY10" fmla="*/ 0 h 165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347200" h="1651000">
                <a:moveTo>
                  <a:pt x="237496" y="0"/>
                </a:moveTo>
                <a:lnTo>
                  <a:pt x="1330960" y="0"/>
                </a:lnTo>
                <a:lnTo>
                  <a:pt x="7778744" y="0"/>
                </a:lnTo>
                <a:lnTo>
                  <a:pt x="9347200" y="0"/>
                </a:lnTo>
                <a:lnTo>
                  <a:pt x="9347200" y="1651000"/>
                </a:lnTo>
                <a:lnTo>
                  <a:pt x="7778744" y="1651000"/>
                </a:lnTo>
                <a:lnTo>
                  <a:pt x="1330960" y="1651000"/>
                </a:lnTo>
                <a:lnTo>
                  <a:pt x="237496" y="1651000"/>
                </a:lnTo>
                <a:cubicBezTo>
                  <a:pt x="106331" y="1651000"/>
                  <a:pt x="0" y="1544669"/>
                  <a:pt x="0" y="1413504"/>
                </a:cubicBezTo>
                <a:lnTo>
                  <a:pt x="0" y="237496"/>
                </a:lnTo>
                <a:cubicBezTo>
                  <a:pt x="0" y="106331"/>
                  <a:pt x="106331" y="0"/>
                  <a:pt x="237496" y="0"/>
                </a:cubicBez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endParaRPr>
          </a:p>
        </p:txBody>
      </p:sp>
      <p:sp>
        <p:nvSpPr>
          <p:cNvPr id="5" name="Freeform: Shape 4">
            <a:extLst>
              <a:ext uri="{FF2B5EF4-FFF2-40B4-BE49-F238E27FC236}">
                <a16:creationId xmlns:a16="http://schemas.microsoft.com/office/drawing/2014/main" xmlns="" id="{24C2BB70-E75A-4734-BD39-45C71C50E04E}"/>
              </a:ext>
            </a:extLst>
          </p:cNvPr>
          <p:cNvSpPr/>
          <p:nvPr/>
        </p:nvSpPr>
        <p:spPr>
          <a:xfrm>
            <a:off x="2245360" y="596610"/>
            <a:ext cx="9946640" cy="1651000"/>
          </a:xfrm>
          <a:custGeom>
            <a:avLst/>
            <a:gdLst>
              <a:gd name="connsiteX0" fmla="*/ 237496 w 9347200"/>
              <a:gd name="connsiteY0" fmla="*/ 0 h 1651000"/>
              <a:gd name="connsiteX1" fmla="*/ 1330960 w 9347200"/>
              <a:gd name="connsiteY1" fmla="*/ 0 h 1651000"/>
              <a:gd name="connsiteX2" fmla="*/ 7778744 w 9347200"/>
              <a:gd name="connsiteY2" fmla="*/ 0 h 1651000"/>
              <a:gd name="connsiteX3" fmla="*/ 9347200 w 9347200"/>
              <a:gd name="connsiteY3" fmla="*/ 0 h 1651000"/>
              <a:gd name="connsiteX4" fmla="*/ 9347200 w 9347200"/>
              <a:gd name="connsiteY4" fmla="*/ 1651000 h 1651000"/>
              <a:gd name="connsiteX5" fmla="*/ 7778744 w 9347200"/>
              <a:gd name="connsiteY5" fmla="*/ 1651000 h 1651000"/>
              <a:gd name="connsiteX6" fmla="*/ 1330960 w 9347200"/>
              <a:gd name="connsiteY6" fmla="*/ 1651000 h 1651000"/>
              <a:gd name="connsiteX7" fmla="*/ 237496 w 9347200"/>
              <a:gd name="connsiteY7" fmla="*/ 1651000 h 1651000"/>
              <a:gd name="connsiteX8" fmla="*/ 0 w 9347200"/>
              <a:gd name="connsiteY8" fmla="*/ 1413504 h 1651000"/>
              <a:gd name="connsiteX9" fmla="*/ 0 w 9347200"/>
              <a:gd name="connsiteY9" fmla="*/ 237496 h 1651000"/>
              <a:gd name="connsiteX10" fmla="*/ 237496 w 9347200"/>
              <a:gd name="connsiteY10" fmla="*/ 0 h 165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347200" h="1651000">
                <a:moveTo>
                  <a:pt x="237496" y="0"/>
                </a:moveTo>
                <a:lnTo>
                  <a:pt x="1330960" y="0"/>
                </a:lnTo>
                <a:lnTo>
                  <a:pt x="7778744" y="0"/>
                </a:lnTo>
                <a:lnTo>
                  <a:pt x="9347200" y="0"/>
                </a:lnTo>
                <a:lnTo>
                  <a:pt x="9347200" y="1651000"/>
                </a:lnTo>
                <a:lnTo>
                  <a:pt x="7778744" y="1651000"/>
                </a:lnTo>
                <a:lnTo>
                  <a:pt x="1330960" y="1651000"/>
                </a:lnTo>
                <a:lnTo>
                  <a:pt x="237496" y="1651000"/>
                </a:lnTo>
                <a:cubicBezTo>
                  <a:pt x="106331" y="1651000"/>
                  <a:pt x="0" y="1544669"/>
                  <a:pt x="0" y="1413504"/>
                </a:cubicBezTo>
                <a:lnTo>
                  <a:pt x="0" y="237496"/>
                </a:lnTo>
                <a:cubicBezTo>
                  <a:pt x="0" y="106331"/>
                  <a:pt x="106331" y="0"/>
                  <a:pt x="237496"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endParaRPr>
          </a:p>
        </p:txBody>
      </p:sp>
      <p:sp>
        <p:nvSpPr>
          <p:cNvPr id="6" name="Rectangle 5">
            <a:extLst>
              <a:ext uri="{FF2B5EF4-FFF2-40B4-BE49-F238E27FC236}">
                <a16:creationId xmlns:a16="http://schemas.microsoft.com/office/drawing/2014/main" xmlns="" id="{A8A35E0C-5D96-4246-B796-05D171A62751}"/>
              </a:ext>
            </a:extLst>
          </p:cNvPr>
          <p:cNvSpPr/>
          <p:nvPr/>
        </p:nvSpPr>
        <p:spPr>
          <a:xfrm>
            <a:off x="2509025" y="680886"/>
            <a:ext cx="1240510" cy="707886"/>
          </a:xfrm>
          <a:prstGeom prst="rect">
            <a:avLst/>
          </a:prstGeom>
        </p:spPr>
        <p:txBody>
          <a:bodyPr wrap="square">
            <a:spAutoFit/>
          </a:bodyPr>
          <a:lstStyle/>
          <a:p>
            <a:pPr algn="ctr" defTabSz="342900"/>
            <a:r>
              <a:rPr lang="en-US" sz="3600" b="1">
                <a:ln w="19050">
                  <a:solidFill>
                    <a:prstClr val="white"/>
                  </a:solidFill>
                </a:ln>
                <a:solidFill>
                  <a:prstClr val="white"/>
                </a:solidFill>
                <a:latin typeface="UTM Avo" panose="02040603050506020204" pitchFamily="18" charset="0"/>
                <a:cs typeface="Times New Roman" panose="02020603050405020304" pitchFamily="18" charset="0"/>
              </a:rPr>
              <a:t>BÀI</a:t>
            </a:r>
            <a:r>
              <a:rPr lang="en-US" sz="4000" b="1">
                <a:ln w="19050">
                  <a:solidFill>
                    <a:prstClr val="white"/>
                  </a:solidFill>
                </a:ln>
                <a:solidFill>
                  <a:prstClr val="white"/>
                </a:solidFill>
                <a:latin typeface="UTM Kabel KT" panose="02040603050506020204" pitchFamily="18" charset="0"/>
                <a:cs typeface="Times New Roman" panose="02020603050405020304" pitchFamily="18" charset="0"/>
              </a:rPr>
              <a:t> </a:t>
            </a:r>
          </a:p>
        </p:txBody>
      </p:sp>
      <p:sp>
        <p:nvSpPr>
          <p:cNvPr id="7" name="Rectangle 6">
            <a:extLst>
              <a:ext uri="{FF2B5EF4-FFF2-40B4-BE49-F238E27FC236}">
                <a16:creationId xmlns:a16="http://schemas.microsoft.com/office/drawing/2014/main" xmlns="" id="{21A16CC0-F105-425A-8E74-A986B8E17097}"/>
              </a:ext>
            </a:extLst>
          </p:cNvPr>
          <p:cNvSpPr/>
          <p:nvPr/>
        </p:nvSpPr>
        <p:spPr>
          <a:xfrm>
            <a:off x="2509025" y="1108346"/>
            <a:ext cx="1240510" cy="1107996"/>
          </a:xfrm>
          <a:prstGeom prst="rect">
            <a:avLst/>
          </a:prstGeom>
        </p:spPr>
        <p:txBody>
          <a:bodyPr wrap="square">
            <a:spAutoFit/>
          </a:bodyPr>
          <a:lstStyle/>
          <a:p>
            <a:pPr algn="ctr" defTabSz="342900"/>
            <a:r>
              <a:rPr lang="en-US" sz="6600" b="1">
                <a:ln w="19050">
                  <a:solidFill>
                    <a:prstClr val="white"/>
                  </a:solidFill>
                </a:ln>
                <a:solidFill>
                  <a:prstClr val="white"/>
                </a:solidFill>
                <a:latin typeface="UTM Avo" panose="02040603050506020204" pitchFamily="18" charset="0"/>
                <a:cs typeface="Times New Roman" panose="02020603050405020304" pitchFamily="18" charset="0"/>
              </a:rPr>
              <a:t>2</a:t>
            </a:r>
          </a:p>
        </p:txBody>
      </p:sp>
      <p:sp>
        <p:nvSpPr>
          <p:cNvPr id="10" name="TextBox 9">
            <a:extLst>
              <a:ext uri="{FF2B5EF4-FFF2-40B4-BE49-F238E27FC236}">
                <a16:creationId xmlns:a16="http://schemas.microsoft.com/office/drawing/2014/main" xmlns="" id="{204DCE96-33A0-4A40-9F7D-516FB867A807}"/>
              </a:ext>
            </a:extLst>
          </p:cNvPr>
          <p:cNvSpPr txBox="1"/>
          <p:nvPr/>
        </p:nvSpPr>
        <p:spPr>
          <a:xfrm>
            <a:off x="3995584" y="959498"/>
            <a:ext cx="7351423" cy="1107996"/>
          </a:xfrm>
          <a:prstGeom prst="rect">
            <a:avLst/>
          </a:prstGeom>
          <a:noFill/>
        </p:spPr>
        <p:txBody>
          <a:bodyPr wrap="square" rtlCol="0">
            <a:spAutoFit/>
          </a:bodyPr>
          <a:lstStyle/>
          <a:p>
            <a:r>
              <a:rPr lang="en-US" sz="4200" b="1">
                <a:ln>
                  <a:solidFill>
                    <a:prstClr val="white"/>
                  </a:solidFill>
                </a:ln>
                <a:solidFill>
                  <a:prstClr val="white"/>
                </a:solidFill>
                <a:latin typeface="UTM Avo" panose="02040603050506020204" pitchFamily="18" charset="0"/>
              </a:rPr>
              <a:t>BIỂU ĐỒ HÌNH QUẠT TRÒN </a:t>
            </a:r>
          </a:p>
          <a:p>
            <a:pPr algn="ctr"/>
            <a:r>
              <a:rPr lang="en-US" sz="2400" b="1">
                <a:ln>
                  <a:solidFill>
                    <a:prstClr val="white"/>
                  </a:solidFill>
                </a:ln>
                <a:solidFill>
                  <a:prstClr val="white"/>
                </a:solidFill>
                <a:latin typeface="UTM Avo" panose="02040603050506020204" pitchFamily="18" charset="0"/>
              </a:rPr>
              <a:t>(Tiết 2) </a:t>
            </a:r>
            <a:endParaRPr lang="en-US" sz="5000" b="1">
              <a:ln>
                <a:solidFill>
                  <a:prstClr val="white"/>
                </a:solidFill>
              </a:ln>
              <a:solidFill>
                <a:prstClr val="white"/>
              </a:solidFill>
              <a:latin typeface="UTM Avo" panose="02040603050506020204" pitchFamily="18" charset="0"/>
            </a:endParaRPr>
          </a:p>
        </p:txBody>
      </p:sp>
      <p:sp>
        <p:nvSpPr>
          <p:cNvPr id="11" name="TextBox 10">
            <a:extLst>
              <a:ext uri="{FF2B5EF4-FFF2-40B4-BE49-F238E27FC236}">
                <a16:creationId xmlns:a16="http://schemas.microsoft.com/office/drawing/2014/main" xmlns="" id="{4ACE0778-F714-4FB5-BC61-24311D5091C9}"/>
              </a:ext>
            </a:extLst>
          </p:cNvPr>
          <p:cNvSpPr txBox="1"/>
          <p:nvPr/>
        </p:nvSpPr>
        <p:spPr>
          <a:xfrm>
            <a:off x="5351889" y="2366592"/>
            <a:ext cx="5448632" cy="646331"/>
          </a:xfrm>
          <a:prstGeom prst="rect">
            <a:avLst/>
          </a:prstGeom>
          <a:noFill/>
        </p:spPr>
        <p:txBody>
          <a:bodyPr wrap="square" rtlCol="0">
            <a:spAutoFit/>
          </a:bodyPr>
          <a:lstStyle/>
          <a:p>
            <a:r>
              <a:rPr lang="en-US" sz="3600" b="1">
                <a:ln>
                  <a:solidFill>
                    <a:srgbClr val="0070C0"/>
                  </a:solidFill>
                </a:ln>
                <a:solidFill>
                  <a:srgbClr val="0070C0"/>
                </a:solidFill>
                <a:latin typeface="UTM Kabel KT" panose="02040603050506020204"/>
              </a:rPr>
              <a:t>GVSB: TRẦN HOÀNG VŨ</a:t>
            </a:r>
          </a:p>
        </p:txBody>
      </p:sp>
      <p:pic>
        <p:nvPicPr>
          <p:cNvPr id="15" name="Picture 14">
            <a:extLst>
              <a:ext uri="{FF2B5EF4-FFF2-40B4-BE49-F238E27FC236}">
                <a16:creationId xmlns:a16="http://schemas.microsoft.com/office/drawing/2014/main" xmlns="" id="{F2ABD4FC-D098-4FED-B8EA-4A99A7E30C6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64765" y="4521550"/>
            <a:ext cx="2862470" cy="1809082"/>
          </a:xfrm>
          <a:prstGeom prst="rect">
            <a:avLst/>
          </a:prstGeom>
        </p:spPr>
      </p:pic>
      <p:pic>
        <p:nvPicPr>
          <p:cNvPr id="2" name="Picture 2" descr="Tập tin:20 Largest economies pie chart.pdf – Wikipedia tiếng Việt">
            <a:extLst>
              <a:ext uri="{FF2B5EF4-FFF2-40B4-BE49-F238E27FC236}">
                <a16:creationId xmlns:a16="http://schemas.microsoft.com/office/drawing/2014/main" xmlns="" id="{CA7BE108-B6B5-4128-B555-C8653EF882B8}"/>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01150" y="3126046"/>
            <a:ext cx="3832311" cy="368065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xmlns="" id="{9B8AE2C0-EE1F-4922-905D-EDCAA747993A}"/>
              </a:ext>
            </a:extLst>
          </p:cNvPr>
          <p:cNvSpPr txBox="1"/>
          <p:nvPr/>
        </p:nvSpPr>
        <p:spPr>
          <a:xfrm>
            <a:off x="5952305" y="3059668"/>
            <a:ext cx="3241964" cy="369332"/>
          </a:xfrm>
          <a:prstGeom prst="rect">
            <a:avLst/>
          </a:prstGeom>
          <a:noFill/>
        </p:spPr>
        <p:txBody>
          <a:bodyPr wrap="square" rtlCol="0">
            <a:spAutoFit/>
          </a:bodyPr>
          <a:lstStyle/>
          <a:p>
            <a:pPr algn="r"/>
            <a:r>
              <a:rPr lang="en-US">
                <a:solidFill>
                  <a:prstClr val="black"/>
                </a:solidFill>
                <a:latin typeface="UTM Avo" panose="02040603050506020204" pitchFamily="18" charset="0"/>
              </a:rPr>
              <a:t>vibyhoangvu@gmail.com</a:t>
            </a:r>
          </a:p>
        </p:txBody>
      </p:sp>
    </p:spTree>
    <p:extLst>
      <p:ext uri="{BB962C8B-B14F-4D97-AF65-F5344CB8AC3E}">
        <p14:creationId xmlns:p14="http://schemas.microsoft.com/office/powerpoint/2010/main" val="19349364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4E24A52D-6033-44D8-B396-4E1A33C3527A}"/>
              </a:ext>
            </a:extLst>
          </p:cNvPr>
          <p:cNvSpPr/>
          <p:nvPr/>
        </p:nvSpPr>
        <p:spPr>
          <a:xfrm>
            <a:off x="1161484" y="470896"/>
            <a:ext cx="9869031" cy="1024896"/>
          </a:xfrm>
          <a:prstGeom prst="rect">
            <a:avLst/>
          </a:prstGeom>
        </p:spPr>
        <p:txBody>
          <a:bodyPr wrap="square">
            <a:spAutoFit/>
          </a:bodyPr>
          <a:lstStyle/>
          <a:p>
            <a:pPr algn="just" defTabSz="342900">
              <a:lnSpc>
                <a:spcPct val="135000"/>
              </a:lnSpc>
            </a:pPr>
            <a:r>
              <a:rPr lang="en-US" sz="2400">
                <a:solidFill>
                  <a:prstClr val="black"/>
                </a:solidFill>
                <a:latin typeface="UTM Avo" panose="02040603050506020204" pitchFamily="18" charset="0"/>
              </a:rPr>
              <a:t>Hãy đọc các thông tin từ biểu đồ sau và lập bảng thống kê tương ứng.</a:t>
            </a:r>
            <a:endParaRPr lang="vi-VN" sz="4000">
              <a:solidFill>
                <a:prstClr val="black"/>
              </a:solidFill>
              <a:latin typeface="UTM Avo" panose="020406030505060202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xmlns="" id="{8E7EA800-D8E1-4261-831E-B95F36A5A6A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86276" y="470896"/>
            <a:ext cx="857250" cy="857250"/>
          </a:xfrm>
          <a:prstGeom prst="rect">
            <a:avLst/>
          </a:prstGeom>
        </p:spPr>
      </p:pic>
      <p:graphicFrame>
        <p:nvGraphicFramePr>
          <p:cNvPr id="6" name="Chart 5">
            <a:extLst>
              <a:ext uri="{FF2B5EF4-FFF2-40B4-BE49-F238E27FC236}">
                <a16:creationId xmlns:a16="http://schemas.microsoft.com/office/drawing/2014/main" xmlns="" id="{785D0399-8D4F-43EC-A784-CA63E2D1A141}"/>
              </a:ext>
            </a:extLst>
          </p:cNvPr>
          <p:cNvGraphicFramePr>
            <a:graphicFrameLocks/>
          </p:cNvGraphicFramePr>
          <p:nvPr>
            <p:extLst>
              <p:ext uri="{D42A27DB-BD31-4B8C-83A1-F6EECF244321}">
                <p14:modId xmlns:p14="http://schemas.microsoft.com/office/powerpoint/2010/main" val="2561417039"/>
              </p:ext>
            </p:extLst>
          </p:nvPr>
        </p:nvGraphicFramePr>
        <p:xfrm>
          <a:off x="984498" y="1669773"/>
          <a:ext cx="9869031" cy="495631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22086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Graphic spid="6"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4E24A52D-6033-44D8-B396-4E1A33C3527A}"/>
              </a:ext>
            </a:extLst>
          </p:cNvPr>
          <p:cNvSpPr/>
          <p:nvPr/>
        </p:nvSpPr>
        <p:spPr>
          <a:xfrm>
            <a:off x="1143526" y="643297"/>
            <a:ext cx="10367907" cy="512448"/>
          </a:xfrm>
          <a:prstGeom prst="rect">
            <a:avLst/>
          </a:prstGeom>
        </p:spPr>
        <p:txBody>
          <a:bodyPr wrap="square">
            <a:spAutoFit/>
          </a:bodyPr>
          <a:lstStyle/>
          <a:p>
            <a:pPr algn="just">
              <a:lnSpc>
                <a:spcPct val="130000"/>
              </a:lnSpc>
            </a:pPr>
            <a:r>
              <a:rPr lang="en-US" sz="2400">
                <a:solidFill>
                  <a:prstClr val="black"/>
                </a:solidFill>
                <a:latin typeface="UTM Avo" panose="02040603050506020204" pitchFamily="18" charset="0"/>
                <a:ea typeface="Times New Roman" panose="02020603050405020304" pitchFamily="18" charset="0"/>
              </a:rPr>
              <a:t>Biểu đồ cho ta biết các thông tin được ghi trong bảng dữ liệu sau:</a:t>
            </a:r>
          </a:p>
        </p:txBody>
      </p:sp>
      <p:pic>
        <p:nvPicPr>
          <p:cNvPr id="13" name="Picture 12">
            <a:extLst>
              <a:ext uri="{FF2B5EF4-FFF2-40B4-BE49-F238E27FC236}">
                <a16:creationId xmlns:a16="http://schemas.microsoft.com/office/drawing/2014/main" xmlns="" id="{8E7EA800-D8E1-4261-831E-B95F36A5A6A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86276" y="470896"/>
            <a:ext cx="857250" cy="857250"/>
          </a:xfrm>
          <a:prstGeom prst="rect">
            <a:avLst/>
          </a:prstGeom>
        </p:spPr>
      </p:pic>
      <p:graphicFrame>
        <p:nvGraphicFramePr>
          <p:cNvPr id="6" name="Chart 5">
            <a:extLst>
              <a:ext uri="{FF2B5EF4-FFF2-40B4-BE49-F238E27FC236}">
                <a16:creationId xmlns:a16="http://schemas.microsoft.com/office/drawing/2014/main" xmlns="" id="{785D0399-8D4F-43EC-A784-CA63E2D1A141}"/>
              </a:ext>
            </a:extLst>
          </p:cNvPr>
          <p:cNvGraphicFramePr>
            <a:graphicFrameLocks/>
          </p:cNvGraphicFramePr>
          <p:nvPr>
            <p:extLst>
              <p:ext uri="{D42A27DB-BD31-4B8C-83A1-F6EECF244321}">
                <p14:modId xmlns:p14="http://schemas.microsoft.com/office/powerpoint/2010/main" val="3782919312"/>
              </p:ext>
            </p:extLst>
          </p:nvPr>
        </p:nvGraphicFramePr>
        <p:xfrm>
          <a:off x="6095999" y="2981738"/>
          <a:ext cx="6056243" cy="376361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 name="Table 1">
            <a:extLst>
              <a:ext uri="{FF2B5EF4-FFF2-40B4-BE49-F238E27FC236}">
                <a16:creationId xmlns:a16="http://schemas.microsoft.com/office/drawing/2014/main" xmlns="" id="{04B8C8D3-A010-4EF6-8EBB-B45C610C078A}"/>
              </a:ext>
            </a:extLst>
          </p:cNvPr>
          <p:cNvGraphicFramePr>
            <a:graphicFrameLocks noGrp="1"/>
          </p:cNvGraphicFramePr>
          <p:nvPr>
            <p:extLst>
              <p:ext uri="{D42A27DB-BD31-4B8C-83A1-F6EECF244321}">
                <p14:modId xmlns:p14="http://schemas.microsoft.com/office/powerpoint/2010/main" val="4190464029"/>
              </p:ext>
            </p:extLst>
          </p:nvPr>
        </p:nvGraphicFramePr>
        <p:xfrm>
          <a:off x="286276" y="1709529"/>
          <a:ext cx="6368519" cy="2544417"/>
        </p:xfrm>
        <a:graphic>
          <a:graphicData uri="http://schemas.openxmlformats.org/drawingml/2006/table">
            <a:tbl>
              <a:tblPr firstRow="1" firstCol="1" bandRow="1">
                <a:tableStyleId>{5C22544A-7EE6-4342-B048-85BDC9FD1C3A}</a:tableStyleId>
              </a:tblPr>
              <a:tblGrid>
                <a:gridCol w="1273111">
                  <a:extLst>
                    <a:ext uri="{9D8B030D-6E8A-4147-A177-3AD203B41FA5}">
                      <a16:colId xmlns:a16="http://schemas.microsoft.com/office/drawing/2014/main" xmlns="" val="1817941040"/>
                    </a:ext>
                  </a:extLst>
                </a:gridCol>
                <a:gridCol w="1273111">
                  <a:extLst>
                    <a:ext uri="{9D8B030D-6E8A-4147-A177-3AD203B41FA5}">
                      <a16:colId xmlns:a16="http://schemas.microsoft.com/office/drawing/2014/main" xmlns="" val="950480612"/>
                    </a:ext>
                  </a:extLst>
                </a:gridCol>
                <a:gridCol w="1273111">
                  <a:extLst>
                    <a:ext uri="{9D8B030D-6E8A-4147-A177-3AD203B41FA5}">
                      <a16:colId xmlns:a16="http://schemas.microsoft.com/office/drawing/2014/main" xmlns="" val="2686020223"/>
                    </a:ext>
                  </a:extLst>
                </a:gridCol>
                <a:gridCol w="1274593">
                  <a:extLst>
                    <a:ext uri="{9D8B030D-6E8A-4147-A177-3AD203B41FA5}">
                      <a16:colId xmlns:a16="http://schemas.microsoft.com/office/drawing/2014/main" xmlns="" val="3355075189"/>
                    </a:ext>
                  </a:extLst>
                </a:gridCol>
                <a:gridCol w="1274593">
                  <a:extLst>
                    <a:ext uri="{9D8B030D-6E8A-4147-A177-3AD203B41FA5}">
                      <a16:colId xmlns:a16="http://schemas.microsoft.com/office/drawing/2014/main" xmlns="" val="260276909"/>
                    </a:ext>
                  </a:extLst>
                </a:gridCol>
              </a:tblGrid>
              <a:tr h="1017767">
                <a:tc gridSpan="5">
                  <a:txBody>
                    <a:bodyPr/>
                    <a:lstStyle/>
                    <a:p>
                      <a:pPr algn="ctr"/>
                      <a:r>
                        <a:rPr lang="en-US" sz="2000">
                          <a:effectLst/>
                          <a:latin typeface="UTM Avo" panose="02040603050506020204" pitchFamily="18" charset="0"/>
                        </a:rPr>
                        <a:t>Tỉ lệ phần trăm xếp loại học lực của học sinh khối 7</a:t>
                      </a:r>
                      <a:endParaRPr lang="en-US" sz="2000">
                        <a:effectLst/>
                        <a:latin typeface="UTM Avo" panose="02040603050506020204" pitchFamily="18" charset="0"/>
                        <a:ea typeface="Times New Roman" panose="02020603050405020304" pitchFamily="18"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774449375"/>
                  </a:ext>
                </a:extLst>
              </a:tr>
              <a:tr h="1017767">
                <a:tc>
                  <a:txBody>
                    <a:bodyPr/>
                    <a:lstStyle/>
                    <a:p>
                      <a:pPr algn="ctr"/>
                      <a:r>
                        <a:rPr lang="en-US" sz="2000">
                          <a:effectLst/>
                          <a:latin typeface="UTM Avo" panose="02040603050506020204" pitchFamily="18" charset="0"/>
                        </a:rPr>
                        <a:t>Loại</a:t>
                      </a:r>
                      <a:endParaRPr lang="en-US" sz="2000">
                        <a:effectLst/>
                        <a:latin typeface="UTM Avo" panose="02040603050506020204" pitchFamily="18" charset="0"/>
                        <a:ea typeface="Times New Roman" panose="02020603050405020304" pitchFamily="18"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tcPr>
                </a:tc>
                <a:tc>
                  <a:txBody>
                    <a:bodyPr/>
                    <a:lstStyle/>
                    <a:p>
                      <a:pPr algn="ctr"/>
                      <a:r>
                        <a:rPr lang="en-US" sz="2000" b="1">
                          <a:effectLst/>
                          <a:latin typeface="UTM Avo" panose="02040603050506020204" pitchFamily="18" charset="0"/>
                        </a:rPr>
                        <a:t>Tốt</a:t>
                      </a:r>
                      <a:endParaRPr lang="en-US" sz="2000" b="1">
                        <a:effectLst/>
                        <a:latin typeface="UTM Avo" panose="02040603050506020204" pitchFamily="18" charset="0"/>
                        <a:ea typeface="Times New Roman" panose="02020603050405020304" pitchFamily="18"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tcPr>
                </a:tc>
                <a:tc>
                  <a:txBody>
                    <a:bodyPr/>
                    <a:lstStyle/>
                    <a:p>
                      <a:pPr algn="ctr"/>
                      <a:r>
                        <a:rPr lang="en-US" sz="2000" b="1">
                          <a:effectLst/>
                          <a:latin typeface="UTM Avo" panose="02040603050506020204" pitchFamily="18" charset="0"/>
                        </a:rPr>
                        <a:t>Khá</a:t>
                      </a:r>
                      <a:endParaRPr lang="en-US" sz="2000" b="1">
                        <a:effectLst/>
                        <a:latin typeface="UTM Avo" panose="02040603050506020204" pitchFamily="18" charset="0"/>
                        <a:ea typeface="Times New Roman" panose="02020603050405020304" pitchFamily="18"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tcPr>
                </a:tc>
                <a:tc>
                  <a:txBody>
                    <a:bodyPr/>
                    <a:lstStyle/>
                    <a:p>
                      <a:pPr algn="ctr"/>
                      <a:r>
                        <a:rPr lang="en-US" sz="2000" b="1">
                          <a:effectLst/>
                          <a:latin typeface="UTM Avo" panose="02040603050506020204" pitchFamily="18" charset="0"/>
                        </a:rPr>
                        <a:t>Đạt</a:t>
                      </a:r>
                      <a:endParaRPr lang="en-US" sz="2000" b="1">
                        <a:effectLst/>
                        <a:latin typeface="UTM Avo" panose="02040603050506020204" pitchFamily="18" charset="0"/>
                        <a:ea typeface="Times New Roman" panose="02020603050405020304" pitchFamily="18"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tcPr>
                </a:tc>
                <a:tc>
                  <a:txBody>
                    <a:bodyPr/>
                    <a:lstStyle/>
                    <a:p>
                      <a:pPr algn="ctr"/>
                      <a:r>
                        <a:rPr lang="en-US" sz="2000" b="1">
                          <a:effectLst/>
                          <a:latin typeface="UTM Avo" panose="02040603050506020204" pitchFamily="18" charset="0"/>
                        </a:rPr>
                        <a:t>Chưa đạt</a:t>
                      </a:r>
                      <a:endParaRPr lang="en-US" sz="2000" b="1">
                        <a:effectLst/>
                        <a:latin typeface="UTM Avo" panose="02040603050506020204" pitchFamily="18" charset="0"/>
                        <a:ea typeface="Times New Roman" panose="02020603050405020304" pitchFamily="18"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tcPr>
                </a:tc>
                <a:extLst>
                  <a:ext uri="{0D108BD9-81ED-4DB2-BD59-A6C34878D82A}">
                    <a16:rowId xmlns:a16="http://schemas.microsoft.com/office/drawing/2014/main" xmlns="" val="3998775236"/>
                  </a:ext>
                </a:extLst>
              </a:tr>
              <a:tr h="508883">
                <a:tc>
                  <a:txBody>
                    <a:bodyPr/>
                    <a:lstStyle/>
                    <a:p>
                      <a:pPr algn="ctr"/>
                      <a:r>
                        <a:rPr lang="en-US" sz="2000">
                          <a:effectLst/>
                          <a:latin typeface="UTM Avo" panose="02040603050506020204" pitchFamily="18" charset="0"/>
                        </a:rPr>
                        <a:t>Tỉ lệ</a:t>
                      </a:r>
                      <a:endParaRPr lang="en-US" sz="2000">
                        <a:effectLst/>
                        <a:latin typeface="UTM Avo" panose="02040603050506020204" pitchFamily="18" charset="0"/>
                        <a:ea typeface="Times New Roman" panose="02020603050405020304" pitchFamily="18"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tcPr>
                </a:tc>
                <a:tc>
                  <a:txBody>
                    <a:bodyPr/>
                    <a:lstStyle/>
                    <a:p>
                      <a:pPr algn="ctr"/>
                      <a:r>
                        <a:rPr lang="en-US" sz="2000">
                          <a:effectLst/>
                          <a:latin typeface="UTM Avo" panose="02040603050506020204" pitchFamily="18" charset="0"/>
                        </a:rPr>
                        <a:t>10%</a:t>
                      </a:r>
                      <a:endParaRPr lang="en-US" sz="2000">
                        <a:effectLst/>
                        <a:latin typeface="UTM Avo" panose="02040603050506020204" pitchFamily="18" charset="0"/>
                        <a:ea typeface="Times New Roman" panose="02020603050405020304" pitchFamily="18"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tcPr>
                </a:tc>
                <a:tc>
                  <a:txBody>
                    <a:bodyPr/>
                    <a:lstStyle/>
                    <a:p>
                      <a:pPr algn="ctr"/>
                      <a:r>
                        <a:rPr lang="en-US" sz="2000">
                          <a:effectLst/>
                          <a:latin typeface="UTM Avo" panose="02040603050506020204" pitchFamily="18" charset="0"/>
                        </a:rPr>
                        <a:t>45%</a:t>
                      </a:r>
                      <a:endParaRPr lang="en-US" sz="2000">
                        <a:effectLst/>
                        <a:latin typeface="UTM Avo" panose="02040603050506020204" pitchFamily="18" charset="0"/>
                        <a:ea typeface="Times New Roman" panose="02020603050405020304" pitchFamily="18"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tcPr>
                </a:tc>
                <a:tc>
                  <a:txBody>
                    <a:bodyPr/>
                    <a:lstStyle/>
                    <a:p>
                      <a:pPr algn="ctr"/>
                      <a:r>
                        <a:rPr lang="en-US" sz="2000">
                          <a:effectLst/>
                          <a:latin typeface="UTM Avo" panose="02040603050506020204" pitchFamily="18" charset="0"/>
                        </a:rPr>
                        <a:t>25%</a:t>
                      </a:r>
                      <a:endParaRPr lang="en-US" sz="2000">
                        <a:effectLst/>
                        <a:latin typeface="UTM Avo" panose="02040603050506020204" pitchFamily="18" charset="0"/>
                        <a:ea typeface="Times New Roman" panose="02020603050405020304" pitchFamily="18"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tcPr>
                </a:tc>
                <a:tc>
                  <a:txBody>
                    <a:bodyPr/>
                    <a:lstStyle/>
                    <a:p>
                      <a:pPr algn="ctr"/>
                      <a:r>
                        <a:rPr lang="en-US" sz="2000" dirty="0">
                          <a:effectLst/>
                          <a:latin typeface="UTM Avo" panose="02040603050506020204" pitchFamily="18" charset="0"/>
                        </a:rPr>
                        <a:t>20%</a:t>
                      </a:r>
                      <a:endParaRPr lang="en-US" sz="2000" dirty="0">
                        <a:effectLst/>
                        <a:latin typeface="UTM Avo" panose="02040603050506020204" pitchFamily="18" charset="0"/>
                        <a:ea typeface="Times New Roman" panose="02020603050405020304" pitchFamily="18"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tcPr>
                </a:tc>
                <a:extLst>
                  <a:ext uri="{0D108BD9-81ED-4DB2-BD59-A6C34878D82A}">
                    <a16:rowId xmlns:a16="http://schemas.microsoft.com/office/drawing/2014/main" xmlns="" val="2572470780"/>
                  </a:ext>
                </a:extLst>
              </a:tr>
            </a:tbl>
          </a:graphicData>
        </a:graphic>
      </p:graphicFrame>
    </p:spTree>
    <p:extLst>
      <p:ext uri="{BB962C8B-B14F-4D97-AF65-F5344CB8AC3E}">
        <p14:creationId xmlns:p14="http://schemas.microsoft.com/office/powerpoint/2010/main" val="243061104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xmlns="" id="{785D0399-8D4F-43EC-A784-CA63E2D1A141}"/>
              </a:ext>
            </a:extLst>
          </p:cNvPr>
          <p:cNvGraphicFramePr>
            <a:graphicFrameLocks/>
          </p:cNvGraphicFramePr>
          <p:nvPr>
            <p:extLst>
              <p:ext uri="{D42A27DB-BD31-4B8C-83A1-F6EECF244321}">
                <p14:modId xmlns:p14="http://schemas.microsoft.com/office/powerpoint/2010/main" val="3666540004"/>
              </p:ext>
            </p:extLst>
          </p:nvPr>
        </p:nvGraphicFramePr>
        <p:xfrm>
          <a:off x="1369942" y="374374"/>
          <a:ext cx="9526658" cy="5702576"/>
        </p:xfrm>
        <a:graphic>
          <a:graphicData uri="http://schemas.openxmlformats.org/drawingml/2006/chart">
            <c:chart xmlns:c="http://schemas.openxmlformats.org/drawingml/2006/chart" xmlns:r="http://schemas.openxmlformats.org/officeDocument/2006/relationships" r:id="rId2"/>
          </a:graphicData>
        </a:graphic>
      </p:graphicFrame>
      <p:pic>
        <p:nvPicPr>
          <p:cNvPr id="1026" name="Picture 2" descr="A picture containing toy, doll&#10;&#10;Description automatically generated">
            <a:extLst>
              <a:ext uri="{FF2B5EF4-FFF2-40B4-BE49-F238E27FC236}">
                <a16:creationId xmlns:a16="http://schemas.microsoft.com/office/drawing/2014/main" xmlns="" id="{A0C537D5-FF77-4772-88A7-75D48BED986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76226" y="3429000"/>
            <a:ext cx="1317972" cy="3234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7001603"/>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xmlns="" id="{785D0399-8D4F-43EC-A784-CA63E2D1A141}"/>
              </a:ext>
            </a:extLst>
          </p:cNvPr>
          <p:cNvGraphicFramePr>
            <a:graphicFrameLocks/>
          </p:cNvGraphicFramePr>
          <p:nvPr/>
        </p:nvGraphicFramePr>
        <p:xfrm>
          <a:off x="1369942" y="374374"/>
          <a:ext cx="9526658" cy="5702576"/>
        </p:xfrm>
        <a:graphic>
          <a:graphicData uri="http://schemas.openxmlformats.org/drawingml/2006/chart">
            <c:chart xmlns:c="http://schemas.openxmlformats.org/drawingml/2006/chart" xmlns:r="http://schemas.openxmlformats.org/officeDocument/2006/relationships" r:id="rId2"/>
          </a:graphicData>
        </a:graphic>
      </p:graphicFrame>
      <p:pic>
        <p:nvPicPr>
          <p:cNvPr id="1026" name="Picture 2" descr="A picture containing toy, doll&#10;&#10;Description automatically generated">
            <a:extLst>
              <a:ext uri="{FF2B5EF4-FFF2-40B4-BE49-F238E27FC236}">
                <a16:creationId xmlns:a16="http://schemas.microsoft.com/office/drawing/2014/main" xmlns="" id="{A0C537D5-FF77-4772-88A7-75D48BED986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76226" y="3429000"/>
            <a:ext cx="1317972" cy="3234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30345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xmlns="" id="{785D0399-8D4F-43EC-A784-CA63E2D1A141}"/>
              </a:ext>
            </a:extLst>
          </p:cNvPr>
          <p:cNvGraphicFramePr>
            <a:graphicFrameLocks/>
          </p:cNvGraphicFramePr>
          <p:nvPr>
            <p:extLst>
              <p:ext uri="{D42A27DB-BD31-4B8C-83A1-F6EECF244321}">
                <p14:modId xmlns:p14="http://schemas.microsoft.com/office/powerpoint/2010/main" val="2557059208"/>
              </p:ext>
            </p:extLst>
          </p:nvPr>
        </p:nvGraphicFramePr>
        <p:xfrm>
          <a:off x="1369942" y="374374"/>
          <a:ext cx="9526658" cy="5702576"/>
        </p:xfrm>
        <a:graphic>
          <a:graphicData uri="http://schemas.openxmlformats.org/drawingml/2006/chart">
            <c:chart xmlns:c="http://schemas.openxmlformats.org/drawingml/2006/chart" xmlns:r="http://schemas.openxmlformats.org/officeDocument/2006/relationships" r:id="rId2"/>
          </a:graphicData>
        </a:graphic>
      </p:graphicFrame>
      <p:pic>
        <p:nvPicPr>
          <p:cNvPr id="1026" name="Picture 2" descr="A picture containing toy, doll&#10;&#10;Description automatically generated">
            <a:extLst>
              <a:ext uri="{FF2B5EF4-FFF2-40B4-BE49-F238E27FC236}">
                <a16:creationId xmlns:a16="http://schemas.microsoft.com/office/drawing/2014/main" xmlns="" id="{A0C537D5-FF77-4772-88A7-75D48BED986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76226" y="3429000"/>
            <a:ext cx="1317972" cy="323456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xmlns="" id="{AA350AF0-751B-4980-BAFB-5E2A513B1BCB}"/>
              </a:ext>
            </a:extLst>
          </p:cNvPr>
          <p:cNvSpPr/>
          <p:nvPr/>
        </p:nvSpPr>
        <p:spPr>
          <a:xfrm>
            <a:off x="8536193" y="2398956"/>
            <a:ext cx="236668" cy="237014"/>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4">
            <a:extLst>
              <a:ext uri="{FF2B5EF4-FFF2-40B4-BE49-F238E27FC236}">
                <a16:creationId xmlns:a16="http://schemas.microsoft.com/office/drawing/2014/main" xmlns="" id="{9B04FD53-327A-45F4-AC8D-467B74A55D1B}"/>
              </a:ext>
            </a:extLst>
          </p:cNvPr>
          <p:cNvSpPr/>
          <p:nvPr/>
        </p:nvSpPr>
        <p:spPr>
          <a:xfrm>
            <a:off x="8536193" y="2911738"/>
            <a:ext cx="236668" cy="237014"/>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8248698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xmlns="" id="{785D0399-8D4F-43EC-A784-CA63E2D1A141}"/>
              </a:ext>
            </a:extLst>
          </p:cNvPr>
          <p:cNvGraphicFramePr>
            <a:graphicFrameLocks/>
          </p:cNvGraphicFramePr>
          <p:nvPr>
            <p:extLst>
              <p:ext uri="{D42A27DB-BD31-4B8C-83A1-F6EECF244321}">
                <p14:modId xmlns:p14="http://schemas.microsoft.com/office/powerpoint/2010/main" val="3583067966"/>
              </p:ext>
            </p:extLst>
          </p:nvPr>
        </p:nvGraphicFramePr>
        <p:xfrm>
          <a:off x="1369942" y="374374"/>
          <a:ext cx="9526658" cy="5702576"/>
        </p:xfrm>
        <a:graphic>
          <a:graphicData uri="http://schemas.openxmlformats.org/drawingml/2006/chart">
            <c:chart xmlns:c="http://schemas.openxmlformats.org/drawingml/2006/chart" xmlns:r="http://schemas.openxmlformats.org/officeDocument/2006/relationships" r:id="rId2"/>
          </a:graphicData>
        </a:graphic>
      </p:graphicFrame>
      <p:pic>
        <p:nvPicPr>
          <p:cNvPr id="1026" name="Picture 2" descr="A picture containing toy, doll&#10;&#10;Description automatically generated">
            <a:extLst>
              <a:ext uri="{FF2B5EF4-FFF2-40B4-BE49-F238E27FC236}">
                <a16:creationId xmlns:a16="http://schemas.microsoft.com/office/drawing/2014/main" xmlns="" id="{A0C537D5-FF77-4772-88A7-75D48BED986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76226" y="3429000"/>
            <a:ext cx="1317972" cy="323456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xmlns="" id="{AA350AF0-751B-4980-BAFB-5E2A513B1BCB}"/>
              </a:ext>
            </a:extLst>
          </p:cNvPr>
          <p:cNvSpPr/>
          <p:nvPr/>
        </p:nvSpPr>
        <p:spPr>
          <a:xfrm>
            <a:off x="8536193" y="2398956"/>
            <a:ext cx="236668" cy="237014"/>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4">
            <a:extLst>
              <a:ext uri="{FF2B5EF4-FFF2-40B4-BE49-F238E27FC236}">
                <a16:creationId xmlns:a16="http://schemas.microsoft.com/office/drawing/2014/main" xmlns="" id="{9B04FD53-327A-45F4-AC8D-467B74A55D1B}"/>
              </a:ext>
            </a:extLst>
          </p:cNvPr>
          <p:cNvSpPr/>
          <p:nvPr/>
        </p:nvSpPr>
        <p:spPr>
          <a:xfrm>
            <a:off x="8536193" y="2911738"/>
            <a:ext cx="236668" cy="237014"/>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42215427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A0E8F563-FBA0-442F-9CC2-BB1CEBE92704}"/>
              </a:ext>
            </a:extLst>
          </p:cNvPr>
          <p:cNvGrpSpPr/>
          <p:nvPr/>
        </p:nvGrpSpPr>
        <p:grpSpPr>
          <a:xfrm>
            <a:off x="539881" y="1077153"/>
            <a:ext cx="11082276" cy="5487892"/>
            <a:chOff x="1493519" y="4014646"/>
            <a:chExt cx="10824275" cy="2355674"/>
          </a:xfrm>
        </p:grpSpPr>
        <p:sp>
          <p:nvSpPr>
            <p:cNvPr id="8" name="Rectangle: Rounded Corners 7">
              <a:extLst>
                <a:ext uri="{FF2B5EF4-FFF2-40B4-BE49-F238E27FC236}">
                  <a16:creationId xmlns:a16="http://schemas.microsoft.com/office/drawing/2014/main" xmlns="" id="{E21D46F7-A38E-45BC-9D30-065CC1C0A529}"/>
                </a:ext>
              </a:extLst>
            </p:cNvPr>
            <p:cNvSpPr/>
            <p:nvPr/>
          </p:nvSpPr>
          <p:spPr>
            <a:xfrm>
              <a:off x="1493519" y="4034139"/>
              <a:ext cx="3343005" cy="569960"/>
            </a:xfrm>
            <a:prstGeom prst="roundRect">
              <a:avLst>
                <a:gd name="adj" fmla="val 24968"/>
              </a:avLst>
            </a:prstGeom>
            <a:solidFill>
              <a:schemeClr val="accent6">
                <a:lumMod val="75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Rounded Corners 8">
              <a:extLst>
                <a:ext uri="{FF2B5EF4-FFF2-40B4-BE49-F238E27FC236}">
                  <a16:creationId xmlns:a16="http://schemas.microsoft.com/office/drawing/2014/main" xmlns="" id="{90EF6F41-2915-473B-9E75-A21529F04D05}"/>
                </a:ext>
              </a:extLst>
            </p:cNvPr>
            <p:cNvSpPr/>
            <p:nvPr/>
          </p:nvSpPr>
          <p:spPr>
            <a:xfrm>
              <a:off x="1493519" y="4270852"/>
              <a:ext cx="10824275" cy="2099468"/>
            </a:xfrm>
            <a:prstGeom prst="roundRect">
              <a:avLst>
                <a:gd name="adj" fmla="val 12944"/>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9">
              <a:extLst>
                <a:ext uri="{FF2B5EF4-FFF2-40B4-BE49-F238E27FC236}">
                  <a16:creationId xmlns:a16="http://schemas.microsoft.com/office/drawing/2014/main" xmlns="" id="{48D0F142-773F-4B16-BD32-83445E0B3D8F}"/>
                </a:ext>
              </a:extLst>
            </p:cNvPr>
            <p:cNvSpPr/>
            <p:nvPr/>
          </p:nvSpPr>
          <p:spPr>
            <a:xfrm>
              <a:off x="1706837" y="4014646"/>
              <a:ext cx="3343005" cy="230116"/>
            </a:xfrm>
            <a:prstGeom prst="rect">
              <a:avLst/>
            </a:prstGeom>
          </p:spPr>
          <p:txBody>
            <a:bodyPr wrap="square">
              <a:spAutoFit/>
            </a:bodyPr>
            <a:lstStyle/>
            <a:p>
              <a:pPr algn="just" defTabSz="342900">
                <a:lnSpc>
                  <a:spcPct val="135000"/>
                </a:lnSpc>
              </a:pPr>
              <a:r>
                <a:rPr lang="en-US" sz="2000" b="1">
                  <a:solidFill>
                    <a:prstClr val="white"/>
                  </a:solidFill>
                  <a:latin typeface="UTM Avo" panose="02040603050506020204" pitchFamily="18" charset="0"/>
                  <a:cs typeface="Times New Roman" panose="02020603050405020304" pitchFamily="18" charset="0"/>
                </a:rPr>
                <a:t>Hoạt động khám phá</a:t>
              </a:r>
              <a:endParaRPr lang="vi-VN" sz="2000" b="1">
                <a:solidFill>
                  <a:prstClr val="white"/>
                </a:solidFill>
                <a:latin typeface="UTM Avo" panose="02040603050506020204" pitchFamily="18" charset="0"/>
                <a:cs typeface="Times New Roman" panose="02020603050405020304" pitchFamily="18" charset="0"/>
              </a:endParaRPr>
            </a:p>
          </p:txBody>
        </p:sp>
      </p:grpSp>
      <p:sp>
        <p:nvSpPr>
          <p:cNvPr id="4" name="Rectangle 3">
            <a:extLst>
              <a:ext uri="{FF2B5EF4-FFF2-40B4-BE49-F238E27FC236}">
                <a16:creationId xmlns:a16="http://schemas.microsoft.com/office/drawing/2014/main" xmlns="" id="{0CA13521-4779-4DF7-90BB-706D5FC8EA02}"/>
              </a:ext>
            </a:extLst>
          </p:cNvPr>
          <p:cNvSpPr/>
          <p:nvPr/>
        </p:nvSpPr>
        <p:spPr>
          <a:xfrm>
            <a:off x="614525" y="234590"/>
            <a:ext cx="10749631" cy="658065"/>
          </a:xfrm>
          <a:prstGeom prst="rect">
            <a:avLst/>
          </a:prstGeom>
        </p:spPr>
        <p:txBody>
          <a:bodyPr wrap="square">
            <a:spAutoFit/>
          </a:bodyPr>
          <a:lstStyle/>
          <a:p>
            <a:pPr defTabSz="342900">
              <a:lnSpc>
                <a:spcPct val="150000"/>
              </a:lnSpc>
            </a:pPr>
            <a:r>
              <a:rPr lang="en-US" sz="2800" b="1">
                <a:solidFill>
                  <a:srgbClr val="F03C69"/>
                </a:solidFill>
                <a:latin typeface="UTM Avo" panose="02040603050506020204" pitchFamily="18" charset="0"/>
                <a:cs typeface="Times New Roman" panose="02020603050405020304" pitchFamily="18" charset="0"/>
              </a:rPr>
              <a:t>2. BIỂU DIỄN DỮ LIỆU VÀO BIỂU ĐỒ HÌNH QUẠT TRÒN</a:t>
            </a:r>
            <a:endParaRPr lang="vi-VN" sz="2800" b="1">
              <a:solidFill>
                <a:srgbClr val="F03C69"/>
              </a:solidFill>
              <a:cs typeface="Times New Roman" panose="02020603050405020304" pitchFamily="18" charset="0"/>
            </a:endParaRPr>
          </a:p>
        </p:txBody>
      </p:sp>
      <p:sp>
        <p:nvSpPr>
          <p:cNvPr id="17" name="Rectangle 16">
            <a:extLst>
              <a:ext uri="{FF2B5EF4-FFF2-40B4-BE49-F238E27FC236}">
                <a16:creationId xmlns:a16="http://schemas.microsoft.com/office/drawing/2014/main" xmlns="" id="{130E036C-7A9D-4FC0-BA52-9CD73D6416CE}"/>
              </a:ext>
            </a:extLst>
          </p:cNvPr>
          <p:cNvSpPr/>
          <p:nvPr/>
        </p:nvSpPr>
        <p:spPr>
          <a:xfrm>
            <a:off x="1536839" y="1828512"/>
            <a:ext cx="9851785" cy="1024896"/>
          </a:xfrm>
          <a:prstGeom prst="rect">
            <a:avLst/>
          </a:prstGeom>
        </p:spPr>
        <p:txBody>
          <a:bodyPr wrap="square">
            <a:spAutoFit/>
          </a:bodyPr>
          <a:lstStyle/>
          <a:p>
            <a:pPr algn="just" defTabSz="342900">
              <a:lnSpc>
                <a:spcPct val="135000"/>
              </a:lnSpc>
            </a:pPr>
            <a:r>
              <a:rPr lang="en-US" sz="2400">
                <a:solidFill>
                  <a:prstClr val="black"/>
                </a:solidFill>
                <a:latin typeface="UTM Avo" panose="02040603050506020204" pitchFamily="18" charset="0"/>
              </a:rPr>
              <a:t>Em hãy tính tỉ lệ phần trăm học sinh các loại và so sánh kết quả tính được với giá trị tương ứng ghi trên biểu đồ trong hình bên.</a:t>
            </a:r>
            <a:endParaRPr lang="vi-VN" sz="2400">
              <a:solidFill>
                <a:srgbClr val="000000"/>
              </a:solidFill>
              <a:latin typeface="UTM Avo" panose="02040603050506020204" pitchFamily="18" charset="0"/>
              <a:cs typeface="Times New Roman" panose="02020603050405020304" pitchFamily="18" charset="0"/>
            </a:endParaRPr>
          </a:p>
        </p:txBody>
      </p:sp>
      <p:pic>
        <p:nvPicPr>
          <p:cNvPr id="21" name="Picture 20">
            <a:extLst>
              <a:ext uri="{FF2B5EF4-FFF2-40B4-BE49-F238E27FC236}">
                <a16:creationId xmlns:a16="http://schemas.microsoft.com/office/drawing/2014/main" xmlns="" id="{DB52714B-E5DF-4A68-A391-735D0FB7533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46540" y="1913920"/>
            <a:ext cx="857250" cy="857250"/>
          </a:xfrm>
          <a:prstGeom prst="rect">
            <a:avLst/>
          </a:prstGeom>
        </p:spPr>
      </p:pic>
      <p:graphicFrame>
        <p:nvGraphicFramePr>
          <p:cNvPr id="14" name="Chart 13">
            <a:extLst>
              <a:ext uri="{FF2B5EF4-FFF2-40B4-BE49-F238E27FC236}">
                <a16:creationId xmlns:a16="http://schemas.microsoft.com/office/drawing/2014/main" xmlns="" id="{6840F9DD-B33F-4F53-9CB8-E79F72E37EE8}"/>
              </a:ext>
            </a:extLst>
          </p:cNvPr>
          <p:cNvGraphicFramePr>
            <a:graphicFrameLocks/>
          </p:cNvGraphicFramePr>
          <p:nvPr>
            <p:extLst>
              <p:ext uri="{D42A27DB-BD31-4B8C-83A1-F6EECF244321}">
                <p14:modId xmlns:p14="http://schemas.microsoft.com/office/powerpoint/2010/main" val="2766376747"/>
              </p:ext>
            </p:extLst>
          </p:nvPr>
        </p:nvGraphicFramePr>
        <p:xfrm>
          <a:off x="6394898" y="2926435"/>
          <a:ext cx="4969257" cy="342052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Table 2">
            <a:extLst>
              <a:ext uri="{FF2B5EF4-FFF2-40B4-BE49-F238E27FC236}">
                <a16:creationId xmlns:a16="http://schemas.microsoft.com/office/drawing/2014/main" xmlns="" id="{118BDF98-7950-4127-AC15-A49DD9171460}"/>
              </a:ext>
            </a:extLst>
          </p:cNvPr>
          <p:cNvGraphicFramePr>
            <a:graphicFrameLocks noGrp="1"/>
          </p:cNvGraphicFramePr>
          <p:nvPr>
            <p:extLst>
              <p:ext uri="{D42A27DB-BD31-4B8C-83A1-F6EECF244321}">
                <p14:modId xmlns:p14="http://schemas.microsoft.com/office/powerpoint/2010/main" val="4265024807"/>
              </p:ext>
            </p:extLst>
          </p:nvPr>
        </p:nvGraphicFramePr>
        <p:xfrm>
          <a:off x="758284" y="3049690"/>
          <a:ext cx="5708776" cy="2074282"/>
        </p:xfrm>
        <a:graphic>
          <a:graphicData uri="http://schemas.openxmlformats.org/drawingml/2006/table">
            <a:tbl>
              <a:tblPr firstRow="1" firstCol="1" bandRow="1">
                <a:tableStyleId>{5C22544A-7EE6-4342-B048-85BDC9FD1C3A}</a:tableStyleId>
              </a:tblPr>
              <a:tblGrid>
                <a:gridCol w="1141109">
                  <a:extLst>
                    <a:ext uri="{9D8B030D-6E8A-4147-A177-3AD203B41FA5}">
                      <a16:colId xmlns:a16="http://schemas.microsoft.com/office/drawing/2014/main" xmlns="" val="3717518709"/>
                    </a:ext>
                  </a:extLst>
                </a:gridCol>
                <a:gridCol w="1141109">
                  <a:extLst>
                    <a:ext uri="{9D8B030D-6E8A-4147-A177-3AD203B41FA5}">
                      <a16:colId xmlns:a16="http://schemas.microsoft.com/office/drawing/2014/main" xmlns="" val="2314413058"/>
                    </a:ext>
                  </a:extLst>
                </a:gridCol>
                <a:gridCol w="1142186">
                  <a:extLst>
                    <a:ext uri="{9D8B030D-6E8A-4147-A177-3AD203B41FA5}">
                      <a16:colId xmlns:a16="http://schemas.microsoft.com/office/drawing/2014/main" xmlns="" val="1963149321"/>
                    </a:ext>
                  </a:extLst>
                </a:gridCol>
                <a:gridCol w="1142186">
                  <a:extLst>
                    <a:ext uri="{9D8B030D-6E8A-4147-A177-3AD203B41FA5}">
                      <a16:colId xmlns:a16="http://schemas.microsoft.com/office/drawing/2014/main" xmlns="" val="75245238"/>
                    </a:ext>
                  </a:extLst>
                </a:gridCol>
                <a:gridCol w="1142186">
                  <a:extLst>
                    <a:ext uri="{9D8B030D-6E8A-4147-A177-3AD203B41FA5}">
                      <a16:colId xmlns:a16="http://schemas.microsoft.com/office/drawing/2014/main" xmlns="" val="3545463500"/>
                    </a:ext>
                  </a:extLst>
                </a:gridCol>
              </a:tblGrid>
              <a:tr h="368601">
                <a:tc gridSpan="5">
                  <a:txBody>
                    <a:bodyPr/>
                    <a:lstStyle/>
                    <a:p>
                      <a:pPr algn="ctr">
                        <a:lnSpc>
                          <a:spcPct val="105000"/>
                        </a:lnSpc>
                      </a:pPr>
                      <a:r>
                        <a:rPr lang="en-US" sz="2000">
                          <a:effectLst/>
                          <a:latin typeface="UTM Avo" panose="02040603050506020204" pitchFamily="18" charset="0"/>
                        </a:rPr>
                        <a:t>Xếp loại học lực học sinh khối 7</a:t>
                      </a:r>
                      <a:endParaRPr lang="en-US" sz="2000">
                        <a:effectLst/>
                        <a:latin typeface="UTM Avo" panose="02040603050506020204" pitchFamily="18" charset="0"/>
                        <a:ea typeface="Times New Roman" panose="02020603050405020304" pitchFamily="18"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3247169048"/>
                  </a:ext>
                </a:extLst>
              </a:tr>
              <a:tr h="761797">
                <a:tc>
                  <a:txBody>
                    <a:bodyPr/>
                    <a:lstStyle/>
                    <a:p>
                      <a:pPr algn="ctr">
                        <a:lnSpc>
                          <a:spcPct val="105000"/>
                        </a:lnSpc>
                      </a:pPr>
                      <a:r>
                        <a:rPr lang="en-US" sz="2000">
                          <a:effectLst/>
                          <a:latin typeface="UTM Avo" panose="02040603050506020204" pitchFamily="18" charset="0"/>
                        </a:rPr>
                        <a:t>Loại</a:t>
                      </a:r>
                      <a:endParaRPr lang="en-US" sz="2000">
                        <a:effectLst/>
                        <a:latin typeface="UTM Avo" panose="02040603050506020204" pitchFamily="18" charset="0"/>
                        <a:ea typeface="Times New Roman" panose="02020603050405020304" pitchFamily="18"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5000"/>
                        </a:lnSpc>
                      </a:pPr>
                      <a:r>
                        <a:rPr lang="en-US" sz="2000" b="1">
                          <a:effectLst/>
                          <a:latin typeface="UTM Avo" panose="02040603050506020204" pitchFamily="18" charset="0"/>
                        </a:rPr>
                        <a:t>Tốt</a:t>
                      </a:r>
                      <a:endParaRPr lang="en-US" sz="2000" b="1">
                        <a:effectLst/>
                        <a:latin typeface="UTM Avo" panose="02040603050506020204" pitchFamily="18" charset="0"/>
                        <a:ea typeface="Times New Roman" panose="02020603050405020304" pitchFamily="18"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5000"/>
                        </a:lnSpc>
                      </a:pPr>
                      <a:r>
                        <a:rPr lang="en-US" sz="2000" b="1">
                          <a:effectLst/>
                          <a:latin typeface="UTM Avo" panose="02040603050506020204" pitchFamily="18" charset="0"/>
                        </a:rPr>
                        <a:t>Khá</a:t>
                      </a:r>
                      <a:endParaRPr lang="en-US" sz="2000" b="1">
                        <a:effectLst/>
                        <a:latin typeface="UTM Avo" panose="02040603050506020204" pitchFamily="18" charset="0"/>
                        <a:ea typeface="Times New Roman" panose="02020603050405020304" pitchFamily="18"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5000"/>
                        </a:lnSpc>
                      </a:pPr>
                      <a:r>
                        <a:rPr lang="en-US" sz="2000" b="1">
                          <a:effectLst/>
                          <a:latin typeface="UTM Avo" panose="02040603050506020204" pitchFamily="18" charset="0"/>
                        </a:rPr>
                        <a:t>Đạt</a:t>
                      </a:r>
                      <a:endParaRPr lang="en-US" sz="2000" b="1">
                        <a:effectLst/>
                        <a:latin typeface="UTM Avo" panose="02040603050506020204" pitchFamily="18" charset="0"/>
                        <a:ea typeface="Times New Roman" panose="02020603050405020304" pitchFamily="18"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5000"/>
                        </a:lnSpc>
                      </a:pPr>
                      <a:r>
                        <a:rPr lang="en-US" sz="2000" b="1">
                          <a:effectLst/>
                          <a:latin typeface="UTM Avo" panose="02040603050506020204" pitchFamily="18" charset="0"/>
                        </a:rPr>
                        <a:t>Chưa đạt</a:t>
                      </a:r>
                      <a:endParaRPr lang="en-US" sz="2000" b="1">
                        <a:effectLst/>
                        <a:latin typeface="UTM Avo" panose="02040603050506020204" pitchFamily="18" charset="0"/>
                        <a:ea typeface="Times New Roman" panose="02020603050405020304" pitchFamily="18"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512858967"/>
                  </a:ext>
                </a:extLst>
              </a:tr>
              <a:tr h="943884">
                <a:tc>
                  <a:txBody>
                    <a:bodyPr/>
                    <a:lstStyle/>
                    <a:p>
                      <a:pPr algn="ctr">
                        <a:lnSpc>
                          <a:spcPct val="105000"/>
                        </a:lnSpc>
                      </a:pPr>
                      <a:r>
                        <a:rPr lang="en-US" sz="2000">
                          <a:effectLst/>
                          <a:latin typeface="UTM Avo" panose="02040603050506020204" pitchFamily="18" charset="0"/>
                        </a:rPr>
                        <a:t>Số học sinh</a:t>
                      </a:r>
                      <a:endParaRPr lang="en-US" sz="2000">
                        <a:effectLst/>
                        <a:latin typeface="UTM Avo" panose="02040603050506020204" pitchFamily="18" charset="0"/>
                        <a:ea typeface="Times New Roman" panose="02020603050405020304" pitchFamily="18"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5000"/>
                        </a:lnSpc>
                      </a:pPr>
                      <a:r>
                        <a:rPr lang="en-US" sz="2000">
                          <a:effectLst/>
                          <a:latin typeface="UTM Avo" panose="02040603050506020204" pitchFamily="18" charset="0"/>
                        </a:rPr>
                        <a:t>36</a:t>
                      </a:r>
                      <a:endParaRPr lang="en-US" sz="2000">
                        <a:effectLst/>
                        <a:latin typeface="UTM Avo" panose="02040603050506020204" pitchFamily="18" charset="0"/>
                        <a:ea typeface="Times New Roman" panose="02020603050405020304" pitchFamily="18"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5000"/>
                        </a:lnSpc>
                      </a:pPr>
                      <a:r>
                        <a:rPr lang="en-US" sz="2000">
                          <a:effectLst/>
                          <a:latin typeface="UTM Avo" panose="02040603050506020204" pitchFamily="18" charset="0"/>
                        </a:rPr>
                        <a:t>162</a:t>
                      </a:r>
                      <a:endParaRPr lang="en-US" sz="2000">
                        <a:effectLst/>
                        <a:latin typeface="UTM Avo" panose="02040603050506020204" pitchFamily="18" charset="0"/>
                        <a:ea typeface="Times New Roman" panose="02020603050405020304" pitchFamily="18"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5000"/>
                        </a:lnSpc>
                      </a:pPr>
                      <a:r>
                        <a:rPr lang="en-US" sz="2000">
                          <a:effectLst/>
                          <a:latin typeface="UTM Avo" panose="02040603050506020204" pitchFamily="18" charset="0"/>
                        </a:rPr>
                        <a:t>90</a:t>
                      </a:r>
                      <a:endParaRPr lang="en-US" sz="2000">
                        <a:effectLst/>
                        <a:latin typeface="UTM Avo" panose="02040603050506020204" pitchFamily="18" charset="0"/>
                        <a:ea typeface="Times New Roman" panose="02020603050405020304" pitchFamily="18"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5000"/>
                        </a:lnSpc>
                      </a:pPr>
                      <a:r>
                        <a:rPr lang="en-US" sz="2000" dirty="0">
                          <a:effectLst/>
                          <a:latin typeface="UTM Avo" panose="02040603050506020204" pitchFamily="18" charset="0"/>
                        </a:rPr>
                        <a:t>72</a:t>
                      </a:r>
                      <a:endParaRPr lang="en-US" sz="2000" dirty="0">
                        <a:effectLst/>
                        <a:latin typeface="UTM Avo" panose="02040603050506020204" pitchFamily="18" charset="0"/>
                        <a:ea typeface="Times New Roman" panose="02020603050405020304" pitchFamily="18"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8622268"/>
                  </a:ext>
                </a:extLst>
              </a:tr>
            </a:tbl>
          </a:graphicData>
        </a:graphic>
      </p:graphicFrame>
    </p:spTree>
    <p:extLst>
      <p:ext uri="{BB962C8B-B14F-4D97-AF65-F5344CB8AC3E}">
        <p14:creationId xmlns:p14="http://schemas.microsoft.com/office/powerpoint/2010/main" val="2454869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7" grpId="0"/>
      <p:bldGraphic spid="14" grpId="0">
        <p:bldAsOne/>
      </p:bldGraphic>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4E24A52D-6033-44D8-B396-4E1A33C3527A}"/>
              </a:ext>
            </a:extLst>
          </p:cNvPr>
          <p:cNvSpPr/>
          <p:nvPr/>
        </p:nvSpPr>
        <p:spPr>
          <a:xfrm>
            <a:off x="1236291" y="378129"/>
            <a:ext cx="10505135" cy="1523494"/>
          </a:xfrm>
          <a:prstGeom prst="rect">
            <a:avLst/>
          </a:prstGeom>
        </p:spPr>
        <p:txBody>
          <a:bodyPr wrap="square">
            <a:spAutoFit/>
          </a:bodyPr>
          <a:lstStyle/>
          <a:p>
            <a:pPr algn="just" defTabSz="342900">
              <a:lnSpc>
                <a:spcPct val="135000"/>
              </a:lnSpc>
            </a:pPr>
            <a:r>
              <a:rPr lang="en-US" sz="2400">
                <a:latin typeface="UTM Avo" panose="02040603050506020204" pitchFamily="18" charset="0"/>
              </a:rPr>
              <a:t>Trong các loại biểu đồ (biểu đồ tranh, biểu đồ cột và biểu đồ hình quạt tròn), loại biểu đồ nào thích hợp để biểu diễn bảng số liệu thống kê bên dưới?</a:t>
            </a:r>
            <a:endParaRPr lang="vi-VN" sz="3200">
              <a:latin typeface="UTM Avo" panose="02040603050506020204" pitchFamily="18" charset="0"/>
              <a:cs typeface="Times New Roman" panose="02020603050405020304" pitchFamily="18" charset="0"/>
            </a:endParaRPr>
          </a:p>
        </p:txBody>
      </p:sp>
      <p:graphicFrame>
        <p:nvGraphicFramePr>
          <p:cNvPr id="10" name="Table 9">
            <a:extLst>
              <a:ext uri="{FF2B5EF4-FFF2-40B4-BE49-F238E27FC236}">
                <a16:creationId xmlns:a16="http://schemas.microsoft.com/office/drawing/2014/main" xmlns="" id="{D771FC22-4DEC-4E52-926D-190D014A226E}"/>
              </a:ext>
            </a:extLst>
          </p:cNvPr>
          <p:cNvGraphicFramePr>
            <a:graphicFrameLocks noGrp="1"/>
          </p:cNvGraphicFramePr>
          <p:nvPr>
            <p:extLst>
              <p:ext uri="{D42A27DB-BD31-4B8C-83A1-F6EECF244321}">
                <p14:modId xmlns:p14="http://schemas.microsoft.com/office/powerpoint/2010/main" val="2308519050"/>
              </p:ext>
            </p:extLst>
          </p:nvPr>
        </p:nvGraphicFramePr>
        <p:xfrm>
          <a:off x="1974574" y="2037522"/>
          <a:ext cx="8852451" cy="2782955"/>
        </p:xfrm>
        <a:graphic>
          <a:graphicData uri="http://schemas.openxmlformats.org/drawingml/2006/table">
            <a:tbl>
              <a:tblPr firstRow="1" firstCol="1" bandRow="1">
                <a:tableStyleId>{00A15C55-8517-42AA-B614-E9B94910E393}</a:tableStyleId>
              </a:tblPr>
              <a:tblGrid>
                <a:gridCol w="1466547">
                  <a:extLst>
                    <a:ext uri="{9D8B030D-6E8A-4147-A177-3AD203B41FA5}">
                      <a16:colId xmlns:a16="http://schemas.microsoft.com/office/drawing/2014/main" xmlns="" val="180841089"/>
                    </a:ext>
                  </a:extLst>
                </a:gridCol>
                <a:gridCol w="1452824">
                  <a:extLst>
                    <a:ext uri="{9D8B030D-6E8A-4147-A177-3AD203B41FA5}">
                      <a16:colId xmlns:a16="http://schemas.microsoft.com/office/drawing/2014/main" xmlns="" val="1604490627"/>
                    </a:ext>
                  </a:extLst>
                </a:gridCol>
                <a:gridCol w="1452824">
                  <a:extLst>
                    <a:ext uri="{9D8B030D-6E8A-4147-A177-3AD203B41FA5}">
                      <a16:colId xmlns:a16="http://schemas.microsoft.com/office/drawing/2014/main" xmlns="" val="573450059"/>
                    </a:ext>
                  </a:extLst>
                </a:gridCol>
                <a:gridCol w="1452824">
                  <a:extLst>
                    <a:ext uri="{9D8B030D-6E8A-4147-A177-3AD203B41FA5}">
                      <a16:colId xmlns:a16="http://schemas.microsoft.com/office/drawing/2014/main" xmlns="" val="2623080934"/>
                    </a:ext>
                  </a:extLst>
                </a:gridCol>
                <a:gridCol w="1500851">
                  <a:extLst>
                    <a:ext uri="{9D8B030D-6E8A-4147-A177-3AD203B41FA5}">
                      <a16:colId xmlns:a16="http://schemas.microsoft.com/office/drawing/2014/main" xmlns="" val="1713224702"/>
                    </a:ext>
                  </a:extLst>
                </a:gridCol>
                <a:gridCol w="1526581">
                  <a:extLst>
                    <a:ext uri="{9D8B030D-6E8A-4147-A177-3AD203B41FA5}">
                      <a16:colId xmlns:a16="http://schemas.microsoft.com/office/drawing/2014/main" xmlns="" val="2143117362"/>
                    </a:ext>
                  </a:extLst>
                </a:gridCol>
              </a:tblGrid>
              <a:tr h="1113182">
                <a:tc gridSpan="6">
                  <a:txBody>
                    <a:bodyPr/>
                    <a:lstStyle/>
                    <a:p>
                      <a:pPr algn="ctr"/>
                      <a:r>
                        <a:rPr lang="en-US" sz="2400">
                          <a:effectLst/>
                          <a:latin typeface="UTM Avo" panose="02040603050506020204" pitchFamily="18" charset="0"/>
                        </a:rPr>
                        <a:t>Tỉ lệ phần trăm xếp loại học lực học sinh lớp 7A</a:t>
                      </a:r>
                      <a:endParaRPr lang="en-US" sz="2400">
                        <a:effectLst/>
                        <a:latin typeface="UTM Avo" panose="02040603050506020204" pitchFamily="18" charset="0"/>
                        <a:ea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12196486"/>
                  </a:ext>
                </a:extLst>
              </a:tr>
              <a:tr h="1113182">
                <a:tc>
                  <a:txBody>
                    <a:bodyPr/>
                    <a:lstStyle/>
                    <a:p>
                      <a:pPr algn="ctr"/>
                      <a:r>
                        <a:rPr lang="en-US" sz="2400">
                          <a:effectLst/>
                          <a:latin typeface="UTM Avo" panose="02040603050506020204" pitchFamily="18" charset="0"/>
                        </a:rPr>
                        <a:t>Loại</a:t>
                      </a:r>
                      <a:endParaRPr lang="en-US" sz="2400">
                        <a:effectLst/>
                        <a:latin typeface="UTM Avo" panose="02040603050506020204" pitchFamily="18" charset="0"/>
                        <a:ea typeface="Times New Roman" panose="02020603050405020304" pitchFamily="18" charset="0"/>
                      </a:endParaRPr>
                    </a:p>
                  </a:txBody>
                  <a:tcPr marL="68580" marR="68580" marT="0" marB="0" anchor="ctr"/>
                </a:tc>
                <a:tc>
                  <a:txBody>
                    <a:bodyPr/>
                    <a:lstStyle/>
                    <a:p>
                      <a:pPr algn="ctr"/>
                      <a:r>
                        <a:rPr lang="en-US" sz="2400" b="1">
                          <a:effectLst/>
                          <a:latin typeface="UTM Avo" panose="02040603050506020204" pitchFamily="18" charset="0"/>
                        </a:rPr>
                        <a:t>Tốt</a:t>
                      </a:r>
                      <a:endParaRPr lang="en-US" sz="2400" b="1">
                        <a:effectLst/>
                        <a:latin typeface="UTM Avo" panose="02040603050506020204" pitchFamily="18" charset="0"/>
                        <a:ea typeface="Times New Roman" panose="02020603050405020304" pitchFamily="18" charset="0"/>
                      </a:endParaRPr>
                    </a:p>
                  </a:txBody>
                  <a:tcPr marL="68580" marR="68580" marT="0" marB="0" anchor="ctr"/>
                </a:tc>
                <a:tc>
                  <a:txBody>
                    <a:bodyPr/>
                    <a:lstStyle/>
                    <a:p>
                      <a:pPr algn="ctr"/>
                      <a:r>
                        <a:rPr lang="en-US" sz="2400" b="1">
                          <a:effectLst/>
                          <a:latin typeface="UTM Avo" panose="02040603050506020204" pitchFamily="18" charset="0"/>
                        </a:rPr>
                        <a:t>Khá</a:t>
                      </a:r>
                      <a:endParaRPr lang="en-US" sz="2400" b="1">
                        <a:effectLst/>
                        <a:latin typeface="UTM Avo" panose="02040603050506020204" pitchFamily="18" charset="0"/>
                        <a:ea typeface="Times New Roman" panose="02020603050405020304" pitchFamily="18" charset="0"/>
                      </a:endParaRPr>
                    </a:p>
                  </a:txBody>
                  <a:tcPr marL="68580" marR="68580" marT="0" marB="0" anchor="ctr"/>
                </a:tc>
                <a:tc>
                  <a:txBody>
                    <a:bodyPr/>
                    <a:lstStyle/>
                    <a:p>
                      <a:pPr algn="ctr"/>
                      <a:r>
                        <a:rPr lang="en-US" sz="2400" b="1">
                          <a:effectLst/>
                          <a:latin typeface="UTM Avo" panose="02040603050506020204" pitchFamily="18" charset="0"/>
                        </a:rPr>
                        <a:t>Đạt</a:t>
                      </a:r>
                      <a:endParaRPr lang="en-US" sz="2400" b="1">
                        <a:effectLst/>
                        <a:latin typeface="UTM Avo" panose="02040603050506020204" pitchFamily="18" charset="0"/>
                        <a:ea typeface="Times New Roman" panose="02020603050405020304" pitchFamily="18" charset="0"/>
                      </a:endParaRPr>
                    </a:p>
                  </a:txBody>
                  <a:tcPr marL="68580" marR="68580" marT="0" marB="0" anchor="ctr"/>
                </a:tc>
                <a:tc>
                  <a:txBody>
                    <a:bodyPr/>
                    <a:lstStyle/>
                    <a:p>
                      <a:pPr algn="ctr"/>
                      <a:r>
                        <a:rPr lang="en-US" sz="2400" b="1">
                          <a:effectLst/>
                          <a:latin typeface="UTM Avo" panose="02040603050506020204" pitchFamily="18" charset="0"/>
                        </a:rPr>
                        <a:t>Chưa đạt</a:t>
                      </a:r>
                      <a:endParaRPr lang="en-US" sz="2400" b="1">
                        <a:effectLst/>
                        <a:latin typeface="UTM Avo" panose="02040603050506020204" pitchFamily="18" charset="0"/>
                        <a:ea typeface="Times New Roman" panose="02020603050405020304" pitchFamily="18" charset="0"/>
                      </a:endParaRPr>
                    </a:p>
                  </a:txBody>
                  <a:tcPr marL="68580" marR="68580" marT="0" marB="0" anchor="ctr"/>
                </a:tc>
                <a:tc>
                  <a:txBody>
                    <a:bodyPr/>
                    <a:lstStyle/>
                    <a:p>
                      <a:pPr algn="ctr"/>
                      <a:r>
                        <a:rPr lang="en-US" sz="2400" b="1">
                          <a:effectLst/>
                          <a:latin typeface="UTM Avo" panose="02040603050506020204" pitchFamily="18" charset="0"/>
                        </a:rPr>
                        <a:t>Tổng</a:t>
                      </a:r>
                      <a:endParaRPr lang="en-US" sz="2400" b="1">
                        <a:effectLst/>
                        <a:latin typeface="UTM Avo" panose="020406030505060202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xmlns="" val="12441510"/>
                  </a:ext>
                </a:extLst>
              </a:tr>
              <a:tr h="556591">
                <a:tc>
                  <a:txBody>
                    <a:bodyPr/>
                    <a:lstStyle/>
                    <a:p>
                      <a:pPr algn="ctr"/>
                      <a:r>
                        <a:rPr lang="en-US" sz="2400">
                          <a:effectLst/>
                          <a:latin typeface="UTM Avo" panose="02040603050506020204" pitchFamily="18" charset="0"/>
                        </a:rPr>
                        <a:t>Tỉ lệ</a:t>
                      </a:r>
                      <a:endParaRPr lang="en-US" sz="2400">
                        <a:effectLst/>
                        <a:latin typeface="UTM Avo" panose="02040603050506020204" pitchFamily="18" charset="0"/>
                        <a:ea typeface="Times New Roman" panose="02020603050405020304" pitchFamily="18" charset="0"/>
                      </a:endParaRPr>
                    </a:p>
                  </a:txBody>
                  <a:tcPr marL="68580" marR="68580" marT="0" marB="0" anchor="ctr"/>
                </a:tc>
                <a:tc>
                  <a:txBody>
                    <a:bodyPr/>
                    <a:lstStyle/>
                    <a:p>
                      <a:pPr algn="ctr"/>
                      <a:r>
                        <a:rPr lang="en-US" sz="2400">
                          <a:effectLst/>
                          <a:latin typeface="UTM Avo" panose="02040603050506020204" pitchFamily="18" charset="0"/>
                        </a:rPr>
                        <a:t>10%</a:t>
                      </a:r>
                      <a:endParaRPr lang="en-US" sz="2400">
                        <a:effectLst/>
                        <a:latin typeface="UTM Avo" panose="02040603050506020204" pitchFamily="18" charset="0"/>
                        <a:ea typeface="Times New Roman" panose="02020603050405020304" pitchFamily="18" charset="0"/>
                      </a:endParaRPr>
                    </a:p>
                  </a:txBody>
                  <a:tcPr marL="68580" marR="68580" marT="0" marB="0" anchor="ctr"/>
                </a:tc>
                <a:tc>
                  <a:txBody>
                    <a:bodyPr/>
                    <a:lstStyle/>
                    <a:p>
                      <a:pPr algn="ctr"/>
                      <a:r>
                        <a:rPr lang="en-US" sz="2400">
                          <a:effectLst/>
                          <a:latin typeface="UTM Avo" panose="02040603050506020204" pitchFamily="18" charset="0"/>
                        </a:rPr>
                        <a:t>55%</a:t>
                      </a:r>
                      <a:endParaRPr lang="en-US" sz="2400">
                        <a:effectLst/>
                        <a:latin typeface="UTM Avo" panose="02040603050506020204" pitchFamily="18" charset="0"/>
                        <a:ea typeface="Times New Roman" panose="02020603050405020304" pitchFamily="18" charset="0"/>
                      </a:endParaRPr>
                    </a:p>
                  </a:txBody>
                  <a:tcPr marL="68580" marR="68580" marT="0" marB="0" anchor="ctr"/>
                </a:tc>
                <a:tc>
                  <a:txBody>
                    <a:bodyPr/>
                    <a:lstStyle/>
                    <a:p>
                      <a:pPr algn="ctr"/>
                      <a:r>
                        <a:rPr lang="en-US" sz="2400">
                          <a:effectLst/>
                          <a:latin typeface="UTM Avo" panose="02040603050506020204" pitchFamily="18" charset="0"/>
                        </a:rPr>
                        <a:t>30%</a:t>
                      </a:r>
                      <a:endParaRPr lang="en-US" sz="2400">
                        <a:effectLst/>
                        <a:latin typeface="UTM Avo" panose="02040603050506020204" pitchFamily="18" charset="0"/>
                        <a:ea typeface="Times New Roman" panose="02020603050405020304" pitchFamily="18" charset="0"/>
                      </a:endParaRPr>
                    </a:p>
                  </a:txBody>
                  <a:tcPr marL="68580" marR="68580" marT="0" marB="0" anchor="ctr"/>
                </a:tc>
                <a:tc>
                  <a:txBody>
                    <a:bodyPr/>
                    <a:lstStyle/>
                    <a:p>
                      <a:pPr algn="ctr"/>
                      <a:r>
                        <a:rPr lang="en-US" sz="2400">
                          <a:effectLst/>
                          <a:latin typeface="UTM Avo" panose="02040603050506020204" pitchFamily="18" charset="0"/>
                        </a:rPr>
                        <a:t>5%</a:t>
                      </a:r>
                      <a:endParaRPr lang="en-US" sz="2400">
                        <a:effectLst/>
                        <a:latin typeface="UTM Avo" panose="02040603050506020204" pitchFamily="18" charset="0"/>
                        <a:ea typeface="Times New Roman" panose="02020603050405020304" pitchFamily="18" charset="0"/>
                      </a:endParaRPr>
                    </a:p>
                  </a:txBody>
                  <a:tcPr marL="68580" marR="68580" marT="0" marB="0" anchor="ctr"/>
                </a:tc>
                <a:tc>
                  <a:txBody>
                    <a:bodyPr/>
                    <a:lstStyle/>
                    <a:p>
                      <a:pPr algn="ctr"/>
                      <a:r>
                        <a:rPr lang="en-US" sz="2400" dirty="0">
                          <a:effectLst/>
                          <a:latin typeface="UTM Avo" panose="02040603050506020204" pitchFamily="18" charset="0"/>
                        </a:rPr>
                        <a:t>100%</a:t>
                      </a:r>
                      <a:endParaRPr lang="en-US" sz="2400" dirty="0">
                        <a:effectLst/>
                        <a:latin typeface="UTM Avo" panose="020406030505060202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xmlns="" val="1092778309"/>
                  </a:ext>
                </a:extLst>
              </a:tr>
            </a:tbl>
          </a:graphicData>
        </a:graphic>
      </p:graphicFrame>
      <p:pic>
        <p:nvPicPr>
          <p:cNvPr id="13" name="Picture 12">
            <a:extLst>
              <a:ext uri="{FF2B5EF4-FFF2-40B4-BE49-F238E27FC236}">
                <a16:creationId xmlns:a16="http://schemas.microsoft.com/office/drawing/2014/main" xmlns="" id="{8E7EA800-D8E1-4261-831E-B95F36A5A6A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86276" y="523904"/>
            <a:ext cx="857250" cy="857250"/>
          </a:xfrm>
          <a:prstGeom prst="rect">
            <a:avLst/>
          </a:prstGeom>
        </p:spPr>
      </p:pic>
    </p:spTree>
    <p:extLst>
      <p:ext uri="{BB962C8B-B14F-4D97-AF65-F5344CB8AC3E}">
        <p14:creationId xmlns:p14="http://schemas.microsoft.com/office/powerpoint/2010/main" val="6179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A0E8F563-FBA0-442F-9CC2-BB1CEBE92704}"/>
              </a:ext>
            </a:extLst>
          </p:cNvPr>
          <p:cNvGrpSpPr/>
          <p:nvPr/>
        </p:nvGrpSpPr>
        <p:grpSpPr>
          <a:xfrm>
            <a:off x="142316" y="109462"/>
            <a:ext cx="11877406" cy="6569634"/>
            <a:chOff x="1493519" y="4014646"/>
            <a:chExt cx="10824275" cy="2355674"/>
          </a:xfrm>
        </p:grpSpPr>
        <p:sp>
          <p:nvSpPr>
            <p:cNvPr id="8" name="Rectangle: Rounded Corners 7">
              <a:extLst>
                <a:ext uri="{FF2B5EF4-FFF2-40B4-BE49-F238E27FC236}">
                  <a16:creationId xmlns:a16="http://schemas.microsoft.com/office/drawing/2014/main" xmlns="" id="{E21D46F7-A38E-45BC-9D30-065CC1C0A529}"/>
                </a:ext>
              </a:extLst>
            </p:cNvPr>
            <p:cNvSpPr/>
            <p:nvPr/>
          </p:nvSpPr>
          <p:spPr>
            <a:xfrm>
              <a:off x="1493519" y="4034139"/>
              <a:ext cx="3343005" cy="569960"/>
            </a:xfrm>
            <a:prstGeom prst="roundRect">
              <a:avLst>
                <a:gd name="adj" fmla="val 24968"/>
              </a:avLst>
            </a:prstGeom>
            <a:solidFill>
              <a:schemeClr val="accent6">
                <a:lumMod val="75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Rounded Corners 8">
              <a:extLst>
                <a:ext uri="{FF2B5EF4-FFF2-40B4-BE49-F238E27FC236}">
                  <a16:creationId xmlns:a16="http://schemas.microsoft.com/office/drawing/2014/main" xmlns="" id="{90EF6F41-2915-473B-9E75-A21529F04D05}"/>
                </a:ext>
              </a:extLst>
            </p:cNvPr>
            <p:cNvSpPr/>
            <p:nvPr/>
          </p:nvSpPr>
          <p:spPr>
            <a:xfrm>
              <a:off x="1493519" y="4208236"/>
              <a:ext cx="10824275" cy="2162084"/>
            </a:xfrm>
            <a:prstGeom prst="roundRect">
              <a:avLst>
                <a:gd name="adj" fmla="val 12944"/>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9">
              <a:extLst>
                <a:ext uri="{FF2B5EF4-FFF2-40B4-BE49-F238E27FC236}">
                  <a16:creationId xmlns:a16="http://schemas.microsoft.com/office/drawing/2014/main" xmlns="" id="{48D0F142-773F-4B16-BD32-83445E0B3D8F}"/>
                </a:ext>
              </a:extLst>
            </p:cNvPr>
            <p:cNvSpPr/>
            <p:nvPr/>
          </p:nvSpPr>
          <p:spPr>
            <a:xfrm>
              <a:off x="1706837" y="4014646"/>
              <a:ext cx="3343005" cy="230116"/>
            </a:xfrm>
            <a:prstGeom prst="rect">
              <a:avLst/>
            </a:prstGeom>
          </p:spPr>
          <p:txBody>
            <a:bodyPr wrap="square">
              <a:spAutoFit/>
            </a:bodyPr>
            <a:lstStyle/>
            <a:p>
              <a:pPr algn="just" defTabSz="342900">
                <a:lnSpc>
                  <a:spcPct val="135000"/>
                </a:lnSpc>
              </a:pPr>
              <a:r>
                <a:rPr lang="en-US" sz="2000" b="1">
                  <a:solidFill>
                    <a:prstClr val="white"/>
                  </a:solidFill>
                  <a:latin typeface="UTM Avo" panose="02040603050506020204" pitchFamily="18" charset="0"/>
                  <a:cs typeface="Times New Roman" panose="02020603050405020304" pitchFamily="18" charset="0"/>
                </a:rPr>
                <a:t>Hoạt động khám phá</a:t>
              </a:r>
              <a:endParaRPr lang="vi-VN" sz="2000" b="1">
                <a:solidFill>
                  <a:prstClr val="white"/>
                </a:solidFill>
                <a:latin typeface="UTM Avo" panose="02040603050506020204" pitchFamily="18" charset="0"/>
                <a:cs typeface="Times New Roman" panose="02020603050405020304" pitchFamily="18" charset="0"/>
              </a:endParaRPr>
            </a:p>
          </p:txBody>
        </p:sp>
      </p:grpSp>
      <p:graphicFrame>
        <p:nvGraphicFramePr>
          <p:cNvPr id="14" name="Chart 13">
            <a:extLst>
              <a:ext uri="{FF2B5EF4-FFF2-40B4-BE49-F238E27FC236}">
                <a16:creationId xmlns:a16="http://schemas.microsoft.com/office/drawing/2014/main" xmlns="" id="{6840F9DD-B33F-4F53-9CB8-E79F72E37EE8}"/>
              </a:ext>
            </a:extLst>
          </p:cNvPr>
          <p:cNvGraphicFramePr>
            <a:graphicFrameLocks/>
          </p:cNvGraphicFramePr>
          <p:nvPr>
            <p:extLst>
              <p:ext uri="{D42A27DB-BD31-4B8C-83A1-F6EECF244321}">
                <p14:modId xmlns:p14="http://schemas.microsoft.com/office/powerpoint/2010/main" val="2285513582"/>
              </p:ext>
            </p:extLst>
          </p:nvPr>
        </p:nvGraphicFramePr>
        <p:xfrm>
          <a:off x="6498077" y="2523502"/>
          <a:ext cx="5204005" cy="377946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Table 2">
            <a:extLst>
              <a:ext uri="{FF2B5EF4-FFF2-40B4-BE49-F238E27FC236}">
                <a16:creationId xmlns:a16="http://schemas.microsoft.com/office/drawing/2014/main" xmlns="" id="{118BDF98-7950-4127-AC15-A49DD9171460}"/>
              </a:ext>
            </a:extLst>
          </p:cNvPr>
          <p:cNvGraphicFramePr>
            <a:graphicFrameLocks noGrp="1"/>
          </p:cNvGraphicFramePr>
          <p:nvPr>
            <p:extLst>
              <p:ext uri="{D42A27DB-BD31-4B8C-83A1-F6EECF244321}">
                <p14:modId xmlns:p14="http://schemas.microsoft.com/office/powerpoint/2010/main" val="2989495074"/>
              </p:ext>
            </p:extLst>
          </p:nvPr>
        </p:nvGraphicFramePr>
        <p:xfrm>
          <a:off x="786802" y="805585"/>
          <a:ext cx="10358277" cy="1536959"/>
        </p:xfrm>
        <a:graphic>
          <a:graphicData uri="http://schemas.openxmlformats.org/drawingml/2006/table">
            <a:tbl>
              <a:tblPr firstRow="1" firstCol="1" bandRow="1">
                <a:tableStyleId>{5C22544A-7EE6-4342-B048-85BDC9FD1C3A}</a:tableStyleId>
              </a:tblPr>
              <a:tblGrid>
                <a:gridCol w="2070483">
                  <a:extLst>
                    <a:ext uri="{9D8B030D-6E8A-4147-A177-3AD203B41FA5}">
                      <a16:colId xmlns:a16="http://schemas.microsoft.com/office/drawing/2014/main" xmlns="" val="3717518709"/>
                    </a:ext>
                  </a:extLst>
                </a:gridCol>
                <a:gridCol w="2070483">
                  <a:extLst>
                    <a:ext uri="{9D8B030D-6E8A-4147-A177-3AD203B41FA5}">
                      <a16:colId xmlns:a16="http://schemas.microsoft.com/office/drawing/2014/main" xmlns="" val="2314413058"/>
                    </a:ext>
                  </a:extLst>
                </a:gridCol>
                <a:gridCol w="2072437">
                  <a:extLst>
                    <a:ext uri="{9D8B030D-6E8A-4147-A177-3AD203B41FA5}">
                      <a16:colId xmlns:a16="http://schemas.microsoft.com/office/drawing/2014/main" xmlns="" val="1963149321"/>
                    </a:ext>
                  </a:extLst>
                </a:gridCol>
                <a:gridCol w="2072437">
                  <a:extLst>
                    <a:ext uri="{9D8B030D-6E8A-4147-A177-3AD203B41FA5}">
                      <a16:colId xmlns:a16="http://schemas.microsoft.com/office/drawing/2014/main" xmlns="" val="75245238"/>
                    </a:ext>
                  </a:extLst>
                </a:gridCol>
                <a:gridCol w="2072437">
                  <a:extLst>
                    <a:ext uri="{9D8B030D-6E8A-4147-A177-3AD203B41FA5}">
                      <a16:colId xmlns:a16="http://schemas.microsoft.com/office/drawing/2014/main" xmlns="" val="3545463500"/>
                    </a:ext>
                  </a:extLst>
                </a:gridCol>
              </a:tblGrid>
              <a:tr h="444827">
                <a:tc gridSpan="5">
                  <a:txBody>
                    <a:bodyPr/>
                    <a:lstStyle/>
                    <a:p>
                      <a:pPr algn="ctr">
                        <a:lnSpc>
                          <a:spcPct val="105000"/>
                        </a:lnSpc>
                      </a:pPr>
                      <a:r>
                        <a:rPr lang="en-US" sz="2000">
                          <a:effectLst/>
                          <a:latin typeface="UTM Avo" panose="02040603050506020204" pitchFamily="18" charset="0"/>
                        </a:rPr>
                        <a:t>Xếp loại học lực học sinh khối 7</a:t>
                      </a:r>
                      <a:endParaRPr lang="en-US" sz="2000">
                        <a:effectLst/>
                        <a:latin typeface="UTM Avo" panose="02040603050506020204" pitchFamily="18" charset="0"/>
                        <a:ea typeface="Times New Roman" panose="02020603050405020304" pitchFamily="18"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3247169048"/>
                  </a:ext>
                </a:extLst>
              </a:tr>
              <a:tr h="563588">
                <a:tc>
                  <a:txBody>
                    <a:bodyPr/>
                    <a:lstStyle/>
                    <a:p>
                      <a:pPr algn="ctr">
                        <a:lnSpc>
                          <a:spcPct val="105000"/>
                        </a:lnSpc>
                      </a:pPr>
                      <a:r>
                        <a:rPr lang="en-US" sz="2000">
                          <a:effectLst/>
                          <a:latin typeface="UTM Avo" panose="02040603050506020204" pitchFamily="18" charset="0"/>
                        </a:rPr>
                        <a:t>Loại</a:t>
                      </a:r>
                      <a:endParaRPr lang="en-US" sz="2000">
                        <a:effectLst/>
                        <a:latin typeface="UTM Avo" panose="02040603050506020204" pitchFamily="18" charset="0"/>
                        <a:ea typeface="Times New Roman" panose="02020603050405020304" pitchFamily="18"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5000"/>
                        </a:lnSpc>
                      </a:pPr>
                      <a:r>
                        <a:rPr lang="en-US" sz="2000" b="1">
                          <a:effectLst/>
                          <a:latin typeface="UTM Avo" panose="02040603050506020204" pitchFamily="18" charset="0"/>
                        </a:rPr>
                        <a:t>Tốt</a:t>
                      </a:r>
                      <a:endParaRPr lang="en-US" sz="2000" b="1">
                        <a:effectLst/>
                        <a:latin typeface="UTM Avo" panose="02040603050506020204" pitchFamily="18" charset="0"/>
                        <a:ea typeface="Times New Roman" panose="02020603050405020304" pitchFamily="18"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5000"/>
                        </a:lnSpc>
                      </a:pPr>
                      <a:r>
                        <a:rPr lang="en-US" sz="2000" b="1">
                          <a:effectLst/>
                          <a:latin typeface="UTM Avo" panose="02040603050506020204" pitchFamily="18" charset="0"/>
                        </a:rPr>
                        <a:t>Khá</a:t>
                      </a:r>
                      <a:endParaRPr lang="en-US" sz="2000" b="1">
                        <a:effectLst/>
                        <a:latin typeface="UTM Avo" panose="02040603050506020204" pitchFamily="18" charset="0"/>
                        <a:ea typeface="Times New Roman" panose="02020603050405020304" pitchFamily="18"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5000"/>
                        </a:lnSpc>
                      </a:pPr>
                      <a:r>
                        <a:rPr lang="en-US" sz="2000" b="1">
                          <a:effectLst/>
                          <a:latin typeface="UTM Avo" panose="02040603050506020204" pitchFamily="18" charset="0"/>
                        </a:rPr>
                        <a:t>Đạt</a:t>
                      </a:r>
                      <a:endParaRPr lang="en-US" sz="2000" b="1">
                        <a:effectLst/>
                        <a:latin typeface="UTM Avo" panose="02040603050506020204" pitchFamily="18" charset="0"/>
                        <a:ea typeface="Times New Roman" panose="02020603050405020304" pitchFamily="18"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5000"/>
                        </a:lnSpc>
                      </a:pPr>
                      <a:r>
                        <a:rPr lang="en-US" sz="2000" b="1">
                          <a:effectLst/>
                          <a:latin typeface="UTM Avo" panose="02040603050506020204" pitchFamily="18" charset="0"/>
                        </a:rPr>
                        <a:t>Chưa đạt</a:t>
                      </a:r>
                      <a:endParaRPr lang="en-US" sz="2000" b="1">
                        <a:effectLst/>
                        <a:latin typeface="UTM Avo" panose="02040603050506020204" pitchFamily="18" charset="0"/>
                        <a:ea typeface="Times New Roman" panose="02020603050405020304" pitchFamily="18"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512858967"/>
                  </a:ext>
                </a:extLst>
              </a:tr>
              <a:tr h="528544">
                <a:tc>
                  <a:txBody>
                    <a:bodyPr/>
                    <a:lstStyle/>
                    <a:p>
                      <a:pPr algn="ctr">
                        <a:lnSpc>
                          <a:spcPct val="105000"/>
                        </a:lnSpc>
                      </a:pPr>
                      <a:r>
                        <a:rPr lang="en-US" sz="2000">
                          <a:effectLst/>
                          <a:latin typeface="UTM Avo" panose="02040603050506020204" pitchFamily="18" charset="0"/>
                        </a:rPr>
                        <a:t>Số học sinh</a:t>
                      </a:r>
                      <a:endParaRPr lang="en-US" sz="2000">
                        <a:effectLst/>
                        <a:latin typeface="UTM Avo" panose="02040603050506020204" pitchFamily="18" charset="0"/>
                        <a:ea typeface="Times New Roman" panose="02020603050405020304" pitchFamily="18"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5000"/>
                        </a:lnSpc>
                      </a:pPr>
                      <a:r>
                        <a:rPr lang="en-US" sz="2000">
                          <a:effectLst/>
                          <a:latin typeface="UTM Avo" panose="02040603050506020204" pitchFamily="18" charset="0"/>
                        </a:rPr>
                        <a:t>36</a:t>
                      </a:r>
                      <a:endParaRPr lang="en-US" sz="2000">
                        <a:effectLst/>
                        <a:latin typeface="UTM Avo" panose="02040603050506020204" pitchFamily="18" charset="0"/>
                        <a:ea typeface="Times New Roman" panose="02020603050405020304" pitchFamily="18"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5000"/>
                        </a:lnSpc>
                      </a:pPr>
                      <a:r>
                        <a:rPr lang="en-US" sz="2000">
                          <a:effectLst/>
                          <a:latin typeface="UTM Avo" panose="02040603050506020204" pitchFamily="18" charset="0"/>
                        </a:rPr>
                        <a:t>162</a:t>
                      </a:r>
                      <a:endParaRPr lang="en-US" sz="2000">
                        <a:effectLst/>
                        <a:latin typeface="UTM Avo" panose="02040603050506020204" pitchFamily="18" charset="0"/>
                        <a:ea typeface="Times New Roman" panose="02020603050405020304" pitchFamily="18"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5000"/>
                        </a:lnSpc>
                      </a:pPr>
                      <a:r>
                        <a:rPr lang="en-US" sz="2000">
                          <a:effectLst/>
                          <a:latin typeface="UTM Avo" panose="02040603050506020204" pitchFamily="18" charset="0"/>
                        </a:rPr>
                        <a:t>90</a:t>
                      </a:r>
                      <a:endParaRPr lang="en-US" sz="2000">
                        <a:effectLst/>
                        <a:latin typeface="UTM Avo" panose="02040603050506020204" pitchFamily="18" charset="0"/>
                        <a:ea typeface="Times New Roman" panose="02020603050405020304" pitchFamily="18"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5000"/>
                        </a:lnSpc>
                      </a:pPr>
                      <a:r>
                        <a:rPr lang="en-US" sz="2000" dirty="0">
                          <a:effectLst/>
                          <a:latin typeface="UTM Avo" panose="02040603050506020204" pitchFamily="18" charset="0"/>
                        </a:rPr>
                        <a:t>72</a:t>
                      </a:r>
                      <a:endParaRPr lang="en-US" sz="2000" dirty="0">
                        <a:effectLst/>
                        <a:latin typeface="UTM Avo" panose="02040603050506020204" pitchFamily="18" charset="0"/>
                        <a:ea typeface="Times New Roman" panose="02020603050405020304" pitchFamily="18"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8622268"/>
                  </a:ext>
                </a:extLst>
              </a:tr>
            </a:tbl>
          </a:graphicData>
        </a:graphic>
      </p:graphicFrame>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xmlns="" id="{130E036C-7A9D-4FC0-BA52-9CD73D6416CE}"/>
                  </a:ext>
                </a:extLst>
              </p:cNvPr>
              <p:cNvSpPr/>
              <p:nvPr/>
            </p:nvSpPr>
            <p:spPr>
              <a:xfrm>
                <a:off x="489918" y="2523501"/>
                <a:ext cx="6374708" cy="3983911"/>
              </a:xfrm>
              <a:prstGeom prst="rect">
                <a:avLst/>
              </a:prstGeom>
            </p:spPr>
            <p:txBody>
              <a:bodyPr wrap="square">
                <a:spAutoFit/>
              </a:bodyPr>
              <a:lstStyle/>
              <a:p>
                <a:pPr algn="just" defTabSz="342900">
                  <a:lnSpc>
                    <a:spcPct val="135000"/>
                  </a:lnSpc>
                </a:pPr>
                <a:r>
                  <a:rPr lang="en-US" sz="2200" b="1">
                    <a:solidFill>
                      <a:prstClr val="black"/>
                    </a:solidFill>
                    <a:latin typeface="UTM Avo" panose="02040603050506020204" pitchFamily="18" charset="0"/>
                  </a:rPr>
                  <a:t>Tổng số học sinh:</a:t>
                </a:r>
                <a:r>
                  <a:rPr lang="en-US" sz="2200">
                    <a:solidFill>
                      <a:prstClr val="black"/>
                    </a:solidFill>
                    <a:latin typeface="UTM Avo" panose="02040603050506020204" pitchFamily="18" charset="0"/>
                  </a:rPr>
                  <a:t> </a:t>
                </a:r>
                <a14:m>
                  <m:oMath xmlns:m="http://schemas.openxmlformats.org/officeDocument/2006/math">
                    <m:r>
                      <a:rPr lang="en-US" sz="2200" i="1" smtClean="0">
                        <a:solidFill>
                          <a:prstClr val="black"/>
                        </a:solidFill>
                        <a:latin typeface="Cambria Math" panose="02040503050406030204" pitchFamily="18" charset="0"/>
                      </a:rPr>
                      <m:t>36+162+90+72=360</m:t>
                    </m:r>
                  </m:oMath>
                </a14:m>
                <a:endParaRPr lang="en-US" sz="2200">
                  <a:solidFill>
                    <a:srgbClr val="000000"/>
                  </a:solidFill>
                  <a:latin typeface="UTM Avo" panose="02040603050506020204" pitchFamily="18" charset="0"/>
                  <a:cs typeface="Times New Roman" panose="02020603050405020304" pitchFamily="18" charset="0"/>
                </a:endParaRPr>
              </a:p>
              <a:p>
                <a:pPr algn="just" defTabSz="342900">
                  <a:lnSpc>
                    <a:spcPct val="135000"/>
                  </a:lnSpc>
                </a:pPr>
                <a14:m>
                  <m:oMathPara xmlns:m="http://schemas.openxmlformats.org/officeDocument/2006/math">
                    <m:oMathParaPr>
                      <m:jc m:val="left"/>
                    </m:oMathParaPr>
                    <m:oMath xmlns:m="http://schemas.openxmlformats.org/officeDocument/2006/math">
                      <m:r>
                        <m:rPr>
                          <m:nor/>
                        </m:rPr>
                        <a:rPr lang="en-US" sz="2200">
                          <a:solidFill>
                            <a:srgbClr val="000000"/>
                          </a:solidFill>
                          <a:latin typeface="UTM Avo" panose="02040603050506020204" pitchFamily="18" charset="0"/>
                          <a:cs typeface="Times New Roman" panose="02020603050405020304" pitchFamily="18" charset="0"/>
                        </a:rPr>
                        <m:t>H</m:t>
                      </m:r>
                      <m:r>
                        <m:rPr>
                          <m:nor/>
                        </m:rPr>
                        <a:rPr lang="en-US" sz="2200">
                          <a:solidFill>
                            <a:srgbClr val="000000"/>
                          </a:solidFill>
                          <a:latin typeface="UTM Avo" panose="02040603050506020204" pitchFamily="18" charset="0"/>
                          <a:cs typeface="Times New Roman" panose="02020603050405020304" pitchFamily="18" charset="0"/>
                        </a:rPr>
                        <m:t>ọ</m:t>
                      </m:r>
                      <m:r>
                        <m:rPr>
                          <m:nor/>
                        </m:rPr>
                        <a:rPr lang="en-US" sz="2200">
                          <a:solidFill>
                            <a:srgbClr val="000000"/>
                          </a:solidFill>
                          <a:latin typeface="UTM Avo" panose="02040603050506020204" pitchFamily="18" charset="0"/>
                          <a:cs typeface="Times New Roman" panose="02020603050405020304" pitchFamily="18" charset="0"/>
                        </a:rPr>
                        <m:t>c</m:t>
                      </m:r>
                      <m:r>
                        <m:rPr>
                          <m:nor/>
                        </m:rPr>
                        <a:rPr lang="en-US" sz="2200">
                          <a:solidFill>
                            <a:srgbClr val="000000"/>
                          </a:solidFill>
                          <a:latin typeface="UTM Avo" panose="02040603050506020204" pitchFamily="18" charset="0"/>
                          <a:cs typeface="Times New Roman" panose="02020603050405020304" pitchFamily="18" charset="0"/>
                        </a:rPr>
                        <m:t> </m:t>
                      </m:r>
                      <m:r>
                        <m:rPr>
                          <m:nor/>
                        </m:rPr>
                        <a:rPr lang="en-US" sz="2200">
                          <a:solidFill>
                            <a:srgbClr val="000000"/>
                          </a:solidFill>
                          <a:latin typeface="UTM Avo" panose="02040603050506020204" pitchFamily="18" charset="0"/>
                          <a:cs typeface="Times New Roman" panose="02020603050405020304" pitchFamily="18" charset="0"/>
                        </a:rPr>
                        <m:t>sinh</m:t>
                      </m:r>
                      <m:r>
                        <m:rPr>
                          <m:nor/>
                        </m:rPr>
                        <a:rPr lang="en-US" sz="2200">
                          <a:solidFill>
                            <a:srgbClr val="000000"/>
                          </a:solidFill>
                          <a:latin typeface="UTM Avo" panose="02040603050506020204" pitchFamily="18" charset="0"/>
                          <a:cs typeface="Times New Roman" panose="02020603050405020304" pitchFamily="18" charset="0"/>
                        </a:rPr>
                        <m:t> </m:t>
                      </m:r>
                      <m:r>
                        <m:rPr>
                          <m:nor/>
                        </m:rPr>
                        <a:rPr lang="en-US" sz="2200">
                          <a:solidFill>
                            <a:srgbClr val="000000"/>
                          </a:solidFill>
                          <a:latin typeface="UTM Avo" panose="02040603050506020204" pitchFamily="18" charset="0"/>
                          <a:cs typeface="Times New Roman" panose="02020603050405020304" pitchFamily="18" charset="0"/>
                        </a:rPr>
                        <m:t>t</m:t>
                      </m:r>
                      <m:r>
                        <m:rPr>
                          <m:nor/>
                        </m:rPr>
                        <a:rPr lang="en-US" sz="2200">
                          <a:solidFill>
                            <a:srgbClr val="000000"/>
                          </a:solidFill>
                          <a:latin typeface="UTM Avo" panose="02040603050506020204" pitchFamily="18" charset="0"/>
                          <a:cs typeface="Times New Roman" panose="02020603050405020304" pitchFamily="18" charset="0"/>
                        </a:rPr>
                        <m:t>ố</m:t>
                      </m:r>
                      <m:r>
                        <m:rPr>
                          <m:nor/>
                        </m:rPr>
                        <a:rPr lang="en-US" sz="2200">
                          <a:solidFill>
                            <a:srgbClr val="000000"/>
                          </a:solidFill>
                          <a:latin typeface="UTM Avo" panose="02040603050506020204" pitchFamily="18" charset="0"/>
                          <a:cs typeface="Times New Roman" panose="02020603050405020304" pitchFamily="18" charset="0"/>
                        </a:rPr>
                        <m:t>t</m:t>
                      </m:r>
                      <m:r>
                        <m:rPr>
                          <m:nor/>
                        </m:rPr>
                        <a:rPr lang="en-US" sz="2200">
                          <a:solidFill>
                            <a:srgbClr val="000000"/>
                          </a:solidFill>
                          <a:latin typeface="UTM Avo" panose="02040603050506020204" pitchFamily="18" charset="0"/>
                          <a:cs typeface="Times New Roman" panose="02020603050405020304" pitchFamily="18" charset="0"/>
                        </a:rPr>
                        <m:t>:</m:t>
                      </m:r>
                      <m:r>
                        <a:rPr lang="en-US" sz="2200" i="1" smtClean="0">
                          <a:solidFill>
                            <a:srgbClr val="000000"/>
                          </a:solidFill>
                          <a:latin typeface="Cambria Math" panose="02040503050406030204" pitchFamily="18" charset="0"/>
                          <a:cs typeface="Times New Roman" panose="02020603050405020304" pitchFamily="18" charset="0"/>
                        </a:rPr>
                        <m:t> </m:t>
                      </m:r>
                      <m:f>
                        <m:fPr>
                          <m:ctrlPr>
                            <a:rPr lang="en-US" sz="2200" i="1" smtClean="0">
                              <a:solidFill>
                                <a:srgbClr val="000000"/>
                              </a:solidFill>
                              <a:latin typeface="Cambria Math"/>
                              <a:cs typeface="Times New Roman" panose="02020603050405020304" pitchFamily="18" charset="0"/>
                            </a:rPr>
                          </m:ctrlPr>
                        </m:fPr>
                        <m:num>
                          <m:r>
                            <a:rPr lang="en-US" sz="2200" i="1" smtClean="0">
                              <a:solidFill>
                                <a:srgbClr val="000000"/>
                              </a:solidFill>
                              <a:latin typeface="Cambria Math" panose="02040503050406030204" pitchFamily="18" charset="0"/>
                              <a:cs typeface="Times New Roman" panose="02020603050405020304" pitchFamily="18" charset="0"/>
                            </a:rPr>
                            <m:t>36</m:t>
                          </m:r>
                        </m:num>
                        <m:den>
                          <m:r>
                            <a:rPr lang="en-US" sz="2200" i="1" smtClean="0">
                              <a:solidFill>
                                <a:srgbClr val="000000"/>
                              </a:solidFill>
                              <a:latin typeface="Cambria Math" panose="02040503050406030204" pitchFamily="18" charset="0"/>
                              <a:cs typeface="Times New Roman" panose="02020603050405020304" pitchFamily="18" charset="0"/>
                            </a:rPr>
                            <m:t>360</m:t>
                          </m:r>
                        </m:den>
                      </m:f>
                      <m:r>
                        <a:rPr lang="en-US" sz="2200" i="1" smtClean="0">
                          <a:solidFill>
                            <a:srgbClr val="000000"/>
                          </a:solidFill>
                          <a:latin typeface="Cambria Math" panose="02040503050406030204" pitchFamily="18" charset="0"/>
                          <a:cs typeface="Times New Roman" panose="02020603050405020304" pitchFamily="18" charset="0"/>
                        </a:rPr>
                        <m:t>=</m:t>
                      </m:r>
                      <m:f>
                        <m:fPr>
                          <m:ctrlPr>
                            <a:rPr lang="en-US" sz="2200" i="1" smtClean="0">
                              <a:solidFill>
                                <a:srgbClr val="000000"/>
                              </a:solidFill>
                              <a:latin typeface="Cambria Math"/>
                              <a:cs typeface="Times New Roman" panose="02020603050405020304" pitchFamily="18" charset="0"/>
                            </a:rPr>
                          </m:ctrlPr>
                        </m:fPr>
                        <m:num>
                          <m:r>
                            <a:rPr lang="en-US" sz="2200" i="1" smtClean="0">
                              <a:solidFill>
                                <a:srgbClr val="000000"/>
                              </a:solidFill>
                              <a:latin typeface="Cambria Math" panose="02040503050406030204" pitchFamily="18" charset="0"/>
                              <a:cs typeface="Times New Roman" panose="02020603050405020304" pitchFamily="18" charset="0"/>
                            </a:rPr>
                            <m:t>1</m:t>
                          </m:r>
                        </m:num>
                        <m:den>
                          <m:r>
                            <a:rPr lang="en-US" sz="2200" i="1" smtClean="0">
                              <a:solidFill>
                                <a:srgbClr val="000000"/>
                              </a:solidFill>
                              <a:latin typeface="Cambria Math" panose="02040503050406030204" pitchFamily="18" charset="0"/>
                              <a:cs typeface="Times New Roman" panose="02020603050405020304" pitchFamily="18" charset="0"/>
                            </a:rPr>
                            <m:t>10</m:t>
                          </m:r>
                        </m:den>
                      </m:f>
                      <m:r>
                        <a:rPr lang="en-US" sz="2200" i="1" smtClean="0">
                          <a:solidFill>
                            <a:srgbClr val="000000"/>
                          </a:solidFill>
                          <a:latin typeface="Cambria Math" panose="02040503050406030204" pitchFamily="18" charset="0"/>
                          <a:cs typeface="Times New Roman" panose="02020603050405020304" pitchFamily="18" charset="0"/>
                        </a:rPr>
                        <m:t>=</m:t>
                      </m:r>
                      <m:f>
                        <m:fPr>
                          <m:ctrlPr>
                            <a:rPr lang="en-US" sz="2200" i="1" smtClean="0">
                              <a:solidFill>
                                <a:srgbClr val="000000"/>
                              </a:solidFill>
                              <a:latin typeface="Cambria Math"/>
                              <a:cs typeface="Times New Roman" panose="02020603050405020304" pitchFamily="18" charset="0"/>
                            </a:rPr>
                          </m:ctrlPr>
                        </m:fPr>
                        <m:num>
                          <m:r>
                            <a:rPr lang="en-US" sz="2200" i="1" smtClean="0">
                              <a:solidFill>
                                <a:srgbClr val="000000"/>
                              </a:solidFill>
                              <a:latin typeface="Cambria Math" panose="02040503050406030204" pitchFamily="18" charset="0"/>
                              <a:cs typeface="Times New Roman" panose="02020603050405020304" pitchFamily="18" charset="0"/>
                            </a:rPr>
                            <m:t>10</m:t>
                          </m:r>
                        </m:num>
                        <m:den>
                          <m:r>
                            <a:rPr lang="en-US" sz="2200" i="1" smtClean="0">
                              <a:solidFill>
                                <a:srgbClr val="000000"/>
                              </a:solidFill>
                              <a:latin typeface="Cambria Math" panose="02040503050406030204" pitchFamily="18" charset="0"/>
                              <a:cs typeface="Times New Roman" panose="02020603050405020304" pitchFamily="18" charset="0"/>
                            </a:rPr>
                            <m:t>100</m:t>
                          </m:r>
                        </m:den>
                      </m:f>
                      <m:r>
                        <a:rPr lang="en-US" sz="2200" i="1" smtClean="0">
                          <a:solidFill>
                            <a:srgbClr val="000000"/>
                          </a:solidFill>
                          <a:latin typeface="Cambria Math" panose="02040503050406030204" pitchFamily="18" charset="0"/>
                          <a:cs typeface="Times New Roman" panose="02020603050405020304" pitchFamily="18" charset="0"/>
                        </a:rPr>
                        <m:t>=10%</m:t>
                      </m:r>
                    </m:oMath>
                  </m:oMathPara>
                </a14:m>
                <a:endParaRPr lang="en-US" sz="2200">
                  <a:solidFill>
                    <a:srgbClr val="000000"/>
                  </a:solidFill>
                  <a:latin typeface="UTM Avo" panose="02040603050506020204" pitchFamily="18" charset="0"/>
                  <a:cs typeface="Times New Roman" panose="02020603050405020304" pitchFamily="18" charset="0"/>
                </a:endParaRPr>
              </a:p>
              <a:p>
                <a:pPr algn="just" defTabSz="342900">
                  <a:lnSpc>
                    <a:spcPct val="135000"/>
                  </a:lnSpc>
                </a:pPr>
                <a14:m>
                  <m:oMathPara xmlns:m="http://schemas.openxmlformats.org/officeDocument/2006/math">
                    <m:oMathParaPr>
                      <m:jc m:val="left"/>
                    </m:oMathParaPr>
                    <m:oMath xmlns:m="http://schemas.openxmlformats.org/officeDocument/2006/math">
                      <m:r>
                        <m:rPr>
                          <m:nor/>
                        </m:rPr>
                        <a:rPr lang="en-US" sz="2200">
                          <a:solidFill>
                            <a:srgbClr val="000000"/>
                          </a:solidFill>
                          <a:latin typeface="UTM Avo" panose="02040603050506020204" pitchFamily="18" charset="0"/>
                          <a:cs typeface="Times New Roman" panose="02020603050405020304" pitchFamily="18" charset="0"/>
                        </a:rPr>
                        <m:t>H</m:t>
                      </m:r>
                      <m:r>
                        <m:rPr>
                          <m:nor/>
                        </m:rPr>
                        <a:rPr lang="en-US" sz="2200">
                          <a:solidFill>
                            <a:srgbClr val="000000"/>
                          </a:solidFill>
                          <a:latin typeface="UTM Avo" panose="02040603050506020204" pitchFamily="18" charset="0"/>
                          <a:cs typeface="Times New Roman" panose="02020603050405020304" pitchFamily="18" charset="0"/>
                        </a:rPr>
                        <m:t>ọ</m:t>
                      </m:r>
                      <m:r>
                        <m:rPr>
                          <m:nor/>
                        </m:rPr>
                        <a:rPr lang="en-US" sz="2200">
                          <a:solidFill>
                            <a:srgbClr val="000000"/>
                          </a:solidFill>
                          <a:latin typeface="UTM Avo" panose="02040603050506020204" pitchFamily="18" charset="0"/>
                          <a:cs typeface="Times New Roman" panose="02020603050405020304" pitchFamily="18" charset="0"/>
                        </a:rPr>
                        <m:t>c</m:t>
                      </m:r>
                      <m:r>
                        <m:rPr>
                          <m:nor/>
                        </m:rPr>
                        <a:rPr lang="en-US" sz="2200">
                          <a:solidFill>
                            <a:srgbClr val="000000"/>
                          </a:solidFill>
                          <a:latin typeface="UTM Avo" panose="02040603050506020204" pitchFamily="18" charset="0"/>
                          <a:cs typeface="Times New Roman" panose="02020603050405020304" pitchFamily="18" charset="0"/>
                        </a:rPr>
                        <m:t> </m:t>
                      </m:r>
                      <m:r>
                        <m:rPr>
                          <m:nor/>
                        </m:rPr>
                        <a:rPr lang="en-US" sz="2200">
                          <a:solidFill>
                            <a:srgbClr val="000000"/>
                          </a:solidFill>
                          <a:latin typeface="UTM Avo" panose="02040603050506020204" pitchFamily="18" charset="0"/>
                          <a:cs typeface="Times New Roman" panose="02020603050405020304" pitchFamily="18" charset="0"/>
                        </a:rPr>
                        <m:t>sinh</m:t>
                      </m:r>
                      <m:r>
                        <m:rPr>
                          <m:nor/>
                        </m:rPr>
                        <a:rPr lang="en-US" sz="2200">
                          <a:solidFill>
                            <a:srgbClr val="000000"/>
                          </a:solidFill>
                          <a:latin typeface="UTM Avo" panose="02040603050506020204" pitchFamily="18" charset="0"/>
                          <a:cs typeface="Times New Roman" panose="02020603050405020304" pitchFamily="18" charset="0"/>
                        </a:rPr>
                        <m:t> </m:t>
                      </m:r>
                      <m:r>
                        <m:rPr>
                          <m:nor/>
                        </m:rPr>
                        <a:rPr lang="en-US" sz="2200" smtClean="0">
                          <a:solidFill>
                            <a:srgbClr val="000000"/>
                          </a:solidFill>
                          <a:latin typeface="UTM Avo" panose="02040603050506020204" pitchFamily="18" charset="0"/>
                          <a:cs typeface="Times New Roman" panose="02020603050405020304" pitchFamily="18" charset="0"/>
                        </a:rPr>
                        <m:t>kh</m:t>
                      </m:r>
                      <m:r>
                        <m:rPr>
                          <m:nor/>
                        </m:rPr>
                        <a:rPr lang="en-US" sz="2200" smtClean="0">
                          <a:solidFill>
                            <a:srgbClr val="000000"/>
                          </a:solidFill>
                          <a:latin typeface="UTM Avo" panose="02040603050506020204" pitchFamily="18" charset="0"/>
                          <a:cs typeface="Times New Roman" panose="02020603050405020304" pitchFamily="18" charset="0"/>
                        </a:rPr>
                        <m:t>á:</m:t>
                      </m:r>
                      <m:r>
                        <a:rPr lang="en-US" sz="2200" i="1">
                          <a:solidFill>
                            <a:srgbClr val="000000"/>
                          </a:solidFill>
                          <a:latin typeface="Cambria Math" panose="02040503050406030204" pitchFamily="18" charset="0"/>
                          <a:cs typeface="Times New Roman" panose="02020603050405020304" pitchFamily="18" charset="0"/>
                        </a:rPr>
                        <m:t> </m:t>
                      </m:r>
                      <m:f>
                        <m:fPr>
                          <m:ctrlPr>
                            <a:rPr lang="en-US" sz="2200" i="1">
                              <a:solidFill>
                                <a:srgbClr val="000000"/>
                              </a:solidFill>
                              <a:latin typeface="Cambria Math"/>
                              <a:cs typeface="Times New Roman" panose="02020603050405020304" pitchFamily="18" charset="0"/>
                            </a:rPr>
                          </m:ctrlPr>
                        </m:fPr>
                        <m:num>
                          <m:r>
                            <a:rPr lang="en-US" sz="2200" i="1" smtClean="0">
                              <a:solidFill>
                                <a:srgbClr val="000000"/>
                              </a:solidFill>
                              <a:latin typeface="Cambria Math" panose="02040503050406030204" pitchFamily="18" charset="0"/>
                              <a:cs typeface="Times New Roman" panose="02020603050405020304" pitchFamily="18" charset="0"/>
                            </a:rPr>
                            <m:t>162</m:t>
                          </m:r>
                        </m:num>
                        <m:den>
                          <m:r>
                            <a:rPr lang="en-US" sz="2200" i="1">
                              <a:solidFill>
                                <a:srgbClr val="000000"/>
                              </a:solidFill>
                              <a:latin typeface="Cambria Math" panose="02040503050406030204" pitchFamily="18" charset="0"/>
                              <a:cs typeface="Times New Roman" panose="02020603050405020304" pitchFamily="18" charset="0"/>
                            </a:rPr>
                            <m:t>360</m:t>
                          </m:r>
                        </m:den>
                      </m:f>
                      <m:r>
                        <a:rPr lang="en-US" sz="2200" i="1">
                          <a:solidFill>
                            <a:srgbClr val="000000"/>
                          </a:solidFill>
                          <a:latin typeface="Cambria Math" panose="02040503050406030204" pitchFamily="18" charset="0"/>
                          <a:cs typeface="Times New Roman" panose="02020603050405020304" pitchFamily="18" charset="0"/>
                        </a:rPr>
                        <m:t>=</m:t>
                      </m:r>
                      <m:r>
                        <a:rPr lang="en-US" sz="2200" i="1" smtClean="0">
                          <a:solidFill>
                            <a:srgbClr val="000000"/>
                          </a:solidFill>
                          <a:latin typeface="Cambria Math" panose="02040503050406030204" pitchFamily="18" charset="0"/>
                          <a:cs typeface="Times New Roman" panose="02020603050405020304" pitchFamily="18" charset="0"/>
                        </a:rPr>
                        <m:t>45</m:t>
                      </m:r>
                      <m:r>
                        <a:rPr lang="en-US" sz="2200" i="1">
                          <a:solidFill>
                            <a:srgbClr val="000000"/>
                          </a:solidFill>
                          <a:latin typeface="Cambria Math" panose="02040503050406030204" pitchFamily="18" charset="0"/>
                          <a:cs typeface="Times New Roman" panose="02020603050405020304" pitchFamily="18" charset="0"/>
                        </a:rPr>
                        <m:t>%</m:t>
                      </m:r>
                    </m:oMath>
                  </m:oMathPara>
                </a14:m>
                <a:endParaRPr lang="en-US" sz="2200">
                  <a:solidFill>
                    <a:srgbClr val="000000"/>
                  </a:solidFill>
                  <a:latin typeface="UTM Avo" panose="02040603050506020204" pitchFamily="18" charset="0"/>
                  <a:cs typeface="Times New Roman" panose="02020603050405020304" pitchFamily="18" charset="0"/>
                </a:endParaRPr>
              </a:p>
              <a:p>
                <a:pPr algn="just" defTabSz="342900">
                  <a:lnSpc>
                    <a:spcPct val="135000"/>
                  </a:lnSpc>
                </a:pPr>
                <a14:m>
                  <m:oMathPara xmlns:m="http://schemas.openxmlformats.org/officeDocument/2006/math">
                    <m:oMathParaPr>
                      <m:jc m:val="left"/>
                    </m:oMathParaPr>
                    <m:oMath xmlns:m="http://schemas.openxmlformats.org/officeDocument/2006/math">
                      <m:r>
                        <m:rPr>
                          <m:nor/>
                        </m:rPr>
                        <a:rPr lang="en-US" sz="2200">
                          <a:solidFill>
                            <a:srgbClr val="000000"/>
                          </a:solidFill>
                          <a:latin typeface="UTM Avo" panose="02040603050506020204" pitchFamily="18" charset="0"/>
                          <a:cs typeface="Times New Roman" panose="02020603050405020304" pitchFamily="18" charset="0"/>
                        </a:rPr>
                        <m:t>H</m:t>
                      </m:r>
                      <m:r>
                        <m:rPr>
                          <m:nor/>
                        </m:rPr>
                        <a:rPr lang="en-US" sz="2200">
                          <a:solidFill>
                            <a:srgbClr val="000000"/>
                          </a:solidFill>
                          <a:latin typeface="UTM Avo" panose="02040603050506020204" pitchFamily="18" charset="0"/>
                          <a:cs typeface="Times New Roman" panose="02020603050405020304" pitchFamily="18" charset="0"/>
                        </a:rPr>
                        <m:t>ọ</m:t>
                      </m:r>
                      <m:r>
                        <m:rPr>
                          <m:nor/>
                        </m:rPr>
                        <a:rPr lang="en-US" sz="2200">
                          <a:solidFill>
                            <a:srgbClr val="000000"/>
                          </a:solidFill>
                          <a:latin typeface="UTM Avo" panose="02040603050506020204" pitchFamily="18" charset="0"/>
                          <a:cs typeface="Times New Roman" panose="02020603050405020304" pitchFamily="18" charset="0"/>
                        </a:rPr>
                        <m:t>c</m:t>
                      </m:r>
                      <m:r>
                        <m:rPr>
                          <m:nor/>
                        </m:rPr>
                        <a:rPr lang="en-US" sz="2200">
                          <a:solidFill>
                            <a:srgbClr val="000000"/>
                          </a:solidFill>
                          <a:latin typeface="UTM Avo" panose="02040603050506020204" pitchFamily="18" charset="0"/>
                          <a:cs typeface="Times New Roman" panose="02020603050405020304" pitchFamily="18" charset="0"/>
                        </a:rPr>
                        <m:t> </m:t>
                      </m:r>
                      <m:r>
                        <m:rPr>
                          <m:nor/>
                        </m:rPr>
                        <a:rPr lang="en-US" sz="2200">
                          <a:solidFill>
                            <a:srgbClr val="000000"/>
                          </a:solidFill>
                          <a:latin typeface="UTM Avo" panose="02040603050506020204" pitchFamily="18" charset="0"/>
                          <a:cs typeface="Times New Roman" panose="02020603050405020304" pitchFamily="18" charset="0"/>
                        </a:rPr>
                        <m:t>sinh</m:t>
                      </m:r>
                      <m:r>
                        <m:rPr>
                          <m:nor/>
                        </m:rPr>
                        <a:rPr lang="en-US" sz="2200">
                          <a:solidFill>
                            <a:srgbClr val="000000"/>
                          </a:solidFill>
                          <a:latin typeface="UTM Avo" panose="02040603050506020204" pitchFamily="18" charset="0"/>
                          <a:cs typeface="Times New Roman" panose="02020603050405020304" pitchFamily="18" charset="0"/>
                        </a:rPr>
                        <m:t> đạ</m:t>
                      </m:r>
                      <m:r>
                        <m:rPr>
                          <m:nor/>
                        </m:rPr>
                        <a:rPr lang="en-US" sz="2200" smtClean="0">
                          <a:solidFill>
                            <a:srgbClr val="000000"/>
                          </a:solidFill>
                          <a:latin typeface="UTM Avo" panose="02040603050506020204" pitchFamily="18" charset="0"/>
                          <a:cs typeface="Times New Roman" panose="02020603050405020304" pitchFamily="18" charset="0"/>
                        </a:rPr>
                        <m:t>t</m:t>
                      </m:r>
                      <m:r>
                        <m:rPr>
                          <m:nor/>
                        </m:rPr>
                        <a:rPr lang="en-US" sz="2200">
                          <a:solidFill>
                            <a:srgbClr val="000000"/>
                          </a:solidFill>
                          <a:latin typeface="UTM Avo" panose="02040603050506020204" pitchFamily="18" charset="0"/>
                          <a:cs typeface="Times New Roman" panose="02020603050405020304" pitchFamily="18" charset="0"/>
                        </a:rPr>
                        <m:t>:</m:t>
                      </m:r>
                      <m:r>
                        <a:rPr lang="en-US" sz="2200" i="1">
                          <a:solidFill>
                            <a:srgbClr val="000000"/>
                          </a:solidFill>
                          <a:latin typeface="Cambria Math" panose="02040503050406030204" pitchFamily="18" charset="0"/>
                          <a:cs typeface="Times New Roman" panose="02020603050405020304" pitchFamily="18" charset="0"/>
                        </a:rPr>
                        <m:t> </m:t>
                      </m:r>
                      <m:f>
                        <m:fPr>
                          <m:ctrlPr>
                            <a:rPr lang="en-US" sz="2200" i="1">
                              <a:solidFill>
                                <a:srgbClr val="000000"/>
                              </a:solidFill>
                              <a:latin typeface="Cambria Math"/>
                              <a:cs typeface="Times New Roman" panose="02020603050405020304" pitchFamily="18" charset="0"/>
                            </a:rPr>
                          </m:ctrlPr>
                        </m:fPr>
                        <m:num>
                          <m:r>
                            <a:rPr lang="en-US" sz="2200" i="1" smtClean="0">
                              <a:solidFill>
                                <a:srgbClr val="000000"/>
                              </a:solidFill>
                              <a:latin typeface="Cambria Math" panose="02040503050406030204" pitchFamily="18" charset="0"/>
                              <a:cs typeface="Times New Roman" panose="02020603050405020304" pitchFamily="18" charset="0"/>
                            </a:rPr>
                            <m:t>90</m:t>
                          </m:r>
                        </m:num>
                        <m:den>
                          <m:r>
                            <a:rPr lang="en-US" sz="2200" i="1">
                              <a:solidFill>
                                <a:srgbClr val="000000"/>
                              </a:solidFill>
                              <a:latin typeface="Cambria Math" panose="02040503050406030204" pitchFamily="18" charset="0"/>
                              <a:cs typeface="Times New Roman" panose="02020603050405020304" pitchFamily="18" charset="0"/>
                            </a:rPr>
                            <m:t>360</m:t>
                          </m:r>
                        </m:den>
                      </m:f>
                      <m:r>
                        <a:rPr lang="en-US" sz="2200" i="1">
                          <a:solidFill>
                            <a:srgbClr val="000000"/>
                          </a:solidFill>
                          <a:latin typeface="Cambria Math" panose="02040503050406030204" pitchFamily="18" charset="0"/>
                          <a:cs typeface="Times New Roman" panose="02020603050405020304" pitchFamily="18" charset="0"/>
                        </a:rPr>
                        <m:t>=</m:t>
                      </m:r>
                      <m:r>
                        <a:rPr lang="en-US" sz="2200" i="1" smtClean="0">
                          <a:solidFill>
                            <a:srgbClr val="000000"/>
                          </a:solidFill>
                          <a:latin typeface="Cambria Math" panose="02040503050406030204" pitchFamily="18" charset="0"/>
                          <a:cs typeface="Times New Roman" panose="02020603050405020304" pitchFamily="18" charset="0"/>
                        </a:rPr>
                        <m:t>2</m:t>
                      </m:r>
                      <m:r>
                        <a:rPr lang="en-US" sz="2200" i="1">
                          <a:solidFill>
                            <a:srgbClr val="000000"/>
                          </a:solidFill>
                          <a:latin typeface="Cambria Math" panose="02040503050406030204" pitchFamily="18" charset="0"/>
                          <a:cs typeface="Times New Roman" panose="02020603050405020304" pitchFamily="18" charset="0"/>
                        </a:rPr>
                        <m:t>5%</m:t>
                      </m:r>
                    </m:oMath>
                  </m:oMathPara>
                </a14:m>
                <a:endParaRPr lang="en-US" sz="2200">
                  <a:solidFill>
                    <a:srgbClr val="000000"/>
                  </a:solidFill>
                  <a:latin typeface="UTM Avo" panose="02040603050506020204" pitchFamily="18" charset="0"/>
                  <a:cs typeface="Times New Roman" panose="02020603050405020304" pitchFamily="18" charset="0"/>
                </a:endParaRPr>
              </a:p>
              <a:p>
                <a:pPr algn="just" defTabSz="342900">
                  <a:lnSpc>
                    <a:spcPct val="135000"/>
                  </a:lnSpc>
                </a:pPr>
                <a14:m>
                  <m:oMathPara xmlns:m="http://schemas.openxmlformats.org/officeDocument/2006/math">
                    <m:oMathParaPr>
                      <m:jc m:val="left"/>
                    </m:oMathParaPr>
                    <m:oMath xmlns:m="http://schemas.openxmlformats.org/officeDocument/2006/math">
                      <m:r>
                        <m:rPr>
                          <m:nor/>
                        </m:rPr>
                        <a:rPr lang="en-US" sz="2200">
                          <a:solidFill>
                            <a:srgbClr val="000000"/>
                          </a:solidFill>
                          <a:latin typeface="UTM Avo" panose="02040603050506020204" pitchFamily="18" charset="0"/>
                          <a:cs typeface="Times New Roman" panose="02020603050405020304" pitchFamily="18" charset="0"/>
                        </a:rPr>
                        <m:t>H</m:t>
                      </m:r>
                      <m:r>
                        <m:rPr>
                          <m:nor/>
                        </m:rPr>
                        <a:rPr lang="en-US" sz="2200">
                          <a:solidFill>
                            <a:srgbClr val="000000"/>
                          </a:solidFill>
                          <a:latin typeface="UTM Avo" panose="02040603050506020204" pitchFamily="18" charset="0"/>
                          <a:cs typeface="Times New Roman" panose="02020603050405020304" pitchFamily="18" charset="0"/>
                        </a:rPr>
                        <m:t>ọ</m:t>
                      </m:r>
                      <m:r>
                        <m:rPr>
                          <m:nor/>
                        </m:rPr>
                        <a:rPr lang="en-US" sz="2200">
                          <a:solidFill>
                            <a:srgbClr val="000000"/>
                          </a:solidFill>
                          <a:latin typeface="UTM Avo" panose="02040603050506020204" pitchFamily="18" charset="0"/>
                          <a:cs typeface="Times New Roman" panose="02020603050405020304" pitchFamily="18" charset="0"/>
                        </a:rPr>
                        <m:t>c</m:t>
                      </m:r>
                      <m:r>
                        <m:rPr>
                          <m:nor/>
                        </m:rPr>
                        <a:rPr lang="en-US" sz="2200">
                          <a:solidFill>
                            <a:srgbClr val="000000"/>
                          </a:solidFill>
                          <a:latin typeface="UTM Avo" panose="02040603050506020204" pitchFamily="18" charset="0"/>
                          <a:cs typeface="Times New Roman" panose="02020603050405020304" pitchFamily="18" charset="0"/>
                        </a:rPr>
                        <m:t> </m:t>
                      </m:r>
                      <m:r>
                        <m:rPr>
                          <m:nor/>
                        </m:rPr>
                        <a:rPr lang="en-US" sz="2200">
                          <a:solidFill>
                            <a:srgbClr val="000000"/>
                          </a:solidFill>
                          <a:latin typeface="UTM Avo" panose="02040603050506020204" pitchFamily="18" charset="0"/>
                          <a:cs typeface="Times New Roman" panose="02020603050405020304" pitchFamily="18" charset="0"/>
                        </a:rPr>
                        <m:t>sinh</m:t>
                      </m:r>
                      <m:r>
                        <m:rPr>
                          <m:nor/>
                        </m:rPr>
                        <a:rPr lang="en-US" sz="2200">
                          <a:solidFill>
                            <a:srgbClr val="000000"/>
                          </a:solidFill>
                          <a:latin typeface="UTM Avo" panose="02040603050506020204" pitchFamily="18" charset="0"/>
                          <a:cs typeface="Times New Roman" panose="02020603050405020304" pitchFamily="18" charset="0"/>
                        </a:rPr>
                        <m:t> </m:t>
                      </m:r>
                      <m:r>
                        <m:rPr>
                          <m:nor/>
                        </m:rPr>
                        <a:rPr lang="en-US" sz="2200" smtClean="0">
                          <a:solidFill>
                            <a:srgbClr val="000000"/>
                          </a:solidFill>
                          <a:latin typeface="UTM Avo" panose="02040603050506020204" pitchFamily="18" charset="0"/>
                          <a:cs typeface="Times New Roman" panose="02020603050405020304" pitchFamily="18" charset="0"/>
                        </a:rPr>
                        <m:t>ch</m:t>
                      </m:r>
                      <m:r>
                        <m:rPr>
                          <m:nor/>
                        </m:rPr>
                        <a:rPr lang="en-US" sz="2200" smtClean="0">
                          <a:solidFill>
                            <a:srgbClr val="000000"/>
                          </a:solidFill>
                          <a:latin typeface="UTM Avo" panose="02040603050506020204" pitchFamily="18" charset="0"/>
                          <a:cs typeface="Times New Roman" panose="02020603050405020304" pitchFamily="18" charset="0"/>
                        </a:rPr>
                        <m:t>ư</m:t>
                      </m:r>
                      <m:r>
                        <m:rPr>
                          <m:nor/>
                        </m:rPr>
                        <a:rPr lang="en-US" sz="2200" smtClean="0">
                          <a:solidFill>
                            <a:srgbClr val="000000"/>
                          </a:solidFill>
                          <a:latin typeface="UTM Avo" panose="02040603050506020204" pitchFamily="18" charset="0"/>
                          <a:cs typeface="Times New Roman" panose="02020603050405020304" pitchFamily="18" charset="0"/>
                        </a:rPr>
                        <m:t>a</m:t>
                      </m:r>
                      <m:r>
                        <m:rPr>
                          <m:nor/>
                        </m:rPr>
                        <a:rPr lang="en-US" sz="2200" smtClean="0">
                          <a:solidFill>
                            <a:srgbClr val="000000"/>
                          </a:solidFill>
                          <a:latin typeface="UTM Avo" panose="02040603050506020204" pitchFamily="18" charset="0"/>
                          <a:cs typeface="Times New Roman" panose="02020603050405020304" pitchFamily="18" charset="0"/>
                        </a:rPr>
                        <m:t> đạ</m:t>
                      </m:r>
                      <m:r>
                        <m:rPr>
                          <m:nor/>
                        </m:rPr>
                        <a:rPr lang="en-US" sz="2200" smtClean="0">
                          <a:solidFill>
                            <a:srgbClr val="000000"/>
                          </a:solidFill>
                          <a:latin typeface="UTM Avo" panose="02040603050506020204" pitchFamily="18" charset="0"/>
                          <a:cs typeface="Times New Roman" panose="02020603050405020304" pitchFamily="18" charset="0"/>
                        </a:rPr>
                        <m:t>t</m:t>
                      </m:r>
                      <m:r>
                        <m:rPr>
                          <m:nor/>
                        </m:rPr>
                        <a:rPr lang="en-US" sz="2200">
                          <a:solidFill>
                            <a:srgbClr val="000000"/>
                          </a:solidFill>
                          <a:latin typeface="UTM Avo" panose="02040603050506020204" pitchFamily="18" charset="0"/>
                          <a:cs typeface="Times New Roman" panose="02020603050405020304" pitchFamily="18" charset="0"/>
                        </a:rPr>
                        <m:t>:</m:t>
                      </m:r>
                      <m:r>
                        <a:rPr lang="en-US" sz="2200" i="1">
                          <a:solidFill>
                            <a:srgbClr val="000000"/>
                          </a:solidFill>
                          <a:latin typeface="Cambria Math" panose="02040503050406030204" pitchFamily="18" charset="0"/>
                          <a:cs typeface="Times New Roman" panose="02020603050405020304" pitchFamily="18" charset="0"/>
                        </a:rPr>
                        <m:t> </m:t>
                      </m:r>
                      <m:f>
                        <m:fPr>
                          <m:ctrlPr>
                            <a:rPr lang="en-US" sz="2200" i="1">
                              <a:solidFill>
                                <a:srgbClr val="000000"/>
                              </a:solidFill>
                              <a:latin typeface="Cambria Math"/>
                              <a:cs typeface="Times New Roman" panose="02020603050405020304" pitchFamily="18" charset="0"/>
                            </a:rPr>
                          </m:ctrlPr>
                        </m:fPr>
                        <m:num>
                          <m:r>
                            <a:rPr lang="en-US" sz="2200" i="1" smtClean="0">
                              <a:solidFill>
                                <a:srgbClr val="000000"/>
                              </a:solidFill>
                              <a:latin typeface="Cambria Math" panose="02040503050406030204" pitchFamily="18" charset="0"/>
                              <a:cs typeface="Times New Roman" panose="02020603050405020304" pitchFamily="18" charset="0"/>
                            </a:rPr>
                            <m:t>72</m:t>
                          </m:r>
                        </m:num>
                        <m:den>
                          <m:r>
                            <a:rPr lang="en-US" sz="2200" i="1">
                              <a:solidFill>
                                <a:srgbClr val="000000"/>
                              </a:solidFill>
                              <a:latin typeface="Cambria Math" panose="02040503050406030204" pitchFamily="18" charset="0"/>
                              <a:cs typeface="Times New Roman" panose="02020603050405020304" pitchFamily="18" charset="0"/>
                            </a:rPr>
                            <m:t>360</m:t>
                          </m:r>
                        </m:den>
                      </m:f>
                      <m:r>
                        <a:rPr lang="en-US" sz="2200" i="1">
                          <a:solidFill>
                            <a:srgbClr val="000000"/>
                          </a:solidFill>
                          <a:latin typeface="Cambria Math" panose="02040503050406030204" pitchFamily="18" charset="0"/>
                          <a:cs typeface="Times New Roman" panose="02020603050405020304" pitchFamily="18" charset="0"/>
                        </a:rPr>
                        <m:t>=</m:t>
                      </m:r>
                      <m:r>
                        <a:rPr lang="en-US" sz="2200" i="1" smtClean="0">
                          <a:solidFill>
                            <a:srgbClr val="000000"/>
                          </a:solidFill>
                          <a:latin typeface="Cambria Math" panose="02040503050406030204" pitchFamily="18" charset="0"/>
                          <a:cs typeface="Times New Roman" panose="02020603050405020304" pitchFamily="18" charset="0"/>
                        </a:rPr>
                        <m:t>20</m:t>
                      </m:r>
                      <m:r>
                        <a:rPr lang="en-US" sz="2200" i="1">
                          <a:solidFill>
                            <a:srgbClr val="000000"/>
                          </a:solidFill>
                          <a:latin typeface="Cambria Math" panose="02040503050406030204" pitchFamily="18" charset="0"/>
                          <a:cs typeface="Times New Roman" panose="02020603050405020304" pitchFamily="18" charset="0"/>
                        </a:rPr>
                        <m:t>%</m:t>
                      </m:r>
                    </m:oMath>
                  </m:oMathPara>
                </a14:m>
                <a:endParaRPr lang="vi-VN" sz="2200">
                  <a:solidFill>
                    <a:srgbClr val="000000"/>
                  </a:solidFill>
                  <a:latin typeface="UTM Avo" panose="02040603050506020204" pitchFamily="18" charset="0"/>
                  <a:cs typeface="Times New Roman" panose="02020603050405020304" pitchFamily="18" charset="0"/>
                </a:endParaRPr>
              </a:p>
            </p:txBody>
          </p:sp>
        </mc:Choice>
        <mc:Fallback xmlns="">
          <p:sp>
            <p:nvSpPr>
              <p:cNvPr id="17" name="Rectangle 16">
                <a:extLst>
                  <a:ext uri="{FF2B5EF4-FFF2-40B4-BE49-F238E27FC236}">
                    <a16:creationId xmlns:a16="http://schemas.microsoft.com/office/drawing/2014/main" id="{130E036C-7A9D-4FC0-BA52-9CD73D6416CE}"/>
                  </a:ext>
                </a:extLst>
              </p:cNvPr>
              <p:cNvSpPr>
                <a:spLocks noRot="1" noChangeAspect="1" noMove="1" noResize="1" noEditPoints="1" noAdjustHandles="1" noChangeArrowheads="1" noChangeShapeType="1" noTextEdit="1"/>
              </p:cNvSpPr>
              <p:nvPr/>
            </p:nvSpPr>
            <p:spPr>
              <a:xfrm>
                <a:off x="489918" y="2523501"/>
                <a:ext cx="6374708" cy="3983911"/>
              </a:xfrm>
              <a:prstGeom prst="rect">
                <a:avLst/>
              </a:prstGeom>
              <a:blipFill>
                <a:blip r:embed="rId3"/>
                <a:stretch>
                  <a:fillRect l="-1243"/>
                </a:stretch>
              </a:blipFill>
            </p:spPr>
            <p:txBody>
              <a:bodyPr/>
              <a:lstStyle/>
              <a:p>
                <a:r>
                  <a:rPr lang="en-US">
                    <a:noFill/>
                  </a:rPr>
                  <a:t> </a:t>
                </a:r>
              </a:p>
            </p:txBody>
          </p:sp>
        </mc:Fallback>
      </mc:AlternateContent>
    </p:spTree>
    <p:extLst>
      <p:ext uri="{BB962C8B-B14F-4D97-AF65-F5344CB8AC3E}">
        <p14:creationId xmlns:p14="http://schemas.microsoft.com/office/powerpoint/2010/main" val="203505098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allAtOnce"/>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xmlns="" id="{B01AA7BB-C6C5-4F03-AA5F-9426F64D40A4}"/>
              </a:ext>
            </a:extLst>
          </p:cNvPr>
          <p:cNvSpPr/>
          <p:nvPr/>
        </p:nvSpPr>
        <p:spPr>
          <a:xfrm>
            <a:off x="614525" y="1178564"/>
            <a:ext cx="10941371" cy="3691510"/>
          </a:xfrm>
          <a:prstGeom prst="roundRect">
            <a:avLst/>
          </a:prstGeom>
          <a:solidFill>
            <a:srgbClr val="FDD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endParaRPr lang="en-US" sz="2400">
              <a:solidFill>
                <a:prstClr val="black"/>
              </a:solidFill>
              <a:latin typeface="UTM Avo" panose="02040603050506020204" pitchFamily="18" charset="0"/>
              <a:ea typeface="Times New Roman" panose="02020603050405020304" pitchFamily="18" charset="0"/>
            </a:endParaRPr>
          </a:p>
        </p:txBody>
      </p:sp>
      <p:pic>
        <p:nvPicPr>
          <p:cNvPr id="13" name="Picture 12">
            <a:extLst>
              <a:ext uri="{FF2B5EF4-FFF2-40B4-BE49-F238E27FC236}">
                <a16:creationId xmlns:a16="http://schemas.microsoft.com/office/drawing/2014/main" xmlns="" id="{6D568D24-8C76-46BB-B5B1-43ED7B9A055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85900" y="922924"/>
            <a:ext cx="857250" cy="857250"/>
          </a:xfrm>
          <a:prstGeom prst="rect">
            <a:avLst/>
          </a:prstGeom>
        </p:spPr>
      </p:pic>
      <p:sp>
        <p:nvSpPr>
          <p:cNvPr id="9" name="Rectangle 8">
            <a:extLst>
              <a:ext uri="{FF2B5EF4-FFF2-40B4-BE49-F238E27FC236}">
                <a16:creationId xmlns:a16="http://schemas.microsoft.com/office/drawing/2014/main" xmlns="" id="{69CA3A74-6072-4A5B-B975-3C03802C9946}"/>
              </a:ext>
            </a:extLst>
          </p:cNvPr>
          <p:cNvSpPr/>
          <p:nvPr/>
        </p:nvSpPr>
        <p:spPr>
          <a:xfrm>
            <a:off x="614525" y="234590"/>
            <a:ext cx="10749631" cy="658065"/>
          </a:xfrm>
          <a:prstGeom prst="rect">
            <a:avLst/>
          </a:prstGeom>
        </p:spPr>
        <p:txBody>
          <a:bodyPr wrap="square">
            <a:spAutoFit/>
          </a:bodyPr>
          <a:lstStyle/>
          <a:p>
            <a:pPr defTabSz="342900">
              <a:lnSpc>
                <a:spcPct val="150000"/>
              </a:lnSpc>
            </a:pPr>
            <a:r>
              <a:rPr lang="en-US" sz="2800" b="1">
                <a:solidFill>
                  <a:srgbClr val="F03C69"/>
                </a:solidFill>
                <a:latin typeface="UTM Avo" panose="02040603050506020204" pitchFamily="18" charset="0"/>
                <a:cs typeface="Times New Roman" panose="02020603050405020304" pitchFamily="18" charset="0"/>
              </a:rPr>
              <a:t>2. BIỂU DIỄN DỮ LIỆU VÀO BIỂU ĐỒ HÌNH QUẠT TRÒN</a:t>
            </a:r>
            <a:endParaRPr lang="vi-VN" sz="2800" b="1">
              <a:solidFill>
                <a:srgbClr val="F03C69"/>
              </a:solidFill>
              <a:cs typeface="Times New Roman" panose="02020603050405020304" pitchFamily="18" charset="0"/>
            </a:endParaRPr>
          </a:p>
        </p:txBody>
      </p:sp>
      <p:sp>
        <p:nvSpPr>
          <p:cNvPr id="2" name="TextBox 1">
            <a:extLst>
              <a:ext uri="{FF2B5EF4-FFF2-40B4-BE49-F238E27FC236}">
                <a16:creationId xmlns:a16="http://schemas.microsoft.com/office/drawing/2014/main" xmlns="" id="{B3FAD583-01C0-4A0D-B5B3-7A4A31D28F37}"/>
              </a:ext>
            </a:extLst>
          </p:cNvPr>
          <p:cNvSpPr txBox="1"/>
          <p:nvPr/>
        </p:nvSpPr>
        <p:spPr>
          <a:xfrm>
            <a:off x="1019584" y="1336559"/>
            <a:ext cx="10344572" cy="3393237"/>
          </a:xfrm>
          <a:prstGeom prst="rect">
            <a:avLst/>
          </a:prstGeom>
          <a:noFill/>
        </p:spPr>
        <p:txBody>
          <a:bodyPr wrap="square" rtlCol="0">
            <a:spAutoFit/>
          </a:bodyPr>
          <a:lstStyle/>
          <a:p>
            <a:pPr algn="just">
              <a:lnSpc>
                <a:spcPct val="130000"/>
              </a:lnSpc>
            </a:pPr>
            <a:r>
              <a:rPr lang="en-US" sz="2400" b="1">
                <a:solidFill>
                  <a:prstClr val="black"/>
                </a:solidFill>
                <a:latin typeface="UTM Avo" panose="02040603050506020204" pitchFamily="18" charset="0"/>
                <a:ea typeface="Times New Roman" panose="02020603050405020304" pitchFamily="18" charset="0"/>
              </a:rPr>
              <a:t>Bước 1:</a:t>
            </a:r>
            <a:r>
              <a:rPr lang="en-US" sz="2400" i="1">
                <a:solidFill>
                  <a:prstClr val="black"/>
                </a:solidFill>
                <a:latin typeface="UTM Avo" panose="02040603050506020204" pitchFamily="18" charset="0"/>
                <a:ea typeface="Times New Roman" panose="02020603050405020304" pitchFamily="18" charset="0"/>
              </a:rPr>
              <a:t> </a:t>
            </a:r>
            <a:r>
              <a:rPr lang="en-US" sz="2400">
                <a:solidFill>
                  <a:prstClr val="black"/>
                </a:solidFill>
                <a:latin typeface="UTM Avo" panose="02040603050506020204" pitchFamily="18" charset="0"/>
                <a:ea typeface="Times New Roman" panose="02020603050405020304" pitchFamily="18" charset="0"/>
              </a:rPr>
              <a:t>Xử lí số liệu</a:t>
            </a:r>
          </a:p>
          <a:p>
            <a:pPr algn="just">
              <a:lnSpc>
                <a:spcPct val="130000"/>
              </a:lnSpc>
            </a:pPr>
            <a:r>
              <a:rPr lang="en-US" sz="2400">
                <a:solidFill>
                  <a:prstClr val="black"/>
                </a:solidFill>
                <a:latin typeface="UTM Avo" panose="02040603050506020204" pitchFamily="18" charset="0"/>
                <a:ea typeface="Times New Roman" panose="02020603050405020304" pitchFamily="18" charset="0"/>
              </a:rPr>
              <a:t>- Tính tổng các số liệu.</a:t>
            </a:r>
          </a:p>
          <a:p>
            <a:pPr algn="just">
              <a:lnSpc>
                <a:spcPct val="130000"/>
              </a:lnSpc>
            </a:pPr>
            <a:r>
              <a:rPr lang="en-US" sz="2400">
                <a:solidFill>
                  <a:prstClr val="black"/>
                </a:solidFill>
                <a:latin typeface="UTM Avo" panose="02040603050506020204" pitchFamily="18" charset="0"/>
                <a:ea typeface="Times New Roman" panose="02020603050405020304" pitchFamily="18" charset="0"/>
              </a:rPr>
              <a:t>- Tính tỉ lệ phần trăm của từng số liệu so với toàn thể.</a:t>
            </a:r>
          </a:p>
          <a:p>
            <a:pPr algn="just">
              <a:lnSpc>
                <a:spcPct val="130000"/>
              </a:lnSpc>
            </a:pPr>
            <a:r>
              <a:rPr lang="en-US" sz="2400" b="1">
                <a:solidFill>
                  <a:prstClr val="black"/>
                </a:solidFill>
                <a:latin typeface="UTM Avo" panose="02040603050506020204" pitchFamily="18" charset="0"/>
                <a:ea typeface="Times New Roman" panose="02020603050405020304" pitchFamily="18" charset="0"/>
              </a:rPr>
              <a:t>Bước 2:</a:t>
            </a:r>
            <a:r>
              <a:rPr lang="en-US" sz="2400" i="1">
                <a:solidFill>
                  <a:prstClr val="black"/>
                </a:solidFill>
                <a:latin typeface="UTM Avo" panose="02040603050506020204" pitchFamily="18" charset="0"/>
                <a:ea typeface="Times New Roman" panose="02020603050405020304" pitchFamily="18" charset="0"/>
              </a:rPr>
              <a:t> </a:t>
            </a:r>
            <a:r>
              <a:rPr lang="en-US" sz="2400">
                <a:solidFill>
                  <a:prstClr val="black"/>
                </a:solidFill>
                <a:latin typeface="UTM Avo" panose="02040603050506020204" pitchFamily="18" charset="0"/>
                <a:ea typeface="Times New Roman" panose="02020603050405020304" pitchFamily="18" charset="0"/>
              </a:rPr>
              <a:t>Biểu diễn số liệu</a:t>
            </a:r>
          </a:p>
          <a:p>
            <a:pPr algn="just">
              <a:lnSpc>
                <a:spcPct val="130000"/>
              </a:lnSpc>
            </a:pPr>
            <a:r>
              <a:rPr lang="en-US" sz="2400">
                <a:solidFill>
                  <a:prstClr val="black"/>
                </a:solidFill>
                <a:latin typeface="UTM Avo" panose="02040603050506020204" pitchFamily="18" charset="0"/>
                <a:ea typeface="Times New Roman" panose="02020603050405020304" pitchFamily="18" charset="0"/>
              </a:rPr>
              <a:t>- Ghi tên biểu đồ.</a:t>
            </a:r>
          </a:p>
          <a:p>
            <a:pPr algn="just">
              <a:lnSpc>
                <a:spcPct val="130000"/>
              </a:lnSpc>
            </a:pPr>
            <a:r>
              <a:rPr lang="en-US" sz="2400">
                <a:solidFill>
                  <a:prstClr val="black"/>
                </a:solidFill>
                <a:latin typeface="UTM Avo" panose="02040603050506020204" pitchFamily="18" charset="0"/>
                <a:ea typeface="Times New Roman" panose="02020603050405020304" pitchFamily="18" charset="0"/>
              </a:rPr>
              <a:t>- Ghi chú tên các đối tượng.</a:t>
            </a:r>
          </a:p>
          <a:p>
            <a:pPr algn="just">
              <a:lnSpc>
                <a:spcPct val="130000"/>
              </a:lnSpc>
            </a:pPr>
            <a:r>
              <a:rPr lang="en-US" sz="2400">
                <a:solidFill>
                  <a:prstClr val="black"/>
                </a:solidFill>
                <a:latin typeface="UTM Avo" panose="02040603050506020204" pitchFamily="18" charset="0"/>
                <a:ea typeface="Times New Roman" panose="02020603050405020304" pitchFamily="18" charset="0"/>
              </a:rPr>
              <a:t>- Ghi chú các tỉ lệ phần trăm trên biểu đồ.</a:t>
            </a:r>
          </a:p>
        </p:txBody>
      </p:sp>
    </p:spTree>
    <p:extLst>
      <p:ext uri="{BB962C8B-B14F-4D97-AF65-F5344CB8AC3E}">
        <p14:creationId xmlns:p14="http://schemas.microsoft.com/office/powerpoint/2010/main" val="2830108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xmlns="" id="{BCD0F7F3-9ADE-4A39-A483-531D2A343492}"/>
              </a:ext>
            </a:extLst>
          </p:cNvPr>
          <p:cNvSpPr txBox="1"/>
          <p:nvPr/>
        </p:nvSpPr>
        <p:spPr>
          <a:xfrm>
            <a:off x="1071868" y="377866"/>
            <a:ext cx="1581391" cy="646331"/>
          </a:xfrm>
          <a:prstGeom prst="rect">
            <a:avLst/>
          </a:prstGeom>
          <a:noFill/>
        </p:spPr>
        <p:txBody>
          <a:bodyPr wrap="square" rtlCol="0">
            <a:spAutoFit/>
          </a:bodyPr>
          <a:lstStyle/>
          <a:p>
            <a:r>
              <a:rPr lang="en-US" sz="3600" b="1">
                <a:solidFill>
                  <a:srgbClr val="FF0066"/>
                </a:solidFill>
                <a:latin typeface="UTM Avo" panose="02040603050506020204" pitchFamily="18" charset="0"/>
              </a:rPr>
              <a:t>VÍ DỤ</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xmlns="" id="{AE61B3A3-0F85-4B89-B554-D03F23C0D08E}"/>
                  </a:ext>
                </a:extLst>
              </p:cNvPr>
              <p:cNvSpPr txBox="1"/>
              <p:nvPr/>
            </p:nvSpPr>
            <p:spPr>
              <a:xfrm>
                <a:off x="419354" y="1904774"/>
                <a:ext cx="6265695" cy="3816814"/>
              </a:xfrm>
              <a:prstGeom prst="rect">
                <a:avLst/>
              </a:prstGeom>
              <a:noFill/>
            </p:spPr>
            <p:txBody>
              <a:bodyPr wrap="square">
                <a:spAutoFit/>
              </a:bodyPr>
              <a:lstStyle/>
              <a:p>
                <a:pPr algn="just">
                  <a:lnSpc>
                    <a:spcPct val="130000"/>
                  </a:lnSpc>
                </a:pPr>
                <a:r>
                  <a:rPr lang="en-US" sz="2400" b="1">
                    <a:solidFill>
                      <a:srgbClr val="FF0000"/>
                    </a:solidFill>
                    <a:latin typeface="UTM Avo" panose="02040603050506020204" pitchFamily="18" charset="0"/>
                  </a:rPr>
                  <a:t>Bước 1:</a:t>
                </a:r>
              </a:p>
              <a:p>
                <a:pPr algn="just">
                  <a:lnSpc>
                    <a:spcPct val="130000"/>
                  </a:lnSpc>
                </a:pPr>
                <a:r>
                  <a:rPr lang="en-US" sz="2400">
                    <a:solidFill>
                      <a:prstClr val="black"/>
                    </a:solidFill>
                    <a:latin typeface="UTM Avo" panose="02040603050506020204" pitchFamily="18" charset="0"/>
                  </a:rPr>
                  <a:t>Tổng các loại trái cây:</a:t>
                </a:r>
              </a:p>
              <a:p>
                <a:pPr algn="just">
                  <a:lnSpc>
                    <a:spcPct val="130000"/>
                  </a:lnSpc>
                </a:pPr>
                <a14:m>
                  <m:oMathPara xmlns:m="http://schemas.openxmlformats.org/officeDocument/2006/math">
                    <m:oMathParaPr>
                      <m:jc m:val="centerGroup"/>
                    </m:oMathParaPr>
                    <m:oMath xmlns:m="http://schemas.openxmlformats.org/officeDocument/2006/math">
                      <m:r>
                        <a:rPr lang="en-US" sz="2400" i="1" smtClean="0">
                          <a:solidFill>
                            <a:prstClr val="black"/>
                          </a:solidFill>
                          <a:latin typeface="Cambria Math" panose="02040503050406030204" pitchFamily="18" charset="0"/>
                        </a:rPr>
                        <m:t>120+60+48+12=240</m:t>
                      </m:r>
                    </m:oMath>
                  </m:oMathPara>
                </a14:m>
                <a:endParaRPr lang="en-US" sz="2400">
                  <a:solidFill>
                    <a:prstClr val="black"/>
                  </a:solidFill>
                  <a:latin typeface="UTM Avo" panose="02040603050506020204" pitchFamily="18" charset="0"/>
                </a:endParaRPr>
              </a:p>
              <a:p>
                <a:pPr algn="just">
                  <a:lnSpc>
                    <a:spcPct val="130000"/>
                  </a:lnSpc>
                </a:pPr>
                <a:r>
                  <a:rPr lang="en-US" sz="2400">
                    <a:solidFill>
                      <a:prstClr val="black"/>
                    </a:solidFill>
                    <a:latin typeface="UTM Avo" panose="02040603050506020204" pitchFamily="18" charset="0"/>
                  </a:rPr>
                  <a:t>Tỉ lệ phần trăm từng loại so với toàn thể:</a:t>
                </a:r>
              </a:p>
              <a:p>
                <a:pPr algn="just">
                  <a:lnSpc>
                    <a:spcPct val="130000"/>
                  </a:lnSpc>
                </a:pPr>
                <a14:m>
                  <m:oMathPara xmlns:m="http://schemas.openxmlformats.org/officeDocument/2006/math">
                    <m:oMathParaPr>
                      <m:jc m:val="left"/>
                    </m:oMathParaPr>
                    <m:oMath xmlns:m="http://schemas.openxmlformats.org/officeDocument/2006/math">
                      <m:r>
                        <m:rPr>
                          <m:nor/>
                        </m:rPr>
                        <a:rPr lang="en-US" sz="2400" smtClean="0">
                          <a:solidFill>
                            <a:prstClr val="black"/>
                          </a:solidFill>
                          <a:latin typeface="UTM Avo" panose="02040603050506020204" pitchFamily="18" charset="0"/>
                        </a:rPr>
                        <m:t>Cam</m:t>
                      </m:r>
                      <m:r>
                        <m:rPr>
                          <m:nor/>
                        </m:rPr>
                        <a:rPr lang="en-US" sz="2400" smtClean="0">
                          <a:solidFill>
                            <a:prstClr val="black"/>
                          </a:solidFill>
                          <a:latin typeface="UTM Avo" panose="02040603050506020204" pitchFamily="18" charset="0"/>
                        </a:rPr>
                        <m:t>:</m:t>
                      </m:r>
                      <m:r>
                        <a:rPr lang="en-US" sz="2400" i="1" smtClean="0">
                          <a:solidFill>
                            <a:prstClr val="black"/>
                          </a:solidFill>
                          <a:latin typeface="Cambria Math" panose="02040503050406030204" pitchFamily="18" charset="0"/>
                        </a:rPr>
                        <m:t> </m:t>
                      </m:r>
                      <m:f>
                        <m:fPr>
                          <m:ctrlPr>
                            <a:rPr lang="en-US" sz="2400" i="1" smtClean="0">
                              <a:solidFill>
                                <a:prstClr val="black"/>
                              </a:solidFill>
                              <a:latin typeface="Cambria Math"/>
                            </a:rPr>
                          </m:ctrlPr>
                        </m:fPr>
                        <m:num>
                          <m:r>
                            <a:rPr lang="en-US" sz="2400" i="1" smtClean="0">
                              <a:solidFill>
                                <a:prstClr val="black"/>
                              </a:solidFill>
                              <a:latin typeface="Cambria Math" panose="02040503050406030204" pitchFamily="18" charset="0"/>
                            </a:rPr>
                            <m:t>120</m:t>
                          </m:r>
                        </m:num>
                        <m:den>
                          <m:r>
                            <a:rPr lang="en-US" sz="2400" i="1" smtClean="0">
                              <a:solidFill>
                                <a:prstClr val="black"/>
                              </a:solidFill>
                              <a:latin typeface="Cambria Math" panose="02040503050406030204" pitchFamily="18" charset="0"/>
                            </a:rPr>
                            <m:t>240</m:t>
                          </m:r>
                        </m:den>
                      </m:f>
                      <m:r>
                        <a:rPr lang="en-US" sz="2400" i="1" smtClean="0">
                          <a:solidFill>
                            <a:prstClr val="black"/>
                          </a:solidFill>
                          <a:latin typeface="Cambria Math" panose="02040503050406030204" pitchFamily="18" charset="0"/>
                        </a:rPr>
                        <m:t>=50%                </m:t>
                      </m:r>
                      <m:r>
                        <m:rPr>
                          <m:nor/>
                        </m:rPr>
                        <a:rPr lang="en-US" sz="2400" smtClean="0">
                          <a:solidFill>
                            <a:prstClr val="black"/>
                          </a:solidFill>
                          <a:latin typeface="UTM Avo" panose="02040603050506020204" pitchFamily="18" charset="0"/>
                        </a:rPr>
                        <m:t>B</m:t>
                      </m:r>
                      <m:r>
                        <m:rPr>
                          <m:nor/>
                        </m:rPr>
                        <a:rPr lang="en-US" sz="2400" smtClean="0">
                          <a:solidFill>
                            <a:prstClr val="black"/>
                          </a:solidFill>
                          <a:latin typeface="UTM Avo" panose="02040603050506020204" pitchFamily="18" charset="0"/>
                        </a:rPr>
                        <m:t>ưở</m:t>
                      </m:r>
                      <m:r>
                        <m:rPr>
                          <m:nor/>
                        </m:rPr>
                        <a:rPr lang="en-US" sz="2400" smtClean="0">
                          <a:solidFill>
                            <a:prstClr val="black"/>
                          </a:solidFill>
                          <a:latin typeface="UTM Avo" panose="02040603050506020204" pitchFamily="18" charset="0"/>
                        </a:rPr>
                        <m:t>i</m:t>
                      </m:r>
                      <m:r>
                        <m:rPr>
                          <m:nor/>
                        </m:rPr>
                        <a:rPr lang="en-US" sz="2400" smtClean="0">
                          <a:solidFill>
                            <a:prstClr val="black"/>
                          </a:solidFill>
                          <a:latin typeface="UTM Avo" panose="02040603050506020204" pitchFamily="18" charset="0"/>
                        </a:rPr>
                        <m:t>: </m:t>
                      </m:r>
                      <m:f>
                        <m:fPr>
                          <m:ctrlPr>
                            <a:rPr lang="en-US" sz="2400" i="1" smtClean="0">
                              <a:solidFill>
                                <a:prstClr val="black"/>
                              </a:solidFill>
                              <a:latin typeface="Cambria Math"/>
                            </a:rPr>
                          </m:ctrlPr>
                        </m:fPr>
                        <m:num>
                          <m:r>
                            <a:rPr lang="en-US" sz="2400" i="1" smtClean="0">
                              <a:solidFill>
                                <a:prstClr val="black"/>
                              </a:solidFill>
                              <a:latin typeface="Cambria Math" panose="02040503050406030204" pitchFamily="18" charset="0"/>
                            </a:rPr>
                            <m:t>48</m:t>
                          </m:r>
                        </m:num>
                        <m:den>
                          <m:r>
                            <a:rPr lang="en-US" sz="2400" i="1" smtClean="0">
                              <a:solidFill>
                                <a:prstClr val="black"/>
                              </a:solidFill>
                              <a:latin typeface="Cambria Math" panose="02040503050406030204" pitchFamily="18" charset="0"/>
                            </a:rPr>
                            <m:t>240</m:t>
                          </m:r>
                        </m:den>
                      </m:f>
                      <m:r>
                        <a:rPr lang="en-US" sz="2400" i="1" smtClean="0">
                          <a:solidFill>
                            <a:prstClr val="black"/>
                          </a:solidFill>
                          <a:latin typeface="Cambria Math" panose="02040503050406030204" pitchFamily="18" charset="0"/>
                        </a:rPr>
                        <m:t>=20%</m:t>
                      </m:r>
                    </m:oMath>
                  </m:oMathPara>
                </a14:m>
                <a:endParaRPr lang="en-US" sz="2400">
                  <a:solidFill>
                    <a:prstClr val="black"/>
                  </a:solidFill>
                  <a:latin typeface="UTM Avo" panose="02040603050506020204" pitchFamily="18" charset="0"/>
                </a:endParaRPr>
              </a:p>
              <a:p>
                <a:pPr algn="just">
                  <a:lnSpc>
                    <a:spcPct val="130000"/>
                  </a:lnSpc>
                </a:pPr>
                <a14:m>
                  <m:oMathPara xmlns:m="http://schemas.openxmlformats.org/officeDocument/2006/math">
                    <m:oMathParaPr>
                      <m:jc m:val="left"/>
                    </m:oMathParaPr>
                    <m:oMath xmlns:m="http://schemas.openxmlformats.org/officeDocument/2006/math">
                      <m:r>
                        <m:rPr>
                          <m:nor/>
                        </m:rPr>
                        <a:rPr lang="en-US" sz="2400" smtClean="0">
                          <a:solidFill>
                            <a:prstClr val="black"/>
                          </a:solidFill>
                          <a:latin typeface="UTM Avo" panose="02040603050506020204" pitchFamily="18" charset="0"/>
                        </a:rPr>
                        <m:t>Xo</m:t>
                      </m:r>
                      <m:r>
                        <m:rPr>
                          <m:nor/>
                        </m:rPr>
                        <a:rPr lang="en-US" sz="2400" smtClean="0">
                          <a:solidFill>
                            <a:prstClr val="black"/>
                          </a:solidFill>
                          <a:latin typeface="UTM Avo" panose="02040603050506020204" pitchFamily="18" charset="0"/>
                        </a:rPr>
                        <m:t>à</m:t>
                      </m:r>
                      <m:r>
                        <m:rPr>
                          <m:nor/>
                        </m:rPr>
                        <a:rPr lang="en-US" sz="2400" smtClean="0">
                          <a:solidFill>
                            <a:prstClr val="black"/>
                          </a:solidFill>
                          <a:latin typeface="UTM Avo" panose="02040603050506020204" pitchFamily="18" charset="0"/>
                        </a:rPr>
                        <m:t>i</m:t>
                      </m:r>
                      <m:r>
                        <m:rPr>
                          <m:nor/>
                        </m:rPr>
                        <a:rPr lang="en-US" sz="2400" smtClean="0">
                          <a:solidFill>
                            <a:prstClr val="black"/>
                          </a:solidFill>
                          <a:latin typeface="UTM Avo" panose="02040603050506020204" pitchFamily="18" charset="0"/>
                        </a:rPr>
                        <m:t>: </m:t>
                      </m:r>
                      <m:f>
                        <m:fPr>
                          <m:ctrlPr>
                            <a:rPr lang="en-US" sz="2400" i="1" smtClean="0">
                              <a:solidFill>
                                <a:prstClr val="black"/>
                              </a:solidFill>
                              <a:latin typeface="Cambria Math"/>
                            </a:rPr>
                          </m:ctrlPr>
                        </m:fPr>
                        <m:num>
                          <m:r>
                            <a:rPr lang="en-US" sz="2400" i="1" smtClean="0">
                              <a:solidFill>
                                <a:prstClr val="black"/>
                              </a:solidFill>
                              <a:latin typeface="Cambria Math" panose="02040503050406030204" pitchFamily="18" charset="0"/>
                            </a:rPr>
                            <m:t>60</m:t>
                          </m:r>
                        </m:num>
                        <m:den>
                          <m:r>
                            <a:rPr lang="en-US" sz="2400" i="1" smtClean="0">
                              <a:solidFill>
                                <a:prstClr val="black"/>
                              </a:solidFill>
                              <a:latin typeface="Cambria Math" panose="02040503050406030204" pitchFamily="18" charset="0"/>
                            </a:rPr>
                            <m:t>240</m:t>
                          </m:r>
                        </m:den>
                      </m:f>
                      <m:r>
                        <a:rPr lang="en-US" sz="2400" i="1" smtClean="0">
                          <a:solidFill>
                            <a:prstClr val="black"/>
                          </a:solidFill>
                          <a:latin typeface="Cambria Math" panose="02040503050406030204" pitchFamily="18" charset="0"/>
                        </a:rPr>
                        <m:t>=25%                </m:t>
                      </m:r>
                      <m:r>
                        <m:rPr>
                          <m:nor/>
                        </m:rPr>
                        <a:rPr lang="en-US" sz="2400" smtClean="0">
                          <a:solidFill>
                            <a:prstClr val="black"/>
                          </a:solidFill>
                          <a:latin typeface="Cambria Math" panose="02040503050406030204" pitchFamily="18" charset="0"/>
                        </a:rPr>
                        <m:t> </m:t>
                      </m:r>
                      <m:r>
                        <m:rPr>
                          <m:nor/>
                        </m:rPr>
                        <a:rPr lang="en-US" sz="2400" smtClean="0">
                          <a:solidFill>
                            <a:prstClr val="black"/>
                          </a:solidFill>
                          <a:latin typeface="UTM Avo" panose="02040603050506020204" pitchFamily="18" charset="0"/>
                        </a:rPr>
                        <m:t>M</m:t>
                      </m:r>
                      <m:r>
                        <m:rPr>
                          <m:nor/>
                        </m:rPr>
                        <a:rPr lang="en-US" sz="2400" smtClean="0">
                          <a:solidFill>
                            <a:prstClr val="black"/>
                          </a:solidFill>
                          <a:latin typeface="UTM Avo" panose="02040603050506020204" pitchFamily="18" charset="0"/>
                        </a:rPr>
                        <m:t>í</m:t>
                      </m:r>
                      <m:r>
                        <m:rPr>
                          <m:nor/>
                        </m:rPr>
                        <a:rPr lang="en-US" sz="2400" smtClean="0">
                          <a:solidFill>
                            <a:prstClr val="black"/>
                          </a:solidFill>
                          <a:latin typeface="UTM Avo" panose="02040603050506020204" pitchFamily="18" charset="0"/>
                        </a:rPr>
                        <m:t>t</m:t>
                      </m:r>
                      <m:r>
                        <m:rPr>
                          <m:nor/>
                        </m:rPr>
                        <a:rPr lang="en-US" sz="2400" smtClean="0">
                          <a:solidFill>
                            <a:prstClr val="black"/>
                          </a:solidFill>
                          <a:latin typeface="UTM Avo" panose="02040603050506020204" pitchFamily="18" charset="0"/>
                        </a:rPr>
                        <m:t>: </m:t>
                      </m:r>
                      <m:f>
                        <m:fPr>
                          <m:ctrlPr>
                            <a:rPr lang="en-US" sz="2400" i="1" smtClean="0">
                              <a:solidFill>
                                <a:prstClr val="black"/>
                              </a:solidFill>
                              <a:latin typeface="Cambria Math"/>
                            </a:rPr>
                          </m:ctrlPr>
                        </m:fPr>
                        <m:num>
                          <m:r>
                            <a:rPr lang="en-US" sz="2400" i="1" smtClean="0">
                              <a:solidFill>
                                <a:prstClr val="black"/>
                              </a:solidFill>
                              <a:latin typeface="Cambria Math" panose="02040503050406030204" pitchFamily="18" charset="0"/>
                            </a:rPr>
                            <m:t>12</m:t>
                          </m:r>
                        </m:num>
                        <m:den>
                          <m:r>
                            <a:rPr lang="en-US" sz="2400" i="1" smtClean="0">
                              <a:solidFill>
                                <a:prstClr val="black"/>
                              </a:solidFill>
                              <a:latin typeface="Cambria Math" panose="02040503050406030204" pitchFamily="18" charset="0"/>
                            </a:rPr>
                            <m:t>240</m:t>
                          </m:r>
                        </m:den>
                      </m:f>
                      <m:r>
                        <a:rPr lang="en-US" sz="2400" i="1" smtClean="0">
                          <a:solidFill>
                            <a:prstClr val="black"/>
                          </a:solidFill>
                          <a:latin typeface="Cambria Math" panose="02040503050406030204" pitchFamily="18" charset="0"/>
                        </a:rPr>
                        <m:t>=5%</m:t>
                      </m:r>
                    </m:oMath>
                  </m:oMathPara>
                </a14:m>
                <a:endParaRPr lang="en-US" sz="2400">
                  <a:solidFill>
                    <a:prstClr val="black"/>
                  </a:solidFill>
                  <a:latin typeface="UTM Avo" panose="02040603050506020204" pitchFamily="18" charset="0"/>
                </a:endParaRPr>
              </a:p>
            </p:txBody>
          </p:sp>
        </mc:Choice>
        <mc:Fallback xmlns="">
          <p:sp>
            <p:nvSpPr>
              <p:cNvPr id="14" name="TextBox 13">
                <a:extLst>
                  <a:ext uri="{FF2B5EF4-FFF2-40B4-BE49-F238E27FC236}">
                    <a16:creationId xmlns:a16="http://schemas.microsoft.com/office/drawing/2014/main" id="{AE61B3A3-0F85-4B89-B554-D03F23C0D08E}"/>
                  </a:ext>
                </a:extLst>
              </p:cNvPr>
              <p:cNvSpPr txBox="1">
                <a:spLocks noRot="1" noChangeAspect="1" noMove="1" noResize="1" noEditPoints="1" noAdjustHandles="1" noChangeArrowheads="1" noChangeShapeType="1" noTextEdit="1"/>
              </p:cNvSpPr>
              <p:nvPr/>
            </p:nvSpPr>
            <p:spPr>
              <a:xfrm>
                <a:off x="419354" y="1904774"/>
                <a:ext cx="6265695" cy="3816814"/>
              </a:xfrm>
              <a:prstGeom prst="rect">
                <a:avLst/>
              </a:prstGeom>
              <a:blipFill>
                <a:blip r:embed="rId2"/>
                <a:stretch>
                  <a:fillRect l="-1556"/>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xmlns="" id="{FE4EB87F-3037-4C23-9121-F2ED9D3D13A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4618" y="137130"/>
            <a:ext cx="857250" cy="857250"/>
          </a:xfrm>
          <a:prstGeom prst="rect">
            <a:avLst/>
          </a:prstGeom>
        </p:spPr>
      </p:pic>
      <p:graphicFrame>
        <p:nvGraphicFramePr>
          <p:cNvPr id="6" name="Table 5">
            <a:extLst>
              <a:ext uri="{FF2B5EF4-FFF2-40B4-BE49-F238E27FC236}">
                <a16:creationId xmlns:a16="http://schemas.microsoft.com/office/drawing/2014/main" xmlns="" id="{2253C451-FA76-42FD-AD2E-5E8D64A14248}"/>
              </a:ext>
            </a:extLst>
          </p:cNvPr>
          <p:cNvGraphicFramePr>
            <a:graphicFrameLocks noGrp="1"/>
          </p:cNvGraphicFramePr>
          <p:nvPr>
            <p:extLst>
              <p:ext uri="{D42A27DB-BD31-4B8C-83A1-F6EECF244321}">
                <p14:modId xmlns:p14="http://schemas.microsoft.com/office/powerpoint/2010/main" val="3157587465"/>
              </p:ext>
            </p:extLst>
          </p:nvPr>
        </p:nvGraphicFramePr>
        <p:xfrm>
          <a:off x="2782956" y="137130"/>
          <a:ext cx="9194427" cy="1514171"/>
        </p:xfrm>
        <a:graphic>
          <a:graphicData uri="http://schemas.openxmlformats.org/drawingml/2006/table">
            <a:tbl>
              <a:tblPr firstRow="1" firstCol="1" bandRow="1">
                <a:tableStyleId>{5C22544A-7EE6-4342-B048-85BDC9FD1C3A}</a:tableStyleId>
              </a:tblPr>
              <a:tblGrid>
                <a:gridCol w="2054087">
                  <a:extLst>
                    <a:ext uri="{9D8B030D-6E8A-4147-A177-3AD203B41FA5}">
                      <a16:colId xmlns:a16="http://schemas.microsoft.com/office/drawing/2014/main" xmlns="" val="2821951635"/>
                    </a:ext>
                  </a:extLst>
                </a:gridCol>
                <a:gridCol w="1961322">
                  <a:extLst>
                    <a:ext uri="{9D8B030D-6E8A-4147-A177-3AD203B41FA5}">
                      <a16:colId xmlns:a16="http://schemas.microsoft.com/office/drawing/2014/main" xmlns="" val="1849474199"/>
                    </a:ext>
                  </a:extLst>
                </a:gridCol>
                <a:gridCol w="1709531">
                  <a:extLst>
                    <a:ext uri="{9D8B030D-6E8A-4147-A177-3AD203B41FA5}">
                      <a16:colId xmlns:a16="http://schemas.microsoft.com/office/drawing/2014/main" xmlns="" val="973594610"/>
                    </a:ext>
                  </a:extLst>
                </a:gridCol>
                <a:gridCol w="1775791">
                  <a:extLst>
                    <a:ext uri="{9D8B030D-6E8A-4147-A177-3AD203B41FA5}">
                      <a16:colId xmlns:a16="http://schemas.microsoft.com/office/drawing/2014/main" xmlns="" val="2436870020"/>
                    </a:ext>
                  </a:extLst>
                </a:gridCol>
                <a:gridCol w="1693696">
                  <a:extLst>
                    <a:ext uri="{9D8B030D-6E8A-4147-A177-3AD203B41FA5}">
                      <a16:colId xmlns:a16="http://schemas.microsoft.com/office/drawing/2014/main" xmlns="" val="77027385"/>
                    </a:ext>
                  </a:extLst>
                </a:gridCol>
              </a:tblGrid>
              <a:tr h="538731">
                <a:tc gridSpan="5">
                  <a:txBody>
                    <a:bodyPr/>
                    <a:lstStyle/>
                    <a:p>
                      <a:pPr algn="ctr"/>
                      <a:r>
                        <a:rPr lang="en-US" sz="2200">
                          <a:effectLst/>
                          <a:latin typeface="UTM Avo" panose="02040603050506020204" pitchFamily="18" charset="0"/>
                        </a:rPr>
                        <a:t>Các loại trái cây được giao cho cửa hàng A</a:t>
                      </a:r>
                      <a:endParaRPr lang="en-US" sz="2200">
                        <a:effectLst/>
                        <a:latin typeface="UTM Avo" panose="02040603050506020204" pitchFamily="18" charset="0"/>
                        <a:ea typeface="Times New Roman" panose="02020603050405020304" pitchFamily="18"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7747094"/>
                  </a:ext>
                </a:extLst>
              </a:tr>
              <a:tr h="516835">
                <a:tc>
                  <a:txBody>
                    <a:bodyPr/>
                    <a:lstStyle/>
                    <a:p>
                      <a:pPr algn="ctr"/>
                      <a:r>
                        <a:rPr lang="en-US" sz="2200">
                          <a:effectLst/>
                          <a:latin typeface="UTM Avo" panose="02040603050506020204" pitchFamily="18" charset="0"/>
                        </a:rPr>
                        <a:t>Loại trái cây</a:t>
                      </a:r>
                      <a:endParaRPr lang="en-US" sz="2200">
                        <a:effectLst/>
                        <a:latin typeface="UTM Avo" panose="02040603050506020204" pitchFamily="18" charset="0"/>
                        <a:ea typeface="Times New Roman" panose="02020603050405020304" pitchFamily="18"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tcPr>
                </a:tc>
                <a:tc>
                  <a:txBody>
                    <a:bodyPr/>
                    <a:lstStyle/>
                    <a:p>
                      <a:pPr algn="ctr"/>
                      <a:r>
                        <a:rPr lang="en-US" sz="2200" b="1">
                          <a:effectLst/>
                          <a:latin typeface="UTM Avo" panose="02040603050506020204" pitchFamily="18" charset="0"/>
                        </a:rPr>
                        <a:t>Cam</a:t>
                      </a:r>
                      <a:endParaRPr lang="en-US" sz="2200" b="1">
                        <a:effectLst/>
                        <a:latin typeface="UTM Avo" panose="02040603050506020204" pitchFamily="18" charset="0"/>
                        <a:ea typeface="Times New Roman" panose="02020603050405020304" pitchFamily="18"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tcPr>
                </a:tc>
                <a:tc>
                  <a:txBody>
                    <a:bodyPr/>
                    <a:lstStyle/>
                    <a:p>
                      <a:pPr algn="ctr"/>
                      <a:r>
                        <a:rPr lang="en-US" sz="2200" b="1">
                          <a:effectLst/>
                          <a:latin typeface="UTM Avo" panose="02040603050506020204" pitchFamily="18" charset="0"/>
                        </a:rPr>
                        <a:t>Xoài</a:t>
                      </a:r>
                      <a:endParaRPr lang="en-US" sz="2200" b="1">
                        <a:effectLst/>
                        <a:latin typeface="UTM Avo" panose="02040603050506020204" pitchFamily="18" charset="0"/>
                        <a:ea typeface="Times New Roman" panose="02020603050405020304" pitchFamily="18"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tcPr>
                </a:tc>
                <a:tc>
                  <a:txBody>
                    <a:bodyPr/>
                    <a:lstStyle/>
                    <a:p>
                      <a:pPr algn="ctr"/>
                      <a:r>
                        <a:rPr lang="en-US" sz="2200" b="1">
                          <a:effectLst/>
                          <a:latin typeface="UTM Avo" panose="02040603050506020204" pitchFamily="18" charset="0"/>
                        </a:rPr>
                        <a:t>Bưởi</a:t>
                      </a:r>
                      <a:endParaRPr lang="en-US" sz="2200" b="1">
                        <a:effectLst/>
                        <a:latin typeface="UTM Avo" panose="02040603050506020204" pitchFamily="18" charset="0"/>
                        <a:ea typeface="Times New Roman" panose="02020603050405020304" pitchFamily="18"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tcPr>
                </a:tc>
                <a:tc>
                  <a:txBody>
                    <a:bodyPr/>
                    <a:lstStyle/>
                    <a:p>
                      <a:pPr algn="ctr"/>
                      <a:r>
                        <a:rPr lang="en-US" sz="2200" b="1">
                          <a:effectLst/>
                          <a:latin typeface="UTM Avo" panose="02040603050506020204" pitchFamily="18" charset="0"/>
                        </a:rPr>
                        <a:t>Mít</a:t>
                      </a:r>
                      <a:endParaRPr lang="en-US" sz="2200" b="1">
                        <a:effectLst/>
                        <a:latin typeface="UTM Avo" panose="02040603050506020204" pitchFamily="18" charset="0"/>
                        <a:ea typeface="Times New Roman" panose="02020603050405020304" pitchFamily="18"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tcPr>
                </a:tc>
                <a:extLst>
                  <a:ext uri="{0D108BD9-81ED-4DB2-BD59-A6C34878D82A}">
                    <a16:rowId xmlns:a16="http://schemas.microsoft.com/office/drawing/2014/main" xmlns="" val="3305780051"/>
                  </a:ext>
                </a:extLst>
              </a:tr>
              <a:tr h="458605">
                <a:tc>
                  <a:txBody>
                    <a:bodyPr/>
                    <a:lstStyle/>
                    <a:p>
                      <a:pPr algn="ctr"/>
                      <a:r>
                        <a:rPr lang="en-US" sz="2200">
                          <a:effectLst/>
                          <a:latin typeface="UTM Avo" panose="02040603050506020204" pitchFamily="18" charset="0"/>
                        </a:rPr>
                        <a:t>Số lượng</a:t>
                      </a:r>
                      <a:endParaRPr lang="en-US" sz="2200">
                        <a:effectLst/>
                        <a:latin typeface="UTM Avo" panose="02040603050506020204" pitchFamily="18" charset="0"/>
                        <a:ea typeface="Times New Roman" panose="02020603050405020304" pitchFamily="18"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tcPr>
                </a:tc>
                <a:tc>
                  <a:txBody>
                    <a:bodyPr/>
                    <a:lstStyle/>
                    <a:p>
                      <a:pPr algn="ctr"/>
                      <a:r>
                        <a:rPr lang="en-US" sz="2200">
                          <a:effectLst/>
                          <a:latin typeface="UTM Avo" panose="02040603050506020204" pitchFamily="18" charset="0"/>
                        </a:rPr>
                        <a:t>120</a:t>
                      </a:r>
                      <a:endParaRPr lang="en-US" sz="2200">
                        <a:effectLst/>
                        <a:latin typeface="UTM Avo" panose="02040603050506020204" pitchFamily="18" charset="0"/>
                        <a:ea typeface="Times New Roman" panose="02020603050405020304" pitchFamily="18"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tcPr>
                </a:tc>
                <a:tc>
                  <a:txBody>
                    <a:bodyPr/>
                    <a:lstStyle/>
                    <a:p>
                      <a:pPr algn="ctr"/>
                      <a:r>
                        <a:rPr lang="en-US" sz="2200">
                          <a:effectLst/>
                          <a:latin typeface="UTM Avo" panose="02040603050506020204" pitchFamily="18" charset="0"/>
                        </a:rPr>
                        <a:t>60</a:t>
                      </a:r>
                      <a:endParaRPr lang="en-US" sz="2200">
                        <a:effectLst/>
                        <a:latin typeface="UTM Avo" panose="02040603050506020204" pitchFamily="18" charset="0"/>
                        <a:ea typeface="Times New Roman" panose="02020603050405020304" pitchFamily="18"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tcPr>
                </a:tc>
                <a:tc>
                  <a:txBody>
                    <a:bodyPr/>
                    <a:lstStyle/>
                    <a:p>
                      <a:pPr algn="ctr"/>
                      <a:r>
                        <a:rPr lang="en-US" sz="2200">
                          <a:effectLst/>
                          <a:latin typeface="UTM Avo" panose="02040603050506020204" pitchFamily="18" charset="0"/>
                        </a:rPr>
                        <a:t>48</a:t>
                      </a:r>
                      <a:endParaRPr lang="en-US" sz="2200">
                        <a:effectLst/>
                        <a:latin typeface="UTM Avo" panose="02040603050506020204" pitchFamily="18" charset="0"/>
                        <a:ea typeface="Times New Roman" panose="02020603050405020304" pitchFamily="18"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tcPr>
                </a:tc>
                <a:tc>
                  <a:txBody>
                    <a:bodyPr/>
                    <a:lstStyle/>
                    <a:p>
                      <a:pPr algn="ctr"/>
                      <a:r>
                        <a:rPr lang="en-US" sz="2200" dirty="0">
                          <a:effectLst/>
                          <a:latin typeface="UTM Avo" panose="02040603050506020204" pitchFamily="18" charset="0"/>
                        </a:rPr>
                        <a:t>12</a:t>
                      </a:r>
                      <a:endParaRPr lang="en-US" sz="2200" dirty="0">
                        <a:effectLst/>
                        <a:latin typeface="UTM Avo" panose="02040603050506020204" pitchFamily="18" charset="0"/>
                        <a:ea typeface="Times New Roman" panose="02020603050405020304" pitchFamily="18"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tcPr>
                </a:tc>
                <a:extLst>
                  <a:ext uri="{0D108BD9-81ED-4DB2-BD59-A6C34878D82A}">
                    <a16:rowId xmlns:a16="http://schemas.microsoft.com/office/drawing/2014/main" xmlns="" val="4062387354"/>
                  </a:ext>
                </a:extLst>
              </a:tr>
            </a:tbl>
          </a:graphicData>
        </a:graphic>
      </p:graphicFrame>
      <p:graphicFrame>
        <p:nvGraphicFramePr>
          <p:cNvPr id="15" name="Chart 14">
            <a:extLst>
              <a:ext uri="{FF2B5EF4-FFF2-40B4-BE49-F238E27FC236}">
                <a16:creationId xmlns:a16="http://schemas.microsoft.com/office/drawing/2014/main" xmlns="" id="{4B3ECE03-85A9-4EF8-AC3B-0E3EBCEB572A}"/>
              </a:ext>
            </a:extLst>
          </p:cNvPr>
          <p:cNvGraphicFramePr>
            <a:graphicFrameLocks/>
          </p:cNvGraphicFramePr>
          <p:nvPr>
            <p:extLst>
              <p:ext uri="{D42A27DB-BD31-4B8C-83A1-F6EECF244321}">
                <p14:modId xmlns:p14="http://schemas.microsoft.com/office/powerpoint/2010/main" val="4033739048"/>
              </p:ext>
            </p:extLst>
          </p:nvPr>
        </p:nvGraphicFramePr>
        <p:xfrm>
          <a:off x="6771861" y="2093843"/>
          <a:ext cx="5205522" cy="4521247"/>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a:extLst>
              <a:ext uri="{FF2B5EF4-FFF2-40B4-BE49-F238E27FC236}">
                <a16:creationId xmlns:a16="http://schemas.microsoft.com/office/drawing/2014/main" xmlns="" id="{62F4594B-1E06-49ED-856A-C4FF1F3F89FF}"/>
              </a:ext>
            </a:extLst>
          </p:cNvPr>
          <p:cNvSpPr txBox="1"/>
          <p:nvPr/>
        </p:nvSpPr>
        <p:spPr>
          <a:xfrm>
            <a:off x="7503847" y="3904757"/>
            <a:ext cx="899590" cy="461665"/>
          </a:xfrm>
          <a:prstGeom prst="rect">
            <a:avLst/>
          </a:prstGeom>
          <a:noFill/>
        </p:spPr>
        <p:txBody>
          <a:bodyPr wrap="square" rtlCol="0">
            <a:spAutoFit/>
          </a:bodyPr>
          <a:lstStyle/>
          <a:p>
            <a:r>
              <a:rPr lang="en-US" sz="2400" b="1">
                <a:solidFill>
                  <a:prstClr val="black"/>
                </a:solidFill>
                <a:latin typeface="UTM Avo" panose="02040603050506020204" pitchFamily="18" charset="0"/>
              </a:rPr>
              <a:t>20%</a:t>
            </a:r>
          </a:p>
        </p:txBody>
      </p:sp>
      <p:sp>
        <p:nvSpPr>
          <p:cNvPr id="17" name="TextBox 16">
            <a:extLst>
              <a:ext uri="{FF2B5EF4-FFF2-40B4-BE49-F238E27FC236}">
                <a16:creationId xmlns:a16="http://schemas.microsoft.com/office/drawing/2014/main" xmlns="" id="{BE2B6DB5-5C77-4AC3-A338-B7C90FE41F49}"/>
              </a:ext>
            </a:extLst>
          </p:cNvPr>
          <p:cNvSpPr txBox="1"/>
          <p:nvPr/>
        </p:nvSpPr>
        <p:spPr>
          <a:xfrm>
            <a:off x="8323144" y="3180183"/>
            <a:ext cx="899590" cy="461665"/>
          </a:xfrm>
          <a:prstGeom prst="rect">
            <a:avLst/>
          </a:prstGeom>
          <a:noFill/>
        </p:spPr>
        <p:txBody>
          <a:bodyPr wrap="square" rtlCol="0">
            <a:spAutoFit/>
          </a:bodyPr>
          <a:lstStyle/>
          <a:p>
            <a:r>
              <a:rPr lang="en-US" sz="2400" b="1">
                <a:solidFill>
                  <a:prstClr val="black"/>
                </a:solidFill>
                <a:latin typeface="UTM Avo" panose="02040603050506020204" pitchFamily="18" charset="0"/>
              </a:rPr>
              <a:t>5%</a:t>
            </a:r>
          </a:p>
        </p:txBody>
      </p:sp>
      <p:sp>
        <p:nvSpPr>
          <p:cNvPr id="18" name="TextBox 17">
            <a:extLst>
              <a:ext uri="{FF2B5EF4-FFF2-40B4-BE49-F238E27FC236}">
                <a16:creationId xmlns:a16="http://schemas.microsoft.com/office/drawing/2014/main" xmlns="" id="{9E87767A-B106-4973-965A-BE050B260F67}"/>
              </a:ext>
            </a:extLst>
          </p:cNvPr>
          <p:cNvSpPr txBox="1"/>
          <p:nvPr/>
        </p:nvSpPr>
        <p:spPr>
          <a:xfrm>
            <a:off x="7701071" y="5259923"/>
            <a:ext cx="899590" cy="461665"/>
          </a:xfrm>
          <a:prstGeom prst="rect">
            <a:avLst/>
          </a:prstGeom>
          <a:noFill/>
        </p:spPr>
        <p:txBody>
          <a:bodyPr wrap="square" rtlCol="0">
            <a:spAutoFit/>
          </a:bodyPr>
          <a:lstStyle/>
          <a:p>
            <a:r>
              <a:rPr lang="en-US" sz="2400" b="1">
                <a:solidFill>
                  <a:prstClr val="black"/>
                </a:solidFill>
                <a:latin typeface="UTM Avo" panose="02040603050506020204" pitchFamily="18" charset="0"/>
              </a:rPr>
              <a:t>25%</a:t>
            </a:r>
          </a:p>
        </p:txBody>
      </p:sp>
      <p:sp>
        <p:nvSpPr>
          <p:cNvPr id="19" name="TextBox 18">
            <a:extLst>
              <a:ext uri="{FF2B5EF4-FFF2-40B4-BE49-F238E27FC236}">
                <a16:creationId xmlns:a16="http://schemas.microsoft.com/office/drawing/2014/main" xmlns="" id="{77BCC7DC-86D9-448A-83A0-121AB3E839F0}"/>
              </a:ext>
            </a:extLst>
          </p:cNvPr>
          <p:cNvSpPr txBox="1"/>
          <p:nvPr/>
        </p:nvSpPr>
        <p:spPr>
          <a:xfrm>
            <a:off x="9222734" y="4519392"/>
            <a:ext cx="899590" cy="461665"/>
          </a:xfrm>
          <a:prstGeom prst="rect">
            <a:avLst/>
          </a:prstGeom>
          <a:noFill/>
        </p:spPr>
        <p:txBody>
          <a:bodyPr wrap="square" rtlCol="0">
            <a:spAutoFit/>
          </a:bodyPr>
          <a:lstStyle/>
          <a:p>
            <a:r>
              <a:rPr lang="en-US" sz="2400" b="1">
                <a:solidFill>
                  <a:prstClr val="black"/>
                </a:solidFill>
                <a:latin typeface="UTM Avo" panose="02040603050506020204" pitchFamily="18" charset="0"/>
              </a:rPr>
              <a:t>50%</a:t>
            </a:r>
          </a:p>
        </p:txBody>
      </p:sp>
      <p:sp>
        <p:nvSpPr>
          <p:cNvPr id="20" name="TextBox 19">
            <a:extLst>
              <a:ext uri="{FF2B5EF4-FFF2-40B4-BE49-F238E27FC236}">
                <a16:creationId xmlns:a16="http://schemas.microsoft.com/office/drawing/2014/main" xmlns="" id="{E2EBE2FB-2CFA-4AFA-91F9-3FC289829883}"/>
              </a:ext>
            </a:extLst>
          </p:cNvPr>
          <p:cNvSpPr txBox="1"/>
          <p:nvPr/>
        </p:nvSpPr>
        <p:spPr>
          <a:xfrm>
            <a:off x="6685049" y="2003945"/>
            <a:ext cx="5205522" cy="882806"/>
          </a:xfrm>
          <a:prstGeom prst="rect">
            <a:avLst/>
          </a:prstGeom>
          <a:noFill/>
        </p:spPr>
        <p:txBody>
          <a:bodyPr wrap="square" rtlCol="0">
            <a:spAutoFit/>
          </a:bodyPr>
          <a:lstStyle/>
          <a:p>
            <a:pPr algn="ctr">
              <a:lnSpc>
                <a:spcPct val="112000"/>
              </a:lnSpc>
            </a:pPr>
            <a:r>
              <a:rPr lang="en-US" sz="2400" b="1">
                <a:solidFill>
                  <a:srgbClr val="0070C0"/>
                </a:solidFill>
                <a:latin typeface="UTM Avo" panose="02040603050506020204" pitchFamily="18" charset="0"/>
              </a:rPr>
              <a:t>Tỉ lệ phần trăm các loại trái cây được giao cho cửa hàng A</a:t>
            </a:r>
          </a:p>
        </p:txBody>
      </p:sp>
      <p:sp>
        <p:nvSpPr>
          <p:cNvPr id="22" name="TextBox 21">
            <a:extLst>
              <a:ext uri="{FF2B5EF4-FFF2-40B4-BE49-F238E27FC236}">
                <a16:creationId xmlns:a16="http://schemas.microsoft.com/office/drawing/2014/main" xmlns="" id="{477AAC2B-64BA-4006-81F2-462CC7E6BA5E}"/>
              </a:ext>
            </a:extLst>
          </p:cNvPr>
          <p:cNvSpPr txBox="1"/>
          <p:nvPr/>
        </p:nvSpPr>
        <p:spPr>
          <a:xfrm>
            <a:off x="5380947" y="1934246"/>
            <a:ext cx="1704692" cy="518988"/>
          </a:xfrm>
          <a:prstGeom prst="rect">
            <a:avLst/>
          </a:prstGeom>
          <a:noFill/>
        </p:spPr>
        <p:txBody>
          <a:bodyPr wrap="square">
            <a:spAutoFit/>
          </a:bodyPr>
          <a:lstStyle/>
          <a:p>
            <a:pPr algn="just">
              <a:lnSpc>
                <a:spcPct val="130000"/>
              </a:lnSpc>
            </a:pPr>
            <a:r>
              <a:rPr lang="en-US" sz="2400" b="1">
                <a:solidFill>
                  <a:srgbClr val="FF0000"/>
                </a:solidFill>
                <a:latin typeface="UTM Avo" panose="02040603050506020204" pitchFamily="18" charset="0"/>
              </a:rPr>
              <a:t>Bước 2:</a:t>
            </a:r>
          </a:p>
        </p:txBody>
      </p:sp>
      <p:sp>
        <p:nvSpPr>
          <p:cNvPr id="16" name="Rectangle 15">
            <a:extLst>
              <a:ext uri="{FF2B5EF4-FFF2-40B4-BE49-F238E27FC236}">
                <a16:creationId xmlns:a16="http://schemas.microsoft.com/office/drawing/2014/main" xmlns="" id="{8B637754-B1BF-4114-830C-7E44936FC1E2}"/>
              </a:ext>
            </a:extLst>
          </p:cNvPr>
          <p:cNvSpPr/>
          <p:nvPr/>
        </p:nvSpPr>
        <p:spPr>
          <a:xfrm>
            <a:off x="10786904" y="3843495"/>
            <a:ext cx="211017" cy="217373"/>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a:solidFill>
                <a:prstClr val="white"/>
              </a:solidFill>
            </a:endParaRPr>
          </a:p>
        </p:txBody>
      </p:sp>
      <p:sp>
        <p:nvSpPr>
          <p:cNvPr id="23" name="Rectangle 22">
            <a:extLst>
              <a:ext uri="{FF2B5EF4-FFF2-40B4-BE49-F238E27FC236}">
                <a16:creationId xmlns:a16="http://schemas.microsoft.com/office/drawing/2014/main" xmlns="" id="{F83B8BD3-11BE-4D52-AE22-0873FC450BD3}"/>
              </a:ext>
            </a:extLst>
          </p:cNvPr>
          <p:cNvSpPr/>
          <p:nvPr/>
        </p:nvSpPr>
        <p:spPr>
          <a:xfrm>
            <a:off x="10786903" y="4410705"/>
            <a:ext cx="211017" cy="217373"/>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a:solidFill>
                <a:prstClr val="white"/>
              </a:solidFill>
            </a:endParaRPr>
          </a:p>
        </p:txBody>
      </p:sp>
      <p:sp>
        <p:nvSpPr>
          <p:cNvPr id="24" name="Rectangle 23">
            <a:extLst>
              <a:ext uri="{FF2B5EF4-FFF2-40B4-BE49-F238E27FC236}">
                <a16:creationId xmlns:a16="http://schemas.microsoft.com/office/drawing/2014/main" xmlns="" id="{1EA47938-5507-4F61-980D-69364EED33C3}"/>
              </a:ext>
            </a:extLst>
          </p:cNvPr>
          <p:cNvSpPr/>
          <p:nvPr/>
        </p:nvSpPr>
        <p:spPr>
          <a:xfrm>
            <a:off x="10786903" y="5002167"/>
            <a:ext cx="211017" cy="217373"/>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a:solidFill>
                <a:prstClr val="white"/>
              </a:solidFill>
            </a:endParaRPr>
          </a:p>
        </p:txBody>
      </p:sp>
      <p:sp>
        <p:nvSpPr>
          <p:cNvPr id="25" name="Rectangle 24">
            <a:extLst>
              <a:ext uri="{FF2B5EF4-FFF2-40B4-BE49-F238E27FC236}">
                <a16:creationId xmlns:a16="http://schemas.microsoft.com/office/drawing/2014/main" xmlns="" id="{E4ED1611-4C8C-4934-9DFC-6DBCC394C0D5}"/>
              </a:ext>
            </a:extLst>
          </p:cNvPr>
          <p:cNvSpPr/>
          <p:nvPr/>
        </p:nvSpPr>
        <p:spPr>
          <a:xfrm>
            <a:off x="10786902" y="5575070"/>
            <a:ext cx="211017" cy="217373"/>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a:solidFill>
                <a:prstClr val="white"/>
              </a:solidFill>
            </a:endParaRPr>
          </a:p>
        </p:txBody>
      </p:sp>
    </p:spTree>
    <p:extLst>
      <p:ext uri="{BB962C8B-B14F-4D97-AF65-F5344CB8AC3E}">
        <p14:creationId xmlns:p14="http://schemas.microsoft.com/office/powerpoint/2010/main" val="148935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4">
                                            <p:txEl>
                                              <p:pRg st="5" end="5"/>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1" nodeType="clickEffect">
                                  <p:stCondLst>
                                    <p:cond delay="0"/>
                                  </p:stCondLst>
                                  <p:childTnLst>
                                    <p:set>
                                      <p:cBhvr>
                                        <p:cTn id="62" dur="1" fill="hold">
                                          <p:stCondLst>
                                            <p:cond delay="0"/>
                                          </p:stCondLst>
                                        </p:cTn>
                                        <p:tgtEl>
                                          <p:spTgt spid="16"/>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1" nodeType="clickEffect">
                                  <p:stCondLst>
                                    <p:cond delay="0"/>
                                  </p:stCondLst>
                                  <p:childTnLst>
                                    <p:set>
                                      <p:cBhvr>
                                        <p:cTn id="66" dur="1" fill="hold">
                                          <p:stCondLst>
                                            <p:cond delay="0"/>
                                          </p:stCondLst>
                                        </p:cTn>
                                        <p:tgtEl>
                                          <p:spTgt spid="23"/>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1" nodeType="clickEffect">
                                  <p:stCondLst>
                                    <p:cond delay="0"/>
                                  </p:stCondLst>
                                  <p:childTnLst>
                                    <p:set>
                                      <p:cBhvr>
                                        <p:cTn id="70" dur="1" fill="hold">
                                          <p:stCondLst>
                                            <p:cond delay="0"/>
                                          </p:stCondLst>
                                        </p:cTn>
                                        <p:tgtEl>
                                          <p:spTgt spid="24"/>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1" nodeType="clickEffect">
                                  <p:stCondLst>
                                    <p:cond delay="0"/>
                                  </p:stCondLst>
                                  <p:childTnLst>
                                    <p:set>
                                      <p:cBhvr>
                                        <p:cTn id="74" dur="1" fill="hold">
                                          <p:stCondLst>
                                            <p:cond delay="0"/>
                                          </p:stCondLst>
                                        </p:cTn>
                                        <p:tgtEl>
                                          <p:spTgt spid="25"/>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9"/>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8"/>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7"/>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Graphic spid="15" grpId="0">
        <p:bldAsOne/>
      </p:bldGraphic>
      <p:bldP spid="7" grpId="0"/>
      <p:bldP spid="17" grpId="0"/>
      <p:bldP spid="18" grpId="0"/>
      <p:bldP spid="19" grpId="0"/>
      <p:bldP spid="20" grpId="0"/>
      <p:bldP spid="22" grpId="0"/>
      <p:bldP spid="16" grpId="0" animBg="1"/>
      <p:bldP spid="16" grpId="1" animBg="1"/>
      <p:bldP spid="23" grpId="0" animBg="1"/>
      <p:bldP spid="23" grpId="1" animBg="1"/>
      <p:bldP spid="24" grpId="0" animBg="1"/>
      <p:bldP spid="24" grpId="1" animBg="1"/>
      <p:bldP spid="25" grpId="0" animBg="1"/>
      <p:bldP spid="25" grpId="1"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DE1EDEA8-9C8B-4179-88FC-1BEDCA4D997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4800" y="186402"/>
            <a:ext cx="857250" cy="857250"/>
          </a:xfrm>
          <a:prstGeom prst="rect">
            <a:avLst/>
          </a:prstGeom>
        </p:spPr>
      </p:pic>
      <p:sp>
        <p:nvSpPr>
          <p:cNvPr id="12" name="TextBox 11">
            <a:extLst>
              <a:ext uri="{FF2B5EF4-FFF2-40B4-BE49-F238E27FC236}">
                <a16:creationId xmlns:a16="http://schemas.microsoft.com/office/drawing/2014/main" xmlns="" id="{BCD0F7F3-9ADE-4A39-A483-531D2A343492}"/>
              </a:ext>
            </a:extLst>
          </p:cNvPr>
          <p:cNvSpPr txBox="1"/>
          <p:nvPr/>
        </p:nvSpPr>
        <p:spPr>
          <a:xfrm>
            <a:off x="1162050" y="397321"/>
            <a:ext cx="3604592" cy="646331"/>
          </a:xfrm>
          <a:prstGeom prst="rect">
            <a:avLst/>
          </a:prstGeom>
          <a:noFill/>
        </p:spPr>
        <p:txBody>
          <a:bodyPr wrap="square" rtlCol="0">
            <a:spAutoFit/>
          </a:bodyPr>
          <a:lstStyle/>
          <a:p>
            <a:r>
              <a:rPr lang="en-US" sz="3600" b="1">
                <a:solidFill>
                  <a:srgbClr val="FF0066"/>
                </a:solidFill>
                <a:latin typeface="UTM Avo" panose="02040603050506020204" pitchFamily="18" charset="0"/>
              </a:rPr>
              <a:t>THỰC HÀNH</a:t>
            </a:r>
          </a:p>
        </p:txBody>
      </p:sp>
      <p:sp>
        <p:nvSpPr>
          <p:cNvPr id="14" name="TextBox 13">
            <a:extLst>
              <a:ext uri="{FF2B5EF4-FFF2-40B4-BE49-F238E27FC236}">
                <a16:creationId xmlns:a16="http://schemas.microsoft.com/office/drawing/2014/main" xmlns="" id="{AE61B3A3-0F85-4B89-B554-D03F23C0D08E}"/>
              </a:ext>
            </a:extLst>
          </p:cNvPr>
          <p:cNvSpPr txBox="1"/>
          <p:nvPr/>
        </p:nvSpPr>
        <p:spPr>
          <a:xfrm>
            <a:off x="4118042" y="534230"/>
            <a:ext cx="7769157" cy="430887"/>
          </a:xfrm>
          <a:prstGeom prst="rect">
            <a:avLst/>
          </a:prstGeom>
          <a:noFill/>
        </p:spPr>
        <p:txBody>
          <a:bodyPr wrap="square">
            <a:spAutoFit/>
          </a:bodyPr>
          <a:lstStyle/>
          <a:p>
            <a:pPr algn="just"/>
            <a:r>
              <a:rPr lang="en-US" sz="2200">
                <a:solidFill>
                  <a:prstClr val="black"/>
                </a:solidFill>
                <a:latin typeface="UTM Avo" panose="02040603050506020204" pitchFamily="18" charset="0"/>
                <a:ea typeface="Times New Roman" panose="02020603050405020304" pitchFamily="18" charset="0"/>
              </a:rPr>
              <a:t>Hãy biểu diễn dữ liệu từ bảng thống kê vào biểu đồ 1.</a:t>
            </a:r>
          </a:p>
        </p:txBody>
      </p:sp>
      <p:graphicFrame>
        <p:nvGraphicFramePr>
          <p:cNvPr id="10" name="Chart 9">
            <a:extLst>
              <a:ext uri="{FF2B5EF4-FFF2-40B4-BE49-F238E27FC236}">
                <a16:creationId xmlns:a16="http://schemas.microsoft.com/office/drawing/2014/main" xmlns="" id="{139F10E1-4BA7-443B-BFAB-92F0404DBAE7}"/>
              </a:ext>
            </a:extLst>
          </p:cNvPr>
          <p:cNvGraphicFramePr>
            <a:graphicFrameLocks/>
          </p:cNvGraphicFramePr>
          <p:nvPr>
            <p:extLst>
              <p:ext uri="{D42A27DB-BD31-4B8C-83A1-F6EECF244321}">
                <p14:modId xmlns:p14="http://schemas.microsoft.com/office/powerpoint/2010/main" val="1428394144"/>
              </p:ext>
            </p:extLst>
          </p:nvPr>
        </p:nvGraphicFramePr>
        <p:xfrm>
          <a:off x="6473686" y="2782957"/>
          <a:ext cx="5506279" cy="3911873"/>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xmlns="" id="{A3507093-81A4-4215-B7EA-974F1C682D96}"/>
              </a:ext>
            </a:extLst>
          </p:cNvPr>
          <p:cNvSpPr txBox="1"/>
          <p:nvPr/>
        </p:nvSpPr>
        <p:spPr>
          <a:xfrm>
            <a:off x="7084992" y="2013516"/>
            <a:ext cx="4802207" cy="769441"/>
          </a:xfrm>
          <a:prstGeom prst="rect">
            <a:avLst/>
          </a:prstGeom>
          <a:noFill/>
        </p:spPr>
        <p:txBody>
          <a:bodyPr wrap="square" rtlCol="0">
            <a:spAutoFit/>
          </a:bodyPr>
          <a:lstStyle/>
          <a:p>
            <a:pPr algn="ctr"/>
            <a:r>
              <a:rPr lang="en-US" sz="2200" b="1">
                <a:solidFill>
                  <a:srgbClr val="0070C0"/>
                </a:solidFill>
                <a:latin typeface="UTM Avo" panose="02040603050506020204" pitchFamily="18" charset="0"/>
              </a:rPr>
              <a:t>Tỉ lệ phần trăm chi phí sinh hoạt một tháng của gia đình bạn A</a:t>
            </a:r>
          </a:p>
        </p:txBody>
      </p:sp>
      <p:graphicFrame>
        <p:nvGraphicFramePr>
          <p:cNvPr id="5" name="Table 4">
            <a:extLst>
              <a:ext uri="{FF2B5EF4-FFF2-40B4-BE49-F238E27FC236}">
                <a16:creationId xmlns:a16="http://schemas.microsoft.com/office/drawing/2014/main" xmlns="" id="{9B41EB6F-B25E-48AB-B023-D71D08B481E8}"/>
              </a:ext>
            </a:extLst>
          </p:cNvPr>
          <p:cNvGraphicFramePr>
            <a:graphicFrameLocks noGrp="1"/>
          </p:cNvGraphicFramePr>
          <p:nvPr>
            <p:extLst>
              <p:ext uri="{D42A27DB-BD31-4B8C-83A1-F6EECF244321}">
                <p14:modId xmlns:p14="http://schemas.microsoft.com/office/powerpoint/2010/main" val="2821530562"/>
              </p:ext>
            </p:extLst>
          </p:nvPr>
        </p:nvGraphicFramePr>
        <p:xfrm>
          <a:off x="304800" y="1201563"/>
          <a:ext cx="6446196" cy="2542085"/>
        </p:xfrm>
        <a:graphic>
          <a:graphicData uri="http://schemas.openxmlformats.org/drawingml/2006/table">
            <a:tbl>
              <a:tblPr firstRow="1" firstCol="1" bandRow="1">
                <a:tableStyleId>{5C22544A-7EE6-4342-B048-85BDC9FD1C3A}</a:tableStyleId>
              </a:tblPr>
              <a:tblGrid>
                <a:gridCol w="3044352">
                  <a:extLst>
                    <a:ext uri="{9D8B030D-6E8A-4147-A177-3AD203B41FA5}">
                      <a16:colId xmlns:a16="http://schemas.microsoft.com/office/drawing/2014/main" xmlns="" val="3508962494"/>
                    </a:ext>
                  </a:extLst>
                </a:gridCol>
                <a:gridCol w="3401844">
                  <a:extLst>
                    <a:ext uri="{9D8B030D-6E8A-4147-A177-3AD203B41FA5}">
                      <a16:colId xmlns:a16="http://schemas.microsoft.com/office/drawing/2014/main" xmlns="" val="1076729878"/>
                    </a:ext>
                  </a:extLst>
                </a:gridCol>
              </a:tblGrid>
              <a:tr h="521220">
                <a:tc gridSpan="2">
                  <a:txBody>
                    <a:bodyPr/>
                    <a:lstStyle/>
                    <a:p>
                      <a:pPr algn="ctr">
                        <a:lnSpc>
                          <a:spcPct val="120000"/>
                        </a:lnSpc>
                        <a:tabLst>
                          <a:tab pos="540385" algn="l"/>
                          <a:tab pos="3599815" algn="l"/>
                          <a:tab pos="5039995" algn="l"/>
                        </a:tabLst>
                      </a:pPr>
                      <a:r>
                        <a:rPr lang="nl-NL" sz="2000">
                          <a:effectLst/>
                          <a:latin typeface="UTM Avo" panose="02040603050506020204" pitchFamily="18" charset="0"/>
                        </a:rPr>
                        <a:t>Chi phí sinh hoạt một tháng của gia đình bạn A</a:t>
                      </a:r>
                      <a:endParaRPr lang="en-US" sz="2000">
                        <a:effectLst/>
                        <a:latin typeface="UTM Avo" panose="02040603050506020204" pitchFamily="18" charset="0"/>
                        <a:ea typeface="Times New Roman" panose="02020603050405020304" pitchFamily="18"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xmlns="" val="983638072"/>
                  </a:ext>
                </a:extLst>
              </a:tr>
              <a:tr h="404173">
                <a:tc>
                  <a:txBody>
                    <a:bodyPr/>
                    <a:lstStyle/>
                    <a:p>
                      <a:pPr algn="ctr">
                        <a:lnSpc>
                          <a:spcPct val="120000"/>
                        </a:lnSpc>
                        <a:tabLst>
                          <a:tab pos="540385" algn="l"/>
                          <a:tab pos="3599815" algn="l"/>
                          <a:tab pos="5039995" algn="l"/>
                        </a:tabLst>
                      </a:pPr>
                      <a:r>
                        <a:rPr lang="nl-NL" sz="2000">
                          <a:solidFill>
                            <a:schemeClr val="tx1"/>
                          </a:solidFill>
                          <a:effectLst/>
                          <a:latin typeface="UTM Avo" panose="02040603050506020204" pitchFamily="18" charset="0"/>
                        </a:rPr>
                        <a:t>Mục chi tiêu</a:t>
                      </a:r>
                      <a:endParaRPr lang="en-US" sz="2000">
                        <a:solidFill>
                          <a:schemeClr val="tx1"/>
                        </a:solidFill>
                        <a:effectLst/>
                        <a:latin typeface="UTM Avo" panose="02040603050506020204" pitchFamily="18" charset="0"/>
                        <a:ea typeface="Times New Roman" panose="02020603050405020304" pitchFamily="18"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solidFill>
                      <a:srgbClr val="D2ECF9"/>
                    </a:solidFill>
                  </a:tcPr>
                </a:tc>
                <a:tc>
                  <a:txBody>
                    <a:bodyPr/>
                    <a:lstStyle/>
                    <a:p>
                      <a:pPr algn="ctr">
                        <a:lnSpc>
                          <a:spcPct val="120000"/>
                        </a:lnSpc>
                        <a:tabLst>
                          <a:tab pos="540385" algn="l"/>
                          <a:tab pos="3599815" algn="l"/>
                          <a:tab pos="5039995" algn="l"/>
                        </a:tabLst>
                      </a:pPr>
                      <a:r>
                        <a:rPr lang="nl-NL" sz="2000" b="1">
                          <a:effectLst/>
                          <a:latin typeface="UTM Avo" panose="02040603050506020204" pitchFamily="18" charset="0"/>
                        </a:rPr>
                        <a:t>Chi phí (đồng)</a:t>
                      </a:r>
                      <a:endParaRPr lang="en-US" sz="2000" b="1">
                        <a:effectLst/>
                        <a:latin typeface="UTM Avo" panose="02040603050506020204" pitchFamily="18" charset="0"/>
                        <a:ea typeface="Times New Roman" panose="02020603050405020304" pitchFamily="18"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tcPr>
                </a:tc>
                <a:extLst>
                  <a:ext uri="{0D108BD9-81ED-4DB2-BD59-A6C34878D82A}">
                    <a16:rowId xmlns:a16="http://schemas.microsoft.com/office/drawing/2014/main" xmlns="" val="1077045167"/>
                  </a:ext>
                </a:extLst>
              </a:tr>
              <a:tr h="404173">
                <a:tc>
                  <a:txBody>
                    <a:bodyPr/>
                    <a:lstStyle/>
                    <a:p>
                      <a:pPr algn="ctr">
                        <a:lnSpc>
                          <a:spcPct val="120000"/>
                        </a:lnSpc>
                        <a:tabLst>
                          <a:tab pos="540385" algn="l"/>
                          <a:tab pos="3599815" algn="l"/>
                          <a:tab pos="5039995" algn="l"/>
                        </a:tabLst>
                      </a:pPr>
                      <a:r>
                        <a:rPr lang="nl-NL" sz="2000" b="0">
                          <a:solidFill>
                            <a:schemeClr val="tx1"/>
                          </a:solidFill>
                          <a:effectLst/>
                          <a:latin typeface="UTM Avo" panose="02040603050506020204" pitchFamily="18" charset="0"/>
                        </a:rPr>
                        <a:t>Ăn uống</a:t>
                      </a:r>
                      <a:endParaRPr lang="en-US" sz="2000" b="0">
                        <a:solidFill>
                          <a:schemeClr val="tx1"/>
                        </a:solidFill>
                        <a:effectLst/>
                        <a:latin typeface="UTM Avo" panose="02040603050506020204" pitchFamily="18" charset="0"/>
                        <a:ea typeface="Times New Roman" panose="02020603050405020304" pitchFamily="18"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solidFill>
                      <a:srgbClr val="FFFFFF"/>
                    </a:solidFill>
                  </a:tcPr>
                </a:tc>
                <a:tc>
                  <a:txBody>
                    <a:bodyPr/>
                    <a:lstStyle/>
                    <a:p>
                      <a:pPr algn="ctr">
                        <a:lnSpc>
                          <a:spcPct val="120000"/>
                        </a:lnSpc>
                        <a:tabLst>
                          <a:tab pos="540385" algn="l"/>
                          <a:tab pos="3599815" algn="l"/>
                          <a:tab pos="5039995" algn="l"/>
                        </a:tabLst>
                      </a:pPr>
                      <a:r>
                        <a:rPr lang="nl-NL" sz="2000">
                          <a:effectLst/>
                          <a:latin typeface="UTM Avo" panose="02040603050506020204" pitchFamily="18" charset="0"/>
                        </a:rPr>
                        <a:t>4 000 000</a:t>
                      </a:r>
                      <a:endParaRPr lang="en-US" sz="2000">
                        <a:effectLst/>
                        <a:latin typeface="UTM Avo" panose="02040603050506020204" pitchFamily="18" charset="0"/>
                        <a:ea typeface="Times New Roman" panose="02020603050405020304" pitchFamily="18"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solidFill>
                      <a:srgbClr val="FFFFFF"/>
                    </a:solidFill>
                  </a:tcPr>
                </a:tc>
                <a:extLst>
                  <a:ext uri="{0D108BD9-81ED-4DB2-BD59-A6C34878D82A}">
                    <a16:rowId xmlns:a16="http://schemas.microsoft.com/office/drawing/2014/main" xmlns="" val="2289403624"/>
                  </a:ext>
                </a:extLst>
              </a:tr>
              <a:tr h="404173">
                <a:tc>
                  <a:txBody>
                    <a:bodyPr/>
                    <a:lstStyle/>
                    <a:p>
                      <a:pPr algn="ctr">
                        <a:lnSpc>
                          <a:spcPct val="120000"/>
                        </a:lnSpc>
                        <a:tabLst>
                          <a:tab pos="540385" algn="l"/>
                          <a:tab pos="3599815" algn="l"/>
                          <a:tab pos="5039995" algn="l"/>
                        </a:tabLst>
                      </a:pPr>
                      <a:r>
                        <a:rPr lang="nl-NL" sz="2000" b="0">
                          <a:solidFill>
                            <a:schemeClr val="tx1"/>
                          </a:solidFill>
                          <a:effectLst/>
                          <a:latin typeface="UTM Avo" panose="02040603050506020204" pitchFamily="18" charset="0"/>
                        </a:rPr>
                        <a:t>Giáo dục</a:t>
                      </a:r>
                      <a:endParaRPr lang="en-US" sz="2000" b="0">
                        <a:solidFill>
                          <a:schemeClr val="tx1"/>
                        </a:solidFill>
                        <a:effectLst/>
                        <a:latin typeface="UTM Avo" panose="02040603050506020204" pitchFamily="18" charset="0"/>
                        <a:ea typeface="Times New Roman" panose="02020603050405020304" pitchFamily="18"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solidFill>
                      <a:srgbClr val="FFFFFF"/>
                    </a:solidFill>
                  </a:tcPr>
                </a:tc>
                <a:tc>
                  <a:txBody>
                    <a:bodyPr/>
                    <a:lstStyle/>
                    <a:p>
                      <a:pPr algn="ctr">
                        <a:lnSpc>
                          <a:spcPct val="120000"/>
                        </a:lnSpc>
                        <a:tabLst>
                          <a:tab pos="540385" algn="l"/>
                          <a:tab pos="3599815" algn="l"/>
                          <a:tab pos="5039995" algn="l"/>
                        </a:tabLst>
                      </a:pPr>
                      <a:r>
                        <a:rPr lang="nl-NL" sz="2000">
                          <a:effectLst/>
                          <a:latin typeface="UTM Avo" panose="02040603050506020204" pitchFamily="18" charset="0"/>
                        </a:rPr>
                        <a:t>2 500 000</a:t>
                      </a:r>
                      <a:endParaRPr lang="en-US" sz="2000">
                        <a:effectLst/>
                        <a:latin typeface="UTM Avo" panose="02040603050506020204" pitchFamily="18" charset="0"/>
                        <a:ea typeface="Times New Roman" panose="02020603050405020304" pitchFamily="18"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solidFill>
                      <a:srgbClr val="FFFFFF"/>
                    </a:solidFill>
                  </a:tcPr>
                </a:tc>
                <a:extLst>
                  <a:ext uri="{0D108BD9-81ED-4DB2-BD59-A6C34878D82A}">
                    <a16:rowId xmlns:a16="http://schemas.microsoft.com/office/drawing/2014/main" xmlns="" val="2875576023"/>
                  </a:ext>
                </a:extLst>
              </a:tr>
              <a:tr h="404173">
                <a:tc>
                  <a:txBody>
                    <a:bodyPr/>
                    <a:lstStyle/>
                    <a:p>
                      <a:pPr algn="ctr">
                        <a:lnSpc>
                          <a:spcPct val="120000"/>
                        </a:lnSpc>
                        <a:tabLst>
                          <a:tab pos="540385" algn="l"/>
                          <a:tab pos="3599815" algn="l"/>
                          <a:tab pos="5039995" algn="l"/>
                        </a:tabLst>
                      </a:pPr>
                      <a:r>
                        <a:rPr lang="nl-NL" sz="2000" b="0">
                          <a:solidFill>
                            <a:schemeClr val="tx1"/>
                          </a:solidFill>
                          <a:effectLst/>
                          <a:latin typeface="UTM Avo" panose="02040603050506020204" pitchFamily="18" charset="0"/>
                        </a:rPr>
                        <a:t>Điện nước</a:t>
                      </a:r>
                      <a:endParaRPr lang="en-US" sz="2000" b="0">
                        <a:solidFill>
                          <a:schemeClr val="tx1"/>
                        </a:solidFill>
                        <a:effectLst/>
                        <a:latin typeface="UTM Avo" panose="02040603050506020204" pitchFamily="18" charset="0"/>
                        <a:ea typeface="Times New Roman" panose="02020603050405020304" pitchFamily="18"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solidFill>
                      <a:srgbClr val="FFFFFF"/>
                    </a:solidFill>
                  </a:tcPr>
                </a:tc>
                <a:tc>
                  <a:txBody>
                    <a:bodyPr/>
                    <a:lstStyle/>
                    <a:p>
                      <a:pPr algn="ctr">
                        <a:lnSpc>
                          <a:spcPct val="120000"/>
                        </a:lnSpc>
                        <a:tabLst>
                          <a:tab pos="540385" algn="l"/>
                          <a:tab pos="3599815" algn="l"/>
                          <a:tab pos="5039995" algn="l"/>
                        </a:tabLst>
                      </a:pPr>
                      <a:r>
                        <a:rPr lang="nl-NL" sz="2000">
                          <a:effectLst/>
                          <a:latin typeface="UTM Avo" panose="02040603050506020204" pitchFamily="18" charset="0"/>
                        </a:rPr>
                        <a:t>1 500 000</a:t>
                      </a:r>
                      <a:endParaRPr lang="en-US" sz="2000">
                        <a:effectLst/>
                        <a:latin typeface="UTM Avo" panose="02040603050506020204" pitchFamily="18" charset="0"/>
                        <a:ea typeface="Times New Roman" panose="02020603050405020304" pitchFamily="18"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solidFill>
                      <a:srgbClr val="FFFFFF"/>
                    </a:solidFill>
                  </a:tcPr>
                </a:tc>
                <a:extLst>
                  <a:ext uri="{0D108BD9-81ED-4DB2-BD59-A6C34878D82A}">
                    <a16:rowId xmlns:a16="http://schemas.microsoft.com/office/drawing/2014/main" xmlns="" val="42441903"/>
                  </a:ext>
                </a:extLst>
              </a:tr>
              <a:tr h="404173">
                <a:tc>
                  <a:txBody>
                    <a:bodyPr/>
                    <a:lstStyle/>
                    <a:p>
                      <a:pPr algn="ctr">
                        <a:lnSpc>
                          <a:spcPct val="120000"/>
                        </a:lnSpc>
                        <a:tabLst>
                          <a:tab pos="540385" algn="l"/>
                          <a:tab pos="3599815" algn="l"/>
                          <a:tab pos="5039995" algn="l"/>
                        </a:tabLst>
                      </a:pPr>
                      <a:r>
                        <a:rPr lang="nl-NL" sz="2000" b="0">
                          <a:solidFill>
                            <a:schemeClr val="tx1"/>
                          </a:solidFill>
                          <a:effectLst/>
                          <a:latin typeface="UTM Avo" panose="02040603050506020204" pitchFamily="18" charset="0"/>
                        </a:rPr>
                        <a:t>Các khoản khác</a:t>
                      </a:r>
                      <a:endParaRPr lang="en-US" sz="2000" b="0">
                        <a:solidFill>
                          <a:schemeClr val="tx1"/>
                        </a:solidFill>
                        <a:effectLst/>
                        <a:latin typeface="UTM Avo" panose="02040603050506020204" pitchFamily="18" charset="0"/>
                        <a:ea typeface="Times New Roman" panose="02020603050405020304" pitchFamily="18"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solidFill>
                      <a:srgbClr val="FFFFFF"/>
                    </a:solidFill>
                  </a:tcPr>
                </a:tc>
                <a:tc>
                  <a:txBody>
                    <a:bodyPr/>
                    <a:lstStyle/>
                    <a:p>
                      <a:pPr algn="ctr">
                        <a:lnSpc>
                          <a:spcPct val="120000"/>
                        </a:lnSpc>
                        <a:tabLst>
                          <a:tab pos="540385" algn="l"/>
                          <a:tab pos="3599815" algn="l"/>
                          <a:tab pos="5039995" algn="l"/>
                        </a:tabLst>
                      </a:pPr>
                      <a:r>
                        <a:rPr lang="nl-NL" sz="2000" dirty="0">
                          <a:effectLst/>
                          <a:latin typeface="UTM Avo" panose="02040603050506020204" pitchFamily="18" charset="0"/>
                        </a:rPr>
                        <a:t>2 000 000</a:t>
                      </a:r>
                      <a:endParaRPr lang="en-US" sz="2000" dirty="0">
                        <a:effectLst/>
                        <a:latin typeface="UTM Avo" panose="02040603050506020204" pitchFamily="18" charset="0"/>
                        <a:ea typeface="Times New Roman" panose="02020603050405020304" pitchFamily="18"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solidFill>
                      <a:srgbClr val="FFFFFF"/>
                    </a:solidFill>
                  </a:tcPr>
                </a:tc>
                <a:extLst>
                  <a:ext uri="{0D108BD9-81ED-4DB2-BD59-A6C34878D82A}">
                    <a16:rowId xmlns:a16="http://schemas.microsoft.com/office/drawing/2014/main" xmlns="" val="1187178028"/>
                  </a:ext>
                </a:extLst>
              </a:tr>
            </a:tbl>
          </a:graphicData>
        </a:graphic>
      </p:graphicFrame>
      <p:sp>
        <p:nvSpPr>
          <p:cNvPr id="8" name="TextBox 7">
            <a:extLst>
              <a:ext uri="{FF2B5EF4-FFF2-40B4-BE49-F238E27FC236}">
                <a16:creationId xmlns:a16="http://schemas.microsoft.com/office/drawing/2014/main" xmlns="" id="{0AC53D40-E142-458E-A84A-12486E5FB20F}"/>
              </a:ext>
            </a:extLst>
          </p:cNvPr>
          <p:cNvSpPr txBox="1"/>
          <p:nvPr/>
        </p:nvSpPr>
        <p:spPr>
          <a:xfrm>
            <a:off x="7263317" y="3673861"/>
            <a:ext cx="993913" cy="461665"/>
          </a:xfrm>
          <a:prstGeom prst="rect">
            <a:avLst/>
          </a:prstGeom>
          <a:noFill/>
        </p:spPr>
        <p:txBody>
          <a:bodyPr wrap="square" rtlCol="0">
            <a:spAutoFit/>
          </a:bodyPr>
          <a:lstStyle/>
          <a:p>
            <a:r>
              <a:rPr lang="en-US" sz="2400" b="1">
                <a:solidFill>
                  <a:prstClr val="black"/>
                </a:solidFill>
                <a:latin typeface="UTM Avo" panose="02040603050506020204" pitchFamily="18" charset="0"/>
              </a:rPr>
              <a:t>20%</a:t>
            </a:r>
          </a:p>
        </p:txBody>
      </p:sp>
      <p:sp>
        <p:nvSpPr>
          <p:cNvPr id="15" name="TextBox 14">
            <a:extLst>
              <a:ext uri="{FF2B5EF4-FFF2-40B4-BE49-F238E27FC236}">
                <a16:creationId xmlns:a16="http://schemas.microsoft.com/office/drawing/2014/main" xmlns="" id="{33E5AB5D-820E-4667-BEAA-A678DF458D31}"/>
              </a:ext>
            </a:extLst>
          </p:cNvPr>
          <p:cNvSpPr txBox="1"/>
          <p:nvPr/>
        </p:nvSpPr>
        <p:spPr>
          <a:xfrm>
            <a:off x="6750996" y="4684810"/>
            <a:ext cx="993913" cy="461665"/>
          </a:xfrm>
          <a:prstGeom prst="rect">
            <a:avLst/>
          </a:prstGeom>
          <a:noFill/>
        </p:spPr>
        <p:txBody>
          <a:bodyPr wrap="square" rtlCol="0">
            <a:spAutoFit/>
          </a:bodyPr>
          <a:lstStyle/>
          <a:p>
            <a:r>
              <a:rPr lang="en-US" sz="2400" b="1">
                <a:solidFill>
                  <a:prstClr val="black"/>
                </a:solidFill>
                <a:latin typeface="UTM Avo" panose="02040603050506020204" pitchFamily="18" charset="0"/>
              </a:rPr>
              <a:t>15%</a:t>
            </a:r>
          </a:p>
        </p:txBody>
      </p:sp>
      <p:sp>
        <p:nvSpPr>
          <p:cNvPr id="17" name="TextBox 16">
            <a:extLst>
              <a:ext uri="{FF2B5EF4-FFF2-40B4-BE49-F238E27FC236}">
                <a16:creationId xmlns:a16="http://schemas.microsoft.com/office/drawing/2014/main" xmlns="" id="{BD8294B0-3135-4FF3-A25D-C8DA03E6CDFF}"/>
              </a:ext>
            </a:extLst>
          </p:cNvPr>
          <p:cNvSpPr txBox="1"/>
          <p:nvPr/>
        </p:nvSpPr>
        <p:spPr>
          <a:xfrm>
            <a:off x="7760273" y="5564656"/>
            <a:ext cx="993913" cy="461665"/>
          </a:xfrm>
          <a:prstGeom prst="rect">
            <a:avLst/>
          </a:prstGeom>
          <a:noFill/>
        </p:spPr>
        <p:txBody>
          <a:bodyPr wrap="square" rtlCol="0">
            <a:spAutoFit/>
          </a:bodyPr>
          <a:lstStyle/>
          <a:p>
            <a:r>
              <a:rPr lang="en-US" sz="2400" b="1">
                <a:solidFill>
                  <a:prstClr val="black"/>
                </a:solidFill>
                <a:latin typeface="UTM Avo" panose="02040603050506020204" pitchFamily="18" charset="0"/>
              </a:rPr>
              <a:t>25%</a:t>
            </a:r>
          </a:p>
        </p:txBody>
      </p:sp>
      <p:sp>
        <p:nvSpPr>
          <p:cNvPr id="18" name="TextBox 17">
            <a:extLst>
              <a:ext uri="{FF2B5EF4-FFF2-40B4-BE49-F238E27FC236}">
                <a16:creationId xmlns:a16="http://schemas.microsoft.com/office/drawing/2014/main" xmlns="" id="{2354D96A-5FD9-4949-8452-52A29FD97589}"/>
              </a:ext>
            </a:extLst>
          </p:cNvPr>
          <p:cNvSpPr txBox="1"/>
          <p:nvPr/>
        </p:nvSpPr>
        <p:spPr>
          <a:xfrm>
            <a:off x="8729868" y="4143600"/>
            <a:ext cx="993913" cy="461665"/>
          </a:xfrm>
          <a:prstGeom prst="rect">
            <a:avLst/>
          </a:prstGeom>
          <a:noFill/>
        </p:spPr>
        <p:txBody>
          <a:bodyPr wrap="square" rtlCol="0">
            <a:spAutoFit/>
          </a:bodyPr>
          <a:lstStyle/>
          <a:p>
            <a:r>
              <a:rPr lang="en-US" sz="2400" b="1">
                <a:solidFill>
                  <a:prstClr val="black"/>
                </a:solidFill>
                <a:latin typeface="UTM Avo" panose="02040603050506020204" pitchFamily="18" charset="0"/>
              </a:rPr>
              <a:t>40%</a:t>
            </a:r>
          </a:p>
        </p:txBody>
      </p:sp>
      <p:sp>
        <p:nvSpPr>
          <p:cNvPr id="9" name="TextBox 8">
            <a:extLst>
              <a:ext uri="{FF2B5EF4-FFF2-40B4-BE49-F238E27FC236}">
                <a16:creationId xmlns:a16="http://schemas.microsoft.com/office/drawing/2014/main" xmlns="" id="{D14872E2-2F3A-463B-8098-4078687A75B0}"/>
              </a:ext>
            </a:extLst>
          </p:cNvPr>
          <p:cNvSpPr txBox="1"/>
          <p:nvPr/>
        </p:nvSpPr>
        <p:spPr>
          <a:xfrm>
            <a:off x="3415032" y="3784252"/>
            <a:ext cx="2922534" cy="461665"/>
          </a:xfrm>
          <a:prstGeom prst="rect">
            <a:avLst/>
          </a:prstGeom>
          <a:noFill/>
        </p:spPr>
        <p:txBody>
          <a:bodyPr wrap="square" rtlCol="0">
            <a:spAutoFit/>
          </a:bodyPr>
          <a:lstStyle/>
          <a:p>
            <a:r>
              <a:rPr lang="en-US" sz="2400" b="1">
                <a:solidFill>
                  <a:srgbClr val="FF0000"/>
                </a:solidFill>
                <a:latin typeface="UTM Avo" panose="02040603050506020204" pitchFamily="18" charset="0"/>
              </a:rPr>
              <a:t>Tổng: 10 000 000</a:t>
            </a:r>
          </a:p>
        </p:txBody>
      </p:sp>
      <p:sp>
        <p:nvSpPr>
          <p:cNvPr id="19" name="TextBox 18">
            <a:extLst>
              <a:ext uri="{FF2B5EF4-FFF2-40B4-BE49-F238E27FC236}">
                <a16:creationId xmlns:a16="http://schemas.microsoft.com/office/drawing/2014/main" xmlns="" id="{3B4CB518-0A68-4AAE-8EC8-7A0E5A0155A7}"/>
              </a:ext>
            </a:extLst>
          </p:cNvPr>
          <p:cNvSpPr txBox="1"/>
          <p:nvPr/>
        </p:nvSpPr>
        <p:spPr>
          <a:xfrm>
            <a:off x="199724" y="4185957"/>
            <a:ext cx="6199962" cy="2432974"/>
          </a:xfrm>
          <a:prstGeom prst="rect">
            <a:avLst/>
          </a:prstGeom>
          <a:noFill/>
        </p:spPr>
        <p:txBody>
          <a:bodyPr wrap="square" rtlCol="0">
            <a:spAutoFit/>
          </a:bodyPr>
          <a:lstStyle/>
          <a:p>
            <a:pPr algn="just">
              <a:lnSpc>
                <a:spcPct val="130000"/>
              </a:lnSpc>
            </a:pPr>
            <a:r>
              <a:rPr lang="en-US" sz="2400">
                <a:solidFill>
                  <a:prstClr val="black"/>
                </a:solidFill>
                <a:latin typeface="UTM Avo" panose="02040603050506020204" pitchFamily="18" charset="0"/>
                <a:ea typeface="Times New Roman" panose="02020603050405020304" pitchFamily="18" charset="0"/>
              </a:rPr>
              <a:t>Tỉ lệ phần trăm từng loại so với toàn thể:</a:t>
            </a:r>
          </a:p>
          <a:p>
            <a:pPr algn="just">
              <a:lnSpc>
                <a:spcPct val="130000"/>
              </a:lnSpc>
            </a:pPr>
            <a:r>
              <a:rPr lang="en-US" sz="2400">
                <a:solidFill>
                  <a:prstClr val="black"/>
                </a:solidFill>
                <a:latin typeface="UTM Avo" panose="02040603050506020204" pitchFamily="18" charset="0"/>
                <a:ea typeface="Times New Roman" panose="02020603050405020304" pitchFamily="18" charset="0"/>
              </a:rPr>
              <a:t>- Ăn uống: 40%</a:t>
            </a:r>
          </a:p>
          <a:p>
            <a:pPr algn="just">
              <a:lnSpc>
                <a:spcPct val="130000"/>
              </a:lnSpc>
            </a:pPr>
            <a:r>
              <a:rPr lang="en-US" sz="2400">
                <a:solidFill>
                  <a:prstClr val="black"/>
                </a:solidFill>
                <a:latin typeface="UTM Avo" panose="02040603050506020204" pitchFamily="18" charset="0"/>
                <a:ea typeface="Times New Roman" panose="02020603050405020304" pitchFamily="18" charset="0"/>
              </a:rPr>
              <a:t>- Giáo dục: 25%</a:t>
            </a:r>
          </a:p>
          <a:p>
            <a:pPr algn="just">
              <a:lnSpc>
                <a:spcPct val="130000"/>
              </a:lnSpc>
            </a:pPr>
            <a:r>
              <a:rPr lang="en-US" sz="2400">
                <a:solidFill>
                  <a:prstClr val="black"/>
                </a:solidFill>
                <a:latin typeface="UTM Avo" panose="02040603050506020204" pitchFamily="18" charset="0"/>
                <a:ea typeface="Times New Roman" panose="02020603050405020304" pitchFamily="18" charset="0"/>
              </a:rPr>
              <a:t>- Điện nước: 15%</a:t>
            </a:r>
          </a:p>
          <a:p>
            <a:pPr algn="just">
              <a:lnSpc>
                <a:spcPct val="130000"/>
              </a:lnSpc>
            </a:pPr>
            <a:r>
              <a:rPr lang="en-US" sz="2400">
                <a:solidFill>
                  <a:prstClr val="black"/>
                </a:solidFill>
                <a:latin typeface="UTM Avo" panose="02040603050506020204" pitchFamily="18" charset="0"/>
                <a:ea typeface="Times New Roman" panose="02020603050405020304" pitchFamily="18" charset="0"/>
              </a:rPr>
              <a:t>- Các khoản khác: 20%</a:t>
            </a:r>
          </a:p>
        </p:txBody>
      </p:sp>
      <p:sp>
        <p:nvSpPr>
          <p:cNvPr id="20" name="TextBox 19">
            <a:extLst>
              <a:ext uri="{FF2B5EF4-FFF2-40B4-BE49-F238E27FC236}">
                <a16:creationId xmlns:a16="http://schemas.microsoft.com/office/drawing/2014/main" xmlns="" id="{026F819D-97D9-46CC-A67A-86D441C2DF64}"/>
              </a:ext>
            </a:extLst>
          </p:cNvPr>
          <p:cNvSpPr txBox="1"/>
          <p:nvPr/>
        </p:nvSpPr>
        <p:spPr>
          <a:xfrm>
            <a:off x="5703949" y="6273769"/>
            <a:ext cx="1835364" cy="461665"/>
          </a:xfrm>
          <a:prstGeom prst="rect">
            <a:avLst/>
          </a:prstGeom>
          <a:noFill/>
        </p:spPr>
        <p:txBody>
          <a:bodyPr wrap="square" rtlCol="0">
            <a:spAutoFit/>
          </a:bodyPr>
          <a:lstStyle/>
          <a:p>
            <a:r>
              <a:rPr lang="en-US" sz="2400" b="1">
                <a:solidFill>
                  <a:prstClr val="black"/>
                </a:solidFill>
                <a:latin typeface="UTM Avo" panose="02040603050506020204" pitchFamily="18" charset="0"/>
              </a:rPr>
              <a:t>Biểu đồ 1</a:t>
            </a:r>
          </a:p>
        </p:txBody>
      </p:sp>
      <p:sp>
        <p:nvSpPr>
          <p:cNvPr id="16" name="Rectangle 15">
            <a:extLst>
              <a:ext uri="{FF2B5EF4-FFF2-40B4-BE49-F238E27FC236}">
                <a16:creationId xmlns:a16="http://schemas.microsoft.com/office/drawing/2014/main" xmlns="" id="{867E33CA-F2D3-401C-90DB-C44A646002B7}"/>
              </a:ext>
            </a:extLst>
          </p:cNvPr>
          <p:cNvSpPr/>
          <p:nvPr/>
        </p:nvSpPr>
        <p:spPr>
          <a:xfrm>
            <a:off x="10203871" y="5529107"/>
            <a:ext cx="211017" cy="217373"/>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a:solidFill>
                <a:prstClr val="white"/>
              </a:solidFill>
            </a:endParaRPr>
          </a:p>
        </p:txBody>
      </p:sp>
      <p:sp>
        <p:nvSpPr>
          <p:cNvPr id="21" name="Rectangle 20">
            <a:extLst>
              <a:ext uri="{FF2B5EF4-FFF2-40B4-BE49-F238E27FC236}">
                <a16:creationId xmlns:a16="http://schemas.microsoft.com/office/drawing/2014/main" xmlns="" id="{8481B7EE-55E0-4919-82E5-18F2E77B7A3E}"/>
              </a:ext>
            </a:extLst>
          </p:cNvPr>
          <p:cNvSpPr/>
          <p:nvPr/>
        </p:nvSpPr>
        <p:spPr>
          <a:xfrm>
            <a:off x="10203871" y="4906390"/>
            <a:ext cx="211017" cy="217373"/>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a:solidFill>
                <a:prstClr val="white"/>
              </a:solidFill>
            </a:endParaRPr>
          </a:p>
        </p:txBody>
      </p:sp>
      <p:sp>
        <p:nvSpPr>
          <p:cNvPr id="22" name="Rectangle 21">
            <a:extLst>
              <a:ext uri="{FF2B5EF4-FFF2-40B4-BE49-F238E27FC236}">
                <a16:creationId xmlns:a16="http://schemas.microsoft.com/office/drawing/2014/main" xmlns="" id="{492C7EC3-B5E8-4788-A78F-7933D384F1A3}"/>
              </a:ext>
            </a:extLst>
          </p:cNvPr>
          <p:cNvSpPr/>
          <p:nvPr/>
        </p:nvSpPr>
        <p:spPr>
          <a:xfrm>
            <a:off x="10203872" y="4271721"/>
            <a:ext cx="211017" cy="217373"/>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a:solidFill>
                <a:prstClr val="white"/>
              </a:solidFill>
            </a:endParaRPr>
          </a:p>
        </p:txBody>
      </p:sp>
      <p:sp>
        <p:nvSpPr>
          <p:cNvPr id="23" name="Rectangle 22">
            <a:extLst>
              <a:ext uri="{FF2B5EF4-FFF2-40B4-BE49-F238E27FC236}">
                <a16:creationId xmlns:a16="http://schemas.microsoft.com/office/drawing/2014/main" xmlns="" id="{7810E45D-BC4E-49FA-B16D-A15D02404F2C}"/>
              </a:ext>
            </a:extLst>
          </p:cNvPr>
          <p:cNvSpPr/>
          <p:nvPr/>
        </p:nvSpPr>
        <p:spPr>
          <a:xfrm>
            <a:off x="10203873" y="3634961"/>
            <a:ext cx="211017" cy="217373"/>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a:solidFill>
                <a:prstClr val="white"/>
              </a:solidFill>
            </a:endParaRPr>
          </a:p>
        </p:txBody>
      </p:sp>
    </p:spTree>
    <p:extLst>
      <p:ext uri="{BB962C8B-B14F-4D97-AF65-F5344CB8AC3E}">
        <p14:creationId xmlns:p14="http://schemas.microsoft.com/office/powerpoint/2010/main" val="3090946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9">
                                            <p:txEl>
                                              <p:pRg st="3" end="3"/>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9">
                                            <p:txEl>
                                              <p:pRg st="4" end="4"/>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6"/>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1" nodeType="clickEffect">
                                  <p:stCondLst>
                                    <p:cond delay="0"/>
                                  </p:stCondLst>
                                  <p:childTnLst>
                                    <p:set>
                                      <p:cBhvr>
                                        <p:cTn id="64" dur="1" fill="hold">
                                          <p:stCondLst>
                                            <p:cond delay="0"/>
                                          </p:stCondLst>
                                        </p:cTn>
                                        <p:tgtEl>
                                          <p:spTgt spid="23"/>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grpId="1" nodeType="clickEffect">
                                  <p:stCondLst>
                                    <p:cond delay="0"/>
                                  </p:stCondLst>
                                  <p:childTnLst>
                                    <p:set>
                                      <p:cBhvr>
                                        <p:cTn id="68" dur="1" fill="hold">
                                          <p:stCondLst>
                                            <p:cond delay="0"/>
                                          </p:stCondLst>
                                        </p:cTn>
                                        <p:tgtEl>
                                          <p:spTgt spid="22"/>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1" nodeType="clickEffect">
                                  <p:stCondLst>
                                    <p:cond delay="0"/>
                                  </p:stCondLst>
                                  <p:childTnLst>
                                    <p:set>
                                      <p:cBhvr>
                                        <p:cTn id="72" dur="1" fill="hold">
                                          <p:stCondLst>
                                            <p:cond delay="0"/>
                                          </p:stCondLst>
                                        </p:cTn>
                                        <p:tgtEl>
                                          <p:spTgt spid="21"/>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grpId="1" nodeType="clickEffect">
                                  <p:stCondLst>
                                    <p:cond delay="0"/>
                                  </p:stCondLst>
                                  <p:childTnLst>
                                    <p:set>
                                      <p:cBhvr>
                                        <p:cTn id="76" dur="1" fill="hold">
                                          <p:stCondLst>
                                            <p:cond delay="0"/>
                                          </p:stCondLst>
                                        </p:cTn>
                                        <p:tgtEl>
                                          <p:spTgt spid="16"/>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18"/>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17"/>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15"/>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Graphic spid="10" grpId="0">
        <p:bldAsOne/>
      </p:bldGraphic>
      <p:bldP spid="6" grpId="0"/>
      <p:bldP spid="8" grpId="0"/>
      <p:bldP spid="15" grpId="0"/>
      <p:bldP spid="17" grpId="0"/>
      <p:bldP spid="18" grpId="0"/>
      <p:bldP spid="9" grpId="0"/>
      <p:bldP spid="20" grpId="0"/>
      <p:bldP spid="16" grpId="0" animBg="1"/>
      <p:bldP spid="16" grpId="1" animBg="1"/>
      <p:bldP spid="21" grpId="0" animBg="1"/>
      <p:bldP spid="21" grpId="1" animBg="1"/>
      <p:bldP spid="22" grpId="0" animBg="1"/>
      <p:bldP spid="22" grpId="1" animBg="1"/>
      <p:bldP spid="23" grpId="0" animBg="1"/>
      <p:bldP spid="23" grpId="1"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66E29716-83E0-4F14-9269-682CA07A90E9}"/>
              </a:ext>
            </a:extLst>
          </p:cNvPr>
          <p:cNvSpPr txBox="1"/>
          <p:nvPr/>
        </p:nvSpPr>
        <p:spPr>
          <a:xfrm>
            <a:off x="1011721" y="356251"/>
            <a:ext cx="3604592" cy="646331"/>
          </a:xfrm>
          <a:prstGeom prst="rect">
            <a:avLst/>
          </a:prstGeom>
          <a:noFill/>
        </p:spPr>
        <p:txBody>
          <a:bodyPr wrap="square" rtlCol="0">
            <a:spAutoFit/>
          </a:bodyPr>
          <a:lstStyle/>
          <a:p>
            <a:r>
              <a:rPr lang="en-US" sz="3600" b="1">
                <a:solidFill>
                  <a:srgbClr val="FF0066"/>
                </a:solidFill>
                <a:latin typeface="UTM Avo" panose="02040603050506020204" pitchFamily="18" charset="0"/>
              </a:rPr>
              <a:t>VẬN DỤNG</a:t>
            </a:r>
          </a:p>
        </p:txBody>
      </p:sp>
      <p:pic>
        <p:nvPicPr>
          <p:cNvPr id="6" name="Picture 5">
            <a:extLst>
              <a:ext uri="{FF2B5EF4-FFF2-40B4-BE49-F238E27FC236}">
                <a16:creationId xmlns:a16="http://schemas.microsoft.com/office/drawing/2014/main" xmlns="" id="{1C3C7479-9A0B-4752-B0F3-7398EBE77AF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4471" y="145332"/>
            <a:ext cx="857250" cy="857250"/>
          </a:xfrm>
          <a:prstGeom prst="rect">
            <a:avLst/>
          </a:prstGeom>
        </p:spPr>
      </p:pic>
      <p:sp>
        <p:nvSpPr>
          <p:cNvPr id="7" name="TextBox 6">
            <a:extLst>
              <a:ext uri="{FF2B5EF4-FFF2-40B4-BE49-F238E27FC236}">
                <a16:creationId xmlns:a16="http://schemas.microsoft.com/office/drawing/2014/main" xmlns="" id="{3BD563DB-CCB2-4D69-8852-3DF93FA9D3FB}"/>
              </a:ext>
            </a:extLst>
          </p:cNvPr>
          <p:cNvSpPr txBox="1"/>
          <p:nvPr/>
        </p:nvSpPr>
        <p:spPr>
          <a:xfrm>
            <a:off x="3691110" y="490476"/>
            <a:ext cx="7769157" cy="430887"/>
          </a:xfrm>
          <a:prstGeom prst="rect">
            <a:avLst/>
          </a:prstGeom>
          <a:noFill/>
        </p:spPr>
        <p:txBody>
          <a:bodyPr wrap="square">
            <a:spAutoFit/>
          </a:bodyPr>
          <a:lstStyle/>
          <a:p>
            <a:pPr algn="just"/>
            <a:r>
              <a:rPr lang="en-US" sz="2200">
                <a:solidFill>
                  <a:prstClr val="black"/>
                </a:solidFill>
                <a:latin typeface="UTM Avo" panose="02040603050506020204" pitchFamily="18" charset="0"/>
                <a:ea typeface="Times New Roman" panose="02020603050405020304" pitchFamily="18" charset="0"/>
              </a:rPr>
              <a:t>Hãy biểu diễn dữ liệu từ bảng thống kê vào biểu đồ 2.</a:t>
            </a:r>
          </a:p>
        </p:txBody>
      </p:sp>
      <p:graphicFrame>
        <p:nvGraphicFramePr>
          <p:cNvPr id="3" name="Table 2">
            <a:extLst>
              <a:ext uri="{FF2B5EF4-FFF2-40B4-BE49-F238E27FC236}">
                <a16:creationId xmlns:a16="http://schemas.microsoft.com/office/drawing/2014/main" xmlns="" id="{7C67E322-73F8-4EBB-A29D-CC8F551CEB13}"/>
              </a:ext>
            </a:extLst>
          </p:cNvPr>
          <p:cNvGraphicFramePr>
            <a:graphicFrameLocks noGrp="1"/>
          </p:cNvGraphicFramePr>
          <p:nvPr>
            <p:extLst>
              <p:ext uri="{D42A27DB-BD31-4B8C-83A1-F6EECF244321}">
                <p14:modId xmlns:p14="http://schemas.microsoft.com/office/powerpoint/2010/main" val="2413906137"/>
              </p:ext>
            </p:extLst>
          </p:nvPr>
        </p:nvGraphicFramePr>
        <p:xfrm>
          <a:off x="154471" y="1055588"/>
          <a:ext cx="11639962" cy="1967540"/>
        </p:xfrm>
        <a:graphic>
          <a:graphicData uri="http://schemas.openxmlformats.org/drawingml/2006/table">
            <a:tbl>
              <a:tblPr firstRow="1" firstCol="1" bandRow="1">
                <a:tableStyleId>{5C22544A-7EE6-4342-B048-85BDC9FD1C3A}</a:tableStyleId>
              </a:tblPr>
              <a:tblGrid>
                <a:gridCol w="1555059">
                  <a:extLst>
                    <a:ext uri="{9D8B030D-6E8A-4147-A177-3AD203B41FA5}">
                      <a16:colId xmlns:a16="http://schemas.microsoft.com/office/drawing/2014/main" xmlns="" val="133554512"/>
                    </a:ext>
                  </a:extLst>
                </a:gridCol>
                <a:gridCol w="1881809">
                  <a:extLst>
                    <a:ext uri="{9D8B030D-6E8A-4147-A177-3AD203B41FA5}">
                      <a16:colId xmlns:a16="http://schemas.microsoft.com/office/drawing/2014/main" xmlns="" val="2130359679"/>
                    </a:ext>
                  </a:extLst>
                </a:gridCol>
                <a:gridCol w="2279374">
                  <a:extLst>
                    <a:ext uri="{9D8B030D-6E8A-4147-A177-3AD203B41FA5}">
                      <a16:colId xmlns:a16="http://schemas.microsoft.com/office/drawing/2014/main" xmlns="" val="3911376946"/>
                    </a:ext>
                  </a:extLst>
                </a:gridCol>
                <a:gridCol w="2862470">
                  <a:extLst>
                    <a:ext uri="{9D8B030D-6E8A-4147-A177-3AD203B41FA5}">
                      <a16:colId xmlns:a16="http://schemas.microsoft.com/office/drawing/2014/main" xmlns="" val="1054531860"/>
                    </a:ext>
                  </a:extLst>
                </a:gridCol>
                <a:gridCol w="3061250">
                  <a:extLst>
                    <a:ext uri="{9D8B030D-6E8A-4147-A177-3AD203B41FA5}">
                      <a16:colId xmlns:a16="http://schemas.microsoft.com/office/drawing/2014/main" xmlns="" val="1851104122"/>
                    </a:ext>
                  </a:extLst>
                </a:gridCol>
              </a:tblGrid>
              <a:tr h="558224">
                <a:tc gridSpan="5">
                  <a:txBody>
                    <a:bodyPr/>
                    <a:lstStyle/>
                    <a:p>
                      <a:pPr algn="ctr">
                        <a:lnSpc>
                          <a:spcPct val="105000"/>
                        </a:lnSpc>
                      </a:pPr>
                      <a:r>
                        <a:rPr lang="en-US" sz="2000">
                          <a:effectLst/>
                          <a:latin typeface="UTM Avo" panose="02040603050506020204" pitchFamily="18" charset="0"/>
                        </a:rPr>
                        <a:t>Thống kê số tiết học các phần của môn Toán lớp 7</a:t>
                      </a:r>
                      <a:endParaRPr lang="en-US" sz="2000">
                        <a:effectLst/>
                        <a:latin typeface="UTM Avo" panose="02040603050506020204" pitchFamily="18" charset="0"/>
                        <a:ea typeface="Times New Roman" panose="02020603050405020304" pitchFamily="18"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2267593928"/>
                  </a:ext>
                </a:extLst>
              </a:tr>
              <a:tr h="851092">
                <a:tc>
                  <a:txBody>
                    <a:bodyPr/>
                    <a:lstStyle/>
                    <a:p>
                      <a:pPr algn="ctr">
                        <a:lnSpc>
                          <a:spcPct val="105000"/>
                        </a:lnSpc>
                      </a:pPr>
                      <a:r>
                        <a:rPr lang="en-US" sz="2000">
                          <a:effectLst/>
                          <a:latin typeface="UTM Avo" panose="02040603050506020204" pitchFamily="18" charset="0"/>
                        </a:rPr>
                        <a:t>Phần</a:t>
                      </a:r>
                      <a:endParaRPr lang="en-US" sz="2000">
                        <a:effectLst/>
                        <a:latin typeface="UTM Avo" panose="02040603050506020204" pitchFamily="18" charset="0"/>
                        <a:ea typeface="Times New Roman" panose="02020603050405020304" pitchFamily="18"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5000"/>
                        </a:lnSpc>
                      </a:pPr>
                      <a:r>
                        <a:rPr lang="en-US" sz="2000" b="1">
                          <a:effectLst/>
                          <a:latin typeface="UTM Avo" panose="02040603050506020204" pitchFamily="18" charset="0"/>
                        </a:rPr>
                        <a:t>Số và Đại số</a:t>
                      </a:r>
                      <a:endParaRPr lang="en-US" sz="2000" b="1">
                        <a:effectLst/>
                        <a:latin typeface="UTM Avo" panose="02040603050506020204" pitchFamily="18" charset="0"/>
                        <a:ea typeface="Times New Roman" panose="02020603050405020304" pitchFamily="18"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5000"/>
                        </a:lnSpc>
                      </a:pPr>
                      <a:r>
                        <a:rPr lang="en-US" sz="2000" b="1">
                          <a:effectLst/>
                          <a:latin typeface="UTM Avo" panose="02040603050506020204" pitchFamily="18" charset="0"/>
                        </a:rPr>
                        <a:t>Hình học và Đo lường</a:t>
                      </a:r>
                      <a:endParaRPr lang="en-US" sz="2000" b="1">
                        <a:effectLst/>
                        <a:latin typeface="UTM Avo" panose="02040603050506020204" pitchFamily="18" charset="0"/>
                        <a:ea typeface="Times New Roman" panose="02020603050405020304" pitchFamily="18"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5000"/>
                        </a:lnSpc>
                      </a:pPr>
                      <a:r>
                        <a:rPr lang="en-US" sz="2000" b="1">
                          <a:effectLst/>
                          <a:latin typeface="UTM Avo" panose="02040603050506020204" pitchFamily="18" charset="0"/>
                        </a:rPr>
                        <a:t>Một số yếu tố Thống kê và Xác suất</a:t>
                      </a:r>
                      <a:endParaRPr lang="en-US" sz="2000" b="1">
                        <a:effectLst/>
                        <a:latin typeface="UTM Avo" panose="02040603050506020204" pitchFamily="18" charset="0"/>
                        <a:ea typeface="Times New Roman" panose="02020603050405020304" pitchFamily="18"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5000"/>
                        </a:lnSpc>
                      </a:pPr>
                      <a:r>
                        <a:rPr lang="en-US" sz="2000" b="1">
                          <a:effectLst/>
                          <a:latin typeface="UTM Avo" panose="02040603050506020204" pitchFamily="18" charset="0"/>
                        </a:rPr>
                        <a:t>Hoạt động thực hành và trải nghiệm</a:t>
                      </a:r>
                      <a:endParaRPr lang="en-US" sz="2000" b="1">
                        <a:effectLst/>
                        <a:latin typeface="UTM Avo" panose="02040603050506020204" pitchFamily="18" charset="0"/>
                        <a:ea typeface="Times New Roman" panose="02020603050405020304" pitchFamily="18"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690866128"/>
                  </a:ext>
                </a:extLst>
              </a:tr>
              <a:tr h="558224">
                <a:tc>
                  <a:txBody>
                    <a:bodyPr/>
                    <a:lstStyle/>
                    <a:p>
                      <a:pPr algn="ctr">
                        <a:lnSpc>
                          <a:spcPct val="105000"/>
                        </a:lnSpc>
                      </a:pPr>
                      <a:r>
                        <a:rPr lang="en-US" sz="2000">
                          <a:effectLst/>
                          <a:latin typeface="UTM Avo" panose="02040603050506020204" pitchFamily="18" charset="0"/>
                        </a:rPr>
                        <a:t>Số tiết học</a:t>
                      </a:r>
                      <a:endParaRPr lang="en-US" sz="2000">
                        <a:effectLst/>
                        <a:latin typeface="UTM Avo" panose="02040603050506020204" pitchFamily="18" charset="0"/>
                        <a:ea typeface="Times New Roman" panose="02020603050405020304" pitchFamily="18"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5000"/>
                        </a:lnSpc>
                      </a:pPr>
                      <a:r>
                        <a:rPr lang="en-US" sz="2000">
                          <a:effectLst/>
                          <a:latin typeface="UTM Avo" panose="02040603050506020204" pitchFamily="18" charset="0"/>
                        </a:rPr>
                        <a:t>60</a:t>
                      </a:r>
                      <a:endParaRPr lang="en-US" sz="2000">
                        <a:effectLst/>
                        <a:latin typeface="UTM Avo" panose="02040603050506020204" pitchFamily="18" charset="0"/>
                        <a:ea typeface="Times New Roman" panose="02020603050405020304" pitchFamily="18"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5000"/>
                        </a:lnSpc>
                      </a:pPr>
                      <a:r>
                        <a:rPr lang="en-US" sz="2000">
                          <a:effectLst/>
                          <a:latin typeface="UTM Avo" panose="02040603050506020204" pitchFamily="18" charset="0"/>
                        </a:rPr>
                        <a:t>50</a:t>
                      </a:r>
                      <a:endParaRPr lang="en-US" sz="2000">
                        <a:effectLst/>
                        <a:latin typeface="UTM Avo" panose="02040603050506020204" pitchFamily="18" charset="0"/>
                        <a:ea typeface="Times New Roman" panose="02020603050405020304" pitchFamily="18"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5000"/>
                        </a:lnSpc>
                      </a:pPr>
                      <a:r>
                        <a:rPr lang="en-US" sz="2000">
                          <a:effectLst/>
                          <a:latin typeface="UTM Avo" panose="02040603050506020204" pitchFamily="18" charset="0"/>
                        </a:rPr>
                        <a:t>20</a:t>
                      </a:r>
                      <a:endParaRPr lang="en-US" sz="2000">
                        <a:effectLst/>
                        <a:latin typeface="UTM Avo" panose="02040603050506020204" pitchFamily="18" charset="0"/>
                        <a:ea typeface="Times New Roman" panose="02020603050405020304" pitchFamily="18"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5000"/>
                        </a:lnSpc>
                      </a:pPr>
                      <a:r>
                        <a:rPr lang="en-US" sz="2000" dirty="0">
                          <a:effectLst/>
                          <a:latin typeface="UTM Avo" panose="02040603050506020204" pitchFamily="18" charset="0"/>
                        </a:rPr>
                        <a:t>10</a:t>
                      </a:r>
                      <a:endParaRPr lang="en-US" sz="2000" dirty="0">
                        <a:effectLst/>
                        <a:latin typeface="UTM Avo" panose="02040603050506020204" pitchFamily="18" charset="0"/>
                        <a:ea typeface="Times New Roman" panose="02020603050405020304" pitchFamily="18"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2780245090"/>
                  </a:ext>
                </a:extLst>
              </a:tr>
            </a:tbl>
          </a:graphicData>
        </a:graphic>
      </p:graphicFrame>
      <p:graphicFrame>
        <p:nvGraphicFramePr>
          <p:cNvPr id="10" name="Chart 9">
            <a:extLst>
              <a:ext uri="{FF2B5EF4-FFF2-40B4-BE49-F238E27FC236}">
                <a16:creationId xmlns:a16="http://schemas.microsoft.com/office/drawing/2014/main" xmlns="" id="{C43A0C5C-2FA5-4B0D-B803-0835B75F41C0}"/>
              </a:ext>
            </a:extLst>
          </p:cNvPr>
          <p:cNvGraphicFramePr>
            <a:graphicFrameLocks/>
          </p:cNvGraphicFramePr>
          <p:nvPr>
            <p:extLst>
              <p:ext uri="{D42A27DB-BD31-4B8C-83A1-F6EECF244321}">
                <p14:modId xmlns:p14="http://schemas.microsoft.com/office/powerpoint/2010/main" val="3783091003"/>
              </p:ext>
            </p:extLst>
          </p:nvPr>
        </p:nvGraphicFramePr>
        <p:xfrm>
          <a:off x="960782" y="3509763"/>
          <a:ext cx="8991600" cy="3303104"/>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xmlns="" id="{A5262BDA-4C8A-4835-A366-E3264EEBB0D0}"/>
              </a:ext>
            </a:extLst>
          </p:cNvPr>
          <p:cNvSpPr txBox="1"/>
          <p:nvPr/>
        </p:nvSpPr>
        <p:spPr>
          <a:xfrm>
            <a:off x="944449" y="6153894"/>
            <a:ext cx="1835364" cy="461665"/>
          </a:xfrm>
          <a:prstGeom prst="rect">
            <a:avLst/>
          </a:prstGeom>
          <a:noFill/>
        </p:spPr>
        <p:txBody>
          <a:bodyPr wrap="square" rtlCol="0">
            <a:spAutoFit/>
          </a:bodyPr>
          <a:lstStyle/>
          <a:p>
            <a:r>
              <a:rPr lang="en-US" sz="2400" b="1">
                <a:solidFill>
                  <a:prstClr val="black"/>
                </a:solidFill>
                <a:latin typeface="UTM Avo" panose="02040603050506020204" pitchFamily="18" charset="0"/>
              </a:rPr>
              <a:t>Biểu đồ 2</a:t>
            </a:r>
          </a:p>
        </p:txBody>
      </p:sp>
      <p:sp>
        <p:nvSpPr>
          <p:cNvPr id="9" name="Rectangle 8">
            <a:extLst>
              <a:ext uri="{FF2B5EF4-FFF2-40B4-BE49-F238E27FC236}">
                <a16:creationId xmlns:a16="http://schemas.microsoft.com/office/drawing/2014/main" xmlns="" id="{5B5288D4-4EA9-4B23-8C9A-BC435B146FC1}"/>
              </a:ext>
            </a:extLst>
          </p:cNvPr>
          <p:cNvSpPr/>
          <p:nvPr/>
        </p:nvSpPr>
        <p:spPr>
          <a:xfrm>
            <a:off x="6142861" y="3843495"/>
            <a:ext cx="211017" cy="217373"/>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a:solidFill>
                <a:prstClr val="white"/>
              </a:solidFill>
            </a:endParaRPr>
          </a:p>
        </p:txBody>
      </p:sp>
      <p:sp>
        <p:nvSpPr>
          <p:cNvPr id="11" name="Rectangle 10">
            <a:extLst>
              <a:ext uri="{FF2B5EF4-FFF2-40B4-BE49-F238E27FC236}">
                <a16:creationId xmlns:a16="http://schemas.microsoft.com/office/drawing/2014/main" xmlns="" id="{F98F9144-7D5D-4C1F-8397-5104582AC1C1}"/>
              </a:ext>
            </a:extLst>
          </p:cNvPr>
          <p:cNvSpPr/>
          <p:nvPr/>
        </p:nvSpPr>
        <p:spPr>
          <a:xfrm>
            <a:off x="6141658" y="5928515"/>
            <a:ext cx="211017" cy="217373"/>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a:solidFill>
                <a:prstClr val="white"/>
              </a:solidFill>
            </a:endParaRPr>
          </a:p>
        </p:txBody>
      </p:sp>
      <p:sp>
        <p:nvSpPr>
          <p:cNvPr id="13" name="Rectangle 12">
            <a:extLst>
              <a:ext uri="{FF2B5EF4-FFF2-40B4-BE49-F238E27FC236}">
                <a16:creationId xmlns:a16="http://schemas.microsoft.com/office/drawing/2014/main" xmlns="" id="{65DA986D-B7BE-4EE8-8447-B581BAF401B3}"/>
              </a:ext>
            </a:extLst>
          </p:cNvPr>
          <p:cNvSpPr/>
          <p:nvPr/>
        </p:nvSpPr>
        <p:spPr>
          <a:xfrm>
            <a:off x="6141658" y="5226461"/>
            <a:ext cx="211017" cy="217373"/>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a:solidFill>
                <a:prstClr val="white"/>
              </a:solidFill>
            </a:endParaRPr>
          </a:p>
        </p:txBody>
      </p:sp>
      <p:sp>
        <p:nvSpPr>
          <p:cNvPr id="14" name="Rectangle 13">
            <a:extLst>
              <a:ext uri="{FF2B5EF4-FFF2-40B4-BE49-F238E27FC236}">
                <a16:creationId xmlns:a16="http://schemas.microsoft.com/office/drawing/2014/main" xmlns="" id="{E45CF483-427F-4C75-9EB5-0491C6D8E552}"/>
              </a:ext>
            </a:extLst>
          </p:cNvPr>
          <p:cNvSpPr/>
          <p:nvPr/>
        </p:nvSpPr>
        <p:spPr>
          <a:xfrm>
            <a:off x="6141659" y="4534978"/>
            <a:ext cx="211017" cy="217373"/>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a:solidFill>
                <a:prstClr val="white"/>
              </a:solidFill>
            </a:endParaRPr>
          </a:p>
        </p:txBody>
      </p:sp>
    </p:spTree>
    <p:extLst>
      <p:ext uri="{BB962C8B-B14F-4D97-AF65-F5344CB8AC3E}">
        <p14:creationId xmlns:p14="http://schemas.microsoft.com/office/powerpoint/2010/main" val="1052922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Graphic spid="10" grpId="0">
        <p:bldAsOne/>
      </p:bldGraphic>
      <p:bldP spid="8" grpId="0"/>
      <p:bldP spid="9" grpId="0" animBg="1"/>
      <p:bldP spid="11" grpId="0" animBg="1"/>
      <p:bldP spid="13" grpId="0" animBg="1"/>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66E29716-83E0-4F14-9269-682CA07A90E9}"/>
              </a:ext>
            </a:extLst>
          </p:cNvPr>
          <p:cNvSpPr txBox="1"/>
          <p:nvPr/>
        </p:nvSpPr>
        <p:spPr>
          <a:xfrm>
            <a:off x="1011721" y="356251"/>
            <a:ext cx="3604592" cy="646331"/>
          </a:xfrm>
          <a:prstGeom prst="rect">
            <a:avLst/>
          </a:prstGeom>
          <a:noFill/>
        </p:spPr>
        <p:txBody>
          <a:bodyPr wrap="square" rtlCol="0">
            <a:spAutoFit/>
          </a:bodyPr>
          <a:lstStyle/>
          <a:p>
            <a:r>
              <a:rPr lang="en-US" sz="3600" b="1">
                <a:solidFill>
                  <a:srgbClr val="FF0066"/>
                </a:solidFill>
                <a:latin typeface="UTM Avo" panose="02040603050506020204" pitchFamily="18" charset="0"/>
              </a:rPr>
              <a:t>VẬN DỤNG</a:t>
            </a:r>
          </a:p>
        </p:txBody>
      </p:sp>
      <p:pic>
        <p:nvPicPr>
          <p:cNvPr id="6" name="Picture 5">
            <a:extLst>
              <a:ext uri="{FF2B5EF4-FFF2-40B4-BE49-F238E27FC236}">
                <a16:creationId xmlns:a16="http://schemas.microsoft.com/office/drawing/2014/main" xmlns="" id="{1C3C7479-9A0B-4752-B0F3-7398EBE77AF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4471" y="145332"/>
            <a:ext cx="857250" cy="857250"/>
          </a:xfrm>
          <a:prstGeom prst="rect">
            <a:avLst/>
          </a:prstGeom>
        </p:spPr>
      </p:pic>
      <p:sp>
        <p:nvSpPr>
          <p:cNvPr id="7" name="TextBox 6">
            <a:extLst>
              <a:ext uri="{FF2B5EF4-FFF2-40B4-BE49-F238E27FC236}">
                <a16:creationId xmlns:a16="http://schemas.microsoft.com/office/drawing/2014/main" xmlns="" id="{3BD563DB-CCB2-4D69-8852-3DF93FA9D3FB}"/>
              </a:ext>
            </a:extLst>
          </p:cNvPr>
          <p:cNvSpPr txBox="1"/>
          <p:nvPr/>
        </p:nvSpPr>
        <p:spPr>
          <a:xfrm>
            <a:off x="3691110" y="490476"/>
            <a:ext cx="7769157" cy="430887"/>
          </a:xfrm>
          <a:prstGeom prst="rect">
            <a:avLst/>
          </a:prstGeom>
          <a:noFill/>
        </p:spPr>
        <p:txBody>
          <a:bodyPr wrap="square">
            <a:spAutoFit/>
          </a:bodyPr>
          <a:lstStyle/>
          <a:p>
            <a:pPr algn="just"/>
            <a:r>
              <a:rPr lang="en-US" sz="2200">
                <a:solidFill>
                  <a:prstClr val="black"/>
                </a:solidFill>
                <a:latin typeface="UTM Avo" panose="02040603050506020204" pitchFamily="18" charset="0"/>
                <a:ea typeface="Times New Roman" panose="02020603050405020304" pitchFamily="18" charset="0"/>
              </a:rPr>
              <a:t>Hãy biểu diễn dữ liệu từ bảng thống kê vào biểu đồ 2.</a:t>
            </a:r>
          </a:p>
        </p:txBody>
      </p:sp>
      <p:graphicFrame>
        <p:nvGraphicFramePr>
          <p:cNvPr id="3" name="Table 2">
            <a:extLst>
              <a:ext uri="{FF2B5EF4-FFF2-40B4-BE49-F238E27FC236}">
                <a16:creationId xmlns:a16="http://schemas.microsoft.com/office/drawing/2014/main" xmlns="" id="{7C67E322-73F8-4EBB-A29D-CC8F551CEB13}"/>
              </a:ext>
            </a:extLst>
          </p:cNvPr>
          <p:cNvGraphicFramePr>
            <a:graphicFrameLocks noGrp="1"/>
          </p:cNvGraphicFramePr>
          <p:nvPr>
            <p:extLst>
              <p:ext uri="{D42A27DB-BD31-4B8C-83A1-F6EECF244321}">
                <p14:modId xmlns:p14="http://schemas.microsoft.com/office/powerpoint/2010/main" val="2483103811"/>
              </p:ext>
            </p:extLst>
          </p:nvPr>
        </p:nvGraphicFramePr>
        <p:xfrm>
          <a:off x="154471" y="1055588"/>
          <a:ext cx="11639962" cy="1967540"/>
        </p:xfrm>
        <a:graphic>
          <a:graphicData uri="http://schemas.openxmlformats.org/drawingml/2006/table">
            <a:tbl>
              <a:tblPr firstRow="1" firstCol="1" bandRow="1">
                <a:tableStyleId>{5C22544A-7EE6-4342-B048-85BDC9FD1C3A}</a:tableStyleId>
              </a:tblPr>
              <a:tblGrid>
                <a:gridCol w="1555059">
                  <a:extLst>
                    <a:ext uri="{9D8B030D-6E8A-4147-A177-3AD203B41FA5}">
                      <a16:colId xmlns:a16="http://schemas.microsoft.com/office/drawing/2014/main" xmlns="" val="133554512"/>
                    </a:ext>
                  </a:extLst>
                </a:gridCol>
                <a:gridCol w="1881809">
                  <a:extLst>
                    <a:ext uri="{9D8B030D-6E8A-4147-A177-3AD203B41FA5}">
                      <a16:colId xmlns:a16="http://schemas.microsoft.com/office/drawing/2014/main" xmlns="" val="2130359679"/>
                    </a:ext>
                  </a:extLst>
                </a:gridCol>
                <a:gridCol w="2279374">
                  <a:extLst>
                    <a:ext uri="{9D8B030D-6E8A-4147-A177-3AD203B41FA5}">
                      <a16:colId xmlns:a16="http://schemas.microsoft.com/office/drawing/2014/main" xmlns="" val="3911376946"/>
                    </a:ext>
                  </a:extLst>
                </a:gridCol>
                <a:gridCol w="2862470">
                  <a:extLst>
                    <a:ext uri="{9D8B030D-6E8A-4147-A177-3AD203B41FA5}">
                      <a16:colId xmlns:a16="http://schemas.microsoft.com/office/drawing/2014/main" xmlns="" val="1054531860"/>
                    </a:ext>
                  </a:extLst>
                </a:gridCol>
                <a:gridCol w="3061250">
                  <a:extLst>
                    <a:ext uri="{9D8B030D-6E8A-4147-A177-3AD203B41FA5}">
                      <a16:colId xmlns:a16="http://schemas.microsoft.com/office/drawing/2014/main" xmlns="" val="1851104122"/>
                    </a:ext>
                  </a:extLst>
                </a:gridCol>
              </a:tblGrid>
              <a:tr h="558224">
                <a:tc gridSpan="5">
                  <a:txBody>
                    <a:bodyPr/>
                    <a:lstStyle/>
                    <a:p>
                      <a:pPr algn="ctr">
                        <a:lnSpc>
                          <a:spcPct val="105000"/>
                        </a:lnSpc>
                      </a:pPr>
                      <a:r>
                        <a:rPr lang="en-US" sz="2000">
                          <a:effectLst/>
                          <a:latin typeface="UTM Avo" panose="02040603050506020204" pitchFamily="18" charset="0"/>
                        </a:rPr>
                        <a:t>Thống kê số tiết học các phần của môn Toán lớp 7</a:t>
                      </a:r>
                      <a:endParaRPr lang="en-US" sz="2000">
                        <a:effectLst/>
                        <a:latin typeface="UTM Avo" panose="02040603050506020204" pitchFamily="18" charset="0"/>
                        <a:ea typeface="Times New Roman" panose="02020603050405020304" pitchFamily="18"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2267593928"/>
                  </a:ext>
                </a:extLst>
              </a:tr>
              <a:tr h="851092">
                <a:tc>
                  <a:txBody>
                    <a:bodyPr/>
                    <a:lstStyle/>
                    <a:p>
                      <a:pPr algn="ctr">
                        <a:lnSpc>
                          <a:spcPct val="105000"/>
                        </a:lnSpc>
                      </a:pPr>
                      <a:r>
                        <a:rPr lang="en-US" sz="2000">
                          <a:effectLst/>
                          <a:latin typeface="UTM Avo" panose="02040603050506020204" pitchFamily="18" charset="0"/>
                        </a:rPr>
                        <a:t>Phần</a:t>
                      </a:r>
                      <a:endParaRPr lang="en-US" sz="2000">
                        <a:effectLst/>
                        <a:latin typeface="UTM Avo" panose="02040603050506020204" pitchFamily="18" charset="0"/>
                        <a:ea typeface="Times New Roman" panose="02020603050405020304" pitchFamily="18"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tcPr>
                </a:tc>
                <a:tc>
                  <a:txBody>
                    <a:bodyPr/>
                    <a:lstStyle/>
                    <a:p>
                      <a:pPr algn="ctr">
                        <a:lnSpc>
                          <a:spcPct val="105000"/>
                        </a:lnSpc>
                      </a:pPr>
                      <a:r>
                        <a:rPr lang="en-US" sz="2000" b="1">
                          <a:effectLst/>
                          <a:latin typeface="UTM Avo" panose="02040603050506020204" pitchFamily="18" charset="0"/>
                        </a:rPr>
                        <a:t>Số và Đại số</a:t>
                      </a:r>
                      <a:endParaRPr lang="en-US" sz="2000" b="1">
                        <a:effectLst/>
                        <a:latin typeface="UTM Avo" panose="02040603050506020204" pitchFamily="18" charset="0"/>
                        <a:ea typeface="Times New Roman" panose="02020603050405020304" pitchFamily="18"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tcPr>
                </a:tc>
                <a:tc>
                  <a:txBody>
                    <a:bodyPr/>
                    <a:lstStyle/>
                    <a:p>
                      <a:pPr algn="ctr">
                        <a:lnSpc>
                          <a:spcPct val="105000"/>
                        </a:lnSpc>
                      </a:pPr>
                      <a:r>
                        <a:rPr lang="en-US" sz="2000" b="1">
                          <a:effectLst/>
                          <a:latin typeface="UTM Avo" panose="02040603050506020204" pitchFamily="18" charset="0"/>
                        </a:rPr>
                        <a:t>Hình học và Đo lường</a:t>
                      </a:r>
                      <a:endParaRPr lang="en-US" sz="2000" b="1">
                        <a:effectLst/>
                        <a:latin typeface="UTM Avo" panose="02040603050506020204" pitchFamily="18" charset="0"/>
                        <a:ea typeface="Times New Roman" panose="02020603050405020304" pitchFamily="18"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tcPr>
                </a:tc>
                <a:tc>
                  <a:txBody>
                    <a:bodyPr/>
                    <a:lstStyle/>
                    <a:p>
                      <a:pPr algn="ctr">
                        <a:lnSpc>
                          <a:spcPct val="105000"/>
                        </a:lnSpc>
                      </a:pPr>
                      <a:r>
                        <a:rPr lang="en-US" sz="2000" b="1">
                          <a:effectLst/>
                          <a:latin typeface="UTM Avo" panose="02040603050506020204" pitchFamily="18" charset="0"/>
                        </a:rPr>
                        <a:t>Một số yếu tố Thống kê và Xác suất</a:t>
                      </a:r>
                      <a:endParaRPr lang="en-US" sz="2000" b="1">
                        <a:effectLst/>
                        <a:latin typeface="UTM Avo" panose="02040603050506020204" pitchFamily="18" charset="0"/>
                        <a:ea typeface="Times New Roman" panose="02020603050405020304" pitchFamily="18"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tcPr>
                </a:tc>
                <a:tc>
                  <a:txBody>
                    <a:bodyPr/>
                    <a:lstStyle/>
                    <a:p>
                      <a:pPr algn="ctr">
                        <a:lnSpc>
                          <a:spcPct val="105000"/>
                        </a:lnSpc>
                      </a:pPr>
                      <a:r>
                        <a:rPr lang="en-US" sz="2000" b="1">
                          <a:effectLst/>
                          <a:latin typeface="UTM Avo" panose="02040603050506020204" pitchFamily="18" charset="0"/>
                        </a:rPr>
                        <a:t>Hoạt động thực hành và trải nghiệm</a:t>
                      </a:r>
                      <a:endParaRPr lang="en-US" sz="2000" b="1">
                        <a:effectLst/>
                        <a:latin typeface="UTM Avo" panose="02040603050506020204" pitchFamily="18" charset="0"/>
                        <a:ea typeface="Times New Roman" panose="02020603050405020304" pitchFamily="18"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tcPr>
                </a:tc>
                <a:extLst>
                  <a:ext uri="{0D108BD9-81ED-4DB2-BD59-A6C34878D82A}">
                    <a16:rowId xmlns:a16="http://schemas.microsoft.com/office/drawing/2014/main" xmlns="" val="690866128"/>
                  </a:ext>
                </a:extLst>
              </a:tr>
              <a:tr h="558224">
                <a:tc>
                  <a:txBody>
                    <a:bodyPr/>
                    <a:lstStyle/>
                    <a:p>
                      <a:pPr algn="ctr">
                        <a:lnSpc>
                          <a:spcPct val="105000"/>
                        </a:lnSpc>
                      </a:pPr>
                      <a:r>
                        <a:rPr lang="en-US" sz="2000">
                          <a:effectLst/>
                          <a:latin typeface="UTM Avo" panose="02040603050506020204" pitchFamily="18" charset="0"/>
                          <a:ea typeface="Times New Roman" panose="02020603050405020304" pitchFamily="18" charset="0"/>
                        </a:rPr>
                        <a:t>Tỉ lệ</a:t>
                      </a: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tcPr>
                </a:tc>
                <a:tc>
                  <a:txBody>
                    <a:bodyPr/>
                    <a:lstStyle/>
                    <a:p>
                      <a:pPr algn="ctr">
                        <a:lnSpc>
                          <a:spcPct val="105000"/>
                        </a:lnSpc>
                      </a:pPr>
                      <a:endParaRPr lang="en-US" sz="2000">
                        <a:effectLst/>
                        <a:latin typeface="UTM Avo" panose="02040603050506020204" pitchFamily="18" charset="0"/>
                        <a:ea typeface="Times New Roman" panose="02020603050405020304" pitchFamily="18"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tcPr>
                </a:tc>
                <a:tc>
                  <a:txBody>
                    <a:bodyPr/>
                    <a:lstStyle/>
                    <a:p>
                      <a:pPr algn="ctr">
                        <a:lnSpc>
                          <a:spcPct val="105000"/>
                        </a:lnSpc>
                      </a:pPr>
                      <a:endParaRPr lang="en-US" sz="2000">
                        <a:effectLst/>
                        <a:latin typeface="UTM Avo" panose="02040603050506020204" pitchFamily="18" charset="0"/>
                        <a:ea typeface="Times New Roman" panose="02020603050405020304" pitchFamily="18"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tcPr>
                </a:tc>
                <a:tc>
                  <a:txBody>
                    <a:bodyPr/>
                    <a:lstStyle/>
                    <a:p>
                      <a:pPr algn="ctr">
                        <a:lnSpc>
                          <a:spcPct val="105000"/>
                        </a:lnSpc>
                      </a:pPr>
                      <a:endParaRPr lang="en-US" sz="2000">
                        <a:effectLst/>
                        <a:latin typeface="UTM Avo" panose="02040603050506020204" pitchFamily="18" charset="0"/>
                        <a:ea typeface="Times New Roman" panose="02020603050405020304" pitchFamily="18"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tcPr>
                </a:tc>
                <a:tc>
                  <a:txBody>
                    <a:bodyPr/>
                    <a:lstStyle/>
                    <a:p>
                      <a:pPr algn="ctr">
                        <a:lnSpc>
                          <a:spcPct val="105000"/>
                        </a:lnSpc>
                      </a:pPr>
                      <a:endParaRPr lang="en-US" sz="2000" dirty="0">
                        <a:effectLst/>
                        <a:latin typeface="UTM Avo" panose="02040603050506020204" pitchFamily="18" charset="0"/>
                        <a:ea typeface="Times New Roman" panose="02020603050405020304" pitchFamily="18"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tcPr>
                </a:tc>
                <a:extLst>
                  <a:ext uri="{0D108BD9-81ED-4DB2-BD59-A6C34878D82A}">
                    <a16:rowId xmlns:a16="http://schemas.microsoft.com/office/drawing/2014/main" xmlns="" val="2780245090"/>
                  </a:ext>
                </a:extLst>
              </a:tr>
            </a:tbl>
          </a:graphicData>
        </a:graphic>
      </p:graphicFrame>
      <p:graphicFrame>
        <p:nvGraphicFramePr>
          <p:cNvPr id="10" name="Chart 9">
            <a:extLst>
              <a:ext uri="{FF2B5EF4-FFF2-40B4-BE49-F238E27FC236}">
                <a16:creationId xmlns:a16="http://schemas.microsoft.com/office/drawing/2014/main" xmlns="" id="{C43A0C5C-2FA5-4B0D-B803-0835B75F41C0}"/>
              </a:ext>
            </a:extLst>
          </p:cNvPr>
          <p:cNvGraphicFramePr>
            <a:graphicFrameLocks/>
          </p:cNvGraphicFramePr>
          <p:nvPr>
            <p:extLst>
              <p:ext uri="{D42A27DB-BD31-4B8C-83A1-F6EECF244321}">
                <p14:modId xmlns:p14="http://schemas.microsoft.com/office/powerpoint/2010/main" val="2669535691"/>
              </p:ext>
            </p:extLst>
          </p:nvPr>
        </p:nvGraphicFramePr>
        <p:xfrm>
          <a:off x="994292" y="3536267"/>
          <a:ext cx="8991600" cy="3303104"/>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xmlns="" id="{8F365F2C-7EA2-4F6E-9ACB-CBD5DC5096CC}"/>
              </a:ext>
            </a:extLst>
          </p:cNvPr>
          <p:cNvSpPr txBox="1"/>
          <p:nvPr/>
        </p:nvSpPr>
        <p:spPr>
          <a:xfrm>
            <a:off x="960782" y="3149409"/>
            <a:ext cx="9455427" cy="400110"/>
          </a:xfrm>
          <a:prstGeom prst="rect">
            <a:avLst/>
          </a:prstGeom>
          <a:noFill/>
        </p:spPr>
        <p:txBody>
          <a:bodyPr wrap="square" rtlCol="0">
            <a:spAutoFit/>
          </a:bodyPr>
          <a:lstStyle/>
          <a:p>
            <a:pPr algn="ctr"/>
            <a:r>
              <a:rPr lang="en-US" sz="2000" b="1">
                <a:solidFill>
                  <a:srgbClr val="0070C0"/>
                </a:solidFill>
                <a:latin typeface="UTM Avo" panose="02040603050506020204" pitchFamily="18" charset="0"/>
              </a:rPr>
              <a:t>Tỉ lệ phần trăm số tiết học các phần của môn Toán lớp 7</a:t>
            </a:r>
          </a:p>
        </p:txBody>
      </p:sp>
      <p:sp>
        <p:nvSpPr>
          <p:cNvPr id="14" name="TextBox 13">
            <a:extLst>
              <a:ext uri="{FF2B5EF4-FFF2-40B4-BE49-F238E27FC236}">
                <a16:creationId xmlns:a16="http://schemas.microsoft.com/office/drawing/2014/main" xmlns="" id="{759FD747-4772-42A0-9D84-C79ACF177338}"/>
              </a:ext>
            </a:extLst>
          </p:cNvPr>
          <p:cNvSpPr txBox="1"/>
          <p:nvPr/>
        </p:nvSpPr>
        <p:spPr>
          <a:xfrm>
            <a:off x="2150657" y="2514991"/>
            <a:ext cx="978593" cy="400110"/>
          </a:xfrm>
          <a:prstGeom prst="rect">
            <a:avLst/>
          </a:prstGeom>
          <a:noFill/>
        </p:spPr>
        <p:txBody>
          <a:bodyPr wrap="square" rtlCol="0">
            <a:spAutoFit/>
          </a:bodyPr>
          <a:lstStyle/>
          <a:p>
            <a:pPr algn="ctr"/>
            <a:r>
              <a:rPr lang="en-US" sz="2000">
                <a:solidFill>
                  <a:prstClr val="black"/>
                </a:solidFill>
                <a:latin typeface="UTM Avo" panose="02040603050506020204" pitchFamily="18" charset="0"/>
              </a:rPr>
              <a:t>43%</a:t>
            </a:r>
          </a:p>
        </p:txBody>
      </p:sp>
      <p:sp>
        <p:nvSpPr>
          <p:cNvPr id="15" name="TextBox 14">
            <a:extLst>
              <a:ext uri="{FF2B5EF4-FFF2-40B4-BE49-F238E27FC236}">
                <a16:creationId xmlns:a16="http://schemas.microsoft.com/office/drawing/2014/main" xmlns="" id="{5E0B5A22-185E-4CDC-8006-8803444D51A3}"/>
              </a:ext>
            </a:extLst>
          </p:cNvPr>
          <p:cNvSpPr txBox="1"/>
          <p:nvPr/>
        </p:nvSpPr>
        <p:spPr>
          <a:xfrm>
            <a:off x="9840928" y="2529070"/>
            <a:ext cx="978593" cy="400110"/>
          </a:xfrm>
          <a:prstGeom prst="rect">
            <a:avLst/>
          </a:prstGeom>
          <a:noFill/>
        </p:spPr>
        <p:txBody>
          <a:bodyPr wrap="square" rtlCol="0">
            <a:spAutoFit/>
          </a:bodyPr>
          <a:lstStyle/>
          <a:p>
            <a:pPr algn="ctr"/>
            <a:r>
              <a:rPr lang="en-US" sz="2000">
                <a:solidFill>
                  <a:prstClr val="black"/>
                </a:solidFill>
                <a:latin typeface="UTM Avo" panose="02040603050506020204" pitchFamily="18" charset="0"/>
              </a:rPr>
              <a:t>7%</a:t>
            </a:r>
          </a:p>
        </p:txBody>
      </p:sp>
      <p:sp>
        <p:nvSpPr>
          <p:cNvPr id="16" name="TextBox 15">
            <a:extLst>
              <a:ext uri="{FF2B5EF4-FFF2-40B4-BE49-F238E27FC236}">
                <a16:creationId xmlns:a16="http://schemas.microsoft.com/office/drawing/2014/main" xmlns="" id="{4B0641AE-DA50-42FF-8630-0D020FA73596}"/>
              </a:ext>
            </a:extLst>
          </p:cNvPr>
          <p:cNvSpPr txBox="1"/>
          <p:nvPr/>
        </p:nvSpPr>
        <p:spPr>
          <a:xfrm>
            <a:off x="6866149" y="2508290"/>
            <a:ext cx="978593" cy="400110"/>
          </a:xfrm>
          <a:prstGeom prst="rect">
            <a:avLst/>
          </a:prstGeom>
          <a:noFill/>
        </p:spPr>
        <p:txBody>
          <a:bodyPr wrap="square" rtlCol="0">
            <a:spAutoFit/>
          </a:bodyPr>
          <a:lstStyle/>
          <a:p>
            <a:pPr algn="ctr"/>
            <a:r>
              <a:rPr lang="en-US" sz="2000">
                <a:solidFill>
                  <a:prstClr val="black"/>
                </a:solidFill>
                <a:latin typeface="UTM Avo" panose="02040603050506020204" pitchFamily="18" charset="0"/>
              </a:rPr>
              <a:t>14%</a:t>
            </a:r>
          </a:p>
        </p:txBody>
      </p:sp>
      <p:sp>
        <p:nvSpPr>
          <p:cNvPr id="17" name="TextBox 16">
            <a:extLst>
              <a:ext uri="{FF2B5EF4-FFF2-40B4-BE49-F238E27FC236}">
                <a16:creationId xmlns:a16="http://schemas.microsoft.com/office/drawing/2014/main" xmlns="" id="{E1281509-C49F-4CE6-928B-94418EB68A86}"/>
              </a:ext>
            </a:extLst>
          </p:cNvPr>
          <p:cNvSpPr txBox="1"/>
          <p:nvPr/>
        </p:nvSpPr>
        <p:spPr>
          <a:xfrm>
            <a:off x="4287028" y="2525488"/>
            <a:ext cx="978593" cy="400110"/>
          </a:xfrm>
          <a:prstGeom prst="rect">
            <a:avLst/>
          </a:prstGeom>
          <a:noFill/>
        </p:spPr>
        <p:txBody>
          <a:bodyPr wrap="square" rtlCol="0">
            <a:spAutoFit/>
          </a:bodyPr>
          <a:lstStyle/>
          <a:p>
            <a:pPr algn="ctr"/>
            <a:r>
              <a:rPr lang="en-US" sz="2000">
                <a:solidFill>
                  <a:prstClr val="black"/>
                </a:solidFill>
                <a:latin typeface="UTM Avo" panose="02040603050506020204" pitchFamily="18" charset="0"/>
              </a:rPr>
              <a:t>36%</a:t>
            </a:r>
          </a:p>
        </p:txBody>
      </p:sp>
      <mc:AlternateContent xmlns:mc="http://schemas.openxmlformats.org/markup-compatibility/2006" xmlns:a14="http://schemas.microsoft.com/office/drawing/2010/main">
        <mc:Choice Requires="a14">
          <p:sp>
            <p:nvSpPr>
              <p:cNvPr id="18" name="Thought Bubble: Cloud 17">
                <a:extLst>
                  <a:ext uri="{FF2B5EF4-FFF2-40B4-BE49-F238E27FC236}">
                    <a16:creationId xmlns:a16="http://schemas.microsoft.com/office/drawing/2014/main" xmlns="" id="{312D7BC7-4663-458C-96B4-C5C3FD73005B}"/>
                  </a:ext>
                </a:extLst>
              </p:cNvPr>
              <p:cNvSpPr/>
              <p:nvPr/>
            </p:nvSpPr>
            <p:spPr>
              <a:xfrm>
                <a:off x="230960" y="573957"/>
                <a:ext cx="3081156" cy="1974336"/>
              </a:xfrm>
              <a:prstGeom prst="cloudCallout">
                <a:avLst>
                  <a:gd name="adj1" fmla="val 33133"/>
                  <a:gd name="adj2" fmla="val 57968"/>
                </a:avLst>
              </a:prstGeom>
              <a:solidFill>
                <a:srgbClr val="FDD5A9"/>
              </a:solidFill>
              <a:ln>
                <a:solidFill>
                  <a:srgbClr val="FC98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sz="2400" i="1" smtClean="0">
                              <a:solidFill>
                                <a:prstClr val="black"/>
                              </a:solidFill>
                              <a:latin typeface="Cambria Math"/>
                            </a:rPr>
                          </m:ctrlPr>
                        </m:fPr>
                        <m:num>
                          <m:r>
                            <a:rPr lang="en-US" sz="2400" i="1" smtClean="0">
                              <a:solidFill>
                                <a:prstClr val="black"/>
                              </a:solidFill>
                              <a:latin typeface="Cambria Math" panose="02040503050406030204" pitchFamily="18" charset="0"/>
                            </a:rPr>
                            <m:t>60</m:t>
                          </m:r>
                        </m:num>
                        <m:den>
                          <m:r>
                            <a:rPr lang="en-US" sz="2400" i="1" smtClean="0">
                              <a:solidFill>
                                <a:prstClr val="black"/>
                              </a:solidFill>
                              <a:latin typeface="Cambria Math" panose="02040503050406030204" pitchFamily="18" charset="0"/>
                            </a:rPr>
                            <m:t>140</m:t>
                          </m:r>
                        </m:den>
                      </m:f>
                      <m:r>
                        <a:rPr lang="en-US" sz="2400" i="1">
                          <a:solidFill>
                            <a:prstClr val="black"/>
                          </a:solidFill>
                          <a:latin typeface="Cambria Math" panose="02040503050406030204" pitchFamily="18" charset="0"/>
                          <a:ea typeface="Cambria Math" panose="02040503050406030204" pitchFamily="18" charset="0"/>
                        </a:rPr>
                        <m:t>≈</m:t>
                      </m:r>
                      <m:r>
                        <a:rPr lang="en-US" sz="2400" i="1" smtClean="0">
                          <a:solidFill>
                            <a:prstClr val="black"/>
                          </a:solidFill>
                          <a:latin typeface="Cambria Math" panose="02040503050406030204" pitchFamily="18" charset="0"/>
                        </a:rPr>
                        <m:t>43%</m:t>
                      </m:r>
                    </m:oMath>
                  </m:oMathPara>
                </a14:m>
                <a:endParaRPr lang="en-US" sz="2400">
                  <a:solidFill>
                    <a:prstClr val="white"/>
                  </a:solidFill>
                </a:endParaRPr>
              </a:p>
            </p:txBody>
          </p:sp>
        </mc:Choice>
        <mc:Fallback xmlns="">
          <p:sp>
            <p:nvSpPr>
              <p:cNvPr id="18" name="Thought Bubble: Cloud 17">
                <a:extLst>
                  <a:ext uri="{FF2B5EF4-FFF2-40B4-BE49-F238E27FC236}">
                    <a16:creationId xmlns:a16="http://schemas.microsoft.com/office/drawing/2014/main" id="{312D7BC7-4663-458C-96B4-C5C3FD73005B}"/>
                  </a:ext>
                </a:extLst>
              </p:cNvPr>
              <p:cNvSpPr>
                <a:spLocks noRot="1" noChangeAspect="1" noMove="1" noResize="1" noEditPoints="1" noAdjustHandles="1" noChangeArrowheads="1" noChangeShapeType="1" noTextEdit="1"/>
              </p:cNvSpPr>
              <p:nvPr/>
            </p:nvSpPr>
            <p:spPr>
              <a:xfrm>
                <a:off x="230960" y="573957"/>
                <a:ext cx="3081156" cy="1974336"/>
              </a:xfrm>
              <a:prstGeom prst="cloudCallout">
                <a:avLst>
                  <a:gd name="adj1" fmla="val 33133"/>
                  <a:gd name="adj2" fmla="val 57968"/>
                </a:avLst>
              </a:prstGeom>
              <a:blipFill>
                <a:blip r:embed="rId4"/>
                <a:stretch>
                  <a:fillRect/>
                </a:stretch>
              </a:blipFill>
              <a:ln>
                <a:solidFill>
                  <a:srgbClr val="FC982B"/>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hought Bubble: Cloud 18">
                <a:extLst>
                  <a:ext uri="{FF2B5EF4-FFF2-40B4-BE49-F238E27FC236}">
                    <a16:creationId xmlns:a16="http://schemas.microsoft.com/office/drawing/2014/main" xmlns="" id="{4530B7DB-E6DB-4FF7-B3CA-39F986E8BCEF}"/>
                  </a:ext>
                </a:extLst>
              </p:cNvPr>
              <p:cNvSpPr/>
              <p:nvPr/>
            </p:nvSpPr>
            <p:spPr>
              <a:xfrm>
                <a:off x="2184465" y="524649"/>
                <a:ext cx="3081156" cy="1974336"/>
              </a:xfrm>
              <a:prstGeom prst="cloudCallout">
                <a:avLst>
                  <a:gd name="adj1" fmla="val 33133"/>
                  <a:gd name="adj2" fmla="val 57968"/>
                </a:avLst>
              </a:prstGeom>
              <a:solidFill>
                <a:schemeClr val="accent6"/>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sz="2400" i="1" smtClean="0">
                              <a:solidFill>
                                <a:prstClr val="black"/>
                              </a:solidFill>
                              <a:latin typeface="Cambria Math"/>
                            </a:rPr>
                          </m:ctrlPr>
                        </m:fPr>
                        <m:num>
                          <m:r>
                            <a:rPr lang="en-US" sz="2400" i="1" smtClean="0">
                              <a:solidFill>
                                <a:prstClr val="black"/>
                              </a:solidFill>
                              <a:latin typeface="Cambria Math" panose="02040503050406030204" pitchFamily="18" charset="0"/>
                            </a:rPr>
                            <m:t>50</m:t>
                          </m:r>
                        </m:num>
                        <m:den>
                          <m:r>
                            <a:rPr lang="en-US" sz="2400" i="1" smtClean="0">
                              <a:solidFill>
                                <a:prstClr val="black"/>
                              </a:solidFill>
                              <a:latin typeface="Cambria Math" panose="02040503050406030204" pitchFamily="18" charset="0"/>
                            </a:rPr>
                            <m:t>140</m:t>
                          </m:r>
                        </m:den>
                      </m:f>
                      <m:r>
                        <a:rPr lang="en-US" sz="2400" i="1">
                          <a:solidFill>
                            <a:prstClr val="black"/>
                          </a:solidFill>
                          <a:latin typeface="Cambria Math" panose="02040503050406030204" pitchFamily="18" charset="0"/>
                          <a:ea typeface="Cambria Math" panose="02040503050406030204" pitchFamily="18" charset="0"/>
                        </a:rPr>
                        <m:t>≈</m:t>
                      </m:r>
                      <m:r>
                        <a:rPr lang="en-US" sz="2400" i="1" smtClean="0">
                          <a:solidFill>
                            <a:prstClr val="black"/>
                          </a:solidFill>
                          <a:latin typeface="Cambria Math" panose="02040503050406030204" pitchFamily="18" charset="0"/>
                        </a:rPr>
                        <m:t>36%</m:t>
                      </m:r>
                    </m:oMath>
                  </m:oMathPara>
                </a14:m>
                <a:endParaRPr lang="en-US" sz="2400">
                  <a:solidFill>
                    <a:prstClr val="white"/>
                  </a:solidFill>
                </a:endParaRPr>
              </a:p>
            </p:txBody>
          </p:sp>
        </mc:Choice>
        <mc:Fallback xmlns="">
          <p:sp>
            <p:nvSpPr>
              <p:cNvPr id="19" name="Thought Bubble: Cloud 18">
                <a:extLst>
                  <a:ext uri="{FF2B5EF4-FFF2-40B4-BE49-F238E27FC236}">
                    <a16:creationId xmlns:a16="http://schemas.microsoft.com/office/drawing/2014/main" id="{4530B7DB-E6DB-4FF7-B3CA-39F986E8BCEF}"/>
                  </a:ext>
                </a:extLst>
              </p:cNvPr>
              <p:cNvSpPr>
                <a:spLocks noRot="1" noChangeAspect="1" noMove="1" noResize="1" noEditPoints="1" noAdjustHandles="1" noChangeArrowheads="1" noChangeShapeType="1" noTextEdit="1"/>
              </p:cNvSpPr>
              <p:nvPr/>
            </p:nvSpPr>
            <p:spPr>
              <a:xfrm>
                <a:off x="2184465" y="524649"/>
                <a:ext cx="3081156" cy="1974336"/>
              </a:xfrm>
              <a:prstGeom prst="cloudCallout">
                <a:avLst>
                  <a:gd name="adj1" fmla="val 33133"/>
                  <a:gd name="adj2" fmla="val 57968"/>
                </a:avLst>
              </a:prstGeom>
              <a:blipFill>
                <a:blip r:embed="rId5"/>
                <a:stretch>
                  <a:fillRect/>
                </a:stretch>
              </a:blipFill>
              <a:ln>
                <a:solidFill>
                  <a:schemeClr val="accent6">
                    <a:lumMod val="5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hought Bubble: Cloud 19">
                <a:extLst>
                  <a:ext uri="{FF2B5EF4-FFF2-40B4-BE49-F238E27FC236}">
                    <a16:creationId xmlns:a16="http://schemas.microsoft.com/office/drawing/2014/main" xmlns="" id="{AB9689D1-96D5-4A28-9534-51D2E9C786A3}"/>
                  </a:ext>
                </a:extLst>
              </p:cNvPr>
              <p:cNvSpPr/>
              <p:nvPr/>
            </p:nvSpPr>
            <p:spPr>
              <a:xfrm>
                <a:off x="7629942" y="490476"/>
                <a:ext cx="3081156" cy="1974336"/>
              </a:xfrm>
              <a:prstGeom prst="cloudCallout">
                <a:avLst>
                  <a:gd name="adj1" fmla="val 33133"/>
                  <a:gd name="adj2" fmla="val 57968"/>
                </a:avLst>
              </a:prstGeom>
              <a:solidFill>
                <a:schemeClr val="accent1">
                  <a:lumMod val="20000"/>
                  <a:lumOff val="80000"/>
                </a:schemeClr>
              </a:solidFill>
              <a:ln>
                <a:solidFill>
                  <a:srgbClr val="66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sz="2400" i="1" smtClean="0">
                              <a:solidFill>
                                <a:prstClr val="black"/>
                              </a:solidFill>
                              <a:latin typeface="Cambria Math"/>
                            </a:rPr>
                          </m:ctrlPr>
                        </m:fPr>
                        <m:num>
                          <m:r>
                            <a:rPr lang="en-US" sz="2400" i="1" smtClean="0">
                              <a:solidFill>
                                <a:prstClr val="black"/>
                              </a:solidFill>
                              <a:latin typeface="Cambria Math" panose="02040503050406030204" pitchFamily="18" charset="0"/>
                            </a:rPr>
                            <m:t>10</m:t>
                          </m:r>
                        </m:num>
                        <m:den>
                          <m:r>
                            <a:rPr lang="en-US" sz="2400" i="1" smtClean="0">
                              <a:solidFill>
                                <a:prstClr val="black"/>
                              </a:solidFill>
                              <a:latin typeface="Cambria Math" panose="02040503050406030204" pitchFamily="18" charset="0"/>
                            </a:rPr>
                            <m:t>140</m:t>
                          </m:r>
                        </m:den>
                      </m:f>
                      <m:r>
                        <a:rPr lang="en-US" sz="2400" i="1">
                          <a:solidFill>
                            <a:prstClr val="black"/>
                          </a:solidFill>
                          <a:latin typeface="Cambria Math" panose="02040503050406030204" pitchFamily="18" charset="0"/>
                          <a:ea typeface="Cambria Math" panose="02040503050406030204" pitchFamily="18" charset="0"/>
                        </a:rPr>
                        <m:t>≈</m:t>
                      </m:r>
                      <m:r>
                        <a:rPr lang="en-US" sz="2400" i="1" smtClean="0">
                          <a:solidFill>
                            <a:prstClr val="black"/>
                          </a:solidFill>
                          <a:latin typeface="Cambria Math" panose="02040503050406030204" pitchFamily="18" charset="0"/>
                        </a:rPr>
                        <m:t>7%</m:t>
                      </m:r>
                    </m:oMath>
                  </m:oMathPara>
                </a14:m>
                <a:endParaRPr lang="en-US" sz="2400">
                  <a:solidFill>
                    <a:prstClr val="white"/>
                  </a:solidFill>
                </a:endParaRPr>
              </a:p>
            </p:txBody>
          </p:sp>
        </mc:Choice>
        <mc:Fallback xmlns="">
          <p:sp>
            <p:nvSpPr>
              <p:cNvPr id="20" name="Thought Bubble: Cloud 19">
                <a:extLst>
                  <a:ext uri="{FF2B5EF4-FFF2-40B4-BE49-F238E27FC236}">
                    <a16:creationId xmlns:a16="http://schemas.microsoft.com/office/drawing/2014/main" id="{AB9689D1-96D5-4A28-9534-51D2E9C786A3}"/>
                  </a:ext>
                </a:extLst>
              </p:cNvPr>
              <p:cNvSpPr>
                <a:spLocks noRot="1" noChangeAspect="1" noMove="1" noResize="1" noEditPoints="1" noAdjustHandles="1" noChangeArrowheads="1" noChangeShapeType="1" noTextEdit="1"/>
              </p:cNvSpPr>
              <p:nvPr/>
            </p:nvSpPr>
            <p:spPr>
              <a:xfrm>
                <a:off x="7629942" y="490476"/>
                <a:ext cx="3081156" cy="1974336"/>
              </a:xfrm>
              <a:prstGeom prst="cloudCallout">
                <a:avLst>
                  <a:gd name="adj1" fmla="val 33133"/>
                  <a:gd name="adj2" fmla="val 57968"/>
                </a:avLst>
              </a:prstGeom>
              <a:blipFill>
                <a:blip r:embed="rId6"/>
                <a:stretch>
                  <a:fillRect/>
                </a:stretch>
              </a:blipFill>
              <a:ln>
                <a:solidFill>
                  <a:srgbClr val="66FFFF"/>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hought Bubble: Cloud 20">
                <a:extLst>
                  <a:ext uri="{FF2B5EF4-FFF2-40B4-BE49-F238E27FC236}">
                    <a16:creationId xmlns:a16="http://schemas.microsoft.com/office/drawing/2014/main" xmlns="" id="{DEF4A5E2-B11C-4BCF-8528-7247BB5F4999}"/>
                  </a:ext>
                </a:extLst>
              </p:cNvPr>
              <p:cNvSpPr/>
              <p:nvPr/>
            </p:nvSpPr>
            <p:spPr>
              <a:xfrm>
                <a:off x="4700740" y="481367"/>
                <a:ext cx="3081156" cy="1974336"/>
              </a:xfrm>
              <a:prstGeom prst="cloudCallout">
                <a:avLst>
                  <a:gd name="adj1" fmla="val 33133"/>
                  <a:gd name="adj2" fmla="val 57968"/>
                </a:avLst>
              </a:prstGeom>
              <a:solidFill>
                <a:srgbClr val="FFFFA3"/>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sz="2400" i="1" smtClean="0">
                              <a:solidFill>
                                <a:prstClr val="black"/>
                              </a:solidFill>
                              <a:latin typeface="Cambria Math"/>
                            </a:rPr>
                          </m:ctrlPr>
                        </m:fPr>
                        <m:num>
                          <m:r>
                            <a:rPr lang="en-US" sz="2400" i="1" smtClean="0">
                              <a:solidFill>
                                <a:prstClr val="black"/>
                              </a:solidFill>
                              <a:latin typeface="Cambria Math" panose="02040503050406030204" pitchFamily="18" charset="0"/>
                            </a:rPr>
                            <m:t>20</m:t>
                          </m:r>
                        </m:num>
                        <m:den>
                          <m:r>
                            <a:rPr lang="en-US" sz="2400" i="1" smtClean="0">
                              <a:solidFill>
                                <a:prstClr val="black"/>
                              </a:solidFill>
                              <a:latin typeface="Cambria Math" panose="02040503050406030204" pitchFamily="18" charset="0"/>
                            </a:rPr>
                            <m:t>140</m:t>
                          </m:r>
                        </m:den>
                      </m:f>
                      <m:r>
                        <a:rPr lang="en-US" sz="2400" i="1">
                          <a:solidFill>
                            <a:prstClr val="black"/>
                          </a:solidFill>
                          <a:latin typeface="Cambria Math" panose="02040503050406030204" pitchFamily="18" charset="0"/>
                          <a:ea typeface="Cambria Math" panose="02040503050406030204" pitchFamily="18" charset="0"/>
                        </a:rPr>
                        <m:t>≈</m:t>
                      </m:r>
                      <m:r>
                        <a:rPr lang="en-US" sz="2400" i="1" smtClean="0">
                          <a:solidFill>
                            <a:prstClr val="black"/>
                          </a:solidFill>
                          <a:latin typeface="Cambria Math" panose="02040503050406030204" pitchFamily="18" charset="0"/>
                        </a:rPr>
                        <m:t>14 %</m:t>
                      </m:r>
                    </m:oMath>
                  </m:oMathPara>
                </a14:m>
                <a:endParaRPr lang="en-US" sz="2400">
                  <a:solidFill>
                    <a:prstClr val="white"/>
                  </a:solidFill>
                </a:endParaRPr>
              </a:p>
            </p:txBody>
          </p:sp>
        </mc:Choice>
        <mc:Fallback xmlns="">
          <p:sp>
            <p:nvSpPr>
              <p:cNvPr id="21" name="Thought Bubble: Cloud 20">
                <a:extLst>
                  <a:ext uri="{FF2B5EF4-FFF2-40B4-BE49-F238E27FC236}">
                    <a16:creationId xmlns:a16="http://schemas.microsoft.com/office/drawing/2014/main" id="{DEF4A5E2-B11C-4BCF-8528-7247BB5F4999}"/>
                  </a:ext>
                </a:extLst>
              </p:cNvPr>
              <p:cNvSpPr>
                <a:spLocks noRot="1" noChangeAspect="1" noMove="1" noResize="1" noEditPoints="1" noAdjustHandles="1" noChangeArrowheads="1" noChangeShapeType="1" noTextEdit="1"/>
              </p:cNvSpPr>
              <p:nvPr/>
            </p:nvSpPr>
            <p:spPr>
              <a:xfrm>
                <a:off x="4700740" y="481367"/>
                <a:ext cx="3081156" cy="1974336"/>
              </a:xfrm>
              <a:prstGeom prst="cloudCallout">
                <a:avLst>
                  <a:gd name="adj1" fmla="val 33133"/>
                  <a:gd name="adj2" fmla="val 57968"/>
                </a:avLst>
              </a:prstGeom>
              <a:blipFill>
                <a:blip r:embed="rId7"/>
                <a:stretch>
                  <a:fillRect/>
                </a:stretch>
              </a:blipFill>
              <a:ln>
                <a:solidFill>
                  <a:srgbClr val="FFFF00"/>
                </a:solidFill>
              </a:ln>
            </p:spPr>
            <p:txBody>
              <a:bodyPr/>
              <a:lstStyle/>
              <a:p>
                <a:r>
                  <a:rPr lang="en-US">
                    <a:noFill/>
                  </a:rPr>
                  <a:t> </a:t>
                </a:r>
              </a:p>
            </p:txBody>
          </p:sp>
        </mc:Fallback>
      </mc:AlternateContent>
      <p:sp>
        <p:nvSpPr>
          <p:cNvPr id="22" name="TextBox 21">
            <a:extLst>
              <a:ext uri="{FF2B5EF4-FFF2-40B4-BE49-F238E27FC236}">
                <a16:creationId xmlns:a16="http://schemas.microsoft.com/office/drawing/2014/main" xmlns="" id="{688553E3-6373-48A6-A5A9-CF4802544364}"/>
              </a:ext>
            </a:extLst>
          </p:cNvPr>
          <p:cNvSpPr txBox="1"/>
          <p:nvPr/>
        </p:nvSpPr>
        <p:spPr>
          <a:xfrm>
            <a:off x="1011721" y="6187024"/>
            <a:ext cx="1835364" cy="461665"/>
          </a:xfrm>
          <a:prstGeom prst="rect">
            <a:avLst/>
          </a:prstGeom>
          <a:noFill/>
        </p:spPr>
        <p:txBody>
          <a:bodyPr wrap="square" rtlCol="0">
            <a:spAutoFit/>
          </a:bodyPr>
          <a:lstStyle/>
          <a:p>
            <a:r>
              <a:rPr lang="en-US" sz="2400" b="1">
                <a:solidFill>
                  <a:prstClr val="black"/>
                </a:solidFill>
                <a:latin typeface="UTM Avo" panose="02040603050506020204" pitchFamily="18" charset="0"/>
              </a:rPr>
              <a:t>Biểu đồ 2</a:t>
            </a:r>
          </a:p>
        </p:txBody>
      </p:sp>
      <p:sp>
        <p:nvSpPr>
          <p:cNvPr id="23" name="TextBox 22">
            <a:extLst>
              <a:ext uri="{FF2B5EF4-FFF2-40B4-BE49-F238E27FC236}">
                <a16:creationId xmlns:a16="http://schemas.microsoft.com/office/drawing/2014/main" xmlns="" id="{7DEBB943-7C1F-4B65-922A-6AB4E9556694}"/>
              </a:ext>
            </a:extLst>
          </p:cNvPr>
          <p:cNvSpPr txBox="1"/>
          <p:nvPr/>
        </p:nvSpPr>
        <p:spPr>
          <a:xfrm>
            <a:off x="2814017" y="4357890"/>
            <a:ext cx="857250" cy="461665"/>
          </a:xfrm>
          <a:prstGeom prst="rect">
            <a:avLst/>
          </a:prstGeom>
          <a:noFill/>
        </p:spPr>
        <p:txBody>
          <a:bodyPr wrap="square" rtlCol="0">
            <a:spAutoFit/>
          </a:bodyPr>
          <a:lstStyle/>
          <a:p>
            <a:r>
              <a:rPr lang="en-US" sz="2400" b="1">
                <a:solidFill>
                  <a:prstClr val="black"/>
                </a:solidFill>
                <a:latin typeface="UTM Avo" panose="02040603050506020204" pitchFamily="18" charset="0"/>
              </a:rPr>
              <a:t>14%</a:t>
            </a:r>
          </a:p>
        </p:txBody>
      </p:sp>
      <p:sp>
        <p:nvSpPr>
          <p:cNvPr id="24" name="TextBox 23">
            <a:extLst>
              <a:ext uri="{FF2B5EF4-FFF2-40B4-BE49-F238E27FC236}">
                <a16:creationId xmlns:a16="http://schemas.microsoft.com/office/drawing/2014/main" xmlns="" id="{9A1B7CA1-6BD0-409F-BFDD-5D062C691EB3}"/>
              </a:ext>
            </a:extLst>
          </p:cNvPr>
          <p:cNvSpPr txBox="1"/>
          <p:nvPr/>
        </p:nvSpPr>
        <p:spPr>
          <a:xfrm>
            <a:off x="3389822" y="3740200"/>
            <a:ext cx="857250" cy="461665"/>
          </a:xfrm>
          <a:prstGeom prst="rect">
            <a:avLst/>
          </a:prstGeom>
          <a:noFill/>
        </p:spPr>
        <p:txBody>
          <a:bodyPr wrap="square" rtlCol="0">
            <a:spAutoFit/>
          </a:bodyPr>
          <a:lstStyle/>
          <a:p>
            <a:r>
              <a:rPr lang="en-US" sz="2400" b="1">
                <a:solidFill>
                  <a:prstClr val="black"/>
                </a:solidFill>
                <a:latin typeface="UTM Avo" panose="02040603050506020204" pitchFamily="18" charset="0"/>
              </a:rPr>
              <a:t>7%</a:t>
            </a:r>
          </a:p>
        </p:txBody>
      </p:sp>
      <p:sp>
        <p:nvSpPr>
          <p:cNvPr id="25" name="TextBox 24">
            <a:extLst>
              <a:ext uri="{FF2B5EF4-FFF2-40B4-BE49-F238E27FC236}">
                <a16:creationId xmlns:a16="http://schemas.microsoft.com/office/drawing/2014/main" xmlns="" id="{1A1D5606-27C5-402C-BC8F-D0B94C20488F}"/>
              </a:ext>
            </a:extLst>
          </p:cNvPr>
          <p:cNvSpPr txBox="1"/>
          <p:nvPr/>
        </p:nvSpPr>
        <p:spPr>
          <a:xfrm>
            <a:off x="3129250" y="5627926"/>
            <a:ext cx="857250" cy="461665"/>
          </a:xfrm>
          <a:prstGeom prst="rect">
            <a:avLst/>
          </a:prstGeom>
          <a:noFill/>
        </p:spPr>
        <p:txBody>
          <a:bodyPr wrap="square" rtlCol="0">
            <a:spAutoFit/>
          </a:bodyPr>
          <a:lstStyle/>
          <a:p>
            <a:r>
              <a:rPr lang="en-US" sz="2400" b="1">
                <a:solidFill>
                  <a:prstClr val="black"/>
                </a:solidFill>
                <a:latin typeface="UTM Avo" panose="02040603050506020204" pitchFamily="18" charset="0"/>
              </a:rPr>
              <a:t>36%</a:t>
            </a:r>
          </a:p>
        </p:txBody>
      </p:sp>
      <p:sp>
        <p:nvSpPr>
          <p:cNvPr id="26" name="TextBox 25">
            <a:extLst>
              <a:ext uri="{FF2B5EF4-FFF2-40B4-BE49-F238E27FC236}">
                <a16:creationId xmlns:a16="http://schemas.microsoft.com/office/drawing/2014/main" xmlns="" id="{4295F1BC-ED04-4669-8264-1025AA307D5D}"/>
              </a:ext>
            </a:extLst>
          </p:cNvPr>
          <p:cNvSpPr txBox="1"/>
          <p:nvPr/>
        </p:nvSpPr>
        <p:spPr>
          <a:xfrm>
            <a:off x="4347699" y="4732779"/>
            <a:ext cx="857250" cy="461665"/>
          </a:xfrm>
          <a:prstGeom prst="rect">
            <a:avLst/>
          </a:prstGeom>
          <a:noFill/>
        </p:spPr>
        <p:txBody>
          <a:bodyPr wrap="square" rtlCol="0">
            <a:spAutoFit/>
          </a:bodyPr>
          <a:lstStyle/>
          <a:p>
            <a:r>
              <a:rPr lang="en-US" sz="2400" b="1">
                <a:solidFill>
                  <a:prstClr val="black"/>
                </a:solidFill>
                <a:latin typeface="UTM Avo" panose="02040603050506020204" pitchFamily="18" charset="0"/>
              </a:rPr>
              <a:t>43%</a:t>
            </a:r>
          </a:p>
        </p:txBody>
      </p:sp>
      <p:sp>
        <p:nvSpPr>
          <p:cNvPr id="27" name="Rectangle 26">
            <a:extLst>
              <a:ext uri="{FF2B5EF4-FFF2-40B4-BE49-F238E27FC236}">
                <a16:creationId xmlns:a16="http://schemas.microsoft.com/office/drawing/2014/main" xmlns="" id="{D122737F-7126-4041-9992-3C634B547CB9}"/>
              </a:ext>
            </a:extLst>
          </p:cNvPr>
          <p:cNvSpPr/>
          <p:nvPr/>
        </p:nvSpPr>
        <p:spPr>
          <a:xfrm>
            <a:off x="6189751" y="3862345"/>
            <a:ext cx="211017" cy="217373"/>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a:solidFill>
                <a:prstClr val="white"/>
              </a:solidFill>
            </a:endParaRPr>
          </a:p>
        </p:txBody>
      </p:sp>
      <p:sp>
        <p:nvSpPr>
          <p:cNvPr id="28" name="Rectangle 27">
            <a:extLst>
              <a:ext uri="{FF2B5EF4-FFF2-40B4-BE49-F238E27FC236}">
                <a16:creationId xmlns:a16="http://schemas.microsoft.com/office/drawing/2014/main" xmlns="" id="{40FBF3EF-C5A0-4D94-94AF-B300100A2BAC}"/>
              </a:ext>
            </a:extLst>
          </p:cNvPr>
          <p:cNvSpPr/>
          <p:nvPr/>
        </p:nvSpPr>
        <p:spPr>
          <a:xfrm>
            <a:off x="6189751" y="5258305"/>
            <a:ext cx="211017" cy="217373"/>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a:solidFill>
                <a:prstClr val="white"/>
              </a:solidFill>
            </a:endParaRPr>
          </a:p>
        </p:txBody>
      </p:sp>
      <p:sp>
        <p:nvSpPr>
          <p:cNvPr id="29" name="Rectangle 28">
            <a:extLst>
              <a:ext uri="{FF2B5EF4-FFF2-40B4-BE49-F238E27FC236}">
                <a16:creationId xmlns:a16="http://schemas.microsoft.com/office/drawing/2014/main" xmlns="" id="{C755601E-EDB7-4094-A16D-C0F5AB52CBC8}"/>
              </a:ext>
            </a:extLst>
          </p:cNvPr>
          <p:cNvSpPr/>
          <p:nvPr/>
        </p:nvSpPr>
        <p:spPr>
          <a:xfrm>
            <a:off x="6189752" y="4557814"/>
            <a:ext cx="211017" cy="217373"/>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a:solidFill>
                <a:prstClr val="white"/>
              </a:solidFill>
            </a:endParaRPr>
          </a:p>
        </p:txBody>
      </p:sp>
      <p:sp>
        <p:nvSpPr>
          <p:cNvPr id="30" name="Rectangle 29">
            <a:extLst>
              <a:ext uri="{FF2B5EF4-FFF2-40B4-BE49-F238E27FC236}">
                <a16:creationId xmlns:a16="http://schemas.microsoft.com/office/drawing/2014/main" xmlns="" id="{334B5EB1-A28D-4D8E-A3C3-3A02AF1C1B5E}"/>
              </a:ext>
            </a:extLst>
          </p:cNvPr>
          <p:cNvSpPr/>
          <p:nvPr/>
        </p:nvSpPr>
        <p:spPr>
          <a:xfrm>
            <a:off x="6189750" y="5940151"/>
            <a:ext cx="211017" cy="217373"/>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a:solidFill>
                <a:prstClr val="white"/>
              </a:solidFill>
            </a:endParaRPr>
          </a:p>
        </p:txBody>
      </p:sp>
    </p:spTree>
    <p:extLst>
      <p:ext uri="{BB962C8B-B14F-4D97-AF65-F5344CB8AC3E}">
        <p14:creationId xmlns:p14="http://schemas.microsoft.com/office/powerpoint/2010/main" val="2982365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8"/>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19"/>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21"/>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20"/>
                                        </p:tgtEl>
                                        <p:attrNameLst>
                                          <p:attrName>style.visibility</p:attrName>
                                        </p:attrNameLst>
                                      </p:cBhvr>
                                      <p:to>
                                        <p:strVal val="hidden"/>
                                      </p:to>
                                    </p:set>
                                  </p:childTnLst>
                                </p:cTn>
                              </p:par>
                              <p:par>
                                <p:cTn id="41" presetID="1"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27"/>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29"/>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28"/>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30"/>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P spid="15" grpId="0"/>
      <p:bldP spid="16" grpId="0"/>
      <p:bldP spid="17" grpId="0"/>
      <p:bldP spid="18" grpId="0" animBg="1"/>
      <p:bldP spid="18" grpId="1" animBg="1"/>
      <p:bldP spid="19" grpId="0" animBg="1"/>
      <p:bldP spid="19" grpId="1" animBg="1"/>
      <p:bldP spid="20" grpId="0" animBg="1"/>
      <p:bldP spid="20" grpId="1" animBg="1"/>
      <p:bldP spid="21" grpId="0" animBg="1"/>
      <p:bldP spid="21" grpId="1" animBg="1"/>
      <p:bldP spid="23" grpId="0"/>
      <p:bldP spid="24" grpId="0"/>
      <p:bldP spid="25" grpId="0"/>
      <p:bldP spid="26" grpId="0"/>
      <p:bldP spid="27" grpId="0" animBg="1"/>
      <p:bldP spid="28" grpId="0" animBg="1"/>
      <p:bldP spid="29" grpId="0" animBg="1"/>
      <p:bldP spid="30"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xmlns="" id="{B01AA7BB-C6C5-4F03-AA5F-9426F64D40A4}"/>
              </a:ext>
            </a:extLst>
          </p:cNvPr>
          <p:cNvSpPr/>
          <p:nvPr/>
        </p:nvSpPr>
        <p:spPr>
          <a:xfrm>
            <a:off x="900679" y="2393521"/>
            <a:ext cx="3996477" cy="2912499"/>
          </a:xfrm>
          <a:prstGeom prst="roundRect">
            <a:avLst/>
          </a:prstGeom>
          <a:solidFill>
            <a:srgbClr val="FFA7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en-US" sz="2400" b="1">
                <a:solidFill>
                  <a:prstClr val="black"/>
                </a:solidFill>
                <a:latin typeface="UTM Avo" panose="02040603050506020204" pitchFamily="18" charset="0"/>
                <a:ea typeface="Times New Roman" panose="02020603050405020304" pitchFamily="18" charset="0"/>
              </a:rPr>
              <a:t>Xử lí số liệu</a:t>
            </a:r>
          </a:p>
          <a:p>
            <a:pPr algn="just">
              <a:lnSpc>
                <a:spcPct val="130000"/>
              </a:lnSpc>
            </a:pPr>
            <a:r>
              <a:rPr lang="en-US" sz="2400">
                <a:solidFill>
                  <a:prstClr val="black"/>
                </a:solidFill>
                <a:latin typeface="UTM Avo" panose="02040603050506020204" pitchFamily="18" charset="0"/>
                <a:ea typeface="Times New Roman" panose="02020603050405020304" pitchFamily="18" charset="0"/>
              </a:rPr>
              <a:t>- Tính tổng các số liệu.</a:t>
            </a:r>
          </a:p>
          <a:p>
            <a:pPr algn="just">
              <a:lnSpc>
                <a:spcPct val="130000"/>
              </a:lnSpc>
            </a:pPr>
            <a:r>
              <a:rPr lang="en-US" sz="2400">
                <a:solidFill>
                  <a:prstClr val="black"/>
                </a:solidFill>
                <a:latin typeface="UTM Avo" panose="02040603050506020204" pitchFamily="18" charset="0"/>
                <a:ea typeface="Times New Roman" panose="02020603050405020304" pitchFamily="18" charset="0"/>
              </a:rPr>
              <a:t>- Tính tỉ lệ phần trăm của từng số liệu so với toàn thể.</a:t>
            </a:r>
          </a:p>
        </p:txBody>
      </p:sp>
      <p:sp>
        <p:nvSpPr>
          <p:cNvPr id="9" name="Rectangle 8">
            <a:extLst>
              <a:ext uri="{FF2B5EF4-FFF2-40B4-BE49-F238E27FC236}">
                <a16:creationId xmlns:a16="http://schemas.microsoft.com/office/drawing/2014/main" xmlns="" id="{69CA3A74-6072-4A5B-B975-3C03802C9946}"/>
              </a:ext>
            </a:extLst>
          </p:cNvPr>
          <p:cNvSpPr/>
          <p:nvPr/>
        </p:nvSpPr>
        <p:spPr>
          <a:xfrm>
            <a:off x="593898" y="1050154"/>
            <a:ext cx="10749631" cy="658065"/>
          </a:xfrm>
          <a:prstGeom prst="rect">
            <a:avLst/>
          </a:prstGeom>
        </p:spPr>
        <p:txBody>
          <a:bodyPr wrap="square">
            <a:spAutoFit/>
          </a:bodyPr>
          <a:lstStyle/>
          <a:p>
            <a:pPr algn="ctr" defTabSz="342900">
              <a:lnSpc>
                <a:spcPct val="150000"/>
              </a:lnSpc>
            </a:pPr>
            <a:r>
              <a:rPr lang="en-US" sz="2800" b="1">
                <a:solidFill>
                  <a:srgbClr val="0070C0"/>
                </a:solidFill>
                <a:latin typeface="UTM Avo" panose="02040603050506020204" pitchFamily="18" charset="0"/>
                <a:cs typeface="Times New Roman" panose="02020603050405020304" pitchFamily="18" charset="0"/>
              </a:rPr>
              <a:t>BIỂU DIỄN DỮ LIỆU VÀO BIỂU ĐỒ HÌNH QUẠT TRÒN</a:t>
            </a:r>
            <a:endParaRPr lang="vi-VN" sz="2800" b="1">
              <a:solidFill>
                <a:srgbClr val="0070C0"/>
              </a:solidFill>
              <a:cs typeface="Times New Roman" panose="02020603050405020304" pitchFamily="18" charset="0"/>
            </a:endParaRPr>
          </a:p>
        </p:txBody>
      </p:sp>
      <p:sp>
        <p:nvSpPr>
          <p:cNvPr id="5" name="TextBox 4">
            <a:extLst>
              <a:ext uri="{FF2B5EF4-FFF2-40B4-BE49-F238E27FC236}">
                <a16:creationId xmlns:a16="http://schemas.microsoft.com/office/drawing/2014/main" xmlns="" id="{306F6B0C-F734-4FBA-A8A8-1825441115FC}"/>
              </a:ext>
            </a:extLst>
          </p:cNvPr>
          <p:cNvSpPr txBox="1"/>
          <p:nvPr/>
        </p:nvSpPr>
        <p:spPr>
          <a:xfrm>
            <a:off x="1356879" y="355105"/>
            <a:ext cx="3339813" cy="646331"/>
          </a:xfrm>
          <a:prstGeom prst="rect">
            <a:avLst/>
          </a:prstGeom>
          <a:noFill/>
        </p:spPr>
        <p:txBody>
          <a:bodyPr wrap="square" rtlCol="0">
            <a:spAutoFit/>
          </a:bodyPr>
          <a:lstStyle/>
          <a:p>
            <a:r>
              <a:rPr lang="en-US" sz="3600" b="1">
                <a:solidFill>
                  <a:srgbClr val="FF0066"/>
                </a:solidFill>
                <a:latin typeface="UTM Avo" panose="02040603050506020204" pitchFamily="18" charset="0"/>
              </a:rPr>
              <a:t>CỦNG CỐ</a:t>
            </a:r>
          </a:p>
        </p:txBody>
      </p:sp>
      <p:pic>
        <p:nvPicPr>
          <p:cNvPr id="4" name="Picture 3">
            <a:extLst>
              <a:ext uri="{FF2B5EF4-FFF2-40B4-BE49-F238E27FC236}">
                <a16:creationId xmlns:a16="http://schemas.microsoft.com/office/drawing/2014/main" xmlns="" id="{614423F6-2839-43C4-9ABA-E771C38AD1A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10088" y="144186"/>
            <a:ext cx="857250" cy="857250"/>
          </a:xfrm>
          <a:prstGeom prst="rect">
            <a:avLst/>
          </a:prstGeom>
        </p:spPr>
      </p:pic>
      <p:sp>
        <p:nvSpPr>
          <p:cNvPr id="12" name="Rectangle: Rounded Corners 11">
            <a:extLst>
              <a:ext uri="{FF2B5EF4-FFF2-40B4-BE49-F238E27FC236}">
                <a16:creationId xmlns:a16="http://schemas.microsoft.com/office/drawing/2014/main" xmlns="" id="{AF95F84B-4497-4F07-AA61-4EB9D059181D}"/>
              </a:ext>
            </a:extLst>
          </p:cNvPr>
          <p:cNvSpPr/>
          <p:nvPr/>
        </p:nvSpPr>
        <p:spPr>
          <a:xfrm>
            <a:off x="5968714" y="2393520"/>
            <a:ext cx="5333810" cy="2912499"/>
          </a:xfrm>
          <a:prstGeom prst="roundRect">
            <a:avLst/>
          </a:prstGeom>
          <a:solidFill>
            <a:srgbClr val="89FF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en-US" sz="2400" b="1">
                <a:solidFill>
                  <a:prstClr val="black"/>
                </a:solidFill>
                <a:latin typeface="UTM Avo" panose="02040603050506020204" pitchFamily="18" charset="0"/>
                <a:ea typeface="Times New Roman" panose="02020603050405020304" pitchFamily="18" charset="0"/>
              </a:rPr>
              <a:t>Biểu diễn số liệu</a:t>
            </a:r>
          </a:p>
          <a:p>
            <a:pPr algn="just">
              <a:lnSpc>
                <a:spcPct val="130000"/>
              </a:lnSpc>
            </a:pPr>
            <a:r>
              <a:rPr lang="en-US" sz="2400">
                <a:solidFill>
                  <a:prstClr val="black"/>
                </a:solidFill>
                <a:latin typeface="UTM Avo" panose="02040603050506020204" pitchFamily="18" charset="0"/>
                <a:ea typeface="Times New Roman" panose="02020603050405020304" pitchFamily="18" charset="0"/>
              </a:rPr>
              <a:t>- Ghi tên biểu đồ.</a:t>
            </a:r>
          </a:p>
          <a:p>
            <a:pPr algn="just">
              <a:lnSpc>
                <a:spcPct val="130000"/>
              </a:lnSpc>
            </a:pPr>
            <a:r>
              <a:rPr lang="en-US" sz="2400">
                <a:solidFill>
                  <a:prstClr val="black"/>
                </a:solidFill>
                <a:latin typeface="UTM Avo" panose="02040603050506020204" pitchFamily="18" charset="0"/>
                <a:ea typeface="Times New Roman" panose="02020603050405020304" pitchFamily="18" charset="0"/>
              </a:rPr>
              <a:t>- Ghi chú tên các đối tượng.</a:t>
            </a:r>
          </a:p>
          <a:p>
            <a:pPr algn="just">
              <a:lnSpc>
                <a:spcPct val="130000"/>
              </a:lnSpc>
            </a:pPr>
            <a:r>
              <a:rPr lang="en-US" sz="2400">
                <a:solidFill>
                  <a:prstClr val="black"/>
                </a:solidFill>
                <a:latin typeface="UTM Avo" panose="02040603050506020204" pitchFamily="18" charset="0"/>
                <a:ea typeface="Times New Roman" panose="02020603050405020304" pitchFamily="18" charset="0"/>
              </a:rPr>
              <a:t>- Ghi chú các tỉ lệ phần trăm trên biểu đồ.</a:t>
            </a:r>
          </a:p>
        </p:txBody>
      </p:sp>
      <p:sp>
        <p:nvSpPr>
          <p:cNvPr id="11" name="Oval 10">
            <a:extLst>
              <a:ext uri="{FF2B5EF4-FFF2-40B4-BE49-F238E27FC236}">
                <a16:creationId xmlns:a16="http://schemas.microsoft.com/office/drawing/2014/main" xmlns="" id="{13652B07-C33C-4308-8712-1499FFC9D15F}"/>
              </a:ext>
            </a:extLst>
          </p:cNvPr>
          <p:cNvSpPr/>
          <p:nvPr/>
        </p:nvSpPr>
        <p:spPr>
          <a:xfrm>
            <a:off x="522928" y="2015769"/>
            <a:ext cx="755502" cy="755502"/>
          </a:xfrm>
          <a:prstGeom prst="ellipse">
            <a:avLst/>
          </a:prstGeom>
          <a:solidFill>
            <a:srgbClr val="FFFFFF"/>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latin typeface="UTM Avo" panose="02040603050506020204" pitchFamily="18" charset="0"/>
              </a:rPr>
              <a:t>1</a:t>
            </a:r>
          </a:p>
        </p:txBody>
      </p:sp>
      <p:sp>
        <p:nvSpPr>
          <p:cNvPr id="14" name="Oval 13">
            <a:extLst>
              <a:ext uri="{FF2B5EF4-FFF2-40B4-BE49-F238E27FC236}">
                <a16:creationId xmlns:a16="http://schemas.microsoft.com/office/drawing/2014/main" xmlns="" id="{EDF16330-0452-4DEE-913A-304117524A95}"/>
              </a:ext>
            </a:extLst>
          </p:cNvPr>
          <p:cNvSpPr/>
          <p:nvPr/>
        </p:nvSpPr>
        <p:spPr>
          <a:xfrm>
            <a:off x="5648579" y="2015769"/>
            <a:ext cx="755502" cy="755502"/>
          </a:xfrm>
          <a:prstGeom prst="ellipse">
            <a:avLst/>
          </a:prstGeom>
          <a:solidFill>
            <a:srgbClr val="FFFFFF"/>
          </a:solidFill>
          <a:ln w="381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FF00"/>
                </a:solidFill>
                <a:latin typeface="UTM Avo" panose="02040603050506020204" pitchFamily="18" charset="0"/>
              </a:rPr>
              <a:t>2</a:t>
            </a:r>
          </a:p>
        </p:txBody>
      </p:sp>
    </p:spTree>
    <p:extLst>
      <p:ext uri="{BB962C8B-B14F-4D97-AF65-F5344CB8AC3E}">
        <p14:creationId xmlns:p14="http://schemas.microsoft.com/office/powerpoint/2010/main" val="2863945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5" grpId="0"/>
      <p:bldP spid="12" grpId="0" animBg="1"/>
      <p:bldP spid="11" grpId="0" animBg="1"/>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ACD9E82D-10FC-45C0-B5B1-C192B5AE4942}"/>
              </a:ext>
            </a:extLst>
          </p:cNvPr>
          <p:cNvSpPr txBox="1"/>
          <p:nvPr/>
        </p:nvSpPr>
        <p:spPr>
          <a:xfrm>
            <a:off x="1343025" y="464781"/>
            <a:ext cx="5760139" cy="646331"/>
          </a:xfrm>
          <a:prstGeom prst="rect">
            <a:avLst/>
          </a:prstGeom>
          <a:noFill/>
        </p:spPr>
        <p:txBody>
          <a:bodyPr wrap="square" rtlCol="0">
            <a:spAutoFit/>
          </a:bodyPr>
          <a:lstStyle/>
          <a:p>
            <a:r>
              <a:rPr lang="en-US" sz="3600" b="1">
                <a:solidFill>
                  <a:srgbClr val="FF0066"/>
                </a:solidFill>
                <a:latin typeface="UTM Avo" panose="02040603050506020204" pitchFamily="18" charset="0"/>
              </a:rPr>
              <a:t>HƯỚNG DẪN VỀ NHÀ</a:t>
            </a:r>
          </a:p>
        </p:txBody>
      </p:sp>
      <p:pic>
        <p:nvPicPr>
          <p:cNvPr id="7" name="Picture 6">
            <a:extLst>
              <a:ext uri="{FF2B5EF4-FFF2-40B4-BE49-F238E27FC236}">
                <a16:creationId xmlns:a16="http://schemas.microsoft.com/office/drawing/2014/main" xmlns="" id="{D6A99200-CFAB-48D5-B1B0-757A5A731D9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85775" y="253862"/>
            <a:ext cx="857250" cy="857250"/>
          </a:xfrm>
          <a:prstGeom prst="rect">
            <a:avLst/>
          </a:prstGeom>
        </p:spPr>
      </p:pic>
      <p:sp>
        <p:nvSpPr>
          <p:cNvPr id="11" name="Rectangle: Rounded Corners 10">
            <a:extLst>
              <a:ext uri="{FF2B5EF4-FFF2-40B4-BE49-F238E27FC236}">
                <a16:creationId xmlns:a16="http://schemas.microsoft.com/office/drawing/2014/main" xmlns="" id="{760270BE-903C-410A-BFBE-C7230FA9A651}"/>
              </a:ext>
            </a:extLst>
          </p:cNvPr>
          <p:cNvSpPr/>
          <p:nvPr/>
        </p:nvSpPr>
        <p:spPr>
          <a:xfrm>
            <a:off x="640660" y="1651551"/>
            <a:ext cx="8609357" cy="2615649"/>
          </a:xfrm>
          <a:prstGeom prst="roundRect">
            <a:avLst>
              <a:gd name="adj" fmla="val 12944"/>
            </a:avLst>
          </a:pr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39750" indent="-539750" algn="just">
              <a:lnSpc>
                <a:spcPct val="150000"/>
              </a:lnSpc>
              <a:tabLst>
                <a:tab pos="540385" algn="l"/>
                <a:tab pos="3599815" algn="l"/>
                <a:tab pos="5039995" algn="l"/>
              </a:tabLst>
            </a:pPr>
            <a:r>
              <a:rPr lang="en-US" sz="2400">
                <a:solidFill>
                  <a:prstClr val="black"/>
                </a:solidFill>
                <a:latin typeface="UTM Avo" panose="02040603050506020204" pitchFamily="18" charset="0"/>
                <a:ea typeface="Times New Roman" panose="02020603050405020304" pitchFamily="18" charset="0"/>
              </a:rPr>
              <a:t>- Học thuộc phần SGK trang 97; ôn lại các bài đã sửa.</a:t>
            </a:r>
          </a:p>
          <a:p>
            <a:pPr marL="539750" indent="-539750" algn="just">
              <a:lnSpc>
                <a:spcPct val="150000"/>
              </a:lnSpc>
              <a:tabLst>
                <a:tab pos="540385" algn="l"/>
                <a:tab pos="3599815" algn="l"/>
                <a:tab pos="5039995" algn="l"/>
              </a:tabLst>
            </a:pPr>
            <a:r>
              <a:rPr lang="en-US" sz="2400">
                <a:solidFill>
                  <a:prstClr val="black"/>
                </a:solidFill>
                <a:latin typeface="UTM Avo" panose="02040603050506020204" pitchFamily="18" charset="0"/>
                <a:ea typeface="Times New Roman" panose="02020603050405020304" pitchFamily="18" charset="0"/>
              </a:rPr>
              <a:t>- Thực hiện </a:t>
            </a:r>
            <a:r>
              <a:rPr lang="en-US" sz="2400" b="1">
                <a:solidFill>
                  <a:prstClr val="black"/>
                </a:solidFill>
                <a:latin typeface="UTM Avo" panose="02040603050506020204" pitchFamily="18" charset="0"/>
                <a:ea typeface="Times New Roman" panose="02020603050405020304" pitchFamily="18" charset="0"/>
              </a:rPr>
              <a:t>Bài tập 2 SGK trang 101</a:t>
            </a:r>
            <a:r>
              <a:rPr lang="en-US" sz="2400">
                <a:solidFill>
                  <a:prstClr val="black"/>
                </a:solidFill>
                <a:latin typeface="UTM Avo" panose="02040603050506020204" pitchFamily="18" charset="0"/>
                <a:ea typeface="Times New Roman" panose="02020603050405020304" pitchFamily="18" charset="0"/>
              </a:rPr>
              <a:t>.</a:t>
            </a:r>
          </a:p>
          <a:p>
            <a:pPr algn="just">
              <a:lnSpc>
                <a:spcPct val="150000"/>
              </a:lnSpc>
              <a:tabLst>
                <a:tab pos="3598863" algn="l"/>
                <a:tab pos="5038725" algn="l"/>
              </a:tabLst>
            </a:pPr>
            <a:r>
              <a:rPr lang="en-US" sz="2400">
                <a:solidFill>
                  <a:prstClr val="black"/>
                </a:solidFill>
                <a:latin typeface="UTM Avo" panose="02040603050506020204" pitchFamily="18" charset="0"/>
                <a:ea typeface="Times New Roman" panose="02020603050405020304" pitchFamily="18" charset="0"/>
              </a:rPr>
              <a:t>- Xem trước Phần 3. </a:t>
            </a:r>
            <a:r>
              <a:rPr lang="en-US" sz="2400" i="1">
                <a:solidFill>
                  <a:prstClr val="black"/>
                </a:solidFill>
                <a:latin typeface="UTM Avo" panose="02040603050506020204" pitchFamily="18" charset="0"/>
                <a:ea typeface="Times New Roman" panose="02020603050405020304" pitchFamily="18" charset="0"/>
              </a:rPr>
              <a:t>Phân tích dữ liệu trên biểu đồ hình quạt tròn</a:t>
            </a:r>
            <a:r>
              <a:rPr lang="en-US" sz="2400">
                <a:solidFill>
                  <a:prstClr val="black"/>
                </a:solidFill>
                <a:latin typeface="UTM Avo" panose="02040603050506020204" pitchFamily="18" charset="0"/>
                <a:ea typeface="Times New Roman" panose="02020603050405020304" pitchFamily="18" charset="0"/>
              </a:rPr>
              <a:t>.</a:t>
            </a:r>
          </a:p>
        </p:txBody>
      </p:sp>
      <p:pic>
        <p:nvPicPr>
          <p:cNvPr id="3074" name="Picture 2" descr="A picture containing posing&#10;&#10;Description automatically generated">
            <a:extLst>
              <a:ext uri="{FF2B5EF4-FFF2-40B4-BE49-F238E27FC236}">
                <a16:creationId xmlns:a16="http://schemas.microsoft.com/office/drawing/2014/main" xmlns="" id="{8B3A2CC1-290C-43A9-9BC6-246C97593D1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402957" y="2787732"/>
            <a:ext cx="1442001" cy="3928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3922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组合 1">
            <a:extLst>
              <a:ext uri="{FF2B5EF4-FFF2-40B4-BE49-F238E27FC236}">
                <a16:creationId xmlns:a16="http://schemas.microsoft.com/office/drawing/2014/main" xmlns="" id="{2CD2A6A9-5958-4AE1-A2B2-A6AD88833148}"/>
              </a:ext>
            </a:extLst>
          </p:cNvPr>
          <p:cNvGrpSpPr/>
          <p:nvPr/>
        </p:nvGrpSpPr>
        <p:grpSpPr>
          <a:xfrm>
            <a:off x="2980607" y="1150453"/>
            <a:ext cx="5976143" cy="4679926"/>
            <a:chOff x="2424113" y="688975"/>
            <a:chExt cx="6713537" cy="5619751"/>
          </a:xfrm>
        </p:grpSpPr>
        <p:sp>
          <p:nvSpPr>
            <p:cNvPr id="5" name="AutoShape 3">
              <a:extLst>
                <a:ext uri="{FF2B5EF4-FFF2-40B4-BE49-F238E27FC236}">
                  <a16:creationId xmlns:a16="http://schemas.microsoft.com/office/drawing/2014/main" xmlns="" id="{215ACE9B-00DB-4800-A13E-82CAD2022B20}"/>
                </a:ext>
              </a:extLst>
            </p:cNvPr>
            <p:cNvSpPr>
              <a:spLocks noChangeAspect="1" noChangeArrowheads="1" noTextEdit="1"/>
            </p:cNvSpPr>
            <p:nvPr/>
          </p:nvSpPr>
          <p:spPr bwMode="auto">
            <a:xfrm>
              <a:off x="2424113" y="692150"/>
              <a:ext cx="6710362"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6" name="Freeform 24">
              <a:extLst>
                <a:ext uri="{FF2B5EF4-FFF2-40B4-BE49-F238E27FC236}">
                  <a16:creationId xmlns:a16="http://schemas.microsoft.com/office/drawing/2014/main" xmlns="" id="{6492F2D1-AAF2-4FE8-8463-5048F20AB360}"/>
                </a:ext>
              </a:extLst>
            </p:cNvPr>
            <p:cNvSpPr>
              <a:spLocks/>
            </p:cNvSpPr>
            <p:nvPr/>
          </p:nvSpPr>
          <p:spPr bwMode="auto">
            <a:xfrm>
              <a:off x="2427288" y="1592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iCiel Cadena"/>
              </a:endParaRPr>
            </a:p>
          </p:txBody>
        </p:sp>
        <p:sp>
          <p:nvSpPr>
            <p:cNvPr id="7" name="Freeform 6">
              <a:extLst>
                <a:ext uri="{FF2B5EF4-FFF2-40B4-BE49-F238E27FC236}">
                  <a16:creationId xmlns:a16="http://schemas.microsoft.com/office/drawing/2014/main" xmlns="" id="{98EE8BB1-3383-4EAE-B3AC-FEC2AD3170C6}"/>
                </a:ext>
              </a:extLst>
            </p:cNvPr>
            <p:cNvSpPr>
              <a:spLocks/>
            </p:cNvSpPr>
            <p:nvPr/>
          </p:nvSpPr>
          <p:spPr bwMode="auto">
            <a:xfrm>
              <a:off x="3355975" y="703263"/>
              <a:ext cx="800100" cy="1198563"/>
            </a:xfrm>
            <a:custGeom>
              <a:avLst/>
              <a:gdLst>
                <a:gd name="T0" fmla="*/ 302 w 302"/>
                <a:gd name="T1" fmla="*/ 432 h 452"/>
                <a:gd name="T2" fmla="*/ 288 w 302"/>
                <a:gd name="T3" fmla="*/ 452 h 452"/>
                <a:gd name="T4" fmla="*/ 13 w 302"/>
                <a:gd name="T5" fmla="*/ 452 h 452"/>
                <a:gd name="T6" fmla="*/ 0 w 302"/>
                <a:gd name="T7" fmla="*/ 432 h 452"/>
                <a:gd name="T8" fmla="*/ 0 w 302"/>
                <a:gd name="T9" fmla="*/ 20 h 452"/>
                <a:gd name="T10" fmla="*/ 13 w 302"/>
                <a:gd name="T11" fmla="*/ 0 h 452"/>
                <a:gd name="T12" fmla="*/ 288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8" y="452"/>
                  </a:cubicBezTo>
                  <a:cubicBezTo>
                    <a:pt x="13" y="452"/>
                    <a:pt x="13" y="452"/>
                    <a:pt x="13" y="452"/>
                  </a:cubicBezTo>
                  <a:cubicBezTo>
                    <a:pt x="6" y="452"/>
                    <a:pt x="0" y="443"/>
                    <a:pt x="0" y="432"/>
                  </a:cubicBezTo>
                  <a:cubicBezTo>
                    <a:pt x="0" y="20"/>
                    <a:pt x="0" y="20"/>
                    <a:pt x="0" y="20"/>
                  </a:cubicBezTo>
                  <a:cubicBezTo>
                    <a:pt x="0" y="9"/>
                    <a:pt x="6" y="0"/>
                    <a:pt x="13" y="0"/>
                  </a:cubicBezTo>
                  <a:cubicBezTo>
                    <a:pt x="288" y="0"/>
                    <a:pt x="288" y="0"/>
                    <a:pt x="288" y="0"/>
                  </a:cubicBezTo>
                  <a:cubicBezTo>
                    <a:pt x="296" y="0"/>
                    <a:pt x="302" y="9"/>
                    <a:pt x="302" y="20"/>
                  </a:cubicBezTo>
                  <a:lnTo>
                    <a:pt x="302" y="432"/>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iCiel Cadena"/>
              </a:endParaRPr>
            </a:p>
          </p:txBody>
        </p:sp>
        <p:sp>
          <p:nvSpPr>
            <p:cNvPr id="8" name="Freeform 7">
              <a:extLst>
                <a:ext uri="{FF2B5EF4-FFF2-40B4-BE49-F238E27FC236}">
                  <a16:creationId xmlns:a16="http://schemas.microsoft.com/office/drawing/2014/main" xmlns="" id="{C8CCE02A-B53D-4372-98E1-73B19CDDA17F}"/>
                </a:ext>
              </a:extLst>
            </p:cNvPr>
            <p:cNvSpPr>
              <a:spLocks/>
            </p:cNvSpPr>
            <p:nvPr/>
          </p:nvSpPr>
          <p:spPr bwMode="auto">
            <a:xfrm>
              <a:off x="4254500" y="1127125"/>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iCiel Cadena"/>
              </a:endParaRPr>
            </a:p>
          </p:txBody>
        </p:sp>
        <p:sp>
          <p:nvSpPr>
            <p:cNvPr id="9" name="Freeform 8">
              <a:extLst>
                <a:ext uri="{FF2B5EF4-FFF2-40B4-BE49-F238E27FC236}">
                  <a16:creationId xmlns:a16="http://schemas.microsoft.com/office/drawing/2014/main" xmlns="" id="{AD403B14-01C4-4A74-B38C-DF2272E693D9}"/>
                </a:ext>
              </a:extLst>
            </p:cNvPr>
            <p:cNvSpPr>
              <a:spLocks/>
            </p:cNvSpPr>
            <p:nvPr/>
          </p:nvSpPr>
          <p:spPr bwMode="auto">
            <a:xfrm>
              <a:off x="4254500" y="2419350"/>
              <a:ext cx="801687" cy="800100"/>
            </a:xfrm>
            <a:custGeom>
              <a:avLst/>
              <a:gdLst>
                <a:gd name="T0" fmla="*/ 302 w 302"/>
                <a:gd name="T1" fmla="*/ 288 h 301"/>
                <a:gd name="T2" fmla="*/ 289 w 302"/>
                <a:gd name="T3" fmla="*/ 301 h 301"/>
                <a:gd name="T4" fmla="*/ 14 w 302"/>
                <a:gd name="T5" fmla="*/ 301 h 301"/>
                <a:gd name="T6" fmla="*/ 0 w 302"/>
                <a:gd name="T7" fmla="*/ 288 h 301"/>
                <a:gd name="T8" fmla="*/ 0 w 302"/>
                <a:gd name="T9" fmla="*/ 13 h 301"/>
                <a:gd name="T10" fmla="*/ 14 w 302"/>
                <a:gd name="T11" fmla="*/ 0 h 301"/>
                <a:gd name="T12" fmla="*/ 289 w 302"/>
                <a:gd name="T13" fmla="*/ 0 h 301"/>
                <a:gd name="T14" fmla="*/ 302 w 302"/>
                <a:gd name="T15" fmla="*/ 13 h 301"/>
                <a:gd name="T16" fmla="*/ 302 w 302"/>
                <a:gd name="T17" fmla="*/ 288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8"/>
                  </a:moveTo>
                  <a:cubicBezTo>
                    <a:pt x="302" y="295"/>
                    <a:pt x="296" y="301"/>
                    <a:pt x="289" y="301"/>
                  </a:cubicBezTo>
                  <a:cubicBezTo>
                    <a:pt x="14" y="301"/>
                    <a:pt x="14" y="301"/>
                    <a:pt x="14" y="301"/>
                  </a:cubicBezTo>
                  <a:cubicBezTo>
                    <a:pt x="6" y="301"/>
                    <a:pt x="0" y="295"/>
                    <a:pt x="0" y="288"/>
                  </a:cubicBezTo>
                  <a:cubicBezTo>
                    <a:pt x="0" y="13"/>
                    <a:pt x="0" y="13"/>
                    <a:pt x="0" y="13"/>
                  </a:cubicBezTo>
                  <a:cubicBezTo>
                    <a:pt x="0" y="6"/>
                    <a:pt x="6" y="0"/>
                    <a:pt x="14" y="0"/>
                  </a:cubicBezTo>
                  <a:cubicBezTo>
                    <a:pt x="289" y="0"/>
                    <a:pt x="289" y="0"/>
                    <a:pt x="289" y="0"/>
                  </a:cubicBezTo>
                  <a:cubicBezTo>
                    <a:pt x="296" y="0"/>
                    <a:pt x="302" y="6"/>
                    <a:pt x="302" y="13"/>
                  </a:cubicBezTo>
                  <a:lnTo>
                    <a:pt x="302" y="288"/>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iCiel Cadena"/>
              </a:endParaRPr>
            </a:p>
          </p:txBody>
        </p:sp>
        <p:sp>
          <p:nvSpPr>
            <p:cNvPr id="10" name="Freeform 9">
              <a:extLst>
                <a:ext uri="{FF2B5EF4-FFF2-40B4-BE49-F238E27FC236}">
                  <a16:creationId xmlns:a16="http://schemas.microsoft.com/office/drawing/2014/main" xmlns="" id="{EFCCEBFC-B187-4531-9CDD-E8EF3D0621B8}"/>
                </a:ext>
              </a:extLst>
            </p:cNvPr>
            <p:cNvSpPr>
              <a:spLocks/>
            </p:cNvSpPr>
            <p:nvPr/>
          </p:nvSpPr>
          <p:spPr bwMode="auto">
            <a:xfrm>
              <a:off x="2427288" y="2847975"/>
              <a:ext cx="800100" cy="798513"/>
            </a:xfrm>
            <a:custGeom>
              <a:avLst/>
              <a:gdLst>
                <a:gd name="T0" fmla="*/ 302 w 302"/>
                <a:gd name="T1" fmla="*/ 287 h 301"/>
                <a:gd name="T2" fmla="*/ 289 w 302"/>
                <a:gd name="T3" fmla="*/ 301 h 301"/>
                <a:gd name="T4" fmla="*/ 13 w 302"/>
                <a:gd name="T5" fmla="*/ 301 h 301"/>
                <a:gd name="T6" fmla="*/ 0 w 302"/>
                <a:gd name="T7" fmla="*/ 287 h 301"/>
                <a:gd name="T8" fmla="*/ 0 w 302"/>
                <a:gd name="T9" fmla="*/ 13 h 301"/>
                <a:gd name="T10" fmla="*/ 13 w 302"/>
                <a:gd name="T11" fmla="*/ 0 h 301"/>
                <a:gd name="T12" fmla="*/ 289 w 302"/>
                <a:gd name="T13" fmla="*/ 0 h 301"/>
                <a:gd name="T14" fmla="*/ 302 w 302"/>
                <a:gd name="T15" fmla="*/ 13 h 301"/>
                <a:gd name="T16" fmla="*/ 302 w 302"/>
                <a:gd name="T17" fmla="*/ 28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7"/>
                  </a:moveTo>
                  <a:cubicBezTo>
                    <a:pt x="302" y="295"/>
                    <a:pt x="296" y="301"/>
                    <a:pt x="289" y="301"/>
                  </a:cubicBezTo>
                  <a:cubicBezTo>
                    <a:pt x="13" y="301"/>
                    <a:pt x="13" y="301"/>
                    <a:pt x="13" y="301"/>
                  </a:cubicBezTo>
                  <a:cubicBezTo>
                    <a:pt x="6" y="301"/>
                    <a:pt x="0" y="295"/>
                    <a:pt x="0" y="287"/>
                  </a:cubicBezTo>
                  <a:cubicBezTo>
                    <a:pt x="0" y="13"/>
                    <a:pt x="0" y="13"/>
                    <a:pt x="0" y="13"/>
                  </a:cubicBezTo>
                  <a:cubicBezTo>
                    <a:pt x="0" y="6"/>
                    <a:pt x="6" y="0"/>
                    <a:pt x="13" y="0"/>
                  </a:cubicBezTo>
                  <a:cubicBezTo>
                    <a:pt x="289" y="0"/>
                    <a:pt x="289" y="0"/>
                    <a:pt x="289" y="0"/>
                  </a:cubicBezTo>
                  <a:cubicBezTo>
                    <a:pt x="296" y="0"/>
                    <a:pt x="302" y="6"/>
                    <a:pt x="302" y="13"/>
                  </a:cubicBezTo>
                  <a:lnTo>
                    <a:pt x="302" y="28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iCiel Cadena"/>
              </a:endParaRPr>
            </a:p>
          </p:txBody>
        </p:sp>
        <p:sp>
          <p:nvSpPr>
            <p:cNvPr id="11" name="Freeform 10">
              <a:extLst>
                <a:ext uri="{FF2B5EF4-FFF2-40B4-BE49-F238E27FC236}">
                  <a16:creationId xmlns:a16="http://schemas.microsoft.com/office/drawing/2014/main" xmlns="" id="{78B27A19-CC06-445D-8752-8E97FC3D2A50}"/>
                </a:ext>
              </a:extLst>
            </p:cNvPr>
            <p:cNvSpPr>
              <a:spLocks/>
            </p:cNvSpPr>
            <p:nvPr/>
          </p:nvSpPr>
          <p:spPr bwMode="auto">
            <a:xfrm>
              <a:off x="2854325" y="1165225"/>
              <a:ext cx="381000" cy="379413"/>
            </a:xfrm>
            <a:custGeom>
              <a:avLst/>
              <a:gdLst>
                <a:gd name="T0" fmla="*/ 144 w 144"/>
                <a:gd name="T1" fmla="*/ 137 h 143"/>
                <a:gd name="T2" fmla="*/ 138 w 144"/>
                <a:gd name="T3" fmla="*/ 143 h 143"/>
                <a:gd name="T4" fmla="*/ 6 w 144"/>
                <a:gd name="T5" fmla="*/ 143 h 143"/>
                <a:gd name="T6" fmla="*/ 0 w 144"/>
                <a:gd name="T7" fmla="*/ 137 h 143"/>
                <a:gd name="T8" fmla="*/ 0 w 144"/>
                <a:gd name="T9" fmla="*/ 7 h 143"/>
                <a:gd name="T10" fmla="*/ 6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6" y="143"/>
                    <a:pt x="6" y="143"/>
                    <a:pt x="6" y="143"/>
                  </a:cubicBezTo>
                  <a:cubicBezTo>
                    <a:pt x="3" y="143"/>
                    <a:pt x="0" y="140"/>
                    <a:pt x="0" y="137"/>
                  </a:cubicBezTo>
                  <a:cubicBezTo>
                    <a:pt x="0" y="7"/>
                    <a:pt x="0" y="7"/>
                    <a:pt x="0" y="7"/>
                  </a:cubicBezTo>
                  <a:cubicBezTo>
                    <a:pt x="0" y="3"/>
                    <a:pt x="3" y="0"/>
                    <a:pt x="6"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iCiel Cadena"/>
              </a:endParaRPr>
            </a:p>
          </p:txBody>
        </p:sp>
        <p:sp>
          <p:nvSpPr>
            <p:cNvPr id="12" name="Freeform 11">
              <a:extLst>
                <a:ext uri="{FF2B5EF4-FFF2-40B4-BE49-F238E27FC236}">
                  <a16:creationId xmlns:a16="http://schemas.microsoft.com/office/drawing/2014/main" xmlns="" id="{3219A056-71A4-4C91-A27D-04372516200D}"/>
                </a:ext>
              </a:extLst>
            </p:cNvPr>
            <p:cNvSpPr>
              <a:spLocks/>
            </p:cNvSpPr>
            <p:nvPr/>
          </p:nvSpPr>
          <p:spPr bwMode="auto">
            <a:xfrm>
              <a:off x="4254500" y="703263"/>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iCiel Cadena"/>
              </a:endParaRPr>
            </a:p>
          </p:txBody>
        </p:sp>
        <p:sp>
          <p:nvSpPr>
            <p:cNvPr id="13" name="Freeform 12">
              <a:extLst>
                <a:ext uri="{FF2B5EF4-FFF2-40B4-BE49-F238E27FC236}">
                  <a16:creationId xmlns:a16="http://schemas.microsoft.com/office/drawing/2014/main" xmlns="" id="{91E132D7-FA6D-4828-9647-1D84CFD72376}"/>
                </a:ext>
              </a:extLst>
            </p:cNvPr>
            <p:cNvSpPr>
              <a:spLocks/>
            </p:cNvSpPr>
            <p:nvPr/>
          </p:nvSpPr>
          <p:spPr bwMode="auto">
            <a:xfrm>
              <a:off x="6948488" y="688975"/>
              <a:ext cx="382587"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iCiel Cadena"/>
              </a:endParaRPr>
            </a:p>
          </p:txBody>
        </p:sp>
        <p:sp>
          <p:nvSpPr>
            <p:cNvPr id="14" name="Freeform 13">
              <a:extLst>
                <a:ext uri="{FF2B5EF4-FFF2-40B4-BE49-F238E27FC236}">
                  <a16:creationId xmlns:a16="http://schemas.microsoft.com/office/drawing/2014/main" xmlns="" id="{00C64041-297B-4F1C-A118-58701A6E3E62}"/>
                </a:ext>
              </a:extLst>
            </p:cNvPr>
            <p:cNvSpPr>
              <a:spLocks/>
            </p:cNvSpPr>
            <p:nvPr/>
          </p:nvSpPr>
          <p:spPr bwMode="auto">
            <a:xfrm>
              <a:off x="8320088" y="1157288"/>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iCiel Cadena"/>
              </a:endParaRPr>
            </a:p>
          </p:txBody>
        </p:sp>
        <p:sp>
          <p:nvSpPr>
            <p:cNvPr id="15" name="Freeform 14">
              <a:extLst>
                <a:ext uri="{FF2B5EF4-FFF2-40B4-BE49-F238E27FC236}">
                  <a16:creationId xmlns:a16="http://schemas.microsoft.com/office/drawing/2014/main" xmlns="" id="{A30794ED-9302-416D-9DA8-3E4F6C3766CE}"/>
                </a:ext>
              </a:extLst>
            </p:cNvPr>
            <p:cNvSpPr>
              <a:spLocks/>
            </p:cNvSpPr>
            <p:nvPr/>
          </p:nvSpPr>
          <p:spPr bwMode="auto">
            <a:xfrm>
              <a:off x="7845425" y="1976438"/>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iCiel Cadena"/>
              </a:endParaRPr>
            </a:p>
          </p:txBody>
        </p:sp>
        <p:sp>
          <p:nvSpPr>
            <p:cNvPr id="16" name="Freeform 15">
              <a:extLst>
                <a:ext uri="{FF2B5EF4-FFF2-40B4-BE49-F238E27FC236}">
                  <a16:creationId xmlns:a16="http://schemas.microsoft.com/office/drawing/2014/main" xmlns="" id="{D6BB82F3-5D8B-4E55-B8E9-C88C5740C35D}"/>
                </a:ext>
              </a:extLst>
            </p:cNvPr>
            <p:cNvSpPr>
              <a:spLocks/>
            </p:cNvSpPr>
            <p:nvPr/>
          </p:nvSpPr>
          <p:spPr bwMode="auto">
            <a:xfrm>
              <a:off x="8320088" y="3717925"/>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iCiel Cadena"/>
              </a:endParaRPr>
            </a:p>
          </p:txBody>
        </p:sp>
        <p:sp>
          <p:nvSpPr>
            <p:cNvPr id="17" name="Freeform 16">
              <a:extLst>
                <a:ext uri="{FF2B5EF4-FFF2-40B4-BE49-F238E27FC236}">
                  <a16:creationId xmlns:a16="http://schemas.microsoft.com/office/drawing/2014/main" xmlns="" id="{F07A89A0-16AA-44E8-9010-77CD500D1F13}"/>
                </a:ext>
              </a:extLst>
            </p:cNvPr>
            <p:cNvSpPr>
              <a:spLocks/>
            </p:cNvSpPr>
            <p:nvPr/>
          </p:nvSpPr>
          <p:spPr bwMode="auto">
            <a:xfrm>
              <a:off x="8320088" y="2425700"/>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3 h 298"/>
                <a:gd name="T10" fmla="*/ 14 w 308"/>
                <a:gd name="T11" fmla="*/ 0 h 298"/>
                <a:gd name="T12" fmla="*/ 295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3"/>
                    <a:pt x="0" y="13"/>
                    <a:pt x="0" y="13"/>
                  </a:cubicBezTo>
                  <a:cubicBezTo>
                    <a:pt x="0" y="6"/>
                    <a:pt x="7" y="0"/>
                    <a:pt x="14" y="0"/>
                  </a:cubicBezTo>
                  <a:cubicBezTo>
                    <a:pt x="295" y="0"/>
                    <a:pt x="295" y="0"/>
                    <a:pt x="295" y="0"/>
                  </a:cubicBezTo>
                  <a:cubicBezTo>
                    <a:pt x="302" y="0"/>
                    <a:pt x="308" y="6"/>
                    <a:pt x="308" y="13"/>
                  </a:cubicBezTo>
                  <a:lnTo>
                    <a:pt x="308" y="285"/>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iCiel Cadena"/>
              </a:endParaRPr>
            </a:p>
          </p:txBody>
        </p:sp>
        <p:sp>
          <p:nvSpPr>
            <p:cNvPr id="18" name="Freeform 17">
              <a:extLst>
                <a:ext uri="{FF2B5EF4-FFF2-40B4-BE49-F238E27FC236}">
                  <a16:creationId xmlns:a16="http://schemas.microsoft.com/office/drawing/2014/main" xmlns="" id="{3A028726-D604-412F-80C5-F20AB9A2D39D}"/>
                </a:ext>
              </a:extLst>
            </p:cNvPr>
            <p:cNvSpPr>
              <a:spLocks/>
            </p:cNvSpPr>
            <p:nvPr/>
          </p:nvSpPr>
          <p:spPr bwMode="auto">
            <a:xfrm>
              <a:off x="7418388" y="2411413"/>
              <a:ext cx="815975" cy="792163"/>
            </a:xfrm>
            <a:custGeom>
              <a:avLst/>
              <a:gdLst>
                <a:gd name="T0" fmla="*/ 308 w 308"/>
                <a:gd name="T1" fmla="*/ 285 h 298"/>
                <a:gd name="T2" fmla="*/ 294 w 308"/>
                <a:gd name="T3" fmla="*/ 298 h 298"/>
                <a:gd name="T4" fmla="*/ 14 w 308"/>
                <a:gd name="T5" fmla="*/ 298 h 298"/>
                <a:gd name="T6" fmla="*/ 0 w 308"/>
                <a:gd name="T7" fmla="*/ 285 h 298"/>
                <a:gd name="T8" fmla="*/ 0 w 308"/>
                <a:gd name="T9" fmla="*/ 13 h 298"/>
                <a:gd name="T10" fmla="*/ 14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4" y="298"/>
                    <a:pt x="14" y="298"/>
                    <a:pt x="14" y="298"/>
                  </a:cubicBezTo>
                  <a:cubicBezTo>
                    <a:pt x="6" y="298"/>
                    <a:pt x="0" y="292"/>
                    <a:pt x="0" y="285"/>
                  </a:cubicBezTo>
                  <a:cubicBezTo>
                    <a:pt x="0" y="13"/>
                    <a:pt x="0" y="13"/>
                    <a:pt x="0" y="13"/>
                  </a:cubicBezTo>
                  <a:cubicBezTo>
                    <a:pt x="0" y="6"/>
                    <a:pt x="6" y="0"/>
                    <a:pt x="14" y="0"/>
                  </a:cubicBezTo>
                  <a:cubicBezTo>
                    <a:pt x="294" y="0"/>
                    <a:pt x="294" y="0"/>
                    <a:pt x="294" y="0"/>
                  </a:cubicBezTo>
                  <a:cubicBezTo>
                    <a:pt x="302" y="0"/>
                    <a:pt x="308" y="6"/>
                    <a:pt x="308" y="13"/>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iCiel Cadena"/>
              </a:endParaRPr>
            </a:p>
          </p:txBody>
        </p:sp>
        <p:sp>
          <p:nvSpPr>
            <p:cNvPr id="19" name="Freeform 18">
              <a:extLst>
                <a:ext uri="{FF2B5EF4-FFF2-40B4-BE49-F238E27FC236}">
                  <a16:creationId xmlns:a16="http://schemas.microsoft.com/office/drawing/2014/main" xmlns="" id="{B531F791-6A00-4ABA-B831-0DDA9B979FCA}"/>
                </a:ext>
              </a:extLst>
            </p:cNvPr>
            <p:cNvSpPr>
              <a:spLocks/>
            </p:cNvSpPr>
            <p:nvPr/>
          </p:nvSpPr>
          <p:spPr bwMode="auto">
            <a:xfrm>
              <a:off x="6534150" y="1562100"/>
              <a:ext cx="817562" cy="792163"/>
            </a:xfrm>
            <a:custGeom>
              <a:avLst/>
              <a:gdLst>
                <a:gd name="T0" fmla="*/ 308 w 308"/>
                <a:gd name="T1" fmla="*/ 285 h 298"/>
                <a:gd name="T2" fmla="*/ 294 w 308"/>
                <a:gd name="T3" fmla="*/ 298 h 298"/>
                <a:gd name="T4" fmla="*/ 13 w 308"/>
                <a:gd name="T5" fmla="*/ 298 h 298"/>
                <a:gd name="T6" fmla="*/ 0 w 308"/>
                <a:gd name="T7" fmla="*/ 285 h 298"/>
                <a:gd name="T8" fmla="*/ 0 w 308"/>
                <a:gd name="T9" fmla="*/ 13 h 298"/>
                <a:gd name="T10" fmla="*/ 13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3" y="298"/>
                    <a:pt x="13" y="298"/>
                    <a:pt x="13" y="298"/>
                  </a:cubicBezTo>
                  <a:cubicBezTo>
                    <a:pt x="6" y="298"/>
                    <a:pt x="0" y="292"/>
                    <a:pt x="0" y="285"/>
                  </a:cubicBezTo>
                  <a:cubicBezTo>
                    <a:pt x="0" y="13"/>
                    <a:pt x="0" y="13"/>
                    <a:pt x="0" y="13"/>
                  </a:cubicBezTo>
                  <a:cubicBezTo>
                    <a:pt x="0" y="6"/>
                    <a:pt x="6" y="0"/>
                    <a:pt x="13" y="0"/>
                  </a:cubicBezTo>
                  <a:cubicBezTo>
                    <a:pt x="294" y="0"/>
                    <a:pt x="294" y="0"/>
                    <a:pt x="294" y="0"/>
                  </a:cubicBezTo>
                  <a:cubicBezTo>
                    <a:pt x="302" y="0"/>
                    <a:pt x="308" y="6"/>
                    <a:pt x="308" y="13"/>
                  </a:cubicBezTo>
                  <a:lnTo>
                    <a:pt x="308" y="285"/>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20" name="Freeform 19">
              <a:extLst>
                <a:ext uri="{FF2B5EF4-FFF2-40B4-BE49-F238E27FC236}">
                  <a16:creationId xmlns:a16="http://schemas.microsoft.com/office/drawing/2014/main" xmlns="" id="{099A1417-AD00-4ACA-BFF0-3E26EC76D096}"/>
                </a:ext>
              </a:extLst>
            </p:cNvPr>
            <p:cNvSpPr>
              <a:spLocks/>
            </p:cNvSpPr>
            <p:nvPr/>
          </p:nvSpPr>
          <p:spPr bwMode="auto">
            <a:xfrm>
              <a:off x="8320088" y="1584325"/>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4 h 298"/>
                <a:gd name="T10" fmla="*/ 14 w 308"/>
                <a:gd name="T11" fmla="*/ 0 h 298"/>
                <a:gd name="T12" fmla="*/ 295 w 308"/>
                <a:gd name="T13" fmla="*/ 0 h 298"/>
                <a:gd name="T14" fmla="*/ 308 w 308"/>
                <a:gd name="T15" fmla="*/ 14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4"/>
                    <a:pt x="0" y="14"/>
                    <a:pt x="0" y="14"/>
                  </a:cubicBezTo>
                  <a:cubicBezTo>
                    <a:pt x="0" y="6"/>
                    <a:pt x="7" y="0"/>
                    <a:pt x="14" y="0"/>
                  </a:cubicBezTo>
                  <a:cubicBezTo>
                    <a:pt x="295" y="0"/>
                    <a:pt x="295" y="0"/>
                    <a:pt x="295" y="0"/>
                  </a:cubicBezTo>
                  <a:cubicBezTo>
                    <a:pt x="302" y="0"/>
                    <a:pt x="308" y="6"/>
                    <a:pt x="308" y="14"/>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iCiel Cadena"/>
              </a:endParaRPr>
            </a:p>
          </p:txBody>
        </p:sp>
        <p:sp>
          <p:nvSpPr>
            <p:cNvPr id="21" name="Freeform 20">
              <a:extLst>
                <a:ext uri="{FF2B5EF4-FFF2-40B4-BE49-F238E27FC236}">
                  <a16:creationId xmlns:a16="http://schemas.microsoft.com/office/drawing/2014/main" xmlns="" id="{4FB22792-B71B-41F1-8A1A-649C3F7EF9A0}"/>
                </a:ext>
              </a:extLst>
            </p:cNvPr>
            <p:cNvSpPr>
              <a:spLocks/>
            </p:cNvSpPr>
            <p:nvPr/>
          </p:nvSpPr>
          <p:spPr bwMode="auto">
            <a:xfrm>
              <a:off x="7423150"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22" name="Freeform 21">
              <a:extLst>
                <a:ext uri="{FF2B5EF4-FFF2-40B4-BE49-F238E27FC236}">
                  <a16:creationId xmlns:a16="http://schemas.microsoft.com/office/drawing/2014/main" xmlns="" id="{B7D8E7A0-96D7-49EC-9509-C70A04E75C9F}"/>
                </a:ext>
              </a:extLst>
            </p:cNvPr>
            <p:cNvSpPr>
              <a:spLocks/>
            </p:cNvSpPr>
            <p:nvPr/>
          </p:nvSpPr>
          <p:spPr bwMode="auto">
            <a:xfrm>
              <a:off x="6486525" y="5483225"/>
              <a:ext cx="382587" cy="379413"/>
            </a:xfrm>
            <a:custGeom>
              <a:avLst/>
              <a:gdLst>
                <a:gd name="T0" fmla="*/ 144 w 144"/>
                <a:gd name="T1" fmla="*/ 137 h 143"/>
                <a:gd name="T2" fmla="*/ 137 w 144"/>
                <a:gd name="T3" fmla="*/ 143 h 143"/>
                <a:gd name="T4" fmla="*/ 6 w 144"/>
                <a:gd name="T5" fmla="*/ 143 h 143"/>
                <a:gd name="T6" fmla="*/ 0 w 144"/>
                <a:gd name="T7" fmla="*/ 137 h 143"/>
                <a:gd name="T8" fmla="*/ 0 w 144"/>
                <a:gd name="T9" fmla="*/ 6 h 143"/>
                <a:gd name="T10" fmla="*/ 6 w 144"/>
                <a:gd name="T11" fmla="*/ 0 h 143"/>
                <a:gd name="T12" fmla="*/ 137 w 144"/>
                <a:gd name="T13" fmla="*/ 0 h 143"/>
                <a:gd name="T14" fmla="*/ 144 w 144"/>
                <a:gd name="T15" fmla="*/ 6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7" y="143"/>
                  </a:cubicBezTo>
                  <a:cubicBezTo>
                    <a:pt x="6" y="143"/>
                    <a:pt x="6" y="143"/>
                    <a:pt x="6" y="143"/>
                  </a:cubicBezTo>
                  <a:cubicBezTo>
                    <a:pt x="3" y="143"/>
                    <a:pt x="0" y="140"/>
                    <a:pt x="0" y="137"/>
                  </a:cubicBezTo>
                  <a:cubicBezTo>
                    <a:pt x="0" y="6"/>
                    <a:pt x="0" y="6"/>
                    <a:pt x="0" y="6"/>
                  </a:cubicBezTo>
                  <a:cubicBezTo>
                    <a:pt x="0" y="3"/>
                    <a:pt x="3" y="0"/>
                    <a:pt x="6" y="0"/>
                  </a:cubicBezTo>
                  <a:cubicBezTo>
                    <a:pt x="137" y="0"/>
                    <a:pt x="137" y="0"/>
                    <a:pt x="137" y="0"/>
                  </a:cubicBezTo>
                  <a:cubicBezTo>
                    <a:pt x="141" y="0"/>
                    <a:pt x="144" y="3"/>
                    <a:pt x="144" y="6"/>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iCiel Cadena"/>
              </a:endParaRPr>
            </a:p>
          </p:txBody>
        </p:sp>
        <p:sp>
          <p:nvSpPr>
            <p:cNvPr id="23" name="Freeform 22">
              <a:extLst>
                <a:ext uri="{FF2B5EF4-FFF2-40B4-BE49-F238E27FC236}">
                  <a16:creationId xmlns:a16="http://schemas.microsoft.com/office/drawing/2014/main" xmlns="" id="{B38F01AC-49EE-4C23-A5E6-7522F79E4327}"/>
                </a:ext>
              </a:extLst>
            </p:cNvPr>
            <p:cNvSpPr>
              <a:spLocks/>
            </p:cNvSpPr>
            <p:nvPr/>
          </p:nvSpPr>
          <p:spPr bwMode="auto">
            <a:xfrm>
              <a:off x="5554663" y="5929313"/>
              <a:ext cx="722312" cy="379413"/>
            </a:xfrm>
            <a:custGeom>
              <a:avLst/>
              <a:gdLst>
                <a:gd name="T0" fmla="*/ 272 w 272"/>
                <a:gd name="T1" fmla="*/ 137 h 143"/>
                <a:gd name="T2" fmla="*/ 260 w 272"/>
                <a:gd name="T3" fmla="*/ 143 h 143"/>
                <a:gd name="T4" fmla="*/ 12 w 272"/>
                <a:gd name="T5" fmla="*/ 143 h 143"/>
                <a:gd name="T6" fmla="*/ 0 w 272"/>
                <a:gd name="T7" fmla="*/ 137 h 143"/>
                <a:gd name="T8" fmla="*/ 0 w 272"/>
                <a:gd name="T9" fmla="*/ 7 h 143"/>
                <a:gd name="T10" fmla="*/ 12 w 272"/>
                <a:gd name="T11" fmla="*/ 0 h 143"/>
                <a:gd name="T12" fmla="*/ 260 w 272"/>
                <a:gd name="T13" fmla="*/ 0 h 143"/>
                <a:gd name="T14" fmla="*/ 272 w 272"/>
                <a:gd name="T15" fmla="*/ 7 h 143"/>
                <a:gd name="T16" fmla="*/ 272 w 272"/>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2" h="143">
                  <a:moveTo>
                    <a:pt x="272" y="137"/>
                  </a:moveTo>
                  <a:cubicBezTo>
                    <a:pt x="272" y="140"/>
                    <a:pt x="266" y="143"/>
                    <a:pt x="260" y="143"/>
                  </a:cubicBezTo>
                  <a:cubicBezTo>
                    <a:pt x="12" y="143"/>
                    <a:pt x="12" y="143"/>
                    <a:pt x="12" y="143"/>
                  </a:cubicBezTo>
                  <a:cubicBezTo>
                    <a:pt x="5" y="143"/>
                    <a:pt x="0" y="140"/>
                    <a:pt x="0" y="137"/>
                  </a:cubicBezTo>
                  <a:cubicBezTo>
                    <a:pt x="0" y="7"/>
                    <a:pt x="0" y="7"/>
                    <a:pt x="0" y="7"/>
                  </a:cubicBezTo>
                  <a:cubicBezTo>
                    <a:pt x="0" y="3"/>
                    <a:pt x="5" y="0"/>
                    <a:pt x="12" y="0"/>
                  </a:cubicBezTo>
                  <a:cubicBezTo>
                    <a:pt x="260" y="0"/>
                    <a:pt x="260" y="0"/>
                    <a:pt x="260" y="0"/>
                  </a:cubicBezTo>
                  <a:cubicBezTo>
                    <a:pt x="266" y="0"/>
                    <a:pt x="272" y="3"/>
                    <a:pt x="272" y="7"/>
                  </a:cubicBezTo>
                  <a:lnTo>
                    <a:pt x="272"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iCiel Cadena"/>
              </a:endParaRPr>
            </a:p>
          </p:txBody>
        </p:sp>
        <p:sp>
          <p:nvSpPr>
            <p:cNvPr id="24" name="Freeform 23">
              <a:extLst>
                <a:ext uri="{FF2B5EF4-FFF2-40B4-BE49-F238E27FC236}">
                  <a16:creationId xmlns:a16="http://schemas.microsoft.com/office/drawing/2014/main" xmlns="" id="{42608C0F-99C1-4068-8034-D3F9019FF324}"/>
                </a:ext>
              </a:extLst>
            </p:cNvPr>
            <p:cNvSpPr>
              <a:spLocks/>
            </p:cNvSpPr>
            <p:nvPr/>
          </p:nvSpPr>
          <p:spPr bwMode="auto">
            <a:xfrm>
              <a:off x="6510338" y="5026025"/>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6" y="142"/>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iCiel Cadena"/>
              </a:endParaRPr>
            </a:p>
          </p:txBody>
        </p:sp>
        <p:sp>
          <p:nvSpPr>
            <p:cNvPr id="25" name="Freeform 24">
              <a:extLst>
                <a:ext uri="{FF2B5EF4-FFF2-40B4-BE49-F238E27FC236}">
                  <a16:creationId xmlns:a16="http://schemas.microsoft.com/office/drawing/2014/main" xmlns="" id="{780A45F3-021D-4E4A-AD80-558FA01CDD9A}"/>
                </a:ext>
              </a:extLst>
            </p:cNvPr>
            <p:cNvSpPr>
              <a:spLocks/>
            </p:cNvSpPr>
            <p:nvPr/>
          </p:nvSpPr>
          <p:spPr bwMode="auto">
            <a:xfrm>
              <a:off x="6510338" y="1122363"/>
              <a:ext cx="817562" cy="379413"/>
            </a:xfrm>
            <a:custGeom>
              <a:avLst/>
              <a:gdLst>
                <a:gd name="T0" fmla="*/ 308 w 308"/>
                <a:gd name="T1" fmla="*/ 136 h 143"/>
                <a:gd name="T2" fmla="*/ 295 w 308"/>
                <a:gd name="T3" fmla="*/ 143 h 143"/>
                <a:gd name="T4" fmla="*/ 14 w 308"/>
                <a:gd name="T5" fmla="*/ 143 h 143"/>
                <a:gd name="T6" fmla="*/ 0 w 308"/>
                <a:gd name="T7" fmla="*/ 136 h 143"/>
                <a:gd name="T8" fmla="*/ 0 w 308"/>
                <a:gd name="T9" fmla="*/ 6 h 143"/>
                <a:gd name="T10" fmla="*/ 14 w 308"/>
                <a:gd name="T11" fmla="*/ 0 h 143"/>
                <a:gd name="T12" fmla="*/ 295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5" y="143"/>
                  </a:cubicBezTo>
                  <a:cubicBezTo>
                    <a:pt x="14" y="143"/>
                    <a:pt x="14" y="143"/>
                    <a:pt x="14" y="143"/>
                  </a:cubicBezTo>
                  <a:cubicBezTo>
                    <a:pt x="6" y="143"/>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iCiel Cadena"/>
              </a:endParaRPr>
            </a:p>
          </p:txBody>
        </p:sp>
        <p:sp>
          <p:nvSpPr>
            <p:cNvPr id="26" name="Freeform 25">
              <a:extLst>
                <a:ext uri="{FF2B5EF4-FFF2-40B4-BE49-F238E27FC236}">
                  <a16:creationId xmlns:a16="http://schemas.microsoft.com/office/drawing/2014/main" xmlns="" id="{284DEB1D-9D7E-453C-BCD8-0D1CCB7CF579}"/>
                </a:ext>
              </a:extLst>
            </p:cNvPr>
            <p:cNvSpPr>
              <a:spLocks/>
            </p:cNvSpPr>
            <p:nvPr/>
          </p:nvSpPr>
          <p:spPr bwMode="auto">
            <a:xfrm>
              <a:off x="7418388" y="4181475"/>
              <a:ext cx="815975" cy="377825"/>
            </a:xfrm>
            <a:custGeom>
              <a:avLst/>
              <a:gdLst>
                <a:gd name="T0" fmla="*/ 308 w 308"/>
                <a:gd name="T1" fmla="*/ 136 h 142"/>
                <a:gd name="T2" fmla="*/ 294 w 308"/>
                <a:gd name="T3" fmla="*/ 142 h 142"/>
                <a:gd name="T4" fmla="*/ 14 w 308"/>
                <a:gd name="T5" fmla="*/ 142 h 142"/>
                <a:gd name="T6" fmla="*/ 0 w 308"/>
                <a:gd name="T7" fmla="*/ 136 h 142"/>
                <a:gd name="T8" fmla="*/ 0 w 308"/>
                <a:gd name="T9" fmla="*/ 6 h 142"/>
                <a:gd name="T10" fmla="*/ 14 w 308"/>
                <a:gd name="T11" fmla="*/ 0 h 142"/>
                <a:gd name="T12" fmla="*/ 294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4" y="142"/>
                  </a:cubicBezTo>
                  <a:cubicBezTo>
                    <a:pt x="14" y="142"/>
                    <a:pt x="14" y="142"/>
                    <a:pt x="14" y="142"/>
                  </a:cubicBezTo>
                  <a:cubicBezTo>
                    <a:pt x="6" y="142"/>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iCiel Cadena"/>
              </a:endParaRPr>
            </a:p>
          </p:txBody>
        </p:sp>
        <p:sp>
          <p:nvSpPr>
            <p:cNvPr id="27" name="Freeform 26">
              <a:extLst>
                <a:ext uri="{FF2B5EF4-FFF2-40B4-BE49-F238E27FC236}">
                  <a16:creationId xmlns:a16="http://schemas.microsoft.com/office/drawing/2014/main" xmlns="" id="{DD37C55E-80B6-4C87-86EB-32497381F825}"/>
                </a:ext>
              </a:extLst>
            </p:cNvPr>
            <p:cNvSpPr>
              <a:spLocks/>
            </p:cNvSpPr>
            <p:nvPr/>
          </p:nvSpPr>
          <p:spPr bwMode="auto">
            <a:xfrm>
              <a:off x="7418388" y="3733800"/>
              <a:ext cx="815975" cy="379413"/>
            </a:xfrm>
            <a:custGeom>
              <a:avLst/>
              <a:gdLst>
                <a:gd name="T0" fmla="*/ 308 w 308"/>
                <a:gd name="T1" fmla="*/ 136 h 143"/>
                <a:gd name="T2" fmla="*/ 294 w 308"/>
                <a:gd name="T3" fmla="*/ 143 h 143"/>
                <a:gd name="T4" fmla="*/ 14 w 308"/>
                <a:gd name="T5" fmla="*/ 143 h 143"/>
                <a:gd name="T6" fmla="*/ 0 w 308"/>
                <a:gd name="T7" fmla="*/ 136 h 143"/>
                <a:gd name="T8" fmla="*/ 0 w 308"/>
                <a:gd name="T9" fmla="*/ 6 h 143"/>
                <a:gd name="T10" fmla="*/ 14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4" y="143"/>
                    <a:pt x="14" y="143"/>
                    <a:pt x="14" y="143"/>
                  </a:cubicBezTo>
                  <a:cubicBezTo>
                    <a:pt x="6" y="143"/>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iCiel Cadena"/>
              </a:endParaRPr>
            </a:p>
          </p:txBody>
        </p:sp>
        <p:sp>
          <p:nvSpPr>
            <p:cNvPr id="28" name="Freeform 27">
              <a:extLst>
                <a:ext uri="{FF2B5EF4-FFF2-40B4-BE49-F238E27FC236}">
                  <a16:creationId xmlns:a16="http://schemas.microsoft.com/office/drawing/2014/main" xmlns="" id="{4E8FB0F0-DB20-4CC1-90F0-BF29D0A4E533}"/>
                </a:ext>
              </a:extLst>
            </p:cNvPr>
            <p:cNvSpPr>
              <a:spLocks/>
            </p:cNvSpPr>
            <p:nvPr/>
          </p:nvSpPr>
          <p:spPr bwMode="auto">
            <a:xfrm>
              <a:off x="8320088" y="3268663"/>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7" y="142"/>
                    <a:pt x="0" y="140"/>
                    <a:pt x="0" y="136"/>
                  </a:cubicBezTo>
                  <a:cubicBezTo>
                    <a:pt x="0" y="6"/>
                    <a:pt x="0" y="6"/>
                    <a:pt x="0" y="6"/>
                  </a:cubicBezTo>
                  <a:cubicBezTo>
                    <a:pt x="0" y="3"/>
                    <a:pt x="7" y="0"/>
                    <a:pt x="14" y="0"/>
                  </a:cubicBezTo>
                  <a:cubicBezTo>
                    <a:pt x="295" y="0"/>
                    <a:pt x="295" y="0"/>
                    <a:pt x="295"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iCiel Cadena"/>
              </a:endParaRPr>
            </a:p>
          </p:txBody>
        </p:sp>
        <p:sp>
          <p:nvSpPr>
            <p:cNvPr id="29" name="Freeform 28">
              <a:extLst>
                <a:ext uri="{FF2B5EF4-FFF2-40B4-BE49-F238E27FC236}">
                  <a16:creationId xmlns:a16="http://schemas.microsoft.com/office/drawing/2014/main" xmlns="" id="{C68ACAD5-7145-45F5-A0C6-90E3B6F861AD}"/>
                </a:ext>
              </a:extLst>
            </p:cNvPr>
            <p:cNvSpPr>
              <a:spLocks/>
            </p:cNvSpPr>
            <p:nvPr/>
          </p:nvSpPr>
          <p:spPr bwMode="auto">
            <a:xfrm>
              <a:off x="6534150" y="3733800"/>
              <a:ext cx="817562" cy="379413"/>
            </a:xfrm>
            <a:custGeom>
              <a:avLst/>
              <a:gdLst>
                <a:gd name="T0" fmla="*/ 308 w 308"/>
                <a:gd name="T1" fmla="*/ 136 h 143"/>
                <a:gd name="T2" fmla="*/ 294 w 308"/>
                <a:gd name="T3" fmla="*/ 143 h 143"/>
                <a:gd name="T4" fmla="*/ 13 w 308"/>
                <a:gd name="T5" fmla="*/ 143 h 143"/>
                <a:gd name="T6" fmla="*/ 0 w 308"/>
                <a:gd name="T7" fmla="*/ 136 h 143"/>
                <a:gd name="T8" fmla="*/ 0 w 308"/>
                <a:gd name="T9" fmla="*/ 6 h 143"/>
                <a:gd name="T10" fmla="*/ 13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3" y="143"/>
                    <a:pt x="13" y="143"/>
                    <a:pt x="13" y="143"/>
                  </a:cubicBezTo>
                  <a:cubicBezTo>
                    <a:pt x="6" y="143"/>
                    <a:pt x="0" y="140"/>
                    <a:pt x="0" y="136"/>
                  </a:cubicBezTo>
                  <a:cubicBezTo>
                    <a:pt x="0" y="6"/>
                    <a:pt x="0" y="6"/>
                    <a:pt x="0" y="6"/>
                  </a:cubicBezTo>
                  <a:cubicBezTo>
                    <a:pt x="0" y="3"/>
                    <a:pt x="6" y="0"/>
                    <a:pt x="13" y="0"/>
                  </a:cubicBezTo>
                  <a:cubicBezTo>
                    <a:pt x="294" y="0"/>
                    <a:pt x="294" y="0"/>
                    <a:pt x="294"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iCiel Cadena"/>
              </a:endParaRPr>
            </a:p>
          </p:txBody>
        </p:sp>
        <p:sp>
          <p:nvSpPr>
            <p:cNvPr id="30" name="Freeform 29">
              <a:extLst>
                <a:ext uri="{FF2B5EF4-FFF2-40B4-BE49-F238E27FC236}">
                  <a16:creationId xmlns:a16="http://schemas.microsoft.com/office/drawing/2014/main" xmlns="" id="{03CEF508-3139-4DFF-8B14-DF053F131DF6}"/>
                </a:ext>
              </a:extLst>
            </p:cNvPr>
            <p:cNvSpPr>
              <a:spLocks/>
            </p:cNvSpPr>
            <p:nvPr/>
          </p:nvSpPr>
          <p:spPr bwMode="auto">
            <a:xfrm>
              <a:off x="5159375" y="5483225"/>
              <a:ext cx="379412" cy="379413"/>
            </a:xfrm>
            <a:custGeom>
              <a:avLst/>
              <a:gdLst>
                <a:gd name="T0" fmla="*/ 143 w 143"/>
                <a:gd name="T1" fmla="*/ 137 h 143"/>
                <a:gd name="T2" fmla="*/ 137 w 143"/>
                <a:gd name="T3" fmla="*/ 143 h 143"/>
                <a:gd name="T4" fmla="*/ 6 w 143"/>
                <a:gd name="T5" fmla="*/ 143 h 143"/>
                <a:gd name="T6" fmla="*/ 0 w 143"/>
                <a:gd name="T7" fmla="*/ 137 h 143"/>
                <a:gd name="T8" fmla="*/ 0 w 143"/>
                <a:gd name="T9" fmla="*/ 6 h 143"/>
                <a:gd name="T10" fmla="*/ 6 w 143"/>
                <a:gd name="T11" fmla="*/ 0 h 143"/>
                <a:gd name="T12" fmla="*/ 137 w 143"/>
                <a:gd name="T13" fmla="*/ 0 h 143"/>
                <a:gd name="T14" fmla="*/ 143 w 143"/>
                <a:gd name="T15" fmla="*/ 6 h 143"/>
                <a:gd name="T16" fmla="*/ 143 w 143"/>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3">
                  <a:moveTo>
                    <a:pt x="143" y="137"/>
                  </a:moveTo>
                  <a:cubicBezTo>
                    <a:pt x="143" y="140"/>
                    <a:pt x="141" y="143"/>
                    <a:pt x="137" y="143"/>
                  </a:cubicBezTo>
                  <a:cubicBezTo>
                    <a:pt x="6" y="143"/>
                    <a:pt x="6" y="143"/>
                    <a:pt x="6" y="143"/>
                  </a:cubicBezTo>
                  <a:cubicBezTo>
                    <a:pt x="2" y="143"/>
                    <a:pt x="0" y="140"/>
                    <a:pt x="0" y="137"/>
                  </a:cubicBezTo>
                  <a:cubicBezTo>
                    <a:pt x="0" y="6"/>
                    <a:pt x="0" y="6"/>
                    <a:pt x="0" y="6"/>
                  </a:cubicBezTo>
                  <a:cubicBezTo>
                    <a:pt x="0" y="3"/>
                    <a:pt x="2" y="0"/>
                    <a:pt x="6" y="0"/>
                  </a:cubicBezTo>
                  <a:cubicBezTo>
                    <a:pt x="137" y="0"/>
                    <a:pt x="137" y="0"/>
                    <a:pt x="137" y="0"/>
                  </a:cubicBezTo>
                  <a:cubicBezTo>
                    <a:pt x="141" y="0"/>
                    <a:pt x="143" y="3"/>
                    <a:pt x="143" y="6"/>
                  </a:cubicBezTo>
                  <a:lnTo>
                    <a:pt x="143" y="137"/>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31" name="Freeform 30">
              <a:extLst>
                <a:ext uri="{FF2B5EF4-FFF2-40B4-BE49-F238E27FC236}">
                  <a16:creationId xmlns:a16="http://schemas.microsoft.com/office/drawing/2014/main" xmlns="" id="{CD54AE22-619B-4141-9BC1-AF46F01E82E7}"/>
                </a:ext>
              </a:extLst>
            </p:cNvPr>
            <p:cNvSpPr>
              <a:spLocks/>
            </p:cNvSpPr>
            <p:nvPr/>
          </p:nvSpPr>
          <p:spPr bwMode="auto">
            <a:xfrm>
              <a:off x="3838575"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iCiel Cadena"/>
              </a:endParaRPr>
            </a:p>
          </p:txBody>
        </p:sp>
        <p:sp>
          <p:nvSpPr>
            <p:cNvPr id="32" name="Freeform 31">
              <a:extLst>
                <a:ext uri="{FF2B5EF4-FFF2-40B4-BE49-F238E27FC236}">
                  <a16:creationId xmlns:a16="http://schemas.microsoft.com/office/drawing/2014/main" xmlns="" id="{F55002BC-A34C-47FB-8552-BCEACDABEC98}"/>
                </a:ext>
              </a:extLst>
            </p:cNvPr>
            <p:cNvSpPr>
              <a:spLocks/>
            </p:cNvSpPr>
            <p:nvPr/>
          </p:nvSpPr>
          <p:spPr bwMode="auto">
            <a:xfrm>
              <a:off x="4284663" y="4614863"/>
              <a:ext cx="379412" cy="788988"/>
            </a:xfrm>
            <a:custGeom>
              <a:avLst/>
              <a:gdLst>
                <a:gd name="T0" fmla="*/ 143 w 143"/>
                <a:gd name="T1" fmla="*/ 284 h 297"/>
                <a:gd name="T2" fmla="*/ 137 w 143"/>
                <a:gd name="T3" fmla="*/ 297 h 297"/>
                <a:gd name="T4" fmla="*/ 6 w 143"/>
                <a:gd name="T5" fmla="*/ 297 h 297"/>
                <a:gd name="T6" fmla="*/ 0 w 143"/>
                <a:gd name="T7" fmla="*/ 284 h 297"/>
                <a:gd name="T8" fmla="*/ 0 w 143"/>
                <a:gd name="T9" fmla="*/ 13 h 297"/>
                <a:gd name="T10" fmla="*/ 6 w 143"/>
                <a:gd name="T11" fmla="*/ 0 h 297"/>
                <a:gd name="T12" fmla="*/ 137 w 143"/>
                <a:gd name="T13" fmla="*/ 0 h 297"/>
                <a:gd name="T14" fmla="*/ 143 w 143"/>
                <a:gd name="T15" fmla="*/ 13 h 297"/>
                <a:gd name="T16" fmla="*/ 143 w 143"/>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297">
                  <a:moveTo>
                    <a:pt x="143" y="284"/>
                  </a:moveTo>
                  <a:cubicBezTo>
                    <a:pt x="143" y="292"/>
                    <a:pt x="141" y="297"/>
                    <a:pt x="137" y="297"/>
                  </a:cubicBezTo>
                  <a:cubicBezTo>
                    <a:pt x="6" y="297"/>
                    <a:pt x="6" y="297"/>
                    <a:pt x="6" y="297"/>
                  </a:cubicBezTo>
                  <a:cubicBezTo>
                    <a:pt x="2" y="297"/>
                    <a:pt x="0" y="292"/>
                    <a:pt x="0" y="284"/>
                  </a:cubicBezTo>
                  <a:cubicBezTo>
                    <a:pt x="0" y="13"/>
                    <a:pt x="0" y="13"/>
                    <a:pt x="0" y="13"/>
                  </a:cubicBezTo>
                  <a:cubicBezTo>
                    <a:pt x="0" y="6"/>
                    <a:pt x="2" y="0"/>
                    <a:pt x="6" y="0"/>
                  </a:cubicBezTo>
                  <a:cubicBezTo>
                    <a:pt x="137" y="0"/>
                    <a:pt x="137" y="0"/>
                    <a:pt x="137" y="0"/>
                  </a:cubicBezTo>
                  <a:cubicBezTo>
                    <a:pt x="141" y="0"/>
                    <a:pt x="143" y="6"/>
                    <a:pt x="143" y="13"/>
                  </a:cubicBezTo>
                  <a:lnTo>
                    <a:pt x="143"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iCiel Cadena"/>
              </a:endParaRPr>
            </a:p>
          </p:txBody>
        </p:sp>
        <p:sp>
          <p:nvSpPr>
            <p:cNvPr id="33" name="Freeform 32">
              <a:extLst>
                <a:ext uri="{FF2B5EF4-FFF2-40B4-BE49-F238E27FC236}">
                  <a16:creationId xmlns:a16="http://schemas.microsoft.com/office/drawing/2014/main" xmlns="" id="{BAA5204B-544C-45B1-9195-E408715ACB2F}"/>
                </a:ext>
              </a:extLst>
            </p:cNvPr>
            <p:cNvSpPr>
              <a:spLocks/>
            </p:cNvSpPr>
            <p:nvPr/>
          </p:nvSpPr>
          <p:spPr bwMode="auto">
            <a:xfrm>
              <a:off x="6942138" y="4184650"/>
              <a:ext cx="382587" cy="788988"/>
            </a:xfrm>
            <a:custGeom>
              <a:avLst/>
              <a:gdLst>
                <a:gd name="T0" fmla="*/ 144 w 144"/>
                <a:gd name="T1" fmla="*/ 284 h 297"/>
                <a:gd name="T2" fmla="*/ 137 w 144"/>
                <a:gd name="T3" fmla="*/ 297 h 297"/>
                <a:gd name="T4" fmla="*/ 6 w 144"/>
                <a:gd name="T5" fmla="*/ 297 h 297"/>
                <a:gd name="T6" fmla="*/ 0 w 144"/>
                <a:gd name="T7" fmla="*/ 284 h 297"/>
                <a:gd name="T8" fmla="*/ 0 w 144"/>
                <a:gd name="T9" fmla="*/ 13 h 297"/>
                <a:gd name="T10" fmla="*/ 6 w 144"/>
                <a:gd name="T11" fmla="*/ 0 h 297"/>
                <a:gd name="T12" fmla="*/ 137 w 144"/>
                <a:gd name="T13" fmla="*/ 0 h 297"/>
                <a:gd name="T14" fmla="*/ 144 w 144"/>
                <a:gd name="T15" fmla="*/ 13 h 297"/>
                <a:gd name="T16" fmla="*/ 144 w 144"/>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297">
                  <a:moveTo>
                    <a:pt x="144" y="284"/>
                  </a:moveTo>
                  <a:cubicBezTo>
                    <a:pt x="144" y="291"/>
                    <a:pt x="141" y="297"/>
                    <a:pt x="137" y="297"/>
                  </a:cubicBezTo>
                  <a:cubicBezTo>
                    <a:pt x="6" y="297"/>
                    <a:pt x="6" y="297"/>
                    <a:pt x="6" y="297"/>
                  </a:cubicBezTo>
                  <a:cubicBezTo>
                    <a:pt x="3" y="297"/>
                    <a:pt x="0" y="291"/>
                    <a:pt x="0" y="284"/>
                  </a:cubicBezTo>
                  <a:cubicBezTo>
                    <a:pt x="0" y="13"/>
                    <a:pt x="0" y="13"/>
                    <a:pt x="0" y="13"/>
                  </a:cubicBezTo>
                  <a:cubicBezTo>
                    <a:pt x="0" y="6"/>
                    <a:pt x="3" y="0"/>
                    <a:pt x="6" y="0"/>
                  </a:cubicBezTo>
                  <a:cubicBezTo>
                    <a:pt x="137" y="0"/>
                    <a:pt x="137" y="0"/>
                    <a:pt x="137" y="0"/>
                  </a:cubicBezTo>
                  <a:cubicBezTo>
                    <a:pt x="141" y="0"/>
                    <a:pt x="144" y="6"/>
                    <a:pt x="144" y="13"/>
                  </a:cubicBezTo>
                  <a:lnTo>
                    <a:pt x="144"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iCiel Cadena"/>
              </a:endParaRPr>
            </a:p>
          </p:txBody>
        </p:sp>
        <p:sp>
          <p:nvSpPr>
            <p:cNvPr id="34" name="Freeform 33">
              <a:extLst>
                <a:ext uri="{FF2B5EF4-FFF2-40B4-BE49-F238E27FC236}">
                  <a16:creationId xmlns:a16="http://schemas.microsoft.com/office/drawing/2014/main" xmlns="" id="{0E7AE406-AB73-407F-A800-0AEAB5B39E2D}"/>
                </a:ext>
              </a:extLst>
            </p:cNvPr>
            <p:cNvSpPr>
              <a:spLocks/>
            </p:cNvSpPr>
            <p:nvPr/>
          </p:nvSpPr>
          <p:spPr bwMode="auto">
            <a:xfrm>
              <a:off x="2854325" y="3697288"/>
              <a:ext cx="381000"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iCiel Cadena"/>
              </a:endParaRPr>
            </a:p>
          </p:txBody>
        </p:sp>
        <p:sp>
          <p:nvSpPr>
            <p:cNvPr id="35" name="Freeform 34">
              <a:extLst>
                <a:ext uri="{FF2B5EF4-FFF2-40B4-BE49-F238E27FC236}">
                  <a16:creationId xmlns:a16="http://schemas.microsoft.com/office/drawing/2014/main" xmlns="" id="{E05D9831-3DB4-4B0F-BF9B-AE267F265C82}"/>
                </a:ext>
              </a:extLst>
            </p:cNvPr>
            <p:cNvSpPr>
              <a:spLocks/>
            </p:cNvSpPr>
            <p:nvPr/>
          </p:nvSpPr>
          <p:spPr bwMode="auto">
            <a:xfrm>
              <a:off x="5159375" y="4181475"/>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36" name="Freeform 35">
              <a:extLst>
                <a:ext uri="{FF2B5EF4-FFF2-40B4-BE49-F238E27FC236}">
                  <a16:creationId xmlns:a16="http://schemas.microsoft.com/office/drawing/2014/main" xmlns="" id="{01458236-A2A9-49E5-A09D-3C31C647EDFA}"/>
                </a:ext>
              </a:extLst>
            </p:cNvPr>
            <p:cNvSpPr>
              <a:spLocks/>
            </p:cNvSpPr>
            <p:nvPr/>
          </p:nvSpPr>
          <p:spPr bwMode="auto">
            <a:xfrm>
              <a:off x="7426325" y="1976438"/>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6" y="142"/>
                    <a:pt x="6" y="142"/>
                    <a:pt x="6" y="142"/>
                  </a:cubicBezTo>
                  <a:cubicBezTo>
                    <a:pt x="3" y="142"/>
                    <a:pt x="0" y="139"/>
                    <a:pt x="0" y="136"/>
                  </a:cubicBezTo>
                  <a:cubicBezTo>
                    <a:pt x="0" y="6"/>
                    <a:pt x="0" y="6"/>
                    <a:pt x="0" y="6"/>
                  </a:cubicBezTo>
                  <a:cubicBezTo>
                    <a:pt x="0" y="2"/>
                    <a:pt x="3" y="0"/>
                    <a:pt x="6"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iCiel Cadena"/>
              </a:endParaRPr>
            </a:p>
          </p:txBody>
        </p:sp>
        <p:sp>
          <p:nvSpPr>
            <p:cNvPr id="37" name="Freeform 36">
              <a:extLst>
                <a:ext uri="{FF2B5EF4-FFF2-40B4-BE49-F238E27FC236}">
                  <a16:creationId xmlns:a16="http://schemas.microsoft.com/office/drawing/2014/main" xmlns="" id="{43383611-37C6-46F4-BED6-86EA83650276}"/>
                </a:ext>
              </a:extLst>
            </p:cNvPr>
            <p:cNvSpPr>
              <a:spLocks/>
            </p:cNvSpPr>
            <p:nvPr/>
          </p:nvSpPr>
          <p:spPr bwMode="auto">
            <a:xfrm>
              <a:off x="7845425" y="3268663"/>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iCiel Cadena"/>
              </a:endParaRPr>
            </a:p>
          </p:txBody>
        </p:sp>
        <p:sp>
          <p:nvSpPr>
            <p:cNvPr id="38" name="Freeform 37">
              <a:extLst>
                <a:ext uri="{FF2B5EF4-FFF2-40B4-BE49-F238E27FC236}">
                  <a16:creationId xmlns:a16="http://schemas.microsoft.com/office/drawing/2014/main" xmlns="" id="{A4CE2898-B4B4-4E30-A380-3AE4CCE1AF32}"/>
                </a:ext>
              </a:extLst>
            </p:cNvPr>
            <p:cNvSpPr>
              <a:spLocks/>
            </p:cNvSpPr>
            <p:nvPr/>
          </p:nvSpPr>
          <p:spPr bwMode="auto">
            <a:xfrm>
              <a:off x="7426325" y="3268663"/>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6" y="142"/>
                    <a:pt x="6" y="142"/>
                    <a:pt x="6" y="142"/>
                  </a:cubicBezTo>
                  <a:cubicBezTo>
                    <a:pt x="3" y="142"/>
                    <a:pt x="0" y="140"/>
                    <a:pt x="0" y="136"/>
                  </a:cubicBezTo>
                  <a:cubicBezTo>
                    <a:pt x="0" y="6"/>
                    <a:pt x="0" y="6"/>
                    <a:pt x="0" y="6"/>
                  </a:cubicBezTo>
                  <a:cubicBezTo>
                    <a:pt x="0" y="3"/>
                    <a:pt x="3" y="0"/>
                    <a:pt x="6"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iCiel Cadena"/>
              </a:endParaRPr>
            </a:p>
          </p:txBody>
        </p:sp>
        <p:sp>
          <p:nvSpPr>
            <p:cNvPr id="39" name="Freeform 38">
              <a:extLst>
                <a:ext uri="{FF2B5EF4-FFF2-40B4-BE49-F238E27FC236}">
                  <a16:creationId xmlns:a16="http://schemas.microsoft.com/office/drawing/2014/main" xmlns="" id="{2534E366-B7BB-430C-B8A3-6A4E8228D4FE}"/>
                </a:ext>
              </a:extLst>
            </p:cNvPr>
            <p:cNvSpPr>
              <a:spLocks/>
            </p:cNvSpPr>
            <p:nvPr/>
          </p:nvSpPr>
          <p:spPr bwMode="auto">
            <a:xfrm>
              <a:off x="6027738" y="3268663"/>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iCiel Cadena"/>
              </a:endParaRPr>
            </a:p>
          </p:txBody>
        </p:sp>
        <p:sp>
          <p:nvSpPr>
            <p:cNvPr id="40" name="Freeform 39">
              <a:extLst>
                <a:ext uri="{FF2B5EF4-FFF2-40B4-BE49-F238E27FC236}">
                  <a16:creationId xmlns:a16="http://schemas.microsoft.com/office/drawing/2014/main" xmlns="" id="{0AF94B3A-044B-4B42-809E-62B5FD9FA237}"/>
                </a:ext>
              </a:extLst>
            </p:cNvPr>
            <p:cNvSpPr>
              <a:spLocks/>
            </p:cNvSpPr>
            <p:nvPr/>
          </p:nvSpPr>
          <p:spPr bwMode="auto">
            <a:xfrm>
              <a:off x="6035675" y="3733800"/>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iCiel Cadena"/>
              </a:endParaRPr>
            </a:p>
          </p:txBody>
        </p:sp>
        <p:sp>
          <p:nvSpPr>
            <p:cNvPr id="41" name="Freeform 40">
              <a:extLst>
                <a:ext uri="{FF2B5EF4-FFF2-40B4-BE49-F238E27FC236}">
                  <a16:creationId xmlns:a16="http://schemas.microsoft.com/office/drawing/2014/main" xmlns="" id="{DD87FE82-6593-44AD-9578-8149ED9F942F}"/>
                </a:ext>
              </a:extLst>
            </p:cNvPr>
            <p:cNvSpPr>
              <a:spLocks/>
            </p:cNvSpPr>
            <p:nvPr/>
          </p:nvSpPr>
          <p:spPr bwMode="auto">
            <a:xfrm>
              <a:off x="5170488" y="1562100"/>
              <a:ext cx="1230312" cy="1643063"/>
            </a:xfrm>
            <a:custGeom>
              <a:avLst/>
              <a:gdLst>
                <a:gd name="T0" fmla="*/ 464 w 464"/>
                <a:gd name="T1" fmla="*/ 592 h 619"/>
                <a:gd name="T2" fmla="*/ 443 w 464"/>
                <a:gd name="T3" fmla="*/ 619 h 619"/>
                <a:gd name="T4" fmla="*/ 21 w 464"/>
                <a:gd name="T5" fmla="*/ 619 h 619"/>
                <a:gd name="T6" fmla="*/ 0 w 464"/>
                <a:gd name="T7" fmla="*/ 592 h 619"/>
                <a:gd name="T8" fmla="*/ 0 w 464"/>
                <a:gd name="T9" fmla="*/ 28 h 619"/>
                <a:gd name="T10" fmla="*/ 21 w 464"/>
                <a:gd name="T11" fmla="*/ 0 h 619"/>
                <a:gd name="T12" fmla="*/ 443 w 464"/>
                <a:gd name="T13" fmla="*/ 0 h 619"/>
                <a:gd name="T14" fmla="*/ 464 w 464"/>
                <a:gd name="T15" fmla="*/ 28 h 619"/>
                <a:gd name="T16" fmla="*/ 464 w 464"/>
                <a:gd name="T17" fmla="*/ 592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4" h="619">
                  <a:moveTo>
                    <a:pt x="464" y="592"/>
                  </a:moveTo>
                  <a:cubicBezTo>
                    <a:pt x="464" y="607"/>
                    <a:pt x="454" y="619"/>
                    <a:pt x="443" y="619"/>
                  </a:cubicBezTo>
                  <a:cubicBezTo>
                    <a:pt x="21" y="619"/>
                    <a:pt x="21" y="619"/>
                    <a:pt x="21" y="619"/>
                  </a:cubicBezTo>
                  <a:cubicBezTo>
                    <a:pt x="9" y="619"/>
                    <a:pt x="0" y="607"/>
                    <a:pt x="0" y="592"/>
                  </a:cubicBezTo>
                  <a:cubicBezTo>
                    <a:pt x="0" y="28"/>
                    <a:pt x="0" y="28"/>
                    <a:pt x="0" y="28"/>
                  </a:cubicBezTo>
                  <a:cubicBezTo>
                    <a:pt x="0" y="12"/>
                    <a:pt x="9" y="0"/>
                    <a:pt x="21" y="0"/>
                  </a:cubicBezTo>
                  <a:cubicBezTo>
                    <a:pt x="443" y="0"/>
                    <a:pt x="443" y="0"/>
                    <a:pt x="443" y="0"/>
                  </a:cubicBezTo>
                  <a:cubicBezTo>
                    <a:pt x="454" y="0"/>
                    <a:pt x="464" y="12"/>
                    <a:pt x="464" y="28"/>
                  </a:cubicBezTo>
                  <a:lnTo>
                    <a:pt x="464" y="59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iCiel Cadena"/>
              </a:endParaRPr>
            </a:p>
          </p:txBody>
        </p:sp>
        <p:sp>
          <p:nvSpPr>
            <p:cNvPr id="42" name="Freeform 41">
              <a:extLst>
                <a:ext uri="{FF2B5EF4-FFF2-40B4-BE49-F238E27FC236}">
                  <a16:creationId xmlns:a16="http://schemas.microsoft.com/office/drawing/2014/main" xmlns="" id="{3C247E97-6320-44D6-B10A-2D2C2610F2CD}"/>
                </a:ext>
              </a:extLst>
            </p:cNvPr>
            <p:cNvSpPr>
              <a:spLocks/>
            </p:cNvSpPr>
            <p:nvPr/>
          </p:nvSpPr>
          <p:spPr bwMode="auto">
            <a:xfrm>
              <a:off x="4703763" y="4625975"/>
              <a:ext cx="835025" cy="777875"/>
            </a:xfrm>
            <a:custGeom>
              <a:avLst/>
              <a:gdLst>
                <a:gd name="T0" fmla="*/ 315 w 315"/>
                <a:gd name="T1" fmla="*/ 280 h 293"/>
                <a:gd name="T2" fmla="*/ 301 w 315"/>
                <a:gd name="T3" fmla="*/ 293 h 293"/>
                <a:gd name="T4" fmla="*/ 14 w 315"/>
                <a:gd name="T5" fmla="*/ 293 h 293"/>
                <a:gd name="T6" fmla="*/ 0 w 315"/>
                <a:gd name="T7" fmla="*/ 280 h 293"/>
                <a:gd name="T8" fmla="*/ 0 w 315"/>
                <a:gd name="T9" fmla="*/ 13 h 293"/>
                <a:gd name="T10" fmla="*/ 14 w 315"/>
                <a:gd name="T11" fmla="*/ 0 h 293"/>
                <a:gd name="T12" fmla="*/ 301 w 315"/>
                <a:gd name="T13" fmla="*/ 0 h 293"/>
                <a:gd name="T14" fmla="*/ 315 w 315"/>
                <a:gd name="T15" fmla="*/ 13 h 293"/>
                <a:gd name="T16" fmla="*/ 315 w 31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5" h="293">
                  <a:moveTo>
                    <a:pt x="315" y="280"/>
                  </a:moveTo>
                  <a:cubicBezTo>
                    <a:pt x="315" y="288"/>
                    <a:pt x="309" y="293"/>
                    <a:pt x="301" y="293"/>
                  </a:cubicBezTo>
                  <a:cubicBezTo>
                    <a:pt x="14" y="293"/>
                    <a:pt x="14" y="293"/>
                    <a:pt x="14" y="293"/>
                  </a:cubicBezTo>
                  <a:cubicBezTo>
                    <a:pt x="6" y="293"/>
                    <a:pt x="0" y="288"/>
                    <a:pt x="0" y="280"/>
                  </a:cubicBezTo>
                  <a:cubicBezTo>
                    <a:pt x="0" y="13"/>
                    <a:pt x="0" y="13"/>
                    <a:pt x="0" y="13"/>
                  </a:cubicBezTo>
                  <a:cubicBezTo>
                    <a:pt x="0" y="6"/>
                    <a:pt x="6" y="0"/>
                    <a:pt x="14" y="0"/>
                  </a:cubicBezTo>
                  <a:cubicBezTo>
                    <a:pt x="301" y="0"/>
                    <a:pt x="301" y="0"/>
                    <a:pt x="301" y="0"/>
                  </a:cubicBezTo>
                  <a:cubicBezTo>
                    <a:pt x="309" y="0"/>
                    <a:pt x="315" y="6"/>
                    <a:pt x="315" y="13"/>
                  </a:cubicBezTo>
                  <a:lnTo>
                    <a:pt x="31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iCiel Cadena"/>
              </a:endParaRPr>
            </a:p>
          </p:txBody>
        </p:sp>
        <p:sp>
          <p:nvSpPr>
            <p:cNvPr id="43" name="Freeform 42">
              <a:extLst>
                <a:ext uri="{FF2B5EF4-FFF2-40B4-BE49-F238E27FC236}">
                  <a16:creationId xmlns:a16="http://schemas.microsoft.com/office/drawing/2014/main" xmlns="" id="{2B1E0062-9250-4813-8F7A-880A8F25A772}"/>
                </a:ext>
              </a:extLst>
            </p:cNvPr>
            <p:cNvSpPr>
              <a:spLocks/>
            </p:cNvSpPr>
            <p:nvPr/>
          </p:nvSpPr>
          <p:spPr bwMode="auto">
            <a:xfrm>
              <a:off x="5605463" y="5068888"/>
              <a:ext cx="817562" cy="779463"/>
            </a:xfrm>
            <a:custGeom>
              <a:avLst/>
              <a:gdLst>
                <a:gd name="T0" fmla="*/ 308 w 308"/>
                <a:gd name="T1" fmla="*/ 281 h 294"/>
                <a:gd name="T2" fmla="*/ 294 w 308"/>
                <a:gd name="T3" fmla="*/ 294 h 294"/>
                <a:gd name="T4" fmla="*/ 14 w 308"/>
                <a:gd name="T5" fmla="*/ 294 h 294"/>
                <a:gd name="T6" fmla="*/ 0 w 308"/>
                <a:gd name="T7" fmla="*/ 281 h 294"/>
                <a:gd name="T8" fmla="*/ 0 w 308"/>
                <a:gd name="T9" fmla="*/ 13 h 294"/>
                <a:gd name="T10" fmla="*/ 14 w 308"/>
                <a:gd name="T11" fmla="*/ 0 h 294"/>
                <a:gd name="T12" fmla="*/ 294 w 308"/>
                <a:gd name="T13" fmla="*/ 0 h 294"/>
                <a:gd name="T14" fmla="*/ 308 w 308"/>
                <a:gd name="T15" fmla="*/ 13 h 294"/>
                <a:gd name="T16" fmla="*/ 308 w 308"/>
                <a:gd name="T17" fmla="*/ 28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4">
                  <a:moveTo>
                    <a:pt x="308" y="281"/>
                  </a:moveTo>
                  <a:cubicBezTo>
                    <a:pt x="308" y="288"/>
                    <a:pt x="302" y="294"/>
                    <a:pt x="294" y="294"/>
                  </a:cubicBezTo>
                  <a:cubicBezTo>
                    <a:pt x="14" y="294"/>
                    <a:pt x="14" y="294"/>
                    <a:pt x="14" y="294"/>
                  </a:cubicBezTo>
                  <a:cubicBezTo>
                    <a:pt x="6" y="294"/>
                    <a:pt x="0" y="288"/>
                    <a:pt x="0" y="281"/>
                  </a:cubicBezTo>
                  <a:cubicBezTo>
                    <a:pt x="0" y="13"/>
                    <a:pt x="0" y="13"/>
                    <a:pt x="0" y="13"/>
                  </a:cubicBezTo>
                  <a:cubicBezTo>
                    <a:pt x="0" y="6"/>
                    <a:pt x="6" y="0"/>
                    <a:pt x="14" y="0"/>
                  </a:cubicBezTo>
                  <a:cubicBezTo>
                    <a:pt x="294" y="0"/>
                    <a:pt x="294" y="0"/>
                    <a:pt x="294" y="0"/>
                  </a:cubicBezTo>
                  <a:cubicBezTo>
                    <a:pt x="302" y="0"/>
                    <a:pt x="308" y="6"/>
                    <a:pt x="308" y="13"/>
                  </a:cubicBezTo>
                  <a:lnTo>
                    <a:pt x="308" y="281"/>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iCiel Cadena"/>
              </a:endParaRPr>
            </a:p>
          </p:txBody>
        </p:sp>
        <p:sp>
          <p:nvSpPr>
            <p:cNvPr id="44" name="Freeform 43">
              <a:extLst>
                <a:ext uri="{FF2B5EF4-FFF2-40B4-BE49-F238E27FC236}">
                  <a16:creationId xmlns:a16="http://schemas.microsoft.com/office/drawing/2014/main" xmlns="" id="{A51F8C61-99ED-42A4-9B0C-045F2E01E8DB}"/>
                </a:ext>
              </a:extLst>
            </p:cNvPr>
            <p:cNvSpPr>
              <a:spLocks/>
            </p:cNvSpPr>
            <p:nvPr/>
          </p:nvSpPr>
          <p:spPr bwMode="auto">
            <a:xfrm>
              <a:off x="5167313" y="3316288"/>
              <a:ext cx="809625" cy="777875"/>
            </a:xfrm>
            <a:custGeom>
              <a:avLst/>
              <a:gdLst>
                <a:gd name="T0" fmla="*/ 305 w 305"/>
                <a:gd name="T1" fmla="*/ 280 h 293"/>
                <a:gd name="T2" fmla="*/ 291 w 305"/>
                <a:gd name="T3" fmla="*/ 293 h 293"/>
                <a:gd name="T4" fmla="*/ 13 w 305"/>
                <a:gd name="T5" fmla="*/ 293 h 293"/>
                <a:gd name="T6" fmla="*/ 0 w 305"/>
                <a:gd name="T7" fmla="*/ 280 h 293"/>
                <a:gd name="T8" fmla="*/ 0 w 305"/>
                <a:gd name="T9" fmla="*/ 13 h 293"/>
                <a:gd name="T10" fmla="*/ 13 w 305"/>
                <a:gd name="T11" fmla="*/ 0 h 293"/>
                <a:gd name="T12" fmla="*/ 291 w 305"/>
                <a:gd name="T13" fmla="*/ 0 h 293"/>
                <a:gd name="T14" fmla="*/ 305 w 305"/>
                <a:gd name="T15" fmla="*/ 13 h 293"/>
                <a:gd name="T16" fmla="*/ 305 w 30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5" h="293">
                  <a:moveTo>
                    <a:pt x="305" y="280"/>
                  </a:moveTo>
                  <a:cubicBezTo>
                    <a:pt x="305" y="288"/>
                    <a:pt x="299" y="293"/>
                    <a:pt x="291" y="293"/>
                  </a:cubicBezTo>
                  <a:cubicBezTo>
                    <a:pt x="13" y="293"/>
                    <a:pt x="13" y="293"/>
                    <a:pt x="13" y="293"/>
                  </a:cubicBezTo>
                  <a:cubicBezTo>
                    <a:pt x="6" y="293"/>
                    <a:pt x="0" y="288"/>
                    <a:pt x="0" y="280"/>
                  </a:cubicBezTo>
                  <a:cubicBezTo>
                    <a:pt x="0" y="13"/>
                    <a:pt x="0" y="13"/>
                    <a:pt x="0" y="13"/>
                  </a:cubicBezTo>
                  <a:cubicBezTo>
                    <a:pt x="0" y="6"/>
                    <a:pt x="6" y="0"/>
                    <a:pt x="13" y="0"/>
                  </a:cubicBezTo>
                  <a:cubicBezTo>
                    <a:pt x="291" y="0"/>
                    <a:pt x="291" y="0"/>
                    <a:pt x="291" y="0"/>
                  </a:cubicBezTo>
                  <a:cubicBezTo>
                    <a:pt x="299" y="0"/>
                    <a:pt x="305" y="6"/>
                    <a:pt x="305" y="13"/>
                  </a:cubicBezTo>
                  <a:lnTo>
                    <a:pt x="30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iCiel Cadena"/>
              </a:endParaRPr>
            </a:p>
          </p:txBody>
        </p:sp>
        <p:sp>
          <p:nvSpPr>
            <p:cNvPr id="45" name="Freeform 44">
              <a:extLst>
                <a:ext uri="{FF2B5EF4-FFF2-40B4-BE49-F238E27FC236}">
                  <a16:creationId xmlns:a16="http://schemas.microsoft.com/office/drawing/2014/main" xmlns="" id="{250C48E0-3FFF-4BE8-9192-429DC47C713E}"/>
                </a:ext>
              </a:extLst>
            </p:cNvPr>
            <p:cNvSpPr>
              <a:spLocks/>
            </p:cNvSpPr>
            <p:nvPr/>
          </p:nvSpPr>
          <p:spPr bwMode="auto">
            <a:xfrm>
              <a:off x="7426325" y="703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iCiel Cadena"/>
              </a:endParaRPr>
            </a:p>
          </p:txBody>
        </p:sp>
        <p:sp>
          <p:nvSpPr>
            <p:cNvPr id="46" name="Freeform 45">
              <a:extLst>
                <a:ext uri="{FF2B5EF4-FFF2-40B4-BE49-F238E27FC236}">
                  <a16:creationId xmlns:a16="http://schemas.microsoft.com/office/drawing/2014/main" xmlns="" id="{9CEA4D7E-6264-4368-AF1B-78CEC23B7BDE}"/>
                </a:ext>
              </a:extLst>
            </p:cNvPr>
            <p:cNvSpPr>
              <a:spLocks/>
            </p:cNvSpPr>
            <p:nvPr/>
          </p:nvSpPr>
          <p:spPr bwMode="auto">
            <a:xfrm>
              <a:off x="6546850" y="2419350"/>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iCiel Cadena"/>
              </a:endParaRPr>
            </a:p>
          </p:txBody>
        </p:sp>
        <p:sp>
          <p:nvSpPr>
            <p:cNvPr id="47" name="Freeform 46">
              <a:extLst>
                <a:ext uri="{FF2B5EF4-FFF2-40B4-BE49-F238E27FC236}">
                  <a16:creationId xmlns:a16="http://schemas.microsoft.com/office/drawing/2014/main" xmlns="" id="{4FC671C8-8CE9-4025-87A9-D451E66583F8}"/>
                </a:ext>
              </a:extLst>
            </p:cNvPr>
            <p:cNvSpPr>
              <a:spLocks/>
            </p:cNvSpPr>
            <p:nvPr/>
          </p:nvSpPr>
          <p:spPr bwMode="auto">
            <a:xfrm>
              <a:off x="5605463" y="4206875"/>
              <a:ext cx="1223962" cy="766763"/>
            </a:xfrm>
            <a:custGeom>
              <a:avLst/>
              <a:gdLst>
                <a:gd name="T0" fmla="*/ 461 w 461"/>
                <a:gd name="T1" fmla="*/ 276 h 289"/>
                <a:gd name="T2" fmla="*/ 441 w 461"/>
                <a:gd name="T3" fmla="*/ 289 h 289"/>
                <a:gd name="T4" fmla="*/ 20 w 461"/>
                <a:gd name="T5" fmla="*/ 289 h 289"/>
                <a:gd name="T6" fmla="*/ 0 w 461"/>
                <a:gd name="T7" fmla="*/ 276 h 289"/>
                <a:gd name="T8" fmla="*/ 0 w 461"/>
                <a:gd name="T9" fmla="*/ 13 h 289"/>
                <a:gd name="T10" fmla="*/ 20 w 461"/>
                <a:gd name="T11" fmla="*/ 0 h 289"/>
                <a:gd name="T12" fmla="*/ 441 w 461"/>
                <a:gd name="T13" fmla="*/ 0 h 289"/>
                <a:gd name="T14" fmla="*/ 461 w 461"/>
                <a:gd name="T15" fmla="*/ 13 h 289"/>
                <a:gd name="T16" fmla="*/ 461 w 461"/>
                <a:gd name="T17" fmla="*/ 276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1" h="289">
                  <a:moveTo>
                    <a:pt x="461" y="276"/>
                  </a:moveTo>
                  <a:cubicBezTo>
                    <a:pt x="461" y="283"/>
                    <a:pt x="452" y="289"/>
                    <a:pt x="441" y="289"/>
                  </a:cubicBezTo>
                  <a:cubicBezTo>
                    <a:pt x="20" y="289"/>
                    <a:pt x="20" y="289"/>
                    <a:pt x="20" y="289"/>
                  </a:cubicBezTo>
                  <a:cubicBezTo>
                    <a:pt x="9" y="289"/>
                    <a:pt x="0" y="283"/>
                    <a:pt x="0" y="276"/>
                  </a:cubicBezTo>
                  <a:cubicBezTo>
                    <a:pt x="0" y="13"/>
                    <a:pt x="0" y="13"/>
                    <a:pt x="0" y="13"/>
                  </a:cubicBezTo>
                  <a:cubicBezTo>
                    <a:pt x="0" y="6"/>
                    <a:pt x="9" y="0"/>
                    <a:pt x="20" y="0"/>
                  </a:cubicBezTo>
                  <a:cubicBezTo>
                    <a:pt x="441" y="0"/>
                    <a:pt x="441" y="0"/>
                    <a:pt x="441" y="0"/>
                  </a:cubicBezTo>
                  <a:cubicBezTo>
                    <a:pt x="452" y="0"/>
                    <a:pt x="461" y="6"/>
                    <a:pt x="461" y="13"/>
                  </a:cubicBezTo>
                  <a:lnTo>
                    <a:pt x="461" y="27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iCiel Cadena"/>
              </a:endParaRPr>
            </a:p>
          </p:txBody>
        </p:sp>
        <p:sp>
          <p:nvSpPr>
            <p:cNvPr id="48" name="Freeform 47">
              <a:extLst>
                <a:ext uri="{FF2B5EF4-FFF2-40B4-BE49-F238E27FC236}">
                  <a16:creationId xmlns:a16="http://schemas.microsoft.com/office/drawing/2014/main" xmlns="" id="{F588DF15-BD60-4EF7-BAB0-49BA98BF1E51}"/>
                </a:ext>
              </a:extLst>
            </p:cNvPr>
            <p:cNvSpPr>
              <a:spLocks/>
            </p:cNvSpPr>
            <p:nvPr/>
          </p:nvSpPr>
          <p:spPr bwMode="auto">
            <a:xfrm>
              <a:off x="3352800" y="3322638"/>
              <a:ext cx="1716087" cy="1201738"/>
            </a:xfrm>
            <a:custGeom>
              <a:avLst/>
              <a:gdLst>
                <a:gd name="T0" fmla="*/ 647 w 647"/>
                <a:gd name="T1" fmla="*/ 433 h 453"/>
                <a:gd name="T2" fmla="*/ 618 w 647"/>
                <a:gd name="T3" fmla="*/ 453 h 453"/>
                <a:gd name="T4" fmla="*/ 29 w 647"/>
                <a:gd name="T5" fmla="*/ 453 h 453"/>
                <a:gd name="T6" fmla="*/ 0 w 647"/>
                <a:gd name="T7" fmla="*/ 433 h 453"/>
                <a:gd name="T8" fmla="*/ 0 w 647"/>
                <a:gd name="T9" fmla="*/ 20 h 453"/>
                <a:gd name="T10" fmla="*/ 29 w 647"/>
                <a:gd name="T11" fmla="*/ 0 h 453"/>
                <a:gd name="T12" fmla="*/ 618 w 647"/>
                <a:gd name="T13" fmla="*/ 0 h 453"/>
                <a:gd name="T14" fmla="*/ 647 w 647"/>
                <a:gd name="T15" fmla="*/ 20 h 453"/>
                <a:gd name="T16" fmla="*/ 647 w 647"/>
                <a:gd name="T17" fmla="*/ 433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7" h="453">
                  <a:moveTo>
                    <a:pt x="647" y="433"/>
                  </a:moveTo>
                  <a:cubicBezTo>
                    <a:pt x="647" y="444"/>
                    <a:pt x="634" y="453"/>
                    <a:pt x="618" y="453"/>
                  </a:cubicBezTo>
                  <a:cubicBezTo>
                    <a:pt x="29" y="453"/>
                    <a:pt x="29" y="453"/>
                    <a:pt x="29" y="453"/>
                  </a:cubicBezTo>
                  <a:cubicBezTo>
                    <a:pt x="13" y="453"/>
                    <a:pt x="0" y="444"/>
                    <a:pt x="0" y="433"/>
                  </a:cubicBezTo>
                  <a:cubicBezTo>
                    <a:pt x="0" y="20"/>
                    <a:pt x="0" y="20"/>
                    <a:pt x="0" y="20"/>
                  </a:cubicBezTo>
                  <a:cubicBezTo>
                    <a:pt x="0" y="9"/>
                    <a:pt x="13" y="0"/>
                    <a:pt x="29" y="0"/>
                  </a:cubicBezTo>
                  <a:cubicBezTo>
                    <a:pt x="618" y="0"/>
                    <a:pt x="618" y="0"/>
                    <a:pt x="618" y="0"/>
                  </a:cubicBezTo>
                  <a:cubicBezTo>
                    <a:pt x="634" y="0"/>
                    <a:pt x="647" y="9"/>
                    <a:pt x="647" y="20"/>
                  </a:cubicBezTo>
                  <a:lnTo>
                    <a:pt x="647" y="433"/>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iCiel Cadena"/>
              </a:endParaRPr>
            </a:p>
          </p:txBody>
        </p:sp>
        <p:sp>
          <p:nvSpPr>
            <p:cNvPr id="49" name="Freeform 48">
              <a:extLst>
                <a:ext uri="{FF2B5EF4-FFF2-40B4-BE49-F238E27FC236}">
                  <a16:creationId xmlns:a16="http://schemas.microsoft.com/office/drawing/2014/main" xmlns="" id="{1B28AB6C-F80E-49AF-8556-2B8FC4D741B1}"/>
                </a:ext>
              </a:extLst>
            </p:cNvPr>
            <p:cNvSpPr>
              <a:spLocks/>
            </p:cNvSpPr>
            <p:nvPr/>
          </p:nvSpPr>
          <p:spPr bwMode="auto">
            <a:xfrm>
              <a:off x="3355975" y="2014538"/>
              <a:ext cx="800100" cy="1209675"/>
            </a:xfrm>
            <a:custGeom>
              <a:avLst/>
              <a:gdLst>
                <a:gd name="T0" fmla="*/ 302 w 302"/>
                <a:gd name="T1" fmla="*/ 436 h 456"/>
                <a:gd name="T2" fmla="*/ 288 w 302"/>
                <a:gd name="T3" fmla="*/ 456 h 456"/>
                <a:gd name="T4" fmla="*/ 13 w 302"/>
                <a:gd name="T5" fmla="*/ 456 h 456"/>
                <a:gd name="T6" fmla="*/ 0 w 302"/>
                <a:gd name="T7" fmla="*/ 436 h 456"/>
                <a:gd name="T8" fmla="*/ 0 w 302"/>
                <a:gd name="T9" fmla="*/ 20 h 456"/>
                <a:gd name="T10" fmla="*/ 13 w 302"/>
                <a:gd name="T11" fmla="*/ 0 h 456"/>
                <a:gd name="T12" fmla="*/ 288 w 302"/>
                <a:gd name="T13" fmla="*/ 0 h 456"/>
                <a:gd name="T14" fmla="*/ 302 w 302"/>
                <a:gd name="T15" fmla="*/ 20 h 456"/>
                <a:gd name="T16" fmla="*/ 302 w 302"/>
                <a:gd name="T17" fmla="*/ 436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6">
                  <a:moveTo>
                    <a:pt x="302" y="436"/>
                  </a:moveTo>
                  <a:cubicBezTo>
                    <a:pt x="302" y="447"/>
                    <a:pt x="296" y="456"/>
                    <a:pt x="288" y="456"/>
                  </a:cubicBezTo>
                  <a:cubicBezTo>
                    <a:pt x="13" y="456"/>
                    <a:pt x="13" y="456"/>
                    <a:pt x="13" y="456"/>
                  </a:cubicBezTo>
                  <a:cubicBezTo>
                    <a:pt x="6" y="456"/>
                    <a:pt x="0" y="447"/>
                    <a:pt x="0" y="436"/>
                  </a:cubicBezTo>
                  <a:cubicBezTo>
                    <a:pt x="0" y="20"/>
                    <a:pt x="0" y="20"/>
                    <a:pt x="0" y="20"/>
                  </a:cubicBezTo>
                  <a:cubicBezTo>
                    <a:pt x="0" y="9"/>
                    <a:pt x="6" y="0"/>
                    <a:pt x="13" y="0"/>
                  </a:cubicBezTo>
                  <a:cubicBezTo>
                    <a:pt x="288" y="0"/>
                    <a:pt x="288" y="0"/>
                    <a:pt x="288" y="0"/>
                  </a:cubicBezTo>
                  <a:cubicBezTo>
                    <a:pt x="296" y="0"/>
                    <a:pt x="302" y="9"/>
                    <a:pt x="302" y="20"/>
                  </a:cubicBezTo>
                  <a:lnTo>
                    <a:pt x="302" y="43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iCiel Cadena"/>
              </a:endParaRPr>
            </a:p>
          </p:txBody>
        </p:sp>
        <p:sp>
          <p:nvSpPr>
            <p:cNvPr id="50" name="Rectangle 49">
              <a:extLst>
                <a:ext uri="{FF2B5EF4-FFF2-40B4-BE49-F238E27FC236}">
                  <a16:creationId xmlns:a16="http://schemas.microsoft.com/office/drawing/2014/main" xmlns="" id="{68E23767-B52A-434C-8B14-FEBEAB3A3D72}"/>
                </a:ext>
              </a:extLst>
            </p:cNvPr>
            <p:cNvSpPr>
              <a:spLocks noChangeArrowheads="1"/>
            </p:cNvSpPr>
            <p:nvPr/>
          </p:nvSpPr>
          <p:spPr bwMode="auto">
            <a:xfrm>
              <a:off x="7464697" y="1984678"/>
              <a:ext cx="606005" cy="369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zh-CN" sz="2000" dirty="0">
                  <a:solidFill>
                    <a:srgbClr val="FFFFFF"/>
                  </a:solidFill>
                  <a:latin typeface="iCiel Cadena"/>
                  <a:ea typeface="微软雅黑" panose="020B0503020204020204" pitchFamily="34" charset="-122"/>
                </a:rPr>
                <a:t>LOVE</a:t>
              </a:r>
              <a:endParaRPr lang="zh-CN" altLang="zh-CN" sz="1600" dirty="0">
                <a:solidFill>
                  <a:prstClr val="black"/>
                </a:solidFill>
                <a:latin typeface="iCiel Cadena"/>
              </a:endParaRPr>
            </a:p>
          </p:txBody>
        </p:sp>
        <p:sp>
          <p:nvSpPr>
            <p:cNvPr id="51" name="Rectangle 50">
              <a:extLst>
                <a:ext uri="{FF2B5EF4-FFF2-40B4-BE49-F238E27FC236}">
                  <a16:creationId xmlns:a16="http://schemas.microsoft.com/office/drawing/2014/main" xmlns="" id="{B33E470D-8EE9-442B-8303-280F3566F14A}"/>
                </a:ext>
              </a:extLst>
            </p:cNvPr>
            <p:cNvSpPr>
              <a:spLocks noChangeArrowheads="1"/>
            </p:cNvSpPr>
            <p:nvPr/>
          </p:nvSpPr>
          <p:spPr bwMode="auto">
            <a:xfrm>
              <a:off x="2908300" y="1149350"/>
              <a:ext cx="138662" cy="425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zh-CN" sz="2300" dirty="0">
                  <a:solidFill>
                    <a:srgbClr val="FFFFFF"/>
                  </a:solidFill>
                  <a:latin typeface="iCiel Cadena"/>
                  <a:ea typeface="微软雅黑" panose="020B0503020204020204" pitchFamily="34" charset="-122"/>
                </a:rPr>
                <a:t>L</a:t>
              </a:r>
              <a:endParaRPr lang="zh-CN" altLang="zh-CN" dirty="0">
                <a:solidFill>
                  <a:prstClr val="black"/>
                </a:solidFill>
                <a:latin typeface="iCiel Cadena"/>
              </a:endParaRPr>
            </a:p>
          </p:txBody>
        </p:sp>
        <p:sp>
          <p:nvSpPr>
            <p:cNvPr id="52" name="Rectangle 51">
              <a:extLst>
                <a:ext uri="{FF2B5EF4-FFF2-40B4-BE49-F238E27FC236}">
                  <a16:creationId xmlns:a16="http://schemas.microsoft.com/office/drawing/2014/main" xmlns="" id="{138E7834-16DF-4EC8-99AE-EBF1A4D964E4}"/>
                </a:ext>
              </a:extLst>
            </p:cNvPr>
            <p:cNvSpPr>
              <a:spLocks noChangeArrowheads="1"/>
            </p:cNvSpPr>
            <p:nvPr/>
          </p:nvSpPr>
          <p:spPr bwMode="auto">
            <a:xfrm>
              <a:off x="2908300" y="3684587"/>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zh-CN" sz="2400" dirty="0">
                  <a:solidFill>
                    <a:srgbClr val="FFFFFF"/>
                  </a:solidFill>
                  <a:latin typeface="iCiel Cadena"/>
                  <a:ea typeface="微软雅黑" panose="020B0503020204020204" pitchFamily="34" charset="-122"/>
                </a:rPr>
                <a:t>L</a:t>
              </a:r>
              <a:endParaRPr lang="zh-CN" altLang="zh-CN" dirty="0">
                <a:solidFill>
                  <a:prstClr val="black"/>
                </a:solidFill>
                <a:latin typeface="iCiel Cadena"/>
              </a:endParaRPr>
            </a:p>
          </p:txBody>
        </p:sp>
        <p:sp>
          <p:nvSpPr>
            <p:cNvPr id="53" name="Rectangle 52">
              <a:extLst>
                <a:ext uri="{FF2B5EF4-FFF2-40B4-BE49-F238E27FC236}">
                  <a16:creationId xmlns:a16="http://schemas.microsoft.com/office/drawing/2014/main" xmlns="" id="{2F14F766-A525-4E2C-95DB-42970F8C072E}"/>
                </a:ext>
              </a:extLst>
            </p:cNvPr>
            <p:cNvSpPr>
              <a:spLocks noChangeArrowheads="1"/>
            </p:cNvSpPr>
            <p:nvPr/>
          </p:nvSpPr>
          <p:spPr bwMode="auto">
            <a:xfrm>
              <a:off x="8366125" y="1149350"/>
              <a:ext cx="260350" cy="425022"/>
            </a:xfrm>
            <a:prstGeom prst="rect">
              <a:avLst/>
            </a:prstGeom>
            <a:noFill/>
            <a:ln>
              <a:noFill/>
            </a:ln>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zh-CN" sz="2300" dirty="0">
                  <a:solidFill>
                    <a:prstClr val="white"/>
                  </a:solidFill>
                  <a:latin typeface="iCiel Cadena"/>
                  <a:ea typeface="微软雅黑" panose="020B0503020204020204" pitchFamily="34" charset="-122"/>
                </a:rPr>
                <a:t>L</a:t>
              </a:r>
              <a:endParaRPr lang="zh-CN" altLang="zh-CN" dirty="0">
                <a:solidFill>
                  <a:prstClr val="white"/>
                </a:solidFill>
                <a:latin typeface="iCiel Cadena"/>
              </a:endParaRPr>
            </a:p>
          </p:txBody>
        </p:sp>
        <p:sp>
          <p:nvSpPr>
            <p:cNvPr id="54" name="Rectangle 53">
              <a:extLst>
                <a:ext uri="{FF2B5EF4-FFF2-40B4-BE49-F238E27FC236}">
                  <a16:creationId xmlns:a16="http://schemas.microsoft.com/office/drawing/2014/main" xmlns="" id="{BD122F5E-7683-4948-B3D3-51DD99BDF411}"/>
                </a:ext>
              </a:extLst>
            </p:cNvPr>
            <p:cNvSpPr>
              <a:spLocks noChangeArrowheads="1"/>
            </p:cNvSpPr>
            <p:nvPr/>
          </p:nvSpPr>
          <p:spPr bwMode="auto">
            <a:xfrm>
              <a:off x="6526213" y="5449888"/>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zh-CN" sz="2400" dirty="0">
                  <a:solidFill>
                    <a:srgbClr val="FFFFFF"/>
                  </a:solidFill>
                  <a:latin typeface="iCiel Cadena"/>
                  <a:ea typeface="微软雅黑" panose="020B0503020204020204" pitchFamily="34" charset="-122"/>
                </a:rPr>
                <a:t>L</a:t>
              </a:r>
              <a:endParaRPr lang="zh-CN" altLang="zh-CN" dirty="0">
                <a:solidFill>
                  <a:prstClr val="black"/>
                </a:solidFill>
                <a:latin typeface="iCiel Cadena"/>
              </a:endParaRPr>
            </a:p>
          </p:txBody>
        </p:sp>
        <p:sp>
          <p:nvSpPr>
            <p:cNvPr id="55" name="Rectangle 54">
              <a:extLst>
                <a:ext uri="{FF2B5EF4-FFF2-40B4-BE49-F238E27FC236}">
                  <a16:creationId xmlns:a16="http://schemas.microsoft.com/office/drawing/2014/main" xmlns="" id="{568902D0-79E7-40FF-A433-EF9423583E40}"/>
                </a:ext>
              </a:extLst>
            </p:cNvPr>
            <p:cNvSpPr>
              <a:spLocks noChangeArrowheads="1"/>
            </p:cNvSpPr>
            <p:nvPr/>
          </p:nvSpPr>
          <p:spPr bwMode="auto">
            <a:xfrm>
              <a:off x="7436353" y="3302375"/>
              <a:ext cx="600963" cy="332626"/>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zh-CN" dirty="0">
                  <a:solidFill>
                    <a:prstClr val="white"/>
                  </a:solidFill>
                  <a:latin typeface="iCiel Cadena"/>
                  <a:ea typeface="微软雅黑" panose="020B0503020204020204" pitchFamily="34" charset="-122"/>
                </a:rPr>
                <a:t>PIRCE</a:t>
              </a:r>
              <a:endParaRPr lang="zh-CN" altLang="zh-CN" sz="1400" dirty="0">
                <a:solidFill>
                  <a:prstClr val="white"/>
                </a:solidFill>
                <a:latin typeface="iCiel Cadena"/>
              </a:endParaRPr>
            </a:p>
          </p:txBody>
        </p:sp>
        <p:sp>
          <p:nvSpPr>
            <p:cNvPr id="56" name="Rectangle 55">
              <a:extLst>
                <a:ext uri="{FF2B5EF4-FFF2-40B4-BE49-F238E27FC236}">
                  <a16:creationId xmlns:a16="http://schemas.microsoft.com/office/drawing/2014/main" xmlns="" id="{0E856463-3463-4224-9420-E8132E4B15AF}"/>
                </a:ext>
              </a:extLst>
            </p:cNvPr>
            <p:cNvSpPr>
              <a:spLocks noChangeArrowheads="1"/>
            </p:cNvSpPr>
            <p:nvPr/>
          </p:nvSpPr>
          <p:spPr bwMode="auto">
            <a:xfrm>
              <a:off x="6073774" y="3275013"/>
              <a:ext cx="217897"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zh-CN" sz="2400" dirty="0">
                  <a:solidFill>
                    <a:srgbClr val="FFFFFF"/>
                  </a:solidFill>
                  <a:latin typeface="iCiel Cadena"/>
                  <a:ea typeface="微软雅黑" panose="020B0503020204020204" pitchFamily="34" charset="-122"/>
                </a:rPr>
                <a:t>G</a:t>
              </a:r>
              <a:endParaRPr lang="zh-CN" altLang="zh-CN" dirty="0">
                <a:solidFill>
                  <a:prstClr val="black"/>
                </a:solidFill>
                <a:latin typeface="iCiel Cadena"/>
              </a:endParaRPr>
            </a:p>
          </p:txBody>
        </p:sp>
        <p:sp>
          <p:nvSpPr>
            <p:cNvPr id="57" name="Rectangle 56">
              <a:extLst>
                <a:ext uri="{FF2B5EF4-FFF2-40B4-BE49-F238E27FC236}">
                  <a16:creationId xmlns:a16="http://schemas.microsoft.com/office/drawing/2014/main" xmlns="" id="{117E500C-88F0-4DC1-824E-616FE9E5794E}"/>
                </a:ext>
              </a:extLst>
            </p:cNvPr>
            <p:cNvSpPr>
              <a:spLocks noChangeArrowheads="1"/>
            </p:cNvSpPr>
            <p:nvPr/>
          </p:nvSpPr>
          <p:spPr bwMode="auto">
            <a:xfrm>
              <a:off x="6073774" y="3709988"/>
              <a:ext cx="158470"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zh-CN" sz="2400" dirty="0">
                  <a:solidFill>
                    <a:srgbClr val="FFFFFF"/>
                  </a:solidFill>
                  <a:latin typeface="iCiel Cadena"/>
                  <a:ea typeface="微软雅黑" panose="020B0503020204020204" pitchFamily="34" charset="-122"/>
                </a:rPr>
                <a:t>S</a:t>
              </a:r>
              <a:endParaRPr lang="zh-CN" altLang="zh-CN" dirty="0">
                <a:solidFill>
                  <a:prstClr val="black"/>
                </a:solidFill>
                <a:latin typeface="iCiel Cadena"/>
              </a:endParaRPr>
            </a:p>
          </p:txBody>
        </p:sp>
        <p:sp>
          <p:nvSpPr>
            <p:cNvPr id="58" name="Rectangle 57">
              <a:extLst>
                <a:ext uri="{FF2B5EF4-FFF2-40B4-BE49-F238E27FC236}">
                  <a16:creationId xmlns:a16="http://schemas.microsoft.com/office/drawing/2014/main" xmlns="" id="{F34FEC19-E77D-4271-9F04-C7C3B3224428}"/>
                </a:ext>
              </a:extLst>
            </p:cNvPr>
            <p:cNvSpPr>
              <a:spLocks noChangeArrowheads="1"/>
            </p:cNvSpPr>
            <p:nvPr/>
          </p:nvSpPr>
          <p:spPr bwMode="auto">
            <a:xfrm>
              <a:off x="4335463" y="4602163"/>
              <a:ext cx="16927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zh-CN" sz="2400" dirty="0">
                  <a:solidFill>
                    <a:srgbClr val="FFFFFF"/>
                  </a:solidFill>
                  <a:latin typeface="iCiel Cadena"/>
                  <a:ea typeface="微软雅黑" panose="020B0503020204020204" pitchFamily="34" charset="-122"/>
                </a:rPr>
                <a:t>T</a:t>
              </a:r>
              <a:endParaRPr lang="zh-CN" altLang="zh-CN" dirty="0">
                <a:solidFill>
                  <a:prstClr val="black"/>
                </a:solidFill>
                <a:latin typeface="iCiel Cadena"/>
              </a:endParaRPr>
            </a:p>
          </p:txBody>
        </p:sp>
        <p:sp>
          <p:nvSpPr>
            <p:cNvPr id="59" name="Rectangle 58">
              <a:extLst>
                <a:ext uri="{FF2B5EF4-FFF2-40B4-BE49-F238E27FC236}">
                  <a16:creationId xmlns:a16="http://schemas.microsoft.com/office/drawing/2014/main" xmlns="" id="{83D20BED-A985-4A12-B910-064D4343A433}"/>
                </a:ext>
              </a:extLst>
            </p:cNvPr>
            <p:cNvSpPr>
              <a:spLocks noChangeArrowheads="1"/>
            </p:cNvSpPr>
            <p:nvPr/>
          </p:nvSpPr>
          <p:spPr bwMode="auto">
            <a:xfrm>
              <a:off x="4335463" y="4948238"/>
              <a:ext cx="21609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zh-CN" sz="2400" dirty="0">
                  <a:solidFill>
                    <a:srgbClr val="FFFFFF"/>
                  </a:solidFill>
                  <a:latin typeface="iCiel Cadena"/>
                  <a:ea typeface="微软雅黑" panose="020B0503020204020204" pitchFamily="34" charset="-122"/>
                </a:rPr>
                <a:t>H</a:t>
              </a:r>
              <a:endParaRPr lang="zh-CN" altLang="zh-CN" dirty="0">
                <a:solidFill>
                  <a:prstClr val="black"/>
                </a:solidFill>
                <a:latin typeface="iCiel Cadena"/>
              </a:endParaRPr>
            </a:p>
          </p:txBody>
        </p:sp>
      </p:grpSp>
      <p:sp>
        <p:nvSpPr>
          <p:cNvPr id="60" name="Rectangle 59">
            <a:extLst>
              <a:ext uri="{FF2B5EF4-FFF2-40B4-BE49-F238E27FC236}">
                <a16:creationId xmlns:a16="http://schemas.microsoft.com/office/drawing/2014/main" xmlns="" id="{68C4FDB2-A951-4848-A884-2A2E28CBB1FC}"/>
              </a:ext>
            </a:extLst>
          </p:cNvPr>
          <p:cNvSpPr/>
          <p:nvPr/>
        </p:nvSpPr>
        <p:spPr>
          <a:xfrm>
            <a:off x="1967602" y="3249041"/>
            <a:ext cx="8417625" cy="830997"/>
          </a:xfrm>
          <a:prstGeom prst="rect">
            <a:avLst/>
          </a:prstGeom>
          <a:solidFill>
            <a:schemeClr val="bg1"/>
          </a:solidFill>
        </p:spPr>
        <p:txBody>
          <a:bodyPr wrap="none" lIns="91440" tIns="45720" rIns="91440" bIns="45720">
            <a:spAutoFit/>
          </a:bodyPr>
          <a:lstStyle/>
          <a:p>
            <a:pPr algn="ctr"/>
            <a:r>
              <a:rPr lang="en-US" sz="4800" b="1" dirty="0">
                <a:ln w="22225">
                  <a:solidFill>
                    <a:srgbClr val="00B0F0"/>
                  </a:solidFill>
                  <a:prstDash val="solid"/>
                </a:ln>
                <a:solidFill>
                  <a:srgbClr val="00B0F0"/>
                </a:solidFill>
                <a:latin typeface="Times New Roman" panose="02020603050405020304" pitchFamily="18" charset="0"/>
                <a:cs typeface="Times New Roman" panose="02020603050405020304" pitchFamily="18" charset="0"/>
              </a:rPr>
              <a:t>TẠM BIỆT VÀ HẸN GẶP LẠI</a:t>
            </a:r>
          </a:p>
        </p:txBody>
      </p:sp>
      <p:pic>
        <p:nvPicPr>
          <p:cNvPr id="61" name="图片 14">
            <a:extLst>
              <a:ext uri="{FF2B5EF4-FFF2-40B4-BE49-F238E27FC236}">
                <a16:creationId xmlns:a16="http://schemas.microsoft.com/office/drawing/2014/main" xmlns="" id="{14DA71EA-5206-4D1E-9CEF-17F5EA3BCCB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737270" y="4748311"/>
            <a:ext cx="4084635" cy="2041582"/>
          </a:xfrm>
          <a:prstGeom prst="rect">
            <a:avLst/>
          </a:prstGeom>
        </p:spPr>
      </p:pic>
    </p:spTree>
    <p:extLst>
      <p:ext uri="{BB962C8B-B14F-4D97-AF65-F5344CB8AC3E}">
        <p14:creationId xmlns:p14="http://schemas.microsoft.com/office/powerpoint/2010/main" val="33148772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Food pyramid of pie chart">
            <a:extLst>
              <a:ext uri="{FF2B5EF4-FFF2-40B4-BE49-F238E27FC236}">
                <a16:creationId xmlns:a16="http://schemas.microsoft.com/office/drawing/2014/main" xmlns="" id="{76E6B266-0309-4AF4-8BC0-BA7950CEDD32}"/>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78627" y="2601612"/>
            <a:ext cx="4467343" cy="4247501"/>
          </a:xfrm>
          <a:prstGeom prst="rect">
            <a:avLst/>
          </a:prstGeom>
          <a:noFill/>
          <a:extLst>
            <a:ext uri="{909E8E84-426E-40DD-AFC4-6F175D3DCCD1}">
              <a14:hiddenFill xmlns:a14="http://schemas.microsoft.com/office/drawing/2010/main">
                <a:solidFill>
                  <a:srgbClr val="FFFFFF"/>
                </a:solidFill>
              </a14:hiddenFill>
            </a:ext>
          </a:extLst>
        </p:spPr>
      </p:pic>
      <p:sp>
        <p:nvSpPr>
          <p:cNvPr id="4" name="Freeform: Shape 3">
            <a:extLst>
              <a:ext uri="{FF2B5EF4-FFF2-40B4-BE49-F238E27FC236}">
                <a16:creationId xmlns:a16="http://schemas.microsoft.com/office/drawing/2014/main" xmlns="" id="{85AE6282-8321-40CD-895F-D0761A0045AB}"/>
              </a:ext>
            </a:extLst>
          </p:cNvPr>
          <p:cNvSpPr/>
          <p:nvPr/>
        </p:nvSpPr>
        <p:spPr>
          <a:xfrm>
            <a:off x="3515360" y="1431909"/>
            <a:ext cx="8676640" cy="1651000"/>
          </a:xfrm>
          <a:custGeom>
            <a:avLst/>
            <a:gdLst>
              <a:gd name="connsiteX0" fmla="*/ 237496 w 9347200"/>
              <a:gd name="connsiteY0" fmla="*/ 0 h 1651000"/>
              <a:gd name="connsiteX1" fmla="*/ 1330960 w 9347200"/>
              <a:gd name="connsiteY1" fmla="*/ 0 h 1651000"/>
              <a:gd name="connsiteX2" fmla="*/ 7778744 w 9347200"/>
              <a:gd name="connsiteY2" fmla="*/ 0 h 1651000"/>
              <a:gd name="connsiteX3" fmla="*/ 9347200 w 9347200"/>
              <a:gd name="connsiteY3" fmla="*/ 0 h 1651000"/>
              <a:gd name="connsiteX4" fmla="*/ 9347200 w 9347200"/>
              <a:gd name="connsiteY4" fmla="*/ 1651000 h 1651000"/>
              <a:gd name="connsiteX5" fmla="*/ 7778744 w 9347200"/>
              <a:gd name="connsiteY5" fmla="*/ 1651000 h 1651000"/>
              <a:gd name="connsiteX6" fmla="*/ 1330960 w 9347200"/>
              <a:gd name="connsiteY6" fmla="*/ 1651000 h 1651000"/>
              <a:gd name="connsiteX7" fmla="*/ 237496 w 9347200"/>
              <a:gd name="connsiteY7" fmla="*/ 1651000 h 1651000"/>
              <a:gd name="connsiteX8" fmla="*/ 0 w 9347200"/>
              <a:gd name="connsiteY8" fmla="*/ 1413504 h 1651000"/>
              <a:gd name="connsiteX9" fmla="*/ 0 w 9347200"/>
              <a:gd name="connsiteY9" fmla="*/ 237496 h 1651000"/>
              <a:gd name="connsiteX10" fmla="*/ 237496 w 9347200"/>
              <a:gd name="connsiteY10" fmla="*/ 0 h 165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347200" h="1651000">
                <a:moveTo>
                  <a:pt x="237496" y="0"/>
                </a:moveTo>
                <a:lnTo>
                  <a:pt x="1330960" y="0"/>
                </a:lnTo>
                <a:lnTo>
                  <a:pt x="7778744" y="0"/>
                </a:lnTo>
                <a:lnTo>
                  <a:pt x="9347200" y="0"/>
                </a:lnTo>
                <a:lnTo>
                  <a:pt x="9347200" y="1651000"/>
                </a:lnTo>
                <a:lnTo>
                  <a:pt x="7778744" y="1651000"/>
                </a:lnTo>
                <a:lnTo>
                  <a:pt x="1330960" y="1651000"/>
                </a:lnTo>
                <a:lnTo>
                  <a:pt x="237496" y="1651000"/>
                </a:lnTo>
                <a:cubicBezTo>
                  <a:pt x="106331" y="1651000"/>
                  <a:pt x="0" y="1544669"/>
                  <a:pt x="0" y="1413504"/>
                </a:cubicBezTo>
                <a:lnTo>
                  <a:pt x="0" y="237496"/>
                </a:lnTo>
                <a:cubicBezTo>
                  <a:pt x="0" y="106331"/>
                  <a:pt x="106331" y="0"/>
                  <a:pt x="237496" y="0"/>
                </a:cubicBez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endParaRPr>
          </a:p>
        </p:txBody>
      </p:sp>
      <p:sp>
        <p:nvSpPr>
          <p:cNvPr id="5" name="Freeform: Shape 4">
            <a:extLst>
              <a:ext uri="{FF2B5EF4-FFF2-40B4-BE49-F238E27FC236}">
                <a16:creationId xmlns:a16="http://schemas.microsoft.com/office/drawing/2014/main" xmlns="" id="{24C2BB70-E75A-4734-BD39-45C71C50E04E}"/>
              </a:ext>
            </a:extLst>
          </p:cNvPr>
          <p:cNvSpPr/>
          <p:nvPr/>
        </p:nvSpPr>
        <p:spPr>
          <a:xfrm>
            <a:off x="2245360" y="596610"/>
            <a:ext cx="9946640" cy="1651000"/>
          </a:xfrm>
          <a:custGeom>
            <a:avLst/>
            <a:gdLst>
              <a:gd name="connsiteX0" fmla="*/ 237496 w 9347200"/>
              <a:gd name="connsiteY0" fmla="*/ 0 h 1651000"/>
              <a:gd name="connsiteX1" fmla="*/ 1330960 w 9347200"/>
              <a:gd name="connsiteY1" fmla="*/ 0 h 1651000"/>
              <a:gd name="connsiteX2" fmla="*/ 7778744 w 9347200"/>
              <a:gd name="connsiteY2" fmla="*/ 0 h 1651000"/>
              <a:gd name="connsiteX3" fmla="*/ 9347200 w 9347200"/>
              <a:gd name="connsiteY3" fmla="*/ 0 h 1651000"/>
              <a:gd name="connsiteX4" fmla="*/ 9347200 w 9347200"/>
              <a:gd name="connsiteY4" fmla="*/ 1651000 h 1651000"/>
              <a:gd name="connsiteX5" fmla="*/ 7778744 w 9347200"/>
              <a:gd name="connsiteY5" fmla="*/ 1651000 h 1651000"/>
              <a:gd name="connsiteX6" fmla="*/ 1330960 w 9347200"/>
              <a:gd name="connsiteY6" fmla="*/ 1651000 h 1651000"/>
              <a:gd name="connsiteX7" fmla="*/ 237496 w 9347200"/>
              <a:gd name="connsiteY7" fmla="*/ 1651000 h 1651000"/>
              <a:gd name="connsiteX8" fmla="*/ 0 w 9347200"/>
              <a:gd name="connsiteY8" fmla="*/ 1413504 h 1651000"/>
              <a:gd name="connsiteX9" fmla="*/ 0 w 9347200"/>
              <a:gd name="connsiteY9" fmla="*/ 237496 h 1651000"/>
              <a:gd name="connsiteX10" fmla="*/ 237496 w 9347200"/>
              <a:gd name="connsiteY10" fmla="*/ 0 h 165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347200" h="1651000">
                <a:moveTo>
                  <a:pt x="237496" y="0"/>
                </a:moveTo>
                <a:lnTo>
                  <a:pt x="1330960" y="0"/>
                </a:lnTo>
                <a:lnTo>
                  <a:pt x="7778744" y="0"/>
                </a:lnTo>
                <a:lnTo>
                  <a:pt x="9347200" y="0"/>
                </a:lnTo>
                <a:lnTo>
                  <a:pt x="9347200" y="1651000"/>
                </a:lnTo>
                <a:lnTo>
                  <a:pt x="7778744" y="1651000"/>
                </a:lnTo>
                <a:lnTo>
                  <a:pt x="1330960" y="1651000"/>
                </a:lnTo>
                <a:lnTo>
                  <a:pt x="237496" y="1651000"/>
                </a:lnTo>
                <a:cubicBezTo>
                  <a:pt x="106331" y="1651000"/>
                  <a:pt x="0" y="1544669"/>
                  <a:pt x="0" y="1413504"/>
                </a:cubicBezTo>
                <a:lnTo>
                  <a:pt x="0" y="237496"/>
                </a:lnTo>
                <a:cubicBezTo>
                  <a:pt x="0" y="106331"/>
                  <a:pt x="106331" y="0"/>
                  <a:pt x="237496"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endParaRPr>
          </a:p>
        </p:txBody>
      </p:sp>
      <p:sp>
        <p:nvSpPr>
          <p:cNvPr id="6" name="Rectangle 5">
            <a:extLst>
              <a:ext uri="{FF2B5EF4-FFF2-40B4-BE49-F238E27FC236}">
                <a16:creationId xmlns:a16="http://schemas.microsoft.com/office/drawing/2014/main" xmlns="" id="{A8A35E0C-5D96-4246-B796-05D171A62751}"/>
              </a:ext>
            </a:extLst>
          </p:cNvPr>
          <p:cNvSpPr/>
          <p:nvPr/>
        </p:nvSpPr>
        <p:spPr>
          <a:xfrm>
            <a:off x="2509025" y="680886"/>
            <a:ext cx="1240510" cy="707886"/>
          </a:xfrm>
          <a:prstGeom prst="rect">
            <a:avLst/>
          </a:prstGeom>
        </p:spPr>
        <p:txBody>
          <a:bodyPr wrap="square">
            <a:spAutoFit/>
          </a:bodyPr>
          <a:lstStyle/>
          <a:p>
            <a:pPr algn="ctr" defTabSz="342900"/>
            <a:r>
              <a:rPr lang="en-US" sz="3600" b="1">
                <a:ln w="19050">
                  <a:solidFill>
                    <a:prstClr val="white"/>
                  </a:solidFill>
                </a:ln>
                <a:solidFill>
                  <a:prstClr val="white"/>
                </a:solidFill>
                <a:latin typeface="UTM Avo" panose="02040603050506020204" pitchFamily="18" charset="0"/>
                <a:cs typeface="Times New Roman" panose="02020603050405020304" pitchFamily="18" charset="0"/>
              </a:rPr>
              <a:t>BÀI</a:t>
            </a:r>
            <a:r>
              <a:rPr lang="en-US" sz="4000" b="1">
                <a:ln w="19050">
                  <a:solidFill>
                    <a:prstClr val="white"/>
                  </a:solidFill>
                </a:ln>
                <a:solidFill>
                  <a:prstClr val="white"/>
                </a:solidFill>
                <a:latin typeface="UTM Kabel KT" panose="02040603050506020204" pitchFamily="18" charset="0"/>
                <a:cs typeface="Times New Roman" panose="02020603050405020304" pitchFamily="18" charset="0"/>
              </a:rPr>
              <a:t> </a:t>
            </a:r>
          </a:p>
        </p:txBody>
      </p:sp>
      <p:sp>
        <p:nvSpPr>
          <p:cNvPr id="7" name="Rectangle 6">
            <a:extLst>
              <a:ext uri="{FF2B5EF4-FFF2-40B4-BE49-F238E27FC236}">
                <a16:creationId xmlns:a16="http://schemas.microsoft.com/office/drawing/2014/main" xmlns="" id="{21A16CC0-F105-425A-8E74-A986B8E17097}"/>
              </a:ext>
            </a:extLst>
          </p:cNvPr>
          <p:cNvSpPr/>
          <p:nvPr/>
        </p:nvSpPr>
        <p:spPr>
          <a:xfrm>
            <a:off x="2509025" y="1108346"/>
            <a:ext cx="1240510" cy="1107996"/>
          </a:xfrm>
          <a:prstGeom prst="rect">
            <a:avLst/>
          </a:prstGeom>
        </p:spPr>
        <p:txBody>
          <a:bodyPr wrap="square">
            <a:spAutoFit/>
          </a:bodyPr>
          <a:lstStyle/>
          <a:p>
            <a:pPr algn="ctr" defTabSz="342900"/>
            <a:r>
              <a:rPr lang="en-US" sz="6600" b="1">
                <a:ln w="19050">
                  <a:solidFill>
                    <a:prstClr val="white"/>
                  </a:solidFill>
                </a:ln>
                <a:solidFill>
                  <a:prstClr val="white"/>
                </a:solidFill>
                <a:latin typeface="UTM Avo" panose="02040603050506020204" pitchFamily="18" charset="0"/>
                <a:cs typeface="Times New Roman" panose="02020603050405020304" pitchFamily="18" charset="0"/>
              </a:rPr>
              <a:t>2</a:t>
            </a:r>
          </a:p>
        </p:txBody>
      </p:sp>
      <p:sp>
        <p:nvSpPr>
          <p:cNvPr id="10" name="TextBox 9">
            <a:extLst>
              <a:ext uri="{FF2B5EF4-FFF2-40B4-BE49-F238E27FC236}">
                <a16:creationId xmlns:a16="http://schemas.microsoft.com/office/drawing/2014/main" xmlns="" id="{204DCE96-33A0-4A40-9F7D-516FB867A807}"/>
              </a:ext>
            </a:extLst>
          </p:cNvPr>
          <p:cNvSpPr txBox="1"/>
          <p:nvPr/>
        </p:nvSpPr>
        <p:spPr>
          <a:xfrm>
            <a:off x="3995584" y="959498"/>
            <a:ext cx="7351423" cy="1107996"/>
          </a:xfrm>
          <a:prstGeom prst="rect">
            <a:avLst/>
          </a:prstGeom>
          <a:noFill/>
        </p:spPr>
        <p:txBody>
          <a:bodyPr wrap="square" rtlCol="0">
            <a:spAutoFit/>
          </a:bodyPr>
          <a:lstStyle/>
          <a:p>
            <a:r>
              <a:rPr lang="en-US" sz="4200" b="1">
                <a:ln>
                  <a:solidFill>
                    <a:prstClr val="white"/>
                  </a:solidFill>
                </a:ln>
                <a:solidFill>
                  <a:prstClr val="white"/>
                </a:solidFill>
                <a:latin typeface="UTM Avo" panose="02040603050506020204" pitchFamily="18" charset="0"/>
              </a:rPr>
              <a:t>BIỂU ĐỒ HÌNH QUẠT TRÒN </a:t>
            </a:r>
          </a:p>
          <a:p>
            <a:pPr algn="ctr"/>
            <a:r>
              <a:rPr lang="en-US" sz="2400" b="1">
                <a:ln>
                  <a:solidFill>
                    <a:prstClr val="white"/>
                  </a:solidFill>
                </a:ln>
                <a:solidFill>
                  <a:prstClr val="white"/>
                </a:solidFill>
                <a:latin typeface="UTM Avo" panose="02040603050506020204" pitchFamily="18" charset="0"/>
              </a:rPr>
              <a:t>(Tiết 3) </a:t>
            </a:r>
            <a:endParaRPr lang="en-US" sz="5000" b="1">
              <a:ln>
                <a:solidFill>
                  <a:prstClr val="white"/>
                </a:solidFill>
              </a:ln>
              <a:solidFill>
                <a:prstClr val="white"/>
              </a:solidFill>
              <a:latin typeface="UTM Avo" panose="02040603050506020204" pitchFamily="18" charset="0"/>
            </a:endParaRPr>
          </a:p>
        </p:txBody>
      </p:sp>
      <p:sp>
        <p:nvSpPr>
          <p:cNvPr id="11" name="TextBox 10">
            <a:extLst>
              <a:ext uri="{FF2B5EF4-FFF2-40B4-BE49-F238E27FC236}">
                <a16:creationId xmlns:a16="http://schemas.microsoft.com/office/drawing/2014/main" xmlns="" id="{4ACE0778-F714-4FB5-BC61-24311D5091C9}"/>
              </a:ext>
            </a:extLst>
          </p:cNvPr>
          <p:cNvSpPr txBox="1"/>
          <p:nvPr/>
        </p:nvSpPr>
        <p:spPr>
          <a:xfrm>
            <a:off x="5351889" y="2366592"/>
            <a:ext cx="5448632" cy="646331"/>
          </a:xfrm>
          <a:prstGeom prst="rect">
            <a:avLst/>
          </a:prstGeom>
          <a:noFill/>
        </p:spPr>
        <p:txBody>
          <a:bodyPr wrap="square" rtlCol="0">
            <a:spAutoFit/>
          </a:bodyPr>
          <a:lstStyle/>
          <a:p>
            <a:r>
              <a:rPr lang="en-US" sz="3600" b="1">
                <a:ln>
                  <a:solidFill>
                    <a:srgbClr val="632E62"/>
                  </a:solidFill>
                </a:ln>
                <a:solidFill>
                  <a:srgbClr val="632E62"/>
                </a:solidFill>
                <a:latin typeface="UTM Kabel KT" panose="02040603050506020204"/>
              </a:rPr>
              <a:t>GVSB: TRẦN HOÀNG VŨ</a:t>
            </a:r>
          </a:p>
        </p:txBody>
      </p:sp>
      <p:pic>
        <p:nvPicPr>
          <p:cNvPr id="15" name="Picture 14">
            <a:extLst>
              <a:ext uri="{FF2B5EF4-FFF2-40B4-BE49-F238E27FC236}">
                <a16:creationId xmlns:a16="http://schemas.microsoft.com/office/drawing/2014/main" xmlns="" id="{F2ABD4FC-D098-4FED-B8EA-4A99A7E30C6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64765" y="4521550"/>
            <a:ext cx="2862470" cy="1809082"/>
          </a:xfrm>
          <a:prstGeom prst="rect">
            <a:avLst/>
          </a:prstGeom>
        </p:spPr>
      </p:pic>
      <p:sp>
        <p:nvSpPr>
          <p:cNvPr id="3" name="TextBox 2">
            <a:extLst>
              <a:ext uri="{FF2B5EF4-FFF2-40B4-BE49-F238E27FC236}">
                <a16:creationId xmlns:a16="http://schemas.microsoft.com/office/drawing/2014/main" xmlns="" id="{89F4E23C-D87B-4BA3-9BFA-51268633B5E8}"/>
              </a:ext>
            </a:extLst>
          </p:cNvPr>
          <p:cNvSpPr txBox="1"/>
          <p:nvPr/>
        </p:nvSpPr>
        <p:spPr>
          <a:xfrm>
            <a:off x="5952305" y="3059668"/>
            <a:ext cx="3241964" cy="369332"/>
          </a:xfrm>
          <a:prstGeom prst="rect">
            <a:avLst/>
          </a:prstGeom>
          <a:noFill/>
        </p:spPr>
        <p:txBody>
          <a:bodyPr wrap="square" rtlCol="0">
            <a:spAutoFit/>
          </a:bodyPr>
          <a:lstStyle/>
          <a:p>
            <a:pPr algn="r"/>
            <a:r>
              <a:rPr lang="en-US">
                <a:solidFill>
                  <a:prstClr val="black"/>
                </a:solidFill>
                <a:latin typeface="UTM Avo" panose="02040603050506020204" pitchFamily="18" charset="0"/>
              </a:rPr>
              <a:t>vibyhoangvu@gmail.com</a:t>
            </a:r>
          </a:p>
        </p:txBody>
      </p:sp>
    </p:spTree>
    <p:extLst>
      <p:ext uri="{BB962C8B-B14F-4D97-AF65-F5344CB8AC3E}">
        <p14:creationId xmlns:p14="http://schemas.microsoft.com/office/powerpoint/2010/main" val="4017107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0CA13521-4779-4DF7-90BB-706D5FC8EA02}"/>
              </a:ext>
            </a:extLst>
          </p:cNvPr>
          <p:cNvSpPr/>
          <p:nvPr/>
        </p:nvSpPr>
        <p:spPr>
          <a:xfrm>
            <a:off x="614526" y="292955"/>
            <a:ext cx="8211146" cy="658065"/>
          </a:xfrm>
          <a:prstGeom prst="rect">
            <a:avLst/>
          </a:prstGeom>
        </p:spPr>
        <p:txBody>
          <a:bodyPr wrap="square">
            <a:spAutoFit/>
          </a:bodyPr>
          <a:lstStyle/>
          <a:p>
            <a:pPr defTabSz="342900">
              <a:lnSpc>
                <a:spcPct val="150000"/>
              </a:lnSpc>
            </a:pPr>
            <a:r>
              <a:rPr lang="en-US" sz="2800" b="1">
                <a:solidFill>
                  <a:srgbClr val="F03C69"/>
                </a:solidFill>
                <a:latin typeface="UTM Avo" panose="02040603050506020204" pitchFamily="18" charset="0"/>
                <a:cs typeface="Times New Roman" panose="02020603050405020304" pitchFamily="18" charset="0"/>
              </a:rPr>
              <a:t>1. ÔN TẬP VỀ BIỂU ĐỒ HÌNH QUẠT TRÒN</a:t>
            </a:r>
            <a:endParaRPr lang="vi-VN" sz="2800" b="1">
              <a:solidFill>
                <a:srgbClr val="F03C69"/>
              </a:solidFill>
              <a:cs typeface="Times New Roman" panose="02020603050405020304" pitchFamily="18" charset="0"/>
            </a:endParaRPr>
          </a:p>
        </p:txBody>
      </p:sp>
      <p:grpSp>
        <p:nvGrpSpPr>
          <p:cNvPr id="6" name="Group 5">
            <a:extLst>
              <a:ext uri="{FF2B5EF4-FFF2-40B4-BE49-F238E27FC236}">
                <a16:creationId xmlns:a16="http://schemas.microsoft.com/office/drawing/2014/main" xmlns="" id="{A0E8F563-FBA0-442F-9CC2-BB1CEBE92704}"/>
              </a:ext>
            </a:extLst>
          </p:cNvPr>
          <p:cNvGrpSpPr/>
          <p:nvPr/>
        </p:nvGrpSpPr>
        <p:grpSpPr>
          <a:xfrm>
            <a:off x="539882" y="1233295"/>
            <a:ext cx="10824275" cy="4703694"/>
            <a:chOff x="1493519" y="4014646"/>
            <a:chExt cx="10824275" cy="2355674"/>
          </a:xfrm>
        </p:grpSpPr>
        <p:sp>
          <p:nvSpPr>
            <p:cNvPr id="8" name="Rectangle: Rounded Corners 7">
              <a:extLst>
                <a:ext uri="{FF2B5EF4-FFF2-40B4-BE49-F238E27FC236}">
                  <a16:creationId xmlns:a16="http://schemas.microsoft.com/office/drawing/2014/main" xmlns="" id="{E21D46F7-A38E-45BC-9D30-065CC1C0A529}"/>
                </a:ext>
              </a:extLst>
            </p:cNvPr>
            <p:cNvSpPr/>
            <p:nvPr/>
          </p:nvSpPr>
          <p:spPr>
            <a:xfrm>
              <a:off x="1493519" y="4034139"/>
              <a:ext cx="3343005" cy="569960"/>
            </a:xfrm>
            <a:prstGeom prst="roundRect">
              <a:avLst>
                <a:gd name="adj" fmla="val 24968"/>
              </a:avLst>
            </a:prstGeom>
            <a:solidFill>
              <a:schemeClr val="accent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xmlns="" id="{90EF6F41-2915-473B-9E75-A21529F04D05}"/>
                </a:ext>
              </a:extLst>
            </p:cNvPr>
            <p:cNvSpPr/>
            <p:nvPr/>
          </p:nvSpPr>
          <p:spPr>
            <a:xfrm>
              <a:off x="1493519" y="4270852"/>
              <a:ext cx="10824275" cy="2099468"/>
            </a:xfrm>
            <a:prstGeom prst="roundRect">
              <a:avLst>
                <a:gd name="adj" fmla="val 12944"/>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48D0F142-773F-4B16-BD32-83445E0B3D8F}"/>
                </a:ext>
              </a:extLst>
            </p:cNvPr>
            <p:cNvSpPr/>
            <p:nvPr/>
          </p:nvSpPr>
          <p:spPr>
            <a:xfrm>
              <a:off x="1706837" y="4014646"/>
              <a:ext cx="3343005" cy="230116"/>
            </a:xfrm>
            <a:prstGeom prst="rect">
              <a:avLst/>
            </a:prstGeom>
          </p:spPr>
          <p:txBody>
            <a:bodyPr wrap="square">
              <a:spAutoFit/>
            </a:bodyPr>
            <a:lstStyle/>
            <a:p>
              <a:pPr algn="just" defTabSz="342900">
                <a:lnSpc>
                  <a:spcPct val="135000"/>
                </a:lnSpc>
              </a:pPr>
              <a:r>
                <a:rPr lang="en-US" sz="2000" b="1">
                  <a:solidFill>
                    <a:schemeClr val="bg1"/>
                  </a:solidFill>
                  <a:latin typeface="UTM Avo" panose="02040603050506020204" pitchFamily="18" charset="0"/>
                  <a:cs typeface="Times New Roman" panose="02020603050405020304" pitchFamily="18" charset="0"/>
                </a:rPr>
                <a:t>Hoạt động khám phá</a:t>
              </a:r>
              <a:endParaRPr lang="vi-VN" sz="2000" b="1">
                <a:solidFill>
                  <a:schemeClr val="bg1"/>
                </a:solidFill>
                <a:latin typeface="UTM Avo" panose="02040603050506020204" pitchFamily="18" charset="0"/>
                <a:cs typeface="Times New Roman" panose="02020603050405020304" pitchFamily="18" charset="0"/>
              </a:endParaRPr>
            </a:p>
          </p:txBody>
        </p:sp>
      </p:grpSp>
      <p:sp>
        <p:nvSpPr>
          <p:cNvPr id="17" name="Rectangle 16">
            <a:extLst>
              <a:ext uri="{FF2B5EF4-FFF2-40B4-BE49-F238E27FC236}">
                <a16:creationId xmlns:a16="http://schemas.microsoft.com/office/drawing/2014/main" xmlns="" id="{130E036C-7A9D-4FC0-BA52-9CD73D6416CE}"/>
              </a:ext>
            </a:extLst>
          </p:cNvPr>
          <p:cNvSpPr/>
          <p:nvPr/>
        </p:nvSpPr>
        <p:spPr>
          <a:xfrm>
            <a:off x="1490400" y="1858047"/>
            <a:ext cx="3704400" cy="1024896"/>
          </a:xfrm>
          <a:prstGeom prst="rect">
            <a:avLst/>
          </a:prstGeom>
        </p:spPr>
        <p:txBody>
          <a:bodyPr wrap="square">
            <a:spAutoFit/>
          </a:bodyPr>
          <a:lstStyle/>
          <a:p>
            <a:pPr algn="just" defTabSz="342900">
              <a:lnSpc>
                <a:spcPct val="135000"/>
              </a:lnSpc>
            </a:pPr>
            <a:r>
              <a:rPr lang="en-US" sz="2400">
                <a:latin typeface="UTM Avo" panose="02040603050506020204" pitchFamily="18" charset="0"/>
              </a:rPr>
              <a:t>Biểu đồ bên cho ta biết các thông tin gì?</a:t>
            </a:r>
            <a:endParaRPr lang="vi-VN" sz="2800">
              <a:solidFill>
                <a:srgbClr val="000000"/>
              </a:solidFill>
              <a:latin typeface="UTM Avo" panose="02040603050506020204" pitchFamily="18" charset="0"/>
              <a:cs typeface="Times New Roman" panose="02020603050405020304" pitchFamily="18" charset="0"/>
            </a:endParaRPr>
          </a:p>
        </p:txBody>
      </p:sp>
      <p:graphicFrame>
        <p:nvGraphicFramePr>
          <p:cNvPr id="19" name="Chart 18">
            <a:extLst>
              <a:ext uri="{FF2B5EF4-FFF2-40B4-BE49-F238E27FC236}">
                <a16:creationId xmlns:a16="http://schemas.microsoft.com/office/drawing/2014/main" xmlns="" id="{469F731B-1821-40E9-9AE5-0A49C25441C0}"/>
              </a:ext>
            </a:extLst>
          </p:cNvPr>
          <p:cNvGraphicFramePr>
            <a:graphicFrameLocks/>
          </p:cNvGraphicFramePr>
          <p:nvPr>
            <p:extLst>
              <p:ext uri="{D42A27DB-BD31-4B8C-83A1-F6EECF244321}">
                <p14:modId xmlns:p14="http://schemas.microsoft.com/office/powerpoint/2010/main" val="2630671838"/>
              </p:ext>
            </p:extLst>
          </p:nvPr>
        </p:nvGraphicFramePr>
        <p:xfrm>
          <a:off x="5088835" y="1832425"/>
          <a:ext cx="5998266" cy="3985282"/>
        </p:xfrm>
        <a:graphic>
          <a:graphicData uri="http://schemas.openxmlformats.org/drawingml/2006/chart">
            <c:chart xmlns:c="http://schemas.openxmlformats.org/drawingml/2006/chart" xmlns:r="http://schemas.openxmlformats.org/officeDocument/2006/relationships" r:id="rId2"/>
          </a:graphicData>
        </a:graphic>
      </p:graphicFrame>
      <p:pic>
        <p:nvPicPr>
          <p:cNvPr id="21" name="Picture 20">
            <a:extLst>
              <a:ext uri="{FF2B5EF4-FFF2-40B4-BE49-F238E27FC236}">
                <a16:creationId xmlns:a16="http://schemas.microsoft.com/office/drawing/2014/main" xmlns="" id="{DB52714B-E5DF-4A68-A391-735D0FB7533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3150" y="1970421"/>
            <a:ext cx="857250" cy="857250"/>
          </a:xfrm>
          <a:prstGeom prst="rect">
            <a:avLst/>
          </a:prstGeom>
        </p:spPr>
      </p:pic>
    </p:spTree>
    <p:extLst>
      <p:ext uri="{BB962C8B-B14F-4D97-AF65-F5344CB8AC3E}">
        <p14:creationId xmlns:p14="http://schemas.microsoft.com/office/powerpoint/2010/main" val="2099577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17" grpId="1" uiExpand="1" build="allAtOnce"/>
      <p:bldGraphic spid="19" grpId="0">
        <p:bldAsOne/>
      </p:bldGraphic>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4E24A52D-6033-44D8-B396-4E1A33C3527A}"/>
              </a:ext>
            </a:extLst>
          </p:cNvPr>
          <p:cNvSpPr/>
          <p:nvPr/>
        </p:nvSpPr>
        <p:spPr>
          <a:xfrm>
            <a:off x="1161484" y="235368"/>
            <a:ext cx="9869031" cy="461665"/>
          </a:xfrm>
          <a:prstGeom prst="rect">
            <a:avLst/>
          </a:prstGeom>
        </p:spPr>
        <p:txBody>
          <a:bodyPr wrap="square">
            <a:spAutoFit/>
          </a:bodyPr>
          <a:lstStyle/>
          <a:p>
            <a:pPr algn="just"/>
            <a:r>
              <a:rPr lang="en-US" sz="2400">
                <a:solidFill>
                  <a:prstClr val="black"/>
                </a:solidFill>
                <a:latin typeface="UTM Avo" panose="02040603050506020204" pitchFamily="18" charset="0"/>
                <a:ea typeface="Times New Roman" panose="02020603050405020304" pitchFamily="18" charset="0"/>
              </a:rPr>
              <a:t>Hãy biểu diễn dữ liệu từ bảng thống kê vào biểu đồ 3.</a:t>
            </a:r>
          </a:p>
        </p:txBody>
      </p:sp>
      <p:pic>
        <p:nvPicPr>
          <p:cNvPr id="13" name="Picture 12">
            <a:extLst>
              <a:ext uri="{FF2B5EF4-FFF2-40B4-BE49-F238E27FC236}">
                <a16:creationId xmlns:a16="http://schemas.microsoft.com/office/drawing/2014/main" xmlns="" id="{8E7EA800-D8E1-4261-831E-B95F36A5A6A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55826" y="138386"/>
            <a:ext cx="857250" cy="857250"/>
          </a:xfrm>
          <a:prstGeom prst="rect">
            <a:avLst/>
          </a:prstGeom>
        </p:spPr>
      </p:pic>
      <p:graphicFrame>
        <p:nvGraphicFramePr>
          <p:cNvPr id="3" name="Table 2">
            <a:extLst>
              <a:ext uri="{FF2B5EF4-FFF2-40B4-BE49-F238E27FC236}">
                <a16:creationId xmlns:a16="http://schemas.microsoft.com/office/drawing/2014/main" xmlns="" id="{581F0601-A32F-4FA1-BAF9-9D2884DCB949}"/>
              </a:ext>
            </a:extLst>
          </p:cNvPr>
          <p:cNvGraphicFramePr>
            <a:graphicFrameLocks noGrp="1"/>
          </p:cNvGraphicFramePr>
          <p:nvPr>
            <p:extLst>
              <p:ext uri="{D42A27DB-BD31-4B8C-83A1-F6EECF244321}">
                <p14:modId xmlns:p14="http://schemas.microsoft.com/office/powerpoint/2010/main" val="1866005274"/>
              </p:ext>
            </p:extLst>
          </p:nvPr>
        </p:nvGraphicFramePr>
        <p:xfrm>
          <a:off x="1113076" y="792124"/>
          <a:ext cx="10792648" cy="2190910"/>
        </p:xfrm>
        <a:graphic>
          <a:graphicData uri="http://schemas.openxmlformats.org/drawingml/2006/table">
            <a:tbl>
              <a:tblPr firstRow="1" firstCol="1" bandRow="1">
                <a:tableStyleId>{7DF18680-E054-41AD-8BC1-D1AEF772440D}</a:tableStyleId>
              </a:tblPr>
              <a:tblGrid>
                <a:gridCol w="6525448">
                  <a:extLst>
                    <a:ext uri="{9D8B030D-6E8A-4147-A177-3AD203B41FA5}">
                      <a16:colId xmlns:a16="http://schemas.microsoft.com/office/drawing/2014/main" xmlns="" val="2797025900"/>
                    </a:ext>
                  </a:extLst>
                </a:gridCol>
                <a:gridCol w="4267200">
                  <a:extLst>
                    <a:ext uri="{9D8B030D-6E8A-4147-A177-3AD203B41FA5}">
                      <a16:colId xmlns:a16="http://schemas.microsoft.com/office/drawing/2014/main" xmlns="" val="3927403773"/>
                    </a:ext>
                  </a:extLst>
                </a:gridCol>
              </a:tblGrid>
              <a:tr h="438182">
                <a:tc gridSpan="2">
                  <a:txBody>
                    <a:bodyPr/>
                    <a:lstStyle/>
                    <a:p>
                      <a:pPr algn="ctr">
                        <a:lnSpc>
                          <a:spcPct val="105000"/>
                        </a:lnSpc>
                      </a:pPr>
                      <a:r>
                        <a:rPr lang="en-US" sz="2000">
                          <a:effectLst/>
                          <a:latin typeface="UTM Avo" panose="02040603050506020204" pitchFamily="18" charset="0"/>
                        </a:rPr>
                        <a:t>Tỉ lệ ngân sách cấp cho các dự án bảo vệ môi trường của thành phố H</a:t>
                      </a:r>
                      <a:endParaRPr lang="en-US" sz="2000">
                        <a:effectLst/>
                        <a:latin typeface="UTM Avo" panose="02040603050506020204" pitchFamily="18" charset="0"/>
                        <a:ea typeface="Times New Roman" panose="02020603050405020304" pitchFamily="18"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xmlns="" val="2196024514"/>
                  </a:ext>
                </a:extLst>
              </a:tr>
              <a:tr h="438182">
                <a:tc>
                  <a:txBody>
                    <a:bodyPr/>
                    <a:lstStyle/>
                    <a:p>
                      <a:pPr algn="ctr">
                        <a:lnSpc>
                          <a:spcPct val="105000"/>
                        </a:lnSpc>
                      </a:pPr>
                      <a:r>
                        <a:rPr lang="en-US" sz="2000">
                          <a:solidFill>
                            <a:schemeClr val="tx1"/>
                          </a:solidFill>
                          <a:effectLst/>
                          <a:latin typeface="UTM Avo" panose="02040603050506020204" pitchFamily="18" charset="0"/>
                        </a:rPr>
                        <a:t>Dự án</a:t>
                      </a:r>
                      <a:endParaRPr lang="en-US" sz="2000">
                        <a:solidFill>
                          <a:schemeClr val="tx1"/>
                        </a:solidFill>
                        <a:effectLst/>
                        <a:latin typeface="UTM Avo" panose="02040603050506020204" pitchFamily="18" charset="0"/>
                        <a:ea typeface="Times New Roman" panose="02020603050405020304" pitchFamily="18"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solidFill>
                      <a:srgbClr val="CFE1F8"/>
                    </a:solidFill>
                  </a:tcPr>
                </a:tc>
                <a:tc>
                  <a:txBody>
                    <a:bodyPr/>
                    <a:lstStyle/>
                    <a:p>
                      <a:pPr algn="ctr">
                        <a:lnSpc>
                          <a:spcPct val="105000"/>
                        </a:lnSpc>
                      </a:pPr>
                      <a:r>
                        <a:rPr lang="en-US" sz="2000" b="1">
                          <a:effectLst/>
                          <a:latin typeface="UTM Avo" panose="02040603050506020204" pitchFamily="18" charset="0"/>
                        </a:rPr>
                        <a:t>Tỉ lệ ngân sách</a:t>
                      </a:r>
                      <a:endParaRPr lang="en-US" sz="2000" b="1">
                        <a:effectLst/>
                        <a:latin typeface="UTM Avo" panose="02040603050506020204" pitchFamily="18" charset="0"/>
                        <a:ea typeface="Times New Roman" panose="02020603050405020304" pitchFamily="18"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tcPr>
                </a:tc>
                <a:extLst>
                  <a:ext uri="{0D108BD9-81ED-4DB2-BD59-A6C34878D82A}">
                    <a16:rowId xmlns:a16="http://schemas.microsoft.com/office/drawing/2014/main" xmlns="" val="2327540897"/>
                  </a:ext>
                </a:extLst>
              </a:tr>
              <a:tr h="438182">
                <a:tc>
                  <a:txBody>
                    <a:bodyPr/>
                    <a:lstStyle/>
                    <a:p>
                      <a:pPr algn="just">
                        <a:lnSpc>
                          <a:spcPct val="105000"/>
                        </a:lnSpc>
                      </a:pPr>
                      <a:r>
                        <a:rPr lang="en-US" sz="2000" b="0">
                          <a:solidFill>
                            <a:schemeClr val="tx1"/>
                          </a:solidFill>
                          <a:effectLst/>
                          <a:latin typeface="UTM Avo" panose="02040603050506020204" pitchFamily="18" charset="0"/>
                        </a:rPr>
                        <a:t>Xử lí chất thải sinh hoạt</a:t>
                      </a:r>
                      <a:endParaRPr lang="en-US" sz="2000" b="0">
                        <a:solidFill>
                          <a:schemeClr val="tx1"/>
                        </a:solidFill>
                        <a:effectLst/>
                        <a:latin typeface="UTM Avo" panose="02040603050506020204" pitchFamily="18" charset="0"/>
                        <a:ea typeface="Times New Roman" panose="02020603050405020304" pitchFamily="18"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pPr algn="ctr">
                        <a:lnSpc>
                          <a:spcPct val="105000"/>
                        </a:lnSpc>
                      </a:pPr>
                      <a:r>
                        <a:rPr lang="en-US" sz="2000">
                          <a:effectLst/>
                          <a:latin typeface="UTM Avo" panose="02040603050506020204" pitchFamily="18" charset="0"/>
                        </a:rPr>
                        <a:t>50%</a:t>
                      </a:r>
                      <a:endParaRPr lang="en-US" sz="2000">
                        <a:effectLst/>
                        <a:latin typeface="UTM Avo" panose="02040603050506020204" pitchFamily="18" charset="0"/>
                        <a:ea typeface="Times New Roman" panose="02020603050405020304" pitchFamily="18"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noFill/>
                  </a:tcPr>
                </a:tc>
                <a:extLst>
                  <a:ext uri="{0D108BD9-81ED-4DB2-BD59-A6C34878D82A}">
                    <a16:rowId xmlns:a16="http://schemas.microsoft.com/office/drawing/2014/main" xmlns="" val="3453090409"/>
                  </a:ext>
                </a:extLst>
              </a:tr>
              <a:tr h="438182">
                <a:tc>
                  <a:txBody>
                    <a:bodyPr/>
                    <a:lstStyle/>
                    <a:p>
                      <a:pPr algn="just">
                        <a:lnSpc>
                          <a:spcPct val="105000"/>
                        </a:lnSpc>
                      </a:pPr>
                      <a:r>
                        <a:rPr lang="en-US" sz="2000" b="0">
                          <a:solidFill>
                            <a:schemeClr val="tx1"/>
                          </a:solidFill>
                          <a:effectLst/>
                          <a:latin typeface="UTM Avo" panose="02040603050506020204" pitchFamily="18" charset="0"/>
                        </a:rPr>
                        <a:t>Xử lí chất thải công nghiệp và nguy hại</a:t>
                      </a:r>
                      <a:endParaRPr lang="en-US" sz="2000" b="0">
                        <a:solidFill>
                          <a:schemeClr val="tx1"/>
                        </a:solidFill>
                        <a:effectLst/>
                        <a:latin typeface="UTM Avo" panose="02040603050506020204" pitchFamily="18" charset="0"/>
                        <a:ea typeface="Times New Roman" panose="02020603050405020304" pitchFamily="18"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pPr algn="ctr">
                        <a:lnSpc>
                          <a:spcPct val="105000"/>
                        </a:lnSpc>
                      </a:pPr>
                      <a:r>
                        <a:rPr lang="en-US" sz="2000">
                          <a:effectLst/>
                          <a:latin typeface="UTM Avo" panose="02040603050506020204" pitchFamily="18" charset="0"/>
                        </a:rPr>
                        <a:t>40%</a:t>
                      </a:r>
                      <a:endParaRPr lang="en-US" sz="2000">
                        <a:effectLst/>
                        <a:latin typeface="UTM Avo" panose="02040603050506020204" pitchFamily="18" charset="0"/>
                        <a:ea typeface="Times New Roman" panose="02020603050405020304" pitchFamily="18"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noFill/>
                  </a:tcPr>
                </a:tc>
                <a:extLst>
                  <a:ext uri="{0D108BD9-81ED-4DB2-BD59-A6C34878D82A}">
                    <a16:rowId xmlns:a16="http://schemas.microsoft.com/office/drawing/2014/main" xmlns="" val="2104304660"/>
                  </a:ext>
                </a:extLst>
              </a:tr>
              <a:tr h="438182">
                <a:tc>
                  <a:txBody>
                    <a:bodyPr/>
                    <a:lstStyle/>
                    <a:p>
                      <a:pPr algn="just">
                        <a:lnSpc>
                          <a:spcPct val="105000"/>
                        </a:lnSpc>
                      </a:pPr>
                      <a:r>
                        <a:rPr lang="en-US" sz="2000" b="0">
                          <a:solidFill>
                            <a:schemeClr val="tx1"/>
                          </a:solidFill>
                          <a:effectLst/>
                          <a:latin typeface="UTM Avo" panose="02040603050506020204" pitchFamily="18" charset="0"/>
                        </a:rPr>
                        <a:t>Phương tiện thu gom và vận chuyển chất thải</a:t>
                      </a:r>
                      <a:endParaRPr lang="en-US" sz="2000" b="0">
                        <a:solidFill>
                          <a:schemeClr val="tx1"/>
                        </a:solidFill>
                        <a:effectLst/>
                        <a:latin typeface="UTM Avo" panose="02040603050506020204" pitchFamily="18" charset="0"/>
                        <a:ea typeface="Times New Roman" panose="02020603050405020304" pitchFamily="18"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noFill/>
                  </a:tcPr>
                </a:tc>
                <a:tc>
                  <a:txBody>
                    <a:bodyPr/>
                    <a:lstStyle/>
                    <a:p>
                      <a:pPr algn="ctr">
                        <a:lnSpc>
                          <a:spcPct val="105000"/>
                        </a:lnSpc>
                      </a:pPr>
                      <a:r>
                        <a:rPr lang="en-US" sz="2000" dirty="0">
                          <a:effectLst/>
                          <a:latin typeface="UTM Avo" panose="02040603050506020204" pitchFamily="18" charset="0"/>
                        </a:rPr>
                        <a:t>10%</a:t>
                      </a:r>
                      <a:endParaRPr lang="en-US" sz="2000" dirty="0">
                        <a:effectLst/>
                        <a:latin typeface="UTM Avo" panose="02040603050506020204" pitchFamily="18" charset="0"/>
                        <a:ea typeface="Times New Roman" panose="02020603050405020304" pitchFamily="18"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noFill/>
                  </a:tcPr>
                </a:tc>
                <a:extLst>
                  <a:ext uri="{0D108BD9-81ED-4DB2-BD59-A6C34878D82A}">
                    <a16:rowId xmlns:a16="http://schemas.microsoft.com/office/drawing/2014/main" xmlns="" val="1653426290"/>
                  </a:ext>
                </a:extLst>
              </a:tr>
            </a:tbl>
          </a:graphicData>
        </a:graphic>
      </p:graphicFrame>
      <p:graphicFrame>
        <p:nvGraphicFramePr>
          <p:cNvPr id="12" name="Chart 11">
            <a:extLst>
              <a:ext uri="{FF2B5EF4-FFF2-40B4-BE49-F238E27FC236}">
                <a16:creationId xmlns:a16="http://schemas.microsoft.com/office/drawing/2014/main" xmlns="" id="{09B22E92-A2F4-4DE8-9A3B-62A408A7AE3E}"/>
              </a:ext>
            </a:extLst>
          </p:cNvPr>
          <p:cNvGraphicFramePr>
            <a:graphicFrameLocks/>
          </p:cNvGraphicFramePr>
          <p:nvPr>
            <p:extLst>
              <p:ext uri="{D42A27DB-BD31-4B8C-83A1-F6EECF244321}">
                <p14:modId xmlns:p14="http://schemas.microsoft.com/office/powerpoint/2010/main" val="3145125524"/>
              </p:ext>
            </p:extLst>
          </p:nvPr>
        </p:nvGraphicFramePr>
        <p:xfrm>
          <a:off x="1" y="3002062"/>
          <a:ext cx="12192000" cy="3855938"/>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angle 8">
            <a:extLst>
              <a:ext uri="{FF2B5EF4-FFF2-40B4-BE49-F238E27FC236}">
                <a16:creationId xmlns:a16="http://schemas.microsoft.com/office/drawing/2014/main" xmlns="" id="{AB523351-87D6-4D75-A71D-5B0A751E6CCD}"/>
              </a:ext>
            </a:extLst>
          </p:cNvPr>
          <p:cNvSpPr/>
          <p:nvPr/>
        </p:nvSpPr>
        <p:spPr>
          <a:xfrm>
            <a:off x="6096000" y="3128940"/>
            <a:ext cx="5809724" cy="707886"/>
          </a:xfrm>
          <a:prstGeom prst="rect">
            <a:avLst/>
          </a:prstGeom>
        </p:spPr>
        <p:txBody>
          <a:bodyPr wrap="square">
            <a:spAutoFit/>
          </a:bodyPr>
          <a:lstStyle/>
          <a:p>
            <a:pPr algn="ctr"/>
            <a:r>
              <a:rPr lang="en-US" sz="2000" b="1">
                <a:solidFill>
                  <a:srgbClr val="C00000"/>
                </a:solidFill>
                <a:latin typeface="UTM Avo" panose="02040603050506020204" pitchFamily="18" charset="0"/>
                <a:cs typeface="Arial" panose="020B0604020202020204" pitchFamily="34" charset="0"/>
              </a:rPr>
              <a:t>Tỉ lệ phần trăm ngân sách cấp cho các dự án bảo vệ môi trường của thành phố H</a:t>
            </a:r>
          </a:p>
        </p:txBody>
      </p:sp>
      <p:sp>
        <p:nvSpPr>
          <p:cNvPr id="5" name="TextBox 4">
            <a:extLst>
              <a:ext uri="{FF2B5EF4-FFF2-40B4-BE49-F238E27FC236}">
                <a16:creationId xmlns:a16="http://schemas.microsoft.com/office/drawing/2014/main" xmlns="" id="{50289344-76AD-4A53-961A-38255FCF9330}"/>
              </a:ext>
            </a:extLst>
          </p:cNvPr>
          <p:cNvSpPr txBox="1"/>
          <p:nvPr/>
        </p:nvSpPr>
        <p:spPr>
          <a:xfrm>
            <a:off x="929898" y="3194042"/>
            <a:ext cx="1580827" cy="400110"/>
          </a:xfrm>
          <a:prstGeom prst="rect">
            <a:avLst/>
          </a:prstGeom>
          <a:noFill/>
        </p:spPr>
        <p:txBody>
          <a:bodyPr wrap="square" rtlCol="0">
            <a:spAutoFit/>
          </a:bodyPr>
          <a:lstStyle/>
          <a:p>
            <a:r>
              <a:rPr lang="en-US" sz="2000" b="1">
                <a:solidFill>
                  <a:prstClr val="black"/>
                </a:solidFill>
                <a:latin typeface="UTM Avo" panose="02040603050506020204" pitchFamily="18" charset="0"/>
              </a:rPr>
              <a:t>Biểu đồ 3</a:t>
            </a:r>
          </a:p>
        </p:txBody>
      </p:sp>
      <p:sp>
        <p:nvSpPr>
          <p:cNvPr id="14" name="TextBox 13">
            <a:extLst>
              <a:ext uri="{FF2B5EF4-FFF2-40B4-BE49-F238E27FC236}">
                <a16:creationId xmlns:a16="http://schemas.microsoft.com/office/drawing/2014/main" xmlns="" id="{6619C842-B531-498A-9858-3D64C79876A7}"/>
              </a:ext>
            </a:extLst>
          </p:cNvPr>
          <p:cNvSpPr txBox="1"/>
          <p:nvPr/>
        </p:nvSpPr>
        <p:spPr>
          <a:xfrm>
            <a:off x="2929176" y="4989460"/>
            <a:ext cx="1040970" cy="461665"/>
          </a:xfrm>
          <a:prstGeom prst="rect">
            <a:avLst/>
          </a:prstGeom>
          <a:noFill/>
        </p:spPr>
        <p:txBody>
          <a:bodyPr wrap="square" rtlCol="0">
            <a:spAutoFit/>
          </a:bodyPr>
          <a:lstStyle/>
          <a:p>
            <a:r>
              <a:rPr lang="en-US" sz="2400" b="1">
                <a:solidFill>
                  <a:prstClr val="black"/>
                </a:solidFill>
                <a:latin typeface="UTM Avo" panose="02040603050506020204" pitchFamily="18" charset="0"/>
              </a:rPr>
              <a:t>40%</a:t>
            </a:r>
          </a:p>
        </p:txBody>
      </p:sp>
      <p:sp>
        <p:nvSpPr>
          <p:cNvPr id="15" name="TextBox 14">
            <a:extLst>
              <a:ext uri="{FF2B5EF4-FFF2-40B4-BE49-F238E27FC236}">
                <a16:creationId xmlns:a16="http://schemas.microsoft.com/office/drawing/2014/main" xmlns="" id="{C65FE1BA-B57A-406C-BFED-2C8B62D61A68}"/>
              </a:ext>
            </a:extLst>
          </p:cNvPr>
          <p:cNvSpPr txBox="1"/>
          <p:nvPr/>
        </p:nvSpPr>
        <p:spPr>
          <a:xfrm>
            <a:off x="4627938" y="4699198"/>
            <a:ext cx="1040970" cy="461665"/>
          </a:xfrm>
          <a:prstGeom prst="rect">
            <a:avLst/>
          </a:prstGeom>
          <a:noFill/>
        </p:spPr>
        <p:txBody>
          <a:bodyPr wrap="square" rtlCol="0">
            <a:spAutoFit/>
          </a:bodyPr>
          <a:lstStyle/>
          <a:p>
            <a:r>
              <a:rPr lang="en-US" sz="2400" b="1">
                <a:solidFill>
                  <a:prstClr val="black"/>
                </a:solidFill>
                <a:latin typeface="UTM Avo" panose="02040603050506020204" pitchFamily="18" charset="0"/>
              </a:rPr>
              <a:t>50%</a:t>
            </a:r>
          </a:p>
        </p:txBody>
      </p:sp>
      <p:sp>
        <p:nvSpPr>
          <p:cNvPr id="16" name="TextBox 15">
            <a:extLst>
              <a:ext uri="{FF2B5EF4-FFF2-40B4-BE49-F238E27FC236}">
                <a16:creationId xmlns:a16="http://schemas.microsoft.com/office/drawing/2014/main" xmlns="" id="{75E6CC12-E4F4-428D-9515-5106975DFAB3}"/>
              </a:ext>
            </a:extLst>
          </p:cNvPr>
          <p:cNvSpPr txBox="1"/>
          <p:nvPr/>
        </p:nvSpPr>
        <p:spPr>
          <a:xfrm>
            <a:off x="3440622" y="3481281"/>
            <a:ext cx="1040970" cy="461665"/>
          </a:xfrm>
          <a:prstGeom prst="rect">
            <a:avLst/>
          </a:prstGeom>
          <a:noFill/>
        </p:spPr>
        <p:txBody>
          <a:bodyPr wrap="square" rtlCol="0">
            <a:spAutoFit/>
          </a:bodyPr>
          <a:lstStyle/>
          <a:p>
            <a:r>
              <a:rPr lang="en-US" sz="2400" b="1">
                <a:solidFill>
                  <a:prstClr val="black"/>
                </a:solidFill>
                <a:latin typeface="UTM Avo" panose="02040603050506020204" pitchFamily="18" charset="0"/>
              </a:rPr>
              <a:t>10%</a:t>
            </a:r>
          </a:p>
        </p:txBody>
      </p:sp>
      <p:sp>
        <p:nvSpPr>
          <p:cNvPr id="17" name="TextBox 16">
            <a:extLst>
              <a:ext uri="{FF2B5EF4-FFF2-40B4-BE49-F238E27FC236}">
                <a16:creationId xmlns:a16="http://schemas.microsoft.com/office/drawing/2014/main" xmlns="" id="{1C906038-0FB6-41DC-91C3-1D11AEE12B96}"/>
              </a:ext>
            </a:extLst>
          </p:cNvPr>
          <p:cNvSpPr txBox="1"/>
          <p:nvPr/>
        </p:nvSpPr>
        <p:spPr>
          <a:xfrm>
            <a:off x="6509400" y="3900216"/>
            <a:ext cx="337571" cy="640047"/>
          </a:xfrm>
          <a:prstGeom prst="rect">
            <a:avLst/>
          </a:prstGeom>
          <a:solidFill>
            <a:srgbClr val="FFFFFF"/>
          </a:solidFill>
        </p:spPr>
        <p:txBody>
          <a:bodyPr wrap="square" rtlCol="0">
            <a:spAutoFit/>
          </a:bodyPr>
          <a:lstStyle/>
          <a:p>
            <a:pPr>
              <a:lnSpc>
                <a:spcPct val="190000"/>
              </a:lnSpc>
            </a:pPr>
            <a:r>
              <a:rPr lang="en-US" sz="2200">
                <a:solidFill>
                  <a:prstClr val="black"/>
                </a:solidFill>
                <a:latin typeface="UTM Avo" panose="02040603050506020204" pitchFamily="18" charset="0"/>
                <a:sym typeface="Wingdings 2" panose="05020102010507070707" pitchFamily="18" charset="2"/>
              </a:rPr>
              <a:t></a:t>
            </a:r>
          </a:p>
        </p:txBody>
      </p:sp>
      <p:sp>
        <p:nvSpPr>
          <p:cNvPr id="18" name="TextBox 17">
            <a:extLst>
              <a:ext uri="{FF2B5EF4-FFF2-40B4-BE49-F238E27FC236}">
                <a16:creationId xmlns:a16="http://schemas.microsoft.com/office/drawing/2014/main" xmlns="" id="{25540384-4527-43FB-8B39-66A1F8A5EC59}"/>
              </a:ext>
            </a:extLst>
          </p:cNvPr>
          <p:cNvSpPr txBox="1"/>
          <p:nvPr/>
        </p:nvSpPr>
        <p:spPr>
          <a:xfrm>
            <a:off x="6523094" y="4520816"/>
            <a:ext cx="337571" cy="640047"/>
          </a:xfrm>
          <a:prstGeom prst="rect">
            <a:avLst/>
          </a:prstGeom>
          <a:solidFill>
            <a:srgbClr val="FFFFFF"/>
          </a:solidFill>
        </p:spPr>
        <p:txBody>
          <a:bodyPr wrap="square" rtlCol="0">
            <a:spAutoFit/>
          </a:bodyPr>
          <a:lstStyle/>
          <a:p>
            <a:pPr>
              <a:lnSpc>
                <a:spcPct val="190000"/>
              </a:lnSpc>
            </a:pPr>
            <a:r>
              <a:rPr lang="en-US" sz="2200">
                <a:solidFill>
                  <a:prstClr val="black"/>
                </a:solidFill>
                <a:latin typeface="UTM Avo" panose="02040603050506020204" pitchFamily="18" charset="0"/>
                <a:sym typeface="Wingdings 2" panose="05020102010507070707" pitchFamily="18" charset="2"/>
              </a:rPr>
              <a:t></a:t>
            </a:r>
          </a:p>
        </p:txBody>
      </p:sp>
      <p:sp>
        <p:nvSpPr>
          <p:cNvPr id="19" name="TextBox 18">
            <a:extLst>
              <a:ext uri="{FF2B5EF4-FFF2-40B4-BE49-F238E27FC236}">
                <a16:creationId xmlns:a16="http://schemas.microsoft.com/office/drawing/2014/main" xmlns="" id="{DB9A8705-EFE8-4EE3-88D0-817D59CE0462}"/>
              </a:ext>
            </a:extLst>
          </p:cNvPr>
          <p:cNvSpPr txBox="1"/>
          <p:nvPr/>
        </p:nvSpPr>
        <p:spPr>
          <a:xfrm>
            <a:off x="6509399" y="5160863"/>
            <a:ext cx="337571" cy="640047"/>
          </a:xfrm>
          <a:prstGeom prst="rect">
            <a:avLst/>
          </a:prstGeom>
          <a:solidFill>
            <a:srgbClr val="FFFFFF"/>
          </a:solidFill>
        </p:spPr>
        <p:txBody>
          <a:bodyPr wrap="square" rtlCol="0">
            <a:spAutoFit/>
          </a:bodyPr>
          <a:lstStyle/>
          <a:p>
            <a:pPr>
              <a:lnSpc>
                <a:spcPct val="190000"/>
              </a:lnSpc>
            </a:pPr>
            <a:r>
              <a:rPr lang="en-US" sz="2200">
                <a:solidFill>
                  <a:prstClr val="black"/>
                </a:solidFill>
                <a:latin typeface="UTM Avo" panose="02040603050506020204" pitchFamily="18" charset="0"/>
                <a:sym typeface="Wingdings 2" panose="05020102010507070707" pitchFamily="18" charset="2"/>
              </a:rPr>
              <a:t></a:t>
            </a:r>
          </a:p>
        </p:txBody>
      </p:sp>
    </p:spTree>
    <p:extLst>
      <p:ext uri="{BB962C8B-B14F-4D97-AF65-F5344CB8AC3E}">
        <p14:creationId xmlns:p14="http://schemas.microsoft.com/office/powerpoint/2010/main" val="2342049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1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1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19"/>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Graphic spid="12" grpId="0">
        <p:bldAsOne/>
      </p:bldGraphic>
      <p:bldP spid="9" grpId="0"/>
      <p:bldP spid="5" grpId="0"/>
      <p:bldP spid="14" grpId="0"/>
      <p:bldP spid="15" grpId="0"/>
      <p:bldP spid="16" grpId="0"/>
      <p:bldP spid="17" grpId="0" animBg="1"/>
      <p:bldP spid="17" grpId="1" animBg="1"/>
      <p:bldP spid="18" grpId="0" animBg="1"/>
      <p:bldP spid="18" grpId="1" animBg="1"/>
      <p:bldP spid="19" grpId="0" animBg="1"/>
      <p:bldP spid="19" grpId="1"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xmlns="" id="{B01AA7BB-C6C5-4F03-AA5F-9426F64D40A4}"/>
              </a:ext>
            </a:extLst>
          </p:cNvPr>
          <p:cNvSpPr/>
          <p:nvPr/>
        </p:nvSpPr>
        <p:spPr>
          <a:xfrm>
            <a:off x="614525" y="1233983"/>
            <a:ext cx="10941371" cy="4224709"/>
          </a:xfrm>
          <a:prstGeom prst="roundRect">
            <a:avLst/>
          </a:prstGeom>
          <a:solidFill>
            <a:srgbClr val="FDD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400">
                <a:solidFill>
                  <a:prstClr val="black"/>
                </a:solidFill>
                <a:latin typeface="UTM Avo" panose="02040603050506020204" pitchFamily="18" charset="0"/>
                <a:ea typeface="Times New Roman" panose="02020603050405020304" pitchFamily="18" charset="0"/>
              </a:rPr>
              <a:t>    </a:t>
            </a:r>
          </a:p>
        </p:txBody>
      </p:sp>
      <p:pic>
        <p:nvPicPr>
          <p:cNvPr id="13" name="Picture 12">
            <a:extLst>
              <a:ext uri="{FF2B5EF4-FFF2-40B4-BE49-F238E27FC236}">
                <a16:creationId xmlns:a16="http://schemas.microsoft.com/office/drawing/2014/main" xmlns="" id="{6D568D24-8C76-46BB-B5B1-43ED7B9A055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99219" y="948075"/>
            <a:ext cx="857250" cy="857250"/>
          </a:xfrm>
          <a:prstGeom prst="rect">
            <a:avLst/>
          </a:prstGeom>
        </p:spPr>
      </p:pic>
      <p:sp>
        <p:nvSpPr>
          <p:cNvPr id="5" name="Rectangle 4">
            <a:extLst>
              <a:ext uri="{FF2B5EF4-FFF2-40B4-BE49-F238E27FC236}">
                <a16:creationId xmlns:a16="http://schemas.microsoft.com/office/drawing/2014/main" xmlns="" id="{81370265-0154-4FBC-9493-8BB60D86FEF8}"/>
              </a:ext>
            </a:extLst>
          </p:cNvPr>
          <p:cNvSpPr/>
          <p:nvPr/>
        </p:nvSpPr>
        <p:spPr>
          <a:xfrm>
            <a:off x="614525" y="234590"/>
            <a:ext cx="10749631" cy="658065"/>
          </a:xfrm>
          <a:prstGeom prst="rect">
            <a:avLst/>
          </a:prstGeom>
        </p:spPr>
        <p:txBody>
          <a:bodyPr wrap="square">
            <a:spAutoFit/>
          </a:bodyPr>
          <a:lstStyle/>
          <a:p>
            <a:pPr defTabSz="342900">
              <a:lnSpc>
                <a:spcPct val="150000"/>
              </a:lnSpc>
            </a:pPr>
            <a:r>
              <a:rPr lang="en-US" sz="2800" b="1">
                <a:solidFill>
                  <a:srgbClr val="F03C69"/>
                </a:solidFill>
                <a:latin typeface="UTM Avo" panose="02040603050506020204" pitchFamily="18" charset="0"/>
                <a:cs typeface="Times New Roman" panose="02020603050405020304" pitchFamily="18" charset="0"/>
              </a:rPr>
              <a:t>3. PHÂN TÍCH DỮ LIỆU TRÊN BIỂU ĐỒ HÌNH QUẠT TRÒN</a:t>
            </a:r>
            <a:endParaRPr lang="vi-VN" sz="2800" b="1">
              <a:solidFill>
                <a:srgbClr val="F03C69"/>
              </a:solidFill>
              <a:cs typeface="Times New Roman" panose="02020603050405020304" pitchFamily="18" charset="0"/>
            </a:endParaRPr>
          </a:p>
        </p:txBody>
      </p:sp>
      <p:sp>
        <p:nvSpPr>
          <p:cNvPr id="2" name="TextBox 1">
            <a:extLst>
              <a:ext uri="{FF2B5EF4-FFF2-40B4-BE49-F238E27FC236}">
                <a16:creationId xmlns:a16="http://schemas.microsoft.com/office/drawing/2014/main" xmlns="" id="{679F5BD1-475E-4F47-B73C-93CE57FD86CE}"/>
              </a:ext>
            </a:extLst>
          </p:cNvPr>
          <p:cNvSpPr txBox="1"/>
          <p:nvPr/>
        </p:nvSpPr>
        <p:spPr>
          <a:xfrm>
            <a:off x="827844" y="1365891"/>
            <a:ext cx="10536312" cy="4339650"/>
          </a:xfrm>
          <a:prstGeom prst="rect">
            <a:avLst/>
          </a:prstGeom>
          <a:noFill/>
        </p:spPr>
        <p:txBody>
          <a:bodyPr wrap="square" rtlCol="0">
            <a:spAutoFit/>
          </a:bodyPr>
          <a:lstStyle/>
          <a:p>
            <a:pPr algn="just">
              <a:lnSpc>
                <a:spcPct val="150000"/>
              </a:lnSpc>
            </a:pPr>
            <a:r>
              <a:rPr lang="en-US" sz="2400">
                <a:solidFill>
                  <a:prstClr val="black"/>
                </a:solidFill>
                <a:latin typeface="UTM Avo" panose="02040603050506020204" pitchFamily="18" charset="0"/>
                <a:ea typeface="Times New Roman" panose="02020603050405020304" pitchFamily="18" charset="0"/>
              </a:rPr>
              <a:t>    Muốn phân tích dữ liệu được biểu diễn trên biểu đồ hình quạt tròn, ta nên chú ý các đặc điểm sau:</a:t>
            </a:r>
          </a:p>
          <a:p>
            <a:pPr algn="just">
              <a:lnSpc>
                <a:spcPct val="150000"/>
              </a:lnSpc>
            </a:pPr>
            <a:r>
              <a:rPr lang="en-US" sz="2400">
                <a:solidFill>
                  <a:prstClr val="black"/>
                </a:solidFill>
                <a:latin typeface="UTM Avo" panose="02040603050506020204" pitchFamily="18" charset="0"/>
                <a:ea typeface="Times New Roman" panose="02020603050405020304" pitchFamily="18" charset="0"/>
              </a:rPr>
              <a:t>- Biểu đồ biểu diễn các thông tin về vấn đề gì?</a:t>
            </a:r>
          </a:p>
          <a:p>
            <a:pPr algn="just">
              <a:lnSpc>
                <a:spcPct val="150000"/>
              </a:lnSpc>
            </a:pPr>
            <a:r>
              <a:rPr lang="en-US" sz="2400">
                <a:solidFill>
                  <a:prstClr val="black"/>
                </a:solidFill>
                <a:latin typeface="UTM Avo" panose="02040603050506020204" pitchFamily="18" charset="0"/>
                <a:ea typeface="Times New Roman" panose="02020603050405020304" pitchFamily="18" charset="0"/>
              </a:rPr>
              <a:t>- Có bao nhiêu đối tượng được biểu diễn?</a:t>
            </a:r>
          </a:p>
          <a:p>
            <a:pPr algn="just">
              <a:lnSpc>
                <a:spcPct val="150000"/>
              </a:lnSpc>
            </a:pPr>
            <a:r>
              <a:rPr lang="en-US" sz="2400">
                <a:solidFill>
                  <a:prstClr val="black"/>
                </a:solidFill>
                <a:latin typeface="UTM Avo" panose="02040603050506020204" pitchFamily="18" charset="0"/>
                <a:ea typeface="Times New Roman" panose="02020603050405020304" pitchFamily="18" charset="0"/>
              </a:rPr>
              <a:t>- Đối tượng nào chiếm tỉ lệ phần trăm cao nhất?</a:t>
            </a:r>
          </a:p>
          <a:p>
            <a:pPr algn="just">
              <a:lnSpc>
                <a:spcPct val="150000"/>
              </a:lnSpc>
            </a:pPr>
            <a:r>
              <a:rPr lang="en-US" sz="2400">
                <a:solidFill>
                  <a:prstClr val="black"/>
                </a:solidFill>
                <a:latin typeface="UTM Avo" panose="02040603050506020204" pitchFamily="18" charset="0"/>
                <a:ea typeface="Times New Roman" panose="02020603050405020304" pitchFamily="18" charset="0"/>
              </a:rPr>
              <a:t>- Đối tượng nào chiếm tỉ lệ phần trăm thấp nhất?</a:t>
            </a:r>
          </a:p>
          <a:p>
            <a:pPr algn="just">
              <a:lnSpc>
                <a:spcPct val="150000"/>
              </a:lnSpc>
            </a:pPr>
            <a:r>
              <a:rPr lang="en-US" sz="2400">
                <a:solidFill>
                  <a:prstClr val="black"/>
                </a:solidFill>
                <a:latin typeface="UTM Avo" panose="02040603050506020204" pitchFamily="18" charset="0"/>
                <a:ea typeface="Times New Roman" panose="02020603050405020304" pitchFamily="18" charset="0"/>
              </a:rPr>
              <a:t>- Tương quan về tỉ lệ phần trăm giữa các đối tượng.</a:t>
            </a:r>
          </a:p>
          <a:p>
            <a:endParaRPr lang="en-US" sz="2400">
              <a:solidFill>
                <a:prstClr val="black"/>
              </a:solidFill>
            </a:endParaRPr>
          </a:p>
        </p:txBody>
      </p:sp>
    </p:spTree>
    <p:extLst>
      <p:ext uri="{BB962C8B-B14F-4D97-AF65-F5344CB8AC3E}">
        <p14:creationId xmlns:p14="http://schemas.microsoft.com/office/powerpoint/2010/main" val="2792030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build="p"/>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xmlns="" id="{BCD0F7F3-9ADE-4A39-A483-531D2A343492}"/>
              </a:ext>
            </a:extLst>
          </p:cNvPr>
          <p:cNvSpPr txBox="1"/>
          <p:nvPr/>
        </p:nvSpPr>
        <p:spPr>
          <a:xfrm>
            <a:off x="1071868" y="377866"/>
            <a:ext cx="3604592" cy="646331"/>
          </a:xfrm>
          <a:prstGeom prst="rect">
            <a:avLst/>
          </a:prstGeom>
          <a:noFill/>
        </p:spPr>
        <p:txBody>
          <a:bodyPr wrap="square" rtlCol="0">
            <a:spAutoFit/>
          </a:bodyPr>
          <a:lstStyle/>
          <a:p>
            <a:r>
              <a:rPr lang="en-US" sz="3600" b="1">
                <a:solidFill>
                  <a:srgbClr val="FF0066"/>
                </a:solidFill>
                <a:latin typeface="UTM Avo" panose="02040603050506020204" pitchFamily="18" charset="0"/>
              </a:rPr>
              <a:t>VÍ DỤ</a:t>
            </a:r>
          </a:p>
        </p:txBody>
      </p:sp>
      <p:pic>
        <p:nvPicPr>
          <p:cNvPr id="4" name="Picture 3">
            <a:extLst>
              <a:ext uri="{FF2B5EF4-FFF2-40B4-BE49-F238E27FC236}">
                <a16:creationId xmlns:a16="http://schemas.microsoft.com/office/drawing/2014/main" xmlns="" id="{FE4EB87F-3037-4C23-9121-F2ED9D3D13A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14618" y="137130"/>
            <a:ext cx="857250" cy="857250"/>
          </a:xfrm>
          <a:prstGeom prst="rect">
            <a:avLst/>
          </a:prstGeom>
        </p:spPr>
      </p:pic>
      <p:sp>
        <p:nvSpPr>
          <p:cNvPr id="16" name="TextBox 15">
            <a:extLst>
              <a:ext uri="{FF2B5EF4-FFF2-40B4-BE49-F238E27FC236}">
                <a16:creationId xmlns:a16="http://schemas.microsoft.com/office/drawing/2014/main" xmlns="" id="{8446A1E3-3A6F-4C79-8E86-B879B51084FA}"/>
              </a:ext>
            </a:extLst>
          </p:cNvPr>
          <p:cNvSpPr txBox="1"/>
          <p:nvPr/>
        </p:nvSpPr>
        <p:spPr>
          <a:xfrm>
            <a:off x="2561930" y="528285"/>
            <a:ext cx="8723104" cy="461665"/>
          </a:xfrm>
          <a:prstGeom prst="rect">
            <a:avLst/>
          </a:prstGeom>
          <a:noFill/>
        </p:spPr>
        <p:txBody>
          <a:bodyPr wrap="square">
            <a:spAutoFit/>
          </a:bodyPr>
          <a:lstStyle/>
          <a:p>
            <a:r>
              <a:rPr lang="en-US" sz="2400">
                <a:solidFill>
                  <a:prstClr val="black"/>
                </a:solidFill>
                <a:latin typeface="UTM Avo" panose="02040603050506020204" pitchFamily="18" charset="0"/>
                <a:ea typeface="Times New Roman" panose="02020603050405020304" pitchFamily="18" charset="0"/>
              </a:rPr>
              <a:t>Hãy phân tích dữ liệu được biểu diễn trên biển đồ sau:</a:t>
            </a:r>
            <a:endParaRPr lang="en-US" sz="2400">
              <a:solidFill>
                <a:prstClr val="black"/>
              </a:solidFill>
              <a:latin typeface="UTM Avo" panose="02040603050506020204" pitchFamily="18" charset="0"/>
            </a:endParaRPr>
          </a:p>
        </p:txBody>
      </p:sp>
      <p:graphicFrame>
        <p:nvGraphicFramePr>
          <p:cNvPr id="24" name="Chart 23">
            <a:extLst>
              <a:ext uri="{FF2B5EF4-FFF2-40B4-BE49-F238E27FC236}">
                <a16:creationId xmlns:a16="http://schemas.microsoft.com/office/drawing/2014/main" xmlns="" id="{D7DF69B2-24A1-42A2-A306-E648E02C3E89}"/>
              </a:ext>
            </a:extLst>
          </p:cNvPr>
          <p:cNvGraphicFramePr>
            <a:graphicFrameLocks/>
          </p:cNvGraphicFramePr>
          <p:nvPr>
            <p:extLst>
              <p:ext uri="{D42A27DB-BD31-4B8C-83A1-F6EECF244321}">
                <p14:modId xmlns:p14="http://schemas.microsoft.com/office/powerpoint/2010/main" val="4007328372"/>
              </p:ext>
            </p:extLst>
          </p:nvPr>
        </p:nvGraphicFramePr>
        <p:xfrm>
          <a:off x="62216" y="1024197"/>
          <a:ext cx="5286375" cy="5696673"/>
        </p:xfrm>
        <a:graphic>
          <a:graphicData uri="http://schemas.openxmlformats.org/drawingml/2006/chart">
            <c:chart xmlns:c="http://schemas.openxmlformats.org/drawingml/2006/chart" xmlns:r="http://schemas.openxmlformats.org/officeDocument/2006/relationships" r:id="rId3"/>
          </a:graphicData>
        </a:graphic>
      </p:graphicFrame>
      <p:sp>
        <p:nvSpPr>
          <p:cNvPr id="26" name="Rectangle: Rounded Corners 25">
            <a:extLst>
              <a:ext uri="{FF2B5EF4-FFF2-40B4-BE49-F238E27FC236}">
                <a16:creationId xmlns:a16="http://schemas.microsoft.com/office/drawing/2014/main" xmlns="" id="{7F284734-7807-41AE-8C3C-1DF7B0A04FED}"/>
              </a:ext>
            </a:extLst>
          </p:cNvPr>
          <p:cNvSpPr/>
          <p:nvPr/>
        </p:nvSpPr>
        <p:spPr>
          <a:xfrm>
            <a:off x="4992054" y="1408745"/>
            <a:ext cx="6974583" cy="4507535"/>
          </a:xfrm>
          <a:prstGeom prst="roundRect">
            <a:avLst>
              <a:gd name="adj" fmla="val 11737"/>
            </a:avLst>
          </a:prstGeom>
          <a:solidFill>
            <a:srgbClr val="C2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TextBox 24">
            <a:extLst>
              <a:ext uri="{FF2B5EF4-FFF2-40B4-BE49-F238E27FC236}">
                <a16:creationId xmlns:a16="http://schemas.microsoft.com/office/drawing/2014/main" xmlns="" id="{31F3D28F-81AA-4BEC-A1FC-12CD0FEE43AD}"/>
              </a:ext>
            </a:extLst>
          </p:cNvPr>
          <p:cNvSpPr txBox="1"/>
          <p:nvPr/>
        </p:nvSpPr>
        <p:spPr>
          <a:xfrm>
            <a:off x="5223525" y="1543812"/>
            <a:ext cx="6587598" cy="4181979"/>
          </a:xfrm>
          <a:prstGeom prst="rect">
            <a:avLst/>
          </a:prstGeom>
          <a:noFill/>
        </p:spPr>
        <p:txBody>
          <a:bodyPr wrap="square">
            <a:spAutoFit/>
          </a:bodyPr>
          <a:lstStyle/>
          <a:p>
            <a:pPr algn="just">
              <a:lnSpc>
                <a:spcPct val="150000"/>
              </a:lnSpc>
            </a:pPr>
            <a:r>
              <a:rPr lang="en-US" sz="2000">
                <a:solidFill>
                  <a:prstClr val="black"/>
                </a:solidFill>
                <a:latin typeface="UTM Avo" panose="02040603050506020204" pitchFamily="18" charset="0"/>
                <a:ea typeface="Times New Roman" panose="02020603050405020304" pitchFamily="18" charset="0"/>
              </a:rPr>
              <a:t>- Biểu đồ biểu diễn các thông tin về </a:t>
            </a:r>
            <a:r>
              <a:rPr lang="en-US" sz="2000" b="1">
                <a:solidFill>
                  <a:prstClr val="black"/>
                </a:solidFill>
                <a:latin typeface="UTM Avo" panose="02040603050506020204" pitchFamily="18" charset="0"/>
                <a:ea typeface="Times New Roman" panose="02020603050405020304" pitchFamily="18" charset="0"/>
              </a:rPr>
              <a:t>thể loại phim yêu thích </a:t>
            </a:r>
            <a:r>
              <a:rPr lang="en-US" sz="2000">
                <a:solidFill>
                  <a:prstClr val="black"/>
                </a:solidFill>
                <a:latin typeface="UTM Avo" panose="02040603050506020204" pitchFamily="18" charset="0"/>
                <a:ea typeface="Times New Roman" panose="02020603050405020304" pitchFamily="18" charset="0"/>
              </a:rPr>
              <a:t>của 80 học sinh khối lớp 7.</a:t>
            </a:r>
          </a:p>
          <a:p>
            <a:pPr algn="just">
              <a:lnSpc>
                <a:spcPct val="150000"/>
              </a:lnSpc>
            </a:pPr>
            <a:r>
              <a:rPr lang="en-US" sz="2000">
                <a:solidFill>
                  <a:prstClr val="black"/>
                </a:solidFill>
                <a:latin typeface="UTM Avo" panose="02040603050506020204" pitchFamily="18" charset="0"/>
                <a:ea typeface="Times New Roman" panose="02020603050405020304" pitchFamily="18" charset="0"/>
              </a:rPr>
              <a:t>- Có </a:t>
            </a:r>
            <a:r>
              <a:rPr lang="en-US" sz="2000" b="1">
                <a:solidFill>
                  <a:prstClr val="black"/>
                </a:solidFill>
                <a:latin typeface="UTM Avo" panose="02040603050506020204" pitchFamily="18" charset="0"/>
                <a:ea typeface="Times New Roman" panose="02020603050405020304" pitchFamily="18" charset="0"/>
              </a:rPr>
              <a:t>bốn thể loại phim </a:t>
            </a:r>
            <a:r>
              <a:rPr lang="en-US" sz="2000">
                <a:solidFill>
                  <a:prstClr val="black"/>
                </a:solidFill>
                <a:latin typeface="UTM Avo" panose="02040603050506020204" pitchFamily="18" charset="0"/>
                <a:ea typeface="Times New Roman" panose="02020603050405020304" pitchFamily="18" charset="0"/>
              </a:rPr>
              <a:t>được học sinh chọn: phim hài; phim phiêu lưu, mạo hiểm; phim hình sự; phim hoạt hình.</a:t>
            </a:r>
          </a:p>
          <a:p>
            <a:pPr algn="just">
              <a:lnSpc>
                <a:spcPct val="150000"/>
              </a:lnSpc>
            </a:pPr>
            <a:r>
              <a:rPr lang="en-US" sz="2000">
                <a:solidFill>
                  <a:prstClr val="black"/>
                </a:solidFill>
                <a:latin typeface="UTM Avo" panose="02040603050506020204" pitchFamily="18" charset="0"/>
                <a:ea typeface="Times New Roman" panose="02020603050405020304" pitchFamily="18" charset="0"/>
              </a:rPr>
              <a:t>- Phim hài có </a:t>
            </a:r>
            <a:r>
              <a:rPr lang="en-US" sz="2000" b="1">
                <a:solidFill>
                  <a:prstClr val="black"/>
                </a:solidFill>
                <a:latin typeface="UTM Avo" panose="02040603050506020204" pitchFamily="18" charset="0"/>
                <a:ea typeface="Times New Roman" panose="02020603050405020304" pitchFamily="18" charset="0"/>
              </a:rPr>
              <a:t>tỉ lệ yêu thích cao nhất</a:t>
            </a:r>
            <a:r>
              <a:rPr lang="en-US" sz="2000">
                <a:solidFill>
                  <a:prstClr val="black"/>
                </a:solidFill>
                <a:latin typeface="UTM Avo" panose="02040603050506020204" pitchFamily="18" charset="0"/>
                <a:ea typeface="Times New Roman" panose="02020603050405020304" pitchFamily="18" charset="0"/>
              </a:rPr>
              <a:t>.</a:t>
            </a:r>
          </a:p>
          <a:p>
            <a:pPr algn="just">
              <a:lnSpc>
                <a:spcPct val="150000"/>
              </a:lnSpc>
            </a:pPr>
            <a:r>
              <a:rPr lang="en-US" sz="2000">
                <a:solidFill>
                  <a:prstClr val="black"/>
                </a:solidFill>
                <a:latin typeface="UTM Avo" panose="02040603050506020204" pitchFamily="18" charset="0"/>
                <a:ea typeface="Times New Roman" panose="02020603050405020304" pitchFamily="18" charset="0"/>
              </a:rPr>
              <a:t>- Phim hoạt hình có </a:t>
            </a:r>
            <a:r>
              <a:rPr lang="en-US" sz="2000" b="1">
                <a:solidFill>
                  <a:prstClr val="black"/>
                </a:solidFill>
                <a:latin typeface="UTM Avo" panose="02040603050506020204" pitchFamily="18" charset="0"/>
                <a:ea typeface="Times New Roman" panose="02020603050405020304" pitchFamily="18" charset="0"/>
              </a:rPr>
              <a:t>tỉ lệ yêu thích thấp nhất</a:t>
            </a:r>
            <a:r>
              <a:rPr lang="en-US" sz="2000">
                <a:solidFill>
                  <a:prstClr val="black"/>
                </a:solidFill>
                <a:latin typeface="UTM Avo" panose="02040603050506020204" pitchFamily="18" charset="0"/>
                <a:ea typeface="Times New Roman" panose="02020603050405020304" pitchFamily="18" charset="0"/>
              </a:rPr>
              <a:t>.</a:t>
            </a:r>
          </a:p>
          <a:p>
            <a:pPr algn="just">
              <a:lnSpc>
                <a:spcPct val="150000"/>
              </a:lnSpc>
            </a:pPr>
            <a:r>
              <a:rPr lang="en-US" sz="2000">
                <a:solidFill>
                  <a:prstClr val="black"/>
                </a:solidFill>
                <a:latin typeface="UTM Avo" panose="02040603050506020204" pitchFamily="18" charset="0"/>
                <a:ea typeface="Times New Roman" panose="02020603050405020304" pitchFamily="18" charset="0"/>
              </a:rPr>
              <a:t>- Hai thể loại phiêu lưu, mạo hiểm và hình sự được học sinh yêu thích </a:t>
            </a:r>
            <a:r>
              <a:rPr lang="en-US" sz="2000" b="1">
                <a:solidFill>
                  <a:prstClr val="black"/>
                </a:solidFill>
                <a:latin typeface="UTM Avo" panose="02040603050506020204" pitchFamily="18" charset="0"/>
                <a:ea typeface="Times New Roman" panose="02020603050405020304" pitchFamily="18" charset="0"/>
              </a:rPr>
              <a:t>tương đương nhau</a:t>
            </a:r>
            <a:r>
              <a:rPr lang="en-US" sz="2000">
                <a:solidFill>
                  <a:prstClr val="black"/>
                </a:solidFill>
                <a:latin typeface="UTM Avo" panose="02040603050506020204" pitchFamily="18" charset="0"/>
                <a:ea typeface="Times New Roman" panose="02020603050405020304" pitchFamily="18" charset="0"/>
              </a:rPr>
              <a:t>.</a:t>
            </a:r>
          </a:p>
        </p:txBody>
      </p:sp>
    </p:spTree>
    <p:extLst>
      <p:ext uri="{BB962C8B-B14F-4D97-AF65-F5344CB8AC3E}">
        <p14:creationId xmlns:p14="http://schemas.microsoft.com/office/powerpoint/2010/main" val="1506062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5">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5">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5">
                                            <p:txEl>
                                              <p:pRg st="3" end="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Graphic spid="24" grpId="0">
        <p:bldAsOne/>
      </p:bldGraphic>
      <p:bldP spid="26"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DE1EDEA8-9C8B-4179-88FC-1BEDCA4D997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4800" y="186402"/>
            <a:ext cx="857250" cy="857250"/>
          </a:xfrm>
          <a:prstGeom prst="rect">
            <a:avLst/>
          </a:prstGeom>
        </p:spPr>
      </p:pic>
      <p:sp>
        <p:nvSpPr>
          <p:cNvPr id="12" name="TextBox 11">
            <a:extLst>
              <a:ext uri="{FF2B5EF4-FFF2-40B4-BE49-F238E27FC236}">
                <a16:creationId xmlns:a16="http://schemas.microsoft.com/office/drawing/2014/main" xmlns="" id="{BCD0F7F3-9ADE-4A39-A483-531D2A343492}"/>
              </a:ext>
            </a:extLst>
          </p:cNvPr>
          <p:cNvSpPr txBox="1"/>
          <p:nvPr/>
        </p:nvSpPr>
        <p:spPr>
          <a:xfrm>
            <a:off x="1162050" y="397321"/>
            <a:ext cx="3604592" cy="646331"/>
          </a:xfrm>
          <a:prstGeom prst="rect">
            <a:avLst/>
          </a:prstGeom>
          <a:noFill/>
        </p:spPr>
        <p:txBody>
          <a:bodyPr wrap="square" rtlCol="0">
            <a:spAutoFit/>
          </a:bodyPr>
          <a:lstStyle/>
          <a:p>
            <a:r>
              <a:rPr lang="en-US" sz="3600" b="1">
                <a:solidFill>
                  <a:srgbClr val="FF0066"/>
                </a:solidFill>
                <a:latin typeface="UTM Avo" panose="02040603050506020204" pitchFamily="18" charset="0"/>
              </a:rPr>
              <a:t>THỰC HÀNH</a:t>
            </a:r>
          </a:p>
        </p:txBody>
      </p:sp>
      <p:sp>
        <p:nvSpPr>
          <p:cNvPr id="14" name="TextBox 13">
            <a:extLst>
              <a:ext uri="{FF2B5EF4-FFF2-40B4-BE49-F238E27FC236}">
                <a16:creationId xmlns:a16="http://schemas.microsoft.com/office/drawing/2014/main" xmlns="" id="{AE61B3A3-0F85-4B89-B554-D03F23C0D08E}"/>
              </a:ext>
            </a:extLst>
          </p:cNvPr>
          <p:cNvSpPr txBox="1"/>
          <p:nvPr/>
        </p:nvSpPr>
        <p:spPr>
          <a:xfrm>
            <a:off x="4118042" y="534230"/>
            <a:ext cx="7769157" cy="430887"/>
          </a:xfrm>
          <a:prstGeom prst="rect">
            <a:avLst/>
          </a:prstGeom>
          <a:noFill/>
        </p:spPr>
        <p:txBody>
          <a:bodyPr wrap="square">
            <a:spAutoFit/>
          </a:bodyPr>
          <a:lstStyle/>
          <a:p>
            <a:pPr algn="just"/>
            <a:r>
              <a:rPr lang="en-US" sz="2200">
                <a:solidFill>
                  <a:prstClr val="black"/>
                </a:solidFill>
                <a:latin typeface="UTM Avo" panose="02040603050506020204" pitchFamily="18" charset="0"/>
                <a:ea typeface="Times New Roman" panose="02020603050405020304" pitchFamily="18" charset="0"/>
              </a:rPr>
              <a:t>Hãy phân tích dữ liệu được biểu diễn trên biểu đồ sau:</a:t>
            </a:r>
          </a:p>
        </p:txBody>
      </p:sp>
      <p:graphicFrame>
        <p:nvGraphicFramePr>
          <p:cNvPr id="16" name="Chart 15">
            <a:extLst>
              <a:ext uri="{FF2B5EF4-FFF2-40B4-BE49-F238E27FC236}">
                <a16:creationId xmlns:a16="http://schemas.microsoft.com/office/drawing/2014/main" xmlns="" id="{32CB906A-52CD-44B7-9A60-DCFB39C56CB6}"/>
              </a:ext>
            </a:extLst>
          </p:cNvPr>
          <p:cNvGraphicFramePr>
            <a:graphicFrameLocks/>
          </p:cNvGraphicFramePr>
          <p:nvPr>
            <p:extLst>
              <p:ext uri="{D42A27DB-BD31-4B8C-83A1-F6EECF244321}">
                <p14:modId xmlns:p14="http://schemas.microsoft.com/office/powerpoint/2010/main" val="1118351764"/>
              </p:ext>
            </p:extLst>
          </p:nvPr>
        </p:nvGraphicFramePr>
        <p:xfrm>
          <a:off x="304801" y="1072646"/>
          <a:ext cx="4835236" cy="5674514"/>
        </p:xfrm>
        <a:graphic>
          <a:graphicData uri="http://schemas.openxmlformats.org/drawingml/2006/chart">
            <c:chart xmlns:c="http://schemas.openxmlformats.org/drawingml/2006/chart" xmlns:r="http://schemas.openxmlformats.org/officeDocument/2006/relationships" r:id="rId3"/>
          </a:graphicData>
        </a:graphic>
      </p:graphicFrame>
      <p:sp>
        <p:nvSpPr>
          <p:cNvPr id="22" name="Rectangle: Rounded Corners 21">
            <a:extLst>
              <a:ext uri="{FF2B5EF4-FFF2-40B4-BE49-F238E27FC236}">
                <a16:creationId xmlns:a16="http://schemas.microsoft.com/office/drawing/2014/main" xmlns="" id="{324D5AFC-4EDC-4EAC-A637-CCC668F93D1A}"/>
              </a:ext>
            </a:extLst>
          </p:cNvPr>
          <p:cNvSpPr/>
          <p:nvPr/>
        </p:nvSpPr>
        <p:spPr>
          <a:xfrm>
            <a:off x="4912616" y="1709015"/>
            <a:ext cx="6974583" cy="3944434"/>
          </a:xfrm>
          <a:prstGeom prst="roundRect">
            <a:avLst>
              <a:gd name="adj" fmla="val 11737"/>
            </a:avLst>
          </a:prstGeom>
          <a:solidFill>
            <a:srgbClr val="FFF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TextBox 20">
            <a:extLst>
              <a:ext uri="{FF2B5EF4-FFF2-40B4-BE49-F238E27FC236}">
                <a16:creationId xmlns:a16="http://schemas.microsoft.com/office/drawing/2014/main" xmlns="" id="{EE53B3BF-57CF-4995-B68D-7C2608DA74E9}"/>
              </a:ext>
            </a:extLst>
          </p:cNvPr>
          <p:cNvSpPr txBox="1"/>
          <p:nvPr/>
        </p:nvSpPr>
        <p:spPr>
          <a:xfrm>
            <a:off x="5077470" y="1851667"/>
            <a:ext cx="6747162" cy="3643370"/>
          </a:xfrm>
          <a:prstGeom prst="rect">
            <a:avLst/>
          </a:prstGeom>
          <a:noFill/>
        </p:spPr>
        <p:txBody>
          <a:bodyPr wrap="square">
            <a:spAutoFit/>
          </a:bodyPr>
          <a:lstStyle/>
          <a:p>
            <a:pPr algn="just">
              <a:lnSpc>
                <a:spcPct val="130000"/>
              </a:lnSpc>
            </a:pPr>
            <a:r>
              <a:rPr lang="en-US" sz="2000">
                <a:solidFill>
                  <a:prstClr val="black"/>
                </a:solidFill>
                <a:latin typeface="UTM Avo" panose="02040603050506020204" pitchFamily="18" charset="0"/>
                <a:ea typeface="Times New Roman" panose="02020603050405020304" pitchFamily="18" charset="0"/>
              </a:rPr>
              <a:t>- Biểu đồ biểu diễn các thông tin về loại nước uống yêu thích của học sinh lớp 7A.</a:t>
            </a:r>
          </a:p>
          <a:p>
            <a:pPr algn="just">
              <a:lnSpc>
                <a:spcPct val="130000"/>
              </a:lnSpc>
            </a:pPr>
            <a:r>
              <a:rPr lang="en-US" sz="2000">
                <a:solidFill>
                  <a:prstClr val="black"/>
                </a:solidFill>
                <a:latin typeface="UTM Avo" panose="02040603050506020204" pitchFamily="18" charset="0"/>
                <a:ea typeface="Times New Roman" panose="02020603050405020304" pitchFamily="18" charset="0"/>
              </a:rPr>
              <a:t>- Có 5 loại nước uống được học sinh chọn: nước chanh, nước cam, nước suối, trà sữa, sinh tố.</a:t>
            </a:r>
          </a:p>
          <a:p>
            <a:pPr algn="just">
              <a:lnSpc>
                <a:spcPct val="130000"/>
              </a:lnSpc>
            </a:pPr>
            <a:r>
              <a:rPr lang="en-US" sz="2000">
                <a:solidFill>
                  <a:prstClr val="black"/>
                </a:solidFill>
                <a:latin typeface="UTM Avo" panose="02040603050506020204" pitchFamily="18" charset="0"/>
                <a:ea typeface="Times New Roman" panose="02020603050405020304" pitchFamily="18" charset="0"/>
              </a:rPr>
              <a:t>- Trà sữa có tỉ lệ yêu thích cao nhất.</a:t>
            </a:r>
          </a:p>
          <a:p>
            <a:pPr algn="just">
              <a:lnSpc>
                <a:spcPct val="130000"/>
              </a:lnSpc>
            </a:pPr>
            <a:r>
              <a:rPr lang="en-US" sz="2000">
                <a:solidFill>
                  <a:prstClr val="black"/>
                </a:solidFill>
                <a:latin typeface="UTM Avo" panose="02040603050506020204" pitchFamily="18" charset="0"/>
                <a:ea typeface="Times New Roman" panose="02020603050405020304" pitchFamily="18" charset="0"/>
              </a:rPr>
              <a:t>- Nước chanh và nước cam có tỉ lệ yêu thích thấp nhất tương đương nhau.</a:t>
            </a:r>
          </a:p>
          <a:p>
            <a:pPr algn="just">
              <a:lnSpc>
                <a:spcPct val="130000"/>
              </a:lnSpc>
            </a:pPr>
            <a:r>
              <a:rPr lang="en-US" sz="2000">
                <a:solidFill>
                  <a:prstClr val="black"/>
                </a:solidFill>
                <a:latin typeface="UTM Avo" panose="02040603050506020204" pitchFamily="18" charset="0"/>
                <a:ea typeface="Times New Roman" panose="02020603050405020304" pitchFamily="18" charset="0"/>
              </a:rPr>
              <a:t>- Nước suối và sinh tố có tỉ lệ yêu thích tương đương nhau.</a:t>
            </a:r>
          </a:p>
        </p:txBody>
      </p:sp>
    </p:spTree>
    <p:extLst>
      <p:ext uri="{BB962C8B-B14F-4D97-AF65-F5344CB8AC3E}">
        <p14:creationId xmlns:p14="http://schemas.microsoft.com/office/powerpoint/2010/main" val="1529011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1">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1">
                                            <p:txEl>
                                              <p:pRg st="3" end="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Graphic spid="16" grpId="0">
        <p:bldAsOne/>
      </p:bldGraphic>
      <p:bldP spid="22"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66E29716-83E0-4F14-9269-682CA07A90E9}"/>
              </a:ext>
            </a:extLst>
          </p:cNvPr>
          <p:cNvSpPr txBox="1"/>
          <p:nvPr/>
        </p:nvSpPr>
        <p:spPr>
          <a:xfrm>
            <a:off x="1011721" y="356251"/>
            <a:ext cx="3604592" cy="646331"/>
          </a:xfrm>
          <a:prstGeom prst="rect">
            <a:avLst/>
          </a:prstGeom>
          <a:noFill/>
        </p:spPr>
        <p:txBody>
          <a:bodyPr wrap="square" rtlCol="0">
            <a:spAutoFit/>
          </a:bodyPr>
          <a:lstStyle/>
          <a:p>
            <a:r>
              <a:rPr lang="en-US" sz="3600" b="1">
                <a:solidFill>
                  <a:srgbClr val="FF0066"/>
                </a:solidFill>
                <a:latin typeface="UTM Avo" panose="02040603050506020204" pitchFamily="18" charset="0"/>
              </a:rPr>
              <a:t>VẬN DỤNG</a:t>
            </a:r>
          </a:p>
        </p:txBody>
      </p:sp>
      <p:pic>
        <p:nvPicPr>
          <p:cNvPr id="6" name="Picture 5">
            <a:extLst>
              <a:ext uri="{FF2B5EF4-FFF2-40B4-BE49-F238E27FC236}">
                <a16:creationId xmlns:a16="http://schemas.microsoft.com/office/drawing/2014/main" xmlns="" id="{1C3C7479-9A0B-4752-B0F3-7398EBE77AF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4471" y="145332"/>
            <a:ext cx="857250" cy="857250"/>
          </a:xfrm>
          <a:prstGeom prst="rect">
            <a:avLst/>
          </a:prstGeom>
        </p:spPr>
      </p:pic>
      <p:sp>
        <p:nvSpPr>
          <p:cNvPr id="7" name="TextBox 6">
            <a:extLst>
              <a:ext uri="{FF2B5EF4-FFF2-40B4-BE49-F238E27FC236}">
                <a16:creationId xmlns:a16="http://schemas.microsoft.com/office/drawing/2014/main" xmlns="" id="{3BD563DB-CCB2-4D69-8852-3DF93FA9D3FB}"/>
              </a:ext>
            </a:extLst>
          </p:cNvPr>
          <p:cNvSpPr txBox="1"/>
          <p:nvPr/>
        </p:nvSpPr>
        <p:spPr>
          <a:xfrm>
            <a:off x="300773" y="1002582"/>
            <a:ext cx="11590454" cy="992579"/>
          </a:xfrm>
          <a:prstGeom prst="rect">
            <a:avLst/>
          </a:prstGeom>
          <a:noFill/>
        </p:spPr>
        <p:txBody>
          <a:bodyPr wrap="square">
            <a:spAutoFit/>
          </a:bodyPr>
          <a:lstStyle/>
          <a:p>
            <a:pPr algn="just">
              <a:lnSpc>
                <a:spcPct val="130000"/>
              </a:lnSpc>
            </a:pPr>
            <a:r>
              <a:rPr lang="nl-NL" sz="2400">
                <a:solidFill>
                  <a:prstClr val="black"/>
                </a:solidFill>
                <a:latin typeface="UTM Avo" panose="02040603050506020204" pitchFamily="18" charset="0"/>
                <a:ea typeface="Times New Roman" panose="02020603050405020304" pitchFamily="18" charset="0"/>
              </a:rPr>
              <a:t>Dựa theo sự phân tích biểu đồ trên, trong buổi liên hoan cuối năm, lớp 7A nên mua những loại nước uống gì? Loại nào nên mua nhiều nhất?</a:t>
            </a:r>
            <a:endParaRPr lang="en-US" sz="2800">
              <a:solidFill>
                <a:prstClr val="black"/>
              </a:solidFill>
              <a:latin typeface="UTM Avo" panose="02040603050506020204" pitchFamily="18" charset="0"/>
              <a:ea typeface="Times New Roman" panose="02020603050405020304" pitchFamily="18" charset="0"/>
            </a:endParaRPr>
          </a:p>
        </p:txBody>
      </p:sp>
      <p:pic>
        <p:nvPicPr>
          <p:cNvPr id="3076" name="Picture 4">
            <a:extLst>
              <a:ext uri="{FF2B5EF4-FFF2-40B4-BE49-F238E27FC236}">
                <a16:creationId xmlns:a16="http://schemas.microsoft.com/office/drawing/2014/main" xmlns="" id="{3D38E685-BBBB-4F67-A673-8FD20E098C9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4471" y="3749726"/>
            <a:ext cx="5257646" cy="2962942"/>
          </a:xfrm>
          <a:prstGeom prst="rect">
            <a:avLst/>
          </a:prstGeom>
          <a:noFill/>
          <a:extLst>
            <a:ext uri="{909E8E84-426E-40DD-AFC4-6F175D3DCCD1}">
              <a14:hiddenFill xmlns:a14="http://schemas.microsoft.com/office/drawing/2010/main">
                <a:solidFill>
                  <a:srgbClr val="FFFFFF"/>
                </a:solidFill>
              </a14:hiddenFill>
            </a:ext>
          </a:extLst>
        </p:spPr>
      </p:pic>
      <p:sp>
        <p:nvSpPr>
          <p:cNvPr id="5" name="Speech Bubble: Rectangle with Corners Rounded 4">
            <a:extLst>
              <a:ext uri="{FF2B5EF4-FFF2-40B4-BE49-F238E27FC236}">
                <a16:creationId xmlns:a16="http://schemas.microsoft.com/office/drawing/2014/main" xmlns="" id="{EC208026-D78D-41CE-8571-2BCE7CD0A8B5}"/>
              </a:ext>
            </a:extLst>
          </p:cNvPr>
          <p:cNvSpPr/>
          <p:nvPr/>
        </p:nvSpPr>
        <p:spPr>
          <a:xfrm>
            <a:off x="387922" y="2133600"/>
            <a:ext cx="4350333" cy="2237122"/>
          </a:xfrm>
          <a:custGeom>
            <a:avLst/>
            <a:gdLst>
              <a:gd name="connsiteX0" fmla="*/ 0 w 4350333"/>
              <a:gd name="connsiteY0" fmla="*/ 269360 h 1616126"/>
              <a:gd name="connsiteX1" fmla="*/ 269360 w 4350333"/>
              <a:gd name="connsiteY1" fmla="*/ 0 h 1616126"/>
              <a:gd name="connsiteX2" fmla="*/ 725056 w 4350333"/>
              <a:gd name="connsiteY2" fmla="*/ 0 h 1616126"/>
              <a:gd name="connsiteX3" fmla="*/ 725056 w 4350333"/>
              <a:gd name="connsiteY3" fmla="*/ 0 h 1616126"/>
              <a:gd name="connsiteX4" fmla="*/ 1812639 w 4350333"/>
              <a:gd name="connsiteY4" fmla="*/ 0 h 1616126"/>
              <a:gd name="connsiteX5" fmla="*/ 4080973 w 4350333"/>
              <a:gd name="connsiteY5" fmla="*/ 0 h 1616126"/>
              <a:gd name="connsiteX6" fmla="*/ 4350333 w 4350333"/>
              <a:gd name="connsiteY6" fmla="*/ 269360 h 1616126"/>
              <a:gd name="connsiteX7" fmla="*/ 4350333 w 4350333"/>
              <a:gd name="connsiteY7" fmla="*/ 942740 h 1616126"/>
              <a:gd name="connsiteX8" fmla="*/ 4350333 w 4350333"/>
              <a:gd name="connsiteY8" fmla="*/ 942740 h 1616126"/>
              <a:gd name="connsiteX9" fmla="*/ 4350333 w 4350333"/>
              <a:gd name="connsiteY9" fmla="*/ 1346772 h 1616126"/>
              <a:gd name="connsiteX10" fmla="*/ 4350333 w 4350333"/>
              <a:gd name="connsiteY10" fmla="*/ 1346766 h 1616126"/>
              <a:gd name="connsiteX11" fmla="*/ 4080973 w 4350333"/>
              <a:gd name="connsiteY11" fmla="*/ 1616126 h 1616126"/>
              <a:gd name="connsiteX12" fmla="*/ 1812639 w 4350333"/>
              <a:gd name="connsiteY12" fmla="*/ 1616126 h 1616126"/>
              <a:gd name="connsiteX13" fmla="*/ 1787508 w 4350333"/>
              <a:gd name="connsiteY13" fmla="*/ 2237122 h 1616126"/>
              <a:gd name="connsiteX14" fmla="*/ 725056 w 4350333"/>
              <a:gd name="connsiteY14" fmla="*/ 1616126 h 1616126"/>
              <a:gd name="connsiteX15" fmla="*/ 269360 w 4350333"/>
              <a:gd name="connsiteY15" fmla="*/ 1616126 h 1616126"/>
              <a:gd name="connsiteX16" fmla="*/ 0 w 4350333"/>
              <a:gd name="connsiteY16" fmla="*/ 1346766 h 1616126"/>
              <a:gd name="connsiteX17" fmla="*/ 0 w 4350333"/>
              <a:gd name="connsiteY17" fmla="*/ 1346772 h 1616126"/>
              <a:gd name="connsiteX18" fmla="*/ 0 w 4350333"/>
              <a:gd name="connsiteY18" fmla="*/ 942740 h 1616126"/>
              <a:gd name="connsiteX19" fmla="*/ 0 w 4350333"/>
              <a:gd name="connsiteY19" fmla="*/ 942740 h 1616126"/>
              <a:gd name="connsiteX20" fmla="*/ 0 w 4350333"/>
              <a:gd name="connsiteY20" fmla="*/ 269360 h 1616126"/>
              <a:gd name="connsiteX0" fmla="*/ 0 w 4350333"/>
              <a:gd name="connsiteY0" fmla="*/ 269360 h 2237122"/>
              <a:gd name="connsiteX1" fmla="*/ 269360 w 4350333"/>
              <a:gd name="connsiteY1" fmla="*/ 0 h 2237122"/>
              <a:gd name="connsiteX2" fmla="*/ 725056 w 4350333"/>
              <a:gd name="connsiteY2" fmla="*/ 0 h 2237122"/>
              <a:gd name="connsiteX3" fmla="*/ 725056 w 4350333"/>
              <a:gd name="connsiteY3" fmla="*/ 0 h 2237122"/>
              <a:gd name="connsiteX4" fmla="*/ 1812639 w 4350333"/>
              <a:gd name="connsiteY4" fmla="*/ 0 h 2237122"/>
              <a:gd name="connsiteX5" fmla="*/ 4080973 w 4350333"/>
              <a:gd name="connsiteY5" fmla="*/ 0 h 2237122"/>
              <a:gd name="connsiteX6" fmla="*/ 4350333 w 4350333"/>
              <a:gd name="connsiteY6" fmla="*/ 269360 h 2237122"/>
              <a:gd name="connsiteX7" fmla="*/ 4350333 w 4350333"/>
              <a:gd name="connsiteY7" fmla="*/ 942740 h 2237122"/>
              <a:gd name="connsiteX8" fmla="*/ 4350333 w 4350333"/>
              <a:gd name="connsiteY8" fmla="*/ 942740 h 2237122"/>
              <a:gd name="connsiteX9" fmla="*/ 4350333 w 4350333"/>
              <a:gd name="connsiteY9" fmla="*/ 1346772 h 2237122"/>
              <a:gd name="connsiteX10" fmla="*/ 4350333 w 4350333"/>
              <a:gd name="connsiteY10" fmla="*/ 1346766 h 2237122"/>
              <a:gd name="connsiteX11" fmla="*/ 4080973 w 4350333"/>
              <a:gd name="connsiteY11" fmla="*/ 1616126 h 2237122"/>
              <a:gd name="connsiteX12" fmla="*/ 1119912 w 4350333"/>
              <a:gd name="connsiteY12" fmla="*/ 1616126 h 2237122"/>
              <a:gd name="connsiteX13" fmla="*/ 1787508 w 4350333"/>
              <a:gd name="connsiteY13" fmla="*/ 2237122 h 2237122"/>
              <a:gd name="connsiteX14" fmla="*/ 725056 w 4350333"/>
              <a:gd name="connsiteY14" fmla="*/ 1616126 h 2237122"/>
              <a:gd name="connsiteX15" fmla="*/ 269360 w 4350333"/>
              <a:gd name="connsiteY15" fmla="*/ 1616126 h 2237122"/>
              <a:gd name="connsiteX16" fmla="*/ 0 w 4350333"/>
              <a:gd name="connsiteY16" fmla="*/ 1346766 h 2237122"/>
              <a:gd name="connsiteX17" fmla="*/ 0 w 4350333"/>
              <a:gd name="connsiteY17" fmla="*/ 1346772 h 2237122"/>
              <a:gd name="connsiteX18" fmla="*/ 0 w 4350333"/>
              <a:gd name="connsiteY18" fmla="*/ 942740 h 2237122"/>
              <a:gd name="connsiteX19" fmla="*/ 0 w 4350333"/>
              <a:gd name="connsiteY19" fmla="*/ 942740 h 2237122"/>
              <a:gd name="connsiteX20" fmla="*/ 0 w 4350333"/>
              <a:gd name="connsiteY20" fmla="*/ 269360 h 2237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350333" h="2237122">
                <a:moveTo>
                  <a:pt x="0" y="269360"/>
                </a:moveTo>
                <a:cubicBezTo>
                  <a:pt x="0" y="120597"/>
                  <a:pt x="120597" y="0"/>
                  <a:pt x="269360" y="0"/>
                </a:cubicBezTo>
                <a:lnTo>
                  <a:pt x="725056" y="0"/>
                </a:lnTo>
                <a:lnTo>
                  <a:pt x="725056" y="0"/>
                </a:lnTo>
                <a:lnTo>
                  <a:pt x="1812639" y="0"/>
                </a:lnTo>
                <a:lnTo>
                  <a:pt x="4080973" y="0"/>
                </a:lnTo>
                <a:cubicBezTo>
                  <a:pt x="4229736" y="0"/>
                  <a:pt x="4350333" y="120597"/>
                  <a:pt x="4350333" y="269360"/>
                </a:cubicBezTo>
                <a:lnTo>
                  <a:pt x="4350333" y="942740"/>
                </a:lnTo>
                <a:lnTo>
                  <a:pt x="4350333" y="942740"/>
                </a:lnTo>
                <a:lnTo>
                  <a:pt x="4350333" y="1346772"/>
                </a:lnTo>
                <a:lnTo>
                  <a:pt x="4350333" y="1346766"/>
                </a:lnTo>
                <a:cubicBezTo>
                  <a:pt x="4350333" y="1495529"/>
                  <a:pt x="4229736" y="1616126"/>
                  <a:pt x="4080973" y="1616126"/>
                </a:cubicBezTo>
                <a:lnTo>
                  <a:pt x="1119912" y="1616126"/>
                </a:lnTo>
                <a:lnTo>
                  <a:pt x="1787508" y="2237122"/>
                </a:lnTo>
                <a:lnTo>
                  <a:pt x="725056" y="1616126"/>
                </a:lnTo>
                <a:lnTo>
                  <a:pt x="269360" y="1616126"/>
                </a:lnTo>
                <a:cubicBezTo>
                  <a:pt x="120597" y="1616126"/>
                  <a:pt x="0" y="1495529"/>
                  <a:pt x="0" y="1346766"/>
                </a:cubicBezTo>
                <a:lnTo>
                  <a:pt x="0" y="1346772"/>
                </a:lnTo>
                <a:lnTo>
                  <a:pt x="0" y="942740"/>
                </a:lnTo>
                <a:lnTo>
                  <a:pt x="0" y="942740"/>
                </a:lnTo>
                <a:lnTo>
                  <a:pt x="0" y="269360"/>
                </a:lnTo>
                <a:close/>
              </a:path>
            </a:pathLst>
          </a:custGeom>
          <a:solidFill>
            <a:srgbClr val="FFFFFF"/>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000">
              <a:solidFill>
                <a:prstClr val="black"/>
              </a:solidFill>
              <a:latin typeface="UTM Avo" panose="02040603050506020204" pitchFamily="18" charset="0"/>
              <a:ea typeface="Times New Roman" panose="02020603050405020304" pitchFamily="18" charset="0"/>
            </a:endParaRPr>
          </a:p>
        </p:txBody>
      </p:sp>
      <p:graphicFrame>
        <p:nvGraphicFramePr>
          <p:cNvPr id="13" name="Chart 12">
            <a:extLst>
              <a:ext uri="{FF2B5EF4-FFF2-40B4-BE49-F238E27FC236}">
                <a16:creationId xmlns:a16="http://schemas.microsoft.com/office/drawing/2014/main" xmlns="" id="{7AB7149C-991D-41F2-B78C-D67BA6A755DC}"/>
              </a:ext>
            </a:extLst>
          </p:cNvPr>
          <p:cNvGraphicFramePr>
            <a:graphicFrameLocks/>
          </p:cNvGraphicFramePr>
          <p:nvPr>
            <p:extLst>
              <p:ext uri="{D42A27DB-BD31-4B8C-83A1-F6EECF244321}">
                <p14:modId xmlns:p14="http://schemas.microsoft.com/office/powerpoint/2010/main" val="1565950103"/>
              </p:ext>
            </p:extLst>
          </p:nvPr>
        </p:nvGraphicFramePr>
        <p:xfrm>
          <a:off x="7966370" y="2009016"/>
          <a:ext cx="4146535" cy="4735342"/>
        </p:xfrm>
        <a:graphic>
          <a:graphicData uri="http://schemas.openxmlformats.org/drawingml/2006/chart">
            <c:chart xmlns:c="http://schemas.openxmlformats.org/drawingml/2006/chart" xmlns:r="http://schemas.openxmlformats.org/officeDocument/2006/relationships" r:id="rId4"/>
          </a:graphicData>
        </a:graphic>
      </p:graphicFrame>
      <p:sp>
        <p:nvSpPr>
          <p:cNvPr id="11" name="Speech Bubble: Oval 10">
            <a:extLst>
              <a:ext uri="{FF2B5EF4-FFF2-40B4-BE49-F238E27FC236}">
                <a16:creationId xmlns:a16="http://schemas.microsoft.com/office/drawing/2014/main" xmlns="" id="{C7A8662F-65A0-43C3-A668-22CD2CBB9182}"/>
              </a:ext>
            </a:extLst>
          </p:cNvPr>
          <p:cNvSpPr/>
          <p:nvPr/>
        </p:nvSpPr>
        <p:spPr>
          <a:xfrm>
            <a:off x="4973781" y="2362556"/>
            <a:ext cx="3338945" cy="1491435"/>
          </a:xfrm>
          <a:prstGeom prst="wedgeEllipseCallout">
            <a:avLst>
              <a:gd name="adj1" fmla="val -58234"/>
              <a:gd name="adj2" fmla="val 88509"/>
            </a:avLst>
          </a:prstGeom>
          <a:solidFill>
            <a:srgbClr val="FFFFFF"/>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solidFill>
                  <a:prstClr val="black"/>
                </a:solidFill>
                <a:latin typeface="UTM Avo" panose="02040603050506020204" pitchFamily="18" charset="0"/>
                <a:ea typeface="Times New Roman" panose="02020603050405020304" pitchFamily="18" charset="0"/>
              </a:rPr>
              <a:t>Trà sữa nên mua nhiều nhất</a:t>
            </a:r>
            <a:endParaRPr lang="en-US" sz="2200">
              <a:solidFill>
                <a:prstClr val="black"/>
              </a:solidFill>
              <a:latin typeface="UTM Avo" panose="02040603050506020204" pitchFamily="18" charset="0"/>
            </a:endParaRPr>
          </a:p>
        </p:txBody>
      </p:sp>
      <p:sp>
        <p:nvSpPr>
          <p:cNvPr id="19" name="TextBox 18">
            <a:extLst>
              <a:ext uri="{FF2B5EF4-FFF2-40B4-BE49-F238E27FC236}">
                <a16:creationId xmlns:a16="http://schemas.microsoft.com/office/drawing/2014/main" xmlns="" id="{B4EF68EA-ACF2-46AD-93DE-4D18CF413947}"/>
              </a:ext>
            </a:extLst>
          </p:cNvPr>
          <p:cNvSpPr txBox="1"/>
          <p:nvPr/>
        </p:nvSpPr>
        <p:spPr>
          <a:xfrm>
            <a:off x="429485" y="2204256"/>
            <a:ext cx="4186828" cy="1446550"/>
          </a:xfrm>
          <a:prstGeom prst="rect">
            <a:avLst/>
          </a:prstGeom>
          <a:noFill/>
        </p:spPr>
        <p:txBody>
          <a:bodyPr wrap="square">
            <a:spAutoFit/>
          </a:bodyPr>
          <a:lstStyle/>
          <a:p>
            <a:pPr algn="just">
              <a:defRPr/>
            </a:pPr>
            <a:r>
              <a:rPr lang="en-US" sz="2200">
                <a:solidFill>
                  <a:prstClr val="black"/>
                </a:solidFill>
                <a:latin typeface="UTM Avo" panose="02040603050506020204" pitchFamily="18" charset="0"/>
                <a:ea typeface="Times New Roman" panose="02020603050405020304" pitchFamily="18" charset="0"/>
              </a:rPr>
              <a:t>T</a:t>
            </a:r>
            <a:r>
              <a:rPr lang="nl-NL" sz="2200">
                <a:solidFill>
                  <a:prstClr val="black"/>
                </a:solidFill>
                <a:latin typeface="UTM Avo" panose="02040603050506020204" pitchFamily="18" charset="0"/>
                <a:ea typeface="Times New Roman" panose="02020603050405020304" pitchFamily="18" charset="0"/>
              </a:rPr>
              <a:t>rong buổi liên hoan cuối năm nên mua: nước chanh, nước cam, nước suối, trà sữa và sinh tố.</a:t>
            </a:r>
            <a:endParaRPr lang="en-US" sz="2200">
              <a:solidFill>
                <a:prstClr val="black"/>
              </a:solidFill>
              <a:latin typeface="UTM Avo" panose="02040603050506020204" pitchFamily="18" charset="0"/>
              <a:ea typeface="Times New Roman" panose="02020603050405020304" pitchFamily="18" charset="0"/>
            </a:endParaRPr>
          </a:p>
        </p:txBody>
      </p:sp>
    </p:spTree>
    <p:extLst>
      <p:ext uri="{BB962C8B-B14F-4D97-AF65-F5344CB8AC3E}">
        <p14:creationId xmlns:p14="http://schemas.microsoft.com/office/powerpoint/2010/main" val="56621314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anim calcmode="lin" valueType="num">
                                      <p:cBhvr>
                                        <p:cTn id="20" dur="500" fill="hold"/>
                                        <p:tgtEl>
                                          <p:spTgt spid="5"/>
                                        </p:tgtEl>
                                        <p:attrNameLst>
                                          <p:attrName>ppt_x</p:attrName>
                                        </p:attrNameLst>
                                      </p:cBhvr>
                                      <p:tavLst>
                                        <p:tav tm="0">
                                          <p:val>
                                            <p:strVal val="#ppt_x"/>
                                          </p:val>
                                        </p:tav>
                                        <p:tav tm="100000">
                                          <p:val>
                                            <p:strVal val="#ppt_x"/>
                                          </p:val>
                                        </p:tav>
                                      </p:tavLst>
                                    </p:anim>
                                    <p:anim calcmode="lin" valueType="num">
                                      <p:cBhvr>
                                        <p:cTn id="21"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1" presetClass="entr" presetSubtype="0" fill="hold" grpId="0" nodeType="clickEffect">
                                  <p:stCondLst>
                                    <p:cond delay="0"/>
                                  </p:stCondLst>
                                  <p:iterate type="lt">
                                    <p:tmPct val="10000"/>
                                  </p:iterate>
                                  <p:childTnLst>
                                    <p:set>
                                      <p:cBhvr>
                                        <p:cTn id="25" dur="1" fill="hold">
                                          <p:stCondLst>
                                            <p:cond delay="0"/>
                                          </p:stCondLst>
                                        </p:cTn>
                                        <p:tgtEl>
                                          <p:spTgt spid="19"/>
                                        </p:tgtEl>
                                        <p:attrNameLst>
                                          <p:attrName>style.visibility</p:attrName>
                                        </p:attrNameLst>
                                      </p:cBhvr>
                                      <p:to>
                                        <p:strVal val="visible"/>
                                      </p:to>
                                    </p:set>
                                    <p:anim calcmode="lin" valueType="num">
                                      <p:cBhvr>
                                        <p:cTn id="26"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19"/>
                                        </p:tgtEl>
                                        <p:attrNameLst>
                                          <p:attrName>ppt_y</p:attrName>
                                        </p:attrNameLst>
                                      </p:cBhvr>
                                      <p:tavLst>
                                        <p:tav tm="0">
                                          <p:val>
                                            <p:strVal val="#ppt_y"/>
                                          </p:val>
                                        </p:tav>
                                        <p:tav tm="100000">
                                          <p:val>
                                            <p:strVal val="#ppt_y"/>
                                          </p:val>
                                        </p:tav>
                                      </p:tavLst>
                                    </p:anim>
                                    <p:anim calcmode="lin" valueType="num">
                                      <p:cBhvr>
                                        <p:cTn id="28"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anim calcmode="lin" valueType="num">
                                      <p:cBhvr>
                                        <p:cTn id="36" dur="500" fill="hold"/>
                                        <p:tgtEl>
                                          <p:spTgt spid="11"/>
                                        </p:tgtEl>
                                        <p:attrNameLst>
                                          <p:attrName>ppt_x</p:attrName>
                                        </p:attrNameLst>
                                      </p:cBhvr>
                                      <p:tavLst>
                                        <p:tav tm="0">
                                          <p:val>
                                            <p:strVal val="#ppt_x"/>
                                          </p:val>
                                        </p:tav>
                                        <p:tav tm="100000">
                                          <p:val>
                                            <p:strVal val="#ppt_x"/>
                                          </p:val>
                                        </p:tav>
                                      </p:tavLst>
                                    </p:anim>
                                    <p:anim calcmode="lin" valueType="num">
                                      <p:cBhvr>
                                        <p:cTn id="37"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1" presetClass="entr" presetSubtype="0" fill="hold" nodeType="clickEffect">
                                  <p:stCondLst>
                                    <p:cond delay="0"/>
                                  </p:stCondLst>
                                  <p:iterate type="lt">
                                    <p:tmPct val="10000"/>
                                  </p:iterate>
                                  <p:childTnLst>
                                    <p:set>
                                      <p:cBhvr>
                                        <p:cTn id="41" dur="1" fill="hold">
                                          <p:stCondLst>
                                            <p:cond delay="0"/>
                                          </p:stCondLst>
                                        </p:cTn>
                                        <p:tgtEl>
                                          <p:spTgt spid="11">
                                            <p:txEl>
                                              <p:pRg st="0" end="0"/>
                                            </p:txEl>
                                          </p:spTgt>
                                        </p:tgtEl>
                                        <p:attrNameLst>
                                          <p:attrName>style.visibility</p:attrName>
                                        </p:attrNameLst>
                                      </p:cBhvr>
                                      <p:to>
                                        <p:strVal val="visible"/>
                                      </p:to>
                                    </p:set>
                                    <p:anim calcmode="lin" valueType="num">
                                      <p:cBhvr>
                                        <p:cTn id="42" dur="500" fill="hold"/>
                                        <p:tgtEl>
                                          <p:spTgt spid="11">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43" dur="500" fill="hold"/>
                                        <p:tgtEl>
                                          <p:spTgt spid="11">
                                            <p:txEl>
                                              <p:pRg st="0" end="0"/>
                                            </p:txEl>
                                          </p:spTgt>
                                        </p:tgtEl>
                                        <p:attrNameLst>
                                          <p:attrName>ppt_y</p:attrName>
                                        </p:attrNameLst>
                                      </p:cBhvr>
                                      <p:tavLst>
                                        <p:tav tm="0">
                                          <p:val>
                                            <p:strVal val="#ppt_y"/>
                                          </p:val>
                                        </p:tav>
                                        <p:tav tm="100000">
                                          <p:val>
                                            <p:strVal val="#ppt_y"/>
                                          </p:val>
                                        </p:tav>
                                      </p:tavLst>
                                    </p:anim>
                                    <p:anim calcmode="lin" valueType="num">
                                      <p:cBhvr>
                                        <p:cTn id="44" dur="500" fill="hold"/>
                                        <p:tgtEl>
                                          <p:spTgt spid="11">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5" dur="500" fill="hold"/>
                                        <p:tgtEl>
                                          <p:spTgt spid="11">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6" dur="500" tmFilter="0,0; .5, 1; 1, 1"/>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5" grpId="0" animBg="1"/>
      <p:bldP spid="11" grpId="0" animBg="1"/>
      <p:bldP spid="19" grpId="0"/>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306F6B0C-F734-4FBA-A8A8-1825441115FC}"/>
              </a:ext>
            </a:extLst>
          </p:cNvPr>
          <p:cNvSpPr txBox="1"/>
          <p:nvPr/>
        </p:nvSpPr>
        <p:spPr>
          <a:xfrm>
            <a:off x="1356879" y="355105"/>
            <a:ext cx="3339813" cy="646331"/>
          </a:xfrm>
          <a:prstGeom prst="rect">
            <a:avLst/>
          </a:prstGeom>
          <a:noFill/>
        </p:spPr>
        <p:txBody>
          <a:bodyPr wrap="square" rtlCol="0">
            <a:spAutoFit/>
          </a:bodyPr>
          <a:lstStyle/>
          <a:p>
            <a:r>
              <a:rPr lang="en-US" sz="3600" b="1">
                <a:solidFill>
                  <a:srgbClr val="FF0066"/>
                </a:solidFill>
                <a:latin typeface="UTM Avo" panose="02040603050506020204" pitchFamily="18" charset="0"/>
              </a:rPr>
              <a:t>CỦNG CỐ</a:t>
            </a:r>
          </a:p>
        </p:txBody>
      </p:sp>
      <p:pic>
        <p:nvPicPr>
          <p:cNvPr id="4" name="Picture 3">
            <a:extLst>
              <a:ext uri="{FF2B5EF4-FFF2-40B4-BE49-F238E27FC236}">
                <a16:creationId xmlns:a16="http://schemas.microsoft.com/office/drawing/2014/main" xmlns="" id="{614423F6-2839-43C4-9ABA-E771C38AD1A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10088" y="144186"/>
            <a:ext cx="857250" cy="857250"/>
          </a:xfrm>
          <a:prstGeom prst="rect">
            <a:avLst/>
          </a:prstGeom>
        </p:spPr>
      </p:pic>
      <p:grpSp>
        <p:nvGrpSpPr>
          <p:cNvPr id="10" name="Group 9">
            <a:extLst>
              <a:ext uri="{FF2B5EF4-FFF2-40B4-BE49-F238E27FC236}">
                <a16:creationId xmlns:a16="http://schemas.microsoft.com/office/drawing/2014/main" xmlns="" id="{DE802354-39A0-40C3-9F05-693B77EA0563}"/>
              </a:ext>
            </a:extLst>
          </p:cNvPr>
          <p:cNvGrpSpPr/>
          <p:nvPr/>
        </p:nvGrpSpPr>
        <p:grpSpPr>
          <a:xfrm>
            <a:off x="1101441" y="1015398"/>
            <a:ext cx="9921716" cy="5487497"/>
            <a:chOff x="1181969" y="703022"/>
            <a:chExt cx="9921716" cy="5487497"/>
          </a:xfrm>
        </p:grpSpPr>
        <p:grpSp>
          <p:nvGrpSpPr>
            <p:cNvPr id="13" name="Group 12">
              <a:extLst>
                <a:ext uri="{FF2B5EF4-FFF2-40B4-BE49-F238E27FC236}">
                  <a16:creationId xmlns:a16="http://schemas.microsoft.com/office/drawing/2014/main" xmlns="" id="{3C55F8D1-3A7D-4B06-A735-30371D83297F}"/>
                </a:ext>
              </a:extLst>
            </p:cNvPr>
            <p:cNvGrpSpPr/>
            <p:nvPr/>
          </p:nvGrpSpPr>
          <p:grpSpPr>
            <a:xfrm>
              <a:off x="1181969" y="716235"/>
              <a:ext cx="9921716" cy="5474284"/>
              <a:chOff x="1190601" y="4542474"/>
              <a:chExt cx="9921716" cy="5474284"/>
            </a:xfrm>
          </p:grpSpPr>
          <p:sp>
            <p:nvSpPr>
              <p:cNvPr id="17" name="Rectangle: Rounded Corners 16">
                <a:extLst>
                  <a:ext uri="{FF2B5EF4-FFF2-40B4-BE49-F238E27FC236}">
                    <a16:creationId xmlns:a16="http://schemas.microsoft.com/office/drawing/2014/main" xmlns="" id="{D7615C9F-B072-4467-9F60-0C2AA1E5DF18}"/>
                  </a:ext>
                </a:extLst>
              </p:cNvPr>
              <p:cNvSpPr/>
              <p:nvPr/>
            </p:nvSpPr>
            <p:spPr>
              <a:xfrm>
                <a:off x="1190601" y="4542474"/>
                <a:ext cx="9900933" cy="5474284"/>
              </a:xfrm>
              <a:prstGeom prst="roundRect">
                <a:avLst>
                  <a:gd name="adj" fmla="val 11737"/>
                </a:avLst>
              </a:prstGeom>
              <a:solidFill>
                <a:srgbClr val="C2E2F3"/>
              </a:solidFill>
              <a:ln w="12700" cap="flat" cmpd="sng" algn="ctr">
                <a:noFill/>
                <a:prstDash val="solid"/>
                <a:miter lim="800000"/>
              </a:ln>
              <a:effectLst/>
            </p:spPr>
            <p:txBody>
              <a:bodyPr rtlCol="0" anchor="ctr"/>
              <a:lstStyle/>
              <a:p>
                <a:pPr algn="just" defTabSz="342900">
                  <a:lnSpc>
                    <a:spcPct val="150000"/>
                  </a:lnSpc>
                  <a:defRPr/>
                </a:pPr>
                <a:endParaRPr lang="nl-NL" kern="0">
                  <a:solidFill>
                    <a:srgbClr val="000000"/>
                  </a:solidFill>
                  <a:latin typeface="UTM Avo" panose="02040603050506020204" pitchFamily="18" charset="0"/>
                  <a:cs typeface="Times New Roman" panose="02020603050405020304" pitchFamily="18" charset="0"/>
                </a:endParaRPr>
              </a:p>
              <a:p>
                <a:pPr algn="just" defTabSz="342900">
                  <a:lnSpc>
                    <a:spcPct val="150000"/>
                  </a:lnSpc>
                  <a:defRPr/>
                </a:pPr>
                <a:endParaRPr lang="nl-NL" kern="0">
                  <a:solidFill>
                    <a:srgbClr val="000000"/>
                  </a:solidFill>
                  <a:latin typeface="UTM Avo" panose="02040603050506020204" pitchFamily="18" charset="0"/>
                  <a:cs typeface="Times New Roman" panose="02020603050405020304" pitchFamily="18" charset="0"/>
                </a:endParaRPr>
              </a:p>
              <a:p>
                <a:pPr algn="just" defTabSz="342900">
                  <a:lnSpc>
                    <a:spcPct val="150000"/>
                  </a:lnSpc>
                  <a:defRPr/>
                </a:pPr>
                <a:endParaRPr lang="nl-NL" kern="0">
                  <a:solidFill>
                    <a:srgbClr val="000000"/>
                  </a:solidFill>
                  <a:latin typeface="UTM Avo" panose="02040603050506020204" pitchFamily="18" charset="0"/>
                  <a:cs typeface="Times New Roman" panose="02020603050405020304" pitchFamily="18" charset="0"/>
                </a:endParaRPr>
              </a:p>
              <a:p>
                <a:pPr algn="just" defTabSz="342900">
                  <a:lnSpc>
                    <a:spcPct val="150000"/>
                  </a:lnSpc>
                  <a:defRPr/>
                </a:pPr>
                <a:endParaRPr lang="nl-NL" kern="0">
                  <a:solidFill>
                    <a:srgbClr val="000000"/>
                  </a:solidFill>
                  <a:latin typeface="UTM Avo" panose="02040603050506020204" pitchFamily="18" charset="0"/>
                  <a:cs typeface="Times New Roman" panose="02020603050405020304" pitchFamily="18" charset="0"/>
                </a:endParaRPr>
              </a:p>
              <a:p>
                <a:pPr algn="just" defTabSz="342900">
                  <a:lnSpc>
                    <a:spcPct val="150000"/>
                  </a:lnSpc>
                  <a:defRPr/>
                </a:pPr>
                <a:endParaRPr lang="nl-NL" kern="0">
                  <a:solidFill>
                    <a:srgbClr val="000000"/>
                  </a:solidFill>
                  <a:latin typeface="UTM Avo" panose="02040603050506020204" pitchFamily="18" charset="0"/>
                  <a:cs typeface="Times New Roman" panose="02020603050405020304" pitchFamily="18" charset="0"/>
                </a:endParaRPr>
              </a:p>
              <a:p>
                <a:pPr algn="just" defTabSz="342900">
                  <a:lnSpc>
                    <a:spcPct val="150000"/>
                  </a:lnSpc>
                  <a:defRPr/>
                </a:pPr>
                <a:endParaRPr lang="en-US" kern="0">
                  <a:solidFill>
                    <a:srgbClr val="000000"/>
                  </a:solidFill>
                  <a:latin typeface="UTM Avo" panose="02040603050506020204" pitchFamily="18" charset="0"/>
                  <a:cs typeface="Times New Roman" panose="02020603050405020304" pitchFamily="18" charset="0"/>
                </a:endParaRPr>
              </a:p>
              <a:p>
                <a:pPr algn="just" defTabSz="342900">
                  <a:lnSpc>
                    <a:spcPct val="150000"/>
                  </a:lnSpc>
                  <a:defRPr/>
                </a:pPr>
                <a:endParaRPr lang="en-US" sz="1600" kern="0">
                  <a:solidFill>
                    <a:srgbClr val="000000"/>
                  </a:solidFill>
                  <a:latin typeface="UTM Avo" panose="02040603050506020204" pitchFamily="18" charset="0"/>
                  <a:cs typeface="Times New Roman" panose="02020603050405020304" pitchFamily="18" charset="0"/>
                </a:endParaRPr>
              </a:p>
              <a:p>
                <a:pPr algn="just" defTabSz="342900">
                  <a:lnSpc>
                    <a:spcPct val="150000"/>
                  </a:lnSpc>
                  <a:defRPr/>
                </a:pPr>
                <a:endParaRPr lang="en-US" sz="1600" kern="0">
                  <a:solidFill>
                    <a:srgbClr val="000000"/>
                  </a:solidFill>
                  <a:latin typeface="UTM Avo" panose="02040603050506020204" pitchFamily="18" charset="0"/>
                  <a:cs typeface="Times New Roman" panose="02020603050405020304" pitchFamily="18" charset="0"/>
                </a:endParaRPr>
              </a:p>
              <a:p>
                <a:pPr algn="just" defTabSz="342900">
                  <a:lnSpc>
                    <a:spcPct val="150000"/>
                  </a:lnSpc>
                  <a:defRPr/>
                </a:pPr>
                <a:endParaRPr lang="en-US" kern="0">
                  <a:solidFill>
                    <a:srgbClr val="FFFFFF"/>
                  </a:solidFill>
                  <a:latin typeface="Segoe Print"/>
                </a:endParaRPr>
              </a:p>
            </p:txBody>
          </p:sp>
          <p:sp>
            <p:nvSpPr>
              <p:cNvPr id="18" name="Rectangle 17">
                <a:extLst>
                  <a:ext uri="{FF2B5EF4-FFF2-40B4-BE49-F238E27FC236}">
                    <a16:creationId xmlns:a16="http://schemas.microsoft.com/office/drawing/2014/main" xmlns="" id="{ED0E4651-E2D4-4C15-BE25-054A1FD06B54}"/>
                  </a:ext>
                </a:extLst>
              </p:cNvPr>
              <p:cNvSpPr/>
              <p:nvPr/>
            </p:nvSpPr>
            <p:spPr>
              <a:xfrm>
                <a:off x="1514259" y="4644163"/>
                <a:ext cx="9598058" cy="454035"/>
              </a:xfrm>
              <a:prstGeom prst="rect">
                <a:avLst/>
              </a:prstGeom>
            </p:spPr>
            <p:txBody>
              <a:bodyPr wrap="square">
                <a:spAutoFit/>
              </a:bodyPr>
              <a:lstStyle/>
              <a:p>
                <a:pPr algn="just" defTabSz="342900">
                  <a:lnSpc>
                    <a:spcPct val="135000"/>
                  </a:lnSpc>
                  <a:defRPr/>
                </a:pPr>
                <a:endParaRPr lang="vi-VN" sz="2000" kern="0">
                  <a:solidFill>
                    <a:srgbClr val="000000"/>
                  </a:solidFill>
                  <a:latin typeface="UTM Avo" panose="02040603050506020204" pitchFamily="18" charset="0"/>
                  <a:cs typeface="Times New Roman" panose="02020603050405020304" pitchFamily="18" charset="0"/>
                </a:endParaRPr>
              </a:p>
            </p:txBody>
          </p:sp>
        </p:grpSp>
        <p:pic>
          <p:nvPicPr>
            <p:cNvPr id="16" name="Picture 15">
              <a:extLst>
                <a:ext uri="{FF2B5EF4-FFF2-40B4-BE49-F238E27FC236}">
                  <a16:creationId xmlns:a16="http://schemas.microsoft.com/office/drawing/2014/main" xmlns="" id="{1B461D26-CC3A-4787-BFBB-32F0EB8ADA7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447651" y="703022"/>
              <a:ext cx="635251" cy="554444"/>
            </a:xfrm>
            <a:prstGeom prst="rect">
              <a:avLst/>
            </a:prstGeom>
          </p:spPr>
        </p:pic>
      </p:grpSp>
      <p:graphicFrame>
        <p:nvGraphicFramePr>
          <p:cNvPr id="22" name="Chart 21">
            <a:extLst>
              <a:ext uri="{FF2B5EF4-FFF2-40B4-BE49-F238E27FC236}">
                <a16:creationId xmlns:a16="http://schemas.microsoft.com/office/drawing/2014/main" xmlns="" id="{6080BEAD-ECE0-40C5-A78A-156956A7337A}"/>
              </a:ext>
            </a:extLst>
          </p:cNvPr>
          <p:cNvGraphicFramePr>
            <a:graphicFrameLocks/>
          </p:cNvGraphicFramePr>
          <p:nvPr>
            <p:extLst>
              <p:ext uri="{D42A27DB-BD31-4B8C-83A1-F6EECF244321}">
                <p14:modId xmlns:p14="http://schemas.microsoft.com/office/powerpoint/2010/main" val="4060958590"/>
              </p:ext>
            </p:extLst>
          </p:nvPr>
        </p:nvGraphicFramePr>
        <p:xfrm>
          <a:off x="5677864" y="2073031"/>
          <a:ext cx="5210174" cy="4313914"/>
        </p:xfrm>
        <a:graphic>
          <a:graphicData uri="http://schemas.openxmlformats.org/drawingml/2006/chart">
            <c:chart xmlns:c="http://schemas.openxmlformats.org/drawingml/2006/chart" xmlns:r="http://schemas.openxmlformats.org/officeDocument/2006/relationships" r:id="rId5"/>
          </a:graphicData>
        </a:graphic>
      </p:graphicFrame>
      <p:grpSp>
        <p:nvGrpSpPr>
          <p:cNvPr id="33" name="Group 32">
            <a:extLst>
              <a:ext uri="{FF2B5EF4-FFF2-40B4-BE49-F238E27FC236}">
                <a16:creationId xmlns:a16="http://schemas.microsoft.com/office/drawing/2014/main" xmlns="" id="{2BEEA069-F6F1-43F7-8C53-38F05F394195}"/>
              </a:ext>
            </a:extLst>
          </p:cNvPr>
          <p:cNvGrpSpPr/>
          <p:nvPr/>
        </p:nvGrpSpPr>
        <p:grpSpPr>
          <a:xfrm>
            <a:off x="8303125" y="4318499"/>
            <a:ext cx="235143" cy="244518"/>
            <a:chOff x="8146473" y="4322618"/>
            <a:chExt cx="235143" cy="244518"/>
          </a:xfrm>
        </p:grpSpPr>
        <p:cxnSp>
          <p:nvCxnSpPr>
            <p:cNvPr id="7" name="Straight Connector 6">
              <a:extLst>
                <a:ext uri="{FF2B5EF4-FFF2-40B4-BE49-F238E27FC236}">
                  <a16:creationId xmlns:a16="http://schemas.microsoft.com/office/drawing/2014/main" xmlns="" id="{E1D46E2F-583F-43AD-9C3F-E62F82BDDBBC}"/>
                </a:ext>
              </a:extLst>
            </p:cNvPr>
            <p:cNvCxnSpPr>
              <a:cxnSpLocks/>
            </p:cNvCxnSpPr>
            <p:nvPr/>
          </p:nvCxnSpPr>
          <p:spPr>
            <a:xfrm>
              <a:off x="8146473" y="4322618"/>
              <a:ext cx="224751" cy="0"/>
            </a:xfrm>
            <a:prstGeom prst="line">
              <a:avLst/>
            </a:prstGeom>
            <a:ln w="28575">
              <a:solidFill>
                <a:schemeClr val="bg1"/>
              </a:solidFill>
            </a:ln>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xmlns="" id="{5F7217D1-3880-498F-AA90-AE805A0084DF}"/>
                </a:ext>
              </a:extLst>
            </p:cNvPr>
            <p:cNvCxnSpPr>
              <a:cxnSpLocks/>
            </p:cNvCxnSpPr>
            <p:nvPr/>
          </p:nvCxnSpPr>
          <p:spPr>
            <a:xfrm flipH="1">
              <a:off x="8381615" y="4322618"/>
              <a:ext cx="1" cy="244518"/>
            </a:xfrm>
            <a:prstGeom prst="line">
              <a:avLst/>
            </a:prstGeom>
            <a:ln w="28575">
              <a:solidFill>
                <a:schemeClr val="bg1"/>
              </a:solidFill>
            </a:ln>
          </p:spPr>
          <p:style>
            <a:lnRef idx="1">
              <a:schemeClr val="dk1"/>
            </a:lnRef>
            <a:fillRef idx="0">
              <a:schemeClr val="dk1"/>
            </a:fillRef>
            <a:effectRef idx="0">
              <a:schemeClr val="dk1"/>
            </a:effectRef>
            <a:fontRef idx="minor">
              <a:schemeClr val="tx1"/>
            </a:fontRef>
          </p:style>
        </p:cxnSp>
      </p:grpSp>
      <p:sp>
        <p:nvSpPr>
          <p:cNvPr id="31" name="TextBox 30">
            <a:extLst>
              <a:ext uri="{FF2B5EF4-FFF2-40B4-BE49-F238E27FC236}">
                <a16:creationId xmlns:a16="http://schemas.microsoft.com/office/drawing/2014/main" xmlns="" id="{D3487C31-292A-4B10-B86A-1EA38434DAD1}"/>
              </a:ext>
            </a:extLst>
          </p:cNvPr>
          <p:cNvSpPr txBox="1"/>
          <p:nvPr/>
        </p:nvSpPr>
        <p:spPr>
          <a:xfrm>
            <a:off x="1257297" y="1137866"/>
            <a:ext cx="9083318" cy="1446550"/>
          </a:xfrm>
          <a:prstGeom prst="rect">
            <a:avLst/>
          </a:prstGeom>
          <a:noFill/>
        </p:spPr>
        <p:txBody>
          <a:bodyPr wrap="square" rtlCol="0">
            <a:spAutoFit/>
          </a:bodyPr>
          <a:lstStyle/>
          <a:p>
            <a:pPr algn="just" defTabSz="342900">
              <a:lnSpc>
                <a:spcPct val="150000"/>
              </a:lnSpc>
              <a:defRPr/>
            </a:pPr>
            <a:r>
              <a:rPr lang="nl-NL" sz="2200" b="1">
                <a:solidFill>
                  <a:prstClr val="black"/>
                </a:solidFill>
                <a:latin typeface="UTM Avo" panose="02040603050506020204" pitchFamily="18" charset="0"/>
                <a:ea typeface="Times New Roman" panose="02020603050405020304" pitchFamily="18" charset="0"/>
              </a:rPr>
              <a:t>Câu 1. </a:t>
            </a:r>
            <a:r>
              <a:rPr lang="nl-NL" sz="2200">
                <a:solidFill>
                  <a:prstClr val="black"/>
                </a:solidFill>
                <a:latin typeface="UTM Avo" panose="02040603050506020204" pitchFamily="18" charset="0"/>
                <a:ea typeface="Times New Roman" panose="02020603050405020304" pitchFamily="18" charset="0"/>
              </a:rPr>
              <a:t>Biểu đồ sau cho biết việc chi tiêu hàng tháng của một gia đình. Quan sát biểu đồ và trả lời câu hỏi:</a:t>
            </a:r>
          </a:p>
          <a:p>
            <a:endParaRPr lang="en-US" sz="2200">
              <a:solidFill>
                <a:prstClr val="black"/>
              </a:solidFill>
            </a:endParaRPr>
          </a:p>
        </p:txBody>
      </p:sp>
      <p:sp>
        <p:nvSpPr>
          <p:cNvPr id="32" name="TextBox 31">
            <a:extLst>
              <a:ext uri="{FF2B5EF4-FFF2-40B4-BE49-F238E27FC236}">
                <a16:creationId xmlns:a16="http://schemas.microsoft.com/office/drawing/2014/main" xmlns="" id="{AD5A7909-E21A-4930-9B22-2F5AE882A964}"/>
              </a:ext>
            </a:extLst>
          </p:cNvPr>
          <p:cNvSpPr txBox="1"/>
          <p:nvPr/>
        </p:nvSpPr>
        <p:spPr>
          <a:xfrm>
            <a:off x="1259054" y="2280732"/>
            <a:ext cx="5015111" cy="3985706"/>
          </a:xfrm>
          <a:prstGeom prst="rect">
            <a:avLst/>
          </a:prstGeom>
          <a:noFill/>
        </p:spPr>
        <p:txBody>
          <a:bodyPr wrap="square" rtlCol="0">
            <a:spAutoFit/>
          </a:bodyPr>
          <a:lstStyle/>
          <a:p>
            <a:pPr algn="just" defTabSz="342900">
              <a:lnSpc>
                <a:spcPct val="150000"/>
              </a:lnSpc>
              <a:defRPr/>
            </a:pPr>
            <a:r>
              <a:rPr lang="nl-NL" sz="2200" kern="0">
                <a:solidFill>
                  <a:srgbClr val="000000"/>
                </a:solidFill>
                <a:latin typeface="UTM Avo" panose="02040603050506020204" pitchFamily="18" charset="0"/>
                <a:cs typeface="Times New Roman" panose="02020603050405020304" pitchFamily="18" charset="0"/>
              </a:rPr>
              <a:t>Số tiền dành cho việc học chiếm bao nhiêu phần trăm?</a:t>
            </a:r>
          </a:p>
          <a:p>
            <a:pPr marL="457200" indent="228600" algn="just" defTabSz="342900">
              <a:lnSpc>
                <a:spcPct val="150000"/>
              </a:lnSpc>
              <a:buFontTx/>
              <a:buAutoNum type="alphaUcPeriod"/>
              <a:defRPr/>
            </a:pPr>
            <a:r>
              <a:rPr lang="nl-NL" sz="2200" kern="0">
                <a:solidFill>
                  <a:srgbClr val="000000"/>
                </a:solidFill>
                <a:latin typeface="UTM Avo" panose="02040603050506020204" pitchFamily="18" charset="0"/>
                <a:cs typeface="Times New Roman" panose="02020603050405020304" pitchFamily="18" charset="0"/>
              </a:rPr>
              <a:t> 20%</a:t>
            </a:r>
          </a:p>
          <a:p>
            <a:pPr marL="457200" indent="228600" algn="just" defTabSz="342900">
              <a:lnSpc>
                <a:spcPct val="150000"/>
              </a:lnSpc>
              <a:buFontTx/>
              <a:buAutoNum type="alphaUcPeriod"/>
              <a:defRPr/>
            </a:pPr>
            <a:r>
              <a:rPr lang="nl-NL" sz="2200" kern="0">
                <a:solidFill>
                  <a:srgbClr val="000000"/>
                </a:solidFill>
                <a:latin typeface="UTM Avo" panose="02040603050506020204" pitchFamily="18" charset="0"/>
                <a:cs typeface="Times New Roman" panose="02020603050405020304" pitchFamily="18" charset="0"/>
              </a:rPr>
              <a:t> 25%</a:t>
            </a:r>
          </a:p>
          <a:p>
            <a:pPr marL="457200" indent="228600" algn="just" defTabSz="342900">
              <a:lnSpc>
                <a:spcPct val="150000"/>
              </a:lnSpc>
              <a:buFontTx/>
              <a:buAutoNum type="alphaUcPeriod"/>
              <a:defRPr/>
            </a:pPr>
            <a:r>
              <a:rPr lang="nl-NL" sz="2200" kern="0">
                <a:solidFill>
                  <a:srgbClr val="000000"/>
                </a:solidFill>
                <a:latin typeface="UTM Avo" panose="02040603050506020204" pitchFamily="18" charset="0"/>
                <a:cs typeface="Times New Roman" panose="02020603050405020304" pitchFamily="18" charset="0"/>
              </a:rPr>
              <a:t> 30%</a:t>
            </a:r>
          </a:p>
          <a:p>
            <a:pPr marL="457200" indent="228600" algn="just" defTabSz="342900">
              <a:lnSpc>
                <a:spcPct val="150000"/>
              </a:lnSpc>
              <a:buFontTx/>
              <a:buAutoNum type="alphaUcPeriod"/>
              <a:defRPr/>
            </a:pPr>
            <a:r>
              <a:rPr lang="nl-NL" sz="2200" kern="0">
                <a:solidFill>
                  <a:srgbClr val="000000"/>
                </a:solidFill>
                <a:latin typeface="UTM Avo" panose="02040603050506020204" pitchFamily="18" charset="0"/>
                <a:cs typeface="Times New Roman" panose="02020603050405020304" pitchFamily="18" charset="0"/>
              </a:rPr>
              <a:t> 15%</a:t>
            </a:r>
          </a:p>
          <a:p>
            <a:pPr marL="457200" indent="285750" algn="just" defTabSz="342900">
              <a:lnSpc>
                <a:spcPct val="150000"/>
              </a:lnSpc>
              <a:buFontTx/>
              <a:buAutoNum type="alphaUcPeriod"/>
              <a:defRPr/>
            </a:pPr>
            <a:endParaRPr lang="nl-NL" sz="2200" kern="0">
              <a:solidFill>
                <a:srgbClr val="000000"/>
              </a:solidFill>
              <a:latin typeface="UTM Avo" panose="02040603050506020204" pitchFamily="18" charset="0"/>
              <a:cs typeface="Times New Roman" panose="02020603050405020304" pitchFamily="18" charset="0"/>
            </a:endParaRPr>
          </a:p>
          <a:p>
            <a:endParaRPr lang="en-US" sz="2200">
              <a:solidFill>
                <a:prstClr val="black"/>
              </a:solidFill>
            </a:endParaRPr>
          </a:p>
        </p:txBody>
      </p:sp>
      <p:pic>
        <p:nvPicPr>
          <p:cNvPr id="20" name="Picture 4" descr="Káº¿t quáº£ hÃ¬nh áº£nh cho right icon">
            <a:extLst>
              <a:ext uri="{FF2B5EF4-FFF2-40B4-BE49-F238E27FC236}">
                <a16:creationId xmlns:a16="http://schemas.microsoft.com/office/drawing/2014/main" xmlns="" id="{037B282A-07FB-4E35-9BFB-09296C28E170}"/>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234264" y="3854524"/>
            <a:ext cx="463478" cy="4634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9531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Graphic spid="22" grpId="0">
        <p:bldAsOne/>
      </p:bldGraphic>
      <p:bldP spid="31" grpId="0"/>
      <p:bldP spid="32" grpId="0"/>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306F6B0C-F734-4FBA-A8A8-1825441115FC}"/>
              </a:ext>
            </a:extLst>
          </p:cNvPr>
          <p:cNvSpPr txBox="1"/>
          <p:nvPr/>
        </p:nvSpPr>
        <p:spPr>
          <a:xfrm>
            <a:off x="1356879" y="355105"/>
            <a:ext cx="3339813" cy="646331"/>
          </a:xfrm>
          <a:prstGeom prst="rect">
            <a:avLst/>
          </a:prstGeom>
          <a:noFill/>
        </p:spPr>
        <p:txBody>
          <a:bodyPr wrap="square" rtlCol="0">
            <a:spAutoFit/>
          </a:bodyPr>
          <a:lstStyle/>
          <a:p>
            <a:r>
              <a:rPr lang="en-US" sz="3600" b="1">
                <a:solidFill>
                  <a:srgbClr val="FF0066"/>
                </a:solidFill>
                <a:latin typeface="UTM Avo" panose="02040603050506020204" pitchFamily="18" charset="0"/>
              </a:rPr>
              <a:t>CỦNG CỐ</a:t>
            </a:r>
          </a:p>
        </p:txBody>
      </p:sp>
      <p:pic>
        <p:nvPicPr>
          <p:cNvPr id="4" name="Picture 3">
            <a:extLst>
              <a:ext uri="{FF2B5EF4-FFF2-40B4-BE49-F238E27FC236}">
                <a16:creationId xmlns:a16="http://schemas.microsoft.com/office/drawing/2014/main" xmlns="" id="{614423F6-2839-43C4-9ABA-E771C38AD1A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10088" y="144186"/>
            <a:ext cx="857250" cy="857250"/>
          </a:xfrm>
          <a:prstGeom prst="rect">
            <a:avLst/>
          </a:prstGeom>
        </p:spPr>
      </p:pic>
      <p:grpSp>
        <p:nvGrpSpPr>
          <p:cNvPr id="10" name="Group 9">
            <a:extLst>
              <a:ext uri="{FF2B5EF4-FFF2-40B4-BE49-F238E27FC236}">
                <a16:creationId xmlns:a16="http://schemas.microsoft.com/office/drawing/2014/main" xmlns="" id="{DE802354-39A0-40C3-9F05-693B77EA0563}"/>
              </a:ext>
            </a:extLst>
          </p:cNvPr>
          <p:cNvGrpSpPr/>
          <p:nvPr/>
        </p:nvGrpSpPr>
        <p:grpSpPr>
          <a:xfrm>
            <a:off x="951541" y="1015398"/>
            <a:ext cx="10336052" cy="5487497"/>
            <a:chOff x="1181969" y="703022"/>
            <a:chExt cx="9927438" cy="5487497"/>
          </a:xfrm>
        </p:grpSpPr>
        <p:grpSp>
          <p:nvGrpSpPr>
            <p:cNvPr id="13" name="Group 12">
              <a:extLst>
                <a:ext uri="{FF2B5EF4-FFF2-40B4-BE49-F238E27FC236}">
                  <a16:creationId xmlns:a16="http://schemas.microsoft.com/office/drawing/2014/main" xmlns="" id="{3C55F8D1-3A7D-4B06-A735-30371D83297F}"/>
                </a:ext>
              </a:extLst>
            </p:cNvPr>
            <p:cNvGrpSpPr/>
            <p:nvPr/>
          </p:nvGrpSpPr>
          <p:grpSpPr>
            <a:xfrm>
              <a:off x="1181969" y="716235"/>
              <a:ext cx="9921716" cy="5474284"/>
              <a:chOff x="1190601" y="4542474"/>
              <a:chExt cx="9921716" cy="5474284"/>
            </a:xfrm>
          </p:grpSpPr>
          <p:sp>
            <p:nvSpPr>
              <p:cNvPr id="17" name="Rectangle: Rounded Corners 16">
                <a:extLst>
                  <a:ext uri="{FF2B5EF4-FFF2-40B4-BE49-F238E27FC236}">
                    <a16:creationId xmlns:a16="http://schemas.microsoft.com/office/drawing/2014/main" xmlns="" id="{D7615C9F-B072-4467-9F60-0C2AA1E5DF18}"/>
                  </a:ext>
                </a:extLst>
              </p:cNvPr>
              <p:cNvSpPr/>
              <p:nvPr/>
            </p:nvSpPr>
            <p:spPr>
              <a:xfrm>
                <a:off x="1190601" y="4542474"/>
                <a:ext cx="9900933" cy="5474284"/>
              </a:xfrm>
              <a:prstGeom prst="roundRect">
                <a:avLst>
                  <a:gd name="adj" fmla="val 11737"/>
                </a:avLst>
              </a:prstGeom>
              <a:solidFill>
                <a:srgbClr val="C2E2F3"/>
              </a:solidFill>
              <a:ln w="12700" cap="flat" cmpd="sng" algn="ctr">
                <a:noFill/>
                <a:prstDash val="solid"/>
                <a:miter lim="800000"/>
              </a:ln>
              <a:effectLst/>
            </p:spPr>
            <p:txBody>
              <a:bodyPr rtlCol="0" anchor="ctr"/>
              <a:lstStyle/>
              <a:p>
                <a:pPr algn="just" defTabSz="342900">
                  <a:lnSpc>
                    <a:spcPct val="150000"/>
                  </a:lnSpc>
                  <a:defRPr/>
                </a:pPr>
                <a:endParaRPr lang="nl-NL" kern="0">
                  <a:solidFill>
                    <a:srgbClr val="000000"/>
                  </a:solidFill>
                  <a:latin typeface="UTM Avo" panose="02040603050506020204" pitchFamily="18" charset="0"/>
                  <a:cs typeface="Times New Roman" panose="02020603050405020304" pitchFamily="18" charset="0"/>
                </a:endParaRPr>
              </a:p>
              <a:p>
                <a:pPr algn="just" defTabSz="342900">
                  <a:lnSpc>
                    <a:spcPct val="150000"/>
                  </a:lnSpc>
                  <a:defRPr/>
                </a:pPr>
                <a:endParaRPr lang="nl-NL" kern="0">
                  <a:solidFill>
                    <a:srgbClr val="000000"/>
                  </a:solidFill>
                  <a:latin typeface="UTM Avo" panose="02040603050506020204" pitchFamily="18" charset="0"/>
                  <a:cs typeface="Times New Roman" panose="02020603050405020304" pitchFamily="18" charset="0"/>
                </a:endParaRPr>
              </a:p>
              <a:p>
                <a:pPr algn="just" defTabSz="342900">
                  <a:lnSpc>
                    <a:spcPct val="150000"/>
                  </a:lnSpc>
                  <a:defRPr/>
                </a:pPr>
                <a:endParaRPr lang="nl-NL" kern="0">
                  <a:solidFill>
                    <a:srgbClr val="000000"/>
                  </a:solidFill>
                  <a:latin typeface="UTM Avo" panose="02040603050506020204" pitchFamily="18" charset="0"/>
                  <a:cs typeface="Times New Roman" panose="02020603050405020304" pitchFamily="18" charset="0"/>
                </a:endParaRPr>
              </a:p>
              <a:p>
                <a:pPr algn="just" defTabSz="342900">
                  <a:lnSpc>
                    <a:spcPct val="150000"/>
                  </a:lnSpc>
                  <a:defRPr/>
                </a:pPr>
                <a:endParaRPr lang="nl-NL" kern="0">
                  <a:solidFill>
                    <a:srgbClr val="000000"/>
                  </a:solidFill>
                  <a:latin typeface="UTM Avo" panose="02040603050506020204" pitchFamily="18" charset="0"/>
                  <a:cs typeface="Times New Roman" panose="02020603050405020304" pitchFamily="18" charset="0"/>
                </a:endParaRPr>
              </a:p>
              <a:p>
                <a:pPr algn="just" defTabSz="342900">
                  <a:lnSpc>
                    <a:spcPct val="150000"/>
                  </a:lnSpc>
                  <a:defRPr/>
                </a:pPr>
                <a:endParaRPr lang="nl-NL" kern="0">
                  <a:solidFill>
                    <a:srgbClr val="000000"/>
                  </a:solidFill>
                  <a:latin typeface="UTM Avo" panose="02040603050506020204" pitchFamily="18" charset="0"/>
                  <a:cs typeface="Times New Roman" panose="02020603050405020304" pitchFamily="18" charset="0"/>
                </a:endParaRPr>
              </a:p>
              <a:p>
                <a:pPr algn="just" defTabSz="342900">
                  <a:lnSpc>
                    <a:spcPct val="150000"/>
                  </a:lnSpc>
                  <a:defRPr/>
                </a:pPr>
                <a:endParaRPr lang="en-US" kern="0">
                  <a:solidFill>
                    <a:srgbClr val="000000"/>
                  </a:solidFill>
                  <a:latin typeface="UTM Avo" panose="02040603050506020204" pitchFamily="18" charset="0"/>
                  <a:cs typeface="Times New Roman" panose="02020603050405020304" pitchFamily="18" charset="0"/>
                </a:endParaRPr>
              </a:p>
              <a:p>
                <a:pPr algn="just" defTabSz="342900">
                  <a:lnSpc>
                    <a:spcPct val="150000"/>
                  </a:lnSpc>
                  <a:defRPr/>
                </a:pPr>
                <a:endParaRPr lang="en-US" sz="1600" kern="0">
                  <a:solidFill>
                    <a:srgbClr val="000000"/>
                  </a:solidFill>
                  <a:latin typeface="UTM Avo" panose="02040603050506020204" pitchFamily="18" charset="0"/>
                  <a:cs typeface="Times New Roman" panose="02020603050405020304" pitchFamily="18" charset="0"/>
                </a:endParaRPr>
              </a:p>
              <a:p>
                <a:pPr algn="just" defTabSz="342900">
                  <a:lnSpc>
                    <a:spcPct val="150000"/>
                  </a:lnSpc>
                  <a:defRPr/>
                </a:pPr>
                <a:endParaRPr lang="en-US" sz="1600" kern="0">
                  <a:solidFill>
                    <a:srgbClr val="000000"/>
                  </a:solidFill>
                  <a:latin typeface="UTM Avo" panose="02040603050506020204" pitchFamily="18" charset="0"/>
                  <a:cs typeface="Times New Roman" panose="02020603050405020304" pitchFamily="18" charset="0"/>
                </a:endParaRPr>
              </a:p>
              <a:p>
                <a:pPr algn="just" defTabSz="342900">
                  <a:lnSpc>
                    <a:spcPct val="150000"/>
                  </a:lnSpc>
                  <a:defRPr/>
                </a:pPr>
                <a:endParaRPr lang="en-US" kern="0">
                  <a:solidFill>
                    <a:srgbClr val="FFFFFF"/>
                  </a:solidFill>
                  <a:latin typeface="Segoe Print"/>
                </a:endParaRPr>
              </a:p>
            </p:txBody>
          </p:sp>
          <p:sp>
            <p:nvSpPr>
              <p:cNvPr id="18" name="Rectangle 17">
                <a:extLst>
                  <a:ext uri="{FF2B5EF4-FFF2-40B4-BE49-F238E27FC236}">
                    <a16:creationId xmlns:a16="http://schemas.microsoft.com/office/drawing/2014/main" xmlns="" id="{ED0E4651-E2D4-4C15-BE25-054A1FD06B54}"/>
                  </a:ext>
                </a:extLst>
              </p:cNvPr>
              <p:cNvSpPr/>
              <p:nvPr/>
            </p:nvSpPr>
            <p:spPr>
              <a:xfrm>
                <a:off x="1514259" y="4644163"/>
                <a:ext cx="9598058" cy="454035"/>
              </a:xfrm>
              <a:prstGeom prst="rect">
                <a:avLst/>
              </a:prstGeom>
            </p:spPr>
            <p:txBody>
              <a:bodyPr wrap="square">
                <a:spAutoFit/>
              </a:bodyPr>
              <a:lstStyle/>
              <a:p>
                <a:pPr algn="just" defTabSz="342900">
                  <a:lnSpc>
                    <a:spcPct val="135000"/>
                  </a:lnSpc>
                  <a:defRPr/>
                </a:pPr>
                <a:endParaRPr lang="vi-VN" sz="2000" kern="0">
                  <a:solidFill>
                    <a:srgbClr val="000000"/>
                  </a:solidFill>
                  <a:latin typeface="UTM Avo" panose="02040603050506020204" pitchFamily="18" charset="0"/>
                  <a:cs typeface="Times New Roman" panose="02020603050405020304" pitchFamily="18" charset="0"/>
                </a:endParaRPr>
              </a:p>
            </p:txBody>
          </p:sp>
        </p:grpSp>
        <p:pic>
          <p:nvPicPr>
            <p:cNvPr id="16" name="Picture 15">
              <a:extLst>
                <a:ext uri="{FF2B5EF4-FFF2-40B4-BE49-F238E27FC236}">
                  <a16:creationId xmlns:a16="http://schemas.microsoft.com/office/drawing/2014/main" xmlns="" id="{1B461D26-CC3A-4787-BFBB-32F0EB8ADA7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447651" y="703022"/>
              <a:ext cx="661756" cy="554444"/>
            </a:xfrm>
            <a:prstGeom prst="rect">
              <a:avLst/>
            </a:prstGeom>
          </p:spPr>
        </p:pic>
      </p:grpSp>
      <p:sp>
        <p:nvSpPr>
          <p:cNvPr id="31" name="TextBox 30">
            <a:extLst>
              <a:ext uri="{FF2B5EF4-FFF2-40B4-BE49-F238E27FC236}">
                <a16:creationId xmlns:a16="http://schemas.microsoft.com/office/drawing/2014/main" xmlns="" id="{D3487C31-292A-4B10-B86A-1EA38434DAD1}"/>
              </a:ext>
            </a:extLst>
          </p:cNvPr>
          <p:cNvSpPr txBox="1"/>
          <p:nvPr/>
        </p:nvSpPr>
        <p:spPr>
          <a:xfrm>
            <a:off x="1107397" y="1137866"/>
            <a:ext cx="9485244" cy="1036117"/>
          </a:xfrm>
          <a:prstGeom prst="rect">
            <a:avLst/>
          </a:prstGeom>
          <a:noFill/>
        </p:spPr>
        <p:txBody>
          <a:bodyPr wrap="square" rtlCol="0">
            <a:spAutoFit/>
          </a:bodyPr>
          <a:lstStyle/>
          <a:p>
            <a:pPr algn="just" defTabSz="342900">
              <a:lnSpc>
                <a:spcPct val="150000"/>
              </a:lnSpc>
              <a:defRPr/>
            </a:pPr>
            <a:r>
              <a:rPr lang="nl-NL" sz="2200" b="1">
                <a:solidFill>
                  <a:prstClr val="black"/>
                </a:solidFill>
                <a:latin typeface="UTM Avo" panose="02040603050506020204" pitchFamily="18" charset="0"/>
                <a:ea typeface="Times New Roman" panose="02020603050405020304" pitchFamily="18" charset="0"/>
              </a:rPr>
              <a:t>Câu 2. </a:t>
            </a:r>
            <a:r>
              <a:rPr lang="nl-NL" sz="2200">
                <a:solidFill>
                  <a:prstClr val="black"/>
                </a:solidFill>
                <a:latin typeface="UTM Avo" panose="02040603050506020204" pitchFamily="18" charset="0"/>
                <a:ea typeface="Times New Roman" panose="02020603050405020304" pitchFamily="18" charset="0"/>
              </a:rPr>
              <a:t>Thông tin về sự yêu thích các môn học của 120 học sinh khối 7 được cho bởi biểu đồ dưới đây.</a:t>
            </a:r>
            <a:endParaRPr lang="en-US" sz="2200">
              <a:solidFill>
                <a:prstClr val="black"/>
              </a:solidFill>
              <a:latin typeface="UTM Avo" panose="02040603050506020204" pitchFamily="18" charset="0"/>
            </a:endParaRPr>
          </a:p>
        </p:txBody>
      </p:sp>
      <p:sp>
        <p:nvSpPr>
          <p:cNvPr id="32" name="TextBox 31">
            <a:extLst>
              <a:ext uri="{FF2B5EF4-FFF2-40B4-BE49-F238E27FC236}">
                <a16:creationId xmlns:a16="http://schemas.microsoft.com/office/drawing/2014/main" xmlns="" id="{AD5A7909-E21A-4930-9B22-2F5AE882A964}"/>
              </a:ext>
            </a:extLst>
          </p:cNvPr>
          <p:cNvSpPr txBox="1"/>
          <p:nvPr/>
        </p:nvSpPr>
        <p:spPr>
          <a:xfrm>
            <a:off x="1101439" y="2166099"/>
            <a:ext cx="5582087" cy="3985706"/>
          </a:xfrm>
          <a:prstGeom prst="rect">
            <a:avLst/>
          </a:prstGeom>
          <a:noFill/>
        </p:spPr>
        <p:txBody>
          <a:bodyPr wrap="square" rtlCol="0">
            <a:spAutoFit/>
          </a:bodyPr>
          <a:lstStyle/>
          <a:p>
            <a:pPr algn="just" defTabSz="342900">
              <a:lnSpc>
                <a:spcPct val="150000"/>
              </a:lnSpc>
              <a:defRPr/>
            </a:pPr>
            <a:r>
              <a:rPr lang="nl-NL" sz="2200" kern="0">
                <a:solidFill>
                  <a:srgbClr val="000000"/>
                </a:solidFill>
                <a:latin typeface="UTM Avo" panose="02040603050506020204" pitchFamily="18" charset="0"/>
                <a:cs typeface="Times New Roman" panose="02020603050405020304" pitchFamily="18" charset="0"/>
              </a:rPr>
              <a:t>Hỏi có bao nhiêu học sinh yêu thích môn Toán?</a:t>
            </a:r>
          </a:p>
          <a:p>
            <a:pPr marL="457200" indent="228600" algn="just" defTabSz="342900">
              <a:lnSpc>
                <a:spcPct val="150000"/>
              </a:lnSpc>
              <a:buFontTx/>
              <a:buAutoNum type="alphaUcPeriod"/>
              <a:defRPr/>
            </a:pPr>
            <a:r>
              <a:rPr lang="nl-NL" sz="2200" kern="0">
                <a:solidFill>
                  <a:srgbClr val="000000"/>
                </a:solidFill>
                <a:latin typeface="UTM Avo" panose="02040603050506020204" pitchFamily="18" charset="0"/>
                <a:cs typeface="Times New Roman" panose="02020603050405020304" pitchFamily="18" charset="0"/>
              </a:rPr>
              <a:t> 30</a:t>
            </a:r>
          </a:p>
          <a:p>
            <a:pPr marL="457200" indent="228600" algn="just" defTabSz="342900">
              <a:lnSpc>
                <a:spcPct val="150000"/>
              </a:lnSpc>
              <a:buFontTx/>
              <a:buAutoNum type="alphaUcPeriod"/>
              <a:defRPr/>
            </a:pPr>
            <a:r>
              <a:rPr lang="nl-NL" sz="2200" kern="0">
                <a:solidFill>
                  <a:srgbClr val="000000"/>
                </a:solidFill>
                <a:latin typeface="UTM Avo" panose="02040603050506020204" pitchFamily="18" charset="0"/>
                <a:cs typeface="Times New Roman" panose="02020603050405020304" pitchFamily="18" charset="0"/>
              </a:rPr>
              <a:t> 40</a:t>
            </a:r>
          </a:p>
          <a:p>
            <a:pPr marL="457200" indent="228600" algn="just" defTabSz="342900">
              <a:lnSpc>
                <a:spcPct val="150000"/>
              </a:lnSpc>
              <a:buFontTx/>
              <a:buAutoNum type="alphaUcPeriod"/>
              <a:defRPr/>
            </a:pPr>
            <a:r>
              <a:rPr lang="nl-NL" sz="2200" kern="0">
                <a:solidFill>
                  <a:srgbClr val="000000"/>
                </a:solidFill>
                <a:latin typeface="UTM Avo" panose="02040603050506020204" pitchFamily="18" charset="0"/>
                <a:cs typeface="Times New Roman" panose="02020603050405020304" pitchFamily="18" charset="0"/>
              </a:rPr>
              <a:t> 36</a:t>
            </a:r>
          </a:p>
          <a:p>
            <a:pPr marL="457200" indent="228600" algn="just" defTabSz="342900">
              <a:lnSpc>
                <a:spcPct val="150000"/>
              </a:lnSpc>
              <a:buFontTx/>
              <a:buAutoNum type="alphaUcPeriod"/>
              <a:defRPr/>
            </a:pPr>
            <a:r>
              <a:rPr lang="nl-NL" sz="2200" kern="0">
                <a:solidFill>
                  <a:srgbClr val="000000"/>
                </a:solidFill>
                <a:latin typeface="UTM Avo" panose="02040603050506020204" pitchFamily="18" charset="0"/>
                <a:cs typeface="Times New Roman" panose="02020603050405020304" pitchFamily="18" charset="0"/>
              </a:rPr>
              <a:t> 46</a:t>
            </a:r>
          </a:p>
          <a:p>
            <a:pPr marL="457200" indent="285750" algn="just" defTabSz="342900">
              <a:lnSpc>
                <a:spcPct val="150000"/>
              </a:lnSpc>
              <a:buFontTx/>
              <a:buAutoNum type="alphaUcPeriod"/>
              <a:defRPr/>
            </a:pPr>
            <a:endParaRPr lang="nl-NL" sz="2200" kern="0">
              <a:solidFill>
                <a:srgbClr val="000000"/>
              </a:solidFill>
              <a:latin typeface="UTM Avo" panose="02040603050506020204" pitchFamily="18" charset="0"/>
              <a:cs typeface="Times New Roman" panose="02020603050405020304" pitchFamily="18" charset="0"/>
            </a:endParaRPr>
          </a:p>
          <a:p>
            <a:endParaRPr lang="en-US" sz="2200">
              <a:solidFill>
                <a:prstClr val="black"/>
              </a:solidFill>
            </a:endParaRPr>
          </a:p>
        </p:txBody>
      </p:sp>
      <p:graphicFrame>
        <p:nvGraphicFramePr>
          <p:cNvPr id="21" name="Chart 20">
            <a:extLst>
              <a:ext uri="{FF2B5EF4-FFF2-40B4-BE49-F238E27FC236}">
                <a16:creationId xmlns:a16="http://schemas.microsoft.com/office/drawing/2014/main" xmlns="" id="{52B83F8F-96BD-4317-9A39-5143D2CA0161}"/>
              </a:ext>
            </a:extLst>
          </p:cNvPr>
          <p:cNvGraphicFramePr>
            <a:graphicFrameLocks/>
          </p:cNvGraphicFramePr>
          <p:nvPr>
            <p:extLst>
              <p:ext uri="{D42A27DB-BD31-4B8C-83A1-F6EECF244321}">
                <p14:modId xmlns:p14="http://schemas.microsoft.com/office/powerpoint/2010/main" val="3749310187"/>
              </p:ext>
            </p:extLst>
          </p:nvPr>
        </p:nvGraphicFramePr>
        <p:xfrm>
          <a:off x="6622713" y="1576612"/>
          <a:ext cx="4970962" cy="5164680"/>
        </p:xfrm>
        <a:graphic>
          <a:graphicData uri="http://schemas.openxmlformats.org/drawingml/2006/chart">
            <c:chart xmlns:c="http://schemas.openxmlformats.org/drawingml/2006/chart" xmlns:r="http://schemas.openxmlformats.org/officeDocument/2006/relationships" r:id="rId5"/>
          </a:graphicData>
        </a:graphic>
      </p:graphicFrame>
      <p:pic>
        <p:nvPicPr>
          <p:cNvPr id="20" name="Picture 4" descr="Káº¿t quáº£ hÃ¬nh áº£nh cho right icon">
            <a:extLst>
              <a:ext uri="{FF2B5EF4-FFF2-40B4-BE49-F238E27FC236}">
                <a16:creationId xmlns:a16="http://schemas.microsoft.com/office/drawing/2014/main" xmlns="" id="{037B282A-07FB-4E35-9BFB-09296C28E170}"/>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101439" y="4220540"/>
            <a:ext cx="463478" cy="4634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9235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306F6B0C-F734-4FBA-A8A8-1825441115FC}"/>
              </a:ext>
            </a:extLst>
          </p:cNvPr>
          <p:cNvSpPr txBox="1"/>
          <p:nvPr/>
        </p:nvSpPr>
        <p:spPr>
          <a:xfrm>
            <a:off x="1356879" y="355105"/>
            <a:ext cx="3339813" cy="646331"/>
          </a:xfrm>
          <a:prstGeom prst="rect">
            <a:avLst/>
          </a:prstGeom>
          <a:noFill/>
        </p:spPr>
        <p:txBody>
          <a:bodyPr wrap="square" rtlCol="0">
            <a:spAutoFit/>
          </a:bodyPr>
          <a:lstStyle/>
          <a:p>
            <a:r>
              <a:rPr lang="en-US" sz="3600" b="1">
                <a:solidFill>
                  <a:srgbClr val="FF0066"/>
                </a:solidFill>
                <a:latin typeface="UTM Avo" panose="02040603050506020204" pitchFamily="18" charset="0"/>
              </a:rPr>
              <a:t>CỦNG CỐ</a:t>
            </a:r>
          </a:p>
        </p:txBody>
      </p:sp>
      <p:pic>
        <p:nvPicPr>
          <p:cNvPr id="4" name="Picture 3">
            <a:extLst>
              <a:ext uri="{FF2B5EF4-FFF2-40B4-BE49-F238E27FC236}">
                <a16:creationId xmlns:a16="http://schemas.microsoft.com/office/drawing/2014/main" xmlns="" id="{614423F6-2839-43C4-9ABA-E771C38AD1A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10088" y="144186"/>
            <a:ext cx="857250" cy="857250"/>
          </a:xfrm>
          <a:prstGeom prst="rect">
            <a:avLst/>
          </a:prstGeom>
        </p:spPr>
      </p:pic>
      <p:grpSp>
        <p:nvGrpSpPr>
          <p:cNvPr id="10" name="Group 9">
            <a:extLst>
              <a:ext uri="{FF2B5EF4-FFF2-40B4-BE49-F238E27FC236}">
                <a16:creationId xmlns:a16="http://schemas.microsoft.com/office/drawing/2014/main" xmlns="" id="{DE802354-39A0-40C3-9F05-693B77EA0563}"/>
              </a:ext>
            </a:extLst>
          </p:cNvPr>
          <p:cNvGrpSpPr/>
          <p:nvPr/>
        </p:nvGrpSpPr>
        <p:grpSpPr>
          <a:xfrm>
            <a:off x="951541" y="1015398"/>
            <a:ext cx="9927438" cy="5487497"/>
            <a:chOff x="1181969" y="703022"/>
            <a:chExt cx="9927438" cy="5487497"/>
          </a:xfrm>
        </p:grpSpPr>
        <p:grpSp>
          <p:nvGrpSpPr>
            <p:cNvPr id="13" name="Group 12">
              <a:extLst>
                <a:ext uri="{FF2B5EF4-FFF2-40B4-BE49-F238E27FC236}">
                  <a16:creationId xmlns:a16="http://schemas.microsoft.com/office/drawing/2014/main" xmlns="" id="{3C55F8D1-3A7D-4B06-A735-30371D83297F}"/>
                </a:ext>
              </a:extLst>
            </p:cNvPr>
            <p:cNvGrpSpPr/>
            <p:nvPr/>
          </p:nvGrpSpPr>
          <p:grpSpPr>
            <a:xfrm>
              <a:off x="1181969" y="716235"/>
              <a:ext cx="9921716" cy="5474284"/>
              <a:chOff x="1190601" y="4542474"/>
              <a:chExt cx="9921716" cy="5474284"/>
            </a:xfrm>
          </p:grpSpPr>
          <p:sp>
            <p:nvSpPr>
              <p:cNvPr id="17" name="Rectangle: Rounded Corners 16">
                <a:extLst>
                  <a:ext uri="{FF2B5EF4-FFF2-40B4-BE49-F238E27FC236}">
                    <a16:creationId xmlns:a16="http://schemas.microsoft.com/office/drawing/2014/main" xmlns="" id="{D7615C9F-B072-4467-9F60-0C2AA1E5DF18}"/>
                  </a:ext>
                </a:extLst>
              </p:cNvPr>
              <p:cNvSpPr/>
              <p:nvPr/>
            </p:nvSpPr>
            <p:spPr>
              <a:xfrm>
                <a:off x="1190601" y="4542474"/>
                <a:ext cx="9900933" cy="5474284"/>
              </a:xfrm>
              <a:prstGeom prst="roundRect">
                <a:avLst>
                  <a:gd name="adj" fmla="val 11737"/>
                </a:avLst>
              </a:prstGeom>
              <a:solidFill>
                <a:srgbClr val="C2E2F3"/>
              </a:solidFill>
              <a:ln w="12700" cap="flat" cmpd="sng" algn="ctr">
                <a:noFill/>
                <a:prstDash val="solid"/>
                <a:miter lim="800000"/>
              </a:ln>
              <a:effectLst/>
            </p:spPr>
            <p:txBody>
              <a:bodyPr rtlCol="0" anchor="ctr"/>
              <a:lstStyle/>
              <a:p>
                <a:pPr algn="just" defTabSz="342900">
                  <a:lnSpc>
                    <a:spcPct val="150000"/>
                  </a:lnSpc>
                  <a:defRPr/>
                </a:pPr>
                <a:endParaRPr lang="nl-NL" kern="0">
                  <a:solidFill>
                    <a:srgbClr val="000000"/>
                  </a:solidFill>
                  <a:latin typeface="UTM Avo" panose="02040603050506020204" pitchFamily="18" charset="0"/>
                  <a:cs typeface="Times New Roman" panose="02020603050405020304" pitchFamily="18" charset="0"/>
                </a:endParaRPr>
              </a:p>
              <a:p>
                <a:pPr algn="just" defTabSz="342900">
                  <a:lnSpc>
                    <a:spcPct val="150000"/>
                  </a:lnSpc>
                  <a:defRPr/>
                </a:pPr>
                <a:endParaRPr lang="nl-NL" kern="0">
                  <a:solidFill>
                    <a:srgbClr val="000000"/>
                  </a:solidFill>
                  <a:latin typeface="UTM Avo" panose="02040603050506020204" pitchFamily="18" charset="0"/>
                  <a:cs typeface="Times New Roman" panose="02020603050405020304" pitchFamily="18" charset="0"/>
                </a:endParaRPr>
              </a:p>
              <a:p>
                <a:pPr algn="just" defTabSz="342900">
                  <a:lnSpc>
                    <a:spcPct val="150000"/>
                  </a:lnSpc>
                  <a:defRPr/>
                </a:pPr>
                <a:endParaRPr lang="nl-NL" kern="0">
                  <a:solidFill>
                    <a:srgbClr val="000000"/>
                  </a:solidFill>
                  <a:latin typeface="UTM Avo" panose="02040603050506020204" pitchFamily="18" charset="0"/>
                  <a:cs typeface="Times New Roman" panose="02020603050405020304" pitchFamily="18" charset="0"/>
                </a:endParaRPr>
              </a:p>
              <a:p>
                <a:pPr algn="just" defTabSz="342900">
                  <a:lnSpc>
                    <a:spcPct val="150000"/>
                  </a:lnSpc>
                  <a:defRPr/>
                </a:pPr>
                <a:endParaRPr lang="nl-NL" kern="0">
                  <a:solidFill>
                    <a:srgbClr val="000000"/>
                  </a:solidFill>
                  <a:latin typeface="UTM Avo" panose="02040603050506020204" pitchFamily="18" charset="0"/>
                  <a:cs typeface="Times New Roman" panose="02020603050405020304" pitchFamily="18" charset="0"/>
                </a:endParaRPr>
              </a:p>
              <a:p>
                <a:pPr algn="just" defTabSz="342900">
                  <a:lnSpc>
                    <a:spcPct val="150000"/>
                  </a:lnSpc>
                  <a:defRPr/>
                </a:pPr>
                <a:endParaRPr lang="nl-NL" kern="0">
                  <a:solidFill>
                    <a:srgbClr val="000000"/>
                  </a:solidFill>
                  <a:latin typeface="UTM Avo" panose="02040603050506020204" pitchFamily="18" charset="0"/>
                  <a:cs typeface="Times New Roman" panose="02020603050405020304" pitchFamily="18" charset="0"/>
                </a:endParaRPr>
              </a:p>
              <a:p>
                <a:pPr algn="just" defTabSz="342900">
                  <a:lnSpc>
                    <a:spcPct val="150000"/>
                  </a:lnSpc>
                  <a:defRPr/>
                </a:pPr>
                <a:endParaRPr lang="en-US" kern="0">
                  <a:solidFill>
                    <a:srgbClr val="000000"/>
                  </a:solidFill>
                  <a:latin typeface="UTM Avo" panose="02040603050506020204" pitchFamily="18" charset="0"/>
                  <a:cs typeface="Times New Roman" panose="02020603050405020304" pitchFamily="18" charset="0"/>
                </a:endParaRPr>
              </a:p>
              <a:p>
                <a:pPr algn="just" defTabSz="342900">
                  <a:lnSpc>
                    <a:spcPct val="150000"/>
                  </a:lnSpc>
                  <a:defRPr/>
                </a:pPr>
                <a:endParaRPr lang="en-US" sz="1600" kern="0">
                  <a:solidFill>
                    <a:srgbClr val="000000"/>
                  </a:solidFill>
                  <a:latin typeface="UTM Avo" panose="02040603050506020204" pitchFamily="18" charset="0"/>
                  <a:cs typeface="Times New Roman" panose="02020603050405020304" pitchFamily="18" charset="0"/>
                </a:endParaRPr>
              </a:p>
              <a:p>
                <a:pPr algn="just" defTabSz="342900">
                  <a:lnSpc>
                    <a:spcPct val="150000"/>
                  </a:lnSpc>
                  <a:defRPr/>
                </a:pPr>
                <a:endParaRPr lang="en-US" sz="1600" kern="0">
                  <a:solidFill>
                    <a:srgbClr val="000000"/>
                  </a:solidFill>
                  <a:latin typeface="UTM Avo" panose="02040603050506020204" pitchFamily="18" charset="0"/>
                  <a:cs typeface="Times New Roman" panose="02020603050405020304" pitchFamily="18" charset="0"/>
                </a:endParaRPr>
              </a:p>
              <a:p>
                <a:pPr algn="just" defTabSz="342900">
                  <a:lnSpc>
                    <a:spcPct val="150000"/>
                  </a:lnSpc>
                  <a:defRPr/>
                </a:pPr>
                <a:endParaRPr lang="en-US" kern="0">
                  <a:solidFill>
                    <a:srgbClr val="FFFFFF"/>
                  </a:solidFill>
                  <a:latin typeface="Segoe Print"/>
                </a:endParaRPr>
              </a:p>
            </p:txBody>
          </p:sp>
          <p:sp>
            <p:nvSpPr>
              <p:cNvPr id="18" name="Rectangle 17">
                <a:extLst>
                  <a:ext uri="{FF2B5EF4-FFF2-40B4-BE49-F238E27FC236}">
                    <a16:creationId xmlns:a16="http://schemas.microsoft.com/office/drawing/2014/main" xmlns="" id="{ED0E4651-E2D4-4C15-BE25-054A1FD06B54}"/>
                  </a:ext>
                </a:extLst>
              </p:cNvPr>
              <p:cNvSpPr/>
              <p:nvPr/>
            </p:nvSpPr>
            <p:spPr>
              <a:xfrm>
                <a:off x="1514259" y="4644163"/>
                <a:ext cx="9598058" cy="454035"/>
              </a:xfrm>
              <a:prstGeom prst="rect">
                <a:avLst/>
              </a:prstGeom>
            </p:spPr>
            <p:txBody>
              <a:bodyPr wrap="square">
                <a:spAutoFit/>
              </a:bodyPr>
              <a:lstStyle/>
              <a:p>
                <a:pPr algn="just" defTabSz="342900">
                  <a:lnSpc>
                    <a:spcPct val="135000"/>
                  </a:lnSpc>
                  <a:defRPr/>
                </a:pPr>
                <a:endParaRPr lang="vi-VN" sz="2000" kern="0">
                  <a:solidFill>
                    <a:srgbClr val="000000"/>
                  </a:solidFill>
                  <a:latin typeface="UTM Avo" panose="02040603050506020204" pitchFamily="18" charset="0"/>
                  <a:cs typeface="Times New Roman" panose="02020603050405020304" pitchFamily="18" charset="0"/>
                </a:endParaRPr>
              </a:p>
            </p:txBody>
          </p:sp>
        </p:grpSp>
        <p:pic>
          <p:nvPicPr>
            <p:cNvPr id="16" name="Picture 15">
              <a:extLst>
                <a:ext uri="{FF2B5EF4-FFF2-40B4-BE49-F238E27FC236}">
                  <a16:creationId xmlns:a16="http://schemas.microsoft.com/office/drawing/2014/main" xmlns="" id="{1B461D26-CC3A-4787-BFBB-32F0EB8ADA7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447651" y="703022"/>
              <a:ext cx="661756" cy="554444"/>
            </a:xfrm>
            <a:prstGeom prst="rect">
              <a:avLst/>
            </a:prstGeom>
          </p:spPr>
        </p:pic>
      </p:grpSp>
      <p:sp>
        <p:nvSpPr>
          <p:cNvPr id="31" name="TextBox 30">
            <a:extLst>
              <a:ext uri="{FF2B5EF4-FFF2-40B4-BE49-F238E27FC236}">
                <a16:creationId xmlns:a16="http://schemas.microsoft.com/office/drawing/2014/main" xmlns="" id="{D3487C31-292A-4B10-B86A-1EA38434DAD1}"/>
              </a:ext>
            </a:extLst>
          </p:cNvPr>
          <p:cNvSpPr txBox="1"/>
          <p:nvPr/>
        </p:nvSpPr>
        <p:spPr>
          <a:xfrm>
            <a:off x="1107397" y="1137866"/>
            <a:ext cx="5353364" cy="4689810"/>
          </a:xfrm>
          <a:prstGeom prst="rect">
            <a:avLst/>
          </a:prstGeom>
          <a:noFill/>
        </p:spPr>
        <p:txBody>
          <a:bodyPr wrap="square" rtlCol="0">
            <a:spAutoFit/>
          </a:bodyPr>
          <a:lstStyle/>
          <a:p>
            <a:pPr algn="just" defTabSz="342900">
              <a:lnSpc>
                <a:spcPct val="150000"/>
              </a:lnSpc>
              <a:defRPr/>
            </a:pPr>
            <a:r>
              <a:rPr lang="nl-NL" sz="2200" b="1">
                <a:solidFill>
                  <a:prstClr val="black"/>
                </a:solidFill>
                <a:latin typeface="UTM Avo" panose="02040603050506020204" pitchFamily="18" charset="0"/>
                <a:ea typeface="Times New Roman" panose="02020603050405020304" pitchFamily="18" charset="0"/>
              </a:rPr>
              <a:t>Câu 3. </a:t>
            </a:r>
            <a:r>
              <a:rPr lang="nl-NL" sz="2000">
                <a:solidFill>
                  <a:prstClr val="black"/>
                </a:solidFill>
                <a:latin typeface="UTM Avo" panose="02040603050506020204" pitchFamily="18" charset="0"/>
                <a:ea typeface="Times New Roman" panose="02020603050405020304" pitchFamily="18" charset="0"/>
              </a:rPr>
              <a:t>Biểu đồ hình quạt sau biểu diễn kết quả thống kê (tính theo tỉ số phần trăm) chọn môn thể thao ưa thích trong bốn môn: Bóng đá, Cầu lông, Bóng bàn, Bóng chuyền của học sinh khối 7 của một trường Trung học cơ sở. Mỗi học sinh chỉ được chọn một môn thể thao khi được hỏi ý kiến. Hỏi tổng số học sinh chọn bóng đá và bóng chuyền gấp bao nhiêu lần số học sinh chọn bóng bàn?</a:t>
            </a:r>
            <a:endParaRPr lang="en-US" sz="2000">
              <a:solidFill>
                <a:prstClr val="black"/>
              </a:solidFill>
              <a:latin typeface="UTM Avo" panose="02040603050506020204" pitchFamily="18" charset="0"/>
            </a:endParaRPr>
          </a:p>
        </p:txBody>
      </p:sp>
      <p:sp>
        <p:nvSpPr>
          <p:cNvPr id="32" name="TextBox 31">
            <a:extLst>
              <a:ext uri="{FF2B5EF4-FFF2-40B4-BE49-F238E27FC236}">
                <a16:creationId xmlns:a16="http://schemas.microsoft.com/office/drawing/2014/main" xmlns="" id="{AD5A7909-E21A-4930-9B22-2F5AE882A964}"/>
              </a:ext>
            </a:extLst>
          </p:cNvPr>
          <p:cNvSpPr txBox="1"/>
          <p:nvPr/>
        </p:nvSpPr>
        <p:spPr>
          <a:xfrm>
            <a:off x="1477217" y="5791729"/>
            <a:ext cx="6842324" cy="488660"/>
          </a:xfrm>
          <a:prstGeom prst="rect">
            <a:avLst/>
          </a:prstGeom>
          <a:noFill/>
        </p:spPr>
        <p:txBody>
          <a:bodyPr wrap="square" rtlCol="0">
            <a:spAutoFit/>
          </a:bodyPr>
          <a:lstStyle/>
          <a:p>
            <a:pPr algn="just" defTabSz="342900">
              <a:lnSpc>
                <a:spcPct val="150000"/>
              </a:lnSpc>
              <a:defRPr/>
            </a:pPr>
            <a:r>
              <a:rPr lang="nl-NL" sz="2000" kern="0">
                <a:solidFill>
                  <a:srgbClr val="000000"/>
                </a:solidFill>
                <a:latin typeface="UTM Avo" panose="02040603050506020204" pitchFamily="18" charset="0"/>
                <a:cs typeface="Times New Roman" panose="02020603050405020304" pitchFamily="18" charset="0"/>
              </a:rPr>
              <a:t>A. 2                    B. 3                   C. 4                       D. 5          </a:t>
            </a:r>
          </a:p>
        </p:txBody>
      </p:sp>
      <p:pic>
        <p:nvPicPr>
          <p:cNvPr id="20" name="Picture 4" descr="Káº¿t quáº£ hÃ¬nh áº£nh cho right icon">
            <a:extLst>
              <a:ext uri="{FF2B5EF4-FFF2-40B4-BE49-F238E27FC236}">
                <a16:creationId xmlns:a16="http://schemas.microsoft.com/office/drawing/2014/main" xmlns="" id="{037B282A-07FB-4E35-9BFB-09296C28E170}"/>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666640" y="5791729"/>
            <a:ext cx="463478" cy="46347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9" name="Chart 18">
            <a:extLst>
              <a:ext uri="{FF2B5EF4-FFF2-40B4-BE49-F238E27FC236}">
                <a16:creationId xmlns:a16="http://schemas.microsoft.com/office/drawing/2014/main" xmlns="" id="{461098AD-8B7C-4932-9097-15C829A98978}"/>
              </a:ext>
            </a:extLst>
          </p:cNvPr>
          <p:cNvGraphicFramePr>
            <a:graphicFrameLocks/>
          </p:cNvGraphicFramePr>
          <p:nvPr>
            <p:extLst>
              <p:ext uri="{D42A27DB-BD31-4B8C-83A1-F6EECF244321}">
                <p14:modId xmlns:p14="http://schemas.microsoft.com/office/powerpoint/2010/main" val="106306693"/>
              </p:ext>
            </p:extLst>
          </p:nvPr>
        </p:nvGraphicFramePr>
        <p:xfrm>
          <a:off x="5902007" y="1221059"/>
          <a:ext cx="5070637" cy="4715872"/>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181444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ACD9E82D-10FC-45C0-B5B1-C192B5AE4942}"/>
              </a:ext>
            </a:extLst>
          </p:cNvPr>
          <p:cNvSpPr txBox="1"/>
          <p:nvPr/>
        </p:nvSpPr>
        <p:spPr>
          <a:xfrm>
            <a:off x="1343025" y="464781"/>
            <a:ext cx="5760139" cy="646331"/>
          </a:xfrm>
          <a:prstGeom prst="rect">
            <a:avLst/>
          </a:prstGeom>
          <a:noFill/>
        </p:spPr>
        <p:txBody>
          <a:bodyPr wrap="square" rtlCol="0">
            <a:spAutoFit/>
          </a:bodyPr>
          <a:lstStyle/>
          <a:p>
            <a:r>
              <a:rPr lang="en-US" sz="3600" b="1">
                <a:solidFill>
                  <a:srgbClr val="FF0066"/>
                </a:solidFill>
                <a:latin typeface="UTM Avo" panose="02040603050506020204" pitchFamily="18" charset="0"/>
              </a:rPr>
              <a:t>HƯỚNG DẪN VỀ NHÀ</a:t>
            </a:r>
          </a:p>
        </p:txBody>
      </p:sp>
      <p:pic>
        <p:nvPicPr>
          <p:cNvPr id="7" name="Picture 6">
            <a:extLst>
              <a:ext uri="{FF2B5EF4-FFF2-40B4-BE49-F238E27FC236}">
                <a16:creationId xmlns:a16="http://schemas.microsoft.com/office/drawing/2014/main" xmlns="" id="{D6A99200-CFAB-48D5-B1B0-757A5A731D9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85775" y="253862"/>
            <a:ext cx="857250" cy="857250"/>
          </a:xfrm>
          <a:prstGeom prst="rect">
            <a:avLst/>
          </a:prstGeom>
        </p:spPr>
      </p:pic>
      <p:sp>
        <p:nvSpPr>
          <p:cNvPr id="11" name="Rectangle: Rounded Corners 10">
            <a:extLst>
              <a:ext uri="{FF2B5EF4-FFF2-40B4-BE49-F238E27FC236}">
                <a16:creationId xmlns:a16="http://schemas.microsoft.com/office/drawing/2014/main" xmlns="" id="{760270BE-903C-410A-BFBE-C7230FA9A651}"/>
              </a:ext>
            </a:extLst>
          </p:cNvPr>
          <p:cNvSpPr/>
          <p:nvPr/>
        </p:nvSpPr>
        <p:spPr>
          <a:xfrm>
            <a:off x="485775" y="1482480"/>
            <a:ext cx="9364807" cy="2610503"/>
          </a:xfrm>
          <a:prstGeom prst="roundRect">
            <a:avLst>
              <a:gd name="adj" fmla="val 12944"/>
            </a:avLst>
          </a:pr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tabLst>
                <a:tab pos="3599815" algn="l"/>
                <a:tab pos="5039995" algn="l"/>
              </a:tabLst>
            </a:pPr>
            <a:r>
              <a:rPr lang="en-US" sz="2200">
                <a:solidFill>
                  <a:prstClr val="black"/>
                </a:solidFill>
                <a:latin typeface="UTM Avo" panose="02040603050506020204" pitchFamily="18" charset="0"/>
                <a:ea typeface="Times New Roman" panose="02020603050405020304" pitchFamily="18" charset="0"/>
              </a:rPr>
              <a:t>- Ôn lại kiến thức: đọc và mô tả dữ liệu trong biểu đồ hình quạt tròn; lựa chọn và biểu diễn dữ liệu vào biểu đồ hình quạt tròn; phân tích và xử lý dữ liệu trên biểu đồ hình quạt tròn.</a:t>
            </a:r>
          </a:p>
          <a:p>
            <a:pPr marL="539750" indent="-539750" algn="just">
              <a:lnSpc>
                <a:spcPct val="130000"/>
              </a:lnSpc>
              <a:tabLst>
                <a:tab pos="540385" algn="l"/>
                <a:tab pos="3599815" algn="l"/>
                <a:tab pos="5039995" algn="l"/>
              </a:tabLst>
            </a:pPr>
            <a:r>
              <a:rPr lang="en-US" sz="2200">
                <a:solidFill>
                  <a:prstClr val="black"/>
                </a:solidFill>
                <a:latin typeface="UTM Avo" panose="02040603050506020204" pitchFamily="18" charset="0"/>
                <a:ea typeface="Times New Roman" panose="02020603050405020304" pitchFamily="18" charset="0"/>
              </a:rPr>
              <a:t>- Thực hiện </a:t>
            </a:r>
            <a:r>
              <a:rPr lang="en-US" sz="2200" b="1">
                <a:solidFill>
                  <a:prstClr val="black"/>
                </a:solidFill>
                <a:latin typeface="UTM Avo" panose="02040603050506020204" pitchFamily="18" charset="0"/>
                <a:ea typeface="Times New Roman" panose="02020603050405020304" pitchFamily="18" charset="0"/>
              </a:rPr>
              <a:t>Bài tập 3 SGK trang 101</a:t>
            </a:r>
            <a:r>
              <a:rPr lang="en-US" sz="2200">
                <a:solidFill>
                  <a:prstClr val="black"/>
                </a:solidFill>
                <a:latin typeface="UTM Avo" panose="02040603050506020204" pitchFamily="18" charset="0"/>
                <a:ea typeface="Times New Roman" panose="02020603050405020304" pitchFamily="18" charset="0"/>
              </a:rPr>
              <a:t>.</a:t>
            </a:r>
          </a:p>
          <a:p>
            <a:pPr marL="539750" indent="-539750" algn="just">
              <a:lnSpc>
                <a:spcPct val="130000"/>
              </a:lnSpc>
              <a:tabLst>
                <a:tab pos="540385" algn="l"/>
                <a:tab pos="3599815" algn="l"/>
                <a:tab pos="5039995" algn="l"/>
              </a:tabLst>
            </a:pPr>
            <a:r>
              <a:rPr lang="en-US" sz="2200">
                <a:solidFill>
                  <a:prstClr val="black"/>
                </a:solidFill>
                <a:latin typeface="UTM Avo" panose="02040603050506020204" pitchFamily="18" charset="0"/>
                <a:ea typeface="Times New Roman" panose="02020603050405020304" pitchFamily="18" charset="0"/>
              </a:rPr>
              <a:t>- Xem trước Bài 3. </a:t>
            </a:r>
            <a:r>
              <a:rPr lang="en-US" sz="2200" i="1">
                <a:solidFill>
                  <a:prstClr val="black"/>
                </a:solidFill>
                <a:latin typeface="UTM Avo" panose="02040603050506020204" pitchFamily="18" charset="0"/>
                <a:ea typeface="Times New Roman" panose="02020603050405020304" pitchFamily="18" charset="0"/>
              </a:rPr>
              <a:t>Biểu đồ đoạn thẳng.</a:t>
            </a:r>
            <a:endParaRPr lang="en-US" sz="2200">
              <a:solidFill>
                <a:prstClr val="black"/>
              </a:solidFill>
              <a:latin typeface="UTM Avo" panose="02040603050506020204" pitchFamily="18" charset="0"/>
              <a:ea typeface="Times New Roman" panose="02020603050405020304" pitchFamily="18" charset="0"/>
            </a:endParaRPr>
          </a:p>
        </p:txBody>
      </p:sp>
      <p:pic>
        <p:nvPicPr>
          <p:cNvPr id="3074" name="Picture 2" descr="A picture containing posing&#10;&#10;Description automatically generated">
            <a:extLst>
              <a:ext uri="{FF2B5EF4-FFF2-40B4-BE49-F238E27FC236}">
                <a16:creationId xmlns:a16="http://schemas.microsoft.com/office/drawing/2014/main" xmlns="" id="{8B3A2CC1-290C-43A9-9BC6-246C97593D1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402957" y="2787732"/>
            <a:ext cx="1442001" cy="3928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4576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组合 1">
            <a:extLst>
              <a:ext uri="{FF2B5EF4-FFF2-40B4-BE49-F238E27FC236}">
                <a16:creationId xmlns:a16="http://schemas.microsoft.com/office/drawing/2014/main" xmlns="" id="{2CD2A6A9-5958-4AE1-A2B2-A6AD88833148}"/>
              </a:ext>
            </a:extLst>
          </p:cNvPr>
          <p:cNvGrpSpPr/>
          <p:nvPr/>
        </p:nvGrpSpPr>
        <p:grpSpPr>
          <a:xfrm>
            <a:off x="2980607" y="1150453"/>
            <a:ext cx="5976143" cy="4679926"/>
            <a:chOff x="2424113" y="688975"/>
            <a:chExt cx="6713537" cy="5619751"/>
          </a:xfrm>
        </p:grpSpPr>
        <p:sp>
          <p:nvSpPr>
            <p:cNvPr id="5" name="AutoShape 3">
              <a:extLst>
                <a:ext uri="{FF2B5EF4-FFF2-40B4-BE49-F238E27FC236}">
                  <a16:creationId xmlns:a16="http://schemas.microsoft.com/office/drawing/2014/main" xmlns="" id="{215ACE9B-00DB-4800-A13E-82CAD2022B20}"/>
                </a:ext>
              </a:extLst>
            </p:cNvPr>
            <p:cNvSpPr>
              <a:spLocks noChangeAspect="1" noChangeArrowheads="1" noTextEdit="1"/>
            </p:cNvSpPr>
            <p:nvPr/>
          </p:nvSpPr>
          <p:spPr bwMode="auto">
            <a:xfrm>
              <a:off x="2424113" y="692150"/>
              <a:ext cx="6710362"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6" name="Freeform 24">
              <a:extLst>
                <a:ext uri="{FF2B5EF4-FFF2-40B4-BE49-F238E27FC236}">
                  <a16:creationId xmlns:a16="http://schemas.microsoft.com/office/drawing/2014/main" xmlns="" id="{6492F2D1-AAF2-4FE8-8463-5048F20AB360}"/>
                </a:ext>
              </a:extLst>
            </p:cNvPr>
            <p:cNvSpPr>
              <a:spLocks/>
            </p:cNvSpPr>
            <p:nvPr/>
          </p:nvSpPr>
          <p:spPr bwMode="auto">
            <a:xfrm>
              <a:off x="2427288" y="1592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iCiel Cadena"/>
              </a:endParaRPr>
            </a:p>
          </p:txBody>
        </p:sp>
        <p:sp>
          <p:nvSpPr>
            <p:cNvPr id="7" name="Freeform 6">
              <a:extLst>
                <a:ext uri="{FF2B5EF4-FFF2-40B4-BE49-F238E27FC236}">
                  <a16:creationId xmlns:a16="http://schemas.microsoft.com/office/drawing/2014/main" xmlns="" id="{98EE8BB1-3383-4EAE-B3AC-FEC2AD3170C6}"/>
                </a:ext>
              </a:extLst>
            </p:cNvPr>
            <p:cNvSpPr>
              <a:spLocks/>
            </p:cNvSpPr>
            <p:nvPr/>
          </p:nvSpPr>
          <p:spPr bwMode="auto">
            <a:xfrm>
              <a:off x="3355975" y="703263"/>
              <a:ext cx="800100" cy="1198563"/>
            </a:xfrm>
            <a:custGeom>
              <a:avLst/>
              <a:gdLst>
                <a:gd name="T0" fmla="*/ 302 w 302"/>
                <a:gd name="T1" fmla="*/ 432 h 452"/>
                <a:gd name="T2" fmla="*/ 288 w 302"/>
                <a:gd name="T3" fmla="*/ 452 h 452"/>
                <a:gd name="T4" fmla="*/ 13 w 302"/>
                <a:gd name="T5" fmla="*/ 452 h 452"/>
                <a:gd name="T6" fmla="*/ 0 w 302"/>
                <a:gd name="T7" fmla="*/ 432 h 452"/>
                <a:gd name="T8" fmla="*/ 0 w 302"/>
                <a:gd name="T9" fmla="*/ 20 h 452"/>
                <a:gd name="T10" fmla="*/ 13 w 302"/>
                <a:gd name="T11" fmla="*/ 0 h 452"/>
                <a:gd name="T12" fmla="*/ 288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8" y="452"/>
                  </a:cubicBezTo>
                  <a:cubicBezTo>
                    <a:pt x="13" y="452"/>
                    <a:pt x="13" y="452"/>
                    <a:pt x="13" y="452"/>
                  </a:cubicBezTo>
                  <a:cubicBezTo>
                    <a:pt x="6" y="452"/>
                    <a:pt x="0" y="443"/>
                    <a:pt x="0" y="432"/>
                  </a:cubicBezTo>
                  <a:cubicBezTo>
                    <a:pt x="0" y="20"/>
                    <a:pt x="0" y="20"/>
                    <a:pt x="0" y="20"/>
                  </a:cubicBezTo>
                  <a:cubicBezTo>
                    <a:pt x="0" y="9"/>
                    <a:pt x="6" y="0"/>
                    <a:pt x="13" y="0"/>
                  </a:cubicBezTo>
                  <a:cubicBezTo>
                    <a:pt x="288" y="0"/>
                    <a:pt x="288" y="0"/>
                    <a:pt x="288" y="0"/>
                  </a:cubicBezTo>
                  <a:cubicBezTo>
                    <a:pt x="296" y="0"/>
                    <a:pt x="302" y="9"/>
                    <a:pt x="302" y="20"/>
                  </a:cubicBezTo>
                  <a:lnTo>
                    <a:pt x="302" y="432"/>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iCiel Cadena"/>
              </a:endParaRPr>
            </a:p>
          </p:txBody>
        </p:sp>
        <p:sp>
          <p:nvSpPr>
            <p:cNvPr id="8" name="Freeform 7">
              <a:extLst>
                <a:ext uri="{FF2B5EF4-FFF2-40B4-BE49-F238E27FC236}">
                  <a16:creationId xmlns:a16="http://schemas.microsoft.com/office/drawing/2014/main" xmlns="" id="{C8CCE02A-B53D-4372-98E1-73B19CDDA17F}"/>
                </a:ext>
              </a:extLst>
            </p:cNvPr>
            <p:cNvSpPr>
              <a:spLocks/>
            </p:cNvSpPr>
            <p:nvPr/>
          </p:nvSpPr>
          <p:spPr bwMode="auto">
            <a:xfrm>
              <a:off x="4254500" y="1127125"/>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iCiel Cadena"/>
              </a:endParaRPr>
            </a:p>
          </p:txBody>
        </p:sp>
        <p:sp>
          <p:nvSpPr>
            <p:cNvPr id="9" name="Freeform 8">
              <a:extLst>
                <a:ext uri="{FF2B5EF4-FFF2-40B4-BE49-F238E27FC236}">
                  <a16:creationId xmlns:a16="http://schemas.microsoft.com/office/drawing/2014/main" xmlns="" id="{AD403B14-01C4-4A74-B38C-DF2272E693D9}"/>
                </a:ext>
              </a:extLst>
            </p:cNvPr>
            <p:cNvSpPr>
              <a:spLocks/>
            </p:cNvSpPr>
            <p:nvPr/>
          </p:nvSpPr>
          <p:spPr bwMode="auto">
            <a:xfrm>
              <a:off x="4254500" y="2419350"/>
              <a:ext cx="801687" cy="800100"/>
            </a:xfrm>
            <a:custGeom>
              <a:avLst/>
              <a:gdLst>
                <a:gd name="T0" fmla="*/ 302 w 302"/>
                <a:gd name="T1" fmla="*/ 288 h 301"/>
                <a:gd name="T2" fmla="*/ 289 w 302"/>
                <a:gd name="T3" fmla="*/ 301 h 301"/>
                <a:gd name="T4" fmla="*/ 14 w 302"/>
                <a:gd name="T5" fmla="*/ 301 h 301"/>
                <a:gd name="T6" fmla="*/ 0 w 302"/>
                <a:gd name="T7" fmla="*/ 288 h 301"/>
                <a:gd name="T8" fmla="*/ 0 w 302"/>
                <a:gd name="T9" fmla="*/ 13 h 301"/>
                <a:gd name="T10" fmla="*/ 14 w 302"/>
                <a:gd name="T11" fmla="*/ 0 h 301"/>
                <a:gd name="T12" fmla="*/ 289 w 302"/>
                <a:gd name="T13" fmla="*/ 0 h 301"/>
                <a:gd name="T14" fmla="*/ 302 w 302"/>
                <a:gd name="T15" fmla="*/ 13 h 301"/>
                <a:gd name="T16" fmla="*/ 302 w 302"/>
                <a:gd name="T17" fmla="*/ 288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8"/>
                  </a:moveTo>
                  <a:cubicBezTo>
                    <a:pt x="302" y="295"/>
                    <a:pt x="296" y="301"/>
                    <a:pt x="289" y="301"/>
                  </a:cubicBezTo>
                  <a:cubicBezTo>
                    <a:pt x="14" y="301"/>
                    <a:pt x="14" y="301"/>
                    <a:pt x="14" y="301"/>
                  </a:cubicBezTo>
                  <a:cubicBezTo>
                    <a:pt x="6" y="301"/>
                    <a:pt x="0" y="295"/>
                    <a:pt x="0" y="288"/>
                  </a:cubicBezTo>
                  <a:cubicBezTo>
                    <a:pt x="0" y="13"/>
                    <a:pt x="0" y="13"/>
                    <a:pt x="0" y="13"/>
                  </a:cubicBezTo>
                  <a:cubicBezTo>
                    <a:pt x="0" y="6"/>
                    <a:pt x="6" y="0"/>
                    <a:pt x="14" y="0"/>
                  </a:cubicBezTo>
                  <a:cubicBezTo>
                    <a:pt x="289" y="0"/>
                    <a:pt x="289" y="0"/>
                    <a:pt x="289" y="0"/>
                  </a:cubicBezTo>
                  <a:cubicBezTo>
                    <a:pt x="296" y="0"/>
                    <a:pt x="302" y="6"/>
                    <a:pt x="302" y="13"/>
                  </a:cubicBezTo>
                  <a:lnTo>
                    <a:pt x="302" y="288"/>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iCiel Cadena"/>
              </a:endParaRPr>
            </a:p>
          </p:txBody>
        </p:sp>
        <p:sp>
          <p:nvSpPr>
            <p:cNvPr id="10" name="Freeform 9">
              <a:extLst>
                <a:ext uri="{FF2B5EF4-FFF2-40B4-BE49-F238E27FC236}">
                  <a16:creationId xmlns:a16="http://schemas.microsoft.com/office/drawing/2014/main" xmlns="" id="{EFCCEBFC-B187-4531-9CDD-E8EF3D0621B8}"/>
                </a:ext>
              </a:extLst>
            </p:cNvPr>
            <p:cNvSpPr>
              <a:spLocks/>
            </p:cNvSpPr>
            <p:nvPr/>
          </p:nvSpPr>
          <p:spPr bwMode="auto">
            <a:xfrm>
              <a:off x="2427288" y="2847975"/>
              <a:ext cx="800100" cy="798513"/>
            </a:xfrm>
            <a:custGeom>
              <a:avLst/>
              <a:gdLst>
                <a:gd name="T0" fmla="*/ 302 w 302"/>
                <a:gd name="T1" fmla="*/ 287 h 301"/>
                <a:gd name="T2" fmla="*/ 289 w 302"/>
                <a:gd name="T3" fmla="*/ 301 h 301"/>
                <a:gd name="T4" fmla="*/ 13 w 302"/>
                <a:gd name="T5" fmla="*/ 301 h 301"/>
                <a:gd name="T6" fmla="*/ 0 w 302"/>
                <a:gd name="T7" fmla="*/ 287 h 301"/>
                <a:gd name="T8" fmla="*/ 0 w 302"/>
                <a:gd name="T9" fmla="*/ 13 h 301"/>
                <a:gd name="T10" fmla="*/ 13 w 302"/>
                <a:gd name="T11" fmla="*/ 0 h 301"/>
                <a:gd name="T12" fmla="*/ 289 w 302"/>
                <a:gd name="T13" fmla="*/ 0 h 301"/>
                <a:gd name="T14" fmla="*/ 302 w 302"/>
                <a:gd name="T15" fmla="*/ 13 h 301"/>
                <a:gd name="T16" fmla="*/ 302 w 302"/>
                <a:gd name="T17" fmla="*/ 28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7"/>
                  </a:moveTo>
                  <a:cubicBezTo>
                    <a:pt x="302" y="295"/>
                    <a:pt x="296" y="301"/>
                    <a:pt x="289" y="301"/>
                  </a:cubicBezTo>
                  <a:cubicBezTo>
                    <a:pt x="13" y="301"/>
                    <a:pt x="13" y="301"/>
                    <a:pt x="13" y="301"/>
                  </a:cubicBezTo>
                  <a:cubicBezTo>
                    <a:pt x="6" y="301"/>
                    <a:pt x="0" y="295"/>
                    <a:pt x="0" y="287"/>
                  </a:cubicBezTo>
                  <a:cubicBezTo>
                    <a:pt x="0" y="13"/>
                    <a:pt x="0" y="13"/>
                    <a:pt x="0" y="13"/>
                  </a:cubicBezTo>
                  <a:cubicBezTo>
                    <a:pt x="0" y="6"/>
                    <a:pt x="6" y="0"/>
                    <a:pt x="13" y="0"/>
                  </a:cubicBezTo>
                  <a:cubicBezTo>
                    <a:pt x="289" y="0"/>
                    <a:pt x="289" y="0"/>
                    <a:pt x="289" y="0"/>
                  </a:cubicBezTo>
                  <a:cubicBezTo>
                    <a:pt x="296" y="0"/>
                    <a:pt x="302" y="6"/>
                    <a:pt x="302" y="13"/>
                  </a:cubicBezTo>
                  <a:lnTo>
                    <a:pt x="302" y="28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iCiel Cadena"/>
              </a:endParaRPr>
            </a:p>
          </p:txBody>
        </p:sp>
        <p:sp>
          <p:nvSpPr>
            <p:cNvPr id="11" name="Freeform 10">
              <a:extLst>
                <a:ext uri="{FF2B5EF4-FFF2-40B4-BE49-F238E27FC236}">
                  <a16:creationId xmlns:a16="http://schemas.microsoft.com/office/drawing/2014/main" xmlns="" id="{78B27A19-CC06-445D-8752-8E97FC3D2A50}"/>
                </a:ext>
              </a:extLst>
            </p:cNvPr>
            <p:cNvSpPr>
              <a:spLocks/>
            </p:cNvSpPr>
            <p:nvPr/>
          </p:nvSpPr>
          <p:spPr bwMode="auto">
            <a:xfrm>
              <a:off x="2854325" y="1165225"/>
              <a:ext cx="381000" cy="379413"/>
            </a:xfrm>
            <a:custGeom>
              <a:avLst/>
              <a:gdLst>
                <a:gd name="T0" fmla="*/ 144 w 144"/>
                <a:gd name="T1" fmla="*/ 137 h 143"/>
                <a:gd name="T2" fmla="*/ 138 w 144"/>
                <a:gd name="T3" fmla="*/ 143 h 143"/>
                <a:gd name="T4" fmla="*/ 6 w 144"/>
                <a:gd name="T5" fmla="*/ 143 h 143"/>
                <a:gd name="T6" fmla="*/ 0 w 144"/>
                <a:gd name="T7" fmla="*/ 137 h 143"/>
                <a:gd name="T8" fmla="*/ 0 w 144"/>
                <a:gd name="T9" fmla="*/ 7 h 143"/>
                <a:gd name="T10" fmla="*/ 6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6" y="143"/>
                    <a:pt x="6" y="143"/>
                    <a:pt x="6" y="143"/>
                  </a:cubicBezTo>
                  <a:cubicBezTo>
                    <a:pt x="3" y="143"/>
                    <a:pt x="0" y="140"/>
                    <a:pt x="0" y="137"/>
                  </a:cubicBezTo>
                  <a:cubicBezTo>
                    <a:pt x="0" y="7"/>
                    <a:pt x="0" y="7"/>
                    <a:pt x="0" y="7"/>
                  </a:cubicBezTo>
                  <a:cubicBezTo>
                    <a:pt x="0" y="3"/>
                    <a:pt x="3" y="0"/>
                    <a:pt x="6"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iCiel Cadena"/>
              </a:endParaRPr>
            </a:p>
          </p:txBody>
        </p:sp>
        <p:sp>
          <p:nvSpPr>
            <p:cNvPr id="12" name="Freeform 11">
              <a:extLst>
                <a:ext uri="{FF2B5EF4-FFF2-40B4-BE49-F238E27FC236}">
                  <a16:creationId xmlns:a16="http://schemas.microsoft.com/office/drawing/2014/main" xmlns="" id="{3219A056-71A4-4C91-A27D-04372516200D}"/>
                </a:ext>
              </a:extLst>
            </p:cNvPr>
            <p:cNvSpPr>
              <a:spLocks/>
            </p:cNvSpPr>
            <p:nvPr/>
          </p:nvSpPr>
          <p:spPr bwMode="auto">
            <a:xfrm>
              <a:off x="4254500" y="703263"/>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iCiel Cadena"/>
              </a:endParaRPr>
            </a:p>
          </p:txBody>
        </p:sp>
        <p:sp>
          <p:nvSpPr>
            <p:cNvPr id="13" name="Freeform 12">
              <a:extLst>
                <a:ext uri="{FF2B5EF4-FFF2-40B4-BE49-F238E27FC236}">
                  <a16:creationId xmlns:a16="http://schemas.microsoft.com/office/drawing/2014/main" xmlns="" id="{91E132D7-FA6D-4828-9647-1D84CFD72376}"/>
                </a:ext>
              </a:extLst>
            </p:cNvPr>
            <p:cNvSpPr>
              <a:spLocks/>
            </p:cNvSpPr>
            <p:nvPr/>
          </p:nvSpPr>
          <p:spPr bwMode="auto">
            <a:xfrm>
              <a:off x="6948488" y="688975"/>
              <a:ext cx="382587"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iCiel Cadena"/>
              </a:endParaRPr>
            </a:p>
          </p:txBody>
        </p:sp>
        <p:sp>
          <p:nvSpPr>
            <p:cNvPr id="14" name="Freeform 13">
              <a:extLst>
                <a:ext uri="{FF2B5EF4-FFF2-40B4-BE49-F238E27FC236}">
                  <a16:creationId xmlns:a16="http://schemas.microsoft.com/office/drawing/2014/main" xmlns="" id="{00C64041-297B-4F1C-A118-58701A6E3E62}"/>
                </a:ext>
              </a:extLst>
            </p:cNvPr>
            <p:cNvSpPr>
              <a:spLocks/>
            </p:cNvSpPr>
            <p:nvPr/>
          </p:nvSpPr>
          <p:spPr bwMode="auto">
            <a:xfrm>
              <a:off x="8320088" y="1157288"/>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iCiel Cadena"/>
              </a:endParaRPr>
            </a:p>
          </p:txBody>
        </p:sp>
        <p:sp>
          <p:nvSpPr>
            <p:cNvPr id="15" name="Freeform 14">
              <a:extLst>
                <a:ext uri="{FF2B5EF4-FFF2-40B4-BE49-F238E27FC236}">
                  <a16:creationId xmlns:a16="http://schemas.microsoft.com/office/drawing/2014/main" xmlns="" id="{A30794ED-9302-416D-9DA8-3E4F6C3766CE}"/>
                </a:ext>
              </a:extLst>
            </p:cNvPr>
            <p:cNvSpPr>
              <a:spLocks/>
            </p:cNvSpPr>
            <p:nvPr/>
          </p:nvSpPr>
          <p:spPr bwMode="auto">
            <a:xfrm>
              <a:off x="7845425" y="1976438"/>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iCiel Cadena"/>
              </a:endParaRPr>
            </a:p>
          </p:txBody>
        </p:sp>
        <p:sp>
          <p:nvSpPr>
            <p:cNvPr id="16" name="Freeform 15">
              <a:extLst>
                <a:ext uri="{FF2B5EF4-FFF2-40B4-BE49-F238E27FC236}">
                  <a16:creationId xmlns:a16="http://schemas.microsoft.com/office/drawing/2014/main" xmlns="" id="{D6BB82F3-5D8B-4E55-B8E9-C88C5740C35D}"/>
                </a:ext>
              </a:extLst>
            </p:cNvPr>
            <p:cNvSpPr>
              <a:spLocks/>
            </p:cNvSpPr>
            <p:nvPr/>
          </p:nvSpPr>
          <p:spPr bwMode="auto">
            <a:xfrm>
              <a:off x="8320088" y="3717925"/>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iCiel Cadena"/>
              </a:endParaRPr>
            </a:p>
          </p:txBody>
        </p:sp>
        <p:sp>
          <p:nvSpPr>
            <p:cNvPr id="17" name="Freeform 16">
              <a:extLst>
                <a:ext uri="{FF2B5EF4-FFF2-40B4-BE49-F238E27FC236}">
                  <a16:creationId xmlns:a16="http://schemas.microsoft.com/office/drawing/2014/main" xmlns="" id="{F07A89A0-16AA-44E8-9010-77CD500D1F13}"/>
                </a:ext>
              </a:extLst>
            </p:cNvPr>
            <p:cNvSpPr>
              <a:spLocks/>
            </p:cNvSpPr>
            <p:nvPr/>
          </p:nvSpPr>
          <p:spPr bwMode="auto">
            <a:xfrm>
              <a:off x="8320088" y="2425700"/>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3 h 298"/>
                <a:gd name="T10" fmla="*/ 14 w 308"/>
                <a:gd name="T11" fmla="*/ 0 h 298"/>
                <a:gd name="T12" fmla="*/ 295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3"/>
                    <a:pt x="0" y="13"/>
                    <a:pt x="0" y="13"/>
                  </a:cubicBezTo>
                  <a:cubicBezTo>
                    <a:pt x="0" y="6"/>
                    <a:pt x="7" y="0"/>
                    <a:pt x="14" y="0"/>
                  </a:cubicBezTo>
                  <a:cubicBezTo>
                    <a:pt x="295" y="0"/>
                    <a:pt x="295" y="0"/>
                    <a:pt x="295" y="0"/>
                  </a:cubicBezTo>
                  <a:cubicBezTo>
                    <a:pt x="302" y="0"/>
                    <a:pt x="308" y="6"/>
                    <a:pt x="308" y="13"/>
                  </a:cubicBezTo>
                  <a:lnTo>
                    <a:pt x="308" y="285"/>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iCiel Cadena"/>
              </a:endParaRPr>
            </a:p>
          </p:txBody>
        </p:sp>
        <p:sp>
          <p:nvSpPr>
            <p:cNvPr id="18" name="Freeform 17">
              <a:extLst>
                <a:ext uri="{FF2B5EF4-FFF2-40B4-BE49-F238E27FC236}">
                  <a16:creationId xmlns:a16="http://schemas.microsoft.com/office/drawing/2014/main" xmlns="" id="{3A028726-D604-412F-80C5-F20AB9A2D39D}"/>
                </a:ext>
              </a:extLst>
            </p:cNvPr>
            <p:cNvSpPr>
              <a:spLocks/>
            </p:cNvSpPr>
            <p:nvPr/>
          </p:nvSpPr>
          <p:spPr bwMode="auto">
            <a:xfrm>
              <a:off x="7418388" y="2411413"/>
              <a:ext cx="815975" cy="792163"/>
            </a:xfrm>
            <a:custGeom>
              <a:avLst/>
              <a:gdLst>
                <a:gd name="T0" fmla="*/ 308 w 308"/>
                <a:gd name="T1" fmla="*/ 285 h 298"/>
                <a:gd name="T2" fmla="*/ 294 w 308"/>
                <a:gd name="T3" fmla="*/ 298 h 298"/>
                <a:gd name="T4" fmla="*/ 14 w 308"/>
                <a:gd name="T5" fmla="*/ 298 h 298"/>
                <a:gd name="T6" fmla="*/ 0 w 308"/>
                <a:gd name="T7" fmla="*/ 285 h 298"/>
                <a:gd name="T8" fmla="*/ 0 w 308"/>
                <a:gd name="T9" fmla="*/ 13 h 298"/>
                <a:gd name="T10" fmla="*/ 14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4" y="298"/>
                    <a:pt x="14" y="298"/>
                    <a:pt x="14" y="298"/>
                  </a:cubicBezTo>
                  <a:cubicBezTo>
                    <a:pt x="6" y="298"/>
                    <a:pt x="0" y="292"/>
                    <a:pt x="0" y="285"/>
                  </a:cubicBezTo>
                  <a:cubicBezTo>
                    <a:pt x="0" y="13"/>
                    <a:pt x="0" y="13"/>
                    <a:pt x="0" y="13"/>
                  </a:cubicBezTo>
                  <a:cubicBezTo>
                    <a:pt x="0" y="6"/>
                    <a:pt x="6" y="0"/>
                    <a:pt x="14" y="0"/>
                  </a:cubicBezTo>
                  <a:cubicBezTo>
                    <a:pt x="294" y="0"/>
                    <a:pt x="294" y="0"/>
                    <a:pt x="294" y="0"/>
                  </a:cubicBezTo>
                  <a:cubicBezTo>
                    <a:pt x="302" y="0"/>
                    <a:pt x="308" y="6"/>
                    <a:pt x="308" y="13"/>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iCiel Cadena"/>
              </a:endParaRPr>
            </a:p>
          </p:txBody>
        </p:sp>
        <p:sp>
          <p:nvSpPr>
            <p:cNvPr id="19" name="Freeform 18">
              <a:extLst>
                <a:ext uri="{FF2B5EF4-FFF2-40B4-BE49-F238E27FC236}">
                  <a16:creationId xmlns:a16="http://schemas.microsoft.com/office/drawing/2014/main" xmlns="" id="{B531F791-6A00-4ABA-B831-0DDA9B979FCA}"/>
                </a:ext>
              </a:extLst>
            </p:cNvPr>
            <p:cNvSpPr>
              <a:spLocks/>
            </p:cNvSpPr>
            <p:nvPr/>
          </p:nvSpPr>
          <p:spPr bwMode="auto">
            <a:xfrm>
              <a:off x="6534150" y="1562100"/>
              <a:ext cx="817562" cy="792163"/>
            </a:xfrm>
            <a:custGeom>
              <a:avLst/>
              <a:gdLst>
                <a:gd name="T0" fmla="*/ 308 w 308"/>
                <a:gd name="T1" fmla="*/ 285 h 298"/>
                <a:gd name="T2" fmla="*/ 294 w 308"/>
                <a:gd name="T3" fmla="*/ 298 h 298"/>
                <a:gd name="T4" fmla="*/ 13 w 308"/>
                <a:gd name="T5" fmla="*/ 298 h 298"/>
                <a:gd name="T6" fmla="*/ 0 w 308"/>
                <a:gd name="T7" fmla="*/ 285 h 298"/>
                <a:gd name="T8" fmla="*/ 0 w 308"/>
                <a:gd name="T9" fmla="*/ 13 h 298"/>
                <a:gd name="T10" fmla="*/ 13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3" y="298"/>
                    <a:pt x="13" y="298"/>
                    <a:pt x="13" y="298"/>
                  </a:cubicBezTo>
                  <a:cubicBezTo>
                    <a:pt x="6" y="298"/>
                    <a:pt x="0" y="292"/>
                    <a:pt x="0" y="285"/>
                  </a:cubicBezTo>
                  <a:cubicBezTo>
                    <a:pt x="0" y="13"/>
                    <a:pt x="0" y="13"/>
                    <a:pt x="0" y="13"/>
                  </a:cubicBezTo>
                  <a:cubicBezTo>
                    <a:pt x="0" y="6"/>
                    <a:pt x="6" y="0"/>
                    <a:pt x="13" y="0"/>
                  </a:cubicBezTo>
                  <a:cubicBezTo>
                    <a:pt x="294" y="0"/>
                    <a:pt x="294" y="0"/>
                    <a:pt x="294" y="0"/>
                  </a:cubicBezTo>
                  <a:cubicBezTo>
                    <a:pt x="302" y="0"/>
                    <a:pt x="308" y="6"/>
                    <a:pt x="308" y="13"/>
                  </a:cubicBezTo>
                  <a:lnTo>
                    <a:pt x="308" y="285"/>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20" name="Freeform 19">
              <a:extLst>
                <a:ext uri="{FF2B5EF4-FFF2-40B4-BE49-F238E27FC236}">
                  <a16:creationId xmlns:a16="http://schemas.microsoft.com/office/drawing/2014/main" xmlns="" id="{099A1417-AD00-4ACA-BFF0-3E26EC76D096}"/>
                </a:ext>
              </a:extLst>
            </p:cNvPr>
            <p:cNvSpPr>
              <a:spLocks/>
            </p:cNvSpPr>
            <p:nvPr/>
          </p:nvSpPr>
          <p:spPr bwMode="auto">
            <a:xfrm>
              <a:off x="8320088" y="1584325"/>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4 h 298"/>
                <a:gd name="T10" fmla="*/ 14 w 308"/>
                <a:gd name="T11" fmla="*/ 0 h 298"/>
                <a:gd name="T12" fmla="*/ 295 w 308"/>
                <a:gd name="T13" fmla="*/ 0 h 298"/>
                <a:gd name="T14" fmla="*/ 308 w 308"/>
                <a:gd name="T15" fmla="*/ 14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4"/>
                    <a:pt x="0" y="14"/>
                    <a:pt x="0" y="14"/>
                  </a:cubicBezTo>
                  <a:cubicBezTo>
                    <a:pt x="0" y="6"/>
                    <a:pt x="7" y="0"/>
                    <a:pt x="14" y="0"/>
                  </a:cubicBezTo>
                  <a:cubicBezTo>
                    <a:pt x="295" y="0"/>
                    <a:pt x="295" y="0"/>
                    <a:pt x="295" y="0"/>
                  </a:cubicBezTo>
                  <a:cubicBezTo>
                    <a:pt x="302" y="0"/>
                    <a:pt x="308" y="6"/>
                    <a:pt x="308" y="14"/>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iCiel Cadena"/>
              </a:endParaRPr>
            </a:p>
          </p:txBody>
        </p:sp>
        <p:sp>
          <p:nvSpPr>
            <p:cNvPr id="21" name="Freeform 20">
              <a:extLst>
                <a:ext uri="{FF2B5EF4-FFF2-40B4-BE49-F238E27FC236}">
                  <a16:creationId xmlns:a16="http://schemas.microsoft.com/office/drawing/2014/main" xmlns="" id="{4FB22792-B71B-41F1-8A1A-649C3F7EF9A0}"/>
                </a:ext>
              </a:extLst>
            </p:cNvPr>
            <p:cNvSpPr>
              <a:spLocks/>
            </p:cNvSpPr>
            <p:nvPr/>
          </p:nvSpPr>
          <p:spPr bwMode="auto">
            <a:xfrm>
              <a:off x="7423150"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22" name="Freeform 21">
              <a:extLst>
                <a:ext uri="{FF2B5EF4-FFF2-40B4-BE49-F238E27FC236}">
                  <a16:creationId xmlns:a16="http://schemas.microsoft.com/office/drawing/2014/main" xmlns="" id="{B7D8E7A0-96D7-49EC-9509-C70A04E75C9F}"/>
                </a:ext>
              </a:extLst>
            </p:cNvPr>
            <p:cNvSpPr>
              <a:spLocks/>
            </p:cNvSpPr>
            <p:nvPr/>
          </p:nvSpPr>
          <p:spPr bwMode="auto">
            <a:xfrm>
              <a:off x="6486525" y="5483225"/>
              <a:ext cx="382587" cy="379413"/>
            </a:xfrm>
            <a:custGeom>
              <a:avLst/>
              <a:gdLst>
                <a:gd name="T0" fmla="*/ 144 w 144"/>
                <a:gd name="T1" fmla="*/ 137 h 143"/>
                <a:gd name="T2" fmla="*/ 137 w 144"/>
                <a:gd name="T3" fmla="*/ 143 h 143"/>
                <a:gd name="T4" fmla="*/ 6 w 144"/>
                <a:gd name="T5" fmla="*/ 143 h 143"/>
                <a:gd name="T6" fmla="*/ 0 w 144"/>
                <a:gd name="T7" fmla="*/ 137 h 143"/>
                <a:gd name="T8" fmla="*/ 0 w 144"/>
                <a:gd name="T9" fmla="*/ 6 h 143"/>
                <a:gd name="T10" fmla="*/ 6 w 144"/>
                <a:gd name="T11" fmla="*/ 0 h 143"/>
                <a:gd name="T12" fmla="*/ 137 w 144"/>
                <a:gd name="T13" fmla="*/ 0 h 143"/>
                <a:gd name="T14" fmla="*/ 144 w 144"/>
                <a:gd name="T15" fmla="*/ 6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7" y="143"/>
                  </a:cubicBezTo>
                  <a:cubicBezTo>
                    <a:pt x="6" y="143"/>
                    <a:pt x="6" y="143"/>
                    <a:pt x="6" y="143"/>
                  </a:cubicBezTo>
                  <a:cubicBezTo>
                    <a:pt x="3" y="143"/>
                    <a:pt x="0" y="140"/>
                    <a:pt x="0" y="137"/>
                  </a:cubicBezTo>
                  <a:cubicBezTo>
                    <a:pt x="0" y="6"/>
                    <a:pt x="0" y="6"/>
                    <a:pt x="0" y="6"/>
                  </a:cubicBezTo>
                  <a:cubicBezTo>
                    <a:pt x="0" y="3"/>
                    <a:pt x="3" y="0"/>
                    <a:pt x="6" y="0"/>
                  </a:cubicBezTo>
                  <a:cubicBezTo>
                    <a:pt x="137" y="0"/>
                    <a:pt x="137" y="0"/>
                    <a:pt x="137" y="0"/>
                  </a:cubicBezTo>
                  <a:cubicBezTo>
                    <a:pt x="141" y="0"/>
                    <a:pt x="144" y="3"/>
                    <a:pt x="144" y="6"/>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iCiel Cadena"/>
              </a:endParaRPr>
            </a:p>
          </p:txBody>
        </p:sp>
        <p:sp>
          <p:nvSpPr>
            <p:cNvPr id="23" name="Freeform 22">
              <a:extLst>
                <a:ext uri="{FF2B5EF4-FFF2-40B4-BE49-F238E27FC236}">
                  <a16:creationId xmlns:a16="http://schemas.microsoft.com/office/drawing/2014/main" xmlns="" id="{B38F01AC-49EE-4C23-A5E6-7522F79E4327}"/>
                </a:ext>
              </a:extLst>
            </p:cNvPr>
            <p:cNvSpPr>
              <a:spLocks/>
            </p:cNvSpPr>
            <p:nvPr/>
          </p:nvSpPr>
          <p:spPr bwMode="auto">
            <a:xfrm>
              <a:off x="5554663" y="5929313"/>
              <a:ext cx="722312" cy="379413"/>
            </a:xfrm>
            <a:custGeom>
              <a:avLst/>
              <a:gdLst>
                <a:gd name="T0" fmla="*/ 272 w 272"/>
                <a:gd name="T1" fmla="*/ 137 h 143"/>
                <a:gd name="T2" fmla="*/ 260 w 272"/>
                <a:gd name="T3" fmla="*/ 143 h 143"/>
                <a:gd name="T4" fmla="*/ 12 w 272"/>
                <a:gd name="T5" fmla="*/ 143 h 143"/>
                <a:gd name="T6" fmla="*/ 0 w 272"/>
                <a:gd name="T7" fmla="*/ 137 h 143"/>
                <a:gd name="T8" fmla="*/ 0 w 272"/>
                <a:gd name="T9" fmla="*/ 7 h 143"/>
                <a:gd name="T10" fmla="*/ 12 w 272"/>
                <a:gd name="T11" fmla="*/ 0 h 143"/>
                <a:gd name="T12" fmla="*/ 260 w 272"/>
                <a:gd name="T13" fmla="*/ 0 h 143"/>
                <a:gd name="T14" fmla="*/ 272 w 272"/>
                <a:gd name="T15" fmla="*/ 7 h 143"/>
                <a:gd name="T16" fmla="*/ 272 w 272"/>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2" h="143">
                  <a:moveTo>
                    <a:pt x="272" y="137"/>
                  </a:moveTo>
                  <a:cubicBezTo>
                    <a:pt x="272" y="140"/>
                    <a:pt x="266" y="143"/>
                    <a:pt x="260" y="143"/>
                  </a:cubicBezTo>
                  <a:cubicBezTo>
                    <a:pt x="12" y="143"/>
                    <a:pt x="12" y="143"/>
                    <a:pt x="12" y="143"/>
                  </a:cubicBezTo>
                  <a:cubicBezTo>
                    <a:pt x="5" y="143"/>
                    <a:pt x="0" y="140"/>
                    <a:pt x="0" y="137"/>
                  </a:cubicBezTo>
                  <a:cubicBezTo>
                    <a:pt x="0" y="7"/>
                    <a:pt x="0" y="7"/>
                    <a:pt x="0" y="7"/>
                  </a:cubicBezTo>
                  <a:cubicBezTo>
                    <a:pt x="0" y="3"/>
                    <a:pt x="5" y="0"/>
                    <a:pt x="12" y="0"/>
                  </a:cubicBezTo>
                  <a:cubicBezTo>
                    <a:pt x="260" y="0"/>
                    <a:pt x="260" y="0"/>
                    <a:pt x="260" y="0"/>
                  </a:cubicBezTo>
                  <a:cubicBezTo>
                    <a:pt x="266" y="0"/>
                    <a:pt x="272" y="3"/>
                    <a:pt x="272" y="7"/>
                  </a:cubicBezTo>
                  <a:lnTo>
                    <a:pt x="272"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iCiel Cadena"/>
              </a:endParaRPr>
            </a:p>
          </p:txBody>
        </p:sp>
        <p:sp>
          <p:nvSpPr>
            <p:cNvPr id="24" name="Freeform 23">
              <a:extLst>
                <a:ext uri="{FF2B5EF4-FFF2-40B4-BE49-F238E27FC236}">
                  <a16:creationId xmlns:a16="http://schemas.microsoft.com/office/drawing/2014/main" xmlns="" id="{42608C0F-99C1-4068-8034-D3F9019FF324}"/>
                </a:ext>
              </a:extLst>
            </p:cNvPr>
            <p:cNvSpPr>
              <a:spLocks/>
            </p:cNvSpPr>
            <p:nvPr/>
          </p:nvSpPr>
          <p:spPr bwMode="auto">
            <a:xfrm>
              <a:off x="6510338" y="5026025"/>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6" y="142"/>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iCiel Cadena"/>
              </a:endParaRPr>
            </a:p>
          </p:txBody>
        </p:sp>
        <p:sp>
          <p:nvSpPr>
            <p:cNvPr id="25" name="Freeform 24">
              <a:extLst>
                <a:ext uri="{FF2B5EF4-FFF2-40B4-BE49-F238E27FC236}">
                  <a16:creationId xmlns:a16="http://schemas.microsoft.com/office/drawing/2014/main" xmlns="" id="{780A45F3-021D-4E4A-AD80-558FA01CDD9A}"/>
                </a:ext>
              </a:extLst>
            </p:cNvPr>
            <p:cNvSpPr>
              <a:spLocks/>
            </p:cNvSpPr>
            <p:nvPr/>
          </p:nvSpPr>
          <p:spPr bwMode="auto">
            <a:xfrm>
              <a:off x="6510338" y="1122363"/>
              <a:ext cx="817562" cy="379413"/>
            </a:xfrm>
            <a:custGeom>
              <a:avLst/>
              <a:gdLst>
                <a:gd name="T0" fmla="*/ 308 w 308"/>
                <a:gd name="T1" fmla="*/ 136 h 143"/>
                <a:gd name="T2" fmla="*/ 295 w 308"/>
                <a:gd name="T3" fmla="*/ 143 h 143"/>
                <a:gd name="T4" fmla="*/ 14 w 308"/>
                <a:gd name="T5" fmla="*/ 143 h 143"/>
                <a:gd name="T6" fmla="*/ 0 w 308"/>
                <a:gd name="T7" fmla="*/ 136 h 143"/>
                <a:gd name="T8" fmla="*/ 0 w 308"/>
                <a:gd name="T9" fmla="*/ 6 h 143"/>
                <a:gd name="T10" fmla="*/ 14 w 308"/>
                <a:gd name="T11" fmla="*/ 0 h 143"/>
                <a:gd name="T12" fmla="*/ 295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5" y="143"/>
                  </a:cubicBezTo>
                  <a:cubicBezTo>
                    <a:pt x="14" y="143"/>
                    <a:pt x="14" y="143"/>
                    <a:pt x="14" y="143"/>
                  </a:cubicBezTo>
                  <a:cubicBezTo>
                    <a:pt x="6" y="143"/>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iCiel Cadena"/>
              </a:endParaRPr>
            </a:p>
          </p:txBody>
        </p:sp>
        <p:sp>
          <p:nvSpPr>
            <p:cNvPr id="26" name="Freeform 25">
              <a:extLst>
                <a:ext uri="{FF2B5EF4-FFF2-40B4-BE49-F238E27FC236}">
                  <a16:creationId xmlns:a16="http://schemas.microsoft.com/office/drawing/2014/main" xmlns="" id="{284DEB1D-9D7E-453C-BCD8-0D1CCB7CF579}"/>
                </a:ext>
              </a:extLst>
            </p:cNvPr>
            <p:cNvSpPr>
              <a:spLocks/>
            </p:cNvSpPr>
            <p:nvPr/>
          </p:nvSpPr>
          <p:spPr bwMode="auto">
            <a:xfrm>
              <a:off x="7418388" y="4181475"/>
              <a:ext cx="815975" cy="377825"/>
            </a:xfrm>
            <a:custGeom>
              <a:avLst/>
              <a:gdLst>
                <a:gd name="T0" fmla="*/ 308 w 308"/>
                <a:gd name="T1" fmla="*/ 136 h 142"/>
                <a:gd name="T2" fmla="*/ 294 w 308"/>
                <a:gd name="T3" fmla="*/ 142 h 142"/>
                <a:gd name="T4" fmla="*/ 14 w 308"/>
                <a:gd name="T5" fmla="*/ 142 h 142"/>
                <a:gd name="T6" fmla="*/ 0 w 308"/>
                <a:gd name="T7" fmla="*/ 136 h 142"/>
                <a:gd name="T8" fmla="*/ 0 w 308"/>
                <a:gd name="T9" fmla="*/ 6 h 142"/>
                <a:gd name="T10" fmla="*/ 14 w 308"/>
                <a:gd name="T11" fmla="*/ 0 h 142"/>
                <a:gd name="T12" fmla="*/ 294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4" y="142"/>
                  </a:cubicBezTo>
                  <a:cubicBezTo>
                    <a:pt x="14" y="142"/>
                    <a:pt x="14" y="142"/>
                    <a:pt x="14" y="142"/>
                  </a:cubicBezTo>
                  <a:cubicBezTo>
                    <a:pt x="6" y="142"/>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iCiel Cadena"/>
              </a:endParaRPr>
            </a:p>
          </p:txBody>
        </p:sp>
        <p:sp>
          <p:nvSpPr>
            <p:cNvPr id="27" name="Freeform 26">
              <a:extLst>
                <a:ext uri="{FF2B5EF4-FFF2-40B4-BE49-F238E27FC236}">
                  <a16:creationId xmlns:a16="http://schemas.microsoft.com/office/drawing/2014/main" xmlns="" id="{DD37C55E-80B6-4C87-86EB-32497381F825}"/>
                </a:ext>
              </a:extLst>
            </p:cNvPr>
            <p:cNvSpPr>
              <a:spLocks/>
            </p:cNvSpPr>
            <p:nvPr/>
          </p:nvSpPr>
          <p:spPr bwMode="auto">
            <a:xfrm>
              <a:off x="7418388" y="3733800"/>
              <a:ext cx="815975" cy="379413"/>
            </a:xfrm>
            <a:custGeom>
              <a:avLst/>
              <a:gdLst>
                <a:gd name="T0" fmla="*/ 308 w 308"/>
                <a:gd name="T1" fmla="*/ 136 h 143"/>
                <a:gd name="T2" fmla="*/ 294 w 308"/>
                <a:gd name="T3" fmla="*/ 143 h 143"/>
                <a:gd name="T4" fmla="*/ 14 w 308"/>
                <a:gd name="T5" fmla="*/ 143 h 143"/>
                <a:gd name="T6" fmla="*/ 0 w 308"/>
                <a:gd name="T7" fmla="*/ 136 h 143"/>
                <a:gd name="T8" fmla="*/ 0 w 308"/>
                <a:gd name="T9" fmla="*/ 6 h 143"/>
                <a:gd name="T10" fmla="*/ 14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4" y="143"/>
                    <a:pt x="14" y="143"/>
                    <a:pt x="14" y="143"/>
                  </a:cubicBezTo>
                  <a:cubicBezTo>
                    <a:pt x="6" y="143"/>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iCiel Cadena"/>
              </a:endParaRPr>
            </a:p>
          </p:txBody>
        </p:sp>
        <p:sp>
          <p:nvSpPr>
            <p:cNvPr id="28" name="Freeform 27">
              <a:extLst>
                <a:ext uri="{FF2B5EF4-FFF2-40B4-BE49-F238E27FC236}">
                  <a16:creationId xmlns:a16="http://schemas.microsoft.com/office/drawing/2014/main" xmlns="" id="{4E8FB0F0-DB20-4CC1-90F0-BF29D0A4E533}"/>
                </a:ext>
              </a:extLst>
            </p:cNvPr>
            <p:cNvSpPr>
              <a:spLocks/>
            </p:cNvSpPr>
            <p:nvPr/>
          </p:nvSpPr>
          <p:spPr bwMode="auto">
            <a:xfrm>
              <a:off x="8320088" y="3268663"/>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7" y="142"/>
                    <a:pt x="0" y="140"/>
                    <a:pt x="0" y="136"/>
                  </a:cubicBezTo>
                  <a:cubicBezTo>
                    <a:pt x="0" y="6"/>
                    <a:pt x="0" y="6"/>
                    <a:pt x="0" y="6"/>
                  </a:cubicBezTo>
                  <a:cubicBezTo>
                    <a:pt x="0" y="3"/>
                    <a:pt x="7" y="0"/>
                    <a:pt x="14" y="0"/>
                  </a:cubicBezTo>
                  <a:cubicBezTo>
                    <a:pt x="295" y="0"/>
                    <a:pt x="295" y="0"/>
                    <a:pt x="295"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iCiel Cadena"/>
              </a:endParaRPr>
            </a:p>
          </p:txBody>
        </p:sp>
        <p:sp>
          <p:nvSpPr>
            <p:cNvPr id="29" name="Freeform 28">
              <a:extLst>
                <a:ext uri="{FF2B5EF4-FFF2-40B4-BE49-F238E27FC236}">
                  <a16:creationId xmlns:a16="http://schemas.microsoft.com/office/drawing/2014/main" xmlns="" id="{C68ACAD5-7145-45F5-A0C6-90E3B6F861AD}"/>
                </a:ext>
              </a:extLst>
            </p:cNvPr>
            <p:cNvSpPr>
              <a:spLocks/>
            </p:cNvSpPr>
            <p:nvPr/>
          </p:nvSpPr>
          <p:spPr bwMode="auto">
            <a:xfrm>
              <a:off x="6534150" y="3733800"/>
              <a:ext cx="817562" cy="379413"/>
            </a:xfrm>
            <a:custGeom>
              <a:avLst/>
              <a:gdLst>
                <a:gd name="T0" fmla="*/ 308 w 308"/>
                <a:gd name="T1" fmla="*/ 136 h 143"/>
                <a:gd name="T2" fmla="*/ 294 w 308"/>
                <a:gd name="T3" fmla="*/ 143 h 143"/>
                <a:gd name="T4" fmla="*/ 13 w 308"/>
                <a:gd name="T5" fmla="*/ 143 h 143"/>
                <a:gd name="T6" fmla="*/ 0 w 308"/>
                <a:gd name="T7" fmla="*/ 136 h 143"/>
                <a:gd name="T8" fmla="*/ 0 w 308"/>
                <a:gd name="T9" fmla="*/ 6 h 143"/>
                <a:gd name="T10" fmla="*/ 13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3" y="143"/>
                    <a:pt x="13" y="143"/>
                    <a:pt x="13" y="143"/>
                  </a:cubicBezTo>
                  <a:cubicBezTo>
                    <a:pt x="6" y="143"/>
                    <a:pt x="0" y="140"/>
                    <a:pt x="0" y="136"/>
                  </a:cubicBezTo>
                  <a:cubicBezTo>
                    <a:pt x="0" y="6"/>
                    <a:pt x="0" y="6"/>
                    <a:pt x="0" y="6"/>
                  </a:cubicBezTo>
                  <a:cubicBezTo>
                    <a:pt x="0" y="3"/>
                    <a:pt x="6" y="0"/>
                    <a:pt x="13" y="0"/>
                  </a:cubicBezTo>
                  <a:cubicBezTo>
                    <a:pt x="294" y="0"/>
                    <a:pt x="294" y="0"/>
                    <a:pt x="294"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iCiel Cadena"/>
              </a:endParaRPr>
            </a:p>
          </p:txBody>
        </p:sp>
        <p:sp>
          <p:nvSpPr>
            <p:cNvPr id="30" name="Freeform 29">
              <a:extLst>
                <a:ext uri="{FF2B5EF4-FFF2-40B4-BE49-F238E27FC236}">
                  <a16:creationId xmlns:a16="http://schemas.microsoft.com/office/drawing/2014/main" xmlns="" id="{03CEF508-3139-4DFF-8B14-DF053F131DF6}"/>
                </a:ext>
              </a:extLst>
            </p:cNvPr>
            <p:cNvSpPr>
              <a:spLocks/>
            </p:cNvSpPr>
            <p:nvPr/>
          </p:nvSpPr>
          <p:spPr bwMode="auto">
            <a:xfrm>
              <a:off x="5159375" y="5483225"/>
              <a:ext cx="379412" cy="379413"/>
            </a:xfrm>
            <a:custGeom>
              <a:avLst/>
              <a:gdLst>
                <a:gd name="T0" fmla="*/ 143 w 143"/>
                <a:gd name="T1" fmla="*/ 137 h 143"/>
                <a:gd name="T2" fmla="*/ 137 w 143"/>
                <a:gd name="T3" fmla="*/ 143 h 143"/>
                <a:gd name="T4" fmla="*/ 6 w 143"/>
                <a:gd name="T5" fmla="*/ 143 h 143"/>
                <a:gd name="T6" fmla="*/ 0 w 143"/>
                <a:gd name="T7" fmla="*/ 137 h 143"/>
                <a:gd name="T8" fmla="*/ 0 w 143"/>
                <a:gd name="T9" fmla="*/ 6 h 143"/>
                <a:gd name="T10" fmla="*/ 6 w 143"/>
                <a:gd name="T11" fmla="*/ 0 h 143"/>
                <a:gd name="T12" fmla="*/ 137 w 143"/>
                <a:gd name="T13" fmla="*/ 0 h 143"/>
                <a:gd name="T14" fmla="*/ 143 w 143"/>
                <a:gd name="T15" fmla="*/ 6 h 143"/>
                <a:gd name="T16" fmla="*/ 143 w 143"/>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3">
                  <a:moveTo>
                    <a:pt x="143" y="137"/>
                  </a:moveTo>
                  <a:cubicBezTo>
                    <a:pt x="143" y="140"/>
                    <a:pt x="141" y="143"/>
                    <a:pt x="137" y="143"/>
                  </a:cubicBezTo>
                  <a:cubicBezTo>
                    <a:pt x="6" y="143"/>
                    <a:pt x="6" y="143"/>
                    <a:pt x="6" y="143"/>
                  </a:cubicBezTo>
                  <a:cubicBezTo>
                    <a:pt x="2" y="143"/>
                    <a:pt x="0" y="140"/>
                    <a:pt x="0" y="137"/>
                  </a:cubicBezTo>
                  <a:cubicBezTo>
                    <a:pt x="0" y="6"/>
                    <a:pt x="0" y="6"/>
                    <a:pt x="0" y="6"/>
                  </a:cubicBezTo>
                  <a:cubicBezTo>
                    <a:pt x="0" y="3"/>
                    <a:pt x="2" y="0"/>
                    <a:pt x="6" y="0"/>
                  </a:cubicBezTo>
                  <a:cubicBezTo>
                    <a:pt x="137" y="0"/>
                    <a:pt x="137" y="0"/>
                    <a:pt x="137" y="0"/>
                  </a:cubicBezTo>
                  <a:cubicBezTo>
                    <a:pt x="141" y="0"/>
                    <a:pt x="143" y="3"/>
                    <a:pt x="143" y="6"/>
                  </a:cubicBezTo>
                  <a:lnTo>
                    <a:pt x="143" y="137"/>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31" name="Freeform 30">
              <a:extLst>
                <a:ext uri="{FF2B5EF4-FFF2-40B4-BE49-F238E27FC236}">
                  <a16:creationId xmlns:a16="http://schemas.microsoft.com/office/drawing/2014/main" xmlns="" id="{CD54AE22-619B-4141-9BC1-AF46F01E82E7}"/>
                </a:ext>
              </a:extLst>
            </p:cNvPr>
            <p:cNvSpPr>
              <a:spLocks/>
            </p:cNvSpPr>
            <p:nvPr/>
          </p:nvSpPr>
          <p:spPr bwMode="auto">
            <a:xfrm>
              <a:off x="3838575"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iCiel Cadena"/>
              </a:endParaRPr>
            </a:p>
          </p:txBody>
        </p:sp>
        <p:sp>
          <p:nvSpPr>
            <p:cNvPr id="32" name="Freeform 31">
              <a:extLst>
                <a:ext uri="{FF2B5EF4-FFF2-40B4-BE49-F238E27FC236}">
                  <a16:creationId xmlns:a16="http://schemas.microsoft.com/office/drawing/2014/main" xmlns="" id="{F55002BC-A34C-47FB-8552-BCEACDABEC98}"/>
                </a:ext>
              </a:extLst>
            </p:cNvPr>
            <p:cNvSpPr>
              <a:spLocks/>
            </p:cNvSpPr>
            <p:nvPr/>
          </p:nvSpPr>
          <p:spPr bwMode="auto">
            <a:xfrm>
              <a:off x="4284663" y="4614863"/>
              <a:ext cx="379412" cy="788988"/>
            </a:xfrm>
            <a:custGeom>
              <a:avLst/>
              <a:gdLst>
                <a:gd name="T0" fmla="*/ 143 w 143"/>
                <a:gd name="T1" fmla="*/ 284 h 297"/>
                <a:gd name="T2" fmla="*/ 137 w 143"/>
                <a:gd name="T3" fmla="*/ 297 h 297"/>
                <a:gd name="T4" fmla="*/ 6 w 143"/>
                <a:gd name="T5" fmla="*/ 297 h 297"/>
                <a:gd name="T6" fmla="*/ 0 w 143"/>
                <a:gd name="T7" fmla="*/ 284 h 297"/>
                <a:gd name="T8" fmla="*/ 0 w 143"/>
                <a:gd name="T9" fmla="*/ 13 h 297"/>
                <a:gd name="T10" fmla="*/ 6 w 143"/>
                <a:gd name="T11" fmla="*/ 0 h 297"/>
                <a:gd name="T12" fmla="*/ 137 w 143"/>
                <a:gd name="T13" fmla="*/ 0 h 297"/>
                <a:gd name="T14" fmla="*/ 143 w 143"/>
                <a:gd name="T15" fmla="*/ 13 h 297"/>
                <a:gd name="T16" fmla="*/ 143 w 143"/>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297">
                  <a:moveTo>
                    <a:pt x="143" y="284"/>
                  </a:moveTo>
                  <a:cubicBezTo>
                    <a:pt x="143" y="292"/>
                    <a:pt x="141" y="297"/>
                    <a:pt x="137" y="297"/>
                  </a:cubicBezTo>
                  <a:cubicBezTo>
                    <a:pt x="6" y="297"/>
                    <a:pt x="6" y="297"/>
                    <a:pt x="6" y="297"/>
                  </a:cubicBezTo>
                  <a:cubicBezTo>
                    <a:pt x="2" y="297"/>
                    <a:pt x="0" y="292"/>
                    <a:pt x="0" y="284"/>
                  </a:cubicBezTo>
                  <a:cubicBezTo>
                    <a:pt x="0" y="13"/>
                    <a:pt x="0" y="13"/>
                    <a:pt x="0" y="13"/>
                  </a:cubicBezTo>
                  <a:cubicBezTo>
                    <a:pt x="0" y="6"/>
                    <a:pt x="2" y="0"/>
                    <a:pt x="6" y="0"/>
                  </a:cubicBezTo>
                  <a:cubicBezTo>
                    <a:pt x="137" y="0"/>
                    <a:pt x="137" y="0"/>
                    <a:pt x="137" y="0"/>
                  </a:cubicBezTo>
                  <a:cubicBezTo>
                    <a:pt x="141" y="0"/>
                    <a:pt x="143" y="6"/>
                    <a:pt x="143" y="13"/>
                  </a:cubicBezTo>
                  <a:lnTo>
                    <a:pt x="143"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iCiel Cadena"/>
              </a:endParaRPr>
            </a:p>
          </p:txBody>
        </p:sp>
        <p:sp>
          <p:nvSpPr>
            <p:cNvPr id="33" name="Freeform 32">
              <a:extLst>
                <a:ext uri="{FF2B5EF4-FFF2-40B4-BE49-F238E27FC236}">
                  <a16:creationId xmlns:a16="http://schemas.microsoft.com/office/drawing/2014/main" xmlns="" id="{BAA5204B-544C-45B1-9195-E408715ACB2F}"/>
                </a:ext>
              </a:extLst>
            </p:cNvPr>
            <p:cNvSpPr>
              <a:spLocks/>
            </p:cNvSpPr>
            <p:nvPr/>
          </p:nvSpPr>
          <p:spPr bwMode="auto">
            <a:xfrm>
              <a:off x="6942138" y="4184650"/>
              <a:ext cx="382587" cy="788988"/>
            </a:xfrm>
            <a:custGeom>
              <a:avLst/>
              <a:gdLst>
                <a:gd name="T0" fmla="*/ 144 w 144"/>
                <a:gd name="T1" fmla="*/ 284 h 297"/>
                <a:gd name="T2" fmla="*/ 137 w 144"/>
                <a:gd name="T3" fmla="*/ 297 h 297"/>
                <a:gd name="T4" fmla="*/ 6 w 144"/>
                <a:gd name="T5" fmla="*/ 297 h 297"/>
                <a:gd name="T6" fmla="*/ 0 w 144"/>
                <a:gd name="T7" fmla="*/ 284 h 297"/>
                <a:gd name="T8" fmla="*/ 0 w 144"/>
                <a:gd name="T9" fmla="*/ 13 h 297"/>
                <a:gd name="T10" fmla="*/ 6 w 144"/>
                <a:gd name="T11" fmla="*/ 0 h 297"/>
                <a:gd name="T12" fmla="*/ 137 w 144"/>
                <a:gd name="T13" fmla="*/ 0 h 297"/>
                <a:gd name="T14" fmla="*/ 144 w 144"/>
                <a:gd name="T15" fmla="*/ 13 h 297"/>
                <a:gd name="T16" fmla="*/ 144 w 144"/>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297">
                  <a:moveTo>
                    <a:pt x="144" y="284"/>
                  </a:moveTo>
                  <a:cubicBezTo>
                    <a:pt x="144" y="291"/>
                    <a:pt x="141" y="297"/>
                    <a:pt x="137" y="297"/>
                  </a:cubicBezTo>
                  <a:cubicBezTo>
                    <a:pt x="6" y="297"/>
                    <a:pt x="6" y="297"/>
                    <a:pt x="6" y="297"/>
                  </a:cubicBezTo>
                  <a:cubicBezTo>
                    <a:pt x="3" y="297"/>
                    <a:pt x="0" y="291"/>
                    <a:pt x="0" y="284"/>
                  </a:cubicBezTo>
                  <a:cubicBezTo>
                    <a:pt x="0" y="13"/>
                    <a:pt x="0" y="13"/>
                    <a:pt x="0" y="13"/>
                  </a:cubicBezTo>
                  <a:cubicBezTo>
                    <a:pt x="0" y="6"/>
                    <a:pt x="3" y="0"/>
                    <a:pt x="6" y="0"/>
                  </a:cubicBezTo>
                  <a:cubicBezTo>
                    <a:pt x="137" y="0"/>
                    <a:pt x="137" y="0"/>
                    <a:pt x="137" y="0"/>
                  </a:cubicBezTo>
                  <a:cubicBezTo>
                    <a:pt x="141" y="0"/>
                    <a:pt x="144" y="6"/>
                    <a:pt x="144" y="13"/>
                  </a:cubicBezTo>
                  <a:lnTo>
                    <a:pt x="144"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iCiel Cadena"/>
              </a:endParaRPr>
            </a:p>
          </p:txBody>
        </p:sp>
        <p:sp>
          <p:nvSpPr>
            <p:cNvPr id="34" name="Freeform 33">
              <a:extLst>
                <a:ext uri="{FF2B5EF4-FFF2-40B4-BE49-F238E27FC236}">
                  <a16:creationId xmlns:a16="http://schemas.microsoft.com/office/drawing/2014/main" xmlns="" id="{0E7AE406-AB73-407F-A800-0AEAB5B39E2D}"/>
                </a:ext>
              </a:extLst>
            </p:cNvPr>
            <p:cNvSpPr>
              <a:spLocks/>
            </p:cNvSpPr>
            <p:nvPr/>
          </p:nvSpPr>
          <p:spPr bwMode="auto">
            <a:xfrm>
              <a:off x="2854325" y="3697288"/>
              <a:ext cx="381000"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iCiel Cadena"/>
              </a:endParaRPr>
            </a:p>
          </p:txBody>
        </p:sp>
        <p:sp>
          <p:nvSpPr>
            <p:cNvPr id="35" name="Freeform 34">
              <a:extLst>
                <a:ext uri="{FF2B5EF4-FFF2-40B4-BE49-F238E27FC236}">
                  <a16:creationId xmlns:a16="http://schemas.microsoft.com/office/drawing/2014/main" xmlns="" id="{E05D9831-3DB4-4B0F-BF9B-AE267F265C82}"/>
                </a:ext>
              </a:extLst>
            </p:cNvPr>
            <p:cNvSpPr>
              <a:spLocks/>
            </p:cNvSpPr>
            <p:nvPr/>
          </p:nvSpPr>
          <p:spPr bwMode="auto">
            <a:xfrm>
              <a:off x="5159375" y="4181475"/>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36" name="Freeform 35">
              <a:extLst>
                <a:ext uri="{FF2B5EF4-FFF2-40B4-BE49-F238E27FC236}">
                  <a16:creationId xmlns:a16="http://schemas.microsoft.com/office/drawing/2014/main" xmlns="" id="{01458236-A2A9-49E5-A09D-3C31C647EDFA}"/>
                </a:ext>
              </a:extLst>
            </p:cNvPr>
            <p:cNvSpPr>
              <a:spLocks/>
            </p:cNvSpPr>
            <p:nvPr/>
          </p:nvSpPr>
          <p:spPr bwMode="auto">
            <a:xfrm>
              <a:off x="7426325" y="1976438"/>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6" y="142"/>
                    <a:pt x="6" y="142"/>
                    <a:pt x="6" y="142"/>
                  </a:cubicBezTo>
                  <a:cubicBezTo>
                    <a:pt x="3" y="142"/>
                    <a:pt x="0" y="139"/>
                    <a:pt x="0" y="136"/>
                  </a:cubicBezTo>
                  <a:cubicBezTo>
                    <a:pt x="0" y="6"/>
                    <a:pt x="0" y="6"/>
                    <a:pt x="0" y="6"/>
                  </a:cubicBezTo>
                  <a:cubicBezTo>
                    <a:pt x="0" y="2"/>
                    <a:pt x="3" y="0"/>
                    <a:pt x="6"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iCiel Cadena"/>
              </a:endParaRPr>
            </a:p>
          </p:txBody>
        </p:sp>
        <p:sp>
          <p:nvSpPr>
            <p:cNvPr id="37" name="Freeform 36">
              <a:extLst>
                <a:ext uri="{FF2B5EF4-FFF2-40B4-BE49-F238E27FC236}">
                  <a16:creationId xmlns:a16="http://schemas.microsoft.com/office/drawing/2014/main" xmlns="" id="{43383611-37C6-46F4-BED6-86EA83650276}"/>
                </a:ext>
              </a:extLst>
            </p:cNvPr>
            <p:cNvSpPr>
              <a:spLocks/>
            </p:cNvSpPr>
            <p:nvPr/>
          </p:nvSpPr>
          <p:spPr bwMode="auto">
            <a:xfrm>
              <a:off x="7845425" y="3268663"/>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iCiel Cadena"/>
              </a:endParaRPr>
            </a:p>
          </p:txBody>
        </p:sp>
        <p:sp>
          <p:nvSpPr>
            <p:cNvPr id="38" name="Freeform 37">
              <a:extLst>
                <a:ext uri="{FF2B5EF4-FFF2-40B4-BE49-F238E27FC236}">
                  <a16:creationId xmlns:a16="http://schemas.microsoft.com/office/drawing/2014/main" xmlns="" id="{A4CE2898-B4B4-4E30-A380-3AE4CCE1AF32}"/>
                </a:ext>
              </a:extLst>
            </p:cNvPr>
            <p:cNvSpPr>
              <a:spLocks/>
            </p:cNvSpPr>
            <p:nvPr/>
          </p:nvSpPr>
          <p:spPr bwMode="auto">
            <a:xfrm>
              <a:off x="7426325" y="3268663"/>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6" y="142"/>
                    <a:pt x="6" y="142"/>
                    <a:pt x="6" y="142"/>
                  </a:cubicBezTo>
                  <a:cubicBezTo>
                    <a:pt x="3" y="142"/>
                    <a:pt x="0" y="140"/>
                    <a:pt x="0" y="136"/>
                  </a:cubicBezTo>
                  <a:cubicBezTo>
                    <a:pt x="0" y="6"/>
                    <a:pt x="0" y="6"/>
                    <a:pt x="0" y="6"/>
                  </a:cubicBezTo>
                  <a:cubicBezTo>
                    <a:pt x="0" y="3"/>
                    <a:pt x="3" y="0"/>
                    <a:pt x="6"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iCiel Cadena"/>
              </a:endParaRPr>
            </a:p>
          </p:txBody>
        </p:sp>
        <p:sp>
          <p:nvSpPr>
            <p:cNvPr id="39" name="Freeform 38">
              <a:extLst>
                <a:ext uri="{FF2B5EF4-FFF2-40B4-BE49-F238E27FC236}">
                  <a16:creationId xmlns:a16="http://schemas.microsoft.com/office/drawing/2014/main" xmlns="" id="{2534E366-B7BB-430C-B8A3-6A4E8228D4FE}"/>
                </a:ext>
              </a:extLst>
            </p:cNvPr>
            <p:cNvSpPr>
              <a:spLocks/>
            </p:cNvSpPr>
            <p:nvPr/>
          </p:nvSpPr>
          <p:spPr bwMode="auto">
            <a:xfrm>
              <a:off x="6027738" y="3268663"/>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iCiel Cadena"/>
              </a:endParaRPr>
            </a:p>
          </p:txBody>
        </p:sp>
        <p:sp>
          <p:nvSpPr>
            <p:cNvPr id="40" name="Freeform 39">
              <a:extLst>
                <a:ext uri="{FF2B5EF4-FFF2-40B4-BE49-F238E27FC236}">
                  <a16:creationId xmlns:a16="http://schemas.microsoft.com/office/drawing/2014/main" xmlns="" id="{0AF94B3A-044B-4B42-809E-62B5FD9FA237}"/>
                </a:ext>
              </a:extLst>
            </p:cNvPr>
            <p:cNvSpPr>
              <a:spLocks/>
            </p:cNvSpPr>
            <p:nvPr/>
          </p:nvSpPr>
          <p:spPr bwMode="auto">
            <a:xfrm>
              <a:off x="6035675" y="3733800"/>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latin typeface="iCiel Cadena"/>
              </a:endParaRPr>
            </a:p>
          </p:txBody>
        </p:sp>
        <p:sp>
          <p:nvSpPr>
            <p:cNvPr id="41" name="Freeform 40">
              <a:extLst>
                <a:ext uri="{FF2B5EF4-FFF2-40B4-BE49-F238E27FC236}">
                  <a16:creationId xmlns:a16="http://schemas.microsoft.com/office/drawing/2014/main" xmlns="" id="{DD87FE82-6593-44AD-9578-8149ED9F942F}"/>
                </a:ext>
              </a:extLst>
            </p:cNvPr>
            <p:cNvSpPr>
              <a:spLocks/>
            </p:cNvSpPr>
            <p:nvPr/>
          </p:nvSpPr>
          <p:spPr bwMode="auto">
            <a:xfrm>
              <a:off x="5170488" y="1562100"/>
              <a:ext cx="1230312" cy="1643063"/>
            </a:xfrm>
            <a:custGeom>
              <a:avLst/>
              <a:gdLst>
                <a:gd name="T0" fmla="*/ 464 w 464"/>
                <a:gd name="T1" fmla="*/ 592 h 619"/>
                <a:gd name="T2" fmla="*/ 443 w 464"/>
                <a:gd name="T3" fmla="*/ 619 h 619"/>
                <a:gd name="T4" fmla="*/ 21 w 464"/>
                <a:gd name="T5" fmla="*/ 619 h 619"/>
                <a:gd name="T6" fmla="*/ 0 w 464"/>
                <a:gd name="T7" fmla="*/ 592 h 619"/>
                <a:gd name="T8" fmla="*/ 0 w 464"/>
                <a:gd name="T9" fmla="*/ 28 h 619"/>
                <a:gd name="T10" fmla="*/ 21 w 464"/>
                <a:gd name="T11" fmla="*/ 0 h 619"/>
                <a:gd name="T12" fmla="*/ 443 w 464"/>
                <a:gd name="T13" fmla="*/ 0 h 619"/>
                <a:gd name="T14" fmla="*/ 464 w 464"/>
                <a:gd name="T15" fmla="*/ 28 h 619"/>
                <a:gd name="T16" fmla="*/ 464 w 464"/>
                <a:gd name="T17" fmla="*/ 592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4" h="619">
                  <a:moveTo>
                    <a:pt x="464" y="592"/>
                  </a:moveTo>
                  <a:cubicBezTo>
                    <a:pt x="464" y="607"/>
                    <a:pt x="454" y="619"/>
                    <a:pt x="443" y="619"/>
                  </a:cubicBezTo>
                  <a:cubicBezTo>
                    <a:pt x="21" y="619"/>
                    <a:pt x="21" y="619"/>
                    <a:pt x="21" y="619"/>
                  </a:cubicBezTo>
                  <a:cubicBezTo>
                    <a:pt x="9" y="619"/>
                    <a:pt x="0" y="607"/>
                    <a:pt x="0" y="592"/>
                  </a:cubicBezTo>
                  <a:cubicBezTo>
                    <a:pt x="0" y="28"/>
                    <a:pt x="0" y="28"/>
                    <a:pt x="0" y="28"/>
                  </a:cubicBezTo>
                  <a:cubicBezTo>
                    <a:pt x="0" y="12"/>
                    <a:pt x="9" y="0"/>
                    <a:pt x="21" y="0"/>
                  </a:cubicBezTo>
                  <a:cubicBezTo>
                    <a:pt x="443" y="0"/>
                    <a:pt x="443" y="0"/>
                    <a:pt x="443" y="0"/>
                  </a:cubicBezTo>
                  <a:cubicBezTo>
                    <a:pt x="454" y="0"/>
                    <a:pt x="464" y="12"/>
                    <a:pt x="464" y="28"/>
                  </a:cubicBezTo>
                  <a:lnTo>
                    <a:pt x="464" y="59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iCiel Cadena"/>
              </a:endParaRPr>
            </a:p>
          </p:txBody>
        </p:sp>
        <p:sp>
          <p:nvSpPr>
            <p:cNvPr id="42" name="Freeform 41">
              <a:extLst>
                <a:ext uri="{FF2B5EF4-FFF2-40B4-BE49-F238E27FC236}">
                  <a16:creationId xmlns:a16="http://schemas.microsoft.com/office/drawing/2014/main" xmlns="" id="{3C247E97-6320-44D6-B10A-2D2C2610F2CD}"/>
                </a:ext>
              </a:extLst>
            </p:cNvPr>
            <p:cNvSpPr>
              <a:spLocks/>
            </p:cNvSpPr>
            <p:nvPr/>
          </p:nvSpPr>
          <p:spPr bwMode="auto">
            <a:xfrm>
              <a:off x="4703763" y="4625975"/>
              <a:ext cx="835025" cy="777875"/>
            </a:xfrm>
            <a:custGeom>
              <a:avLst/>
              <a:gdLst>
                <a:gd name="T0" fmla="*/ 315 w 315"/>
                <a:gd name="T1" fmla="*/ 280 h 293"/>
                <a:gd name="T2" fmla="*/ 301 w 315"/>
                <a:gd name="T3" fmla="*/ 293 h 293"/>
                <a:gd name="T4" fmla="*/ 14 w 315"/>
                <a:gd name="T5" fmla="*/ 293 h 293"/>
                <a:gd name="T6" fmla="*/ 0 w 315"/>
                <a:gd name="T7" fmla="*/ 280 h 293"/>
                <a:gd name="T8" fmla="*/ 0 w 315"/>
                <a:gd name="T9" fmla="*/ 13 h 293"/>
                <a:gd name="T10" fmla="*/ 14 w 315"/>
                <a:gd name="T11" fmla="*/ 0 h 293"/>
                <a:gd name="T12" fmla="*/ 301 w 315"/>
                <a:gd name="T13" fmla="*/ 0 h 293"/>
                <a:gd name="T14" fmla="*/ 315 w 315"/>
                <a:gd name="T15" fmla="*/ 13 h 293"/>
                <a:gd name="T16" fmla="*/ 315 w 31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5" h="293">
                  <a:moveTo>
                    <a:pt x="315" y="280"/>
                  </a:moveTo>
                  <a:cubicBezTo>
                    <a:pt x="315" y="288"/>
                    <a:pt x="309" y="293"/>
                    <a:pt x="301" y="293"/>
                  </a:cubicBezTo>
                  <a:cubicBezTo>
                    <a:pt x="14" y="293"/>
                    <a:pt x="14" y="293"/>
                    <a:pt x="14" y="293"/>
                  </a:cubicBezTo>
                  <a:cubicBezTo>
                    <a:pt x="6" y="293"/>
                    <a:pt x="0" y="288"/>
                    <a:pt x="0" y="280"/>
                  </a:cubicBezTo>
                  <a:cubicBezTo>
                    <a:pt x="0" y="13"/>
                    <a:pt x="0" y="13"/>
                    <a:pt x="0" y="13"/>
                  </a:cubicBezTo>
                  <a:cubicBezTo>
                    <a:pt x="0" y="6"/>
                    <a:pt x="6" y="0"/>
                    <a:pt x="14" y="0"/>
                  </a:cubicBezTo>
                  <a:cubicBezTo>
                    <a:pt x="301" y="0"/>
                    <a:pt x="301" y="0"/>
                    <a:pt x="301" y="0"/>
                  </a:cubicBezTo>
                  <a:cubicBezTo>
                    <a:pt x="309" y="0"/>
                    <a:pt x="315" y="6"/>
                    <a:pt x="315" y="13"/>
                  </a:cubicBezTo>
                  <a:lnTo>
                    <a:pt x="31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iCiel Cadena"/>
              </a:endParaRPr>
            </a:p>
          </p:txBody>
        </p:sp>
        <p:sp>
          <p:nvSpPr>
            <p:cNvPr id="43" name="Freeform 42">
              <a:extLst>
                <a:ext uri="{FF2B5EF4-FFF2-40B4-BE49-F238E27FC236}">
                  <a16:creationId xmlns:a16="http://schemas.microsoft.com/office/drawing/2014/main" xmlns="" id="{2B1E0062-9250-4813-8F7A-880A8F25A772}"/>
                </a:ext>
              </a:extLst>
            </p:cNvPr>
            <p:cNvSpPr>
              <a:spLocks/>
            </p:cNvSpPr>
            <p:nvPr/>
          </p:nvSpPr>
          <p:spPr bwMode="auto">
            <a:xfrm>
              <a:off x="5605463" y="5068888"/>
              <a:ext cx="817562" cy="779463"/>
            </a:xfrm>
            <a:custGeom>
              <a:avLst/>
              <a:gdLst>
                <a:gd name="T0" fmla="*/ 308 w 308"/>
                <a:gd name="T1" fmla="*/ 281 h 294"/>
                <a:gd name="T2" fmla="*/ 294 w 308"/>
                <a:gd name="T3" fmla="*/ 294 h 294"/>
                <a:gd name="T4" fmla="*/ 14 w 308"/>
                <a:gd name="T5" fmla="*/ 294 h 294"/>
                <a:gd name="T6" fmla="*/ 0 w 308"/>
                <a:gd name="T7" fmla="*/ 281 h 294"/>
                <a:gd name="T8" fmla="*/ 0 w 308"/>
                <a:gd name="T9" fmla="*/ 13 h 294"/>
                <a:gd name="T10" fmla="*/ 14 w 308"/>
                <a:gd name="T11" fmla="*/ 0 h 294"/>
                <a:gd name="T12" fmla="*/ 294 w 308"/>
                <a:gd name="T13" fmla="*/ 0 h 294"/>
                <a:gd name="T14" fmla="*/ 308 w 308"/>
                <a:gd name="T15" fmla="*/ 13 h 294"/>
                <a:gd name="T16" fmla="*/ 308 w 308"/>
                <a:gd name="T17" fmla="*/ 28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4">
                  <a:moveTo>
                    <a:pt x="308" y="281"/>
                  </a:moveTo>
                  <a:cubicBezTo>
                    <a:pt x="308" y="288"/>
                    <a:pt x="302" y="294"/>
                    <a:pt x="294" y="294"/>
                  </a:cubicBezTo>
                  <a:cubicBezTo>
                    <a:pt x="14" y="294"/>
                    <a:pt x="14" y="294"/>
                    <a:pt x="14" y="294"/>
                  </a:cubicBezTo>
                  <a:cubicBezTo>
                    <a:pt x="6" y="294"/>
                    <a:pt x="0" y="288"/>
                    <a:pt x="0" y="281"/>
                  </a:cubicBezTo>
                  <a:cubicBezTo>
                    <a:pt x="0" y="13"/>
                    <a:pt x="0" y="13"/>
                    <a:pt x="0" y="13"/>
                  </a:cubicBezTo>
                  <a:cubicBezTo>
                    <a:pt x="0" y="6"/>
                    <a:pt x="6" y="0"/>
                    <a:pt x="14" y="0"/>
                  </a:cubicBezTo>
                  <a:cubicBezTo>
                    <a:pt x="294" y="0"/>
                    <a:pt x="294" y="0"/>
                    <a:pt x="294" y="0"/>
                  </a:cubicBezTo>
                  <a:cubicBezTo>
                    <a:pt x="302" y="0"/>
                    <a:pt x="308" y="6"/>
                    <a:pt x="308" y="13"/>
                  </a:cubicBezTo>
                  <a:lnTo>
                    <a:pt x="308" y="281"/>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iCiel Cadena"/>
              </a:endParaRPr>
            </a:p>
          </p:txBody>
        </p:sp>
        <p:sp>
          <p:nvSpPr>
            <p:cNvPr id="44" name="Freeform 43">
              <a:extLst>
                <a:ext uri="{FF2B5EF4-FFF2-40B4-BE49-F238E27FC236}">
                  <a16:creationId xmlns:a16="http://schemas.microsoft.com/office/drawing/2014/main" xmlns="" id="{A51F8C61-99ED-42A4-9B0C-045F2E01E8DB}"/>
                </a:ext>
              </a:extLst>
            </p:cNvPr>
            <p:cNvSpPr>
              <a:spLocks/>
            </p:cNvSpPr>
            <p:nvPr/>
          </p:nvSpPr>
          <p:spPr bwMode="auto">
            <a:xfrm>
              <a:off x="5167313" y="3316288"/>
              <a:ext cx="809625" cy="777875"/>
            </a:xfrm>
            <a:custGeom>
              <a:avLst/>
              <a:gdLst>
                <a:gd name="T0" fmla="*/ 305 w 305"/>
                <a:gd name="T1" fmla="*/ 280 h 293"/>
                <a:gd name="T2" fmla="*/ 291 w 305"/>
                <a:gd name="T3" fmla="*/ 293 h 293"/>
                <a:gd name="T4" fmla="*/ 13 w 305"/>
                <a:gd name="T5" fmla="*/ 293 h 293"/>
                <a:gd name="T6" fmla="*/ 0 w 305"/>
                <a:gd name="T7" fmla="*/ 280 h 293"/>
                <a:gd name="T8" fmla="*/ 0 w 305"/>
                <a:gd name="T9" fmla="*/ 13 h 293"/>
                <a:gd name="T10" fmla="*/ 13 w 305"/>
                <a:gd name="T11" fmla="*/ 0 h 293"/>
                <a:gd name="T12" fmla="*/ 291 w 305"/>
                <a:gd name="T13" fmla="*/ 0 h 293"/>
                <a:gd name="T14" fmla="*/ 305 w 305"/>
                <a:gd name="T15" fmla="*/ 13 h 293"/>
                <a:gd name="T16" fmla="*/ 305 w 30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5" h="293">
                  <a:moveTo>
                    <a:pt x="305" y="280"/>
                  </a:moveTo>
                  <a:cubicBezTo>
                    <a:pt x="305" y="288"/>
                    <a:pt x="299" y="293"/>
                    <a:pt x="291" y="293"/>
                  </a:cubicBezTo>
                  <a:cubicBezTo>
                    <a:pt x="13" y="293"/>
                    <a:pt x="13" y="293"/>
                    <a:pt x="13" y="293"/>
                  </a:cubicBezTo>
                  <a:cubicBezTo>
                    <a:pt x="6" y="293"/>
                    <a:pt x="0" y="288"/>
                    <a:pt x="0" y="280"/>
                  </a:cubicBezTo>
                  <a:cubicBezTo>
                    <a:pt x="0" y="13"/>
                    <a:pt x="0" y="13"/>
                    <a:pt x="0" y="13"/>
                  </a:cubicBezTo>
                  <a:cubicBezTo>
                    <a:pt x="0" y="6"/>
                    <a:pt x="6" y="0"/>
                    <a:pt x="13" y="0"/>
                  </a:cubicBezTo>
                  <a:cubicBezTo>
                    <a:pt x="291" y="0"/>
                    <a:pt x="291" y="0"/>
                    <a:pt x="291" y="0"/>
                  </a:cubicBezTo>
                  <a:cubicBezTo>
                    <a:pt x="299" y="0"/>
                    <a:pt x="305" y="6"/>
                    <a:pt x="305" y="13"/>
                  </a:cubicBezTo>
                  <a:lnTo>
                    <a:pt x="30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iCiel Cadena"/>
              </a:endParaRPr>
            </a:p>
          </p:txBody>
        </p:sp>
        <p:sp>
          <p:nvSpPr>
            <p:cNvPr id="45" name="Freeform 44">
              <a:extLst>
                <a:ext uri="{FF2B5EF4-FFF2-40B4-BE49-F238E27FC236}">
                  <a16:creationId xmlns:a16="http://schemas.microsoft.com/office/drawing/2014/main" xmlns="" id="{250C48E0-3FFF-4BE8-9192-429DC47C713E}"/>
                </a:ext>
              </a:extLst>
            </p:cNvPr>
            <p:cNvSpPr>
              <a:spLocks/>
            </p:cNvSpPr>
            <p:nvPr/>
          </p:nvSpPr>
          <p:spPr bwMode="auto">
            <a:xfrm>
              <a:off x="7426325" y="703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iCiel Cadena"/>
              </a:endParaRPr>
            </a:p>
          </p:txBody>
        </p:sp>
        <p:sp>
          <p:nvSpPr>
            <p:cNvPr id="46" name="Freeform 45">
              <a:extLst>
                <a:ext uri="{FF2B5EF4-FFF2-40B4-BE49-F238E27FC236}">
                  <a16:creationId xmlns:a16="http://schemas.microsoft.com/office/drawing/2014/main" xmlns="" id="{9CEA4D7E-6264-4368-AF1B-78CEC23B7BDE}"/>
                </a:ext>
              </a:extLst>
            </p:cNvPr>
            <p:cNvSpPr>
              <a:spLocks/>
            </p:cNvSpPr>
            <p:nvPr/>
          </p:nvSpPr>
          <p:spPr bwMode="auto">
            <a:xfrm>
              <a:off x="6546850" y="2419350"/>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iCiel Cadena"/>
              </a:endParaRPr>
            </a:p>
          </p:txBody>
        </p:sp>
        <p:sp>
          <p:nvSpPr>
            <p:cNvPr id="47" name="Freeform 46">
              <a:extLst>
                <a:ext uri="{FF2B5EF4-FFF2-40B4-BE49-F238E27FC236}">
                  <a16:creationId xmlns:a16="http://schemas.microsoft.com/office/drawing/2014/main" xmlns="" id="{4FC671C8-8CE9-4025-87A9-D451E66583F8}"/>
                </a:ext>
              </a:extLst>
            </p:cNvPr>
            <p:cNvSpPr>
              <a:spLocks/>
            </p:cNvSpPr>
            <p:nvPr/>
          </p:nvSpPr>
          <p:spPr bwMode="auto">
            <a:xfrm>
              <a:off x="5605463" y="4206875"/>
              <a:ext cx="1223962" cy="766763"/>
            </a:xfrm>
            <a:custGeom>
              <a:avLst/>
              <a:gdLst>
                <a:gd name="T0" fmla="*/ 461 w 461"/>
                <a:gd name="T1" fmla="*/ 276 h 289"/>
                <a:gd name="T2" fmla="*/ 441 w 461"/>
                <a:gd name="T3" fmla="*/ 289 h 289"/>
                <a:gd name="T4" fmla="*/ 20 w 461"/>
                <a:gd name="T5" fmla="*/ 289 h 289"/>
                <a:gd name="T6" fmla="*/ 0 w 461"/>
                <a:gd name="T7" fmla="*/ 276 h 289"/>
                <a:gd name="T8" fmla="*/ 0 w 461"/>
                <a:gd name="T9" fmla="*/ 13 h 289"/>
                <a:gd name="T10" fmla="*/ 20 w 461"/>
                <a:gd name="T11" fmla="*/ 0 h 289"/>
                <a:gd name="T12" fmla="*/ 441 w 461"/>
                <a:gd name="T13" fmla="*/ 0 h 289"/>
                <a:gd name="T14" fmla="*/ 461 w 461"/>
                <a:gd name="T15" fmla="*/ 13 h 289"/>
                <a:gd name="T16" fmla="*/ 461 w 461"/>
                <a:gd name="T17" fmla="*/ 276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1" h="289">
                  <a:moveTo>
                    <a:pt x="461" y="276"/>
                  </a:moveTo>
                  <a:cubicBezTo>
                    <a:pt x="461" y="283"/>
                    <a:pt x="452" y="289"/>
                    <a:pt x="441" y="289"/>
                  </a:cubicBezTo>
                  <a:cubicBezTo>
                    <a:pt x="20" y="289"/>
                    <a:pt x="20" y="289"/>
                    <a:pt x="20" y="289"/>
                  </a:cubicBezTo>
                  <a:cubicBezTo>
                    <a:pt x="9" y="289"/>
                    <a:pt x="0" y="283"/>
                    <a:pt x="0" y="276"/>
                  </a:cubicBezTo>
                  <a:cubicBezTo>
                    <a:pt x="0" y="13"/>
                    <a:pt x="0" y="13"/>
                    <a:pt x="0" y="13"/>
                  </a:cubicBezTo>
                  <a:cubicBezTo>
                    <a:pt x="0" y="6"/>
                    <a:pt x="9" y="0"/>
                    <a:pt x="20" y="0"/>
                  </a:cubicBezTo>
                  <a:cubicBezTo>
                    <a:pt x="441" y="0"/>
                    <a:pt x="441" y="0"/>
                    <a:pt x="441" y="0"/>
                  </a:cubicBezTo>
                  <a:cubicBezTo>
                    <a:pt x="452" y="0"/>
                    <a:pt x="461" y="6"/>
                    <a:pt x="461" y="13"/>
                  </a:cubicBezTo>
                  <a:lnTo>
                    <a:pt x="461" y="27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iCiel Cadena"/>
              </a:endParaRPr>
            </a:p>
          </p:txBody>
        </p:sp>
        <p:sp>
          <p:nvSpPr>
            <p:cNvPr id="48" name="Freeform 47">
              <a:extLst>
                <a:ext uri="{FF2B5EF4-FFF2-40B4-BE49-F238E27FC236}">
                  <a16:creationId xmlns:a16="http://schemas.microsoft.com/office/drawing/2014/main" xmlns="" id="{F588DF15-BD60-4EF7-BAB0-49BA98BF1E51}"/>
                </a:ext>
              </a:extLst>
            </p:cNvPr>
            <p:cNvSpPr>
              <a:spLocks/>
            </p:cNvSpPr>
            <p:nvPr/>
          </p:nvSpPr>
          <p:spPr bwMode="auto">
            <a:xfrm>
              <a:off x="3352800" y="3322638"/>
              <a:ext cx="1716087" cy="1201738"/>
            </a:xfrm>
            <a:custGeom>
              <a:avLst/>
              <a:gdLst>
                <a:gd name="T0" fmla="*/ 647 w 647"/>
                <a:gd name="T1" fmla="*/ 433 h 453"/>
                <a:gd name="T2" fmla="*/ 618 w 647"/>
                <a:gd name="T3" fmla="*/ 453 h 453"/>
                <a:gd name="T4" fmla="*/ 29 w 647"/>
                <a:gd name="T5" fmla="*/ 453 h 453"/>
                <a:gd name="T6" fmla="*/ 0 w 647"/>
                <a:gd name="T7" fmla="*/ 433 h 453"/>
                <a:gd name="T8" fmla="*/ 0 w 647"/>
                <a:gd name="T9" fmla="*/ 20 h 453"/>
                <a:gd name="T10" fmla="*/ 29 w 647"/>
                <a:gd name="T11" fmla="*/ 0 h 453"/>
                <a:gd name="T12" fmla="*/ 618 w 647"/>
                <a:gd name="T13" fmla="*/ 0 h 453"/>
                <a:gd name="T14" fmla="*/ 647 w 647"/>
                <a:gd name="T15" fmla="*/ 20 h 453"/>
                <a:gd name="T16" fmla="*/ 647 w 647"/>
                <a:gd name="T17" fmla="*/ 433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7" h="453">
                  <a:moveTo>
                    <a:pt x="647" y="433"/>
                  </a:moveTo>
                  <a:cubicBezTo>
                    <a:pt x="647" y="444"/>
                    <a:pt x="634" y="453"/>
                    <a:pt x="618" y="453"/>
                  </a:cubicBezTo>
                  <a:cubicBezTo>
                    <a:pt x="29" y="453"/>
                    <a:pt x="29" y="453"/>
                    <a:pt x="29" y="453"/>
                  </a:cubicBezTo>
                  <a:cubicBezTo>
                    <a:pt x="13" y="453"/>
                    <a:pt x="0" y="444"/>
                    <a:pt x="0" y="433"/>
                  </a:cubicBezTo>
                  <a:cubicBezTo>
                    <a:pt x="0" y="20"/>
                    <a:pt x="0" y="20"/>
                    <a:pt x="0" y="20"/>
                  </a:cubicBezTo>
                  <a:cubicBezTo>
                    <a:pt x="0" y="9"/>
                    <a:pt x="13" y="0"/>
                    <a:pt x="29" y="0"/>
                  </a:cubicBezTo>
                  <a:cubicBezTo>
                    <a:pt x="618" y="0"/>
                    <a:pt x="618" y="0"/>
                    <a:pt x="618" y="0"/>
                  </a:cubicBezTo>
                  <a:cubicBezTo>
                    <a:pt x="634" y="0"/>
                    <a:pt x="647" y="9"/>
                    <a:pt x="647" y="20"/>
                  </a:cubicBezTo>
                  <a:lnTo>
                    <a:pt x="647" y="433"/>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iCiel Cadena"/>
              </a:endParaRPr>
            </a:p>
          </p:txBody>
        </p:sp>
        <p:sp>
          <p:nvSpPr>
            <p:cNvPr id="49" name="Freeform 48">
              <a:extLst>
                <a:ext uri="{FF2B5EF4-FFF2-40B4-BE49-F238E27FC236}">
                  <a16:creationId xmlns:a16="http://schemas.microsoft.com/office/drawing/2014/main" xmlns="" id="{1B28AB6C-F80E-49AF-8556-2B8FC4D741B1}"/>
                </a:ext>
              </a:extLst>
            </p:cNvPr>
            <p:cNvSpPr>
              <a:spLocks/>
            </p:cNvSpPr>
            <p:nvPr/>
          </p:nvSpPr>
          <p:spPr bwMode="auto">
            <a:xfrm>
              <a:off x="3355975" y="2014538"/>
              <a:ext cx="800100" cy="1209675"/>
            </a:xfrm>
            <a:custGeom>
              <a:avLst/>
              <a:gdLst>
                <a:gd name="T0" fmla="*/ 302 w 302"/>
                <a:gd name="T1" fmla="*/ 436 h 456"/>
                <a:gd name="T2" fmla="*/ 288 w 302"/>
                <a:gd name="T3" fmla="*/ 456 h 456"/>
                <a:gd name="T4" fmla="*/ 13 w 302"/>
                <a:gd name="T5" fmla="*/ 456 h 456"/>
                <a:gd name="T6" fmla="*/ 0 w 302"/>
                <a:gd name="T7" fmla="*/ 436 h 456"/>
                <a:gd name="T8" fmla="*/ 0 w 302"/>
                <a:gd name="T9" fmla="*/ 20 h 456"/>
                <a:gd name="T10" fmla="*/ 13 w 302"/>
                <a:gd name="T11" fmla="*/ 0 h 456"/>
                <a:gd name="T12" fmla="*/ 288 w 302"/>
                <a:gd name="T13" fmla="*/ 0 h 456"/>
                <a:gd name="T14" fmla="*/ 302 w 302"/>
                <a:gd name="T15" fmla="*/ 20 h 456"/>
                <a:gd name="T16" fmla="*/ 302 w 302"/>
                <a:gd name="T17" fmla="*/ 436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6">
                  <a:moveTo>
                    <a:pt x="302" y="436"/>
                  </a:moveTo>
                  <a:cubicBezTo>
                    <a:pt x="302" y="447"/>
                    <a:pt x="296" y="456"/>
                    <a:pt x="288" y="456"/>
                  </a:cubicBezTo>
                  <a:cubicBezTo>
                    <a:pt x="13" y="456"/>
                    <a:pt x="13" y="456"/>
                    <a:pt x="13" y="456"/>
                  </a:cubicBezTo>
                  <a:cubicBezTo>
                    <a:pt x="6" y="456"/>
                    <a:pt x="0" y="447"/>
                    <a:pt x="0" y="436"/>
                  </a:cubicBezTo>
                  <a:cubicBezTo>
                    <a:pt x="0" y="20"/>
                    <a:pt x="0" y="20"/>
                    <a:pt x="0" y="20"/>
                  </a:cubicBezTo>
                  <a:cubicBezTo>
                    <a:pt x="0" y="9"/>
                    <a:pt x="6" y="0"/>
                    <a:pt x="13" y="0"/>
                  </a:cubicBezTo>
                  <a:cubicBezTo>
                    <a:pt x="288" y="0"/>
                    <a:pt x="288" y="0"/>
                    <a:pt x="288" y="0"/>
                  </a:cubicBezTo>
                  <a:cubicBezTo>
                    <a:pt x="296" y="0"/>
                    <a:pt x="302" y="9"/>
                    <a:pt x="302" y="20"/>
                  </a:cubicBezTo>
                  <a:lnTo>
                    <a:pt x="302" y="43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solidFill>
                  <a:prstClr val="black"/>
                </a:solidFill>
                <a:latin typeface="iCiel Cadena"/>
              </a:endParaRPr>
            </a:p>
          </p:txBody>
        </p:sp>
        <p:sp>
          <p:nvSpPr>
            <p:cNvPr id="50" name="Rectangle 49">
              <a:extLst>
                <a:ext uri="{FF2B5EF4-FFF2-40B4-BE49-F238E27FC236}">
                  <a16:creationId xmlns:a16="http://schemas.microsoft.com/office/drawing/2014/main" xmlns="" id="{68E23767-B52A-434C-8B14-FEBEAB3A3D72}"/>
                </a:ext>
              </a:extLst>
            </p:cNvPr>
            <p:cNvSpPr>
              <a:spLocks noChangeArrowheads="1"/>
            </p:cNvSpPr>
            <p:nvPr/>
          </p:nvSpPr>
          <p:spPr bwMode="auto">
            <a:xfrm>
              <a:off x="7464697" y="1984678"/>
              <a:ext cx="606005" cy="369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zh-CN" sz="2000" dirty="0">
                  <a:solidFill>
                    <a:srgbClr val="FFFFFF"/>
                  </a:solidFill>
                  <a:latin typeface="iCiel Cadena"/>
                  <a:ea typeface="微软雅黑" panose="020B0503020204020204" pitchFamily="34" charset="-122"/>
                </a:rPr>
                <a:t>LOVE</a:t>
              </a:r>
              <a:endParaRPr lang="zh-CN" altLang="zh-CN" sz="1600" dirty="0">
                <a:solidFill>
                  <a:prstClr val="black"/>
                </a:solidFill>
                <a:latin typeface="iCiel Cadena"/>
              </a:endParaRPr>
            </a:p>
          </p:txBody>
        </p:sp>
        <p:sp>
          <p:nvSpPr>
            <p:cNvPr id="51" name="Rectangle 50">
              <a:extLst>
                <a:ext uri="{FF2B5EF4-FFF2-40B4-BE49-F238E27FC236}">
                  <a16:creationId xmlns:a16="http://schemas.microsoft.com/office/drawing/2014/main" xmlns="" id="{B33E470D-8EE9-442B-8303-280F3566F14A}"/>
                </a:ext>
              </a:extLst>
            </p:cNvPr>
            <p:cNvSpPr>
              <a:spLocks noChangeArrowheads="1"/>
            </p:cNvSpPr>
            <p:nvPr/>
          </p:nvSpPr>
          <p:spPr bwMode="auto">
            <a:xfrm>
              <a:off x="2908300" y="1149350"/>
              <a:ext cx="138662" cy="425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zh-CN" sz="2300" dirty="0">
                  <a:solidFill>
                    <a:srgbClr val="FFFFFF"/>
                  </a:solidFill>
                  <a:latin typeface="iCiel Cadena"/>
                  <a:ea typeface="微软雅黑" panose="020B0503020204020204" pitchFamily="34" charset="-122"/>
                </a:rPr>
                <a:t>L</a:t>
              </a:r>
              <a:endParaRPr lang="zh-CN" altLang="zh-CN" dirty="0">
                <a:solidFill>
                  <a:prstClr val="black"/>
                </a:solidFill>
                <a:latin typeface="iCiel Cadena"/>
              </a:endParaRPr>
            </a:p>
          </p:txBody>
        </p:sp>
        <p:sp>
          <p:nvSpPr>
            <p:cNvPr id="52" name="Rectangle 51">
              <a:extLst>
                <a:ext uri="{FF2B5EF4-FFF2-40B4-BE49-F238E27FC236}">
                  <a16:creationId xmlns:a16="http://schemas.microsoft.com/office/drawing/2014/main" xmlns="" id="{138E7834-16DF-4EC8-99AE-EBF1A4D964E4}"/>
                </a:ext>
              </a:extLst>
            </p:cNvPr>
            <p:cNvSpPr>
              <a:spLocks noChangeArrowheads="1"/>
            </p:cNvSpPr>
            <p:nvPr/>
          </p:nvSpPr>
          <p:spPr bwMode="auto">
            <a:xfrm>
              <a:off x="2908300" y="3684587"/>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zh-CN" sz="2400" dirty="0">
                  <a:solidFill>
                    <a:srgbClr val="FFFFFF"/>
                  </a:solidFill>
                  <a:latin typeface="iCiel Cadena"/>
                  <a:ea typeface="微软雅黑" panose="020B0503020204020204" pitchFamily="34" charset="-122"/>
                </a:rPr>
                <a:t>L</a:t>
              </a:r>
              <a:endParaRPr lang="zh-CN" altLang="zh-CN" dirty="0">
                <a:solidFill>
                  <a:prstClr val="black"/>
                </a:solidFill>
                <a:latin typeface="iCiel Cadena"/>
              </a:endParaRPr>
            </a:p>
          </p:txBody>
        </p:sp>
        <p:sp>
          <p:nvSpPr>
            <p:cNvPr id="53" name="Rectangle 52">
              <a:extLst>
                <a:ext uri="{FF2B5EF4-FFF2-40B4-BE49-F238E27FC236}">
                  <a16:creationId xmlns:a16="http://schemas.microsoft.com/office/drawing/2014/main" xmlns="" id="{2F14F766-A525-4E2C-95DB-42970F8C072E}"/>
                </a:ext>
              </a:extLst>
            </p:cNvPr>
            <p:cNvSpPr>
              <a:spLocks noChangeArrowheads="1"/>
            </p:cNvSpPr>
            <p:nvPr/>
          </p:nvSpPr>
          <p:spPr bwMode="auto">
            <a:xfrm>
              <a:off x="8366125" y="1149350"/>
              <a:ext cx="260350" cy="425022"/>
            </a:xfrm>
            <a:prstGeom prst="rect">
              <a:avLst/>
            </a:prstGeom>
            <a:noFill/>
            <a:ln>
              <a:noFill/>
            </a:ln>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zh-CN" sz="2300" dirty="0">
                  <a:solidFill>
                    <a:prstClr val="white"/>
                  </a:solidFill>
                  <a:latin typeface="iCiel Cadena"/>
                  <a:ea typeface="微软雅黑" panose="020B0503020204020204" pitchFamily="34" charset="-122"/>
                </a:rPr>
                <a:t>L</a:t>
              </a:r>
              <a:endParaRPr lang="zh-CN" altLang="zh-CN" dirty="0">
                <a:solidFill>
                  <a:prstClr val="white"/>
                </a:solidFill>
                <a:latin typeface="iCiel Cadena"/>
              </a:endParaRPr>
            </a:p>
          </p:txBody>
        </p:sp>
        <p:sp>
          <p:nvSpPr>
            <p:cNvPr id="54" name="Rectangle 53">
              <a:extLst>
                <a:ext uri="{FF2B5EF4-FFF2-40B4-BE49-F238E27FC236}">
                  <a16:creationId xmlns:a16="http://schemas.microsoft.com/office/drawing/2014/main" xmlns="" id="{BD122F5E-7683-4948-B3D3-51DD99BDF411}"/>
                </a:ext>
              </a:extLst>
            </p:cNvPr>
            <p:cNvSpPr>
              <a:spLocks noChangeArrowheads="1"/>
            </p:cNvSpPr>
            <p:nvPr/>
          </p:nvSpPr>
          <p:spPr bwMode="auto">
            <a:xfrm>
              <a:off x="6526213" y="5449888"/>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zh-CN" sz="2400" dirty="0">
                  <a:solidFill>
                    <a:srgbClr val="FFFFFF"/>
                  </a:solidFill>
                  <a:latin typeface="iCiel Cadena"/>
                  <a:ea typeface="微软雅黑" panose="020B0503020204020204" pitchFamily="34" charset="-122"/>
                </a:rPr>
                <a:t>L</a:t>
              </a:r>
              <a:endParaRPr lang="zh-CN" altLang="zh-CN" dirty="0">
                <a:solidFill>
                  <a:prstClr val="black"/>
                </a:solidFill>
                <a:latin typeface="iCiel Cadena"/>
              </a:endParaRPr>
            </a:p>
          </p:txBody>
        </p:sp>
        <p:sp>
          <p:nvSpPr>
            <p:cNvPr id="55" name="Rectangle 54">
              <a:extLst>
                <a:ext uri="{FF2B5EF4-FFF2-40B4-BE49-F238E27FC236}">
                  <a16:creationId xmlns:a16="http://schemas.microsoft.com/office/drawing/2014/main" xmlns="" id="{568902D0-79E7-40FF-A433-EF9423583E40}"/>
                </a:ext>
              </a:extLst>
            </p:cNvPr>
            <p:cNvSpPr>
              <a:spLocks noChangeArrowheads="1"/>
            </p:cNvSpPr>
            <p:nvPr/>
          </p:nvSpPr>
          <p:spPr bwMode="auto">
            <a:xfrm>
              <a:off x="7436353" y="3302375"/>
              <a:ext cx="600963" cy="332626"/>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zh-CN" dirty="0">
                  <a:solidFill>
                    <a:prstClr val="white"/>
                  </a:solidFill>
                  <a:latin typeface="iCiel Cadena"/>
                  <a:ea typeface="微软雅黑" panose="020B0503020204020204" pitchFamily="34" charset="-122"/>
                </a:rPr>
                <a:t>PIRCE</a:t>
              </a:r>
              <a:endParaRPr lang="zh-CN" altLang="zh-CN" sz="1400" dirty="0">
                <a:solidFill>
                  <a:prstClr val="white"/>
                </a:solidFill>
                <a:latin typeface="iCiel Cadena"/>
              </a:endParaRPr>
            </a:p>
          </p:txBody>
        </p:sp>
        <p:sp>
          <p:nvSpPr>
            <p:cNvPr id="56" name="Rectangle 55">
              <a:extLst>
                <a:ext uri="{FF2B5EF4-FFF2-40B4-BE49-F238E27FC236}">
                  <a16:creationId xmlns:a16="http://schemas.microsoft.com/office/drawing/2014/main" xmlns="" id="{0E856463-3463-4224-9420-E8132E4B15AF}"/>
                </a:ext>
              </a:extLst>
            </p:cNvPr>
            <p:cNvSpPr>
              <a:spLocks noChangeArrowheads="1"/>
            </p:cNvSpPr>
            <p:nvPr/>
          </p:nvSpPr>
          <p:spPr bwMode="auto">
            <a:xfrm>
              <a:off x="6073774" y="3275013"/>
              <a:ext cx="217897"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zh-CN" sz="2400" dirty="0">
                  <a:solidFill>
                    <a:srgbClr val="FFFFFF"/>
                  </a:solidFill>
                  <a:latin typeface="iCiel Cadena"/>
                  <a:ea typeface="微软雅黑" panose="020B0503020204020204" pitchFamily="34" charset="-122"/>
                </a:rPr>
                <a:t>G</a:t>
              </a:r>
              <a:endParaRPr lang="zh-CN" altLang="zh-CN" dirty="0">
                <a:solidFill>
                  <a:prstClr val="black"/>
                </a:solidFill>
                <a:latin typeface="iCiel Cadena"/>
              </a:endParaRPr>
            </a:p>
          </p:txBody>
        </p:sp>
        <p:sp>
          <p:nvSpPr>
            <p:cNvPr id="57" name="Rectangle 56">
              <a:extLst>
                <a:ext uri="{FF2B5EF4-FFF2-40B4-BE49-F238E27FC236}">
                  <a16:creationId xmlns:a16="http://schemas.microsoft.com/office/drawing/2014/main" xmlns="" id="{117E500C-88F0-4DC1-824E-616FE9E5794E}"/>
                </a:ext>
              </a:extLst>
            </p:cNvPr>
            <p:cNvSpPr>
              <a:spLocks noChangeArrowheads="1"/>
            </p:cNvSpPr>
            <p:nvPr/>
          </p:nvSpPr>
          <p:spPr bwMode="auto">
            <a:xfrm>
              <a:off x="6073774" y="3709988"/>
              <a:ext cx="158470"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zh-CN" sz="2400" dirty="0">
                  <a:solidFill>
                    <a:srgbClr val="FFFFFF"/>
                  </a:solidFill>
                  <a:latin typeface="iCiel Cadena"/>
                  <a:ea typeface="微软雅黑" panose="020B0503020204020204" pitchFamily="34" charset="-122"/>
                </a:rPr>
                <a:t>S</a:t>
              </a:r>
              <a:endParaRPr lang="zh-CN" altLang="zh-CN" dirty="0">
                <a:solidFill>
                  <a:prstClr val="black"/>
                </a:solidFill>
                <a:latin typeface="iCiel Cadena"/>
              </a:endParaRPr>
            </a:p>
          </p:txBody>
        </p:sp>
        <p:sp>
          <p:nvSpPr>
            <p:cNvPr id="58" name="Rectangle 57">
              <a:extLst>
                <a:ext uri="{FF2B5EF4-FFF2-40B4-BE49-F238E27FC236}">
                  <a16:creationId xmlns:a16="http://schemas.microsoft.com/office/drawing/2014/main" xmlns="" id="{F34FEC19-E77D-4271-9F04-C7C3B3224428}"/>
                </a:ext>
              </a:extLst>
            </p:cNvPr>
            <p:cNvSpPr>
              <a:spLocks noChangeArrowheads="1"/>
            </p:cNvSpPr>
            <p:nvPr/>
          </p:nvSpPr>
          <p:spPr bwMode="auto">
            <a:xfrm>
              <a:off x="4335463" y="4602163"/>
              <a:ext cx="16927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zh-CN" sz="2400" dirty="0">
                  <a:solidFill>
                    <a:srgbClr val="FFFFFF"/>
                  </a:solidFill>
                  <a:latin typeface="iCiel Cadena"/>
                  <a:ea typeface="微软雅黑" panose="020B0503020204020204" pitchFamily="34" charset="-122"/>
                </a:rPr>
                <a:t>T</a:t>
              </a:r>
              <a:endParaRPr lang="zh-CN" altLang="zh-CN" dirty="0">
                <a:solidFill>
                  <a:prstClr val="black"/>
                </a:solidFill>
                <a:latin typeface="iCiel Cadena"/>
              </a:endParaRPr>
            </a:p>
          </p:txBody>
        </p:sp>
        <p:sp>
          <p:nvSpPr>
            <p:cNvPr id="59" name="Rectangle 58">
              <a:extLst>
                <a:ext uri="{FF2B5EF4-FFF2-40B4-BE49-F238E27FC236}">
                  <a16:creationId xmlns:a16="http://schemas.microsoft.com/office/drawing/2014/main" xmlns="" id="{83D20BED-A985-4A12-B910-064D4343A433}"/>
                </a:ext>
              </a:extLst>
            </p:cNvPr>
            <p:cNvSpPr>
              <a:spLocks noChangeArrowheads="1"/>
            </p:cNvSpPr>
            <p:nvPr/>
          </p:nvSpPr>
          <p:spPr bwMode="auto">
            <a:xfrm>
              <a:off x="4335463" y="4948238"/>
              <a:ext cx="21609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zh-CN" sz="2400" dirty="0">
                  <a:solidFill>
                    <a:srgbClr val="FFFFFF"/>
                  </a:solidFill>
                  <a:latin typeface="iCiel Cadena"/>
                  <a:ea typeface="微软雅黑" panose="020B0503020204020204" pitchFamily="34" charset="-122"/>
                </a:rPr>
                <a:t>H</a:t>
              </a:r>
              <a:endParaRPr lang="zh-CN" altLang="zh-CN" dirty="0">
                <a:solidFill>
                  <a:prstClr val="black"/>
                </a:solidFill>
                <a:latin typeface="iCiel Cadena"/>
              </a:endParaRPr>
            </a:p>
          </p:txBody>
        </p:sp>
      </p:grpSp>
      <p:sp>
        <p:nvSpPr>
          <p:cNvPr id="60" name="Rectangle 59">
            <a:extLst>
              <a:ext uri="{FF2B5EF4-FFF2-40B4-BE49-F238E27FC236}">
                <a16:creationId xmlns:a16="http://schemas.microsoft.com/office/drawing/2014/main" xmlns="" id="{68C4FDB2-A951-4848-A884-2A2E28CBB1FC}"/>
              </a:ext>
            </a:extLst>
          </p:cNvPr>
          <p:cNvSpPr/>
          <p:nvPr/>
        </p:nvSpPr>
        <p:spPr>
          <a:xfrm>
            <a:off x="1967602" y="3249041"/>
            <a:ext cx="8417625" cy="830997"/>
          </a:xfrm>
          <a:prstGeom prst="rect">
            <a:avLst/>
          </a:prstGeom>
          <a:solidFill>
            <a:schemeClr val="bg1"/>
          </a:solidFill>
        </p:spPr>
        <p:txBody>
          <a:bodyPr wrap="none" lIns="91440" tIns="45720" rIns="91440" bIns="45720">
            <a:spAutoFit/>
          </a:bodyPr>
          <a:lstStyle/>
          <a:p>
            <a:pPr algn="ctr"/>
            <a:r>
              <a:rPr lang="en-US" sz="4800" b="1" dirty="0">
                <a:ln w="22225">
                  <a:solidFill>
                    <a:srgbClr val="00B0F0"/>
                  </a:solidFill>
                  <a:prstDash val="solid"/>
                </a:ln>
                <a:solidFill>
                  <a:srgbClr val="00B0F0"/>
                </a:solidFill>
                <a:latin typeface="Times New Roman" panose="02020603050405020304" pitchFamily="18" charset="0"/>
                <a:cs typeface="Times New Roman" panose="02020603050405020304" pitchFamily="18" charset="0"/>
              </a:rPr>
              <a:t>TẠM BIỆT VÀ HẸN GẶP LẠI</a:t>
            </a:r>
          </a:p>
        </p:txBody>
      </p:sp>
      <p:pic>
        <p:nvPicPr>
          <p:cNvPr id="61" name="图片 14">
            <a:extLst>
              <a:ext uri="{FF2B5EF4-FFF2-40B4-BE49-F238E27FC236}">
                <a16:creationId xmlns:a16="http://schemas.microsoft.com/office/drawing/2014/main" xmlns="" id="{14DA71EA-5206-4D1E-9CEF-17F5EA3BCCB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737270" y="4748311"/>
            <a:ext cx="4084635" cy="2041582"/>
          </a:xfrm>
          <a:prstGeom prst="rect">
            <a:avLst/>
          </a:prstGeom>
        </p:spPr>
      </p:pic>
    </p:spTree>
    <p:extLst>
      <p:ext uri="{BB962C8B-B14F-4D97-AF65-F5344CB8AC3E}">
        <p14:creationId xmlns:p14="http://schemas.microsoft.com/office/powerpoint/2010/main" val="2983744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67A95454-AD7A-4B54-A31E-F3546A9EE377}"/>
              </a:ext>
            </a:extLst>
          </p:cNvPr>
          <p:cNvGrpSpPr/>
          <p:nvPr/>
        </p:nvGrpSpPr>
        <p:grpSpPr>
          <a:xfrm>
            <a:off x="193532" y="650331"/>
            <a:ext cx="11839441" cy="5293830"/>
            <a:chOff x="1493519" y="4014646"/>
            <a:chExt cx="10824275" cy="2355674"/>
          </a:xfrm>
        </p:grpSpPr>
        <p:sp>
          <p:nvSpPr>
            <p:cNvPr id="7" name="Rectangle: Rounded Corners 6">
              <a:extLst>
                <a:ext uri="{FF2B5EF4-FFF2-40B4-BE49-F238E27FC236}">
                  <a16:creationId xmlns:a16="http://schemas.microsoft.com/office/drawing/2014/main" xmlns="" id="{338F3DED-7C63-4053-AD11-559D4BD383EC}"/>
                </a:ext>
              </a:extLst>
            </p:cNvPr>
            <p:cNvSpPr/>
            <p:nvPr/>
          </p:nvSpPr>
          <p:spPr>
            <a:xfrm>
              <a:off x="1493519" y="4034139"/>
              <a:ext cx="3343005" cy="569960"/>
            </a:xfrm>
            <a:prstGeom prst="roundRect">
              <a:avLst>
                <a:gd name="adj" fmla="val 24968"/>
              </a:avLst>
            </a:prstGeom>
            <a:solidFill>
              <a:schemeClr val="accent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xmlns="" id="{D522D10C-F3E4-4FC9-9CBA-9E3F2C3A6051}"/>
                </a:ext>
              </a:extLst>
            </p:cNvPr>
            <p:cNvSpPr/>
            <p:nvPr/>
          </p:nvSpPr>
          <p:spPr>
            <a:xfrm>
              <a:off x="1493519" y="4270852"/>
              <a:ext cx="10824275" cy="2099468"/>
            </a:xfrm>
            <a:prstGeom prst="roundRect">
              <a:avLst>
                <a:gd name="adj" fmla="val 12944"/>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xmlns="" id="{F9E3D85A-DA1A-4F8E-AB1C-778510D6D78F}"/>
                </a:ext>
              </a:extLst>
            </p:cNvPr>
            <p:cNvSpPr/>
            <p:nvPr/>
          </p:nvSpPr>
          <p:spPr>
            <a:xfrm>
              <a:off x="1706837" y="4014646"/>
              <a:ext cx="3343005" cy="230116"/>
            </a:xfrm>
            <a:prstGeom prst="rect">
              <a:avLst/>
            </a:prstGeom>
          </p:spPr>
          <p:txBody>
            <a:bodyPr wrap="square">
              <a:spAutoFit/>
            </a:bodyPr>
            <a:lstStyle/>
            <a:p>
              <a:pPr algn="just" defTabSz="342900">
                <a:lnSpc>
                  <a:spcPct val="135000"/>
                </a:lnSpc>
              </a:pPr>
              <a:r>
                <a:rPr lang="en-US" sz="2000" b="1">
                  <a:solidFill>
                    <a:schemeClr val="bg1"/>
                  </a:solidFill>
                  <a:latin typeface="UTM Avo" panose="02040603050506020204" pitchFamily="18" charset="0"/>
                  <a:cs typeface="Times New Roman" panose="02020603050405020304" pitchFamily="18" charset="0"/>
                </a:rPr>
                <a:t>Hoạt động khám phá</a:t>
              </a:r>
              <a:endParaRPr lang="vi-VN" sz="2000" b="1">
                <a:solidFill>
                  <a:schemeClr val="bg1"/>
                </a:solidFill>
                <a:latin typeface="UTM Avo" panose="02040603050506020204" pitchFamily="18" charset="0"/>
                <a:cs typeface="Times New Roman" panose="02020603050405020304" pitchFamily="18" charset="0"/>
              </a:endParaRPr>
            </a:p>
          </p:txBody>
        </p:sp>
      </p:grpSp>
      <p:graphicFrame>
        <p:nvGraphicFramePr>
          <p:cNvPr id="19" name="Chart 18">
            <a:extLst>
              <a:ext uri="{FF2B5EF4-FFF2-40B4-BE49-F238E27FC236}">
                <a16:creationId xmlns:a16="http://schemas.microsoft.com/office/drawing/2014/main" xmlns="" id="{469F731B-1821-40E9-9AE5-0A49C25441C0}"/>
              </a:ext>
            </a:extLst>
          </p:cNvPr>
          <p:cNvGraphicFramePr>
            <a:graphicFrameLocks/>
          </p:cNvGraphicFramePr>
          <p:nvPr>
            <p:extLst>
              <p:ext uri="{D42A27DB-BD31-4B8C-83A1-F6EECF244321}">
                <p14:modId xmlns:p14="http://schemas.microsoft.com/office/powerpoint/2010/main" val="693144511"/>
              </p:ext>
            </p:extLst>
          </p:nvPr>
        </p:nvGraphicFramePr>
        <p:xfrm>
          <a:off x="6626087" y="1681871"/>
          <a:ext cx="5140170" cy="3806511"/>
        </p:xfrm>
        <a:graphic>
          <a:graphicData uri="http://schemas.openxmlformats.org/drawingml/2006/chart">
            <c:chart xmlns:c="http://schemas.openxmlformats.org/drawingml/2006/chart" xmlns:r="http://schemas.openxmlformats.org/officeDocument/2006/relationships" r:id="rId2"/>
          </a:graphicData>
        </a:graphic>
      </p:graphicFrame>
      <p:sp>
        <p:nvSpPr>
          <p:cNvPr id="11" name="TextBox 10">
            <a:extLst>
              <a:ext uri="{FF2B5EF4-FFF2-40B4-BE49-F238E27FC236}">
                <a16:creationId xmlns:a16="http://schemas.microsoft.com/office/drawing/2014/main" xmlns="" id="{B24CE64F-AA90-416A-9E9F-142682F82373}"/>
              </a:ext>
            </a:extLst>
          </p:cNvPr>
          <p:cNvSpPr txBox="1"/>
          <p:nvPr/>
        </p:nvSpPr>
        <p:spPr>
          <a:xfrm>
            <a:off x="291549" y="1471819"/>
            <a:ext cx="6096000" cy="927946"/>
          </a:xfrm>
          <a:prstGeom prst="rect">
            <a:avLst/>
          </a:prstGeom>
          <a:noFill/>
        </p:spPr>
        <p:txBody>
          <a:bodyPr wrap="square">
            <a:spAutoFit/>
          </a:bodyPr>
          <a:lstStyle/>
          <a:p>
            <a:pPr algn="just">
              <a:lnSpc>
                <a:spcPct val="120000"/>
              </a:lnSpc>
            </a:pPr>
            <a:r>
              <a:rPr lang="en-US" sz="2400">
                <a:effectLst/>
                <a:latin typeface="UTM Avo" panose="02040603050506020204" pitchFamily="18" charset="0"/>
                <a:ea typeface="Times New Roman" panose="02020603050405020304" pitchFamily="18" charset="0"/>
              </a:rPr>
              <a:t>Biểu đồ cho ta biết các thông tin được ghi trong bảng dữ liệu sau:</a:t>
            </a:r>
          </a:p>
        </p:txBody>
      </p:sp>
      <p:graphicFrame>
        <p:nvGraphicFramePr>
          <p:cNvPr id="3" name="Table 2">
            <a:extLst>
              <a:ext uri="{FF2B5EF4-FFF2-40B4-BE49-F238E27FC236}">
                <a16:creationId xmlns:a16="http://schemas.microsoft.com/office/drawing/2014/main" xmlns="" id="{A409D34C-BD72-41B7-8A55-232BB0A5BA6C}"/>
              </a:ext>
            </a:extLst>
          </p:cNvPr>
          <p:cNvGraphicFramePr>
            <a:graphicFrameLocks noGrp="1"/>
          </p:cNvGraphicFramePr>
          <p:nvPr>
            <p:extLst>
              <p:ext uri="{D42A27DB-BD31-4B8C-83A1-F6EECF244321}">
                <p14:modId xmlns:p14="http://schemas.microsoft.com/office/powerpoint/2010/main" val="3147449483"/>
              </p:ext>
            </p:extLst>
          </p:nvPr>
        </p:nvGraphicFramePr>
        <p:xfrm>
          <a:off x="425743" y="2633719"/>
          <a:ext cx="6457156" cy="2358888"/>
        </p:xfrm>
        <a:graphic>
          <a:graphicData uri="http://schemas.openxmlformats.org/drawingml/2006/table">
            <a:tbl>
              <a:tblPr firstRow="1" firstCol="1" bandRow="1">
                <a:tableStyleId>{5C22544A-7EE6-4342-B048-85BDC9FD1C3A}</a:tableStyleId>
              </a:tblPr>
              <a:tblGrid>
                <a:gridCol w="1279446">
                  <a:extLst>
                    <a:ext uri="{9D8B030D-6E8A-4147-A177-3AD203B41FA5}">
                      <a16:colId xmlns:a16="http://schemas.microsoft.com/office/drawing/2014/main" xmlns="" val="1392166151"/>
                    </a:ext>
                  </a:extLst>
                </a:gridCol>
                <a:gridCol w="1303416">
                  <a:extLst>
                    <a:ext uri="{9D8B030D-6E8A-4147-A177-3AD203B41FA5}">
                      <a16:colId xmlns:a16="http://schemas.microsoft.com/office/drawing/2014/main" xmlns="" val="3723315705"/>
                    </a:ext>
                  </a:extLst>
                </a:gridCol>
                <a:gridCol w="1256974">
                  <a:extLst>
                    <a:ext uri="{9D8B030D-6E8A-4147-A177-3AD203B41FA5}">
                      <a16:colId xmlns:a16="http://schemas.microsoft.com/office/drawing/2014/main" xmlns="" val="1481571754"/>
                    </a:ext>
                  </a:extLst>
                </a:gridCol>
                <a:gridCol w="1382820">
                  <a:extLst>
                    <a:ext uri="{9D8B030D-6E8A-4147-A177-3AD203B41FA5}">
                      <a16:colId xmlns:a16="http://schemas.microsoft.com/office/drawing/2014/main" xmlns="" val="2190407094"/>
                    </a:ext>
                  </a:extLst>
                </a:gridCol>
                <a:gridCol w="1234500">
                  <a:extLst>
                    <a:ext uri="{9D8B030D-6E8A-4147-A177-3AD203B41FA5}">
                      <a16:colId xmlns:a16="http://schemas.microsoft.com/office/drawing/2014/main" xmlns="" val="1862432887"/>
                    </a:ext>
                  </a:extLst>
                </a:gridCol>
              </a:tblGrid>
              <a:tr h="786296">
                <a:tc gridSpan="5">
                  <a:txBody>
                    <a:bodyPr/>
                    <a:lstStyle/>
                    <a:p>
                      <a:pPr algn="ctr"/>
                      <a:r>
                        <a:rPr lang="en-US" sz="2000">
                          <a:effectLst/>
                          <a:latin typeface="UTM Avo" panose="02040603050506020204" pitchFamily="18" charset="0"/>
                        </a:rPr>
                        <a:t>Tỉ lệ phần trăm thành phần của đất tốt cho cây trồng</a:t>
                      </a:r>
                      <a:endParaRPr lang="en-US" sz="2000">
                        <a:effectLst/>
                        <a:latin typeface="UTM Avo" panose="02040603050506020204" pitchFamily="18" charset="0"/>
                        <a:ea typeface="Times New Roman" panose="02020603050405020304" pitchFamily="18" charset="0"/>
                      </a:endParaRPr>
                    </a:p>
                  </a:txBody>
                  <a:tcPr marL="68580" marR="68580" marT="0" marB="0" anchor="ctr">
                    <a:lnL w="19050" cap="flat" cmpd="sng" algn="ctr">
                      <a:solidFill>
                        <a:srgbClr val="0099FF"/>
                      </a:solidFill>
                      <a:prstDash val="solid"/>
                      <a:round/>
                      <a:headEnd type="none" w="med" len="med"/>
                      <a:tailEnd type="none" w="med" len="med"/>
                    </a:lnL>
                    <a:lnR w="19050" cap="flat" cmpd="sng" algn="ctr">
                      <a:solidFill>
                        <a:srgbClr val="0099FF"/>
                      </a:solidFill>
                      <a:prstDash val="solid"/>
                      <a:round/>
                      <a:headEnd type="none" w="med" len="med"/>
                      <a:tailEnd type="none" w="med" len="med"/>
                    </a:lnR>
                    <a:lnT w="19050" cap="flat" cmpd="sng" algn="ctr">
                      <a:solidFill>
                        <a:srgbClr val="0099FF"/>
                      </a:solidFill>
                      <a:prstDash val="solid"/>
                      <a:round/>
                      <a:headEnd type="none" w="med" len="med"/>
                      <a:tailEnd type="none" w="med" len="med"/>
                    </a:lnT>
                    <a:lnB w="19050" cap="flat" cmpd="sng" algn="ctr">
                      <a:solidFill>
                        <a:srgbClr val="0099FF"/>
                      </a:solidFill>
                      <a:prstDash val="solid"/>
                      <a:round/>
                      <a:headEnd type="none" w="med" len="med"/>
                      <a:tailEnd type="none" w="med" len="med"/>
                    </a:lnB>
                    <a:lnTlToBr w="12700" cmpd="sng">
                      <a:noFill/>
                      <a:prstDash val="solid"/>
                    </a:lnTlToBr>
                    <a:lnBlToTr w="12700" cmpd="sng">
                      <a:noFill/>
                      <a:prstDash val="solid"/>
                    </a:lnBlToTr>
                    <a:solidFill>
                      <a:srgbClr val="66CC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3930441392"/>
                  </a:ext>
                </a:extLst>
              </a:tr>
              <a:tr h="1179444">
                <a:tc>
                  <a:txBody>
                    <a:bodyPr/>
                    <a:lstStyle/>
                    <a:p>
                      <a:pPr algn="ctr"/>
                      <a:r>
                        <a:rPr lang="en-US" sz="2000">
                          <a:effectLst/>
                          <a:latin typeface="UTM Avo" panose="02040603050506020204" pitchFamily="18" charset="0"/>
                        </a:rPr>
                        <a:t>Thành phần</a:t>
                      </a:r>
                      <a:endParaRPr lang="en-US" sz="2000">
                        <a:effectLst/>
                        <a:latin typeface="UTM Avo" panose="02040603050506020204" pitchFamily="18" charset="0"/>
                        <a:ea typeface="Times New Roman" panose="02020603050405020304" pitchFamily="18" charset="0"/>
                      </a:endParaRPr>
                    </a:p>
                  </a:txBody>
                  <a:tcPr marL="68580" marR="68580" marT="0" marB="0" anchor="ctr">
                    <a:lnL w="19050" cap="flat" cmpd="sng" algn="ctr">
                      <a:solidFill>
                        <a:srgbClr val="0099FF"/>
                      </a:solidFill>
                      <a:prstDash val="solid"/>
                      <a:round/>
                      <a:headEnd type="none" w="med" len="med"/>
                      <a:tailEnd type="none" w="med" len="med"/>
                    </a:lnL>
                    <a:lnR w="19050" cap="flat" cmpd="sng" algn="ctr">
                      <a:solidFill>
                        <a:srgbClr val="0099FF"/>
                      </a:solidFill>
                      <a:prstDash val="solid"/>
                      <a:round/>
                      <a:headEnd type="none" w="med" len="med"/>
                      <a:tailEnd type="none" w="med" len="med"/>
                    </a:lnR>
                    <a:lnT w="19050" cap="flat" cmpd="sng" algn="ctr">
                      <a:solidFill>
                        <a:srgbClr val="0099FF"/>
                      </a:solidFill>
                      <a:prstDash val="solid"/>
                      <a:round/>
                      <a:headEnd type="none" w="med" len="med"/>
                      <a:tailEnd type="none" w="med" len="med"/>
                    </a:lnT>
                    <a:lnB w="19050" cap="flat" cmpd="sng" algn="ctr">
                      <a:solidFill>
                        <a:srgbClr val="0099FF"/>
                      </a:solidFill>
                      <a:prstDash val="solid"/>
                      <a:round/>
                      <a:headEnd type="none" w="med" len="med"/>
                      <a:tailEnd type="none" w="med" len="med"/>
                    </a:lnB>
                    <a:lnTlToBr w="12700" cmpd="sng">
                      <a:noFill/>
                      <a:prstDash val="solid"/>
                    </a:lnTlToBr>
                    <a:lnBlToTr w="12700" cmpd="sng">
                      <a:noFill/>
                      <a:prstDash val="solid"/>
                    </a:lnBlToTr>
                    <a:solidFill>
                      <a:srgbClr val="66CCFF"/>
                    </a:solidFill>
                  </a:tcPr>
                </a:tc>
                <a:tc>
                  <a:txBody>
                    <a:bodyPr/>
                    <a:lstStyle/>
                    <a:p>
                      <a:pPr algn="ctr"/>
                      <a:r>
                        <a:rPr lang="en-US" sz="2000" b="1">
                          <a:effectLst/>
                          <a:latin typeface="UTM Avo" panose="02040603050506020204" pitchFamily="18" charset="0"/>
                        </a:rPr>
                        <a:t>Không khí</a:t>
                      </a:r>
                      <a:endParaRPr lang="en-US" sz="2000" b="1">
                        <a:effectLst/>
                        <a:latin typeface="UTM Avo" panose="02040603050506020204" pitchFamily="18" charset="0"/>
                        <a:ea typeface="Times New Roman" panose="02020603050405020304" pitchFamily="18" charset="0"/>
                      </a:endParaRPr>
                    </a:p>
                  </a:txBody>
                  <a:tcPr marL="68580" marR="68580" marT="0" marB="0" anchor="ctr">
                    <a:lnL w="19050" cap="flat" cmpd="sng" algn="ctr">
                      <a:solidFill>
                        <a:srgbClr val="0099FF"/>
                      </a:solidFill>
                      <a:prstDash val="solid"/>
                      <a:round/>
                      <a:headEnd type="none" w="med" len="med"/>
                      <a:tailEnd type="none" w="med" len="med"/>
                    </a:lnL>
                    <a:lnR w="19050" cap="flat" cmpd="sng" algn="ctr">
                      <a:solidFill>
                        <a:srgbClr val="0099FF"/>
                      </a:solidFill>
                      <a:prstDash val="solid"/>
                      <a:round/>
                      <a:headEnd type="none" w="med" len="med"/>
                      <a:tailEnd type="none" w="med" len="med"/>
                    </a:lnR>
                    <a:lnT w="19050" cap="flat" cmpd="sng" algn="ctr">
                      <a:solidFill>
                        <a:srgbClr val="0099FF"/>
                      </a:solidFill>
                      <a:prstDash val="solid"/>
                      <a:round/>
                      <a:headEnd type="none" w="med" len="med"/>
                      <a:tailEnd type="none" w="med" len="med"/>
                    </a:lnT>
                    <a:lnB w="19050" cap="flat" cmpd="sng" algn="ctr">
                      <a:solidFill>
                        <a:srgbClr val="0099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2000" b="1">
                          <a:effectLst/>
                          <a:latin typeface="UTM Avo" panose="02040603050506020204" pitchFamily="18" charset="0"/>
                        </a:rPr>
                        <a:t>Nước</a:t>
                      </a:r>
                      <a:endParaRPr lang="en-US" sz="2000" b="1">
                        <a:effectLst/>
                        <a:latin typeface="UTM Avo" panose="02040603050506020204" pitchFamily="18" charset="0"/>
                        <a:ea typeface="Times New Roman" panose="02020603050405020304" pitchFamily="18" charset="0"/>
                      </a:endParaRPr>
                    </a:p>
                  </a:txBody>
                  <a:tcPr marL="68580" marR="68580" marT="0" marB="0" anchor="ctr">
                    <a:lnL w="19050" cap="flat" cmpd="sng" algn="ctr">
                      <a:solidFill>
                        <a:srgbClr val="0099FF"/>
                      </a:solidFill>
                      <a:prstDash val="solid"/>
                      <a:round/>
                      <a:headEnd type="none" w="med" len="med"/>
                      <a:tailEnd type="none" w="med" len="med"/>
                    </a:lnL>
                    <a:lnR w="19050" cap="flat" cmpd="sng" algn="ctr">
                      <a:solidFill>
                        <a:srgbClr val="0099FF"/>
                      </a:solidFill>
                      <a:prstDash val="solid"/>
                      <a:round/>
                      <a:headEnd type="none" w="med" len="med"/>
                      <a:tailEnd type="none" w="med" len="med"/>
                    </a:lnR>
                    <a:lnT w="19050" cap="flat" cmpd="sng" algn="ctr">
                      <a:solidFill>
                        <a:srgbClr val="0099FF"/>
                      </a:solidFill>
                      <a:prstDash val="solid"/>
                      <a:round/>
                      <a:headEnd type="none" w="med" len="med"/>
                      <a:tailEnd type="none" w="med" len="med"/>
                    </a:lnT>
                    <a:lnB w="19050" cap="flat" cmpd="sng" algn="ctr">
                      <a:solidFill>
                        <a:srgbClr val="0099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2000" b="1">
                          <a:effectLst/>
                          <a:latin typeface="UTM Avo" panose="02040603050506020204" pitchFamily="18" charset="0"/>
                        </a:rPr>
                        <a:t>Chất khoáng</a:t>
                      </a:r>
                      <a:endParaRPr lang="en-US" sz="2000" b="1">
                        <a:effectLst/>
                        <a:latin typeface="UTM Avo" panose="02040603050506020204" pitchFamily="18" charset="0"/>
                        <a:ea typeface="Times New Roman" panose="02020603050405020304" pitchFamily="18" charset="0"/>
                      </a:endParaRPr>
                    </a:p>
                  </a:txBody>
                  <a:tcPr marL="68580" marR="68580" marT="0" marB="0" anchor="ctr">
                    <a:lnL w="19050" cap="flat" cmpd="sng" algn="ctr">
                      <a:solidFill>
                        <a:srgbClr val="0099FF"/>
                      </a:solidFill>
                      <a:prstDash val="solid"/>
                      <a:round/>
                      <a:headEnd type="none" w="med" len="med"/>
                      <a:tailEnd type="none" w="med" len="med"/>
                    </a:lnL>
                    <a:lnR w="19050" cap="flat" cmpd="sng" algn="ctr">
                      <a:solidFill>
                        <a:srgbClr val="0099FF"/>
                      </a:solidFill>
                      <a:prstDash val="solid"/>
                      <a:round/>
                      <a:headEnd type="none" w="med" len="med"/>
                      <a:tailEnd type="none" w="med" len="med"/>
                    </a:lnR>
                    <a:lnT w="19050" cap="flat" cmpd="sng" algn="ctr">
                      <a:solidFill>
                        <a:srgbClr val="0099FF"/>
                      </a:solidFill>
                      <a:prstDash val="solid"/>
                      <a:round/>
                      <a:headEnd type="none" w="med" len="med"/>
                      <a:tailEnd type="none" w="med" len="med"/>
                    </a:lnT>
                    <a:lnB w="19050" cap="flat" cmpd="sng" algn="ctr">
                      <a:solidFill>
                        <a:srgbClr val="0099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2000" b="1">
                          <a:effectLst/>
                          <a:latin typeface="UTM Avo" panose="02040603050506020204" pitchFamily="18" charset="0"/>
                        </a:rPr>
                        <a:t>Chất mùn</a:t>
                      </a:r>
                      <a:endParaRPr lang="en-US" sz="2000" b="1">
                        <a:effectLst/>
                        <a:latin typeface="UTM Avo" panose="02040603050506020204" pitchFamily="18" charset="0"/>
                        <a:ea typeface="Times New Roman" panose="02020603050405020304" pitchFamily="18" charset="0"/>
                      </a:endParaRPr>
                    </a:p>
                  </a:txBody>
                  <a:tcPr marL="68580" marR="68580" marT="0" marB="0" anchor="ctr">
                    <a:lnL w="19050" cap="flat" cmpd="sng" algn="ctr">
                      <a:solidFill>
                        <a:srgbClr val="0099FF"/>
                      </a:solidFill>
                      <a:prstDash val="solid"/>
                      <a:round/>
                      <a:headEnd type="none" w="med" len="med"/>
                      <a:tailEnd type="none" w="med" len="med"/>
                    </a:lnL>
                    <a:lnR w="19050" cap="flat" cmpd="sng" algn="ctr">
                      <a:solidFill>
                        <a:srgbClr val="0099FF"/>
                      </a:solidFill>
                      <a:prstDash val="solid"/>
                      <a:round/>
                      <a:headEnd type="none" w="med" len="med"/>
                      <a:tailEnd type="none" w="med" len="med"/>
                    </a:lnR>
                    <a:lnT w="19050" cap="flat" cmpd="sng" algn="ctr">
                      <a:solidFill>
                        <a:srgbClr val="0099FF"/>
                      </a:solidFill>
                      <a:prstDash val="solid"/>
                      <a:round/>
                      <a:headEnd type="none" w="med" len="med"/>
                      <a:tailEnd type="none" w="med" len="med"/>
                    </a:lnT>
                    <a:lnB w="19050" cap="flat" cmpd="sng" algn="ctr">
                      <a:solidFill>
                        <a:srgbClr val="0099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xmlns="" val="3359714705"/>
                  </a:ext>
                </a:extLst>
              </a:tr>
              <a:tr h="393148">
                <a:tc>
                  <a:txBody>
                    <a:bodyPr/>
                    <a:lstStyle/>
                    <a:p>
                      <a:pPr algn="ctr"/>
                      <a:r>
                        <a:rPr lang="en-US" sz="2000">
                          <a:effectLst/>
                          <a:latin typeface="UTM Avo" panose="02040603050506020204" pitchFamily="18" charset="0"/>
                        </a:rPr>
                        <a:t>Tỉ lệ</a:t>
                      </a:r>
                      <a:endParaRPr lang="en-US" sz="2000">
                        <a:effectLst/>
                        <a:latin typeface="UTM Avo" panose="02040603050506020204" pitchFamily="18" charset="0"/>
                        <a:ea typeface="Times New Roman" panose="02020603050405020304" pitchFamily="18" charset="0"/>
                      </a:endParaRPr>
                    </a:p>
                  </a:txBody>
                  <a:tcPr marL="68580" marR="68580" marT="0" marB="0" anchor="ctr">
                    <a:lnL w="19050" cap="flat" cmpd="sng" algn="ctr">
                      <a:solidFill>
                        <a:srgbClr val="0099FF"/>
                      </a:solidFill>
                      <a:prstDash val="solid"/>
                      <a:round/>
                      <a:headEnd type="none" w="med" len="med"/>
                      <a:tailEnd type="none" w="med" len="med"/>
                    </a:lnL>
                    <a:lnR w="19050" cap="flat" cmpd="sng" algn="ctr">
                      <a:solidFill>
                        <a:srgbClr val="0099FF"/>
                      </a:solidFill>
                      <a:prstDash val="solid"/>
                      <a:round/>
                      <a:headEnd type="none" w="med" len="med"/>
                      <a:tailEnd type="none" w="med" len="med"/>
                    </a:lnR>
                    <a:lnT w="19050" cap="flat" cmpd="sng" algn="ctr">
                      <a:solidFill>
                        <a:srgbClr val="0099FF"/>
                      </a:solidFill>
                      <a:prstDash val="solid"/>
                      <a:round/>
                      <a:headEnd type="none" w="med" len="med"/>
                      <a:tailEnd type="none" w="med" len="med"/>
                    </a:lnT>
                    <a:lnB w="19050" cap="flat" cmpd="sng" algn="ctr">
                      <a:solidFill>
                        <a:srgbClr val="0099FF"/>
                      </a:solidFill>
                      <a:prstDash val="solid"/>
                      <a:round/>
                      <a:headEnd type="none" w="med" len="med"/>
                      <a:tailEnd type="none" w="med" len="med"/>
                    </a:lnB>
                    <a:lnTlToBr w="12700" cmpd="sng">
                      <a:noFill/>
                      <a:prstDash val="solid"/>
                    </a:lnTlToBr>
                    <a:lnBlToTr w="12700" cmpd="sng">
                      <a:noFill/>
                      <a:prstDash val="solid"/>
                    </a:lnBlToTr>
                    <a:solidFill>
                      <a:srgbClr val="66CCFF"/>
                    </a:solidFill>
                  </a:tcPr>
                </a:tc>
                <a:tc>
                  <a:txBody>
                    <a:bodyPr/>
                    <a:lstStyle/>
                    <a:p>
                      <a:pPr algn="ctr"/>
                      <a:r>
                        <a:rPr lang="en-US" sz="2000">
                          <a:effectLst/>
                          <a:latin typeface="UTM Avo" panose="02040603050506020204" pitchFamily="18" charset="0"/>
                        </a:rPr>
                        <a:t>30%</a:t>
                      </a:r>
                      <a:endParaRPr lang="en-US" sz="2000">
                        <a:effectLst/>
                        <a:latin typeface="UTM Avo" panose="02040603050506020204" pitchFamily="18" charset="0"/>
                        <a:ea typeface="Times New Roman" panose="02020603050405020304" pitchFamily="18" charset="0"/>
                      </a:endParaRPr>
                    </a:p>
                  </a:txBody>
                  <a:tcPr marL="68580" marR="68580" marT="0" marB="0" anchor="ctr">
                    <a:lnL w="19050" cap="flat" cmpd="sng" algn="ctr">
                      <a:solidFill>
                        <a:srgbClr val="0099FF"/>
                      </a:solidFill>
                      <a:prstDash val="solid"/>
                      <a:round/>
                      <a:headEnd type="none" w="med" len="med"/>
                      <a:tailEnd type="none" w="med" len="med"/>
                    </a:lnL>
                    <a:lnR w="19050" cap="flat" cmpd="sng" algn="ctr">
                      <a:solidFill>
                        <a:srgbClr val="0099FF"/>
                      </a:solidFill>
                      <a:prstDash val="solid"/>
                      <a:round/>
                      <a:headEnd type="none" w="med" len="med"/>
                      <a:tailEnd type="none" w="med" len="med"/>
                    </a:lnR>
                    <a:lnT w="19050" cap="flat" cmpd="sng" algn="ctr">
                      <a:solidFill>
                        <a:srgbClr val="0099FF"/>
                      </a:solidFill>
                      <a:prstDash val="solid"/>
                      <a:round/>
                      <a:headEnd type="none" w="med" len="med"/>
                      <a:tailEnd type="none" w="med" len="med"/>
                    </a:lnT>
                    <a:lnB w="19050" cap="flat" cmpd="sng" algn="ctr">
                      <a:solidFill>
                        <a:srgbClr val="0099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2000">
                          <a:effectLst/>
                          <a:latin typeface="UTM Avo" panose="02040603050506020204" pitchFamily="18" charset="0"/>
                        </a:rPr>
                        <a:t>30%</a:t>
                      </a:r>
                      <a:endParaRPr lang="en-US" sz="2000">
                        <a:effectLst/>
                        <a:latin typeface="UTM Avo" panose="02040603050506020204" pitchFamily="18" charset="0"/>
                        <a:ea typeface="Times New Roman" panose="02020603050405020304" pitchFamily="18" charset="0"/>
                      </a:endParaRPr>
                    </a:p>
                  </a:txBody>
                  <a:tcPr marL="68580" marR="68580" marT="0" marB="0" anchor="ctr">
                    <a:lnL w="19050" cap="flat" cmpd="sng" algn="ctr">
                      <a:solidFill>
                        <a:srgbClr val="0099FF"/>
                      </a:solidFill>
                      <a:prstDash val="solid"/>
                      <a:round/>
                      <a:headEnd type="none" w="med" len="med"/>
                      <a:tailEnd type="none" w="med" len="med"/>
                    </a:lnL>
                    <a:lnR w="19050" cap="flat" cmpd="sng" algn="ctr">
                      <a:solidFill>
                        <a:srgbClr val="0099FF"/>
                      </a:solidFill>
                      <a:prstDash val="solid"/>
                      <a:round/>
                      <a:headEnd type="none" w="med" len="med"/>
                      <a:tailEnd type="none" w="med" len="med"/>
                    </a:lnR>
                    <a:lnT w="19050" cap="flat" cmpd="sng" algn="ctr">
                      <a:solidFill>
                        <a:srgbClr val="0099FF"/>
                      </a:solidFill>
                      <a:prstDash val="solid"/>
                      <a:round/>
                      <a:headEnd type="none" w="med" len="med"/>
                      <a:tailEnd type="none" w="med" len="med"/>
                    </a:lnT>
                    <a:lnB w="19050" cap="flat" cmpd="sng" algn="ctr">
                      <a:solidFill>
                        <a:srgbClr val="0099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2000">
                          <a:effectLst/>
                          <a:latin typeface="UTM Avo" panose="02040603050506020204" pitchFamily="18" charset="0"/>
                        </a:rPr>
                        <a:t>35%</a:t>
                      </a:r>
                      <a:endParaRPr lang="en-US" sz="2000">
                        <a:effectLst/>
                        <a:latin typeface="UTM Avo" panose="02040603050506020204" pitchFamily="18" charset="0"/>
                        <a:ea typeface="Times New Roman" panose="02020603050405020304" pitchFamily="18" charset="0"/>
                      </a:endParaRPr>
                    </a:p>
                  </a:txBody>
                  <a:tcPr marL="68580" marR="68580" marT="0" marB="0" anchor="ctr">
                    <a:lnL w="19050" cap="flat" cmpd="sng" algn="ctr">
                      <a:solidFill>
                        <a:srgbClr val="0099FF"/>
                      </a:solidFill>
                      <a:prstDash val="solid"/>
                      <a:round/>
                      <a:headEnd type="none" w="med" len="med"/>
                      <a:tailEnd type="none" w="med" len="med"/>
                    </a:lnL>
                    <a:lnR w="19050" cap="flat" cmpd="sng" algn="ctr">
                      <a:solidFill>
                        <a:srgbClr val="0099FF"/>
                      </a:solidFill>
                      <a:prstDash val="solid"/>
                      <a:round/>
                      <a:headEnd type="none" w="med" len="med"/>
                      <a:tailEnd type="none" w="med" len="med"/>
                    </a:lnR>
                    <a:lnT w="19050" cap="flat" cmpd="sng" algn="ctr">
                      <a:solidFill>
                        <a:srgbClr val="0099FF"/>
                      </a:solidFill>
                      <a:prstDash val="solid"/>
                      <a:round/>
                      <a:headEnd type="none" w="med" len="med"/>
                      <a:tailEnd type="none" w="med" len="med"/>
                    </a:lnT>
                    <a:lnB w="19050" cap="flat" cmpd="sng" algn="ctr">
                      <a:solidFill>
                        <a:srgbClr val="0099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2000" dirty="0">
                          <a:effectLst/>
                          <a:latin typeface="UTM Avo" panose="02040603050506020204" pitchFamily="18" charset="0"/>
                        </a:rPr>
                        <a:t>5%</a:t>
                      </a:r>
                      <a:endParaRPr lang="en-US" sz="2000" dirty="0">
                        <a:effectLst/>
                        <a:latin typeface="UTM Avo" panose="02040603050506020204" pitchFamily="18" charset="0"/>
                        <a:ea typeface="Times New Roman" panose="02020603050405020304" pitchFamily="18" charset="0"/>
                      </a:endParaRPr>
                    </a:p>
                  </a:txBody>
                  <a:tcPr marL="68580" marR="68580" marT="0" marB="0" anchor="ctr">
                    <a:lnL w="19050" cap="flat" cmpd="sng" algn="ctr">
                      <a:solidFill>
                        <a:srgbClr val="0099FF"/>
                      </a:solidFill>
                      <a:prstDash val="solid"/>
                      <a:round/>
                      <a:headEnd type="none" w="med" len="med"/>
                      <a:tailEnd type="none" w="med" len="med"/>
                    </a:lnL>
                    <a:lnR w="19050" cap="flat" cmpd="sng" algn="ctr">
                      <a:solidFill>
                        <a:srgbClr val="0099FF"/>
                      </a:solidFill>
                      <a:prstDash val="solid"/>
                      <a:round/>
                      <a:headEnd type="none" w="med" len="med"/>
                      <a:tailEnd type="none" w="med" len="med"/>
                    </a:lnR>
                    <a:lnT w="19050" cap="flat" cmpd="sng" algn="ctr">
                      <a:solidFill>
                        <a:srgbClr val="0099FF"/>
                      </a:solidFill>
                      <a:prstDash val="solid"/>
                      <a:round/>
                      <a:headEnd type="none" w="med" len="med"/>
                      <a:tailEnd type="none" w="med" len="med"/>
                    </a:lnT>
                    <a:lnB w="19050" cap="flat" cmpd="sng" algn="ctr">
                      <a:solidFill>
                        <a:srgbClr val="0099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xmlns="" val="3121209811"/>
                  </a:ext>
                </a:extLst>
              </a:tr>
            </a:tbl>
          </a:graphicData>
        </a:graphic>
      </p:graphicFrame>
    </p:spTree>
    <p:extLst>
      <p:ext uri="{BB962C8B-B14F-4D97-AF65-F5344CB8AC3E}">
        <p14:creationId xmlns:p14="http://schemas.microsoft.com/office/powerpoint/2010/main" val="40673248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xmlns="" id="{B01AA7BB-C6C5-4F03-AA5F-9426F64D40A4}"/>
              </a:ext>
            </a:extLst>
          </p:cNvPr>
          <p:cNvSpPr/>
          <p:nvPr/>
        </p:nvSpPr>
        <p:spPr>
          <a:xfrm>
            <a:off x="806105" y="515955"/>
            <a:ext cx="10932971" cy="2227243"/>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endParaRPr lang="en-US" sz="2000">
              <a:solidFill>
                <a:schemeClr val="tx1"/>
              </a:solidFill>
              <a:effectLst/>
              <a:latin typeface="UTM Avo" panose="02040603050506020204" pitchFamily="18" charset="0"/>
              <a:ea typeface="Times New Roman" panose="02020603050405020304" pitchFamily="18" charset="0"/>
            </a:endParaRPr>
          </a:p>
        </p:txBody>
      </p:sp>
      <p:sp>
        <p:nvSpPr>
          <p:cNvPr id="6" name="Rectangle 5">
            <a:extLst>
              <a:ext uri="{FF2B5EF4-FFF2-40B4-BE49-F238E27FC236}">
                <a16:creationId xmlns:a16="http://schemas.microsoft.com/office/drawing/2014/main" xmlns="" id="{C7DDBA83-8292-48ED-A291-C63AFC2CB88B}"/>
              </a:ext>
            </a:extLst>
          </p:cNvPr>
          <p:cNvSpPr/>
          <p:nvPr/>
        </p:nvSpPr>
        <p:spPr>
          <a:xfrm>
            <a:off x="1163500" y="570765"/>
            <a:ext cx="10598525"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xmlns="" id="{6D568D24-8C76-46BB-B5B1-43ED7B9A055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2865" y="294103"/>
            <a:ext cx="857250" cy="857250"/>
          </a:xfrm>
          <a:prstGeom prst="rect">
            <a:avLst/>
          </a:prstGeom>
        </p:spPr>
      </p:pic>
      <p:sp>
        <p:nvSpPr>
          <p:cNvPr id="11" name="Rectangle: Rounded Corners 10">
            <a:extLst>
              <a:ext uri="{FF2B5EF4-FFF2-40B4-BE49-F238E27FC236}">
                <a16:creationId xmlns:a16="http://schemas.microsoft.com/office/drawing/2014/main" xmlns="" id="{D2A5AF4E-DDC7-4CF2-A335-36D1FF2FAD86}"/>
              </a:ext>
            </a:extLst>
          </p:cNvPr>
          <p:cNvSpPr/>
          <p:nvPr/>
        </p:nvSpPr>
        <p:spPr>
          <a:xfrm>
            <a:off x="841920" y="3104679"/>
            <a:ext cx="10932970" cy="3110588"/>
          </a:xfrm>
          <a:prstGeom prst="roundRect">
            <a:avLst/>
          </a:prstGeom>
          <a:solidFill>
            <a:srgbClr val="BCE8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endParaRPr lang="en-US" sz="2000">
              <a:solidFill>
                <a:schemeClr val="tx1"/>
              </a:solidFill>
              <a:effectLst/>
              <a:latin typeface="UTM Avo" panose="02040603050506020204" pitchFamily="18" charset="0"/>
              <a:ea typeface="Times New Roman" panose="02020603050405020304" pitchFamily="18" charset="0"/>
            </a:endParaRPr>
          </a:p>
        </p:txBody>
      </p:sp>
      <p:pic>
        <p:nvPicPr>
          <p:cNvPr id="5" name="Picture 4">
            <a:extLst>
              <a:ext uri="{FF2B5EF4-FFF2-40B4-BE49-F238E27FC236}">
                <a16:creationId xmlns:a16="http://schemas.microsoft.com/office/drawing/2014/main" xmlns="" id="{AC691711-A0C0-4F77-BD04-332402672FF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6069" y="3011917"/>
            <a:ext cx="857250" cy="857250"/>
          </a:xfrm>
          <a:prstGeom prst="rect">
            <a:avLst/>
          </a:prstGeom>
        </p:spPr>
      </p:pic>
      <p:sp>
        <p:nvSpPr>
          <p:cNvPr id="2" name="TextBox 1">
            <a:extLst>
              <a:ext uri="{FF2B5EF4-FFF2-40B4-BE49-F238E27FC236}">
                <a16:creationId xmlns:a16="http://schemas.microsoft.com/office/drawing/2014/main" xmlns="" id="{D1DDA631-3D41-4B66-A91B-8F16C903FA0D}"/>
              </a:ext>
            </a:extLst>
          </p:cNvPr>
          <p:cNvSpPr txBox="1"/>
          <p:nvPr/>
        </p:nvSpPr>
        <p:spPr>
          <a:xfrm>
            <a:off x="969030" y="608110"/>
            <a:ext cx="10607119" cy="2042932"/>
          </a:xfrm>
          <a:prstGeom prst="rect">
            <a:avLst/>
          </a:prstGeom>
          <a:noFill/>
        </p:spPr>
        <p:txBody>
          <a:bodyPr wrap="square" rtlCol="0">
            <a:spAutoFit/>
          </a:bodyPr>
          <a:lstStyle/>
          <a:p>
            <a:pPr algn="just">
              <a:lnSpc>
                <a:spcPct val="130000"/>
              </a:lnSpc>
            </a:pPr>
            <a:r>
              <a:rPr lang="en-US" sz="2000">
                <a:solidFill>
                  <a:schemeClr val="tx1"/>
                </a:solidFill>
                <a:effectLst/>
                <a:latin typeface="UTM Avo" panose="02040603050506020204" pitchFamily="18" charset="0"/>
                <a:ea typeface="Times New Roman" panose="02020603050405020304" pitchFamily="18" charset="0"/>
              </a:rPr>
              <a:t>Để biểu thị tỉ lệ phần trăm của từng loại số liệu so với toàn thể, ta thường sử dụng biểu đồ hình quạt tròn. </a:t>
            </a:r>
          </a:p>
          <a:p>
            <a:pPr algn="just">
              <a:lnSpc>
                <a:spcPct val="130000"/>
              </a:lnSpc>
            </a:pPr>
            <a:r>
              <a:rPr lang="en-US" sz="2000">
                <a:solidFill>
                  <a:schemeClr val="tx1"/>
                </a:solidFill>
                <a:effectLst/>
                <a:latin typeface="UTM Avo" panose="02040603050506020204" pitchFamily="18" charset="0"/>
                <a:ea typeface="Times New Roman" panose="02020603050405020304" pitchFamily="18" charset="0"/>
              </a:rPr>
              <a:t>Đó là biểu đồ có dạng hình tròn được chia thành các hình quạt. </a:t>
            </a:r>
          </a:p>
          <a:p>
            <a:pPr algn="just">
              <a:lnSpc>
                <a:spcPct val="130000"/>
              </a:lnSpc>
            </a:pPr>
            <a:r>
              <a:rPr lang="en-US" sz="2000">
                <a:solidFill>
                  <a:schemeClr val="tx1"/>
                </a:solidFill>
                <a:effectLst/>
                <a:latin typeface="UTM Avo" panose="02040603050506020204" pitchFamily="18" charset="0"/>
                <a:ea typeface="Times New Roman" panose="02020603050405020304" pitchFamily="18" charset="0"/>
              </a:rPr>
              <a:t>Tỉ số diện tích của từng hình quạt so với cả hình tròn biểu thị tỉ lệ phần trăm của từng số liệu tương ứng.</a:t>
            </a:r>
          </a:p>
        </p:txBody>
      </p:sp>
      <p:sp>
        <p:nvSpPr>
          <p:cNvPr id="3" name="TextBox 2">
            <a:extLst>
              <a:ext uri="{FF2B5EF4-FFF2-40B4-BE49-F238E27FC236}">
                <a16:creationId xmlns:a16="http://schemas.microsoft.com/office/drawing/2014/main" xmlns="" id="{A60A930D-8F2E-4050-ADEB-7CEA319B06BD}"/>
              </a:ext>
            </a:extLst>
          </p:cNvPr>
          <p:cNvSpPr txBox="1"/>
          <p:nvPr/>
        </p:nvSpPr>
        <p:spPr>
          <a:xfrm>
            <a:off x="976490" y="3200236"/>
            <a:ext cx="10762586" cy="2843151"/>
          </a:xfrm>
          <a:prstGeom prst="rect">
            <a:avLst/>
          </a:prstGeom>
          <a:noFill/>
        </p:spPr>
        <p:txBody>
          <a:bodyPr wrap="square" rtlCol="0">
            <a:spAutoFit/>
          </a:bodyPr>
          <a:lstStyle/>
          <a:p>
            <a:pPr algn="just">
              <a:lnSpc>
                <a:spcPct val="130000"/>
              </a:lnSpc>
            </a:pPr>
            <a:r>
              <a:rPr lang="en-US" sz="2000" b="1">
                <a:solidFill>
                  <a:schemeClr val="tx1"/>
                </a:solidFill>
                <a:effectLst/>
                <a:latin typeface="UTM Avo" panose="02040603050506020204" pitchFamily="18" charset="0"/>
                <a:ea typeface="Times New Roman" panose="02020603050405020304" pitchFamily="18" charset="0"/>
              </a:rPr>
              <a:t>Đọc biểu đồ hình quạt tròn</a:t>
            </a:r>
          </a:p>
          <a:p>
            <a:pPr algn="just">
              <a:lnSpc>
                <a:spcPct val="130000"/>
              </a:lnSpc>
            </a:pPr>
            <a:r>
              <a:rPr lang="en-US" sz="2000">
                <a:solidFill>
                  <a:schemeClr val="tx1"/>
                </a:solidFill>
                <a:effectLst/>
                <a:latin typeface="UTM Avo" panose="02040603050506020204" pitchFamily="18" charset="0"/>
                <a:ea typeface="Times New Roman" panose="02020603050405020304" pitchFamily="18" charset="0"/>
              </a:rPr>
              <a:t>Để đọc một biểu đồ hình quạt tròn, ta cần thực hiện như sau:</a:t>
            </a:r>
          </a:p>
          <a:p>
            <a:pPr algn="just">
              <a:lnSpc>
                <a:spcPct val="130000"/>
              </a:lnSpc>
            </a:pPr>
            <a:r>
              <a:rPr lang="en-US" sz="2000">
                <a:solidFill>
                  <a:schemeClr val="tx1"/>
                </a:solidFill>
                <a:effectLst/>
                <a:latin typeface="UTM Avo" panose="02040603050506020204" pitchFamily="18" charset="0"/>
                <a:ea typeface="Times New Roman" panose="02020603050405020304" pitchFamily="18" charset="0"/>
                <a:sym typeface="Wingdings 2" panose="05020102010507070707" pitchFamily="18" charset="2"/>
              </a:rPr>
              <a:t></a:t>
            </a:r>
            <a:r>
              <a:rPr lang="en-US" sz="2000">
                <a:solidFill>
                  <a:schemeClr val="tx1"/>
                </a:solidFill>
                <a:effectLst/>
                <a:latin typeface="UTM Avo" panose="02040603050506020204" pitchFamily="18" charset="0"/>
                <a:ea typeface="Times New Roman" panose="02020603050405020304" pitchFamily="18" charset="0"/>
              </a:rPr>
              <a:t> Xác định số đối tượng được biểu thị bằng cách đếm số hình quạt có trong hình tròn.</a:t>
            </a:r>
          </a:p>
          <a:p>
            <a:pPr algn="just">
              <a:lnSpc>
                <a:spcPct val="130000"/>
              </a:lnSpc>
            </a:pPr>
            <a:r>
              <a:rPr lang="en-US" sz="2000">
                <a:solidFill>
                  <a:schemeClr val="tx1"/>
                </a:solidFill>
                <a:effectLst/>
                <a:latin typeface="UTM Avo" panose="02040603050506020204" pitchFamily="18" charset="0"/>
                <a:ea typeface="Times New Roman" panose="02020603050405020304" pitchFamily="18" charset="0"/>
                <a:sym typeface="Wingdings 2" panose="05020102010507070707" pitchFamily="18" charset="2"/>
              </a:rPr>
              <a:t></a:t>
            </a:r>
            <a:r>
              <a:rPr lang="en-US" sz="2000">
                <a:solidFill>
                  <a:schemeClr val="tx1"/>
                </a:solidFill>
                <a:effectLst/>
                <a:latin typeface="UTM Avo" panose="02040603050506020204" pitchFamily="18" charset="0"/>
                <a:ea typeface="Times New Roman" panose="02020603050405020304" pitchFamily="18" charset="0"/>
              </a:rPr>
              <a:t> Đọc ghi chú của biểu đồ để biết tên các đối tượng.</a:t>
            </a:r>
          </a:p>
          <a:p>
            <a:pPr algn="just">
              <a:lnSpc>
                <a:spcPct val="130000"/>
              </a:lnSpc>
            </a:pPr>
            <a:r>
              <a:rPr lang="en-US" sz="2000">
                <a:solidFill>
                  <a:schemeClr val="tx1"/>
                </a:solidFill>
                <a:effectLst/>
                <a:latin typeface="UTM Avo" panose="02040603050506020204" pitchFamily="18" charset="0"/>
                <a:ea typeface="Times New Roman" panose="02020603050405020304" pitchFamily="18" charset="0"/>
                <a:cs typeface="Times New Roman" panose="02020603050405020304" pitchFamily="18" charset="0"/>
                <a:sym typeface="Wingdings 2" panose="05020102010507070707" pitchFamily="18" charset="2"/>
              </a:rPr>
              <a:t></a:t>
            </a:r>
            <a:r>
              <a:rPr lang="en-US" sz="2000">
                <a:solidFill>
                  <a:schemeClr val="tx1"/>
                </a:solidFill>
                <a:effectLst/>
                <a:latin typeface="UTM Avo" panose="02040603050506020204" pitchFamily="18" charset="0"/>
                <a:ea typeface="Times New Roman" panose="02020603050405020304" pitchFamily="18" charset="0"/>
              </a:rPr>
              <a:t> Xác định tỉ lệ phần trăm của từng đối tượng so với toàn thể bằng cách đọc số ghi trên biểu đồ.</a:t>
            </a:r>
          </a:p>
        </p:txBody>
      </p:sp>
    </p:spTree>
    <p:extLst>
      <p:ext uri="{BB962C8B-B14F-4D97-AF65-F5344CB8AC3E}">
        <p14:creationId xmlns:p14="http://schemas.microsoft.com/office/powerpoint/2010/main" val="1166896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DE1EDEA8-9C8B-4179-88FC-1BEDCA4D997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85776" y="283679"/>
            <a:ext cx="857250" cy="857250"/>
          </a:xfrm>
          <a:prstGeom prst="rect">
            <a:avLst/>
          </a:prstGeom>
        </p:spPr>
      </p:pic>
      <p:sp>
        <p:nvSpPr>
          <p:cNvPr id="12" name="TextBox 11">
            <a:extLst>
              <a:ext uri="{FF2B5EF4-FFF2-40B4-BE49-F238E27FC236}">
                <a16:creationId xmlns:a16="http://schemas.microsoft.com/office/drawing/2014/main" xmlns="" id="{BCD0F7F3-9ADE-4A39-A483-531D2A343492}"/>
              </a:ext>
            </a:extLst>
          </p:cNvPr>
          <p:cNvSpPr txBox="1"/>
          <p:nvPr/>
        </p:nvSpPr>
        <p:spPr>
          <a:xfrm>
            <a:off x="1343026" y="494598"/>
            <a:ext cx="3604592" cy="646331"/>
          </a:xfrm>
          <a:prstGeom prst="rect">
            <a:avLst/>
          </a:prstGeom>
          <a:noFill/>
        </p:spPr>
        <p:txBody>
          <a:bodyPr wrap="square" rtlCol="0">
            <a:spAutoFit/>
          </a:bodyPr>
          <a:lstStyle/>
          <a:p>
            <a:r>
              <a:rPr lang="en-US" sz="3600" b="1">
                <a:solidFill>
                  <a:srgbClr val="FF0066"/>
                </a:solidFill>
                <a:latin typeface="UTM Avo" panose="02040603050506020204" pitchFamily="18" charset="0"/>
              </a:rPr>
              <a:t>THỰC HÀNH</a:t>
            </a:r>
          </a:p>
        </p:txBody>
      </p:sp>
      <p:sp>
        <p:nvSpPr>
          <p:cNvPr id="14" name="TextBox 13">
            <a:extLst>
              <a:ext uri="{FF2B5EF4-FFF2-40B4-BE49-F238E27FC236}">
                <a16:creationId xmlns:a16="http://schemas.microsoft.com/office/drawing/2014/main" xmlns="" id="{AE61B3A3-0F85-4B89-B554-D03F23C0D08E}"/>
              </a:ext>
            </a:extLst>
          </p:cNvPr>
          <p:cNvSpPr txBox="1"/>
          <p:nvPr/>
        </p:nvSpPr>
        <p:spPr>
          <a:xfrm>
            <a:off x="304800" y="1351848"/>
            <a:ext cx="5347252" cy="1472711"/>
          </a:xfrm>
          <a:prstGeom prst="rect">
            <a:avLst/>
          </a:prstGeom>
          <a:noFill/>
        </p:spPr>
        <p:txBody>
          <a:bodyPr wrap="square">
            <a:spAutoFit/>
          </a:bodyPr>
          <a:lstStyle/>
          <a:p>
            <a:pPr algn="just">
              <a:lnSpc>
                <a:spcPct val="130000"/>
              </a:lnSpc>
            </a:pPr>
            <a:r>
              <a:rPr lang="en-US" sz="2400">
                <a:effectLst/>
                <a:latin typeface="UTM Avo" panose="02040603050506020204" pitchFamily="18" charset="0"/>
                <a:ea typeface="Times New Roman" panose="02020603050405020304" pitchFamily="18" charset="0"/>
              </a:rPr>
              <a:t>Hãy đọc các thông tin từ biểu đồ bên và lập bảng thống kê tương ứng.</a:t>
            </a:r>
            <a:endParaRPr lang="en-US" sz="2400">
              <a:latin typeface="UTM Avo" panose="02040603050506020204" pitchFamily="18" charset="0"/>
            </a:endParaRPr>
          </a:p>
        </p:txBody>
      </p:sp>
      <p:graphicFrame>
        <p:nvGraphicFramePr>
          <p:cNvPr id="16" name="Chart 15">
            <a:extLst>
              <a:ext uri="{FF2B5EF4-FFF2-40B4-BE49-F238E27FC236}">
                <a16:creationId xmlns:a16="http://schemas.microsoft.com/office/drawing/2014/main" xmlns="" id="{D9C9BC09-769C-4370-A264-56B90B082212}"/>
              </a:ext>
            </a:extLst>
          </p:cNvPr>
          <p:cNvGraphicFramePr>
            <a:graphicFrameLocks/>
          </p:cNvGraphicFramePr>
          <p:nvPr>
            <p:extLst>
              <p:ext uri="{D42A27DB-BD31-4B8C-83A1-F6EECF244321}">
                <p14:modId xmlns:p14="http://schemas.microsoft.com/office/powerpoint/2010/main" val="2934933182"/>
              </p:ext>
            </p:extLst>
          </p:nvPr>
        </p:nvGraphicFramePr>
        <p:xfrm>
          <a:off x="5652052" y="1472358"/>
          <a:ext cx="6539948" cy="460844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31670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Graphic spid="16"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DE1EDEA8-9C8B-4179-88FC-1BEDCA4D997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85776" y="283679"/>
            <a:ext cx="857250" cy="857250"/>
          </a:xfrm>
          <a:prstGeom prst="rect">
            <a:avLst/>
          </a:prstGeom>
        </p:spPr>
      </p:pic>
      <p:sp>
        <p:nvSpPr>
          <p:cNvPr id="12" name="TextBox 11">
            <a:extLst>
              <a:ext uri="{FF2B5EF4-FFF2-40B4-BE49-F238E27FC236}">
                <a16:creationId xmlns:a16="http://schemas.microsoft.com/office/drawing/2014/main" xmlns="" id="{BCD0F7F3-9ADE-4A39-A483-531D2A343492}"/>
              </a:ext>
            </a:extLst>
          </p:cNvPr>
          <p:cNvSpPr txBox="1"/>
          <p:nvPr/>
        </p:nvSpPr>
        <p:spPr>
          <a:xfrm>
            <a:off x="1343026" y="494598"/>
            <a:ext cx="3604592" cy="646331"/>
          </a:xfrm>
          <a:prstGeom prst="rect">
            <a:avLst/>
          </a:prstGeom>
          <a:noFill/>
        </p:spPr>
        <p:txBody>
          <a:bodyPr wrap="square" rtlCol="0">
            <a:spAutoFit/>
          </a:bodyPr>
          <a:lstStyle/>
          <a:p>
            <a:r>
              <a:rPr lang="en-US" sz="3600" b="1">
                <a:solidFill>
                  <a:srgbClr val="FF0066"/>
                </a:solidFill>
                <a:latin typeface="UTM Avo" panose="02040603050506020204" pitchFamily="18" charset="0"/>
              </a:rPr>
              <a:t>THỰC HÀNH</a:t>
            </a:r>
          </a:p>
        </p:txBody>
      </p:sp>
      <p:sp>
        <p:nvSpPr>
          <p:cNvPr id="14" name="TextBox 13">
            <a:extLst>
              <a:ext uri="{FF2B5EF4-FFF2-40B4-BE49-F238E27FC236}">
                <a16:creationId xmlns:a16="http://schemas.microsoft.com/office/drawing/2014/main" xmlns="" id="{AE61B3A3-0F85-4B89-B554-D03F23C0D08E}"/>
              </a:ext>
            </a:extLst>
          </p:cNvPr>
          <p:cNvSpPr txBox="1"/>
          <p:nvPr/>
        </p:nvSpPr>
        <p:spPr>
          <a:xfrm>
            <a:off x="304800" y="1351848"/>
            <a:ext cx="5347252" cy="992579"/>
          </a:xfrm>
          <a:prstGeom prst="rect">
            <a:avLst/>
          </a:prstGeom>
          <a:noFill/>
        </p:spPr>
        <p:txBody>
          <a:bodyPr wrap="square">
            <a:spAutoFit/>
          </a:bodyPr>
          <a:lstStyle/>
          <a:p>
            <a:pPr algn="just">
              <a:lnSpc>
                <a:spcPct val="130000"/>
              </a:lnSpc>
            </a:pPr>
            <a:r>
              <a:rPr lang="en-US" sz="2400">
                <a:effectLst/>
                <a:latin typeface="UTM Avo" panose="02040603050506020204" pitchFamily="18" charset="0"/>
                <a:ea typeface="Times New Roman" panose="02020603050405020304" pitchFamily="18" charset="0"/>
              </a:rPr>
              <a:t>Biểu đồ cho ta biết các thông tin được ghi trong bảng dữ liệu sau:</a:t>
            </a:r>
          </a:p>
        </p:txBody>
      </p:sp>
      <p:graphicFrame>
        <p:nvGraphicFramePr>
          <p:cNvPr id="16" name="Chart 15">
            <a:extLst>
              <a:ext uri="{FF2B5EF4-FFF2-40B4-BE49-F238E27FC236}">
                <a16:creationId xmlns:a16="http://schemas.microsoft.com/office/drawing/2014/main" xmlns="" id="{D9C9BC09-769C-4370-A264-56B90B082212}"/>
              </a:ext>
            </a:extLst>
          </p:cNvPr>
          <p:cNvGraphicFramePr>
            <a:graphicFrameLocks/>
          </p:cNvGraphicFramePr>
          <p:nvPr>
            <p:extLst>
              <p:ext uri="{D42A27DB-BD31-4B8C-83A1-F6EECF244321}">
                <p14:modId xmlns:p14="http://schemas.microsoft.com/office/powerpoint/2010/main" val="2833851217"/>
              </p:ext>
            </p:extLst>
          </p:nvPr>
        </p:nvGraphicFramePr>
        <p:xfrm>
          <a:off x="6844747" y="1848137"/>
          <a:ext cx="5347253" cy="39742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Table 3">
            <a:extLst>
              <a:ext uri="{FF2B5EF4-FFF2-40B4-BE49-F238E27FC236}">
                <a16:creationId xmlns:a16="http://schemas.microsoft.com/office/drawing/2014/main" xmlns="" id="{93D75640-C3FD-4F89-B6BF-B0CF05568769}"/>
              </a:ext>
            </a:extLst>
          </p:cNvPr>
          <p:cNvGraphicFramePr>
            <a:graphicFrameLocks noGrp="1"/>
          </p:cNvGraphicFramePr>
          <p:nvPr>
            <p:extLst>
              <p:ext uri="{D42A27DB-BD31-4B8C-83A1-F6EECF244321}">
                <p14:modId xmlns:p14="http://schemas.microsoft.com/office/powerpoint/2010/main" val="29447319"/>
              </p:ext>
            </p:extLst>
          </p:nvPr>
        </p:nvGraphicFramePr>
        <p:xfrm>
          <a:off x="185531" y="2555346"/>
          <a:ext cx="6771863" cy="2950805"/>
        </p:xfrm>
        <a:graphic>
          <a:graphicData uri="http://schemas.openxmlformats.org/drawingml/2006/table">
            <a:tbl>
              <a:tblPr firstRow="1" firstCol="1" bandRow="1">
                <a:tableStyleId>{5C22544A-7EE6-4342-B048-85BDC9FD1C3A}</a:tableStyleId>
              </a:tblPr>
              <a:tblGrid>
                <a:gridCol w="1126352">
                  <a:extLst>
                    <a:ext uri="{9D8B030D-6E8A-4147-A177-3AD203B41FA5}">
                      <a16:colId xmlns:a16="http://schemas.microsoft.com/office/drawing/2014/main" xmlns="" val="327421188"/>
                    </a:ext>
                  </a:extLst>
                </a:gridCol>
                <a:gridCol w="1126352">
                  <a:extLst>
                    <a:ext uri="{9D8B030D-6E8A-4147-A177-3AD203B41FA5}">
                      <a16:colId xmlns:a16="http://schemas.microsoft.com/office/drawing/2014/main" xmlns="" val="3260036935"/>
                    </a:ext>
                  </a:extLst>
                </a:gridCol>
                <a:gridCol w="1126352">
                  <a:extLst>
                    <a:ext uri="{9D8B030D-6E8A-4147-A177-3AD203B41FA5}">
                      <a16:colId xmlns:a16="http://schemas.microsoft.com/office/drawing/2014/main" xmlns="" val="355255662"/>
                    </a:ext>
                  </a:extLst>
                </a:gridCol>
                <a:gridCol w="1132464">
                  <a:extLst>
                    <a:ext uri="{9D8B030D-6E8A-4147-A177-3AD203B41FA5}">
                      <a16:colId xmlns:a16="http://schemas.microsoft.com/office/drawing/2014/main" xmlns="" val="652665329"/>
                    </a:ext>
                  </a:extLst>
                </a:gridCol>
                <a:gridCol w="1132464">
                  <a:extLst>
                    <a:ext uri="{9D8B030D-6E8A-4147-A177-3AD203B41FA5}">
                      <a16:colId xmlns:a16="http://schemas.microsoft.com/office/drawing/2014/main" xmlns="" val="3904453997"/>
                    </a:ext>
                  </a:extLst>
                </a:gridCol>
                <a:gridCol w="1127879">
                  <a:extLst>
                    <a:ext uri="{9D8B030D-6E8A-4147-A177-3AD203B41FA5}">
                      <a16:colId xmlns:a16="http://schemas.microsoft.com/office/drawing/2014/main" xmlns="" val="3156060783"/>
                    </a:ext>
                  </a:extLst>
                </a:gridCol>
              </a:tblGrid>
              <a:tr h="1180322">
                <a:tc gridSpan="6">
                  <a:txBody>
                    <a:bodyPr/>
                    <a:lstStyle/>
                    <a:p>
                      <a:pPr algn="ctr"/>
                      <a:r>
                        <a:rPr lang="en-US" sz="2000">
                          <a:effectLst/>
                          <a:latin typeface="UTM Avo" panose="02040603050506020204" pitchFamily="18" charset="0"/>
                        </a:rPr>
                        <a:t>Tỉ lệ phần trăm học sinh tham gia các môn thể thao của khối 7</a:t>
                      </a:r>
                      <a:endParaRPr lang="en-US" sz="2000">
                        <a:effectLst/>
                        <a:latin typeface="UTM Avo" panose="02040603050506020204" pitchFamily="18" charset="0"/>
                        <a:ea typeface="Times New Roman" panose="02020603050405020304" pitchFamily="18"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solidFill>
                      <a:srgbClr val="66CC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2868385416"/>
                  </a:ext>
                </a:extLst>
              </a:tr>
              <a:tr h="1180322">
                <a:tc>
                  <a:txBody>
                    <a:bodyPr/>
                    <a:lstStyle/>
                    <a:p>
                      <a:pPr algn="ctr"/>
                      <a:r>
                        <a:rPr lang="en-US" sz="2000">
                          <a:effectLst/>
                          <a:latin typeface="UTM Avo" panose="02040603050506020204" pitchFamily="18" charset="0"/>
                        </a:rPr>
                        <a:t>Các môn</a:t>
                      </a:r>
                      <a:endParaRPr lang="en-US" sz="2000">
                        <a:effectLst/>
                        <a:latin typeface="UTM Avo" panose="02040603050506020204" pitchFamily="18" charset="0"/>
                        <a:ea typeface="Times New Roman" panose="02020603050405020304" pitchFamily="18"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solidFill>
                      <a:srgbClr val="66CCFF"/>
                    </a:solidFill>
                  </a:tcPr>
                </a:tc>
                <a:tc>
                  <a:txBody>
                    <a:bodyPr/>
                    <a:lstStyle/>
                    <a:p>
                      <a:pPr algn="ctr"/>
                      <a:r>
                        <a:rPr lang="en-US" sz="2000" b="1">
                          <a:effectLst/>
                          <a:latin typeface="UTM Avo" panose="02040603050506020204" pitchFamily="18" charset="0"/>
                        </a:rPr>
                        <a:t>Cầu lông</a:t>
                      </a:r>
                      <a:endParaRPr lang="en-US" sz="2000" b="1">
                        <a:effectLst/>
                        <a:latin typeface="UTM Avo" panose="02040603050506020204" pitchFamily="18" charset="0"/>
                        <a:ea typeface="Times New Roman" panose="02020603050405020304" pitchFamily="18"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solidFill>
                      <a:srgbClr val="FFFFFF"/>
                    </a:solidFill>
                  </a:tcPr>
                </a:tc>
                <a:tc>
                  <a:txBody>
                    <a:bodyPr/>
                    <a:lstStyle/>
                    <a:p>
                      <a:pPr algn="ctr"/>
                      <a:r>
                        <a:rPr lang="en-US" sz="2000" b="1">
                          <a:effectLst/>
                          <a:latin typeface="UTM Avo" panose="02040603050506020204" pitchFamily="18" charset="0"/>
                        </a:rPr>
                        <a:t>Đá cầu</a:t>
                      </a:r>
                      <a:endParaRPr lang="en-US" sz="2000" b="1">
                        <a:effectLst/>
                        <a:latin typeface="UTM Avo" panose="02040603050506020204" pitchFamily="18" charset="0"/>
                        <a:ea typeface="Times New Roman" panose="02020603050405020304" pitchFamily="18"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solidFill>
                      <a:srgbClr val="FFFFFF"/>
                    </a:solidFill>
                  </a:tcPr>
                </a:tc>
                <a:tc>
                  <a:txBody>
                    <a:bodyPr/>
                    <a:lstStyle/>
                    <a:p>
                      <a:pPr algn="ctr"/>
                      <a:r>
                        <a:rPr lang="en-US" sz="2000" b="1">
                          <a:effectLst/>
                          <a:latin typeface="UTM Avo" panose="02040603050506020204" pitchFamily="18" charset="0"/>
                        </a:rPr>
                        <a:t>Bóng đá</a:t>
                      </a:r>
                      <a:endParaRPr lang="en-US" sz="2000" b="1">
                        <a:effectLst/>
                        <a:latin typeface="UTM Avo" panose="02040603050506020204" pitchFamily="18" charset="0"/>
                        <a:ea typeface="Times New Roman" panose="02020603050405020304" pitchFamily="18"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solidFill>
                      <a:srgbClr val="FFFFFF"/>
                    </a:solidFill>
                  </a:tcPr>
                </a:tc>
                <a:tc>
                  <a:txBody>
                    <a:bodyPr/>
                    <a:lstStyle/>
                    <a:p>
                      <a:pPr algn="ctr"/>
                      <a:r>
                        <a:rPr lang="en-US" sz="2000" b="1">
                          <a:effectLst/>
                          <a:latin typeface="UTM Avo" panose="02040603050506020204" pitchFamily="18" charset="0"/>
                        </a:rPr>
                        <a:t>Bóng bàn</a:t>
                      </a:r>
                      <a:endParaRPr lang="en-US" sz="2000" b="1">
                        <a:effectLst/>
                        <a:latin typeface="UTM Avo" panose="02040603050506020204" pitchFamily="18" charset="0"/>
                        <a:ea typeface="Times New Roman" panose="02020603050405020304" pitchFamily="18"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solidFill>
                      <a:srgbClr val="FFFFFF"/>
                    </a:solidFill>
                  </a:tcPr>
                </a:tc>
                <a:tc>
                  <a:txBody>
                    <a:bodyPr/>
                    <a:lstStyle/>
                    <a:p>
                      <a:pPr algn="ctr"/>
                      <a:r>
                        <a:rPr lang="en-US" sz="2000" b="1">
                          <a:effectLst/>
                          <a:latin typeface="UTM Avo" panose="02040603050506020204" pitchFamily="18" charset="0"/>
                        </a:rPr>
                        <a:t>Bơi lội</a:t>
                      </a:r>
                      <a:endParaRPr lang="en-US" sz="2000" b="1">
                        <a:effectLst/>
                        <a:latin typeface="UTM Avo" panose="02040603050506020204" pitchFamily="18" charset="0"/>
                        <a:ea typeface="Times New Roman" panose="02020603050405020304" pitchFamily="18"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solidFill>
                      <a:srgbClr val="FFFFFF"/>
                    </a:solidFill>
                  </a:tcPr>
                </a:tc>
                <a:extLst>
                  <a:ext uri="{0D108BD9-81ED-4DB2-BD59-A6C34878D82A}">
                    <a16:rowId xmlns:a16="http://schemas.microsoft.com/office/drawing/2014/main" xmlns="" val="2346019517"/>
                  </a:ext>
                </a:extLst>
              </a:tr>
              <a:tr h="590161">
                <a:tc>
                  <a:txBody>
                    <a:bodyPr/>
                    <a:lstStyle/>
                    <a:p>
                      <a:pPr algn="ctr"/>
                      <a:r>
                        <a:rPr lang="en-US" sz="2000">
                          <a:effectLst/>
                          <a:latin typeface="UTM Avo" panose="02040603050506020204" pitchFamily="18" charset="0"/>
                        </a:rPr>
                        <a:t>Tỉ lệ</a:t>
                      </a:r>
                      <a:endParaRPr lang="en-US" sz="2000">
                        <a:effectLst/>
                        <a:latin typeface="UTM Avo" panose="02040603050506020204" pitchFamily="18" charset="0"/>
                        <a:ea typeface="Times New Roman" panose="02020603050405020304" pitchFamily="18"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solidFill>
                      <a:srgbClr val="66CCFF"/>
                    </a:solidFill>
                  </a:tcPr>
                </a:tc>
                <a:tc>
                  <a:txBody>
                    <a:bodyPr/>
                    <a:lstStyle/>
                    <a:p>
                      <a:pPr algn="ctr"/>
                      <a:r>
                        <a:rPr lang="en-US" sz="2000">
                          <a:effectLst/>
                          <a:latin typeface="UTM Avo" panose="02040603050506020204" pitchFamily="18" charset="0"/>
                        </a:rPr>
                        <a:t>15%</a:t>
                      </a:r>
                      <a:endParaRPr lang="en-US" sz="2000">
                        <a:effectLst/>
                        <a:latin typeface="UTM Avo" panose="02040603050506020204" pitchFamily="18" charset="0"/>
                        <a:ea typeface="Times New Roman" panose="02020603050405020304" pitchFamily="18"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solidFill>
                      <a:srgbClr val="FFFFFF"/>
                    </a:solidFill>
                  </a:tcPr>
                </a:tc>
                <a:tc>
                  <a:txBody>
                    <a:bodyPr/>
                    <a:lstStyle/>
                    <a:p>
                      <a:pPr algn="ctr"/>
                      <a:r>
                        <a:rPr lang="en-US" sz="2000">
                          <a:effectLst/>
                          <a:latin typeface="UTM Avo" panose="02040603050506020204" pitchFamily="18" charset="0"/>
                        </a:rPr>
                        <a:t>25%</a:t>
                      </a:r>
                      <a:endParaRPr lang="en-US" sz="2000">
                        <a:effectLst/>
                        <a:latin typeface="UTM Avo" panose="02040603050506020204" pitchFamily="18" charset="0"/>
                        <a:ea typeface="Times New Roman" panose="02020603050405020304" pitchFamily="18"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solidFill>
                      <a:srgbClr val="FFFFFF"/>
                    </a:solidFill>
                  </a:tcPr>
                </a:tc>
                <a:tc>
                  <a:txBody>
                    <a:bodyPr/>
                    <a:lstStyle/>
                    <a:p>
                      <a:pPr algn="ctr"/>
                      <a:r>
                        <a:rPr lang="en-US" sz="2000">
                          <a:effectLst/>
                          <a:latin typeface="UTM Avo" panose="02040603050506020204" pitchFamily="18" charset="0"/>
                        </a:rPr>
                        <a:t>30%</a:t>
                      </a:r>
                      <a:endParaRPr lang="en-US" sz="2000">
                        <a:effectLst/>
                        <a:latin typeface="UTM Avo" panose="02040603050506020204" pitchFamily="18" charset="0"/>
                        <a:ea typeface="Times New Roman" panose="02020603050405020304" pitchFamily="18"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solidFill>
                      <a:srgbClr val="FFFFFF"/>
                    </a:solidFill>
                  </a:tcPr>
                </a:tc>
                <a:tc>
                  <a:txBody>
                    <a:bodyPr/>
                    <a:lstStyle/>
                    <a:p>
                      <a:pPr algn="ctr"/>
                      <a:r>
                        <a:rPr lang="en-US" sz="2000">
                          <a:effectLst/>
                          <a:latin typeface="UTM Avo" panose="02040603050506020204" pitchFamily="18" charset="0"/>
                        </a:rPr>
                        <a:t>10%</a:t>
                      </a:r>
                      <a:endParaRPr lang="en-US" sz="2000">
                        <a:effectLst/>
                        <a:latin typeface="UTM Avo" panose="02040603050506020204" pitchFamily="18" charset="0"/>
                        <a:ea typeface="Times New Roman" panose="02020603050405020304" pitchFamily="18"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solidFill>
                      <a:srgbClr val="FFFFFF"/>
                    </a:solidFill>
                  </a:tcPr>
                </a:tc>
                <a:tc>
                  <a:txBody>
                    <a:bodyPr/>
                    <a:lstStyle/>
                    <a:p>
                      <a:pPr algn="ctr"/>
                      <a:r>
                        <a:rPr lang="en-US" sz="2000" dirty="0">
                          <a:effectLst/>
                          <a:latin typeface="UTM Avo" panose="02040603050506020204" pitchFamily="18" charset="0"/>
                        </a:rPr>
                        <a:t>20%</a:t>
                      </a:r>
                      <a:endParaRPr lang="en-US" sz="2000" dirty="0">
                        <a:effectLst/>
                        <a:latin typeface="UTM Avo" panose="02040603050506020204" pitchFamily="18" charset="0"/>
                        <a:ea typeface="Times New Roman" panose="02020603050405020304" pitchFamily="18"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solidFill>
                      <a:srgbClr val="FFFFFF"/>
                    </a:solidFill>
                  </a:tcPr>
                </a:tc>
                <a:extLst>
                  <a:ext uri="{0D108BD9-81ED-4DB2-BD59-A6C34878D82A}">
                    <a16:rowId xmlns:a16="http://schemas.microsoft.com/office/drawing/2014/main" xmlns="" val="511811450"/>
                  </a:ext>
                </a:extLst>
              </a:tr>
            </a:tbl>
          </a:graphicData>
        </a:graphic>
      </p:graphicFrame>
    </p:spTree>
    <p:extLst>
      <p:ext uri="{BB962C8B-B14F-4D97-AF65-F5344CB8AC3E}">
        <p14:creationId xmlns:p14="http://schemas.microsoft.com/office/powerpoint/2010/main" val="91247523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66E29716-83E0-4F14-9269-682CA07A90E9}"/>
              </a:ext>
            </a:extLst>
          </p:cNvPr>
          <p:cNvSpPr txBox="1"/>
          <p:nvPr/>
        </p:nvSpPr>
        <p:spPr>
          <a:xfrm>
            <a:off x="1343026" y="494598"/>
            <a:ext cx="3604592" cy="646331"/>
          </a:xfrm>
          <a:prstGeom prst="rect">
            <a:avLst/>
          </a:prstGeom>
          <a:noFill/>
        </p:spPr>
        <p:txBody>
          <a:bodyPr wrap="square" rtlCol="0">
            <a:spAutoFit/>
          </a:bodyPr>
          <a:lstStyle/>
          <a:p>
            <a:r>
              <a:rPr lang="en-US" sz="3600" b="1">
                <a:solidFill>
                  <a:srgbClr val="FF0066"/>
                </a:solidFill>
                <a:latin typeface="UTM Avo" panose="02040603050506020204" pitchFamily="18" charset="0"/>
              </a:rPr>
              <a:t>VẬN DỤNG</a:t>
            </a:r>
          </a:p>
        </p:txBody>
      </p:sp>
      <p:pic>
        <p:nvPicPr>
          <p:cNvPr id="6" name="Picture 5">
            <a:extLst>
              <a:ext uri="{FF2B5EF4-FFF2-40B4-BE49-F238E27FC236}">
                <a16:creationId xmlns:a16="http://schemas.microsoft.com/office/drawing/2014/main" xmlns="" id="{1C3C7479-9A0B-4752-B0F3-7398EBE77AF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85776" y="283679"/>
            <a:ext cx="857250" cy="857250"/>
          </a:xfrm>
          <a:prstGeom prst="rect">
            <a:avLst/>
          </a:prstGeom>
        </p:spPr>
      </p:pic>
      <p:graphicFrame>
        <p:nvGraphicFramePr>
          <p:cNvPr id="9" name="Chart 8">
            <a:extLst>
              <a:ext uri="{FF2B5EF4-FFF2-40B4-BE49-F238E27FC236}">
                <a16:creationId xmlns:a16="http://schemas.microsoft.com/office/drawing/2014/main" xmlns="" id="{13CF1660-758B-4621-9FD2-748AD5AD38CB}"/>
              </a:ext>
            </a:extLst>
          </p:cNvPr>
          <p:cNvGraphicFramePr>
            <a:graphicFrameLocks/>
          </p:cNvGraphicFramePr>
          <p:nvPr>
            <p:extLst>
              <p:ext uri="{D42A27DB-BD31-4B8C-83A1-F6EECF244321}">
                <p14:modId xmlns:p14="http://schemas.microsoft.com/office/powerpoint/2010/main" val="1506523717"/>
              </p:ext>
            </p:extLst>
          </p:nvPr>
        </p:nvGraphicFramePr>
        <p:xfrm>
          <a:off x="5539409" y="1140929"/>
          <a:ext cx="6652591" cy="4809297"/>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xmlns="" id="{C31EE485-C7E9-4C24-9AA5-99F34F95C734}"/>
              </a:ext>
            </a:extLst>
          </p:cNvPr>
          <p:cNvSpPr txBox="1"/>
          <p:nvPr/>
        </p:nvSpPr>
        <p:spPr>
          <a:xfrm>
            <a:off x="154471" y="1338722"/>
            <a:ext cx="5636729" cy="4353499"/>
          </a:xfrm>
          <a:prstGeom prst="rect">
            <a:avLst/>
          </a:prstGeom>
          <a:noFill/>
        </p:spPr>
        <p:txBody>
          <a:bodyPr wrap="square">
            <a:spAutoFit/>
          </a:bodyPr>
          <a:lstStyle/>
          <a:p>
            <a:pPr algn="just">
              <a:lnSpc>
                <a:spcPct val="130000"/>
              </a:lnSpc>
            </a:pPr>
            <a:r>
              <a:rPr lang="en-US" sz="2400" b="1">
                <a:effectLst/>
                <a:latin typeface="UTM Avo" panose="02040603050506020204" pitchFamily="18" charset="0"/>
                <a:ea typeface="Times New Roman" panose="02020603050405020304" pitchFamily="18" charset="0"/>
              </a:rPr>
              <a:t>Bài toán. </a:t>
            </a:r>
            <a:r>
              <a:rPr lang="en-US" sz="2400">
                <a:effectLst/>
                <a:latin typeface="UTM Avo" panose="02040603050506020204" pitchFamily="18" charset="0"/>
                <a:ea typeface="Times New Roman" panose="02020603050405020304" pitchFamily="18" charset="0"/>
              </a:rPr>
              <a:t>Sử dụng các thông tin từ biểu đồ bên dưới để trả lời các câu hỏi.</a:t>
            </a:r>
          </a:p>
          <a:p>
            <a:pPr algn="just">
              <a:lnSpc>
                <a:spcPct val="130000"/>
              </a:lnSpc>
            </a:pPr>
            <a:r>
              <a:rPr lang="en-US" sz="2400">
                <a:effectLst/>
                <a:latin typeface="UTM Avo" panose="02040603050506020204" pitchFamily="18" charset="0"/>
                <a:ea typeface="Times New Roman" panose="02020603050405020304" pitchFamily="18" charset="0"/>
              </a:rPr>
              <a:t>a. Biểu đồ biểu diễn các thông tin về vấn đề gì?</a:t>
            </a:r>
          </a:p>
          <a:p>
            <a:pPr algn="just">
              <a:lnSpc>
                <a:spcPct val="130000"/>
              </a:lnSpc>
            </a:pPr>
            <a:r>
              <a:rPr lang="en-US" sz="2400">
                <a:effectLst/>
                <a:latin typeface="UTM Avo" panose="02040603050506020204" pitchFamily="18" charset="0"/>
                <a:ea typeface="Times New Roman" panose="02020603050405020304" pitchFamily="18" charset="0"/>
              </a:rPr>
              <a:t>b. Có bao nhiêu đối tượng được biểu diễn?</a:t>
            </a:r>
          </a:p>
          <a:p>
            <a:pPr algn="just">
              <a:lnSpc>
                <a:spcPct val="130000"/>
              </a:lnSpc>
            </a:pPr>
            <a:r>
              <a:rPr lang="en-US" sz="2400">
                <a:effectLst/>
                <a:latin typeface="UTM Avo" panose="02040603050506020204" pitchFamily="18" charset="0"/>
                <a:ea typeface="Times New Roman" panose="02020603050405020304" pitchFamily="18" charset="0"/>
              </a:rPr>
              <a:t>c. Tỉ lệ phần trăm của mỗi đối tượng so với toàn thể?</a:t>
            </a:r>
          </a:p>
        </p:txBody>
      </p:sp>
    </p:spTree>
    <p:extLst>
      <p:ext uri="{BB962C8B-B14F-4D97-AF65-F5344CB8AC3E}">
        <p14:creationId xmlns:p14="http://schemas.microsoft.com/office/powerpoint/2010/main" val="3002660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Graphic spid="9" grpId="0">
        <p:bldAsOne/>
      </p:bldGraphic>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66E29716-83E0-4F14-9269-682CA07A90E9}"/>
              </a:ext>
            </a:extLst>
          </p:cNvPr>
          <p:cNvSpPr txBox="1"/>
          <p:nvPr/>
        </p:nvSpPr>
        <p:spPr>
          <a:xfrm>
            <a:off x="1343026" y="494598"/>
            <a:ext cx="3604592" cy="646331"/>
          </a:xfrm>
          <a:prstGeom prst="rect">
            <a:avLst/>
          </a:prstGeom>
          <a:noFill/>
        </p:spPr>
        <p:txBody>
          <a:bodyPr wrap="square" rtlCol="0">
            <a:spAutoFit/>
          </a:bodyPr>
          <a:lstStyle/>
          <a:p>
            <a:r>
              <a:rPr lang="en-US" sz="3600" b="1">
                <a:solidFill>
                  <a:srgbClr val="FF0066"/>
                </a:solidFill>
                <a:latin typeface="UTM Avo" panose="02040603050506020204" pitchFamily="18" charset="0"/>
              </a:rPr>
              <a:t>VẬN DỤNG</a:t>
            </a:r>
          </a:p>
        </p:txBody>
      </p:sp>
      <p:pic>
        <p:nvPicPr>
          <p:cNvPr id="6" name="Picture 5">
            <a:extLst>
              <a:ext uri="{FF2B5EF4-FFF2-40B4-BE49-F238E27FC236}">
                <a16:creationId xmlns:a16="http://schemas.microsoft.com/office/drawing/2014/main" xmlns="" id="{1C3C7479-9A0B-4752-B0F3-7398EBE77AF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85776" y="283679"/>
            <a:ext cx="857250" cy="857250"/>
          </a:xfrm>
          <a:prstGeom prst="rect">
            <a:avLst/>
          </a:prstGeom>
        </p:spPr>
      </p:pic>
      <p:graphicFrame>
        <p:nvGraphicFramePr>
          <p:cNvPr id="9" name="Chart 8">
            <a:extLst>
              <a:ext uri="{FF2B5EF4-FFF2-40B4-BE49-F238E27FC236}">
                <a16:creationId xmlns:a16="http://schemas.microsoft.com/office/drawing/2014/main" xmlns="" id="{13CF1660-758B-4621-9FD2-748AD5AD38CB}"/>
              </a:ext>
            </a:extLst>
          </p:cNvPr>
          <p:cNvGraphicFramePr>
            <a:graphicFrameLocks/>
          </p:cNvGraphicFramePr>
          <p:nvPr>
            <p:extLst>
              <p:ext uri="{D42A27DB-BD31-4B8C-83A1-F6EECF244321}">
                <p14:modId xmlns:p14="http://schemas.microsoft.com/office/powerpoint/2010/main" val="994414648"/>
              </p:ext>
            </p:extLst>
          </p:nvPr>
        </p:nvGraphicFramePr>
        <p:xfrm>
          <a:off x="6400802" y="2394502"/>
          <a:ext cx="5791198" cy="4424984"/>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xmlns="" id="{C31EE485-C7E9-4C24-9AA5-99F34F95C734}"/>
              </a:ext>
            </a:extLst>
          </p:cNvPr>
          <p:cNvSpPr txBox="1"/>
          <p:nvPr/>
        </p:nvSpPr>
        <p:spPr>
          <a:xfrm>
            <a:off x="154471" y="1338722"/>
            <a:ext cx="6657146" cy="4833631"/>
          </a:xfrm>
          <a:prstGeom prst="rect">
            <a:avLst/>
          </a:prstGeom>
          <a:noFill/>
        </p:spPr>
        <p:txBody>
          <a:bodyPr wrap="square">
            <a:spAutoFit/>
          </a:bodyPr>
          <a:lstStyle/>
          <a:p>
            <a:pPr algn="just">
              <a:lnSpc>
                <a:spcPct val="130000"/>
              </a:lnSpc>
            </a:pPr>
            <a:r>
              <a:rPr lang="en-US" sz="2400">
                <a:effectLst/>
                <a:latin typeface="UTM Avo" panose="02040603050506020204" pitchFamily="18" charset="0"/>
                <a:ea typeface="Times New Roman" panose="02020603050405020304" pitchFamily="18" charset="0"/>
              </a:rPr>
              <a:t>a. Biểu đồ biểu diễn tỉ số phần trăm các loại trái cây học sinh lớp 7A yêu thích.</a:t>
            </a:r>
          </a:p>
          <a:p>
            <a:pPr algn="just">
              <a:lnSpc>
                <a:spcPct val="130000"/>
              </a:lnSpc>
            </a:pPr>
            <a:r>
              <a:rPr lang="en-US" sz="2400">
                <a:effectLst/>
                <a:latin typeface="UTM Avo" panose="02040603050506020204" pitchFamily="18" charset="0"/>
                <a:ea typeface="Times New Roman" panose="02020603050405020304" pitchFamily="18" charset="0"/>
              </a:rPr>
              <a:t>b. Có 5 đối tượng được biểu diễn.</a:t>
            </a:r>
          </a:p>
          <a:p>
            <a:pPr algn="just">
              <a:lnSpc>
                <a:spcPct val="130000"/>
              </a:lnSpc>
            </a:pPr>
            <a:r>
              <a:rPr lang="en-US" sz="2400">
                <a:effectLst/>
                <a:latin typeface="UTM Avo" panose="02040603050506020204" pitchFamily="18" charset="0"/>
                <a:ea typeface="Times New Roman" panose="02020603050405020304" pitchFamily="18" charset="0"/>
              </a:rPr>
              <a:t>c. Tỉ lệ phần trăm của mỗi đối tượng so với toàn thể:</a:t>
            </a:r>
          </a:p>
          <a:p>
            <a:pPr algn="just">
              <a:lnSpc>
                <a:spcPct val="130000"/>
              </a:lnSpc>
            </a:pPr>
            <a:r>
              <a:rPr lang="en-US" sz="2400">
                <a:effectLst/>
                <a:latin typeface="UTM Avo" panose="02040603050506020204" pitchFamily="18" charset="0"/>
                <a:ea typeface="Times New Roman" panose="02020603050405020304" pitchFamily="18" charset="0"/>
              </a:rPr>
              <a:t>- Cam: 20%;</a:t>
            </a:r>
          </a:p>
          <a:p>
            <a:pPr algn="just">
              <a:lnSpc>
                <a:spcPct val="130000"/>
              </a:lnSpc>
            </a:pPr>
            <a:r>
              <a:rPr lang="en-US" sz="2400">
                <a:effectLst/>
                <a:latin typeface="UTM Avo" panose="02040603050506020204" pitchFamily="18" charset="0"/>
                <a:ea typeface="Times New Roman" panose="02020603050405020304" pitchFamily="18" charset="0"/>
              </a:rPr>
              <a:t>- Dưa hấu: 40%;</a:t>
            </a:r>
          </a:p>
          <a:p>
            <a:pPr algn="just">
              <a:lnSpc>
                <a:spcPct val="130000"/>
              </a:lnSpc>
            </a:pPr>
            <a:r>
              <a:rPr lang="en-US" sz="2400">
                <a:effectLst/>
                <a:latin typeface="UTM Avo" panose="02040603050506020204" pitchFamily="18" charset="0"/>
                <a:ea typeface="Times New Roman" panose="02020603050405020304" pitchFamily="18" charset="0"/>
              </a:rPr>
              <a:t>- Dâu: 10%;</a:t>
            </a:r>
          </a:p>
          <a:p>
            <a:pPr algn="just">
              <a:lnSpc>
                <a:spcPct val="130000"/>
              </a:lnSpc>
            </a:pPr>
            <a:r>
              <a:rPr lang="en-US" sz="2400">
                <a:effectLst/>
                <a:latin typeface="UTM Avo" panose="02040603050506020204" pitchFamily="18" charset="0"/>
                <a:ea typeface="Times New Roman" panose="02020603050405020304" pitchFamily="18" charset="0"/>
              </a:rPr>
              <a:t>- Sầu riêng: 10%;</a:t>
            </a:r>
          </a:p>
          <a:p>
            <a:pPr algn="just">
              <a:lnSpc>
                <a:spcPct val="130000"/>
              </a:lnSpc>
            </a:pPr>
            <a:r>
              <a:rPr lang="en-US" sz="2400">
                <a:effectLst/>
                <a:latin typeface="UTM Avo" panose="02040603050506020204" pitchFamily="18" charset="0"/>
                <a:ea typeface="Times New Roman" panose="02020603050405020304" pitchFamily="18" charset="0"/>
              </a:rPr>
              <a:t>- Xoài: 20%.</a:t>
            </a:r>
            <a:endParaRPr lang="en-US" sz="3200">
              <a:effectLst/>
              <a:latin typeface="UTM Avo" panose="02040603050506020204" pitchFamily="18" charset="0"/>
              <a:ea typeface="Times New Roman" panose="02020603050405020304" pitchFamily="18" charset="0"/>
            </a:endParaRPr>
          </a:p>
        </p:txBody>
      </p:sp>
    </p:spTree>
    <p:extLst>
      <p:ext uri="{BB962C8B-B14F-4D97-AF65-F5344CB8AC3E}">
        <p14:creationId xmlns:p14="http://schemas.microsoft.com/office/powerpoint/2010/main" val="165781914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CFBC31BA-B70F-4F30-BCAA-4F3011E16C4D}"/>
    </a:ext>
  </a:extLst>
</a:theme>
</file>

<file path=ppt/theme/theme2.xml><?xml version="1.0" encoding="utf-8"?>
<a:theme xmlns:a="http://schemas.openxmlformats.org/drawingml/2006/main" name="1_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0B5AB586-D108-4FC1-8368-649FE654B894}"/>
    </a:ext>
  </a:extLst>
</a:theme>
</file>

<file path=ppt/theme/theme3.xml><?xml version="1.0" encoding="utf-8"?>
<a:theme xmlns:a="http://schemas.openxmlformats.org/drawingml/2006/main" name="2_Facet">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0B5AB586-D108-4FC1-8368-649FE654B894}"/>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Facet</Template>
  <TotalTime>0</TotalTime>
  <Words>2618</Words>
  <Application>Microsoft Office PowerPoint</Application>
  <PresentationFormat>Custom</PresentationFormat>
  <Paragraphs>430</Paragraphs>
  <Slides>39</Slides>
  <Notes>2</Notes>
  <HiddenSlides>0</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39</vt:i4>
      </vt:variant>
    </vt:vector>
  </HeadingPairs>
  <TitlesOfParts>
    <vt:vector size="56" baseType="lpstr">
      <vt:lpstr>Arial</vt:lpstr>
      <vt:lpstr>Segoe Print</vt:lpstr>
      <vt:lpstr>-apple-system</vt:lpstr>
      <vt:lpstr>Calibri</vt:lpstr>
      <vt:lpstr>Wingdings 3</vt:lpstr>
      <vt:lpstr>iCiel Cadena</vt:lpstr>
      <vt:lpstr>Cambria Math</vt:lpstr>
      <vt:lpstr>Wingdings 2</vt:lpstr>
      <vt:lpstr>UTM Avo</vt:lpstr>
      <vt:lpstr>微软雅黑</vt:lpstr>
      <vt:lpstr>Times New Roman</vt:lpstr>
      <vt:lpstr>华文新魏</vt:lpstr>
      <vt:lpstr>UTM Kabel KT</vt:lpstr>
      <vt:lpstr>Trebuchet MS</vt:lpstr>
      <vt:lpstr>Facet</vt:lpstr>
      <vt:lpstr>1_Facet</vt:lpstr>
      <vt:lpstr>2_Facet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thuvienhoclieu.com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thuvienhoclieu.com</dc:title>
  <dc:creator>thuvienhoclieu.com</dc:creator>
  <cp:keywords>thuvienhoclieu.com</cp:keywords>
  <dc:description>thuvienhoclieu.com</dc:description>
  <cp:lastModifiedBy/>
  <cp:revision>1</cp:revision>
  <dcterms:created xsi:type="dcterms:W3CDTF">2022-08-30T05:20:36Z</dcterms:created>
  <dcterms:modified xsi:type="dcterms:W3CDTF">2022-08-30T05:28:43Z</dcterms:modified>
</cp:coreProperties>
</file>