
<file path=[Content_Types].xml><?xml version="1.0" encoding="utf-8"?>
<Types xmlns="http://schemas.openxmlformats.org/package/2006/content-types">
  <Default Extension="png" ContentType="image/png"/>
  <Default Extension="mp3" ContentType="audio/unknown"/>
  <Default Extension="jpeg" ContentType="image/jpeg"/>
  <Default Extension="wma" ContentType="audio/x-ms-wma"/>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6"/>
  </p:notesMasterIdLst>
  <p:sldIdLst>
    <p:sldId id="271" r:id="rId2"/>
    <p:sldId id="272" r:id="rId3"/>
    <p:sldId id="258" r:id="rId4"/>
    <p:sldId id="262" r:id="rId5"/>
    <p:sldId id="268" r:id="rId6"/>
    <p:sldId id="269" r:id="rId7"/>
    <p:sldId id="270"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9" r:id="rId43"/>
    <p:sldId id="310" r:id="rId44"/>
    <p:sldId id="311" r:id="rId45"/>
    <p:sldId id="312" r:id="rId46"/>
    <p:sldId id="313" r:id="rId47"/>
    <p:sldId id="314" r:id="rId48"/>
    <p:sldId id="315" r:id="rId49"/>
    <p:sldId id="316" r:id="rId50"/>
    <p:sldId id="317" r:id="rId51"/>
    <p:sldId id="318" r:id="rId52"/>
    <p:sldId id="319" r:id="rId53"/>
    <p:sldId id="307"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42"/>
    <a:srgbClr val="DDB901"/>
    <a:srgbClr val="206316"/>
    <a:srgbClr val="FFFFFF"/>
    <a:srgbClr val="04B4D3"/>
    <a:srgbClr val="005C2A"/>
    <a:srgbClr val="008A3E"/>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458F9-79AE-45A3-81EC-E65C25EAE767}"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8108-B2B6-4ECF-8312-DD20DC1FA821}" type="slidenum">
              <a:rPr lang="en-US" smtClean="0"/>
              <a:t>‹#›</a:t>
            </a:fld>
            <a:endParaRPr lang="en-US"/>
          </a:p>
        </p:txBody>
      </p:sp>
    </p:spTree>
    <p:extLst>
      <p:ext uri="{BB962C8B-B14F-4D97-AF65-F5344CB8AC3E}">
        <p14:creationId xmlns:p14="http://schemas.microsoft.com/office/powerpoint/2010/main" val="83319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pPr/>
              <a:t>44</a:t>
            </a:fld>
            <a:endParaRPr lang="en-US"/>
          </a:p>
        </p:txBody>
      </p:sp>
    </p:spTree>
    <p:extLst>
      <p:ext uri="{BB962C8B-B14F-4D97-AF65-F5344CB8AC3E}">
        <p14:creationId xmlns:p14="http://schemas.microsoft.com/office/powerpoint/2010/main" val="29894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D1DD9B-18DB-4D76-96DE-9C3FCEA1C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5DDC414-5819-4CB5-A469-413AA47D2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EB661CC-968B-4F46-BC4A-4D802F4FB5BE}"/>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5" name="Footer Placeholder 4">
            <a:extLst>
              <a:ext uri="{FF2B5EF4-FFF2-40B4-BE49-F238E27FC236}">
                <a16:creationId xmlns:a16="http://schemas.microsoft.com/office/drawing/2014/main" xmlns="" id="{BA8162CA-4E7C-4839-80E6-9805365A4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7806B2-26DF-4DC9-B442-AD6E0259244C}"/>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4905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6101E-0045-4FE9-BAF9-95B8084709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5BFDDF4-0188-452E-B324-5BA801733A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9F59B8-D301-4CD1-9361-C2603933634A}"/>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5" name="Footer Placeholder 4">
            <a:extLst>
              <a:ext uri="{FF2B5EF4-FFF2-40B4-BE49-F238E27FC236}">
                <a16:creationId xmlns:a16="http://schemas.microsoft.com/office/drawing/2014/main" xmlns="" id="{5D5F9283-19B9-4899-AF09-2A37FFBFC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7CC217-44A9-4544-96DB-EF2BAF177CD0}"/>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0015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DE284A-F3AD-44A7-984F-83B411DEE3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BF4694E-25FC-4C36-9072-929B26D27E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37046D-9A65-4B56-B551-4F7FF7AD8A7D}"/>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5" name="Footer Placeholder 4">
            <a:extLst>
              <a:ext uri="{FF2B5EF4-FFF2-40B4-BE49-F238E27FC236}">
                <a16:creationId xmlns:a16="http://schemas.microsoft.com/office/drawing/2014/main" xmlns="" id="{F7FF2538-CC2D-4C90-A9EA-0E72A3D6B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0CA654-1A78-4163-A89D-D1563F089F6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0244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B8010-E0AB-4D6E-AFB3-92725C46A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D0E277-19E8-4D14-867E-44A8AF584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DC2DE-EA1E-4653-B29F-D8F8BDDF96EB}"/>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5" name="Footer Placeholder 4">
            <a:extLst>
              <a:ext uri="{FF2B5EF4-FFF2-40B4-BE49-F238E27FC236}">
                <a16:creationId xmlns:a16="http://schemas.microsoft.com/office/drawing/2014/main" xmlns="" id="{E0509174-B6AD-495D-A58A-FFBC2297A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215B02-CE38-4FB1-998D-55195529C5E5}"/>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71750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928B12-FC18-498E-ADAB-D8797AA70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F1289C6-C3EE-4489-8E63-195FBBF2B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B4E6F6B-F121-47C6-BD1F-9ED58E101F88}"/>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5" name="Footer Placeholder 4">
            <a:extLst>
              <a:ext uri="{FF2B5EF4-FFF2-40B4-BE49-F238E27FC236}">
                <a16:creationId xmlns:a16="http://schemas.microsoft.com/office/drawing/2014/main" xmlns="" id="{0968F92E-5278-4CD9-A76E-8004805DD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58FC14-BD4D-4F29-94FB-9ACAD58C30EB}"/>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93183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FD4651-6907-4758-9173-3A8206E5E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3749D3-66A9-46C4-A583-2BDD1DC71B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599D0A-4ADB-4359-8869-DA0011628E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A861AF-F57C-45C0-AD9A-CC04E0257CC5}"/>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6" name="Footer Placeholder 5">
            <a:extLst>
              <a:ext uri="{FF2B5EF4-FFF2-40B4-BE49-F238E27FC236}">
                <a16:creationId xmlns:a16="http://schemas.microsoft.com/office/drawing/2014/main" xmlns="" id="{7A17B74A-F18E-4E62-B74A-C00ED4555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333CD32-CC78-42C9-9772-CB24D863C90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13398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C01E76-1C70-4E1D-A34F-A1E94B038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4439945-805D-4694-B686-8A4AD82AA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2F4216-4CF6-4024-9E6E-6EB014B2B5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57CABA-7FD3-4C47-ADF7-07F0C976B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1F2A97-6FA7-463E-9DC2-7BF6233422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02BA194-060A-4665-B2B1-6F258CA7266E}"/>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8" name="Footer Placeholder 7">
            <a:extLst>
              <a:ext uri="{FF2B5EF4-FFF2-40B4-BE49-F238E27FC236}">
                <a16:creationId xmlns:a16="http://schemas.microsoft.com/office/drawing/2014/main" xmlns="" id="{BA8AD093-4F25-46A8-9C51-F7EE0A72C4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4439807-2DF6-4CE4-8C48-88928A5269C9}"/>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144433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671A1-7857-4CF2-96FD-CFD4BA317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722C9B-28EE-4D5C-B60C-C5FE169FCD8B}"/>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4" name="Footer Placeholder 3">
            <a:extLst>
              <a:ext uri="{FF2B5EF4-FFF2-40B4-BE49-F238E27FC236}">
                <a16:creationId xmlns:a16="http://schemas.microsoft.com/office/drawing/2014/main" xmlns="" id="{8653D791-EEBC-4318-84DC-01E24A4E8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9E03173-2274-4E87-ACAC-19902C038A76}"/>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132719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FF22B3-CF7D-475D-B470-47D7E7EB6879}"/>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3" name="Footer Placeholder 2">
            <a:extLst>
              <a:ext uri="{FF2B5EF4-FFF2-40B4-BE49-F238E27FC236}">
                <a16:creationId xmlns:a16="http://schemas.microsoft.com/office/drawing/2014/main" xmlns="" id="{86786459-5685-4ECC-994C-BBBB4F4E5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6EB55DA-4464-4BEC-9EA3-458F1C67DB33}"/>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72524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5C259-2725-4BDE-B8F7-5E9934896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07112F-D132-4028-8446-634238FDFE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F02FB93-378C-4A0C-8C54-E07A877A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E93F9BE-FC2A-468B-A2FD-496B1D9CF79B}"/>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6" name="Footer Placeholder 5">
            <a:extLst>
              <a:ext uri="{FF2B5EF4-FFF2-40B4-BE49-F238E27FC236}">
                <a16:creationId xmlns:a16="http://schemas.microsoft.com/office/drawing/2014/main" xmlns="" id="{7389255F-B97E-4032-8423-43EEA0A54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82E129-6BAF-436B-94D0-6A4492176D48}"/>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39722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1EDEB-3093-4CFB-9105-C1B3EBFAA3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AA66EA1-AEF1-40E3-975A-100D8F0F4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E40A34E-A0CA-4E94-91FE-16786F3A3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9C2589-2D40-45B0-80EE-CD58438AC508}"/>
              </a:ext>
            </a:extLst>
          </p:cNvPr>
          <p:cNvSpPr>
            <a:spLocks noGrp="1"/>
          </p:cNvSpPr>
          <p:nvPr>
            <p:ph type="dt" sz="half" idx="10"/>
          </p:nvPr>
        </p:nvSpPr>
        <p:spPr/>
        <p:txBody>
          <a:bodyPr/>
          <a:lstStyle/>
          <a:p>
            <a:fld id="{EA814241-98AD-438B-B05C-328ECD8A0870}" type="datetimeFigureOut">
              <a:rPr lang="en-US" smtClean="0"/>
              <a:pPr/>
              <a:t>7/24/2022</a:t>
            </a:fld>
            <a:endParaRPr lang="en-US"/>
          </a:p>
        </p:txBody>
      </p:sp>
      <p:sp>
        <p:nvSpPr>
          <p:cNvPr id="6" name="Footer Placeholder 5">
            <a:extLst>
              <a:ext uri="{FF2B5EF4-FFF2-40B4-BE49-F238E27FC236}">
                <a16:creationId xmlns:a16="http://schemas.microsoft.com/office/drawing/2014/main" xmlns="" id="{40E1497E-405E-4EEF-B0CD-FA3830791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7E0EA4-47C8-4ACD-93DF-E0034804A15F}"/>
              </a:ext>
            </a:extLst>
          </p:cNvPr>
          <p:cNvSpPr>
            <a:spLocks noGrp="1"/>
          </p:cNvSpPr>
          <p:nvPr>
            <p:ph type="sldNum" sz="quarter" idx="12"/>
          </p:nvPr>
        </p:nvSpPr>
        <p:spPr/>
        <p:txBody>
          <a:bodyPr/>
          <a:lstStyle/>
          <a:p>
            <a:fld id="{3E9786B0-13C4-4A31-AE1E-DF7FFAD47FF2}" type="slidenum">
              <a:rPr lang="en-US" smtClean="0"/>
              <a:pPr/>
              <a:t>‹#›</a:t>
            </a:fld>
            <a:endParaRPr lang="en-US"/>
          </a:p>
        </p:txBody>
      </p:sp>
    </p:spTree>
    <p:extLst>
      <p:ext uri="{BB962C8B-B14F-4D97-AF65-F5344CB8AC3E}">
        <p14:creationId xmlns:p14="http://schemas.microsoft.com/office/powerpoint/2010/main" val="230074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1B31C0D-06B4-4903-895B-3E0D05EE5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549352-2D2E-42DA-8A8A-7FA5D8C06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00D4C0-DB50-4D86-8080-E57BD2B475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4241-98AD-438B-B05C-328ECD8A0870}" type="datetimeFigureOut">
              <a:rPr lang="en-US" smtClean="0"/>
              <a:pPr/>
              <a:t>7/24/2022</a:t>
            </a:fld>
            <a:endParaRPr lang="en-US"/>
          </a:p>
        </p:txBody>
      </p:sp>
      <p:sp>
        <p:nvSpPr>
          <p:cNvPr id="5" name="Footer Placeholder 4">
            <a:extLst>
              <a:ext uri="{FF2B5EF4-FFF2-40B4-BE49-F238E27FC236}">
                <a16:creationId xmlns:a16="http://schemas.microsoft.com/office/drawing/2014/main" xmlns="" id="{978B9C2D-AB6D-471E-A334-BA654DB18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A99E461-12CE-4B89-A9C2-EDE8E99B4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786B0-13C4-4A31-AE1E-DF7FFAD47FF2}" type="slidenum">
              <a:rPr lang="en-US" smtClean="0"/>
              <a:pPr/>
              <a:t>‹#›</a:t>
            </a:fld>
            <a:endParaRPr lang="en-US"/>
          </a:p>
        </p:txBody>
      </p:sp>
    </p:spTree>
    <p:extLst>
      <p:ext uri="{BB962C8B-B14F-4D97-AF65-F5344CB8AC3E}">
        <p14:creationId xmlns:p14="http://schemas.microsoft.com/office/powerpoint/2010/main" val="3700723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gif"/></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gif"/></Relationships>
</file>

<file path=ppt/slides/_rels/slide4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3.gif"/><Relationship Id="rId7" Type="http://schemas.openxmlformats.org/officeDocument/2006/relationships/slide" Target="slide1.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4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slide" Target="slide9.xml"/><Relationship Id="rId5" Type="http://schemas.openxmlformats.org/officeDocument/2006/relationships/audio" Target="../media/audio5.wav"/><Relationship Id="rId4" Type="http://schemas.openxmlformats.org/officeDocument/2006/relationships/notesSlide" Target="../notesSlides/notesSlide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54.png"/><Relationship Id="rId5" Type="http://schemas.openxmlformats.org/officeDocument/2006/relationships/slide" Target="slide9.xml"/><Relationship Id="rId4" Type="http://schemas.openxmlformats.org/officeDocument/2006/relationships/audio" Target="../media/audio5.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54.png"/><Relationship Id="rId5" Type="http://schemas.openxmlformats.org/officeDocument/2006/relationships/slide" Target="slide9.xml"/><Relationship Id="rId4" Type="http://schemas.openxmlformats.org/officeDocument/2006/relationships/audio" Target="../media/audio5.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54.png"/><Relationship Id="rId5" Type="http://schemas.openxmlformats.org/officeDocument/2006/relationships/slide" Target="slide9.xml"/><Relationship Id="rId4" Type="http://schemas.openxmlformats.org/officeDocument/2006/relationships/audio" Target="../media/audio5.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54.png"/><Relationship Id="rId5" Type="http://schemas.openxmlformats.org/officeDocument/2006/relationships/slide" Target="slide9.xml"/><Relationship Id="rId4" Type="http://schemas.openxmlformats.org/officeDocument/2006/relationships/audio" Target="../media/audio5.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54.png"/><Relationship Id="rId5" Type="http://schemas.openxmlformats.org/officeDocument/2006/relationships/slide" Target="slide9.xml"/><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54.png"/><Relationship Id="rId5" Type="http://schemas.openxmlformats.org/officeDocument/2006/relationships/slide" Target="slide9.xml"/><Relationship Id="rId4" Type="http://schemas.openxmlformats.org/officeDocument/2006/relationships/audio" Target="../media/audio5.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54.png"/><Relationship Id="rId5" Type="http://schemas.openxmlformats.org/officeDocument/2006/relationships/slide" Target="slide9.xml"/><Relationship Id="rId4" Type="http://schemas.openxmlformats.org/officeDocument/2006/relationships/audio" Target="../media/audio5.wa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27351" y="6381750"/>
            <a:ext cx="720725" cy="33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rgbClr val="FF0000"/>
                </a:solidFill>
                <a:latin typeface="Times New Roman" panose="02020603050405020304" pitchFamily="18" charset="0"/>
                <a:cs typeface="Times New Roman" panose="02020603050405020304" pitchFamily="18" charset="0"/>
              </a:rPr>
              <a:t>ST</a:t>
            </a:r>
          </a:p>
        </p:txBody>
      </p:sp>
    </p:spTree>
    <p:extLst>
      <p:ext uri="{BB962C8B-B14F-4D97-AF65-F5344CB8AC3E}">
        <p14:creationId xmlns:p14="http://schemas.microsoft.com/office/powerpoint/2010/main" val="4212012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nguyên tố hóa học nào có trong cơ thể người? - KhoaHoc.tv"/>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809875" y="5929314"/>
            <a:ext cx="7143750" cy="6429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Các nguyên tố hóa học  tạo nên cơ thể người</a:t>
            </a:r>
            <a:endParaRPr lang="vi-VN" sz="2800" b="1">
              <a:solidFill>
                <a:srgbClr val="FF0000"/>
              </a:solidFill>
            </a:endParaRPr>
          </a:p>
        </p:txBody>
      </p:sp>
      <p:sp>
        <p:nvSpPr>
          <p:cNvPr id="4" name="Cloud Callout 3"/>
          <p:cNvSpPr/>
          <p:nvPr/>
        </p:nvSpPr>
        <p:spPr>
          <a:xfrm>
            <a:off x="7524750" y="142876"/>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extLst>
      <p:ext uri="{BB962C8B-B14F-4D97-AF65-F5344CB8AC3E}">
        <p14:creationId xmlns:p14="http://schemas.microsoft.com/office/powerpoint/2010/main" val="54700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8313" y="142876"/>
            <a:ext cx="87868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738563" y="214313"/>
            <a:ext cx="4214812" cy="500062"/>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solidFill>
                  <a:schemeClr val="tx2"/>
                </a:solidFill>
              </a:rPr>
              <a:t>Nguyên tố carbon</a:t>
            </a:r>
            <a:endParaRPr lang="vi-VN" sz="4000" b="1">
              <a:solidFill>
                <a:schemeClr val="tx2"/>
              </a:solidFill>
            </a:endParaRPr>
          </a:p>
        </p:txBody>
      </p:sp>
      <p:sp>
        <p:nvSpPr>
          <p:cNvPr id="4" name="Right Arrow 3"/>
          <p:cNvSpPr/>
          <p:nvPr/>
        </p:nvSpPr>
        <p:spPr>
          <a:xfrm>
            <a:off x="2381251" y="5500688"/>
            <a:ext cx="1571625" cy="5715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173" name="TextBox 4"/>
          <p:cNvSpPr txBox="1">
            <a:spLocks noChangeArrowheads="1"/>
          </p:cNvSpPr>
          <p:nvPr/>
        </p:nvSpPr>
        <p:spPr bwMode="auto">
          <a:xfrm>
            <a:off x="4095750" y="5643563"/>
            <a:ext cx="600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FF0000"/>
                </a:solidFill>
              </a:rPr>
              <a:t>Nguyên tố hóa học là gì ? </a:t>
            </a:r>
            <a:endParaRPr lang="vi-VN" altLang="en-US" sz="3600" b="1">
              <a:solidFill>
                <a:srgbClr val="FF0000"/>
              </a:solidFill>
            </a:endParaRPr>
          </a:p>
        </p:txBody>
      </p:sp>
    </p:spTree>
    <p:extLst>
      <p:ext uri="{BB962C8B-B14F-4D97-AF65-F5344CB8AC3E}">
        <p14:creationId xmlns:p14="http://schemas.microsoft.com/office/powerpoint/2010/main" val="851304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diamond(in)">
                                      <p:cBhvr>
                                        <p:cTn id="10"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1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ublic\Pictures\Sample Pictures\Capture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353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ublic\Pictures\Sample Pictures\Capture4.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076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3" name="AutoShape 4" descr="Hãy gọi tên vật thể, tên chất trong các hình ảnh dưới đây: - Quế An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4" name="AutoShape 6" descr="Tập Hợp Lớn Các Động Vật Khác Nhau Và Các Vật Thể Khác Trên Nền Trắng Hình  minh họa Sẵn có - Tải xuống Hình ảnh Ngay bây giờ - iStoc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5" name="Picture 7" descr="C:\Users\Admin\Pictures\istockphoto-1214896264-1024x102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0" y="928688"/>
            <a:ext cx="8643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1881188" y="214314"/>
            <a:ext cx="7929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2060"/>
                </a:solidFill>
              </a:rPr>
              <a:t>Các vật thể xung quanh chúng ta được tạo nên từ rất nhiều nguyên tử </a:t>
            </a:r>
            <a:endParaRPr lang="vi-VN" altLang="en-US" sz="1800" b="1">
              <a:solidFill>
                <a:srgbClr val="002060"/>
              </a:solidFill>
            </a:endParaRPr>
          </a:p>
        </p:txBody>
      </p:sp>
    </p:spTree>
    <p:extLst>
      <p:ext uri="{BB962C8B-B14F-4D97-AF65-F5344CB8AC3E}">
        <p14:creationId xmlns:p14="http://schemas.microsoft.com/office/powerpoint/2010/main" val="128560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checkerboard(across)">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Phân loại chất Mô hình hạt của đồng ở thể rắn, khí oxygen, khí hiếm helium,  khí carbon dioxide và muối ă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7" name="Picture 3" descr="C:\Users\Public\Pictures\Sample Pictures\Capture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6938" y="500063"/>
            <a:ext cx="3700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Users\Public\Pictures\Sample Pictures\Capture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76" y="500063"/>
            <a:ext cx="39290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4"/>
          <p:cNvSpPr txBox="1">
            <a:spLocks noChangeArrowheads="1"/>
          </p:cNvSpPr>
          <p:nvPr/>
        </p:nvSpPr>
        <p:spPr bwMode="auto">
          <a:xfrm>
            <a:off x="3452814" y="5000626"/>
            <a:ext cx="5786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002060"/>
                </a:solidFill>
              </a:rPr>
              <a:t>Nguyên tử cùng loại </a:t>
            </a:r>
            <a:endParaRPr lang="vi-VN" altLang="en-US" sz="4000" b="1">
              <a:solidFill>
                <a:srgbClr val="002060"/>
              </a:solidFill>
            </a:endParaRPr>
          </a:p>
        </p:txBody>
      </p:sp>
    </p:spTree>
    <p:extLst>
      <p:ext uri="{BB962C8B-B14F-4D97-AF65-F5344CB8AC3E}">
        <p14:creationId xmlns:p14="http://schemas.microsoft.com/office/powerpoint/2010/main" val="384601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ublic\Pictures\Sample Pictures\Capture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p:cNvSpPr txBox="1">
            <a:spLocks noChangeArrowheads="1"/>
          </p:cNvSpPr>
          <p:nvPr/>
        </p:nvSpPr>
        <p:spPr bwMode="auto">
          <a:xfrm>
            <a:off x="5953126" y="1068388"/>
            <a:ext cx="4714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bg1"/>
                </a:solidFill>
              </a:rPr>
              <a:t>Nguyên tố hóa học </a:t>
            </a:r>
            <a:endParaRPr lang="vi-VN" altLang="en-US" sz="3600" b="1">
              <a:solidFill>
                <a:schemeClr val="bg1"/>
              </a:solidFill>
            </a:endParaRPr>
          </a:p>
        </p:txBody>
      </p:sp>
    </p:spTree>
    <p:extLst>
      <p:ext uri="{BB962C8B-B14F-4D97-AF65-F5344CB8AC3E}">
        <p14:creationId xmlns:p14="http://schemas.microsoft.com/office/powerpoint/2010/main" val="3666333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1189" y="357188"/>
            <a:ext cx="835818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3095626"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1</a:t>
            </a:r>
            <a:endParaRPr lang="vi-VN" altLang="en-US" sz="1800" b="1"/>
          </a:p>
        </p:txBody>
      </p:sp>
      <p:sp>
        <p:nvSpPr>
          <p:cNvPr id="13316" name="TextBox 3"/>
          <p:cNvSpPr txBox="1">
            <a:spLocks noChangeArrowheads="1"/>
          </p:cNvSpPr>
          <p:nvPr/>
        </p:nvSpPr>
        <p:spPr bwMode="auto">
          <a:xfrm>
            <a:off x="5310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2</a:t>
            </a:r>
            <a:endParaRPr lang="vi-VN" altLang="en-US" sz="1800" b="1"/>
          </a:p>
        </p:txBody>
      </p:sp>
      <p:sp>
        <p:nvSpPr>
          <p:cNvPr id="13317" name="TextBox 4"/>
          <p:cNvSpPr txBox="1">
            <a:spLocks noChangeArrowheads="1"/>
          </p:cNvSpPr>
          <p:nvPr/>
        </p:nvSpPr>
        <p:spPr bwMode="auto">
          <a:xfrm>
            <a:off x="7596189" y="292893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Nguyên tử 3</a:t>
            </a:r>
            <a:endParaRPr lang="vi-VN" altLang="en-US" sz="1800" b="1"/>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proton</a:t>
            </a:r>
            <a:endParaRPr lang="vi-VN" altLang="en-US" sz="1800" b="1"/>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nvGraphicFramePr>
        <p:xfrm>
          <a:off x="4381500" y="4143376"/>
          <a:ext cx="6096000" cy="250031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tblGrid>
              <a:tr h="625078">
                <a:tc>
                  <a:txBody>
                    <a:bodyPr/>
                    <a:lstStyle/>
                    <a:p>
                      <a:endParaRPr lang="vi-VN" sz="1800" b="1">
                        <a:solidFill>
                          <a:schemeClr val="tx2"/>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proton</a:t>
                      </a:r>
                      <a:endParaRPr lang="vi-VN" sz="1800" b="1">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electron</a:t>
                      </a:r>
                      <a:endParaRPr lang="vi-VN" sz="1800" b="1">
                        <a:solidFill>
                          <a:schemeClr val="bg1"/>
                        </a:solidFill>
                      </a:endParaRPr>
                    </a:p>
                  </a:txBody>
                  <a:tcPr marT="45719" marB="45719"/>
                </a:tc>
                <a:tc>
                  <a:txBody>
                    <a:bodyPr/>
                    <a:lstStyle/>
                    <a:p>
                      <a:r>
                        <a:rPr lang="en-US" sz="1800" b="1" smtClean="0">
                          <a:solidFill>
                            <a:schemeClr val="bg1"/>
                          </a:solidFill>
                        </a:rPr>
                        <a:t>Số</a:t>
                      </a:r>
                      <a:r>
                        <a:rPr lang="en-US" sz="1800" b="1" baseline="0" smtClean="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xmlns="" val="10000"/>
                  </a:ext>
                </a:extLst>
              </a:tr>
              <a:tr h="625078">
                <a:tc>
                  <a:txBody>
                    <a:bodyPr/>
                    <a:lstStyle/>
                    <a:p>
                      <a:r>
                        <a:rPr lang="en-US" sz="1800" b="1" smtClean="0">
                          <a:solidFill>
                            <a:schemeClr val="tx2"/>
                          </a:solidFill>
                        </a:rPr>
                        <a:t>Nguyên</a:t>
                      </a:r>
                      <a:r>
                        <a:rPr lang="en-US" sz="1800" b="1" baseline="0" smtClean="0">
                          <a:solidFill>
                            <a:schemeClr val="tx2"/>
                          </a:solidFill>
                        </a:rPr>
                        <a:t> tử 1</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xmlns="" val="10001"/>
                  </a:ext>
                </a:extLst>
              </a:tr>
              <a:tr h="625078">
                <a:tc>
                  <a:txBody>
                    <a:bodyPr/>
                    <a:lstStyle/>
                    <a:p>
                      <a:r>
                        <a:rPr lang="en-US" sz="1800" b="1" smtClean="0">
                          <a:solidFill>
                            <a:schemeClr val="tx2"/>
                          </a:solidFill>
                        </a:rPr>
                        <a:t>Nguyên</a:t>
                      </a:r>
                      <a:r>
                        <a:rPr lang="en-US" sz="1800" b="1" baseline="0" smtClean="0">
                          <a:solidFill>
                            <a:schemeClr val="tx2"/>
                          </a:solidFill>
                        </a:rPr>
                        <a:t> tử 2</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xmlns="" val="10002"/>
                  </a:ext>
                </a:extLst>
              </a:tr>
              <a:tr h="625078">
                <a:tc>
                  <a:txBody>
                    <a:bodyPr/>
                    <a:lstStyle/>
                    <a:p>
                      <a:r>
                        <a:rPr lang="en-US" sz="1800" b="1" smtClean="0">
                          <a:solidFill>
                            <a:schemeClr val="tx2"/>
                          </a:solidFill>
                        </a:rPr>
                        <a:t>Nguyên</a:t>
                      </a:r>
                      <a:r>
                        <a:rPr lang="en-US" sz="1800" b="1" baseline="0" smtClean="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dirty="0">
                        <a:solidFill>
                          <a:schemeClr val="tx2"/>
                        </a:solidFill>
                      </a:endParaRPr>
                    </a:p>
                  </a:txBody>
                  <a:tcPr marT="45719" marB="45719"/>
                </a:tc>
                <a:extLst>
                  <a:ext uri="{0D108BD9-81ED-4DB2-BD59-A6C34878D82A}">
                    <a16:rowId xmlns:a16="http://schemas.microsoft.com/office/drawing/2014/main" xmlns="" val="10003"/>
                  </a:ext>
                </a:extLst>
              </a:tr>
            </a:tbl>
          </a:graphicData>
        </a:graphic>
      </p:graphicFrame>
      <p:sp>
        <p:nvSpPr>
          <p:cNvPr id="16" name="Rounded Rectangle 15"/>
          <p:cNvSpPr/>
          <p:nvPr/>
        </p:nvSpPr>
        <p:spPr>
          <a:xfrm>
            <a:off x="6096001" y="3714750"/>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chemeClr val="tx1"/>
                </a:solidFill>
              </a:rPr>
              <a:t>PHIẾU HỌC TẬP 1</a:t>
            </a:r>
            <a:endParaRPr lang="vi-VN" sz="2800" b="1">
              <a:solidFill>
                <a:schemeClr val="tx1"/>
              </a:solidFill>
            </a:endParaRPr>
          </a:p>
        </p:txBody>
      </p:sp>
      <p:sp>
        <p:nvSpPr>
          <p:cNvPr id="17" name="TextBox 16"/>
          <p:cNvSpPr txBox="1"/>
          <p:nvPr/>
        </p:nvSpPr>
        <p:spPr>
          <a:xfrm>
            <a:off x="6238875"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9" name="TextBox 18"/>
          <p:cNvSpPr txBox="1"/>
          <p:nvPr/>
        </p:nvSpPr>
        <p:spPr>
          <a:xfrm>
            <a:off x="6238875" y="61198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0" name="TextBox 19"/>
          <p:cNvSpPr txBox="1"/>
          <p:nvPr/>
        </p:nvSpPr>
        <p:spPr>
          <a:xfrm>
            <a:off x="7810500" y="4786314"/>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47687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6143626"/>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3" name="TextBox 22"/>
          <p:cNvSpPr txBox="1"/>
          <p:nvPr/>
        </p:nvSpPr>
        <p:spPr>
          <a:xfrm>
            <a:off x="9310689" y="4857751"/>
            <a:ext cx="642937" cy="523875"/>
          </a:xfrm>
          <a:prstGeom prst="rect">
            <a:avLst/>
          </a:prstGeom>
          <a:noFill/>
        </p:spPr>
        <p:txBody>
          <a:bodyPr>
            <a:spAutoFit/>
          </a:bodyPr>
          <a:lstStyle/>
          <a:p>
            <a:pPr algn="ctr" eaLnBrk="1" hangingPunct="1">
              <a:defRPr/>
            </a:pPr>
            <a:r>
              <a:rPr lang="en-US" sz="2800" b="1">
                <a:solidFill>
                  <a:schemeClr val="tx2">
                    <a:lumMod val="75000"/>
                  </a:schemeClr>
                </a:solidFill>
              </a:rPr>
              <a:t>0</a:t>
            </a:r>
            <a:endParaRPr lang="vi-VN" sz="2800" b="1">
              <a:solidFill>
                <a:schemeClr val="tx2">
                  <a:lumMod val="75000"/>
                </a:schemeClr>
              </a:solidFill>
            </a:endParaRPr>
          </a:p>
        </p:txBody>
      </p:sp>
      <p:sp>
        <p:nvSpPr>
          <p:cNvPr id="24" name="TextBox 23"/>
          <p:cNvSpPr txBox="1"/>
          <p:nvPr/>
        </p:nvSpPr>
        <p:spPr>
          <a:xfrm>
            <a:off x="9310689" y="5476876"/>
            <a:ext cx="642937"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5" name="TextBox 24"/>
          <p:cNvSpPr txBox="1"/>
          <p:nvPr/>
        </p:nvSpPr>
        <p:spPr>
          <a:xfrm>
            <a:off x="9310689" y="6119814"/>
            <a:ext cx="642937" cy="523875"/>
          </a:xfrm>
          <a:prstGeom prst="rect">
            <a:avLst/>
          </a:prstGeom>
          <a:noFill/>
        </p:spPr>
        <p:txBody>
          <a:bodyPr>
            <a:spAutoFit/>
          </a:bodyPr>
          <a:lstStyle/>
          <a:p>
            <a:pPr algn="ctr" eaLnBrk="1" hangingPunct="1">
              <a:defRPr/>
            </a:pPr>
            <a:r>
              <a:rPr lang="en-US" sz="2800" b="1">
                <a:solidFill>
                  <a:schemeClr val="tx2">
                    <a:lumMod val="75000"/>
                  </a:schemeClr>
                </a:solidFill>
              </a:rPr>
              <a:t>2</a:t>
            </a:r>
            <a:endParaRPr lang="vi-VN" sz="2800" b="1">
              <a:solidFill>
                <a:schemeClr val="tx2">
                  <a:lumMod val="75000"/>
                </a:schemeClr>
              </a:solidFill>
            </a:endParaRPr>
          </a:p>
        </p:txBody>
      </p:sp>
    </p:spTree>
    <p:extLst>
      <p:ext uri="{BB962C8B-B14F-4D97-AF65-F5344CB8AC3E}">
        <p14:creationId xmlns:p14="http://schemas.microsoft.com/office/powerpoint/2010/main" val="343735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809751" y="68263"/>
            <a:ext cx="8143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Quan sát hình sau và cho biết điểm giống nhau và khác nhau về cấu tạo giữa ba nguyên tử hidrogen. </a:t>
            </a:r>
            <a:endParaRPr lang="vi-VN" altLang="en-US" sz="1800" b="1"/>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1881188" y="4429126"/>
            <a:ext cx="8572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a:solidFill>
                  <a:srgbClr val="FF0000"/>
                </a:solidFill>
              </a:rPr>
              <a:t>Giống nhau : Đều có 1 proton trong hạt nhân và 1 electron ở lớp vỏ</a:t>
            </a:r>
          </a:p>
          <a:p>
            <a:pPr eaLnBrk="1" hangingPunct="1">
              <a:spcBef>
                <a:spcPct val="0"/>
              </a:spcBef>
            </a:pPr>
            <a:r>
              <a:rPr lang="en-US" altLang="en-US" sz="2400" b="1">
                <a:solidFill>
                  <a:srgbClr val="FF0000"/>
                </a:solidFill>
              </a:rPr>
              <a:t>Khác nhau : </a:t>
            </a:r>
          </a:p>
          <a:p>
            <a:pPr eaLnBrk="1" hangingPunct="1">
              <a:spcBef>
                <a:spcPct val="0"/>
              </a:spcBef>
              <a:buFontTx/>
              <a:buNone/>
            </a:pPr>
            <a:r>
              <a:rPr lang="en-US" altLang="en-US" sz="2400" b="1">
                <a:solidFill>
                  <a:srgbClr val="FF0000"/>
                </a:solidFill>
              </a:rPr>
              <a:t>+ Nguyên tử thứ nhất không có neutron, nguyên tử thứ 2 có 1 neutron, nguyên tử thứ 3 có 2 neutron trong hạt nhân. </a:t>
            </a:r>
            <a:endParaRPr lang="vi-VN" altLang="en-US" sz="2400" b="1">
              <a:solidFill>
                <a:srgbClr val="FF0000"/>
              </a:solidFill>
            </a:endParaRPr>
          </a:p>
        </p:txBody>
      </p:sp>
    </p:spTree>
    <p:extLst>
      <p:ext uri="{BB962C8B-B14F-4D97-AF65-F5344CB8AC3E}">
        <p14:creationId xmlns:p14="http://schemas.microsoft.com/office/powerpoint/2010/main" val="316164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2625" y="928688"/>
            <a:ext cx="8358188"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2238376" y="4572001"/>
            <a:ext cx="7286625"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Vì sao cả ba nguyên tử này đều thuộc cùng một nguyên tố hóa học ? </a:t>
            </a:r>
            <a:endParaRPr lang="vi-VN" sz="2800" b="1">
              <a:solidFill>
                <a:srgbClr val="FF0000"/>
              </a:solidFill>
            </a:endParaRPr>
          </a:p>
        </p:txBody>
      </p:sp>
    </p:spTree>
    <p:extLst>
      <p:ext uri="{BB962C8B-B14F-4D97-AF65-F5344CB8AC3E}">
        <p14:creationId xmlns:p14="http://schemas.microsoft.com/office/powerpoint/2010/main" val="2056401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Xin Chào Đẹp, Cute, Ấn Tượng Nhấ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60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92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524001" y="142876"/>
            <a:ext cx="3071813" cy="714375"/>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a:solidFill>
                  <a:schemeClr val="tx1"/>
                </a:solidFill>
              </a:rPr>
              <a:t>Hoạt động nhóm </a:t>
            </a:r>
            <a:endParaRPr lang="vi-VN" sz="2400">
              <a:solidFill>
                <a:schemeClr val="tx1"/>
              </a:solidFill>
            </a:endParaRPr>
          </a:p>
        </p:txBody>
      </p:sp>
      <p:sp>
        <p:nvSpPr>
          <p:cNvPr id="16388" name="TextBox 3"/>
          <p:cNvSpPr txBox="1">
            <a:spLocks noChangeArrowheads="1"/>
          </p:cNvSpPr>
          <p:nvPr/>
        </p:nvSpPr>
        <p:spPr bwMode="auto">
          <a:xfrm>
            <a:off x="3024189" y="1406526"/>
            <a:ext cx="6357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Có 12 tấm thẻ ghi thông tin số p, n của các nguyên tử</a:t>
            </a:r>
          </a:p>
          <a:p>
            <a:pPr eaLnBrk="1" hangingPunct="1">
              <a:spcBef>
                <a:spcPct val="0"/>
              </a:spcBef>
              <a:buFontTx/>
              <a:buChar char="-"/>
            </a:pPr>
            <a:r>
              <a:rPr lang="en-US" altLang="en-US" sz="2400" b="1"/>
              <a:t>Thực hiện sắp xếp các thẻ thuộc cùng một nguyên tố vào một ô vuông </a:t>
            </a:r>
          </a:p>
          <a:p>
            <a:pPr eaLnBrk="1" hangingPunct="1">
              <a:spcBef>
                <a:spcPct val="0"/>
              </a:spcBef>
              <a:buFontTx/>
              <a:buChar char="-"/>
            </a:pPr>
            <a:r>
              <a:rPr lang="en-US" altLang="en-US" sz="2400" b="1"/>
              <a:t> Các nguyên tử nào thuộc cùng một nguyên tố hóa học </a:t>
            </a:r>
            <a:endParaRPr lang="vi-VN" altLang="en-US" sz="2400" b="1"/>
          </a:p>
        </p:txBody>
      </p:sp>
    </p:spTree>
    <p:extLst>
      <p:ext uri="{BB962C8B-B14F-4D97-AF65-F5344CB8AC3E}">
        <p14:creationId xmlns:p14="http://schemas.microsoft.com/office/powerpoint/2010/main" val="117225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6"/>
          <p:cNvGrpSpPr>
            <a:grpSpLocks/>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A</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6n</a:t>
            </a:r>
            <a:endParaRPr lang="vi-VN" altLang="en-US" b="1">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C</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0n</a:t>
            </a:r>
            <a:endParaRPr lang="vi-VN" altLang="en-US" b="1">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D</a:t>
            </a:r>
          </a:p>
          <a:p>
            <a:pPr algn="ctr" eaLnBrk="1" hangingPunct="1">
              <a:spcBef>
                <a:spcPct val="0"/>
              </a:spcBef>
              <a:buFontTx/>
              <a:buNone/>
            </a:pPr>
            <a:r>
              <a:rPr lang="en-US" altLang="en-US" b="1">
                <a:solidFill>
                  <a:srgbClr val="002060"/>
                </a:solidFill>
              </a:rPr>
              <a:t>1p</a:t>
            </a:r>
          </a:p>
          <a:p>
            <a:pPr algn="ctr" eaLnBrk="1" hangingPunct="1">
              <a:spcBef>
                <a:spcPct val="0"/>
              </a:spcBef>
              <a:buFontTx/>
              <a:buNone/>
            </a:pPr>
            <a:r>
              <a:rPr lang="en-US" altLang="en-US" b="1">
                <a:solidFill>
                  <a:srgbClr val="002060"/>
                </a:solidFill>
              </a:rPr>
              <a:t>2n</a:t>
            </a:r>
            <a:endParaRPr lang="vi-VN" altLang="en-US" b="1">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E</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19n</a:t>
            </a:r>
            <a:endParaRPr lang="vi-VN" altLang="en-US" b="1">
              <a:solidFill>
                <a:srgbClr val="002060"/>
              </a:solidFill>
            </a:endParaRPr>
          </a:p>
        </p:txBody>
      </p:sp>
      <p:sp>
        <p:nvSpPr>
          <p:cNvPr id="24" name="Rounded Rectangle 23"/>
          <p:cNvSpPr/>
          <p:nvPr/>
        </p:nvSpPr>
        <p:spPr bwMode="auto">
          <a:xfrm>
            <a:off x="180975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952625"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G</a:t>
            </a:r>
          </a:p>
          <a:p>
            <a:pPr algn="ctr" eaLnBrk="1" hangingPunct="1">
              <a:spcBef>
                <a:spcPct val="0"/>
              </a:spcBef>
              <a:buFontTx/>
              <a:buNone/>
            </a:pPr>
            <a:r>
              <a:rPr lang="en-US" altLang="en-US" b="1">
                <a:solidFill>
                  <a:srgbClr val="002060"/>
                </a:solidFill>
              </a:rPr>
              <a:t>20p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27" name="Rounded Rectangle 26"/>
          <p:cNvSpPr/>
          <p:nvPr/>
        </p:nvSpPr>
        <p:spPr bwMode="auto">
          <a:xfrm>
            <a:off x="3167064"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10n</a:t>
            </a:r>
            <a:endParaRPr lang="vi-VN" altLang="en-US" b="1">
              <a:solidFill>
                <a:srgbClr val="002060"/>
              </a:solidFill>
            </a:endParaRPr>
          </a:p>
        </p:txBody>
      </p:sp>
      <p:sp>
        <p:nvSpPr>
          <p:cNvPr id="30" name="Rounded Rectangle 29"/>
          <p:cNvSpPr/>
          <p:nvPr/>
        </p:nvSpPr>
        <p:spPr bwMode="auto">
          <a:xfrm>
            <a:off x="45243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M</a:t>
            </a:r>
          </a:p>
          <a:p>
            <a:pPr algn="ctr" eaLnBrk="1" hangingPunct="1">
              <a:spcBef>
                <a:spcPct val="0"/>
              </a:spcBef>
              <a:buFontTx/>
              <a:buNone/>
            </a:pPr>
            <a:r>
              <a:rPr lang="en-US" altLang="en-US" b="1">
                <a:solidFill>
                  <a:srgbClr val="002060"/>
                </a:solidFill>
              </a:rPr>
              <a:t>19p</a:t>
            </a:r>
          </a:p>
          <a:p>
            <a:pPr algn="ctr" eaLnBrk="1" hangingPunct="1">
              <a:spcBef>
                <a:spcPct val="0"/>
              </a:spcBef>
              <a:buFontTx/>
              <a:buNone/>
            </a:pPr>
            <a:r>
              <a:rPr lang="en-US" altLang="en-US" b="1">
                <a:solidFill>
                  <a:srgbClr val="002060"/>
                </a:solidFill>
              </a:rPr>
              <a:t>20n</a:t>
            </a:r>
            <a:endParaRPr lang="vi-VN" altLang="en-US" b="1">
              <a:solidFill>
                <a:srgbClr val="002060"/>
              </a:solidFill>
            </a:endParaRPr>
          </a:p>
        </p:txBody>
      </p:sp>
      <p:sp>
        <p:nvSpPr>
          <p:cNvPr id="33" name="Rounded Rectangle 32"/>
          <p:cNvSpPr/>
          <p:nvPr/>
        </p:nvSpPr>
        <p:spPr bwMode="auto">
          <a:xfrm>
            <a:off x="595312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L</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9n</a:t>
            </a:r>
            <a:endParaRPr lang="vi-VN" altLang="en-US" b="1">
              <a:solidFill>
                <a:srgbClr val="002060"/>
              </a:solidFill>
            </a:endParaRPr>
          </a:p>
        </p:txBody>
      </p:sp>
      <p:sp>
        <p:nvSpPr>
          <p:cNvPr id="36" name="Rounded Rectangle 35"/>
          <p:cNvSpPr/>
          <p:nvPr/>
        </p:nvSpPr>
        <p:spPr bwMode="auto">
          <a:xfrm>
            <a:off x="7381876"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Q</a:t>
            </a:r>
          </a:p>
          <a:p>
            <a:pPr algn="ctr" eaLnBrk="1" hangingPunct="1">
              <a:spcBef>
                <a:spcPct val="0"/>
              </a:spcBef>
              <a:buFontTx/>
              <a:buNone/>
            </a:pPr>
            <a:r>
              <a:rPr lang="en-US" altLang="en-US" b="1">
                <a:solidFill>
                  <a:srgbClr val="002060"/>
                </a:solidFill>
              </a:rPr>
              <a:t>6p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F</a:t>
            </a:r>
          </a:p>
          <a:p>
            <a:pPr algn="ctr" eaLnBrk="1" hangingPunct="1">
              <a:spcBef>
                <a:spcPct val="0"/>
              </a:spcBef>
              <a:buFontTx/>
              <a:buNone/>
            </a:pPr>
            <a:r>
              <a:rPr lang="en-US" altLang="en-US" b="1">
                <a:solidFill>
                  <a:srgbClr val="002060"/>
                </a:solidFill>
              </a:rPr>
              <a:t>7p</a:t>
            </a:r>
          </a:p>
          <a:p>
            <a:pPr algn="ctr" eaLnBrk="1" hangingPunct="1">
              <a:spcBef>
                <a:spcPct val="0"/>
              </a:spcBef>
              <a:buFontTx/>
              <a:buNone/>
            </a:pPr>
            <a:r>
              <a:rPr lang="en-US" altLang="en-US" b="1">
                <a:solidFill>
                  <a:srgbClr val="002060"/>
                </a:solidFill>
              </a:rPr>
              <a:t>7n</a:t>
            </a:r>
            <a:endParaRPr lang="vi-VN" altLang="en-US" b="1">
              <a:solidFill>
                <a:srgbClr val="002060"/>
              </a:solidFill>
            </a:endParaRPr>
          </a:p>
        </p:txBody>
      </p:sp>
      <p:sp>
        <p:nvSpPr>
          <p:cNvPr id="28" name="Rounded Rectangle 27"/>
          <p:cNvSpPr/>
          <p:nvPr/>
        </p:nvSpPr>
        <p:spPr bwMode="auto">
          <a:xfrm>
            <a:off x="8953501" y="3571875"/>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714751"/>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H</a:t>
            </a:r>
          </a:p>
          <a:p>
            <a:pPr algn="ctr" eaLnBrk="1" hangingPunct="1">
              <a:spcBef>
                <a:spcPct val="0"/>
              </a:spcBef>
              <a:buFontTx/>
              <a:buNone/>
            </a:pPr>
            <a:r>
              <a:rPr lang="en-US" altLang="en-US" b="1">
                <a:solidFill>
                  <a:srgbClr val="002060"/>
                </a:solidFill>
              </a:rPr>
              <a:t>8p</a:t>
            </a:r>
          </a:p>
          <a:p>
            <a:pPr algn="ctr" eaLnBrk="1" hangingPunct="1">
              <a:spcBef>
                <a:spcPct val="0"/>
              </a:spcBef>
              <a:buFontTx/>
              <a:buNone/>
            </a:pPr>
            <a:r>
              <a:rPr lang="en-US" altLang="en-US" b="1">
                <a:solidFill>
                  <a:srgbClr val="002060"/>
                </a:solidFill>
              </a:rPr>
              <a:t>8n</a:t>
            </a:r>
            <a:endParaRPr lang="vi-VN" altLang="en-US" b="1">
              <a:solidFill>
                <a:srgbClr val="002060"/>
              </a:solidFill>
            </a:endParaRPr>
          </a:p>
        </p:txBody>
      </p:sp>
    </p:spTree>
    <p:extLst>
      <p:ext uri="{BB962C8B-B14F-4D97-AF65-F5344CB8AC3E}">
        <p14:creationId xmlns:p14="http://schemas.microsoft.com/office/powerpoint/2010/main" val="2475164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667126" y="1285876"/>
            <a:ext cx="6786563" cy="47148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AutoNum type="romanUcPeriod"/>
              <a:defRPr/>
            </a:pPr>
            <a:r>
              <a:rPr lang="en-US" sz="3600" b="1">
                <a:solidFill>
                  <a:schemeClr val="tx2"/>
                </a:solidFill>
              </a:rPr>
              <a:t>Nguyên tố hóa học</a:t>
            </a:r>
          </a:p>
          <a:p>
            <a:pPr marL="342900" indent="-342900">
              <a:buFontTx/>
              <a:buChar char="-"/>
              <a:defRPr/>
            </a:pPr>
            <a:r>
              <a:rPr lang="en-US" sz="3600" b="1">
                <a:solidFill>
                  <a:srgbClr val="FF0000"/>
                </a:solidFill>
              </a:rPr>
              <a:t>Nguyên tố hóa học là tập hợp những nguyên tử cùng loại, có cùng số proton trong hạt nhân.</a:t>
            </a:r>
          </a:p>
          <a:p>
            <a:pPr marL="342900" indent="-342900">
              <a:buFontTx/>
              <a:buChar char="-"/>
              <a:defRPr/>
            </a:pPr>
            <a:r>
              <a:rPr lang="en-US" sz="3600" b="1">
                <a:solidFill>
                  <a:srgbClr val="FF0000"/>
                </a:solidFill>
              </a:rPr>
              <a:t>Các nguyên tử của cùng một nguyên tố hóa học đều có tính chất hóa học giống nhau. </a:t>
            </a:r>
            <a:endParaRPr lang="vi-VN" sz="3600" b="1">
              <a:solidFill>
                <a:srgbClr val="FF0000"/>
              </a:solidFill>
            </a:endParaRPr>
          </a:p>
        </p:txBody>
      </p:sp>
      <p:sp>
        <p:nvSpPr>
          <p:cNvPr id="18436" name="TextBox 3"/>
          <p:cNvSpPr txBox="1">
            <a:spLocks noChangeArrowheads="1"/>
          </p:cNvSpPr>
          <p:nvPr/>
        </p:nvSpPr>
        <p:spPr bwMode="auto">
          <a:xfrm>
            <a:off x="2809875" y="285751"/>
            <a:ext cx="6929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BÀI 3 : NGUYÊN TỐ HÓA HỌC </a:t>
            </a:r>
            <a:endParaRPr lang="vi-VN" altLang="en-US" sz="3600" b="1">
              <a:solidFill>
                <a:schemeClr val="tx2"/>
              </a:solidFill>
            </a:endParaRPr>
          </a:p>
        </p:txBody>
      </p:sp>
    </p:spTree>
    <p:extLst>
      <p:ext uri="{BB962C8B-B14F-4D97-AF65-F5344CB8AC3E}">
        <p14:creationId xmlns:p14="http://schemas.microsoft.com/office/powerpoint/2010/main" val="3435061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3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guyên tố phổ biến nhất trong lớp vỏ Trái đấ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2626" y="285750"/>
            <a:ext cx="8215313"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2381251" y="5214938"/>
            <a:ext cx="70723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i="1"/>
              <a:t>Tỉ lệ phần trăm về khối lượng các nguyên tố trong vỏ Trái Đất</a:t>
            </a:r>
            <a:endParaRPr lang="vi-VN" altLang="en-US" i="1"/>
          </a:p>
        </p:txBody>
      </p:sp>
    </p:spTree>
    <p:extLst>
      <p:ext uri="{BB962C8B-B14F-4D97-AF65-F5344CB8AC3E}">
        <p14:creationId xmlns:p14="http://schemas.microsoft.com/office/powerpoint/2010/main" val="51159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2625" y="357188"/>
            <a:ext cx="8358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506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Thành phần cơ thể người – Wikipedia tiếng Việ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31" name="Picture 4" descr="Infographic] Những nguyên tố hóa học trong pháo hoa giúp cơ thể con người  hoạt động như thế nà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895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Users\Public\Pictures\Sample Pictures\Capture1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407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Public\Pictures\Sample Pictures\Capture1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1" y="142876"/>
            <a:ext cx="40671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C:\Users\Public\Pictures\Sample Pictures\Capture1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24564" y="3500438"/>
            <a:ext cx="41433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3843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1809750" y="0"/>
            <a:ext cx="8858250" cy="6286500"/>
            <a:chOff x="285720" y="0"/>
            <a:chExt cx="8858280" cy="6286520"/>
          </a:xfrm>
        </p:grpSpPr>
        <p:pic>
          <p:nvPicPr>
            <p:cNvPr id="24579" name="Picture 2" descr="C:\Users\Public\Pictures\Sample Pictures\Capture1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720" y="285728"/>
              <a:ext cx="8572560" cy="60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p:cNvSpPr txBox="1">
              <a:spLocks noChangeArrowheads="1"/>
            </p:cNvSpPr>
            <p:nvPr/>
          </p:nvSpPr>
          <p:spPr bwMode="auto">
            <a:xfrm>
              <a:off x="7786710" y="0"/>
              <a:ext cx="135729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vi-VN" altLang="en-US" sz="1800"/>
            </a:p>
          </p:txBody>
        </p:sp>
      </p:grpSp>
    </p:spTree>
    <p:extLst>
      <p:ext uri="{BB962C8B-B14F-4D97-AF65-F5344CB8AC3E}">
        <p14:creationId xmlns:p14="http://schemas.microsoft.com/office/powerpoint/2010/main" val="1913019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Top 123+] Hình nền Powerpoint “ĐẸP NHỨC NÁCH”"/>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5603" name="Picture 3" descr="C:\Users\Admin\Pictures\tải xuống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4524375" y="1071563"/>
            <a:ext cx="464343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0" b="1">
                <a:solidFill>
                  <a:schemeClr val="bg1"/>
                </a:solidFill>
                <a:latin typeface="Aharoni" pitchFamily="2" charset="0"/>
                <a:cs typeface="Aharoni" pitchFamily="2" charset="0"/>
              </a:rPr>
              <a:t>2</a:t>
            </a:r>
          </a:p>
          <a:p>
            <a:pPr eaLnBrk="1" hangingPunct="1">
              <a:spcBef>
                <a:spcPct val="0"/>
              </a:spcBef>
              <a:buFontTx/>
              <a:buNone/>
            </a:pPr>
            <a:r>
              <a:rPr lang="en-US" altLang="en-US" sz="6000" b="1">
                <a:solidFill>
                  <a:schemeClr val="bg1"/>
                </a:solidFill>
                <a:latin typeface="Aharoni" pitchFamily="2" charset="0"/>
                <a:cs typeface="Aharoni" pitchFamily="2" charset="0"/>
              </a:rPr>
              <a:t>Tên gọi và kí hiệu của nguyên tố hóa học </a:t>
            </a:r>
            <a:endParaRPr lang="vi-VN" altLang="en-US" sz="6000" b="1">
              <a:solidFill>
                <a:schemeClr val="bg1"/>
              </a:solidFill>
              <a:cs typeface="Aharoni" pitchFamily="2" charset="0"/>
            </a:endParaRPr>
          </a:p>
        </p:txBody>
      </p:sp>
    </p:spTree>
    <p:extLst>
      <p:ext uri="{BB962C8B-B14F-4D97-AF65-F5344CB8AC3E}">
        <p14:creationId xmlns:p14="http://schemas.microsoft.com/office/powerpoint/2010/main" val="1362897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43DF43-B6F7-425E-8276-999CE3FBE3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9" name="Ghen-Co-Vy-MIN-ERIK">
            <a:hlinkClick r:id="" action="ppaction://media"/>
            <a:extLst>
              <a:ext uri="{FF2B5EF4-FFF2-40B4-BE49-F238E27FC236}">
                <a16:creationId xmlns:a16="http://schemas.microsoft.com/office/drawing/2014/main" xmlns=""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77251" y="199166"/>
            <a:ext cx="609600" cy="609600"/>
          </a:xfrm>
          <a:prstGeom prst="rect">
            <a:avLst/>
          </a:prstGeom>
        </p:spPr>
      </p:pic>
      <p:pic>
        <p:nvPicPr>
          <p:cNvPr id="31" name="Picture 30">
            <a:hlinkClick r:id="rId6" action="ppaction://hlinksldjump"/>
            <a:extLst>
              <a:ext uri="{FF2B5EF4-FFF2-40B4-BE49-F238E27FC236}">
                <a16:creationId xmlns:a16="http://schemas.microsoft.com/office/drawing/2014/main" xmlns="" id="{80E3ADB4-6837-4F51-B3B2-FB7C939C4BE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67451" y="2896461"/>
            <a:ext cx="2657098" cy="1276008"/>
          </a:xfrm>
          <a:prstGeom prst="rect">
            <a:avLst/>
          </a:prstGeom>
        </p:spPr>
      </p:pic>
    </p:spTree>
    <p:extLst>
      <p:ext uri="{BB962C8B-B14F-4D97-AF65-F5344CB8AC3E}">
        <p14:creationId xmlns:p14="http://schemas.microsoft.com/office/powerpoint/2010/main" val="38065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6875" y="714375"/>
            <a:ext cx="428625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6453188" y="571500"/>
            <a:ext cx="39290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chemeClr val="tx2"/>
                </a:solidFill>
              </a:rPr>
              <a:t>IUPAC là viết tắt  tên tiếng Anh có nghĩa là “ Liên minh Quốc tế về Hóa học cơ bản và Hóa học ứng dụng” </a:t>
            </a:r>
            <a:endParaRPr lang="vi-VN" altLang="en-US" sz="3600" b="1">
              <a:solidFill>
                <a:schemeClr val="tx2"/>
              </a:solidFill>
            </a:endParaRPr>
          </a:p>
        </p:txBody>
      </p:sp>
    </p:spTree>
    <p:extLst>
      <p:ext uri="{BB962C8B-B14F-4D97-AF65-F5344CB8AC3E}">
        <p14:creationId xmlns:p14="http://schemas.microsoft.com/office/powerpoint/2010/main" val="122464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4452939" y="214313"/>
            <a:ext cx="414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t>Thảo luận </a:t>
            </a:r>
            <a:endParaRPr lang="vi-VN" altLang="en-US" sz="3600" b="1"/>
          </a:p>
        </p:txBody>
      </p:sp>
      <p:sp>
        <p:nvSpPr>
          <p:cNvPr id="27652" name="TextBox 3"/>
          <p:cNvSpPr txBox="1">
            <a:spLocks noChangeArrowheads="1"/>
          </p:cNvSpPr>
          <p:nvPr/>
        </p:nvSpPr>
        <p:spPr bwMode="auto">
          <a:xfrm>
            <a:off x="2667000" y="1428751"/>
            <a:ext cx="7500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a:solidFill>
                <a:srgbClr val="FF0000"/>
              </a:solidFill>
            </a:endParaRPr>
          </a:p>
          <a:p>
            <a:pPr algn="ctr" eaLnBrk="1" hangingPunct="1">
              <a:spcBef>
                <a:spcPct val="0"/>
              </a:spcBef>
              <a:buFontTx/>
              <a:buNone/>
            </a:pPr>
            <a:r>
              <a:rPr lang="en-US" altLang="en-US" sz="2800" b="1">
                <a:solidFill>
                  <a:srgbClr val="FF0000"/>
                </a:solidFill>
              </a:rPr>
              <a:t>Trình bày nguồn gốc và tên gọi của một số nguyên tố có nhiều ứng dụng trong cuộc sống như đồng, sắt, nhôm ?</a:t>
            </a:r>
          </a:p>
          <a:p>
            <a:pPr algn="ctr" eaLnBrk="1" hangingPunct="1">
              <a:spcBef>
                <a:spcPct val="0"/>
              </a:spcBef>
              <a:buFontTx/>
              <a:buNone/>
            </a:pPr>
            <a:endParaRPr lang="en-US" altLang="en-US" sz="2800" b="1">
              <a:solidFill>
                <a:srgbClr val="FF0000"/>
              </a:solidFill>
            </a:endParaRPr>
          </a:p>
          <a:p>
            <a:pPr algn="ctr" eaLnBrk="1" hangingPunct="1">
              <a:spcBef>
                <a:spcPct val="0"/>
              </a:spcBef>
              <a:buFontTx/>
              <a:buNone/>
            </a:pPr>
            <a:endParaRPr lang="vi-VN" altLang="en-US" sz="2800" b="1">
              <a:solidFill>
                <a:srgbClr val="FF0000"/>
              </a:solidFill>
            </a:endParaRPr>
          </a:p>
        </p:txBody>
      </p:sp>
    </p:spTree>
    <p:extLst>
      <p:ext uri="{BB962C8B-B14F-4D97-AF65-F5344CB8AC3E}">
        <p14:creationId xmlns:p14="http://schemas.microsoft.com/office/powerpoint/2010/main" val="15794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8376" y="357188"/>
            <a:ext cx="39290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1750" y="571500"/>
            <a:ext cx="3714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66939" y="3786188"/>
            <a:ext cx="3857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09814" y="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đồng </a:t>
            </a:r>
            <a:endParaRPr lang="vi-VN" altLang="en-US" sz="2400" b="1">
              <a:solidFill>
                <a:schemeClr val="tx2"/>
              </a:solidFill>
            </a:endParaRPr>
          </a:p>
        </p:txBody>
      </p:sp>
      <p:sp>
        <p:nvSpPr>
          <p:cNvPr id="28682" name="TextBox 9"/>
          <p:cNvSpPr txBox="1">
            <a:spLocks noChangeArrowheads="1"/>
          </p:cNvSpPr>
          <p:nvPr/>
        </p:nvSpPr>
        <p:spPr bwMode="auto">
          <a:xfrm>
            <a:off x="7310439" y="15240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nhôm </a:t>
            </a:r>
            <a:endParaRPr lang="vi-VN" altLang="en-US" sz="2400" b="1">
              <a:solidFill>
                <a:schemeClr val="tx2"/>
              </a:solidFill>
            </a:endParaRPr>
          </a:p>
        </p:txBody>
      </p:sp>
      <p:sp>
        <p:nvSpPr>
          <p:cNvPr id="28683" name="TextBox 10"/>
          <p:cNvSpPr txBox="1">
            <a:spLocks noChangeArrowheads="1"/>
          </p:cNvSpPr>
          <p:nvPr/>
        </p:nvSpPr>
        <p:spPr bwMode="auto">
          <a:xfrm>
            <a:off x="4238626" y="5967413"/>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extLst>
      <p:ext uri="{BB962C8B-B14F-4D97-AF65-F5344CB8AC3E}">
        <p14:creationId xmlns:p14="http://schemas.microsoft.com/office/powerpoint/2010/main" val="2831920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410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rgbClr val="FF0000"/>
                </a:solidFill>
              </a:rPr>
              <a:t>Cl</a:t>
            </a:r>
            <a:r>
              <a:rPr lang="en-US" altLang="en-US" sz="4000" b="1">
                <a:solidFill>
                  <a:srgbClr val="FF0000"/>
                </a:solidFill>
              </a:rPr>
              <a:t>orine</a:t>
            </a:r>
          </a:p>
          <a:p>
            <a:pPr algn="ctr" eaLnBrk="1" hangingPunct="1">
              <a:spcBef>
                <a:spcPct val="0"/>
              </a:spcBef>
              <a:buFontTx/>
              <a:buNone/>
            </a:pPr>
            <a:endParaRPr lang="en-US" altLang="en-US" sz="4000" b="1">
              <a:solidFill>
                <a:srgbClr val="FF0000"/>
              </a:solidFill>
            </a:endParaRPr>
          </a:p>
          <a:p>
            <a:pPr algn="ctr" eaLnBrk="1" hangingPunct="1">
              <a:spcBef>
                <a:spcPct val="0"/>
              </a:spcBef>
              <a:buFontTx/>
              <a:buNone/>
            </a:pPr>
            <a:r>
              <a:rPr lang="en-US" altLang="en-US" sz="4000" b="1">
                <a:solidFill>
                  <a:srgbClr val="FF0000"/>
                </a:solidFill>
              </a:rPr>
              <a:t>Cl</a:t>
            </a:r>
            <a:endParaRPr lang="vi-VN" altLang="en-US" sz="4000" b="1">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chemeClr val="bg1"/>
                </a:solidFill>
              </a:rPr>
              <a:t>C</a:t>
            </a:r>
            <a:r>
              <a:rPr lang="en-US" altLang="en-US" sz="4000" b="1">
                <a:solidFill>
                  <a:schemeClr val="bg1"/>
                </a:solidFill>
              </a:rPr>
              <a:t>arbon</a:t>
            </a:r>
          </a:p>
          <a:p>
            <a:pPr algn="ctr" eaLnBrk="1" hangingPunct="1">
              <a:spcBef>
                <a:spcPct val="0"/>
              </a:spcBef>
              <a:buFontTx/>
              <a:buNone/>
            </a:pPr>
            <a:endParaRPr lang="en-US" altLang="en-US" sz="4000" b="1">
              <a:solidFill>
                <a:schemeClr val="bg1"/>
              </a:solidFill>
            </a:endParaRPr>
          </a:p>
          <a:p>
            <a:pPr algn="ctr" eaLnBrk="1" hangingPunct="1">
              <a:spcBef>
                <a:spcPct val="0"/>
              </a:spcBef>
              <a:buFontTx/>
              <a:buNone/>
            </a:pPr>
            <a:r>
              <a:rPr lang="en-US" altLang="en-US" sz="4000" b="1">
                <a:solidFill>
                  <a:schemeClr val="bg1"/>
                </a:solidFill>
              </a:rPr>
              <a:t>C</a:t>
            </a:r>
            <a:endParaRPr lang="vi-VN" altLang="en-US" sz="4000" b="1">
              <a:solidFill>
                <a:schemeClr val="bg1"/>
              </a:solidFill>
            </a:endParaRPr>
          </a:p>
        </p:txBody>
      </p:sp>
      <p:sp>
        <p:nvSpPr>
          <p:cNvPr id="8" name="Cloud Callout 7"/>
          <p:cNvSpPr/>
          <p:nvPr/>
        </p:nvSpPr>
        <p:spPr>
          <a:xfrm>
            <a:off x="3381375" y="4572000"/>
            <a:ext cx="6000750" cy="1500188"/>
          </a:xfrm>
          <a:prstGeom prst="cloudCallout">
            <a:avLst>
              <a:gd name="adj1" fmla="val -20662"/>
              <a:gd name="adj2" fmla="val -924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Rectangle 8"/>
          <p:cNvSpPr>
            <a:spLocks noChangeArrowheads="1"/>
          </p:cNvSpPr>
          <p:nvPr/>
        </p:nvSpPr>
        <p:spPr bwMode="auto">
          <a:xfrm>
            <a:off x="3810000" y="4857750"/>
            <a:ext cx="5143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rPr>
              <a:t>Nhận xét cách viết kí hiệu của nguyên tố hóa học?</a:t>
            </a:r>
          </a:p>
        </p:txBody>
      </p:sp>
    </p:spTree>
    <p:extLst>
      <p:ext uri="{BB962C8B-B14F-4D97-AF65-F5344CB8AC3E}">
        <p14:creationId xmlns:p14="http://schemas.microsoft.com/office/powerpoint/2010/main" val="66897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000" fill="hold"/>
                                        <p:tgtEl>
                                          <p:spTgt spid="8"/>
                                        </p:tgtEl>
                                        <p:attrNameLst>
                                          <p:attrName>ppt_w</p:attrName>
                                        </p:attrNameLst>
                                      </p:cBhvr>
                                      <p:tavLst>
                                        <p:tav tm="0">
                                          <p:val>
                                            <p:fltVal val="0"/>
                                          </p:val>
                                        </p:tav>
                                        <p:tav tm="100000">
                                          <p:val>
                                            <p:strVal val="#ppt_w"/>
                                          </p:val>
                                        </p:tav>
                                      </p:tavLst>
                                    </p:anim>
                                    <p:anim calcmode="lin" valueType="num">
                                      <p:cBhvr>
                                        <p:cTn id="24" dur="2000" fill="hold"/>
                                        <p:tgtEl>
                                          <p:spTgt spid="8"/>
                                        </p:tgtEl>
                                        <p:attrNameLst>
                                          <p:attrName>ppt_h</p:attrName>
                                        </p:attrNameLst>
                                      </p:cBhvr>
                                      <p:tavLst>
                                        <p:tav tm="0">
                                          <p:val>
                                            <p:fltVal val="0"/>
                                          </p:val>
                                        </p:tav>
                                        <p:tav tm="100000">
                                          <p:val>
                                            <p:strVal val="#ppt_h"/>
                                          </p:val>
                                        </p:tav>
                                      </p:tavLst>
                                    </p:anim>
                                    <p:animEffect transition="in" filter="fade">
                                      <p:cBhvr>
                                        <p:cTn id="25" dur="2000"/>
                                        <p:tgtEl>
                                          <p:spTgt spid="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3024188" y="714375"/>
            <a:ext cx="6215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t>Hoạt động nhóm </a:t>
            </a:r>
          </a:p>
          <a:p>
            <a:pPr algn="ctr" eaLnBrk="1" hangingPunct="1">
              <a:spcBef>
                <a:spcPct val="0"/>
              </a:spcBef>
              <a:buFontTx/>
              <a:buNone/>
            </a:pPr>
            <a:r>
              <a:rPr lang="en-US" altLang="en-US" b="1"/>
              <a:t>( 3 phút)</a:t>
            </a:r>
          </a:p>
          <a:p>
            <a:pPr algn="ctr" eaLnBrk="1" hangingPunct="1">
              <a:spcBef>
                <a:spcPct val="0"/>
              </a:spcBef>
              <a:buFontTx/>
              <a:buNone/>
            </a:pPr>
            <a:endParaRPr lang="en-US" altLang="en-US" b="1"/>
          </a:p>
          <a:p>
            <a:pPr algn="ctr" eaLnBrk="1" hangingPunct="1">
              <a:spcBef>
                <a:spcPct val="0"/>
              </a:spcBef>
              <a:buFontTx/>
              <a:buNone/>
            </a:pPr>
            <a:r>
              <a:rPr lang="en-US" altLang="en-US" b="1"/>
              <a:t> Đọc thông tin SGK -21 và hoàn thành phiếu học tập </a:t>
            </a:r>
            <a:endParaRPr lang="vi-VN" altLang="en-US" b="1"/>
          </a:p>
        </p:txBody>
      </p:sp>
    </p:spTree>
    <p:extLst>
      <p:ext uri="{BB962C8B-B14F-4D97-AF65-F5344CB8AC3E}">
        <p14:creationId xmlns:p14="http://schemas.microsoft.com/office/powerpoint/2010/main" val="14945351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952626" y="285751"/>
            <a:ext cx="8143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a:solidFill>
                  <a:srgbClr val="FF0000"/>
                </a:solidFill>
              </a:rPr>
              <a:t>Phiếu học tập 2 </a:t>
            </a:r>
            <a:r>
              <a:rPr lang="en-US" altLang="en-US" sz="2400" b="1">
                <a:solidFill>
                  <a:srgbClr val="FF0000"/>
                </a:solidFill>
              </a:rPr>
              <a:t>: Tìm hiểu tên gọi và kí hiệu của một số nguyên tố hóa học </a:t>
            </a:r>
          </a:p>
        </p:txBody>
      </p:sp>
      <p:graphicFrame>
        <p:nvGraphicFramePr>
          <p:cNvPr id="3" name="Table 2"/>
          <p:cNvGraphicFramePr>
            <a:graphicFrameLocks noGrp="1"/>
          </p:cNvGraphicFramePr>
          <p:nvPr/>
        </p:nvGraphicFramePr>
        <p:xfrm>
          <a:off x="2309814" y="1285876"/>
          <a:ext cx="7500937" cy="5089525"/>
        </p:xfrm>
        <a:graphic>
          <a:graphicData uri="http://schemas.openxmlformats.org/drawingml/2006/table">
            <a:tbl>
              <a:tblPr firstRow="1" bandRow="1">
                <a:tableStyleId>{5C22544A-7EE6-4342-B048-85BDC9FD1C3A}</a:tableStyleId>
              </a:tblPr>
              <a:tblGrid>
                <a:gridCol w="2500312">
                  <a:extLst>
                    <a:ext uri="{9D8B030D-6E8A-4147-A177-3AD203B41FA5}">
                      <a16:colId xmlns:a16="http://schemas.microsoft.com/office/drawing/2014/main" xmlns="" val="20000"/>
                    </a:ext>
                  </a:extLst>
                </a:gridCol>
                <a:gridCol w="2500312">
                  <a:extLst>
                    <a:ext uri="{9D8B030D-6E8A-4147-A177-3AD203B41FA5}">
                      <a16:colId xmlns:a16="http://schemas.microsoft.com/office/drawing/2014/main" xmlns="" val="20001"/>
                    </a:ext>
                  </a:extLst>
                </a:gridCol>
                <a:gridCol w="2500312">
                  <a:extLst>
                    <a:ext uri="{9D8B030D-6E8A-4147-A177-3AD203B41FA5}">
                      <a16:colId xmlns:a16="http://schemas.microsoft.com/office/drawing/2014/main" xmlns="" val="20002"/>
                    </a:ext>
                  </a:extLst>
                </a:gridCol>
              </a:tblGrid>
              <a:tr h="640059">
                <a:tc>
                  <a:txBody>
                    <a:bodyPr/>
                    <a:lstStyle/>
                    <a:p>
                      <a:pPr algn="ctr"/>
                      <a:r>
                        <a:rPr lang="en-US" sz="1800" smtClean="0"/>
                        <a:t>Tên</a:t>
                      </a:r>
                      <a:r>
                        <a:rPr lang="en-US" sz="1800" baseline="0" smtClean="0"/>
                        <a:t> nguyên tố hóa học (IUPAC)</a:t>
                      </a:r>
                      <a:endParaRPr lang="vi-VN" sz="1800"/>
                    </a:p>
                  </a:txBody>
                  <a:tcPr marL="91439" marR="91439" marT="45713" marB="45713"/>
                </a:tc>
                <a:tc>
                  <a:txBody>
                    <a:bodyPr/>
                    <a:lstStyle/>
                    <a:p>
                      <a:pPr algn="ctr"/>
                      <a:r>
                        <a:rPr lang="en-US" sz="1800" smtClean="0"/>
                        <a:t>Kí</a:t>
                      </a:r>
                      <a:r>
                        <a:rPr lang="en-US" sz="1800" baseline="0" smtClean="0"/>
                        <a:t> hiệu hóa học </a:t>
                      </a:r>
                      <a:endParaRPr lang="vi-VN" sz="1800"/>
                    </a:p>
                  </a:txBody>
                  <a:tcPr marL="91439" marR="91439" marT="45713" marB="45713"/>
                </a:tc>
                <a:tc>
                  <a:txBody>
                    <a:bodyPr/>
                    <a:lstStyle/>
                    <a:p>
                      <a:pPr algn="ctr"/>
                      <a:r>
                        <a:rPr lang="en-US" sz="1800" smtClean="0"/>
                        <a:t>Khối</a:t>
                      </a:r>
                      <a:r>
                        <a:rPr lang="en-US" sz="1800" baseline="0" smtClean="0"/>
                        <a:t> lượng nguyên tử (amu)</a:t>
                      </a:r>
                      <a:endParaRPr lang="vi-VN" sz="1800"/>
                    </a:p>
                  </a:txBody>
                  <a:tcPr marL="91439" marR="91439" marT="45713" marB="45713"/>
                </a:tc>
                <a:extLst>
                  <a:ext uri="{0D108BD9-81ED-4DB2-BD59-A6C34878D82A}">
                    <a16:rowId xmlns:a16="http://schemas.microsoft.com/office/drawing/2014/main" xmlns="" val="10000"/>
                  </a:ext>
                </a:extLst>
              </a:tr>
              <a:tr h="370789">
                <a:tc>
                  <a:txBody>
                    <a:bodyPr/>
                    <a:lstStyle/>
                    <a:p>
                      <a:r>
                        <a:rPr lang="en-US" sz="1800" b="1" smtClean="0"/>
                        <a:t>Hydrogen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1"/>
                  </a:ext>
                </a:extLst>
              </a:tr>
              <a:tr h="370789">
                <a:tc>
                  <a:txBody>
                    <a:bodyPr/>
                    <a:lstStyle/>
                    <a:p>
                      <a:endParaRPr lang="vi-VN" sz="1800" b="1"/>
                    </a:p>
                  </a:txBody>
                  <a:tcPr marL="91439" marR="91439" marT="45713" marB="45713"/>
                </a:tc>
                <a:tc>
                  <a:txBody>
                    <a:bodyPr/>
                    <a:lstStyle/>
                    <a:p>
                      <a:pPr algn="ctr"/>
                      <a:r>
                        <a:rPr lang="en-US" sz="1800" b="1" smtClean="0"/>
                        <a:t>Si</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2"/>
                  </a:ext>
                </a:extLst>
              </a:tr>
              <a:tr h="370789">
                <a:tc>
                  <a:txBody>
                    <a:bodyPr/>
                    <a:lstStyle/>
                    <a:p>
                      <a:r>
                        <a:rPr lang="en-US" sz="1800" b="1" smtClean="0"/>
                        <a:t>Carbon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3"/>
                  </a:ext>
                </a:extLst>
              </a:tr>
              <a:tr h="370789">
                <a:tc>
                  <a:txBody>
                    <a:bodyPr/>
                    <a:lstStyle/>
                    <a:p>
                      <a:r>
                        <a:rPr lang="en-US" sz="1800" b="1" smtClean="0"/>
                        <a:t>Neon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4"/>
                  </a:ext>
                </a:extLst>
              </a:tr>
              <a:tr h="370789">
                <a:tc>
                  <a:txBody>
                    <a:bodyPr/>
                    <a:lstStyle/>
                    <a:p>
                      <a:endParaRPr lang="vi-VN" sz="1800" b="1"/>
                    </a:p>
                  </a:txBody>
                  <a:tcPr marL="91439" marR="91439" marT="45713" marB="45713"/>
                </a:tc>
                <a:tc>
                  <a:txBody>
                    <a:bodyPr/>
                    <a:lstStyle/>
                    <a:p>
                      <a:pPr algn="ctr"/>
                      <a:r>
                        <a:rPr lang="en-US" sz="1800" b="1" smtClean="0"/>
                        <a:t>Be</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5"/>
                  </a:ext>
                </a:extLst>
              </a:tr>
              <a:tr h="370789">
                <a:tc>
                  <a:txBody>
                    <a:bodyPr/>
                    <a:lstStyle/>
                    <a:p>
                      <a:endParaRPr lang="vi-VN" sz="1800" b="1"/>
                    </a:p>
                  </a:txBody>
                  <a:tcPr marL="91439" marR="91439" marT="45713" marB="45713"/>
                </a:tc>
                <a:tc>
                  <a:txBody>
                    <a:bodyPr/>
                    <a:lstStyle/>
                    <a:p>
                      <a:pPr algn="ctr"/>
                      <a:r>
                        <a:rPr lang="en-US" sz="1800" b="1" smtClean="0"/>
                        <a:t>B</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6"/>
                  </a:ext>
                </a:extLst>
              </a:tr>
              <a:tr h="370789">
                <a:tc>
                  <a:txBody>
                    <a:bodyPr/>
                    <a:lstStyle/>
                    <a:p>
                      <a:r>
                        <a:rPr lang="en-US" sz="1800" b="1" smtClean="0"/>
                        <a:t>Oxygen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7"/>
                  </a:ext>
                </a:extLst>
              </a:tr>
              <a:tr h="370789">
                <a:tc>
                  <a:txBody>
                    <a:bodyPr/>
                    <a:lstStyle/>
                    <a:p>
                      <a:endParaRPr lang="vi-VN" sz="1800" b="1"/>
                    </a:p>
                  </a:txBody>
                  <a:tcPr marL="91439" marR="91439" marT="45713" marB="45713"/>
                </a:tc>
                <a:tc>
                  <a:txBody>
                    <a:bodyPr/>
                    <a:lstStyle/>
                    <a:p>
                      <a:pPr algn="ctr"/>
                      <a:r>
                        <a:rPr lang="en-US" sz="1800" b="1" smtClean="0"/>
                        <a:t>Al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8"/>
                  </a:ext>
                </a:extLst>
              </a:tr>
              <a:tr h="370789">
                <a:tc>
                  <a:txBody>
                    <a:bodyPr/>
                    <a:lstStyle/>
                    <a:p>
                      <a:endParaRPr lang="vi-VN" sz="1800" b="1"/>
                    </a:p>
                  </a:txBody>
                  <a:tcPr marL="91439" marR="91439" marT="45713" marB="45713"/>
                </a:tc>
                <a:tc>
                  <a:txBody>
                    <a:bodyPr/>
                    <a:lstStyle/>
                    <a:p>
                      <a:pPr algn="ctr"/>
                      <a:r>
                        <a:rPr lang="en-US" sz="1800" b="1" smtClean="0"/>
                        <a:t>Cl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09"/>
                  </a:ext>
                </a:extLst>
              </a:tr>
              <a:tr h="370789">
                <a:tc>
                  <a:txBody>
                    <a:bodyPr/>
                    <a:lstStyle/>
                    <a:p>
                      <a:r>
                        <a:rPr lang="en-US" sz="1800" b="1" smtClean="0"/>
                        <a:t>Calcium</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10"/>
                  </a:ext>
                </a:extLst>
              </a:tr>
              <a:tr h="370789">
                <a:tc>
                  <a:txBody>
                    <a:bodyPr/>
                    <a:lstStyle/>
                    <a:p>
                      <a:r>
                        <a:rPr lang="en-US" sz="1800" b="1" smtClean="0"/>
                        <a:t>Nitrogen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xmlns="" val="10011"/>
                  </a:ext>
                </a:extLst>
              </a:tr>
              <a:tr h="370789">
                <a:tc>
                  <a:txBody>
                    <a:bodyPr/>
                    <a:lstStyle/>
                    <a:p>
                      <a:endParaRPr lang="vi-VN" sz="1800" b="1"/>
                    </a:p>
                  </a:txBody>
                  <a:tcPr marL="91439" marR="91439" marT="45713" marB="45713"/>
                </a:tc>
                <a:tc>
                  <a:txBody>
                    <a:bodyPr/>
                    <a:lstStyle/>
                    <a:p>
                      <a:pPr algn="ctr"/>
                      <a:r>
                        <a:rPr lang="en-US" sz="1800" b="1" smtClean="0"/>
                        <a:t>Mg</a:t>
                      </a:r>
                      <a:endParaRPr lang="vi-VN" sz="1800" b="1"/>
                    </a:p>
                  </a:txBody>
                  <a:tcPr marL="91439" marR="91439" marT="45713" marB="45713"/>
                </a:tc>
                <a:tc>
                  <a:txBody>
                    <a:bodyPr/>
                    <a:lstStyle/>
                    <a:p>
                      <a:endParaRPr lang="vi-VN" sz="1800" b="1" dirty="0"/>
                    </a:p>
                  </a:txBody>
                  <a:tcPr marL="91439" marR="91439" marT="45713" marB="45713"/>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3819095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ublic\Pictures\Sample Pictures\Capture17.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8376" y="1857375"/>
            <a:ext cx="8143875"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881188" y="214313"/>
            <a:ext cx="8572500" cy="142875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Kí hiệu hóa học gồm một hoặc hai chữ cái có trong tên gọi của nguyên tố, trong đó chữ cái đầu được viết ở dạng chữ in hoa và chữ cái sau viết thường. </a:t>
            </a:r>
            <a:endParaRPr lang="vi-VN" sz="2800" b="1">
              <a:solidFill>
                <a:srgbClr val="FF0000"/>
              </a:solidFill>
            </a:endParaRPr>
          </a:p>
        </p:txBody>
      </p:sp>
    </p:spTree>
    <p:extLst>
      <p:ext uri="{BB962C8B-B14F-4D97-AF65-F5344CB8AC3E}">
        <p14:creationId xmlns:p14="http://schemas.microsoft.com/office/powerpoint/2010/main" val="89855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2000" fill="hold"/>
                                        <p:tgtEl>
                                          <p:spTgt spid="31746"/>
                                        </p:tgtEl>
                                        <p:attrNameLst>
                                          <p:attrName>ppt_w</p:attrName>
                                        </p:attrNameLst>
                                      </p:cBhvr>
                                      <p:tavLst>
                                        <p:tav tm="0">
                                          <p:val>
                                            <p:fltVal val="0"/>
                                          </p:val>
                                        </p:tav>
                                        <p:tav tm="100000">
                                          <p:val>
                                            <p:strVal val="#ppt_w"/>
                                          </p:val>
                                        </p:tav>
                                      </p:tavLst>
                                    </p:anim>
                                    <p:anim calcmode="lin" valueType="num">
                                      <p:cBhvr>
                                        <p:cTn id="13" dur="2000" fill="hold"/>
                                        <p:tgtEl>
                                          <p:spTgt spid="31746"/>
                                        </p:tgtEl>
                                        <p:attrNameLst>
                                          <p:attrName>ppt_h</p:attrName>
                                        </p:attrNameLst>
                                      </p:cBhvr>
                                      <p:tavLst>
                                        <p:tav tm="0">
                                          <p:val>
                                            <p:fltVal val="0"/>
                                          </p:val>
                                        </p:tav>
                                        <p:tav tm="100000">
                                          <p:val>
                                            <p:strVal val="#ppt_h"/>
                                          </p:val>
                                        </p:tav>
                                      </p:tavLst>
                                    </p:anim>
                                    <p:animEffect transition="in" filter="fade">
                                      <p:cBhvr>
                                        <p:cTn id="14"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55750" y="0"/>
            <a:ext cx="911225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p:cNvSpPr txBox="1">
            <a:spLocks noChangeArrowheads="1"/>
          </p:cNvSpPr>
          <p:nvPr/>
        </p:nvSpPr>
        <p:spPr bwMode="auto">
          <a:xfrm>
            <a:off x="1828800" y="1668463"/>
            <a:ext cx="8636000" cy="49450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lnSpc>
                <a:spcPts val="4663"/>
              </a:lnSpc>
              <a:spcBef>
                <a:spcPct val="0"/>
              </a:spcBef>
              <a:buNone/>
            </a:pPr>
            <a:r>
              <a:rPr lang="vi-VN" altLang="en-US">
                <a:solidFill>
                  <a:schemeClr val="bg1"/>
                </a:solidFill>
                <a:latin typeface="Arial (Body)"/>
              </a:rPr>
              <a:t>- Có </a:t>
            </a:r>
            <a:r>
              <a:rPr lang="en-US" altLang="en-US">
                <a:solidFill>
                  <a:schemeClr val="bg1"/>
                </a:solidFill>
                <a:latin typeface="Arial (Body)"/>
              </a:rPr>
              <a:t>8</a:t>
            </a:r>
            <a:r>
              <a:rPr lang="vi-VN" altLang="en-US">
                <a:solidFill>
                  <a:schemeClr val="bg1"/>
                </a:solidFill>
                <a:latin typeface="Arial (Body)"/>
              </a:rPr>
              <a:t> </a:t>
            </a:r>
            <a:r>
              <a:rPr lang="en-US" altLang="en-US">
                <a:solidFill>
                  <a:schemeClr val="bg1"/>
                </a:solidFill>
                <a:latin typeface="Arial (Body)"/>
              </a:rPr>
              <a:t>ô số</a:t>
            </a:r>
            <a:r>
              <a:rPr lang="vi-VN" altLang="en-US">
                <a:solidFill>
                  <a:schemeClr val="bg1"/>
                </a:solidFill>
                <a:latin typeface="Arial (Body)"/>
              </a:rPr>
              <a:t>, mỗi </a:t>
            </a:r>
            <a:r>
              <a:rPr lang="en-US" altLang="en-US">
                <a:solidFill>
                  <a:schemeClr val="bg1"/>
                </a:solidFill>
                <a:latin typeface="Arial (Body)"/>
              </a:rPr>
              <a:t>ô số </a:t>
            </a:r>
            <a:r>
              <a:rPr lang="vi-VN" altLang="en-US">
                <a:solidFill>
                  <a:schemeClr val="bg1"/>
                </a:solidFill>
                <a:latin typeface="Arial (Body)"/>
              </a:rPr>
              <a:t>tương ứng với một câu hỏi. Bạn nào giơ tay trước sẽ được quyền chọn </a:t>
            </a:r>
            <a:r>
              <a:rPr lang="en-US" altLang="en-US">
                <a:solidFill>
                  <a:schemeClr val="bg1"/>
                </a:solidFill>
                <a:latin typeface="Arial (Body)"/>
              </a:rPr>
              <a:t>ô số </a:t>
            </a:r>
            <a:r>
              <a:rPr lang="vi-VN" altLang="en-US">
                <a:solidFill>
                  <a:schemeClr val="bg1"/>
                </a:solidFill>
                <a:latin typeface="Arial (Body)"/>
              </a:rPr>
              <a:t>cho mình, sau khi chọn nếu trả lời đúng người chơi sẽ nhận được một phần qùa. </a:t>
            </a:r>
            <a:endParaRPr lang="en-US" altLang="en-US">
              <a:solidFill>
                <a:schemeClr val="bg1"/>
              </a:solidFill>
              <a:latin typeface="Arial (Body)"/>
            </a:endParaRPr>
          </a:p>
          <a:p>
            <a:pPr algn="just">
              <a:lnSpc>
                <a:spcPts val="4663"/>
              </a:lnSpc>
              <a:spcBef>
                <a:spcPct val="0"/>
              </a:spcBef>
              <a:buNone/>
            </a:pPr>
            <a:r>
              <a:rPr lang="en-US" altLang="en-US">
                <a:solidFill>
                  <a:schemeClr val="bg1"/>
                </a:solidFill>
                <a:latin typeface="Arial (Body)"/>
              </a:rPr>
              <a:t>- </a:t>
            </a:r>
            <a:r>
              <a:rPr lang="en-US" altLang="en-US" sz="3100">
                <a:solidFill>
                  <a:schemeClr val="bg1"/>
                </a:solidFill>
                <a:latin typeface="Arial (Body)"/>
              </a:rPr>
              <a:t>Trong thời gian 5 giây bạn hãy suy nghĩ và đưa ra câu trả lời. Trả lời đúng bạn sẽ nhận được một phần quà, nếu trả lời sai quyền trả lời sẽ thuộc về bạn khác.</a:t>
            </a:r>
          </a:p>
        </p:txBody>
      </p:sp>
      <p:sp>
        <p:nvSpPr>
          <p:cNvPr id="6" name="Rectangle 5"/>
          <p:cNvSpPr/>
          <p:nvPr/>
        </p:nvSpPr>
        <p:spPr>
          <a:xfrm>
            <a:off x="3779925" y="75196"/>
            <a:ext cx="5324528" cy="1231102"/>
          </a:xfrm>
          <a:prstGeom prst="rect">
            <a:avLst/>
          </a:prstGeom>
          <a:noFill/>
        </p:spPr>
        <p:txBody>
          <a:bodyPr wrap="non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cs typeface="Arial" charset="0"/>
              </a:rPr>
              <a:t>Ô SỐ BÍ ẨN</a:t>
            </a:r>
          </a:p>
        </p:txBody>
      </p:sp>
      <p:pic>
        <p:nvPicPr>
          <p:cNvPr id="3482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49600" y="857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29150"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90000" y="-65088"/>
            <a:ext cx="6604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19863" y="669925"/>
            <a:ext cx="66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679700" y="1193800"/>
            <a:ext cx="670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463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309814" y="1285876"/>
            <a:ext cx="7286625" cy="307181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rgbClr val="FF0000"/>
                </a:solidFill>
              </a:rPr>
              <a:t>Quan sát một số mẫu đồ vật đã chuẩn bị : hộp sữa, dây điện, hộp bánh, lon nước coca, nhãn chai nước tinh khiết, dược phẩm…</a:t>
            </a:r>
          </a:p>
          <a:p>
            <a:pPr marL="342900" indent="-342900" algn="ctr">
              <a:buFontTx/>
              <a:buAutoNum type="arabicPeriod"/>
              <a:defRPr/>
            </a:pPr>
            <a:r>
              <a:rPr lang="en-US" sz="2400" b="1">
                <a:solidFill>
                  <a:schemeClr val="tx2"/>
                </a:solidFill>
              </a:rPr>
              <a:t>Hãy đọc tên những nguyên tố hóa học mà em biết trong các đồ vật trên. </a:t>
            </a:r>
          </a:p>
          <a:p>
            <a:pPr marL="342900" indent="-342900" algn="ctr">
              <a:buFontTx/>
              <a:buAutoNum type="arabicPeriod"/>
              <a:defRPr/>
            </a:pPr>
            <a:r>
              <a:rPr lang="en-US" sz="2400" b="1">
                <a:solidFill>
                  <a:schemeClr val="tx2"/>
                </a:solidFill>
              </a:rPr>
              <a:t>Viết kí hiệu hóa học và nêu một số ứng dụng của những nguyên tố hóa học đó. </a:t>
            </a:r>
            <a:endParaRPr lang="vi-VN" sz="2400" b="1">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extLst>
      <p:ext uri="{BB962C8B-B14F-4D97-AF65-F5344CB8AC3E}">
        <p14:creationId xmlns:p14="http://schemas.microsoft.com/office/powerpoint/2010/main" val="2887354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2B5267-2B5C-4621-8EBE-9A6426887C2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a:extLst>
              <a:ext uri="{FF2B5EF4-FFF2-40B4-BE49-F238E27FC236}">
                <a16:creationId xmlns:a16="http://schemas.microsoft.com/office/drawing/2014/main" xmlns=""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Arial" panose="020B0604020202020204" pitchFamily="34" charset="0"/>
                <a:cs typeface="Arial" panose="020B0604020202020204" pitchFamily="34" charset="0"/>
              </a:rPr>
              <a:t>8</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1955526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Cây lớn lên nhờ"/>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1" y="428626"/>
            <a:ext cx="5514975"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1738314" y="4643438"/>
            <a:ext cx="80724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rgbClr val="FF0000"/>
                </a:solidFill>
              </a:rPr>
              <a:t>- Để cây sinh trưởng và phát triển tốt cần cung cấp các nguyên tố dinh dưỡng nào cho cây ?</a:t>
            </a:r>
          </a:p>
          <a:p>
            <a:pPr eaLnBrk="1" hangingPunct="1">
              <a:spcBef>
                <a:spcPct val="0"/>
              </a:spcBef>
              <a:buFontTx/>
              <a:buNone/>
            </a:pPr>
            <a:r>
              <a:rPr lang="en-US" altLang="en-US" sz="2800" b="1">
                <a:solidFill>
                  <a:srgbClr val="FF0000"/>
                </a:solidFill>
              </a:rPr>
              <a:t>- Viết kí hiệu hóa học của các nguyên tố đó ? </a:t>
            </a:r>
            <a:endParaRPr lang="vi-VN" altLang="en-US" sz="2800" b="1">
              <a:solidFill>
                <a:srgbClr val="FF0000"/>
              </a:solidFill>
            </a:endParaRPr>
          </a:p>
        </p:txBody>
      </p:sp>
    </p:spTree>
    <p:extLst>
      <p:ext uri="{BB962C8B-B14F-4D97-AF65-F5344CB8AC3E}">
        <p14:creationId xmlns:p14="http://schemas.microsoft.com/office/powerpoint/2010/main" val="1152701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40+ hình nền powerpoint về môi trường cực chất cho bài thuyết trìn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2"/>
          <p:cNvSpPr txBox="1">
            <a:spLocks noChangeArrowheads="1"/>
          </p:cNvSpPr>
          <p:nvPr/>
        </p:nvSpPr>
        <p:spPr bwMode="auto">
          <a:xfrm>
            <a:off x="2809876" y="2214564"/>
            <a:ext cx="64293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latin typeface="Andalus" pitchFamily="18" charset="0"/>
                <a:cs typeface="Andalus" pitchFamily="18" charset="0"/>
              </a:rPr>
              <a:t>Các nguyên tố hóa học có vai trò rất quan trọng đối với sự sống và sự phát triển của con người. </a:t>
            </a:r>
            <a:endParaRPr lang="vi-VN" altLang="en-US" sz="4000" b="1">
              <a:solidFill>
                <a:srgbClr val="FF0000"/>
              </a:solidFill>
              <a:cs typeface="Andalus" pitchFamily="18" charset="0"/>
            </a:endParaRPr>
          </a:p>
        </p:txBody>
      </p:sp>
    </p:spTree>
    <p:extLst>
      <p:ext uri="{BB962C8B-B14F-4D97-AF65-F5344CB8AC3E}">
        <p14:creationId xmlns:p14="http://schemas.microsoft.com/office/powerpoint/2010/main" val="223891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500" fill="hold"/>
                                        <p:tgtEl>
                                          <p:spTgt spid="35843"/>
                                        </p:tgtEl>
                                        <p:attrNameLst>
                                          <p:attrName>ppt_w</p:attrName>
                                        </p:attrNameLst>
                                      </p:cBhvr>
                                      <p:tavLst>
                                        <p:tav tm="0">
                                          <p:val>
                                            <p:fltVal val="0"/>
                                          </p:val>
                                        </p:tav>
                                        <p:tav tm="100000">
                                          <p:val>
                                            <p:strVal val="#ppt_w"/>
                                          </p:val>
                                        </p:tav>
                                      </p:tavLst>
                                    </p:anim>
                                    <p:anim calcmode="lin" valueType="num">
                                      <p:cBhvr>
                                        <p:cTn id="8" dur="500" fill="hold"/>
                                        <p:tgtEl>
                                          <p:spTgt spid="35843"/>
                                        </p:tgtEl>
                                        <p:attrNameLst>
                                          <p:attrName>ppt_h</p:attrName>
                                        </p:attrNameLst>
                                      </p:cBhvr>
                                      <p:tavLst>
                                        <p:tav tm="0">
                                          <p:val>
                                            <p:fltVal val="0"/>
                                          </p:val>
                                        </p:tav>
                                        <p:tav tm="100000">
                                          <p:val>
                                            <p:strVal val="#ppt_h"/>
                                          </p:val>
                                        </p:tav>
                                      </p:tavLst>
                                    </p:anim>
                                    <p:animEffect transition="in" filter="fade">
                                      <p:cBhvr>
                                        <p:cTn id="9"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914166"/>
          </a:xfrm>
          <a:prstGeom prst="rect">
            <a:avLst/>
          </a:prstGeom>
          <a:solidFill>
            <a:schemeClr val="accent2"/>
          </a:solidFill>
          <a:ln w="9525">
            <a:noFill/>
            <a:miter lim="800000"/>
            <a:headEnd/>
            <a:tailEnd/>
          </a:ln>
        </p:spPr>
        <p:txBody>
          <a:bodyPr wrap="square">
            <a:spAutoFit/>
          </a:bodyPr>
          <a:lstStyle/>
          <a:p>
            <a:pPr algn="just">
              <a:lnSpc>
                <a:spcPts val="4667"/>
              </a:lnSpc>
              <a:defRPr/>
            </a:pPr>
            <a:r>
              <a:rPr lang="vi-VN" sz="3200" dirty="0">
                <a:solidFill>
                  <a:schemeClr val="bg1"/>
                </a:solidFill>
                <a:latin typeface="Arial (Body)"/>
              </a:rPr>
              <a:t>- Có </a:t>
            </a:r>
            <a:r>
              <a:rPr lang="en-US" sz="3200" dirty="0">
                <a:solidFill>
                  <a:schemeClr val="bg1"/>
                </a:solidFill>
                <a:latin typeface="Arial (Body)"/>
              </a:rPr>
              <a:t>8</a:t>
            </a:r>
            <a:r>
              <a:rPr lang="vi-VN" sz="3200" dirty="0">
                <a:solidFill>
                  <a:schemeClr val="bg1"/>
                </a:solidFill>
                <a:latin typeface="Arial (Body)"/>
              </a:rPr>
              <a:t> </a:t>
            </a:r>
            <a:r>
              <a:rPr lang="en-US" sz="3200" dirty="0">
                <a:solidFill>
                  <a:schemeClr val="bg1"/>
                </a:solidFill>
                <a:latin typeface="Arial (Body)"/>
              </a:rPr>
              <a:t>ô </a:t>
            </a:r>
            <a:r>
              <a:rPr lang="en-US" sz="3200" dirty="0" err="1">
                <a:solidFill>
                  <a:schemeClr val="bg1"/>
                </a:solidFill>
                <a:latin typeface="Arial (Body)"/>
              </a:rPr>
              <a:t>số</a:t>
            </a:r>
            <a:r>
              <a:rPr lang="vi-VN" sz="3200" dirty="0">
                <a:solidFill>
                  <a:schemeClr val="bg1"/>
                </a:solidFill>
                <a:latin typeface="Arial (Body)"/>
              </a:rPr>
              <a:t>, mỗi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tương ứng với một câu hỏi. Bạn nào giơ tay trước sẽ được quyền chọn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cho mình, sau khi chọn nếu trả lời đúng người chơi sẽ nhận được một phần qùa. </a:t>
            </a:r>
            <a:endParaRPr lang="en-US" sz="3200" dirty="0">
              <a:solidFill>
                <a:schemeClr val="bg1"/>
              </a:solidFill>
              <a:latin typeface="Arial (Body)"/>
            </a:endParaRPr>
          </a:p>
          <a:p>
            <a:pPr algn="just">
              <a:lnSpc>
                <a:spcPts val="4667"/>
              </a:lnSpc>
              <a:defRPr/>
            </a:pPr>
            <a:r>
              <a:rPr lang="en-US" sz="3200"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Trong</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thời</a:t>
            </a:r>
            <a:r>
              <a:rPr lang="en-US" sz="3067" dirty="0">
                <a:solidFill>
                  <a:schemeClr val="bg1"/>
                </a:solidFill>
                <a:latin typeface="Arial (Body)"/>
                <a:cs typeface="Arial" panose="020B0604020202020204" pitchFamily="34" charset="0"/>
              </a:rPr>
              <a:t> gian 5 </a:t>
            </a:r>
            <a:r>
              <a:rPr lang="en-US" sz="3067" dirty="0" err="1">
                <a:solidFill>
                  <a:schemeClr val="bg1"/>
                </a:solidFill>
                <a:latin typeface="Arial (Body)"/>
                <a:cs typeface="Arial" panose="020B0604020202020204" pitchFamily="34" charset="0"/>
              </a:rPr>
              <a:t>giây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bạn</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hãy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suy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nghĩ</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và</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đưa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ra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câu</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lời</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lời đúng bạn sẽ nhận được một phần quà, nếu trả lời sai quyền trả lời sẽ thuộc về bạn </a:t>
            </a:r>
            <a:r>
              <a:rPr lang="en-US" sz="3067" dirty="0" err="1">
                <a:solidFill>
                  <a:schemeClr val="bg1"/>
                </a:solidFill>
                <a:latin typeface="Arial (Body)"/>
                <a:cs typeface="Arial" panose="020B0604020202020204" pitchFamily="34" charset="0"/>
              </a:rPr>
              <a:t>khác</a:t>
            </a:r>
            <a:r>
              <a:rPr lang="en-US" sz="3067" dirty="0">
                <a:solidFill>
                  <a:schemeClr val="bg1"/>
                </a:solidFill>
                <a:latin typeface="Arial (Body)"/>
                <a:cs typeface="Arial" panose="020B0604020202020204" pitchFamily="34"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9568" y="85113"/>
            <a:ext cx="660400" cy="584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9899" y="669313"/>
            <a:ext cx="660400" cy="584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0000" y="-64773"/>
            <a:ext cx="660400" cy="584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9301" y="669313"/>
            <a:ext cx="660400" cy="584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9081" y="1193801"/>
            <a:ext cx="6705600" cy="368300"/>
          </a:xfrm>
          <a:prstGeom prst="rect">
            <a:avLst/>
          </a:prstGeom>
        </p:spPr>
      </p:pic>
    </p:spTree>
    <p:extLst>
      <p:ext uri="{BB962C8B-B14F-4D97-AF65-F5344CB8AC3E}">
        <p14:creationId xmlns:p14="http://schemas.microsoft.com/office/powerpoint/2010/main" val="19728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1</a:t>
            </a:r>
          </a:p>
        </p:txBody>
      </p:sp>
      <p:sp>
        <p:nvSpPr>
          <p:cNvPr id="7" name="Rectangle 6">
            <a:hlinkClick r:id="rId5" action="ppaction://hlinksldjump"/>
          </p:cNvPr>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2</a:t>
            </a:r>
          </a:p>
        </p:txBody>
      </p:sp>
      <p:sp>
        <p:nvSpPr>
          <p:cNvPr id="8" name="Rectangle 7">
            <a:hlinkClick r:id="rId6"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3</a:t>
            </a: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4</a:t>
            </a:r>
          </a:p>
        </p:txBody>
      </p:sp>
      <p:sp>
        <p:nvSpPr>
          <p:cNvPr id="10" name="Rectangle 9">
            <a:hlinkClick r:id="rId5" action="ppaction://hlinksldjump"/>
          </p:cNvPr>
          <p:cNvSpPr/>
          <p:nvPr/>
        </p:nvSpPr>
        <p:spPr>
          <a:xfrm>
            <a:off x="2285973" y="2857496"/>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5</a:t>
            </a:r>
          </a:p>
        </p:txBody>
      </p:sp>
      <p:sp>
        <p:nvSpPr>
          <p:cNvPr id="11" name="Rectangle 10">
            <a:hlinkClick r:id="rId6"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6</a:t>
            </a:r>
          </a:p>
        </p:txBody>
      </p:sp>
      <p:sp>
        <p:nvSpPr>
          <p:cNvPr id="12" name="Rectangle 11">
            <a:hlinkClick r:id="rId7"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7</a:t>
            </a:r>
          </a:p>
        </p:txBody>
      </p:sp>
      <p:sp>
        <p:nvSpPr>
          <p:cNvPr id="13" name="Rectangle 12">
            <a:hlinkClick r:id="rId8"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8</a:t>
            </a: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7"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3" b="1">
                <a:solidFill>
                  <a:schemeClr val="bg1"/>
                </a:solidFill>
                <a:latin typeface="Times New Roman" pitchFamily="18" charset="0"/>
                <a:cs typeface="Times New Roman" pitchFamily="18" charset="0"/>
              </a:rPr>
              <a:t>Bảng tuần hoàn các nguyên tố hóa học </a:t>
            </a:r>
            <a:endParaRPr lang="en-US" sz="3733"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399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rgbClr val="002060"/>
                </a:solidFill>
                <a:latin typeface="Times New Roman" pitchFamily="18" charset="0"/>
                <a:cs typeface="Times New Roman" pitchFamily="18" charset="0"/>
              </a:rPr>
              <a:t>CÂU HỎI 1</a:t>
            </a:r>
            <a:r>
              <a:rPr lang="en-US" sz="4267">
                <a:solidFill>
                  <a:srgbClr val="002060"/>
                </a:solidFill>
                <a:latin typeface="Times New Roman" pitchFamily="18" charset="0"/>
                <a:cs typeface="Times New Roman" pitchFamily="18" charset="0"/>
              </a:rPr>
              <a:t>. </a:t>
            </a:r>
          </a:p>
          <a:p>
            <a:pPr algn="ctr"/>
            <a:r>
              <a:rPr lang="en-US" sz="3733" b="1">
                <a:solidFill>
                  <a:schemeClr val="tx2"/>
                </a:solidFill>
                <a:latin typeface="Times New Roman" pitchFamily="18" charset="0"/>
                <a:cs typeface="Times New Roman" pitchFamily="18" charset="0"/>
              </a:rPr>
              <a:t>Nguyên tố hóa học fluorine có kí hiệu là :</a:t>
            </a:r>
            <a:endParaRPr lang="en-US" sz="3733" b="1" dirty="0">
              <a:solidFill>
                <a:schemeClr val="tx2"/>
              </a:solidFill>
              <a:latin typeface="Times New Roman" pitchFamily="18" charset="0"/>
              <a:cs typeface="Times New Roman"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Fl</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503671989"/>
      </p:ext>
    </p:extLst>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2060"/>
                </a:solidFill>
                <a:latin typeface="Times New Roman" pitchFamily="18" charset="0"/>
                <a:cs typeface="Times New Roman" pitchFamily="18" charset="0"/>
              </a:rPr>
              <a:t>Câu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hỏi</a:t>
            </a:r>
            <a:r>
              <a:rPr lang="en-US" sz="4267" dirty="0">
                <a:solidFill>
                  <a:srgbClr val="002060"/>
                </a:solidFill>
                <a:latin typeface="Times New Roman" pitchFamily="18" charset="0"/>
                <a:cs typeface="Times New Roman" pitchFamily="18" charset="0"/>
              </a:rPr>
              <a:t> 2 </a:t>
            </a:r>
            <a:r>
              <a:rPr lang="en-US" sz="4267">
                <a:solidFill>
                  <a:srgbClr val="002060"/>
                </a:solidFill>
                <a:latin typeface="Times New Roman" pitchFamily="18" charset="0"/>
                <a:cs typeface="Times New Roman" pitchFamily="18" charset="0"/>
              </a:rPr>
              <a:t>. </a:t>
            </a:r>
          </a:p>
          <a:p>
            <a:pPr algn="ctr"/>
            <a:r>
              <a:rPr lang="en-US" sz="4267">
                <a:solidFill>
                  <a:srgbClr val="002060"/>
                </a:solidFill>
                <a:latin typeface="Times New Roman" pitchFamily="18" charset="0"/>
                <a:cs typeface="Times New Roman" pitchFamily="18" charset="0"/>
              </a:rPr>
              <a:t>K là kí hiệu hóa học của nguyên tố nào sau đây ?</a:t>
            </a:r>
            <a:endParaRPr lang="en-US" sz="4267"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Potassium ( Kali)</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2000221"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Calcium</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666775216"/>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 CÂU HỎI 3</a:t>
            </a:r>
          </a:p>
          <a:p>
            <a:pPr algn="ctr"/>
            <a:r>
              <a:rPr lang="en-US" sz="4267">
                <a:solidFill>
                  <a:srgbClr val="002060"/>
                </a:solidFill>
                <a:latin typeface="Times New Roman" pitchFamily="18" charset="0"/>
                <a:cs typeface="Times New Roman"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4441520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4</a:t>
            </a:r>
          </a:p>
          <a:p>
            <a:pPr algn="ctr"/>
            <a:r>
              <a:rPr lang="en-US" sz="4267">
                <a:solidFill>
                  <a:srgbClr val="002060"/>
                </a:solidFill>
                <a:latin typeface="Times New Roman" pitchFamily="18" charset="0"/>
                <a:cs typeface="Times New Roman"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88939504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CÂU HỎI 5</a:t>
            </a:r>
          </a:p>
          <a:p>
            <a:pPr algn="ctr"/>
            <a:r>
              <a:rPr lang="en-US" sz="3200">
                <a:solidFill>
                  <a:srgbClr val="002060"/>
                </a:solidFill>
                <a:latin typeface="Times New Roman" pitchFamily="18" charset="0"/>
                <a:cs typeface="Times New Roman"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Magnesium</a:t>
            </a:r>
          </a:p>
          <a:p>
            <a:pPr algn="ctr"/>
            <a:r>
              <a:rPr lang="en-US" sz="3200">
                <a:solidFill>
                  <a:schemeClr val="bg1"/>
                </a:solidFill>
                <a:latin typeface="Times New Roman" pitchFamily="18" charset="0"/>
                <a:cs typeface="Times New Roman"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410190440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6</a:t>
            </a:r>
          </a:p>
          <a:p>
            <a:pPr algn="ctr"/>
            <a:r>
              <a:rPr lang="en-US" sz="4267">
                <a:solidFill>
                  <a:srgbClr val="002060"/>
                </a:solidFill>
                <a:latin typeface="Times New Roman" pitchFamily="18" charset="0"/>
                <a:cs typeface="Times New Roman"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53029342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0F6648-1968-40F7-86D2-D5EF6F85FA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4068381"/>
            <a:ext cx="3425126" cy="830997"/>
          </a:xfrm>
          <a:prstGeom prst="rect">
            <a:avLst/>
          </a:prstGeom>
          <a:noFill/>
        </p:spPr>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xmlns="" id="{F680300E-5002-42B6-BD58-38DD187D1D9B}"/>
              </a:ext>
            </a:extLst>
          </p:cNvPr>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val="3550142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solidFill>
                  <a:srgbClr val="002060"/>
                </a:solidFill>
                <a:latin typeface="Times New Roman" pitchFamily="18" charset="0"/>
                <a:cs typeface="Times New Roman" pitchFamily="18" charset="0"/>
              </a:rPr>
              <a:t>CÂU HỎI 7</a:t>
            </a:r>
          </a:p>
          <a:p>
            <a:pPr algn="ctr"/>
            <a:r>
              <a:rPr lang="en-US" sz="3733">
                <a:solidFill>
                  <a:srgbClr val="002060"/>
                </a:solidFill>
                <a:latin typeface="Times New Roman" pitchFamily="18" charset="0"/>
                <a:cs typeface="Times New Roman"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340101174"/>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8</a:t>
            </a:r>
          </a:p>
          <a:p>
            <a:pPr algn="ctr"/>
            <a:r>
              <a:rPr lang="en-US" sz="4267">
                <a:solidFill>
                  <a:srgbClr val="002060"/>
                </a:solidFill>
                <a:latin typeface="Times New Roman" pitchFamily="18" charset="0"/>
                <a:cs typeface="Times New Roman"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086773031"/>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616204"/>
            <a:ext cx="8534400" cy="1569660"/>
          </a:xfrm>
          <a:prstGeom prst="rect">
            <a:avLst/>
          </a:prstGeom>
          <a:noFill/>
        </p:spPr>
        <p:txBody>
          <a:bodyPr wrap="square" rtlCol="0">
            <a:spAutoFit/>
          </a:bodyPr>
          <a:lstStyle/>
          <a:p>
            <a:pPr algn="ctr"/>
            <a:r>
              <a:rPr lang="en-US" sz="4800" b="1">
                <a:solidFill>
                  <a:schemeClr val="bg1"/>
                </a:solidFill>
                <a:latin typeface="Times New Roman" pitchFamily="18" charset="0"/>
                <a:cs typeface="Times New Roman" pitchFamily="18" charset="0"/>
              </a:rPr>
              <a:t>NỘI DUNG TIẾP THEO CỦA BÀI HỌC</a:t>
            </a:r>
          </a:p>
        </p:txBody>
      </p:sp>
    </p:spTree>
    <p:extLst>
      <p:ext uri="{BB962C8B-B14F-4D97-AF65-F5344CB8AC3E}">
        <p14:creationId xmlns:p14="http://schemas.microsoft.com/office/powerpoint/2010/main" val="36813931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0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3436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D09DE4-8337-440A-B39F-F770F4C7BF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a:t>
            </a:r>
            <a:r>
              <a:rPr lang="en-US" sz="2400" b="1" smtClean="0">
                <a:solidFill>
                  <a:schemeClr val="bg1"/>
                </a:solidFill>
                <a:latin typeface="Arial" panose="020B0604020202020204" pitchFamily="34" charset="0"/>
                <a:cs typeface="Arial" panose="020B0604020202020204" pitchFamily="34" charset="0"/>
              </a:rPr>
              <a:t>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xmlns="" id="{F680300E-5002-42B6-BD58-38DD187D1D9B}"/>
              </a:ext>
            </a:extLst>
          </p:cNvPr>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val="329775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DEECC5-C825-4A9E-9A89-9A3E47777D8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xmlns=""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xmlns=""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xmlns=""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xmlns=""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xmlns=""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xmlns=""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xmlns=""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xmlns=""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xmlns=""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xmlns=""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xmlns=""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xmlns="" id="{5239D320-9B7E-431F-9A33-190B6FEBED3B}"/>
              </a:ext>
            </a:extLst>
          </p:cNvPr>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F6B2023A-41E6-496F-A5A1-DAC3B4804349}"/>
              </a:ext>
            </a:extLst>
          </p:cNvPr>
          <p:cNvSpPr txBox="1"/>
          <p:nvPr/>
        </p:nvSpPr>
        <p:spPr>
          <a:xfrm>
            <a:off x="7904823" y="3887757"/>
            <a:ext cx="3425126" cy="1323439"/>
          </a:xfrm>
          <a:prstGeom prst="rect">
            <a:avLst/>
          </a:prstGeom>
          <a:noFill/>
        </p:spPr>
        <p:txBody>
          <a:bodyPr wrap="square" rtlCol="0">
            <a:spAutoFit/>
          </a:bodyPr>
          <a:lstStyle/>
          <a:p>
            <a:pPr algn="ctr"/>
            <a:r>
              <a:rPr lang="en-US" sz="2000" b="1" smtClean="0">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xmlns=""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xmlns=""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xmlns="" id="{9A6F4D4E-5A24-4779-A207-95E73743C5A6}"/>
              </a:ext>
            </a:extLst>
          </p:cNvPr>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1411100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3238501" y="2143126"/>
            <a:ext cx="65008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a:solidFill>
                  <a:srgbClr val="FF0000"/>
                </a:solidFill>
              </a:rPr>
              <a:t>BÀI 3  </a:t>
            </a:r>
          </a:p>
          <a:p>
            <a:pPr algn="ctr" eaLnBrk="1" hangingPunct="1">
              <a:spcBef>
                <a:spcPct val="0"/>
              </a:spcBef>
              <a:buFontTx/>
              <a:buNone/>
            </a:pPr>
            <a:r>
              <a:rPr lang="en-US" altLang="en-US" sz="4000" b="1">
                <a:solidFill>
                  <a:srgbClr val="FF0000"/>
                </a:solidFill>
              </a:rPr>
              <a:t>NGUYÊN TỐ HÓA HỌC </a:t>
            </a:r>
            <a:endParaRPr lang="vi-VN" altLang="en-US" sz="4000" b="1">
              <a:solidFill>
                <a:srgbClr val="FF0000"/>
              </a:solidFill>
            </a:endParaRPr>
          </a:p>
        </p:txBody>
      </p:sp>
    </p:spTree>
    <p:extLst>
      <p:ext uri="{BB962C8B-B14F-4D97-AF65-F5344CB8AC3E}">
        <p14:creationId xmlns:p14="http://schemas.microsoft.com/office/powerpoint/2010/main" val="4138306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4"/>
          <p:cNvSpPr txBox="1">
            <a:spLocks noChangeArrowheads="1"/>
          </p:cNvSpPr>
          <p:nvPr/>
        </p:nvSpPr>
        <p:spPr bwMode="auto">
          <a:xfrm>
            <a:off x="4595814" y="214313"/>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chemeClr val="tx2"/>
                </a:solidFill>
              </a:rPr>
              <a:t>NỘI DUNG </a:t>
            </a:r>
            <a:endParaRPr lang="vi-VN" altLang="en-US" sz="3600" b="1">
              <a:solidFill>
                <a:schemeClr val="tx2"/>
              </a:solidFill>
            </a:endParaRPr>
          </a:p>
        </p:txBody>
      </p:sp>
      <p:sp>
        <p:nvSpPr>
          <p:cNvPr id="6" name="Rounded Rectangle 5"/>
          <p:cNvSpPr/>
          <p:nvPr/>
        </p:nvSpPr>
        <p:spPr>
          <a:xfrm>
            <a:off x="2952751" y="1428750"/>
            <a:ext cx="5000625"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a:solidFill>
                  <a:schemeClr val="tx2"/>
                </a:solidFill>
              </a:rPr>
              <a:t>I. NGUYÊN TỐ HÓA HỌC </a:t>
            </a:r>
            <a:endParaRPr lang="vi-VN" sz="3600" b="1">
              <a:solidFill>
                <a:schemeClr val="tx2"/>
              </a:solidFill>
            </a:endParaRPr>
          </a:p>
        </p:txBody>
      </p:sp>
      <p:sp>
        <p:nvSpPr>
          <p:cNvPr id="7" name="Rounded Rectangle 6"/>
          <p:cNvSpPr/>
          <p:nvPr/>
        </p:nvSpPr>
        <p:spPr>
          <a:xfrm>
            <a:off x="2952751" y="2500314"/>
            <a:ext cx="7358063" cy="12144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600" b="1">
                <a:solidFill>
                  <a:schemeClr val="tx2"/>
                </a:solidFill>
              </a:rPr>
              <a:t>II. TÊN GỌI VÀ KÍ HIỆU CỦA NGUYÊN TỐ HÓA HỌC  </a:t>
            </a:r>
            <a:endParaRPr lang="vi-VN" sz="3600" b="1">
              <a:solidFill>
                <a:schemeClr val="tx2"/>
              </a:solidFill>
            </a:endParaRPr>
          </a:p>
        </p:txBody>
      </p:sp>
    </p:spTree>
    <p:extLst>
      <p:ext uri="{BB962C8B-B14F-4D97-AF65-F5344CB8AC3E}">
        <p14:creationId xmlns:p14="http://schemas.microsoft.com/office/powerpoint/2010/main" val="4067764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F273F5-C010-4EE2-AE74-184C89A575DB}">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1295</Words>
  <Application>Microsoft Office PowerPoint</Application>
  <PresentationFormat>Custom</PresentationFormat>
  <Paragraphs>320</Paragraphs>
  <Slides>54</Slides>
  <Notes>1</Notes>
  <HiddenSlides>0</HiddenSlides>
  <MMClips>9</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2022-07-24T13:01:28Z</dcterms:created>
  <dcterms:modified xsi:type="dcterms:W3CDTF">2022-07-24T13:02:03Z</dcterms:modified>
</cp:coreProperties>
</file>