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9" r:id="rId2"/>
  </p:sldMasterIdLst>
  <p:notesMasterIdLst>
    <p:notesMasterId r:id="rId47"/>
  </p:notesMasterIdLst>
  <p:sldIdLst>
    <p:sldId id="256" r:id="rId3"/>
    <p:sldId id="326" r:id="rId4"/>
    <p:sldId id="303" r:id="rId5"/>
    <p:sldId id="372" r:id="rId6"/>
    <p:sldId id="339" r:id="rId7"/>
    <p:sldId id="340" r:id="rId8"/>
    <p:sldId id="373" r:id="rId9"/>
    <p:sldId id="329" r:id="rId10"/>
    <p:sldId id="330" r:id="rId11"/>
    <p:sldId id="374" r:id="rId12"/>
    <p:sldId id="333" r:id="rId13"/>
    <p:sldId id="336" r:id="rId14"/>
    <p:sldId id="341" r:id="rId15"/>
    <p:sldId id="343" r:id="rId16"/>
    <p:sldId id="314" r:id="rId17"/>
    <p:sldId id="319" r:id="rId18"/>
    <p:sldId id="344" r:id="rId19"/>
    <p:sldId id="355" r:id="rId20"/>
    <p:sldId id="345" r:id="rId21"/>
    <p:sldId id="346" r:id="rId22"/>
    <p:sldId id="347" r:id="rId23"/>
    <p:sldId id="375" r:id="rId24"/>
    <p:sldId id="356" r:id="rId25"/>
    <p:sldId id="358" r:id="rId26"/>
    <p:sldId id="349" r:id="rId27"/>
    <p:sldId id="369" r:id="rId28"/>
    <p:sldId id="350" r:id="rId29"/>
    <p:sldId id="353" r:id="rId30"/>
    <p:sldId id="348" r:id="rId31"/>
    <p:sldId id="380" r:id="rId32"/>
    <p:sldId id="360" r:id="rId33"/>
    <p:sldId id="363" r:id="rId34"/>
    <p:sldId id="377" r:id="rId35"/>
    <p:sldId id="361" r:id="rId36"/>
    <p:sldId id="270" r:id="rId37"/>
    <p:sldId id="322" r:id="rId38"/>
    <p:sldId id="365" r:id="rId39"/>
    <p:sldId id="278" r:id="rId40"/>
    <p:sldId id="378" r:id="rId41"/>
    <p:sldId id="379" r:id="rId42"/>
    <p:sldId id="381" r:id="rId43"/>
    <p:sldId id="382" r:id="rId44"/>
    <p:sldId id="371" r:id="rId45"/>
    <p:sldId id="298" r:id="rId46"/>
  </p:sldIdLst>
  <p:sldSz cx="12192000" cy="6858000"/>
  <p:notesSz cx="7104063" cy="10234613"/>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75C502"/>
    <a:srgbClr val="00D60A"/>
    <a:srgbClr val="9E441A"/>
    <a:srgbClr val="323433"/>
    <a:srgbClr val="ED7D31"/>
    <a:srgbClr val="6AA216"/>
    <a:srgbClr val="6FB420"/>
    <a:srgbClr val="E05802"/>
    <a:srgbClr val="E4EB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29" autoAdjust="0"/>
    <p:restoredTop sz="94660"/>
  </p:normalViewPr>
  <p:slideViewPr>
    <p:cSldViewPr snapToGrid="0">
      <p:cViewPr varScale="1">
        <p:scale>
          <a:sx n="74" d="100"/>
          <a:sy n="74" d="100"/>
        </p:scale>
        <p:origin x="-59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2D3F9A05-F734-4C5C-8424-29013E9CD876}" type="datetimeFigureOut">
              <a:rPr lang="zh-CN" altLang="en-US" smtClean="0"/>
              <a:t>2022/8/14</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6EC954C5-FDAF-4C0B-8577-26697BD19A06}" type="slidenum">
              <a:rPr lang="zh-CN" altLang="en-US" smtClean="0"/>
              <a:t>‹#›</a:t>
            </a:fld>
            <a:endParaRPr lang="zh-CN" altLang="en-US"/>
          </a:p>
        </p:txBody>
      </p:sp>
    </p:spTree>
    <p:extLst>
      <p:ext uri="{BB962C8B-B14F-4D97-AF65-F5344CB8AC3E}">
        <p14:creationId xmlns:p14="http://schemas.microsoft.com/office/powerpoint/2010/main" val="1655485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24805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047636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41800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3843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90903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15</a:t>
            </a:fld>
            <a:endParaRPr lang="zh-CN" altLang="en-US"/>
          </a:p>
        </p:txBody>
      </p:sp>
    </p:spTree>
    <p:extLst>
      <p:ext uri="{BB962C8B-B14F-4D97-AF65-F5344CB8AC3E}">
        <p14:creationId xmlns:p14="http://schemas.microsoft.com/office/powerpoint/2010/main" val="2765018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16</a:t>
            </a:fld>
            <a:endParaRPr lang="zh-CN" altLang="en-US"/>
          </a:p>
        </p:txBody>
      </p:sp>
    </p:spTree>
    <p:extLst>
      <p:ext uri="{BB962C8B-B14F-4D97-AF65-F5344CB8AC3E}">
        <p14:creationId xmlns:p14="http://schemas.microsoft.com/office/powerpoint/2010/main" val="417586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36035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03366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29573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71777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46832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29284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42603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30745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46746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35698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7457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238486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707222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66759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3</a:t>
            </a:fld>
            <a:endParaRPr lang="zh-CN" altLang="en-US"/>
          </a:p>
        </p:txBody>
      </p:sp>
    </p:spTree>
    <p:extLst>
      <p:ext uri="{BB962C8B-B14F-4D97-AF65-F5344CB8AC3E}">
        <p14:creationId xmlns:p14="http://schemas.microsoft.com/office/powerpoint/2010/main" val="106815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9260482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025580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522579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12488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469267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35</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36</a:t>
            </a:fld>
            <a:endParaRPr lang="zh-CN" altLang="en-US"/>
          </a:p>
        </p:txBody>
      </p:sp>
    </p:spTree>
    <p:extLst>
      <p:ext uri="{BB962C8B-B14F-4D97-AF65-F5344CB8AC3E}">
        <p14:creationId xmlns:p14="http://schemas.microsoft.com/office/powerpoint/2010/main" val="413343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663864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38</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79067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4698906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5542775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165072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980945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262263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44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1692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2350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09941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17032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02225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2022/8/14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14468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013961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094893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680439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030071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5978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7830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12566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97603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733225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2022/8/14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2022/8/14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2022/8/14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2022/8/14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2022/8/14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06893278"/>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4.xml"/><Relationship Id="rId7" Type="http://schemas.openxmlformats.org/officeDocument/2006/relationships/image" Target="../media/image25.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7.png"/><Relationship Id="rId4" Type="http://schemas.openxmlformats.org/officeDocument/2006/relationships/image" Target="../media/image3.jpeg"/><Relationship Id="rId9" Type="http://schemas.openxmlformats.org/officeDocument/2006/relationships/image" Target="../media/image26.wmf"/></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2.wmf"/><Relationship Id="rId5" Type="http://schemas.openxmlformats.org/officeDocument/2006/relationships/oleObject" Target="../embeddings/oleObject3.bin"/><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34.wmf"/><Relationship Id="rId5" Type="http://schemas.openxmlformats.org/officeDocument/2006/relationships/oleObject" Target="../embeddings/oleObject4.bin"/><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7.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26.xml"/><Relationship Id="rId7" Type="http://schemas.openxmlformats.org/officeDocument/2006/relationships/image" Target="../media/image42.wmf"/><Relationship Id="rId2" Type="http://schemas.openxmlformats.org/officeDocument/2006/relationships/slideLayout" Target="../slideLayouts/slideLayout11.xml"/><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image" Target="../media/image44.wmf"/><Relationship Id="rId5" Type="http://schemas.openxmlformats.org/officeDocument/2006/relationships/image" Target="../media/image45.png"/><Relationship Id="rId10" Type="http://schemas.openxmlformats.org/officeDocument/2006/relationships/oleObject" Target="../embeddings/oleObject7.bin"/><Relationship Id="rId4" Type="http://schemas.openxmlformats.org/officeDocument/2006/relationships/image" Target="../media/image3.jpeg"/><Relationship Id="rId9" Type="http://schemas.openxmlformats.org/officeDocument/2006/relationships/image" Target="../media/image43.wmf"/></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49.png"/><Relationship Id="rId5" Type="http://schemas.openxmlformats.org/officeDocument/2006/relationships/image" Target="../media/image3.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notesSlide" Target="../notesSlides/notesSlide34.xml"/><Relationship Id="rId7"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58.jpeg"/><Relationship Id="rId5" Type="http://schemas.openxmlformats.org/officeDocument/2006/relationships/image" Target="../media/image57.png"/><Relationship Id="rId10" Type="http://schemas.openxmlformats.org/officeDocument/2006/relationships/image" Target="../media/image56.wmf"/><Relationship Id="rId4" Type="http://schemas.openxmlformats.org/officeDocument/2006/relationships/image" Target="../media/image3.jpeg"/><Relationship Id="rId9" Type="http://schemas.openxmlformats.org/officeDocument/2006/relationships/oleObject" Target="../embeddings/oleObject9.bin"/></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notesSlide" Target="../notesSlides/notesSlide37.xml"/><Relationship Id="rId7"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59.wmf"/><Relationship Id="rId5" Type="http://schemas.openxmlformats.org/officeDocument/2006/relationships/oleObject" Target="../embeddings/oleObject10.bin"/><Relationship Id="rId10" Type="http://schemas.openxmlformats.org/officeDocument/2006/relationships/image" Target="../media/image61.wmf"/><Relationship Id="rId4" Type="http://schemas.openxmlformats.org/officeDocument/2006/relationships/image" Target="../media/image3.jpeg"/><Relationship Id="rId9" Type="http://schemas.openxmlformats.org/officeDocument/2006/relationships/oleObject" Target="../embeddings/oleObject12.bin"/></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PA_文本框 10"/>
          <p:cNvSpPr txBox="1">
            <a:spLocks noChangeArrowheads="1"/>
          </p:cNvSpPr>
          <p:nvPr>
            <p:custDataLst>
              <p:tags r:id="rId1"/>
            </p:custDataLst>
          </p:nvPr>
        </p:nvSpPr>
        <p:spPr bwMode="auto">
          <a:xfrm>
            <a:off x="1243479" y="2117734"/>
            <a:ext cx="7983648" cy="1569660"/>
          </a:xfrm>
          <a:prstGeom prst="rect">
            <a:avLst/>
          </a:prstGeom>
          <a:noFill/>
          <a:ln w="9525">
            <a:noFill/>
            <a:miter lim="800000"/>
          </a:ln>
        </p:spPr>
        <p:txBody>
          <a:bodyPr wrap="square">
            <a:spAutoFit/>
          </a:bodyPr>
          <a:lstStyle/>
          <a:p>
            <a:pPr algn="ctr">
              <a:defRPr/>
            </a:pPr>
            <a:r>
              <a:rPr lang="vi-VN" sz="4800" spc="200">
                <a:solidFill>
                  <a:srgbClr val="6FB420"/>
                </a:solidFill>
                <a:latin typeface="#9Slide03 Arima Madurai Black" panose="00000A00000000000000" pitchFamily="2" charset="0"/>
                <a:ea typeface="方正少儿简体" panose="03000509000000000000" charset="-122"/>
                <a:cs typeface="#9Slide03 Arima Madurai Black" panose="00000A00000000000000" pitchFamily="2" charset="0"/>
              </a:rPr>
              <a:t>CHÀO MỪNG CÁC CON ĐẾN VỚI TIẾT HỌC </a:t>
            </a:r>
            <a:endParaRPr sz="4800" spc="200" dirty="0">
              <a:solidFill>
                <a:srgbClr val="6FB420"/>
              </a:solidFill>
              <a:latin typeface="#9Slide03 Arima Madurai Black" panose="00000A00000000000000" pitchFamily="2" charset="0"/>
              <a:ea typeface="方正少儿简体" panose="03000509000000000000" charset="-122"/>
              <a:cs typeface="#9Slide03 Arima Madurai Black" panose="00000A00000000000000" pitchFamily="2" charset="0"/>
            </a:endParaRPr>
          </a:p>
        </p:txBody>
      </p:sp>
      <p:pic>
        <p:nvPicPr>
          <p:cNvPr id="8" name="PA_图片 8"/>
          <p:cNvPicPr>
            <a:picLocks noChangeAspect="1"/>
          </p:cNvPicPr>
          <p:nvPr>
            <p:custDataLst>
              <p:tags r:id="rId2"/>
            </p:custDataLst>
          </p:nvPr>
        </p:nvPicPr>
        <p:blipFill>
          <a:blip r:embed="rId6" cstate="email">
            <a:extLst>
              <a:ext uri="{28A0092B-C50C-407E-A947-70E740481C1C}">
                <a14:useLocalDpi xmlns:a14="http://schemas.microsoft.com/office/drawing/2010/main"/>
              </a:ext>
            </a:extLst>
          </a:blip>
          <a:stretch>
            <a:fillRect/>
          </a:stretch>
        </p:blipFill>
        <p:spPr>
          <a:xfrm>
            <a:off x="8377238" y="-142611"/>
            <a:ext cx="3814762" cy="6858000"/>
          </a:xfrm>
          <a:prstGeom prst="rect">
            <a:avLst/>
          </a:prstGeom>
        </p:spPr>
      </p:pic>
      <p:sp>
        <p:nvSpPr>
          <p:cNvPr id="9" name="TextBox 8"/>
          <p:cNvSpPr txBox="1"/>
          <p:nvPr/>
        </p:nvSpPr>
        <p:spPr>
          <a:xfrm>
            <a:off x="3807618" y="3856555"/>
            <a:ext cx="3984859" cy="461665"/>
          </a:xfrm>
          <a:prstGeom prst="rect">
            <a:avLst/>
          </a:prstGeom>
          <a:noFill/>
        </p:spPr>
        <p:txBody>
          <a:bodyPr wrap="square" rtlCol="0">
            <a:spAutoFit/>
          </a:bodyPr>
          <a:lstStyle/>
          <a:p>
            <a:r>
              <a:rPr lang="vi-VN" sz="2400">
                <a:solidFill>
                  <a:srgbClr val="C00000"/>
                </a:solidFill>
                <a:latin typeface="#9Slide03 Arima Madurai Bold" panose="00000800000000000000" pitchFamily="2" charset="0"/>
                <a:cs typeface="#9Slide03 Arima Madurai Bold" panose="00000800000000000000" pitchFamily="2" charset="0"/>
              </a:rPr>
              <a:t>KHOA HỌC TỰ NHIÊN </a:t>
            </a:r>
            <a:r>
              <a:rPr lang="en-US" sz="2400">
                <a:solidFill>
                  <a:srgbClr val="C00000"/>
                </a:solidFill>
                <a:latin typeface="#9Slide03 Arima Madurai Bold" panose="00000800000000000000" pitchFamily="2" charset="0"/>
                <a:cs typeface="#9Slide03 Arima Madurai Bold" panose="00000800000000000000" pitchFamily="2" charset="0"/>
              </a:rPr>
              <a:t>7</a:t>
            </a:r>
            <a:r>
              <a:rPr lang="vi-VN" sz="2400">
                <a:solidFill>
                  <a:srgbClr val="C00000"/>
                </a:solidFill>
                <a:latin typeface="#9Slide03 Arima Madurai Bold" panose="00000800000000000000" pitchFamily="2" charset="0"/>
                <a:cs typeface="#9Slide03 Arima Madurai Bold" panose="00000800000000000000" pitchFamily="2" charset="0"/>
              </a:rPr>
              <a:t> </a:t>
            </a:r>
            <a:endParaRPr lang="en-US" sz="2400">
              <a:solidFill>
                <a:srgbClr val="C00000"/>
              </a:solidFill>
              <a:latin typeface="#9Slide03 Arima Madurai Bold" panose="00000800000000000000" pitchFamily="2" charset="0"/>
              <a:cs typeface="#9Slide03 Arima Madurai Bold" panose="00000800000000000000" pitchFamily="2" charset="0"/>
            </a:endParaRPr>
          </a:p>
        </p:txBody>
      </p:sp>
      <p:sp>
        <p:nvSpPr>
          <p:cNvPr id="2" name="TextBox 1"/>
          <p:cNvSpPr txBox="1"/>
          <p:nvPr/>
        </p:nvSpPr>
        <p:spPr>
          <a:xfrm>
            <a:off x="5576839" y="4632256"/>
            <a:ext cx="3871573" cy="461665"/>
          </a:xfrm>
          <a:prstGeom prst="rect">
            <a:avLst/>
          </a:prstGeom>
          <a:noFill/>
        </p:spPr>
        <p:txBody>
          <a:bodyPr wrap="none" rtlCol="0">
            <a:spAutoFit/>
          </a:bodyPr>
          <a:lstStyle/>
          <a:p>
            <a:r>
              <a:rPr lang="en-US" sz="2400">
                <a:solidFill>
                  <a:srgbClr val="FF0000"/>
                </a:solidFill>
                <a:latin typeface="#9Slide03 Arima Madurai Bold" panose="00000800000000000000"/>
              </a:rPr>
              <a:t>GV: Nguyễn Thúy Hiền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35" presetClass="entr" presetSubtype="0" fill="hold" grpId="1"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style.rotation</p:attrName>
                                        </p:attrNameLst>
                                      </p:cBhvr>
                                      <p:tavLst>
                                        <p:tav tm="0">
                                          <p:val>
                                            <p:fltVal val="720"/>
                                          </p:val>
                                        </p:tav>
                                        <p:tav tm="100000">
                                          <p:val>
                                            <p:fltVal val="0"/>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 calcmode="lin" valueType="num">
                                      <p:cBhvr>
                                        <p:cTn id="19" dur="500" fill="hold"/>
                                        <p:tgtEl>
                                          <p:spTgt spid="3"/>
                                        </p:tgtEl>
                                        <p:attrNameLst>
                                          <p:attrName>ppt_w</p:attrName>
                                        </p:attrNameLst>
                                      </p:cBhvr>
                                      <p:tavLst>
                                        <p:tav tm="0">
                                          <p:val>
                                            <p:fltVal val="0"/>
                                          </p:val>
                                        </p:tav>
                                        <p:tav tm="100000">
                                          <p:val>
                                            <p:strVal val="#ppt_w"/>
                                          </p:val>
                                        </p:tav>
                                      </p:tavLst>
                                    </p:anim>
                                  </p:childTnLst>
                                </p:cTn>
                              </p:par>
                              <p:par>
                                <p:cTn id="20" presetID="53" presetClass="entr" presetSubtype="16" fill="hold" grpId="2"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40509" y="313385"/>
            <a:ext cx="11277600" cy="1384995"/>
          </a:xfrm>
          <a:prstGeom prst="rect">
            <a:avLst/>
          </a:prstGeom>
        </p:spPr>
        <p:txBody>
          <a:bodyPr wrap="square">
            <a:spAutoFit/>
          </a:bodyPr>
          <a:lstStyle/>
          <a:p>
            <a:pPr algn="just"/>
            <a:r>
              <a:rPr lang="en-US" sz="2800" b="1">
                <a:solidFill>
                  <a:srgbClr val="9E441A"/>
                </a:solidFill>
                <a:latin typeface="#9Slide03 Arima Madurai Bold" panose="00000800000000000000" pitchFamily="2" charset="0"/>
                <a:cs typeface="#9Slide03 Arima Madurai Bold" panose="00000800000000000000" pitchFamily="2" charset="0"/>
              </a:rPr>
              <a:t>So sánh </a:t>
            </a:r>
            <a:r>
              <a:rPr lang="en-US" sz="2800" b="1">
                <a:solidFill>
                  <a:srgbClr val="FF0000"/>
                </a:solidFill>
                <a:latin typeface="#9Slide03 Arima Madurai Bold" panose="00000800000000000000" pitchFamily="2" charset="0"/>
                <a:cs typeface="#9Slide03 Arima Madurai Bold" panose="00000800000000000000" pitchFamily="2" charset="0"/>
              </a:rPr>
              <a:t>quãng đường đi được trong cùng một khoảng thời gian (cụ thể trong cùng một đơn vị thời gian)</a:t>
            </a:r>
          </a:p>
          <a:p>
            <a:pPr algn="just"/>
            <a:r>
              <a:rPr lang="en-US" sz="2800" b="1">
                <a:solidFill>
                  <a:srgbClr val="0000FF"/>
                </a:solidFill>
                <a:latin typeface="#9Slide03 Arima Madurai Bold" panose="00000800000000000000" pitchFamily="2" charset="0"/>
                <a:cs typeface="#9Slide03 Arima Madurai Bold" panose="00000800000000000000" pitchFamily="2" charset="0"/>
                <a:sym typeface="Wingdings" panose="05000000000000000000" pitchFamily="2" charset="2"/>
              </a:rPr>
              <a:t> Để xác định sự nhanh, chậm của chuyển động</a:t>
            </a:r>
            <a:r>
              <a:rPr lang="en-US" sz="2800">
                <a:solidFill>
                  <a:srgbClr val="0000FF"/>
                </a:solidFill>
                <a:sym typeface="Wingdings" panose="05000000000000000000" pitchFamily="2" charset="2"/>
              </a:rPr>
              <a:t>.</a:t>
            </a:r>
            <a:endParaRPr lang="en-US" sz="2800" b="1">
              <a:solidFill>
                <a:srgbClr val="0000FF"/>
              </a:solidFill>
              <a:latin typeface="#9Slide03 Arima Madurai Bold" panose="00000800000000000000" pitchFamily="2" charset="0"/>
              <a:cs typeface="#9Slide03 Arima Madurai Bold" panose="00000800000000000000" pitchFamily="2" charset="0"/>
              <a:sym typeface="Wingdings" panose="05000000000000000000" pitchFamily="2" charset="2"/>
            </a:endParaRPr>
          </a:p>
        </p:txBody>
      </p:sp>
      <p:sp>
        <p:nvSpPr>
          <p:cNvPr id="4" name="TextBox 3"/>
          <p:cNvSpPr txBox="1"/>
          <p:nvPr/>
        </p:nvSpPr>
        <p:spPr>
          <a:xfrm>
            <a:off x="673523" y="2104901"/>
            <a:ext cx="11611572" cy="1384995"/>
          </a:xfrm>
          <a:prstGeom prst="rect">
            <a:avLst/>
          </a:prstGeom>
          <a:noFill/>
        </p:spPr>
        <p:txBody>
          <a:bodyPr wrap="square" rtlCol="0">
            <a:spAutoFit/>
          </a:bodyPr>
          <a:lstStyle/>
          <a:p>
            <a:r>
              <a:rPr lang="en-US" sz="2800">
                <a:solidFill>
                  <a:srgbClr val="00D60A"/>
                </a:solidFill>
                <a:latin typeface="#9Slide03 Arima Madurai Bold" panose="00000800000000000000"/>
              </a:rPr>
              <a:t>Nếu quãng đường là s, thời gian là t thì quãng đường đi được trong một đơn vị thời gian là:</a:t>
            </a:r>
          </a:p>
          <a:p>
            <a:endParaRPr lang="en-US" sz="2800">
              <a:latin typeface="#9Slide03 Arima Madurai Bold" panose="0000080000000000000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29710" y="3195472"/>
            <a:ext cx="1024217" cy="816935"/>
          </a:xfrm>
          <a:prstGeom prst="rect">
            <a:avLst/>
          </a:prstGeom>
        </p:spPr>
      </p:pic>
      <p:sp>
        <p:nvSpPr>
          <p:cNvPr id="8" name="TextBox 7"/>
          <p:cNvSpPr txBox="1"/>
          <p:nvPr/>
        </p:nvSpPr>
        <p:spPr>
          <a:xfrm>
            <a:off x="4043418" y="3929461"/>
            <a:ext cx="4265911" cy="523220"/>
          </a:xfrm>
          <a:prstGeom prst="rect">
            <a:avLst/>
          </a:prstGeom>
          <a:noFill/>
        </p:spPr>
        <p:txBody>
          <a:bodyPr wrap="none" rtlCol="0">
            <a:spAutoFit/>
          </a:bodyPr>
          <a:lstStyle/>
          <a:p>
            <a:r>
              <a:rPr lang="en-US" sz="2800">
                <a:latin typeface="#9Slide03 Arima Madurai Bold" panose="00000800000000000000"/>
              </a:rPr>
              <a:t>Quãng đường đi được</a:t>
            </a:r>
          </a:p>
        </p:txBody>
      </p:sp>
      <p:cxnSp>
        <p:nvCxnSpPr>
          <p:cNvPr id="11" name="Straight Connector 10"/>
          <p:cNvCxnSpPr/>
          <p:nvPr/>
        </p:nvCxnSpPr>
        <p:spPr>
          <a:xfrm>
            <a:off x="4166789" y="4389067"/>
            <a:ext cx="5679175" cy="0"/>
          </a:xfrm>
          <a:prstGeom prst="line">
            <a:avLst/>
          </a:prstGeom>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4076255" y="4452680"/>
            <a:ext cx="5984331" cy="523220"/>
          </a:xfrm>
          <a:prstGeom prst="rect">
            <a:avLst/>
          </a:prstGeom>
          <a:noFill/>
        </p:spPr>
        <p:txBody>
          <a:bodyPr wrap="none" rtlCol="0">
            <a:spAutoFit/>
          </a:bodyPr>
          <a:lstStyle/>
          <a:p>
            <a:r>
              <a:rPr lang="en-US" sz="2800">
                <a:latin typeface="#9Slide03 Arima Madurai Bold" panose="00000800000000000000"/>
              </a:rPr>
              <a:t>Thời gian đi quãng đường đó</a:t>
            </a:r>
          </a:p>
        </p:txBody>
      </p:sp>
      <p:sp>
        <p:nvSpPr>
          <p:cNvPr id="13" name="TextBox 12"/>
          <p:cNvSpPr txBox="1"/>
          <p:nvPr/>
        </p:nvSpPr>
        <p:spPr>
          <a:xfrm>
            <a:off x="2140333" y="4127457"/>
            <a:ext cx="1903085" cy="523220"/>
          </a:xfrm>
          <a:prstGeom prst="rect">
            <a:avLst/>
          </a:prstGeom>
          <a:noFill/>
        </p:spPr>
        <p:txBody>
          <a:bodyPr wrap="none" rtlCol="0">
            <a:spAutoFit/>
          </a:bodyPr>
          <a:lstStyle/>
          <a:p>
            <a:r>
              <a:rPr lang="en-US" sz="2800">
                <a:latin typeface="#9Slide03 Arima Madurai Bold" panose="00000800000000000000"/>
              </a:rPr>
              <a:t>Tốc độ =</a:t>
            </a:r>
          </a:p>
        </p:txBody>
      </p:sp>
    </p:spTree>
    <p:extLst>
      <p:ext uri="{BB962C8B-B14F-4D97-AF65-F5344CB8AC3E}">
        <p14:creationId xmlns:p14="http://schemas.microsoft.com/office/powerpoint/2010/main" val="3612921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6"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771788" y="443483"/>
            <a:ext cx="545373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E05802"/>
                </a:solidFill>
                <a:effectLst/>
                <a:uLnTx/>
                <a:uFillTx/>
                <a:latin typeface="#9Slide03 Arima Madurai Bold" panose="00000800000000000000" pitchFamily="2" charset="0"/>
                <a:ea typeface="+mn-ea"/>
                <a:cs typeface="#9Slide03 Arima Madurai Bold" panose="00000800000000000000" pitchFamily="2" charset="0"/>
              </a:rPr>
              <a:t>I. Khái niệm tốc độ</a:t>
            </a:r>
          </a:p>
        </p:txBody>
      </p:sp>
      <p:sp>
        <p:nvSpPr>
          <p:cNvPr id="7" name="文本框 2"/>
          <p:cNvSpPr txBox="1"/>
          <p:nvPr/>
        </p:nvSpPr>
        <p:spPr>
          <a:xfrm>
            <a:off x="771788" y="1089814"/>
            <a:ext cx="10553275" cy="2554545"/>
          </a:xfrm>
          <a:prstGeom prst="rect">
            <a:avLst/>
          </a:prstGeom>
          <a:noFill/>
        </p:spPr>
        <p:txBody>
          <a:bodyPr wrap="square" rtlCol="0">
            <a:spAutoFit/>
          </a:bodyPr>
          <a:lstStyle/>
          <a:p>
            <a:pPr marL="457200" indent="-457200" algn="just">
              <a:buFontTx/>
              <a:buChar char="-"/>
            </a:pPr>
            <a:r>
              <a:rPr lang="en-US" sz="3200">
                <a:solidFill>
                  <a:srgbClr val="E05802"/>
                </a:solidFill>
                <a:latin typeface="#9Slide03 Arima Madurai Black" panose="00000A00000000000000" pitchFamily="2" charset="0"/>
                <a:cs typeface="#9Slide03 Arima Madurai Black" panose="00000A00000000000000" pitchFamily="2" charset="0"/>
              </a:rPr>
              <a:t>Đại lượng cho biết sự nhanh, chậm của chuyển động được xác định bằng quãng đường đi được trong một đơn vị thời gian gọi là tốc độ.</a:t>
            </a:r>
          </a:p>
          <a:p>
            <a:pPr marL="342900" indent="-342900">
              <a:buFontTx/>
              <a:buChar char="-"/>
            </a:pPr>
            <a:r>
              <a:rPr lang="en-US" altLang="zh-CN" sz="3200">
                <a:solidFill>
                  <a:srgbClr val="E05802"/>
                </a:solidFill>
                <a:latin typeface="#9Slide03 Arima Madurai Black" panose="00000A00000000000000" pitchFamily="2" charset="0"/>
                <a:ea typeface="微软雅黑" charset="-122"/>
                <a:cs typeface="#9Slide03 Arima Madurai Black" panose="00000A00000000000000" pitchFamily="2" charset="0"/>
              </a:rPr>
              <a:t>Công thức:</a:t>
            </a:r>
            <a:endParaRPr lang="zh-CN" altLang="en-US" sz="4400" dirty="0">
              <a:solidFill>
                <a:srgbClr val="E05802"/>
              </a:solidFill>
              <a:latin typeface="#9Slide03 Arima Madurai Black" panose="00000A00000000000000" pitchFamily="2" charset="0"/>
              <a:ea typeface="微软雅黑" charset="-122"/>
              <a:cs typeface="#9Slide03 Arima Madurai Black" panose="00000A00000000000000" pitchFamily="2" charset="0"/>
            </a:endParaRPr>
          </a:p>
        </p:txBody>
      </p:sp>
      <p:sp>
        <p:nvSpPr>
          <p:cNvPr id="2" name="AutoShape 2" descr="v=\frac{s}{t}"/>
          <p:cNvSpPr>
            <a:spLocks noChangeAspect="1" noChangeArrowheads="1"/>
          </p:cNvSpPr>
          <p:nvPr/>
        </p:nvSpPr>
        <p:spPr bwMode="auto">
          <a:xfrm>
            <a:off x="210994" y="14186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40934" y="3210399"/>
            <a:ext cx="2004291" cy="159118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TextBox 10"/>
          <p:cNvSpPr txBox="1"/>
          <p:nvPr/>
        </p:nvSpPr>
        <p:spPr>
          <a:xfrm>
            <a:off x="6225525" y="3284275"/>
            <a:ext cx="5994399" cy="2523768"/>
          </a:xfrm>
          <a:prstGeom prst="rect">
            <a:avLst/>
          </a:prstGeom>
          <a:noFill/>
        </p:spPr>
        <p:txBody>
          <a:bodyPr wrap="square" rtlCol="0">
            <a:spAutoFit/>
          </a:bodyPr>
          <a:lstStyle/>
          <a:p>
            <a:r>
              <a:rPr lang="en-US" sz="2800" b="1">
                <a:solidFill>
                  <a:srgbClr val="323433"/>
                </a:solidFill>
                <a:latin typeface="#9Slide03 Arima Madurai Black" panose="00000A00000000000000"/>
              </a:rPr>
              <a:t>Trong đó: </a:t>
            </a:r>
          </a:p>
          <a:p>
            <a:r>
              <a:rPr lang="en-US" sz="2800" b="1">
                <a:solidFill>
                  <a:srgbClr val="323433"/>
                </a:solidFill>
                <a:latin typeface="#9Slide03 Arima Madurai Black" panose="00000A00000000000000"/>
              </a:rPr>
              <a:t>s: quãng đường đi được </a:t>
            </a:r>
          </a:p>
          <a:p>
            <a:r>
              <a:rPr lang="en-US" sz="2800" b="1">
                <a:solidFill>
                  <a:srgbClr val="323433"/>
                </a:solidFill>
                <a:latin typeface="#9Slide03 Arima Madurai Black" panose="00000A00000000000000"/>
              </a:rPr>
              <a:t>t: thời gian đi hết quãng đường đó</a:t>
            </a:r>
          </a:p>
          <a:p>
            <a:r>
              <a:rPr lang="en-US" sz="2800" b="1">
                <a:solidFill>
                  <a:srgbClr val="323433"/>
                </a:solidFill>
                <a:latin typeface="#9Slide03 Arima Madurai Black" panose="00000A00000000000000"/>
              </a:rPr>
              <a:t>v: tốc độ</a:t>
            </a:r>
          </a:p>
          <a:p>
            <a:endParaRPr lang="en-US">
              <a:latin typeface="#9Slide03 Arima Madurai Black" panose="00000A00000000000000"/>
            </a:endParaRPr>
          </a:p>
        </p:txBody>
      </p:sp>
    </p:spTree>
    <p:extLst>
      <p:ext uri="{BB962C8B-B14F-4D97-AF65-F5344CB8AC3E}">
        <p14:creationId xmlns:p14="http://schemas.microsoft.com/office/powerpoint/2010/main" val="38322113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barn(inVertical)">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500"/>
                                        <p:tgtEl>
                                          <p:spTgt spid="11">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fade">
                                      <p:cBhvr>
                                        <p:cTn id="32" dur="500"/>
                                        <p:tgtEl>
                                          <p:spTgt spid="1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标题 63"/>
          <p:cNvSpPr txBox="1">
            <a:spLocks/>
          </p:cNvSpPr>
          <p:nvPr/>
        </p:nvSpPr>
        <p:spPr>
          <a:xfrm>
            <a:off x="3958553" y="323865"/>
            <a:ext cx="5327998" cy="368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r>
              <a:rPr lang="vi-VN" altLang="zh-CN" sz="4000">
                <a:latin typeface="#9Slide03 Arima Madurai Black" panose="00000A00000000000000" pitchFamily="2" charset="0"/>
                <a:cs typeface="#9Slide03 Arima Madurai Black" panose="00000A00000000000000" pitchFamily="2" charset="0"/>
              </a:rPr>
              <a:t>Hoạt động nhóm</a:t>
            </a:r>
            <a:endParaRPr lang="zh-CN" altLang="en-US" sz="4000" dirty="0">
              <a:latin typeface="#9Slide03 Arima Madurai Black" panose="00000A00000000000000" pitchFamily="2" charset="0"/>
              <a:cs typeface="#9Slide03 Arima Madurai Black" panose="00000A00000000000000" pitchFamily="2" charset="0"/>
            </a:endParaRPr>
          </a:p>
        </p:txBody>
      </p:sp>
      <p:sp>
        <p:nvSpPr>
          <p:cNvPr id="5" name="Rectangle 4"/>
          <p:cNvSpPr/>
          <p:nvPr/>
        </p:nvSpPr>
        <p:spPr>
          <a:xfrm>
            <a:off x="9286550" y="1424973"/>
            <a:ext cx="2970104" cy="646331"/>
          </a:xfrm>
          <a:prstGeom prst="rect">
            <a:avLst/>
          </a:prstGeom>
          <a:solidFill>
            <a:srgbClr val="07443C">
              <a:lumMod val="25000"/>
              <a:lumOff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black"/>
                </a:solidFill>
                <a:effectLst/>
                <a:uLnTx/>
                <a:uFillTx/>
                <a:latin typeface="#9Slide03 Arima Madurai Bold" panose="00000800000000000000" pitchFamily="2" charset="0"/>
                <a:ea typeface="微软雅黑"/>
                <a:cs typeface="#9Slide03 Arima Madurai Bold" panose="00000800000000000000" pitchFamily="2" charset="0"/>
              </a:rPr>
              <a:t>Viết ý cá nhân </a:t>
            </a:r>
            <a:endParaRPr kumimoji="0" lang="en-US" sz="1800" b="0" i="0" u="none" strike="noStrike" kern="0" cap="none" spc="0" normalizeH="0" baseline="0" noProof="0">
              <a:ln>
                <a:noFill/>
              </a:ln>
              <a:solidFill>
                <a:prstClr val="black"/>
              </a:solidFill>
              <a:effectLst/>
              <a:uLnTx/>
              <a:uFillTx/>
              <a:latin typeface="#9Slide03 Arima Madurai Bold" panose="00000800000000000000" pitchFamily="2" charset="0"/>
              <a:ea typeface="微软雅黑"/>
              <a:cs typeface="#9Slide03 Arima Madurai Bold" panose="00000800000000000000" pitchFamily="2"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black"/>
                </a:solidFill>
                <a:effectLst/>
                <a:uLnTx/>
                <a:uFillTx/>
                <a:latin typeface="#9Slide03 Arima Madurai Bold" panose="00000800000000000000" pitchFamily="2" charset="0"/>
                <a:ea typeface="微软雅黑"/>
                <a:cs typeface="#9Slide03 Arima Madurai Bold" panose="00000800000000000000" pitchFamily="2" charset="0"/>
              </a:rPr>
              <a:t>2 phút</a:t>
            </a:r>
          </a:p>
        </p:txBody>
      </p:sp>
      <p:pic>
        <p:nvPicPr>
          <p:cNvPr id="6" name="Picture 2" descr="Sign in to Bridges Educator Site | Bridges Educator Site | Think pair  share, Math learning center, Learning center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70894" y="1094805"/>
            <a:ext cx="2215656" cy="15075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307241" y="3356006"/>
            <a:ext cx="2794791" cy="646331"/>
          </a:xfrm>
          <a:prstGeom prst="rect">
            <a:avLst/>
          </a:prstGeom>
          <a:solidFill>
            <a:srgbClr val="CA520A">
              <a:lumMod val="40000"/>
              <a:lumOff val="6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black"/>
                </a:solidFill>
                <a:effectLst/>
                <a:uLnTx/>
                <a:uFillTx/>
                <a:latin typeface="#9Slide03 Arima Madurai Bold" panose="00000800000000000000" pitchFamily="2" charset="0"/>
                <a:ea typeface="微软雅黑"/>
                <a:cs typeface="#9Slide03 Arima Madurai Bold" panose="00000800000000000000" pitchFamily="2" charset="0"/>
              </a:rPr>
              <a:t>Chia sẻ trong nhóm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black"/>
                </a:solidFill>
                <a:effectLst/>
                <a:uLnTx/>
                <a:uFillTx/>
                <a:latin typeface="#9Slide03 Arima Madurai Bold" panose="00000800000000000000" pitchFamily="2" charset="0"/>
                <a:ea typeface="微软雅黑"/>
                <a:cs typeface="#9Slide03 Arima Madurai Bold" panose="00000800000000000000" pitchFamily="2" charset="0"/>
              </a:rPr>
              <a:t>3 phút.</a:t>
            </a:r>
          </a:p>
        </p:txBody>
      </p:sp>
      <p:sp>
        <p:nvSpPr>
          <p:cNvPr id="8" name="Rectangle 7"/>
          <p:cNvSpPr/>
          <p:nvPr/>
        </p:nvSpPr>
        <p:spPr>
          <a:xfrm>
            <a:off x="9441870" y="4982241"/>
            <a:ext cx="2715490" cy="923330"/>
          </a:xfrm>
          <a:prstGeom prst="rect">
            <a:avLst/>
          </a:prstGeom>
          <a:solidFill>
            <a:srgbClr val="60B1A0"/>
          </a:solidFill>
        </p:spPr>
        <p:txBody>
          <a:bodyPr wrap="square">
            <a:spAutoFit/>
          </a:bodyPr>
          <a:lstStyle/>
          <a:p>
            <a:pPr algn="ctr"/>
            <a:r>
              <a:rPr lang="vi-VN">
                <a:solidFill>
                  <a:prstClr val="black"/>
                </a:solidFill>
                <a:latin typeface="#9Slide03 Arima Madurai Bold" panose="00000800000000000000" pitchFamily="2" charset="0"/>
                <a:ea typeface="微软雅黑"/>
                <a:cs typeface="#9Slide03 Arima Madurai Bold" panose="00000800000000000000" pitchFamily="2" charset="0"/>
              </a:rPr>
              <a:t>Thống nhất ý kiến chung</a:t>
            </a:r>
          </a:p>
          <a:p>
            <a:pPr algn="ctr"/>
            <a:r>
              <a:rPr lang="vi-VN">
                <a:solidFill>
                  <a:prstClr val="black"/>
                </a:solidFill>
                <a:latin typeface="#9Slide03 Arima Madurai Bold" panose="00000800000000000000" pitchFamily="2" charset="0"/>
                <a:ea typeface="微软雅黑"/>
                <a:cs typeface="#9Slide03 Arima Madurai Bold" panose="00000800000000000000" pitchFamily="2" charset="0"/>
              </a:rPr>
              <a:t>trong nhóm.</a:t>
            </a:r>
          </a:p>
        </p:txBody>
      </p:sp>
      <p:pic>
        <p:nvPicPr>
          <p:cNvPr id="9" name="Picture 4" descr="Think pair share clipart 7 » Clipart Station"/>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050203" y="3065366"/>
            <a:ext cx="2257038" cy="1458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halkboard by alya_zaidan on emaz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105532" y="4814066"/>
            <a:ext cx="2336338" cy="14583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Table 11"/>
          <p:cNvGraphicFramePr>
            <a:graphicFrameLocks noGrp="1"/>
          </p:cNvGraphicFramePr>
          <p:nvPr>
            <p:extLst>
              <p:ext uri="{D42A27DB-BD31-4B8C-83A1-F6EECF244321}">
                <p14:modId xmlns:p14="http://schemas.microsoft.com/office/powerpoint/2010/main" val="3996059750"/>
              </p:ext>
            </p:extLst>
          </p:nvPr>
        </p:nvGraphicFramePr>
        <p:xfrm>
          <a:off x="-1" y="1094805"/>
          <a:ext cx="7070895" cy="2076935"/>
        </p:xfrm>
        <a:graphic>
          <a:graphicData uri="http://schemas.openxmlformats.org/drawingml/2006/table">
            <a:tbl>
              <a:tblPr firstRow="1" bandRow="1">
                <a:tableStyleId>{5C22544A-7EE6-4342-B048-85BDC9FD1C3A}</a:tableStyleId>
              </a:tblPr>
              <a:tblGrid>
                <a:gridCol w="7070895">
                  <a:extLst>
                    <a:ext uri="{9D8B030D-6E8A-4147-A177-3AD203B41FA5}">
                      <a16:colId xmlns="" xmlns:a16="http://schemas.microsoft.com/office/drawing/2014/main" val="728743085"/>
                    </a:ext>
                  </a:extLst>
                </a:gridCol>
              </a:tblGrid>
              <a:tr h="2076935">
                <a:tc>
                  <a:txBody>
                    <a:bodyPr/>
                    <a:lstStyle/>
                    <a:p>
                      <a:pPr algn="just"/>
                      <a:r>
                        <a:rPr lang="vi-VN" sz="2400" dirty="0">
                          <a:solidFill>
                            <a:srgbClr val="7030A0"/>
                          </a:solidFill>
                          <a:latin typeface="+mn-lt"/>
                        </a:rPr>
                        <a:t>Bảng dưới đây cho biết quãng đường và thời gian đi hết quãng đường đó của bốn xe A, B, C và D. Hãy cho biết xe nào đi nhanh nhất? Xe nào đi chậm nhất?</a:t>
                      </a:r>
                      <a:endParaRPr lang="en-US" sz="2400" dirty="0">
                        <a:solidFill>
                          <a:srgbClr val="7030A0"/>
                        </a:solidFill>
                        <a:latin typeface="+mn-lt"/>
                      </a:endParaRPr>
                    </a:p>
                    <a:p>
                      <a:pPr algn="just"/>
                      <a:endParaRPr lang="en-US" dirty="0">
                        <a:solidFill>
                          <a:srgbClr val="7030A0"/>
                        </a:solidFill>
                        <a:latin typeface="#9Slide03 Arima Madurai Light" panose="00000400000000000000"/>
                      </a:endParaRPr>
                    </a:p>
                  </a:txBody>
                  <a:tcPr>
                    <a:solidFill>
                      <a:schemeClr val="accent2">
                        <a:lumMod val="40000"/>
                        <a:lumOff val="60000"/>
                      </a:schemeClr>
                    </a:solidFill>
                  </a:tcPr>
                </a:tc>
                <a:extLst>
                  <a:ext uri="{0D108BD9-81ED-4DB2-BD59-A6C34878D82A}">
                    <a16:rowId xmlns="" xmlns:a16="http://schemas.microsoft.com/office/drawing/2014/main" val="3925714448"/>
                  </a:ext>
                </a:extLst>
              </a:tr>
            </a:tbl>
          </a:graphicData>
        </a:graphic>
      </p:graphicFrame>
      <p:pic>
        <p:nvPicPr>
          <p:cNvPr id="14" name="Picture 13"/>
          <p:cNvPicPr>
            <a:picLocks noChangeAspect="1"/>
          </p:cNvPicPr>
          <p:nvPr/>
        </p:nvPicPr>
        <p:blipFill>
          <a:blip r:embed="rId7"/>
          <a:stretch>
            <a:fillRect/>
          </a:stretch>
        </p:blipFill>
        <p:spPr>
          <a:xfrm>
            <a:off x="34638" y="3356007"/>
            <a:ext cx="7070894" cy="3044792"/>
          </a:xfrm>
          <a:prstGeom prst="rect">
            <a:avLst/>
          </a:prstGeom>
        </p:spPr>
      </p:pic>
      <p:sp>
        <p:nvSpPr>
          <p:cNvPr id="11" name="TextBox 10"/>
          <p:cNvSpPr txBox="1"/>
          <p:nvPr/>
        </p:nvSpPr>
        <p:spPr>
          <a:xfrm>
            <a:off x="876373" y="374196"/>
            <a:ext cx="3169154" cy="461665"/>
          </a:xfrm>
          <a:prstGeom prst="rect">
            <a:avLst/>
          </a:prstGeom>
          <a:noFill/>
        </p:spPr>
        <p:txBody>
          <a:bodyPr wrap="square" rtlCol="0">
            <a:spAutoFit/>
          </a:bodyPr>
          <a:lstStyle/>
          <a:p>
            <a:r>
              <a:rPr lang="en-US" sz="2400" b="1">
                <a:latin typeface="#9Slide03 Arima Madurai Bold" panose="00000800000000000000"/>
              </a:rPr>
              <a:t>Bài LT1/tr 48SGK</a:t>
            </a:r>
          </a:p>
        </p:txBody>
      </p:sp>
    </p:spTree>
    <p:extLst>
      <p:ext uri="{BB962C8B-B14F-4D97-AF65-F5344CB8AC3E}">
        <p14:creationId xmlns:p14="http://schemas.microsoft.com/office/powerpoint/2010/main" val="2718768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7600171" y="542723"/>
            <a:ext cx="3138454" cy="57806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Hướng dẫn giải</a:t>
            </a:r>
          </a:p>
        </p:txBody>
      </p:sp>
      <p:graphicFrame>
        <p:nvGraphicFramePr>
          <p:cNvPr id="6" name="Table 5"/>
          <p:cNvGraphicFramePr>
            <a:graphicFrameLocks noGrp="1"/>
          </p:cNvGraphicFramePr>
          <p:nvPr>
            <p:extLst>
              <p:ext uri="{D42A27DB-BD31-4B8C-83A1-F6EECF244321}">
                <p14:modId xmlns:p14="http://schemas.microsoft.com/office/powerpoint/2010/main" val="2959334088"/>
              </p:ext>
            </p:extLst>
          </p:nvPr>
        </p:nvGraphicFramePr>
        <p:xfrm>
          <a:off x="877455" y="822037"/>
          <a:ext cx="4738254" cy="2194560"/>
        </p:xfrm>
        <a:graphic>
          <a:graphicData uri="http://schemas.openxmlformats.org/drawingml/2006/table">
            <a:tbl>
              <a:tblPr firstRow="1" bandRow="1">
                <a:tableStyleId>{5C22544A-7EE6-4342-B048-85BDC9FD1C3A}</a:tableStyleId>
              </a:tblPr>
              <a:tblGrid>
                <a:gridCol w="4738254">
                  <a:extLst>
                    <a:ext uri="{9D8B030D-6E8A-4147-A177-3AD203B41FA5}">
                      <a16:colId xmlns="" xmlns:a16="http://schemas.microsoft.com/office/drawing/2014/main" val="728743085"/>
                    </a:ext>
                  </a:extLst>
                </a:gridCol>
              </a:tblGrid>
              <a:tr h="1103449">
                <a:tc>
                  <a:txBody>
                    <a:bodyPr/>
                    <a:lstStyle/>
                    <a:p>
                      <a:pPr algn="just"/>
                      <a:r>
                        <a:rPr lang="vi-VN" sz="2000" b="0" dirty="0">
                          <a:solidFill>
                            <a:srgbClr val="7030A0"/>
                          </a:solidFill>
                          <a:latin typeface="#9Slide03 Arima Madurai Bold"/>
                        </a:rPr>
                        <a:t>Bảng dưới đây cho biết quãng đường và thời gian đi hết quãng đường đó của bốn xe A, B, C và D. Hãy cho biết xe nào đi nhanh nhất? Xe nào đi chậm nhất?</a:t>
                      </a:r>
                      <a:endParaRPr lang="en-US" sz="2000" b="0" dirty="0">
                        <a:solidFill>
                          <a:srgbClr val="7030A0"/>
                        </a:solidFill>
                        <a:latin typeface="#9Slide03 Arima Madurai Bold"/>
                      </a:endParaRPr>
                    </a:p>
                    <a:p>
                      <a:pPr algn="just"/>
                      <a:endParaRPr lang="en-US" dirty="0">
                        <a:solidFill>
                          <a:srgbClr val="7030A0"/>
                        </a:solidFill>
                        <a:latin typeface="#9Slide03 Arima Madurai Light" panose="00000400000000000000"/>
                      </a:endParaRPr>
                    </a:p>
                  </a:txBody>
                  <a:tcPr>
                    <a:solidFill>
                      <a:schemeClr val="accent2">
                        <a:lumMod val="40000"/>
                        <a:lumOff val="60000"/>
                      </a:schemeClr>
                    </a:solidFill>
                  </a:tcPr>
                </a:tc>
                <a:extLst>
                  <a:ext uri="{0D108BD9-81ED-4DB2-BD59-A6C34878D82A}">
                    <a16:rowId xmlns="" xmlns:a16="http://schemas.microsoft.com/office/drawing/2014/main" val="3925714448"/>
                  </a:ext>
                </a:extLst>
              </a:tr>
            </a:tbl>
          </a:graphicData>
        </a:graphic>
      </p:graphicFrame>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7455" y="3173615"/>
            <a:ext cx="4738254" cy="2691476"/>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t="-1"/>
          <a:stretch/>
        </p:blipFill>
        <p:spPr>
          <a:xfrm>
            <a:off x="5695993" y="2937165"/>
            <a:ext cx="6250429" cy="2558594"/>
          </a:xfrm>
          <a:prstGeom prst="rect">
            <a:avLst/>
          </a:prstGeom>
        </p:spPr>
      </p:pic>
      <p:sp>
        <p:nvSpPr>
          <p:cNvPr id="10" name="TextBox 9"/>
          <p:cNvSpPr txBox="1"/>
          <p:nvPr/>
        </p:nvSpPr>
        <p:spPr>
          <a:xfrm>
            <a:off x="5695993" y="1031567"/>
            <a:ext cx="648499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9Slide03 Arima Madurai Black" panose="00000A00000000000000"/>
                <a:ea typeface="+mn-ea"/>
                <a:cs typeface="+mn-cs"/>
              </a:rPr>
              <a:t>Để biết xe nào đi nhanh nhất, xe nào đi chậm nhất, ta sẽ so sánh tốc độ của chúng.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9Slide03 Arima Madurai Black" panose="00000A00000000000000"/>
                <a:ea typeface="+mn-ea"/>
                <a:cs typeface="+mn-cs"/>
              </a:rPr>
              <a:t>Sử dụng công thức     để tính tốc độ từng xe</a:t>
            </a:r>
          </a:p>
        </p:txBody>
      </p:sp>
      <p:pic>
        <p:nvPicPr>
          <p:cNvPr id="11" name="Picture 10"/>
          <p:cNvPicPr>
            <a:picLocks noChangeAspect="1"/>
          </p:cNvPicPr>
          <p:nvPr/>
        </p:nvPicPr>
        <p:blipFill rotWithShape="1">
          <a:blip r:embed="rId6" cstate="email">
            <a:extLst>
              <a:ext uri="{28A0092B-C50C-407E-A947-70E740481C1C}">
                <a14:useLocalDpi xmlns:a14="http://schemas.microsoft.com/office/drawing/2010/main"/>
              </a:ext>
            </a:extLst>
          </a:blip>
          <a:srcRect t="-1"/>
          <a:stretch/>
        </p:blipFill>
        <p:spPr>
          <a:xfrm>
            <a:off x="8938489" y="2041398"/>
            <a:ext cx="833584" cy="629656"/>
          </a:xfrm>
          <a:prstGeom prst="rect">
            <a:avLst/>
          </a:prstGeom>
        </p:spPr>
      </p:pic>
      <p:sp>
        <p:nvSpPr>
          <p:cNvPr id="12" name="Rectangle 11"/>
          <p:cNvSpPr/>
          <p:nvPr/>
        </p:nvSpPr>
        <p:spPr>
          <a:xfrm>
            <a:off x="5930556" y="5495759"/>
            <a:ext cx="625042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9Slide03 Arima Madurai Black" panose="00000A00000000000000"/>
                <a:ea typeface="+mn-ea"/>
                <a:cs typeface="+mn-cs"/>
              </a:rPr>
              <a:t>Vậy xe D đi nhanh nhất và xe B đi chậm nhất.</a:t>
            </a:r>
          </a:p>
        </p:txBody>
      </p:sp>
      <p:sp>
        <p:nvSpPr>
          <p:cNvPr id="9" name="标题 63"/>
          <p:cNvSpPr txBox="1">
            <a:spLocks/>
          </p:cNvSpPr>
          <p:nvPr/>
        </p:nvSpPr>
        <p:spPr>
          <a:xfrm>
            <a:off x="3610491" y="128136"/>
            <a:ext cx="5327998" cy="368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r>
              <a:rPr lang="vi-VN" altLang="zh-CN" sz="4000">
                <a:latin typeface="#9Slide03 Arima Madurai Black" panose="00000A00000000000000" pitchFamily="2" charset="0"/>
                <a:cs typeface="#9Slide03 Arima Madurai Black" panose="00000A00000000000000" pitchFamily="2" charset="0"/>
              </a:rPr>
              <a:t>Hoạt động nhóm</a:t>
            </a:r>
            <a:endParaRPr lang="zh-CN" altLang="en-US" sz="4000" dirty="0">
              <a:latin typeface="#9Slide03 Arima Madurai Black" panose="00000A00000000000000" pitchFamily="2" charset="0"/>
              <a:cs typeface="#9Slide03 Arima Madurai Black" panose="00000A00000000000000" pitchFamily="2" charset="0"/>
            </a:endParaRPr>
          </a:p>
        </p:txBody>
      </p:sp>
      <p:sp>
        <p:nvSpPr>
          <p:cNvPr id="2" name="TextBox 1"/>
          <p:cNvSpPr txBox="1"/>
          <p:nvPr/>
        </p:nvSpPr>
        <p:spPr>
          <a:xfrm>
            <a:off x="876373" y="374196"/>
            <a:ext cx="3169154" cy="461665"/>
          </a:xfrm>
          <a:prstGeom prst="rect">
            <a:avLst/>
          </a:prstGeom>
          <a:noFill/>
        </p:spPr>
        <p:txBody>
          <a:bodyPr wrap="square" rtlCol="0">
            <a:spAutoFit/>
          </a:bodyPr>
          <a:lstStyle/>
          <a:p>
            <a:r>
              <a:rPr lang="en-US" sz="2400" b="1">
                <a:latin typeface="#9Slide03 Arima Madurai Bold" panose="00000800000000000000"/>
              </a:rPr>
              <a:t>Bài LT1/tr 48SGK</a:t>
            </a:r>
          </a:p>
        </p:txBody>
      </p:sp>
    </p:spTree>
    <p:extLst>
      <p:ext uri="{BB962C8B-B14F-4D97-AF65-F5344CB8AC3E}">
        <p14:creationId xmlns:p14="http://schemas.microsoft.com/office/powerpoint/2010/main" val="2224006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9" name="文本框 2"/>
          <p:cNvSpPr txBox="1"/>
          <p:nvPr/>
        </p:nvSpPr>
        <p:spPr>
          <a:xfrm>
            <a:off x="775856" y="271502"/>
            <a:ext cx="7795491"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a:ln>
                  <a:noFill/>
                </a:ln>
                <a:solidFill>
                  <a:srgbClr val="E05802"/>
                </a:solidFill>
                <a:effectLst/>
                <a:uLnTx/>
                <a:uFillTx/>
                <a:latin typeface="#9Slide03 Arima Madurai Black" panose="00000A00000000000000" pitchFamily="2" charset="0"/>
                <a:ea typeface="微软雅黑" charset="-122"/>
                <a:cs typeface="#9Slide03 Arima Madurai Black" panose="00000A00000000000000" pitchFamily="2" charset="0"/>
              </a:rPr>
              <a:t>Trong một buổi tập luyện, vận động viên A bơi 32 giây được quãng đường 48 m, vận động viên B bơi 30 giây được quãng đường 46,5 m.</a:t>
            </a:r>
            <a:r>
              <a:rPr lang="en-US" altLang="zh-CN" sz="2800">
                <a:solidFill>
                  <a:srgbClr val="E05802"/>
                </a:solidFill>
                <a:latin typeface="#9Slide03 Arima Madurai Black" panose="00000A00000000000000" pitchFamily="2" charset="0"/>
                <a:ea typeface="微软雅黑" charset="-122"/>
                <a:cs typeface="#9Slide03 Arima Madurai Black" panose="00000A00000000000000" pitchFamily="2" charset="0"/>
              </a:rPr>
              <a:t> </a:t>
            </a:r>
            <a:r>
              <a:rPr kumimoji="0" lang="vi-VN" altLang="zh-CN" sz="2800" b="0" i="0" u="none" strike="noStrike" kern="1200" cap="none" spc="0" normalizeH="0" baseline="0" noProof="0">
                <a:ln>
                  <a:noFill/>
                </a:ln>
                <a:solidFill>
                  <a:srgbClr val="E05802"/>
                </a:solidFill>
                <a:effectLst/>
                <a:uLnTx/>
                <a:uFillTx/>
                <a:latin typeface="#9Slide03 Arima Madurai Black" panose="00000A00000000000000" pitchFamily="2" charset="0"/>
                <a:ea typeface="微软雅黑" charset="-122"/>
                <a:cs typeface="#9Slide03 Arima Madurai Black" panose="00000A00000000000000" pitchFamily="2" charset="0"/>
              </a:rPr>
              <a:t>Trong hai vận động viên này, vận động viên nào bơi nhanh hơn?</a:t>
            </a:r>
            <a:endParaRPr kumimoji="0" lang="zh-CN" altLang="en-US" sz="2800" b="0" i="0" u="none" strike="noStrike" kern="1200" cap="none" spc="0" normalizeH="0" baseline="0" noProof="0" dirty="0">
              <a:ln>
                <a:noFill/>
              </a:ln>
              <a:solidFill>
                <a:srgbClr val="E05802"/>
              </a:solidFill>
              <a:effectLst/>
              <a:uLnTx/>
              <a:uFillTx/>
              <a:latin typeface="#9Slide03 Arima Madurai Black" panose="00000A00000000000000" pitchFamily="2" charset="0"/>
              <a:ea typeface="微软雅黑" charset="-122"/>
              <a:cs typeface="#9Slide03 Arima Madurai Black" panose="00000A00000000000000" pitchFamily="2" charset="0"/>
            </a:endParaRPr>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19126" y="492142"/>
            <a:ext cx="3472873" cy="2099421"/>
          </a:xfrm>
          <a:prstGeom prst="rect">
            <a:avLst/>
          </a:prstGeom>
        </p:spPr>
      </p:pic>
      <p:sp>
        <p:nvSpPr>
          <p:cNvPr id="8" name="文本框 2"/>
          <p:cNvSpPr txBox="1"/>
          <p:nvPr/>
        </p:nvSpPr>
        <p:spPr>
          <a:xfrm>
            <a:off x="1334656" y="4202847"/>
            <a:ext cx="7795491" cy="523220"/>
          </a:xfrm>
          <a:prstGeom prst="rect">
            <a:avLst/>
          </a:prstGeom>
          <a:noFill/>
        </p:spPr>
        <p:txBody>
          <a:bodyPr wrap="square" rtlCol="0">
            <a:spAutoFit/>
          </a:bodyPr>
          <a:lstStyle/>
          <a:p>
            <a:pPr lvl="0">
              <a:defRPr/>
            </a:pPr>
            <a:r>
              <a:rPr lang="en-US" altLang="zh-CN" sz="2800">
                <a:latin typeface="#9Slide03 Arima Madurai Black" panose="00000A00000000000000" pitchFamily="2" charset="0"/>
                <a:ea typeface="微软雅黑" charset="-122"/>
                <a:cs typeface="#9Slide03 Arima Madurai Black" panose="00000A00000000000000" pitchFamily="2" charset="0"/>
              </a:rPr>
              <a:t>Tốc độ của vận động viên B là: </a:t>
            </a:r>
            <a:endParaRPr lang="en-US" altLang="zh-CN" sz="2800" dirty="0">
              <a:latin typeface="#9Slide03 Arima Madurai Black" panose="00000A00000000000000" pitchFamily="2" charset="0"/>
              <a:ea typeface="微软雅黑" charset="-122"/>
              <a:cs typeface="#9Slide03 Arima Madurai Black" panose="00000A00000000000000" pitchFamily="2"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712904480"/>
              </p:ext>
            </p:extLst>
          </p:nvPr>
        </p:nvGraphicFramePr>
        <p:xfrm>
          <a:off x="7753350" y="2941638"/>
          <a:ext cx="3575050" cy="1222375"/>
        </p:xfrm>
        <a:graphic>
          <a:graphicData uri="http://schemas.openxmlformats.org/presentationml/2006/ole">
            <mc:AlternateContent xmlns:mc="http://schemas.openxmlformats.org/markup-compatibility/2006">
              <mc:Choice xmlns:v="urn:schemas-microsoft-com:vml" Requires="v">
                <p:oleObj spid="_x0000_s1102" name="Equation" r:id="rId6" imgW="1257120" imgH="393480" progId="Equation.DSMT4">
                  <p:embed/>
                </p:oleObj>
              </mc:Choice>
              <mc:Fallback>
                <p:oleObj name="Equation" r:id="rId6" imgW="1257120" imgH="393480" progId="Equation.DSMT4">
                  <p:embed/>
                  <p:pic>
                    <p:nvPicPr>
                      <p:cNvPr id="0" name=""/>
                      <p:cNvPicPr/>
                      <p:nvPr/>
                    </p:nvPicPr>
                    <p:blipFill>
                      <a:blip r:embed="rId7"/>
                      <a:stretch>
                        <a:fillRect/>
                      </a:stretch>
                    </p:blipFill>
                    <p:spPr>
                      <a:xfrm>
                        <a:off x="7753350" y="2941638"/>
                        <a:ext cx="3575050" cy="1222375"/>
                      </a:xfrm>
                      <a:prstGeom prst="rect">
                        <a:avLst/>
                      </a:prstGeom>
                    </p:spPr>
                  </p:pic>
                </p:oleObj>
              </mc:Fallback>
            </mc:AlternateContent>
          </a:graphicData>
        </a:graphic>
      </p:graphicFrame>
      <p:sp>
        <p:nvSpPr>
          <p:cNvPr id="11" name="文本框 2"/>
          <p:cNvSpPr txBox="1"/>
          <p:nvPr/>
        </p:nvSpPr>
        <p:spPr>
          <a:xfrm>
            <a:off x="1265383" y="3310266"/>
            <a:ext cx="7795491" cy="523220"/>
          </a:xfrm>
          <a:prstGeom prst="rect">
            <a:avLst/>
          </a:prstGeom>
          <a:noFill/>
        </p:spPr>
        <p:txBody>
          <a:bodyPr wrap="square" rtlCol="0">
            <a:spAutoFit/>
          </a:bodyPr>
          <a:lstStyle/>
          <a:p>
            <a:pPr lvl="0">
              <a:defRPr/>
            </a:pPr>
            <a:r>
              <a:rPr lang="en-US" altLang="zh-CN" sz="2800">
                <a:latin typeface="#9Slide03 Arima Madurai Black" panose="00000A00000000000000" pitchFamily="2" charset="0"/>
                <a:ea typeface="微软雅黑" charset="-122"/>
                <a:cs typeface="#9Slide03 Arima Madurai Black" panose="00000A00000000000000" pitchFamily="2" charset="0"/>
              </a:rPr>
              <a:t>Tốc độ của vận động viên A là:</a:t>
            </a:r>
            <a:r>
              <a:rPr lang="en-US" altLang="zh-CN" sz="2800">
                <a:solidFill>
                  <a:srgbClr val="E05802"/>
                </a:solidFill>
                <a:latin typeface="#9Slide03 Arima Madurai Black" panose="00000A00000000000000" pitchFamily="2" charset="0"/>
                <a:ea typeface="微软雅黑" charset="-122"/>
                <a:cs typeface="#9Slide03 Arima Madurai Black" panose="00000A00000000000000" pitchFamily="2" charset="0"/>
              </a:rPr>
              <a:t> </a:t>
            </a:r>
            <a:endParaRPr lang="en-US" altLang="zh-CN" sz="2800" dirty="0">
              <a:solidFill>
                <a:srgbClr val="E05802"/>
              </a:solidFill>
              <a:latin typeface="#9Slide03 Arima Madurai Black" panose="00000A00000000000000" pitchFamily="2" charset="0"/>
              <a:ea typeface="微软雅黑" charset="-122"/>
              <a:cs typeface="#9Slide03 Arima Madurai Black" panose="00000A00000000000000" pitchFamily="2"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4147972839"/>
              </p:ext>
            </p:extLst>
          </p:nvPr>
        </p:nvGraphicFramePr>
        <p:xfrm>
          <a:off x="8109527" y="3982246"/>
          <a:ext cx="3759200" cy="1267464"/>
        </p:xfrm>
        <a:graphic>
          <a:graphicData uri="http://schemas.openxmlformats.org/presentationml/2006/ole">
            <mc:AlternateContent xmlns:mc="http://schemas.openxmlformats.org/markup-compatibility/2006">
              <mc:Choice xmlns:v="urn:schemas-microsoft-com:vml" Requires="v">
                <p:oleObj spid="_x0000_s1103" name="Equation" r:id="rId8" imgW="1447560" imgH="393480" progId="Equation.DSMT4">
                  <p:embed/>
                </p:oleObj>
              </mc:Choice>
              <mc:Fallback>
                <p:oleObj name="Equation" r:id="rId8" imgW="1447560" imgH="393480" progId="Equation.DSMT4">
                  <p:embed/>
                  <p:pic>
                    <p:nvPicPr>
                      <p:cNvPr id="0" name=""/>
                      <p:cNvPicPr/>
                      <p:nvPr/>
                    </p:nvPicPr>
                    <p:blipFill>
                      <a:blip r:embed="rId9"/>
                      <a:stretch>
                        <a:fillRect/>
                      </a:stretch>
                    </p:blipFill>
                    <p:spPr>
                      <a:xfrm>
                        <a:off x="8109527" y="3982246"/>
                        <a:ext cx="3759200" cy="1267464"/>
                      </a:xfrm>
                      <a:prstGeom prst="rect">
                        <a:avLst/>
                      </a:prstGeom>
                    </p:spPr>
                  </p:pic>
                </p:oleObj>
              </mc:Fallback>
            </mc:AlternateContent>
          </a:graphicData>
        </a:graphic>
      </p:graphicFrame>
      <p:sp>
        <p:nvSpPr>
          <p:cNvPr id="6" name="Rectangle 5"/>
          <p:cNvSpPr/>
          <p:nvPr/>
        </p:nvSpPr>
        <p:spPr>
          <a:xfrm>
            <a:off x="701964" y="5031476"/>
            <a:ext cx="11379200" cy="523220"/>
          </a:xfrm>
          <a:prstGeom prst="rect">
            <a:avLst/>
          </a:prstGeom>
        </p:spPr>
        <p:txBody>
          <a:bodyPr wrap="square">
            <a:spAutoFit/>
          </a:bodyPr>
          <a:lstStyle/>
          <a:p>
            <a:r>
              <a:rPr lang="en-US" sz="2800" b="1">
                <a:solidFill>
                  <a:srgbClr val="0000FF"/>
                </a:solidFill>
              </a:rPr>
              <a:t>Vì v</a:t>
            </a:r>
            <a:r>
              <a:rPr lang="en-US" sz="2800" b="1" baseline="-25000">
                <a:solidFill>
                  <a:srgbClr val="0000FF"/>
                </a:solidFill>
              </a:rPr>
              <a:t>B</a:t>
            </a:r>
            <a:r>
              <a:rPr lang="en-US" sz="2800" b="1">
                <a:solidFill>
                  <a:srgbClr val="0000FF"/>
                </a:solidFill>
              </a:rPr>
              <a:t>&gt;v</a:t>
            </a:r>
            <a:r>
              <a:rPr lang="en-US" sz="2800" b="1" baseline="-25000">
                <a:solidFill>
                  <a:srgbClr val="0000FF"/>
                </a:solidFill>
              </a:rPr>
              <a:t>A </a:t>
            </a:r>
            <a:r>
              <a:rPr lang="vi-VN" sz="2800" b="1">
                <a:solidFill>
                  <a:srgbClr val="0000FF"/>
                </a:solidFill>
                <a:latin typeface="+mj-lt"/>
              </a:rPr>
              <a:t>nên vận động viên B bơi nhanh hơn vận động viên A.</a:t>
            </a:r>
            <a:endParaRPr lang="en-US" sz="2800" b="1">
              <a:solidFill>
                <a:srgbClr val="0000FF"/>
              </a:solidFill>
              <a:latin typeface="+mj-lt"/>
            </a:endParaRPr>
          </a:p>
        </p:txBody>
      </p:sp>
      <p:sp>
        <p:nvSpPr>
          <p:cNvPr id="19" name="Rectangle 18"/>
          <p:cNvSpPr/>
          <p:nvPr/>
        </p:nvSpPr>
        <p:spPr>
          <a:xfrm>
            <a:off x="3427070" y="2812828"/>
            <a:ext cx="3138454" cy="57806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Hướng dẫn giải</a:t>
            </a:r>
          </a:p>
        </p:txBody>
      </p:sp>
    </p:spTree>
    <p:extLst>
      <p:ext uri="{BB962C8B-B14F-4D97-AF65-F5344CB8AC3E}">
        <p14:creationId xmlns:p14="http://schemas.microsoft.com/office/powerpoint/2010/main" val="33478160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5" name="图片 4" descr="E:\素材\卡通\56c4d60e7458727b73666ec5ee22d060.png56c4d60e7458727b73666ec5ee22d06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flipH="1">
            <a:off x="585160" y="2146270"/>
            <a:ext cx="4527550" cy="5805805"/>
          </a:xfrm>
          <a:prstGeom prst="rect">
            <a:avLst/>
          </a:prstGeom>
        </p:spPr>
      </p:pic>
      <p:sp>
        <p:nvSpPr>
          <p:cNvPr id="6" name="TextBox 5"/>
          <p:cNvSpPr txBox="1"/>
          <p:nvPr/>
        </p:nvSpPr>
        <p:spPr>
          <a:xfrm>
            <a:off x="4219574" y="1871330"/>
            <a:ext cx="7433709" cy="707886"/>
          </a:xfrm>
          <a:prstGeom prst="rect">
            <a:avLst/>
          </a:prstGeom>
          <a:noFill/>
        </p:spPr>
        <p:txBody>
          <a:bodyPr wrap="square" rtlCol="0">
            <a:spAutoFit/>
          </a:bodyPr>
          <a:lstStyle/>
          <a:p>
            <a:r>
              <a:rPr lang="en-US" sz="4000">
                <a:solidFill>
                  <a:srgbClr val="E05802"/>
                </a:solidFill>
                <a:latin typeface="#9Slide03 Arima Madurai Black" panose="00000A00000000000000" pitchFamily="2" charset="0"/>
                <a:cs typeface="#9Slide03 Arima Madurai Black" panose="00000A00000000000000" pitchFamily="2" charset="0"/>
              </a:rPr>
              <a:t>II. Đơn vị đo tốc độ</a:t>
            </a:r>
          </a:p>
        </p:txBody>
      </p:sp>
      <p:sp>
        <p:nvSpPr>
          <p:cNvPr id="4" name="TextBox 3"/>
          <p:cNvSpPr txBox="1"/>
          <p:nvPr/>
        </p:nvSpPr>
        <p:spPr>
          <a:xfrm>
            <a:off x="2446688" y="524269"/>
            <a:ext cx="8628607" cy="646331"/>
          </a:xfrm>
          <a:prstGeom prst="rect">
            <a:avLst/>
          </a:prstGeom>
          <a:noFill/>
        </p:spPr>
        <p:txBody>
          <a:bodyPr wrap="square" rtlCol="0">
            <a:spAutoFit/>
          </a:bodyPr>
          <a:lstStyle/>
          <a:p>
            <a:r>
              <a:rPr lang="en-US" sz="3600">
                <a:solidFill>
                  <a:srgbClr val="1278AD"/>
                </a:solidFill>
                <a:latin typeface="#9Slide03 Arima Madurai Black" panose="00000A00000000000000"/>
                <a:cs typeface="#9Slide03 Arima Madurai Bold" panose="00000800000000000000" pitchFamily="2" charset="0"/>
              </a:rPr>
              <a:t> </a:t>
            </a:r>
            <a:r>
              <a:rPr lang="en-US" sz="3600" b="1">
                <a:solidFill>
                  <a:srgbClr val="1278AD"/>
                </a:solidFill>
                <a:latin typeface="#9Slide03 Arima Madurai Black" panose="00000A00000000000000"/>
                <a:cs typeface="#9Slide03 Arima Madurai Bold" panose="00000800000000000000" pitchFamily="2" charset="0"/>
              </a:rPr>
              <a:t>BÀI 7: TỐC ĐỘ CỦA CHUYỂN ĐỘNG</a:t>
            </a:r>
          </a:p>
        </p:txBody>
      </p:sp>
    </p:spTree>
    <p:extLst>
      <p:ext uri="{BB962C8B-B14F-4D97-AF65-F5344CB8AC3E}">
        <p14:creationId xmlns:p14="http://schemas.microsoft.com/office/powerpoint/2010/main" val="6216036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716369" y="194101"/>
            <a:ext cx="5731056" cy="646331"/>
          </a:xfrm>
          <a:prstGeom prst="rect">
            <a:avLst/>
          </a:prstGeom>
        </p:spPr>
        <p:txBody>
          <a:bodyPr wrap="none">
            <a:spAutoFit/>
          </a:bodyPr>
          <a:lstStyle/>
          <a:p>
            <a:r>
              <a:rPr lang="en-US" sz="3600">
                <a:solidFill>
                  <a:srgbClr val="E05802"/>
                </a:solidFill>
                <a:latin typeface="#9Slide03 Arima Madurai Bold" panose="00000800000000000000" pitchFamily="2" charset="0"/>
                <a:cs typeface="#9Slide03 Arima Madurai Bold" panose="00000800000000000000" pitchFamily="2" charset="0"/>
              </a:rPr>
              <a:t>II. Đơn vị đo tốc độ</a:t>
            </a:r>
          </a:p>
        </p:txBody>
      </p:sp>
      <p:pic>
        <p:nvPicPr>
          <p:cNvPr id="7170" name="Picture 2" descr="Phòng Giáo Dục Và Đào Tạo quận Thanh Xuâ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076" y="1914930"/>
            <a:ext cx="4209412" cy="358569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980872" y="840432"/>
            <a:ext cx="6253018" cy="762295"/>
            <a:chOff x="4255125" y="1163259"/>
            <a:chExt cx="5195342" cy="935178"/>
          </a:xfrm>
        </p:grpSpPr>
        <p:sp>
          <p:nvSpPr>
            <p:cNvPr id="11" name="矩形 8"/>
            <p:cNvSpPr/>
            <p:nvPr/>
          </p:nvSpPr>
          <p:spPr>
            <a:xfrm>
              <a:off x="4255125" y="1163259"/>
              <a:ext cx="3931945" cy="9351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900">
                <a:latin typeface="华文细黑" panose="02010600040101010101" pitchFamily="2" charset="-122"/>
                <a:ea typeface="微软雅黑" charset="-122"/>
                <a:cs typeface="+mn-ea"/>
                <a:sym typeface="华文细黑" panose="02010600040101010101" pitchFamily="2" charset="-122"/>
              </a:endParaRPr>
            </a:p>
          </p:txBody>
        </p:sp>
        <p:sp>
          <p:nvSpPr>
            <p:cNvPr id="12" name="TextBox 11"/>
            <p:cNvSpPr txBox="1"/>
            <p:nvPr/>
          </p:nvSpPr>
          <p:spPr>
            <a:xfrm>
              <a:off x="4480753" y="1255222"/>
              <a:ext cx="4969714" cy="641883"/>
            </a:xfrm>
            <a:prstGeom prst="rect">
              <a:avLst/>
            </a:prstGeom>
            <a:noFill/>
          </p:spPr>
          <p:txBody>
            <a:bodyPr wrap="square" rtlCol="0">
              <a:spAutoFit/>
            </a:bodyPr>
            <a:lstStyle/>
            <a:p>
              <a:r>
                <a:rPr lang="en-US" sz="2800">
                  <a:solidFill>
                    <a:srgbClr val="323433"/>
                  </a:solidFill>
                  <a:latin typeface="#9Slide03 Arima Madurai Black" panose="00000A00000000000000" pitchFamily="2" charset="0"/>
                  <a:cs typeface="#9Slide03 Arima Madurai Black" panose="00000A00000000000000" pitchFamily="2" charset="0"/>
                </a:rPr>
                <a:t>Thảo luận cặp đôi</a:t>
              </a:r>
            </a:p>
          </p:txBody>
        </p:sp>
      </p:grpSp>
      <p:sp>
        <p:nvSpPr>
          <p:cNvPr id="10" name="Rectangle 9"/>
          <p:cNvSpPr/>
          <p:nvPr/>
        </p:nvSpPr>
        <p:spPr>
          <a:xfrm>
            <a:off x="4078739" y="1748676"/>
            <a:ext cx="7845405" cy="1673022"/>
          </a:xfrm>
          <a:prstGeom prst="rect">
            <a:avLst/>
          </a:prstGeom>
        </p:spPr>
        <p:txBody>
          <a:bodyPr wrap="square">
            <a:spAutoFit/>
          </a:bodyPr>
          <a:lstStyle/>
          <a:p>
            <a:pPr marL="457200" algn="just">
              <a:lnSpc>
                <a:spcPct val="107000"/>
              </a:lnSpc>
              <a:spcBef>
                <a:spcPts val="200"/>
              </a:spcBef>
              <a:spcAft>
                <a:spcPts val="600"/>
              </a:spcAft>
            </a:pPr>
            <a:r>
              <a:rPr lang="en-US" sz="2400" b="1">
                <a:latin typeface="#9Slide03 Arima Madurai Bold" panose="00000800000000000000" pitchFamily="2" charset="0"/>
                <a:ea typeface="Arial" panose="020B0604020202020204" pitchFamily="34" charset="0"/>
                <a:cs typeface="#9Slide03 Arima Madurai Bold" panose="00000800000000000000" pitchFamily="2" charset="0"/>
              </a:rPr>
              <a:t>Nhiệm vụ: </a:t>
            </a:r>
            <a:r>
              <a:rPr lang="en-US" sz="2400">
                <a:solidFill>
                  <a:srgbClr val="C00000"/>
                </a:solidFill>
                <a:latin typeface="#9Slide03 Arima Madurai Bold" panose="00000800000000000000" pitchFamily="2" charset="0"/>
                <a:ea typeface="Arial" panose="020B0604020202020204" pitchFamily="34" charset="0"/>
                <a:cs typeface="#9Slide03 Arima Madurai Bold" panose="00000800000000000000" pitchFamily="2" charset="0"/>
              </a:rPr>
              <a:t>Kể tên các đơn vị đo tốc độ và kí hiệu. Lấy ví dụ về các chuyển động ứng với các đơn vị tốc độ đó và hoàn thành vào bảng dưới đây:</a:t>
            </a:r>
            <a:endParaRPr lang="vi-VN" sz="2400">
              <a:solidFill>
                <a:srgbClr val="C00000"/>
              </a:solidFill>
              <a:latin typeface="#9Slide03 Arima Madurai Bold" panose="00000800000000000000" pitchFamily="2" charset="0"/>
              <a:ea typeface="Arial" panose="020B0604020202020204" pitchFamily="34" charset="0"/>
              <a:cs typeface="#9Slide03 Arima Madurai Bold" panose="00000800000000000000"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35021033"/>
              </p:ext>
            </p:extLst>
          </p:nvPr>
        </p:nvGraphicFramePr>
        <p:xfrm>
          <a:off x="4430795" y="3493958"/>
          <a:ext cx="7622659" cy="1743060"/>
        </p:xfrm>
        <a:graphic>
          <a:graphicData uri="http://schemas.openxmlformats.org/drawingml/2006/table">
            <a:tbl>
              <a:tblPr firstRow="1" bandRow="1">
                <a:tableStyleId>{00A15C55-8517-42AA-B614-E9B94910E393}</a:tableStyleId>
              </a:tblPr>
              <a:tblGrid>
                <a:gridCol w="2099314">
                  <a:extLst>
                    <a:ext uri="{9D8B030D-6E8A-4147-A177-3AD203B41FA5}">
                      <a16:colId xmlns="" xmlns:a16="http://schemas.microsoft.com/office/drawing/2014/main" val="3703490748"/>
                    </a:ext>
                  </a:extLst>
                </a:gridCol>
                <a:gridCol w="1641685">
                  <a:extLst>
                    <a:ext uri="{9D8B030D-6E8A-4147-A177-3AD203B41FA5}">
                      <a16:colId xmlns="" xmlns:a16="http://schemas.microsoft.com/office/drawing/2014/main" val="100426305"/>
                    </a:ext>
                  </a:extLst>
                </a:gridCol>
                <a:gridCol w="3881660">
                  <a:extLst>
                    <a:ext uri="{9D8B030D-6E8A-4147-A177-3AD203B41FA5}">
                      <a16:colId xmlns="" xmlns:a16="http://schemas.microsoft.com/office/drawing/2014/main" val="3788458539"/>
                    </a:ext>
                  </a:extLst>
                </a:gridCol>
              </a:tblGrid>
              <a:tr h="581020">
                <a:tc>
                  <a:txBody>
                    <a:bodyPr/>
                    <a:lstStyle/>
                    <a:p>
                      <a:pPr algn="ctr"/>
                      <a:r>
                        <a:rPr lang="en-US">
                          <a:latin typeface="#9Slide03 Arima Madurai Bold" panose="00000800000000000000"/>
                        </a:rPr>
                        <a:t>Đơn</a:t>
                      </a:r>
                      <a:r>
                        <a:rPr lang="en-US" baseline="0">
                          <a:latin typeface="#9Slide03 Arima Madurai Bold" panose="00000800000000000000"/>
                        </a:rPr>
                        <a:t> vị tốc độ</a:t>
                      </a:r>
                      <a:endParaRPr lang="en-US">
                        <a:latin typeface="#9Slide03 Arima Madurai Bold" panose="00000800000000000000"/>
                      </a:endParaRPr>
                    </a:p>
                  </a:txBody>
                  <a:tcPr anchor="ctr"/>
                </a:tc>
                <a:tc>
                  <a:txBody>
                    <a:bodyPr/>
                    <a:lstStyle/>
                    <a:p>
                      <a:pPr algn="ctr"/>
                      <a:r>
                        <a:rPr lang="en-US">
                          <a:latin typeface="#9Slide03 Arima Madurai Bold" panose="00000800000000000000"/>
                        </a:rPr>
                        <a:t>Kí</a:t>
                      </a:r>
                      <a:r>
                        <a:rPr lang="en-US" baseline="0">
                          <a:latin typeface="#9Slide03 Arima Madurai Bold" panose="00000800000000000000"/>
                        </a:rPr>
                        <a:t> hiệu</a:t>
                      </a:r>
                      <a:endParaRPr lang="en-US">
                        <a:latin typeface="#9Slide03 Arima Madurai Bold" panose="00000800000000000000"/>
                      </a:endParaRPr>
                    </a:p>
                  </a:txBody>
                  <a:tcPr anchor="ctr"/>
                </a:tc>
                <a:tc>
                  <a:txBody>
                    <a:bodyPr/>
                    <a:lstStyle/>
                    <a:p>
                      <a:pPr algn="ctr"/>
                      <a:r>
                        <a:rPr lang="en-US">
                          <a:latin typeface="#9Slide03 Arima Madurai Bold" panose="00000800000000000000"/>
                        </a:rPr>
                        <a:t>Ví</a:t>
                      </a:r>
                      <a:r>
                        <a:rPr lang="en-US" baseline="0">
                          <a:latin typeface="#9Slide03 Arima Madurai Bold" panose="00000800000000000000"/>
                        </a:rPr>
                        <a:t> dụ</a:t>
                      </a:r>
                      <a:endParaRPr lang="en-US">
                        <a:latin typeface="#9Slide03 Arima Madurai Bold" panose="00000800000000000000"/>
                      </a:endParaRPr>
                    </a:p>
                  </a:txBody>
                  <a:tcPr anchor="ctr"/>
                </a:tc>
                <a:extLst>
                  <a:ext uri="{0D108BD9-81ED-4DB2-BD59-A6C34878D82A}">
                    <a16:rowId xmlns="" xmlns:a16="http://schemas.microsoft.com/office/drawing/2014/main" val="692710589"/>
                  </a:ext>
                </a:extLst>
              </a:tr>
              <a:tr h="58102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206322249"/>
                  </a:ext>
                </a:extLst>
              </a:tr>
              <a:tr h="581020">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 xmlns:a16="http://schemas.microsoft.com/office/drawing/2014/main" val="3332311604"/>
                  </a:ext>
                </a:extLst>
              </a:tr>
            </a:tbl>
          </a:graphicData>
        </a:graphic>
      </p:graphicFrame>
    </p:spTree>
    <p:extLst>
      <p:ext uri="{BB962C8B-B14F-4D97-AF65-F5344CB8AC3E}">
        <p14:creationId xmlns:p14="http://schemas.microsoft.com/office/powerpoint/2010/main" val="932981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323273" y="556994"/>
            <a:ext cx="11868727" cy="1277850"/>
          </a:xfrm>
          <a:prstGeom prst="rect">
            <a:avLst/>
          </a:prstGeom>
        </p:spPr>
        <p:txBody>
          <a:bodyPr wrap="square">
            <a:spAutoFit/>
          </a:bodyPr>
          <a:lstStyle/>
          <a:p>
            <a:pPr marL="457200" marR="0" lvl="0" indent="0" algn="just" defTabSz="914400" rtl="0" eaLnBrk="1" fontAlgn="auto" latinLnBrk="0" hangingPunct="1">
              <a:lnSpc>
                <a:spcPct val="107000"/>
              </a:lnSpc>
              <a:spcBef>
                <a:spcPts val="200"/>
              </a:spcBef>
              <a:spcAft>
                <a:spcPts val="600"/>
              </a:spcAft>
              <a:buClrTx/>
              <a:buSzTx/>
              <a:buFontTx/>
              <a:buNone/>
              <a:tabLst/>
              <a:defRPr/>
            </a:pPr>
            <a:r>
              <a:rPr kumimoji="0" lang="en-US" sz="2400" b="0" i="0" u="none" strike="noStrike" kern="1200" cap="none" spc="0" normalizeH="0" baseline="0" noProof="0">
                <a:ln>
                  <a:noFill/>
                </a:ln>
                <a:solidFill>
                  <a:srgbClr val="C00000"/>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rPr>
              <a:t>Kể tên các đơn vị đo tốc độ và kí hiệu. Lấy ví dụ về các chuyển động ứng với các đơn vị tốc độ đó và hoàn thành vào bảng dưới đây:</a:t>
            </a:r>
            <a:endParaRPr kumimoji="0" lang="vi-VN" sz="2400" b="0" i="0" u="none" strike="noStrike" kern="1200" cap="none" spc="0" normalizeH="0" baseline="0" noProof="0">
              <a:ln>
                <a:noFill/>
              </a:ln>
              <a:solidFill>
                <a:srgbClr val="C00000"/>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691078058"/>
              </p:ext>
            </p:extLst>
          </p:nvPr>
        </p:nvGraphicFramePr>
        <p:xfrm>
          <a:off x="810141" y="2053085"/>
          <a:ext cx="10559823" cy="4421500"/>
        </p:xfrm>
        <a:graphic>
          <a:graphicData uri="http://schemas.openxmlformats.org/drawingml/2006/table">
            <a:tbl>
              <a:tblPr firstRow="1" bandRow="1">
                <a:tableStyleId>{00A15C55-8517-42AA-B614-E9B94910E393}</a:tableStyleId>
              </a:tblPr>
              <a:tblGrid>
                <a:gridCol w="2908222">
                  <a:extLst>
                    <a:ext uri="{9D8B030D-6E8A-4147-A177-3AD203B41FA5}">
                      <a16:colId xmlns="" xmlns:a16="http://schemas.microsoft.com/office/drawing/2014/main" val="3703490748"/>
                    </a:ext>
                  </a:extLst>
                </a:gridCol>
                <a:gridCol w="2274259">
                  <a:extLst>
                    <a:ext uri="{9D8B030D-6E8A-4147-A177-3AD203B41FA5}">
                      <a16:colId xmlns="" xmlns:a16="http://schemas.microsoft.com/office/drawing/2014/main" val="100426305"/>
                    </a:ext>
                  </a:extLst>
                </a:gridCol>
                <a:gridCol w="5377342">
                  <a:extLst>
                    <a:ext uri="{9D8B030D-6E8A-4147-A177-3AD203B41FA5}">
                      <a16:colId xmlns="" xmlns:a16="http://schemas.microsoft.com/office/drawing/2014/main" val="3788458539"/>
                    </a:ext>
                  </a:extLst>
                </a:gridCol>
              </a:tblGrid>
              <a:tr h="581020">
                <a:tc>
                  <a:txBody>
                    <a:bodyPr/>
                    <a:lstStyle/>
                    <a:p>
                      <a:pPr algn="ctr"/>
                      <a:r>
                        <a:rPr lang="en-US">
                          <a:latin typeface="#9Slide03 Arima Madurai Bold" panose="00000800000000000000"/>
                        </a:rPr>
                        <a:t>Đơn</a:t>
                      </a:r>
                      <a:r>
                        <a:rPr lang="en-US" baseline="0">
                          <a:latin typeface="#9Slide03 Arima Madurai Bold" panose="00000800000000000000"/>
                        </a:rPr>
                        <a:t> vị tốc độ</a:t>
                      </a:r>
                      <a:endParaRPr lang="en-US">
                        <a:latin typeface="#9Slide03 Arima Madurai Bold" panose="00000800000000000000"/>
                      </a:endParaRPr>
                    </a:p>
                  </a:txBody>
                  <a:tcPr anchor="ctr"/>
                </a:tc>
                <a:tc>
                  <a:txBody>
                    <a:bodyPr/>
                    <a:lstStyle/>
                    <a:p>
                      <a:pPr algn="ctr"/>
                      <a:r>
                        <a:rPr lang="en-US">
                          <a:latin typeface="#9Slide03 Arima Madurai Bold" panose="00000800000000000000"/>
                        </a:rPr>
                        <a:t>Kí</a:t>
                      </a:r>
                      <a:r>
                        <a:rPr lang="en-US" baseline="0">
                          <a:latin typeface="#9Slide03 Arima Madurai Bold" panose="00000800000000000000"/>
                        </a:rPr>
                        <a:t> hiệu</a:t>
                      </a:r>
                      <a:endParaRPr lang="en-US">
                        <a:latin typeface="#9Slide03 Arima Madurai Bold" panose="00000800000000000000"/>
                      </a:endParaRPr>
                    </a:p>
                  </a:txBody>
                  <a:tcPr anchor="ctr"/>
                </a:tc>
                <a:tc>
                  <a:txBody>
                    <a:bodyPr/>
                    <a:lstStyle/>
                    <a:p>
                      <a:pPr algn="ctr"/>
                      <a:r>
                        <a:rPr lang="en-US">
                          <a:latin typeface="#9Slide03 Arima Madurai Bold" panose="00000800000000000000"/>
                        </a:rPr>
                        <a:t>Ví</a:t>
                      </a:r>
                      <a:r>
                        <a:rPr lang="en-US" baseline="0">
                          <a:latin typeface="#9Slide03 Arima Madurai Bold" panose="00000800000000000000"/>
                        </a:rPr>
                        <a:t> dụ</a:t>
                      </a:r>
                      <a:endParaRPr lang="en-US">
                        <a:latin typeface="#9Slide03 Arima Madurai Bold" panose="00000800000000000000"/>
                      </a:endParaRPr>
                    </a:p>
                  </a:txBody>
                  <a:tcPr anchor="ctr"/>
                </a:tc>
                <a:extLst>
                  <a:ext uri="{0D108BD9-81ED-4DB2-BD59-A6C34878D82A}">
                    <a16:rowId xmlns="" xmlns:a16="http://schemas.microsoft.com/office/drawing/2014/main" val="692710589"/>
                  </a:ext>
                </a:extLst>
              </a:tr>
              <a:tr h="581020">
                <a:tc>
                  <a:txBody>
                    <a:bodyPr/>
                    <a:lstStyle/>
                    <a:p>
                      <a:r>
                        <a:rPr lang="en-US" b="1">
                          <a:solidFill>
                            <a:schemeClr val="tx1"/>
                          </a:solidFill>
                          <a:latin typeface="#9Slide03 Arima Madurai Bold" panose="00000800000000000000"/>
                        </a:rPr>
                        <a:t>Kilô</a:t>
                      </a:r>
                      <a:r>
                        <a:rPr lang="en-US" b="1" baseline="0">
                          <a:solidFill>
                            <a:schemeClr val="tx1"/>
                          </a:solidFill>
                          <a:latin typeface="#9Slide03 Arima Madurai Bold" panose="00000800000000000000"/>
                        </a:rPr>
                        <a:t>mét/giờ</a:t>
                      </a:r>
                      <a:endParaRPr lang="en-US" b="1">
                        <a:solidFill>
                          <a:schemeClr val="tx1"/>
                        </a:solidFill>
                        <a:latin typeface="#9Slide03 Arima Madurai Bold" panose="00000800000000000000"/>
                      </a:endParaRPr>
                    </a:p>
                  </a:txBody>
                  <a:tcPr/>
                </a:tc>
                <a:tc>
                  <a:txBody>
                    <a:bodyPr/>
                    <a:lstStyle/>
                    <a:p>
                      <a:r>
                        <a:rPr lang="en-US" b="1">
                          <a:solidFill>
                            <a:schemeClr val="tx1"/>
                          </a:solidFill>
                          <a:latin typeface="#9Slide03 Arima Madurai Bold" panose="00000800000000000000"/>
                        </a:rPr>
                        <a:t>Km/h</a:t>
                      </a:r>
                    </a:p>
                  </a:txBody>
                  <a:tcPr/>
                </a:tc>
                <a:tc>
                  <a:txBody>
                    <a:bodyPr/>
                    <a:lstStyle/>
                    <a:p>
                      <a:r>
                        <a:rPr lang="en-US" b="1">
                          <a:solidFill>
                            <a:schemeClr val="tx1"/>
                          </a:solidFill>
                          <a:latin typeface="#9Slide03 Arima Madurai Bold" panose="00000800000000000000"/>
                        </a:rPr>
                        <a:t>Tốc</a:t>
                      </a:r>
                      <a:r>
                        <a:rPr lang="en-US" b="1" baseline="0">
                          <a:solidFill>
                            <a:schemeClr val="tx1"/>
                          </a:solidFill>
                          <a:latin typeface="#9Slide03 Arima Madurai Bold" panose="00000800000000000000"/>
                        </a:rPr>
                        <a:t> độ của các phương tiện như ô tô, xe máy, tàu hỏa.</a:t>
                      </a:r>
                      <a:endParaRPr lang="en-US" b="1">
                        <a:solidFill>
                          <a:schemeClr val="tx1"/>
                        </a:solidFill>
                        <a:latin typeface="#9Slide03 Arima Madurai Bold" panose="00000800000000000000"/>
                      </a:endParaRPr>
                    </a:p>
                  </a:txBody>
                  <a:tcPr/>
                </a:tc>
                <a:extLst>
                  <a:ext uri="{0D108BD9-81ED-4DB2-BD59-A6C34878D82A}">
                    <a16:rowId xmlns="" xmlns:a16="http://schemas.microsoft.com/office/drawing/2014/main" val="206322249"/>
                  </a:ext>
                </a:extLst>
              </a:tr>
              <a:tr h="213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9Slide03 Arima Madurai Bold" panose="00000800000000000000"/>
                        </a:rPr>
                        <a:t>Kilô</a:t>
                      </a:r>
                      <a:r>
                        <a:rPr lang="en-US" b="1" baseline="0">
                          <a:solidFill>
                            <a:schemeClr val="tx1"/>
                          </a:solidFill>
                          <a:latin typeface="#9Slide03 Arima Madurai Bold" panose="00000800000000000000"/>
                        </a:rPr>
                        <a:t>mét/giây</a:t>
                      </a:r>
                      <a:endParaRPr lang="en-US" b="1">
                        <a:solidFill>
                          <a:schemeClr val="tx1"/>
                        </a:solidFill>
                        <a:latin typeface="#9Slide03 Arima Madurai Bold" panose="00000800000000000000"/>
                      </a:endParaRPr>
                    </a:p>
                  </a:txBody>
                  <a:tcPr/>
                </a:tc>
                <a:tc>
                  <a:txBody>
                    <a:bodyPr/>
                    <a:lstStyle/>
                    <a:p>
                      <a:r>
                        <a:rPr lang="en-US" b="1">
                          <a:solidFill>
                            <a:schemeClr val="tx1"/>
                          </a:solidFill>
                          <a:latin typeface="#9Slide03 Arima Madurai Bold" panose="00000800000000000000"/>
                        </a:rPr>
                        <a:t>Km/s</a:t>
                      </a:r>
                    </a:p>
                  </a:txBody>
                  <a:tcPr/>
                </a:tc>
                <a:tc>
                  <a:txBody>
                    <a:bodyPr/>
                    <a:lstStyle/>
                    <a:p>
                      <a:r>
                        <a:rPr lang="en-US" b="1">
                          <a:solidFill>
                            <a:schemeClr val="tx1"/>
                          </a:solidFill>
                          <a:latin typeface="#9Slide03 Arima Madurai Bold" panose="00000800000000000000"/>
                        </a:rPr>
                        <a:t>Tốc</a:t>
                      </a:r>
                      <a:r>
                        <a:rPr lang="en-US" b="1" baseline="0">
                          <a:solidFill>
                            <a:schemeClr val="tx1"/>
                          </a:solidFill>
                          <a:latin typeface="#9Slide03 Arima Madurai Bold" panose="00000800000000000000"/>
                        </a:rPr>
                        <a:t> độ cao của các loại vũ khí như tên lửa, máy bay, siêu thanh.</a:t>
                      </a:r>
                      <a:endParaRPr lang="en-US" b="1">
                        <a:solidFill>
                          <a:schemeClr val="tx1"/>
                        </a:solidFill>
                        <a:latin typeface="#9Slide03 Arima Madurai Bold" panose="00000800000000000000"/>
                      </a:endParaRPr>
                    </a:p>
                  </a:txBody>
                  <a:tcPr/>
                </a:tc>
                <a:extLst>
                  <a:ext uri="{0D108BD9-81ED-4DB2-BD59-A6C34878D82A}">
                    <a16:rowId xmlns="" xmlns:a16="http://schemas.microsoft.com/office/drawing/2014/main" val="3332311604"/>
                  </a:ext>
                </a:extLst>
              </a:tr>
              <a:tr h="426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9Slide03 Arima Madurai Bold" panose="00000800000000000000"/>
                        </a:rPr>
                        <a:t>Hải</a:t>
                      </a:r>
                      <a:r>
                        <a:rPr lang="en-US" b="1" baseline="0">
                          <a:solidFill>
                            <a:schemeClr val="tx1"/>
                          </a:solidFill>
                          <a:latin typeface="#9Slide03 Arima Madurai Bold" panose="00000800000000000000"/>
                        </a:rPr>
                        <a:t> lí/giờ</a:t>
                      </a:r>
                      <a:endParaRPr lang="en-US" b="1">
                        <a:solidFill>
                          <a:schemeClr val="tx1"/>
                        </a:solidFill>
                        <a:latin typeface="#9Slide03 Arima Madurai Bold" panose="00000800000000000000"/>
                      </a:endParaRPr>
                    </a:p>
                  </a:txBody>
                  <a:tcPr/>
                </a:tc>
                <a:tc>
                  <a:txBody>
                    <a:bodyPr/>
                    <a:lstStyle/>
                    <a:p>
                      <a:r>
                        <a:rPr lang="en-US" b="1">
                          <a:solidFill>
                            <a:schemeClr val="tx1"/>
                          </a:solidFill>
                          <a:latin typeface="#9Slide03 Arima Madurai Bold" panose="00000800000000000000"/>
                        </a:rPr>
                        <a:t>Hải</a:t>
                      </a:r>
                      <a:r>
                        <a:rPr lang="en-US" b="1" baseline="0">
                          <a:solidFill>
                            <a:schemeClr val="tx1"/>
                          </a:solidFill>
                          <a:latin typeface="#9Slide03 Arima Madurai Bold" panose="00000800000000000000"/>
                        </a:rPr>
                        <a:t> lí/giờ</a:t>
                      </a:r>
                      <a:endParaRPr lang="en-US" b="1">
                        <a:solidFill>
                          <a:schemeClr val="tx1"/>
                        </a:solidFill>
                        <a:latin typeface="#9Slide03 Arima Madurai Bold" panose="00000800000000000000"/>
                      </a:endParaRPr>
                    </a:p>
                  </a:txBody>
                  <a:tcPr/>
                </a:tc>
                <a:tc>
                  <a:txBody>
                    <a:bodyPr/>
                    <a:lstStyle/>
                    <a:p>
                      <a:r>
                        <a:rPr lang="en-US" b="1">
                          <a:solidFill>
                            <a:schemeClr val="tx1"/>
                          </a:solidFill>
                          <a:latin typeface="#9Slide03 Arima Madurai Bold" panose="00000800000000000000"/>
                        </a:rPr>
                        <a:t>Được</a:t>
                      </a:r>
                      <a:r>
                        <a:rPr lang="en-US" b="1" baseline="0">
                          <a:solidFill>
                            <a:schemeClr val="tx1"/>
                          </a:solidFill>
                          <a:latin typeface="#9Slide03 Arima Madurai Bold" panose="00000800000000000000"/>
                        </a:rPr>
                        <a:t> sử dụng để đo tốc độ các loại tàu, thuyền và phương tiện hàng hải khác.</a:t>
                      </a:r>
                      <a:endParaRPr lang="en-US" b="1">
                        <a:solidFill>
                          <a:schemeClr val="tx1"/>
                        </a:solidFill>
                        <a:latin typeface="#9Slide03 Arima Madurai Bold" panose="00000800000000000000"/>
                      </a:endParaRPr>
                    </a:p>
                  </a:txBody>
                  <a:tcPr/>
                </a:tc>
                <a:extLst>
                  <a:ext uri="{0D108BD9-81ED-4DB2-BD59-A6C34878D82A}">
                    <a16:rowId xmlns="" xmlns:a16="http://schemas.microsoft.com/office/drawing/2014/main" val="2823774871"/>
                  </a:ext>
                </a:extLst>
              </a:tr>
              <a:tr h="320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9Slide03 Arima Madurai Bold" panose="00000800000000000000"/>
                        </a:rPr>
                        <a:t>Mét/giây</a:t>
                      </a:r>
                    </a:p>
                  </a:txBody>
                  <a:tcPr/>
                </a:tc>
                <a:tc>
                  <a:txBody>
                    <a:bodyPr/>
                    <a:lstStyle/>
                    <a:p>
                      <a:r>
                        <a:rPr lang="en-US" b="1">
                          <a:solidFill>
                            <a:schemeClr val="tx1"/>
                          </a:solidFill>
                          <a:latin typeface="#9Slide03 Arima Madurai Bold" panose="00000800000000000000"/>
                        </a:rPr>
                        <a:t>m/s</a:t>
                      </a:r>
                    </a:p>
                  </a:txBody>
                  <a:tcPr/>
                </a:tc>
                <a:tc>
                  <a:txBody>
                    <a:bodyPr/>
                    <a:lstStyle/>
                    <a:p>
                      <a:r>
                        <a:rPr lang="en-US" b="1">
                          <a:solidFill>
                            <a:schemeClr val="tx1"/>
                          </a:solidFill>
                          <a:latin typeface="#9Slide03 Arima Madurai Bold" panose="00000800000000000000"/>
                        </a:rPr>
                        <a:t>Được</a:t>
                      </a:r>
                      <a:r>
                        <a:rPr lang="en-US" b="1" baseline="0">
                          <a:solidFill>
                            <a:schemeClr val="tx1"/>
                          </a:solidFill>
                          <a:latin typeface="#9Slide03 Arima Madurai Bold" panose="00000800000000000000"/>
                        </a:rPr>
                        <a:t> sử dụng phổ biến,VD: tốc độ của người đi bộ, đạp xe đạp…</a:t>
                      </a:r>
                      <a:endParaRPr lang="en-US" b="1">
                        <a:solidFill>
                          <a:schemeClr val="tx1"/>
                        </a:solidFill>
                        <a:latin typeface="#9Slide03 Arima Madurai Bold" panose="00000800000000000000"/>
                      </a:endParaRPr>
                    </a:p>
                  </a:txBody>
                  <a:tcPr/>
                </a:tc>
                <a:extLst>
                  <a:ext uri="{0D108BD9-81ED-4DB2-BD59-A6C34878D82A}">
                    <a16:rowId xmlns="" xmlns:a16="http://schemas.microsoft.com/office/drawing/2014/main" val="758741534"/>
                  </a:ext>
                </a:extLst>
              </a:tr>
              <a:tr h="1828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9Slide03 Arima Madurai Bold" panose="00000800000000000000"/>
                        </a:rPr>
                        <a:t>Centimet/giây</a:t>
                      </a:r>
                    </a:p>
                  </a:txBody>
                  <a:tcPr/>
                </a:tc>
                <a:tc>
                  <a:txBody>
                    <a:bodyPr/>
                    <a:lstStyle/>
                    <a:p>
                      <a:r>
                        <a:rPr lang="en-US" b="1">
                          <a:solidFill>
                            <a:schemeClr val="tx1"/>
                          </a:solidFill>
                          <a:latin typeface="#9Slide03 Arima Madurai Bold" panose="00000800000000000000"/>
                        </a:rPr>
                        <a:t>cm/s</a:t>
                      </a:r>
                    </a:p>
                  </a:txBody>
                  <a:tcPr/>
                </a:tc>
                <a:tc>
                  <a:txBody>
                    <a:bodyPr/>
                    <a:lstStyle/>
                    <a:p>
                      <a:r>
                        <a:rPr lang="en-US" b="1">
                          <a:solidFill>
                            <a:schemeClr val="tx1"/>
                          </a:solidFill>
                          <a:latin typeface="#9Slide03 Arima Madurai Bold" panose="00000800000000000000"/>
                        </a:rPr>
                        <a:t>Được</a:t>
                      </a:r>
                      <a:r>
                        <a:rPr lang="en-US" b="1" baseline="0">
                          <a:solidFill>
                            <a:schemeClr val="tx1"/>
                          </a:solidFill>
                          <a:latin typeface="#9Slide03 Arima Madurai Bold" panose="00000800000000000000"/>
                        </a:rPr>
                        <a:t> sử dụng để  đo tốc độ của con vật di chuyển chậm, ví dụ: con ốc sên</a:t>
                      </a:r>
                      <a:endParaRPr lang="en-US" b="1">
                        <a:solidFill>
                          <a:schemeClr val="tx1"/>
                        </a:solidFill>
                        <a:latin typeface="#9Slide03 Arima Madurai Bold" panose="00000800000000000000"/>
                      </a:endParaRPr>
                    </a:p>
                  </a:txBody>
                  <a:tcPr/>
                </a:tc>
                <a:extLst>
                  <a:ext uri="{0D108BD9-81ED-4DB2-BD59-A6C34878D82A}">
                    <a16:rowId xmlns="" xmlns:a16="http://schemas.microsoft.com/office/drawing/2014/main" val="767552540"/>
                  </a:ext>
                </a:extLst>
              </a:tr>
              <a:tr h="1828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a:latin typeface="Montserrat Thin" panose="00000300000000000000" pitchFamily="2" charset="0"/>
                        </a:rPr>
                        <a:t>…….</a:t>
                      </a:r>
                    </a:p>
                  </a:txBody>
                  <a:tcPr/>
                </a:tc>
                <a:tc>
                  <a:txBody>
                    <a:bodyPr/>
                    <a:lstStyle/>
                    <a:p>
                      <a:r>
                        <a:rPr lang="en-US" b="1">
                          <a:latin typeface="Montserrat Thin" panose="00000300000000000000" pitchFamily="2" charset="0"/>
                        </a:rPr>
                        <a:t>……</a:t>
                      </a:r>
                    </a:p>
                  </a:txBody>
                  <a:tcPr/>
                </a:tc>
                <a:tc>
                  <a:txBody>
                    <a:bodyPr/>
                    <a:lstStyle/>
                    <a:p>
                      <a:r>
                        <a:rPr lang="en-US" b="1" dirty="0">
                          <a:latin typeface="Montserrat Thin" panose="00000300000000000000" pitchFamily="2" charset="0"/>
                        </a:rPr>
                        <a:t>…..</a:t>
                      </a:r>
                    </a:p>
                  </a:txBody>
                  <a:tcPr/>
                </a:tc>
                <a:extLst>
                  <a:ext uri="{0D108BD9-81ED-4DB2-BD59-A6C34878D82A}">
                    <a16:rowId xmlns="" xmlns:a16="http://schemas.microsoft.com/office/drawing/2014/main" val="4102724144"/>
                  </a:ext>
                </a:extLst>
              </a:tr>
            </a:tbl>
          </a:graphicData>
        </a:graphic>
      </p:graphicFrame>
    </p:spTree>
    <p:extLst>
      <p:ext uri="{BB962C8B-B14F-4D97-AF65-F5344CB8AC3E}">
        <p14:creationId xmlns:p14="http://schemas.microsoft.com/office/powerpoint/2010/main" val="1468712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8088" y="1340316"/>
            <a:ext cx="3381473" cy="2738797"/>
          </a:xfrm>
          <a:prstGeom prst="rect">
            <a:avLst/>
          </a:prstGeom>
        </p:spPr>
      </p:pic>
      <p:sp>
        <p:nvSpPr>
          <p:cNvPr id="4" name="TextBox 3"/>
          <p:cNvSpPr txBox="1"/>
          <p:nvPr/>
        </p:nvSpPr>
        <p:spPr>
          <a:xfrm>
            <a:off x="875845" y="4257841"/>
            <a:ext cx="2627538" cy="584775"/>
          </a:xfrm>
          <a:prstGeom prst="rect">
            <a:avLst/>
          </a:prstGeom>
          <a:noFill/>
        </p:spPr>
        <p:txBody>
          <a:bodyPr wrap="square" rtlCol="0">
            <a:spAutoFit/>
          </a:bodyPr>
          <a:lstStyle/>
          <a:p>
            <a:pPr algn="ctr"/>
            <a:r>
              <a:rPr lang="en-US" sz="3200">
                <a:solidFill>
                  <a:srgbClr val="0000FF"/>
                </a:solidFill>
              </a:rPr>
              <a:t>5,5 </a:t>
            </a:r>
            <a:r>
              <a:rPr lang="en-US" sz="3200">
                <a:solidFill>
                  <a:srgbClr val="FF0000"/>
                </a:solidFill>
              </a:rPr>
              <a:t>cm/s</a:t>
            </a:r>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68394" y="1340315"/>
            <a:ext cx="3288146" cy="2738797"/>
          </a:xfrm>
          <a:prstGeom prst="rect">
            <a:avLst/>
          </a:prstGeom>
        </p:spPr>
      </p:pic>
      <p:sp>
        <p:nvSpPr>
          <p:cNvPr id="6" name="TextBox 5"/>
          <p:cNvSpPr txBox="1"/>
          <p:nvPr/>
        </p:nvSpPr>
        <p:spPr>
          <a:xfrm>
            <a:off x="5286406" y="4248422"/>
            <a:ext cx="1837435" cy="584775"/>
          </a:xfrm>
          <a:prstGeom prst="rect">
            <a:avLst/>
          </a:prstGeom>
          <a:noFill/>
        </p:spPr>
        <p:txBody>
          <a:bodyPr wrap="square" rtlCol="0">
            <a:spAutoFit/>
          </a:bodyPr>
          <a:lstStyle/>
          <a:p>
            <a:pPr algn="ctr"/>
            <a:r>
              <a:rPr lang="en-US" sz="3200">
                <a:solidFill>
                  <a:srgbClr val="0000FF"/>
                </a:solidFill>
              </a:rPr>
              <a:t>4 </a:t>
            </a:r>
            <a:r>
              <a:rPr lang="en-US" sz="3200">
                <a:solidFill>
                  <a:srgbClr val="00B050"/>
                </a:solidFill>
              </a:rPr>
              <a:t>m/s</a:t>
            </a:r>
          </a:p>
        </p:txBody>
      </p:sp>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49807" y="1340315"/>
            <a:ext cx="3426557" cy="2576945"/>
          </a:xfrm>
          <a:prstGeom prst="rect">
            <a:avLst/>
          </a:prstGeom>
        </p:spPr>
      </p:pic>
      <p:sp>
        <p:nvSpPr>
          <p:cNvPr id="8" name="TextBox 7"/>
          <p:cNvSpPr txBox="1"/>
          <p:nvPr/>
        </p:nvSpPr>
        <p:spPr>
          <a:xfrm>
            <a:off x="9541163" y="4079112"/>
            <a:ext cx="1943858" cy="584775"/>
          </a:xfrm>
          <a:prstGeom prst="rect">
            <a:avLst/>
          </a:prstGeom>
          <a:noFill/>
        </p:spPr>
        <p:txBody>
          <a:bodyPr wrap="square" rtlCol="0">
            <a:spAutoFit/>
          </a:bodyPr>
          <a:lstStyle/>
          <a:p>
            <a:pPr algn="ctr"/>
            <a:r>
              <a:rPr lang="en-US" sz="3200">
                <a:solidFill>
                  <a:srgbClr val="0000FF"/>
                </a:solidFill>
              </a:rPr>
              <a:t>50 </a:t>
            </a:r>
            <a:r>
              <a:rPr lang="en-US" sz="3200"/>
              <a:t>km/h</a:t>
            </a:r>
          </a:p>
        </p:txBody>
      </p:sp>
    </p:spTree>
    <p:extLst>
      <p:ext uri="{BB962C8B-B14F-4D97-AF65-F5344CB8AC3E}">
        <p14:creationId xmlns:p14="http://schemas.microsoft.com/office/powerpoint/2010/main" val="1752934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716369" y="157156"/>
            <a:ext cx="600837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E05802"/>
                </a:solidFill>
                <a:effectLst/>
                <a:uLnTx/>
                <a:uFillTx/>
                <a:latin typeface="#9Slide03 Arima Madurai Bold" panose="00000800000000000000" pitchFamily="2" charset="0"/>
                <a:ea typeface="+mn-ea"/>
                <a:cs typeface="#9Slide03 Arima Madurai Bold" panose="00000800000000000000" pitchFamily="2" charset="0"/>
              </a:rPr>
              <a:t>II.</a:t>
            </a:r>
            <a:r>
              <a:rPr kumimoji="0" lang="en-US" sz="3600" b="0" i="0" u="none" strike="noStrike" kern="1200" cap="none" spc="0" normalizeH="0" noProof="0">
                <a:ln>
                  <a:noFill/>
                </a:ln>
                <a:solidFill>
                  <a:srgbClr val="E05802"/>
                </a:solidFill>
                <a:effectLst/>
                <a:uLnTx/>
                <a:uFillTx/>
                <a:latin typeface="#9Slide03 Arima Madurai Bold" panose="00000800000000000000" pitchFamily="2" charset="0"/>
                <a:ea typeface="+mn-ea"/>
                <a:cs typeface="#9Slide03 Arima Madurai Bold" panose="00000800000000000000" pitchFamily="2" charset="0"/>
              </a:rPr>
              <a:t> Đơn vị đo tốc độ </a:t>
            </a:r>
            <a:endParaRPr kumimoji="0" lang="en-US" sz="3600" b="0" i="0" u="none" strike="noStrike" kern="1200" cap="none" spc="0" normalizeH="0" baseline="0" noProof="0">
              <a:ln>
                <a:noFill/>
              </a:ln>
              <a:solidFill>
                <a:srgbClr val="E05802"/>
              </a:solidFill>
              <a:effectLst/>
              <a:uLnTx/>
              <a:uFillTx/>
              <a:latin typeface="#9Slide03 Arima Madurai Bold" panose="00000800000000000000" pitchFamily="2" charset="0"/>
              <a:ea typeface="+mn-ea"/>
              <a:cs typeface="#9Slide03 Arima Madurai Bold" panose="00000800000000000000"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val="949193623"/>
              </p:ext>
            </p:extLst>
          </p:nvPr>
        </p:nvGraphicFramePr>
        <p:xfrm>
          <a:off x="979056" y="1587884"/>
          <a:ext cx="10233888" cy="1112520"/>
        </p:xfrm>
        <a:graphic>
          <a:graphicData uri="http://schemas.openxmlformats.org/drawingml/2006/table">
            <a:tbl>
              <a:tblPr firstRow="1" bandRow="1">
                <a:tableStyleId>{5940675A-B579-460E-94D1-54222C63F5DA}</a:tableStyleId>
              </a:tblPr>
              <a:tblGrid>
                <a:gridCol w="3411296">
                  <a:extLst>
                    <a:ext uri="{9D8B030D-6E8A-4147-A177-3AD203B41FA5}">
                      <a16:colId xmlns="" xmlns:a16="http://schemas.microsoft.com/office/drawing/2014/main" val="145858944"/>
                    </a:ext>
                  </a:extLst>
                </a:gridCol>
                <a:gridCol w="3411296">
                  <a:extLst>
                    <a:ext uri="{9D8B030D-6E8A-4147-A177-3AD203B41FA5}">
                      <a16:colId xmlns="" xmlns:a16="http://schemas.microsoft.com/office/drawing/2014/main" val="1014627296"/>
                    </a:ext>
                  </a:extLst>
                </a:gridCol>
                <a:gridCol w="3411296">
                  <a:extLst>
                    <a:ext uri="{9D8B030D-6E8A-4147-A177-3AD203B41FA5}">
                      <a16:colId xmlns="" xmlns:a16="http://schemas.microsoft.com/office/drawing/2014/main" val="3784394516"/>
                    </a:ext>
                  </a:extLst>
                </a:gridCol>
              </a:tblGrid>
              <a:tr h="370840">
                <a:tc>
                  <a:txBody>
                    <a:bodyPr/>
                    <a:lstStyle/>
                    <a:p>
                      <a:pPr algn="ctr"/>
                      <a:r>
                        <a:rPr lang="en-US">
                          <a:latin typeface="#9Slide03 Arima Madurai Bold" panose="00000800000000000000"/>
                        </a:rPr>
                        <a:t>Đơn</a:t>
                      </a:r>
                      <a:r>
                        <a:rPr lang="en-US" baseline="0">
                          <a:latin typeface="#9Slide03 Arima Madurai Bold" panose="00000800000000000000"/>
                        </a:rPr>
                        <a:t> vị đo độ dài</a:t>
                      </a:r>
                      <a:endParaRPr lang="en-US">
                        <a:latin typeface="#9Slide03 Arima Madurai Bold" panose="00000800000000000000"/>
                      </a:endParaRPr>
                    </a:p>
                  </a:txBody>
                  <a:tcPr>
                    <a:solidFill>
                      <a:schemeClr val="tx2">
                        <a:lumMod val="20000"/>
                        <a:lumOff val="80000"/>
                      </a:schemeClr>
                    </a:solidFill>
                  </a:tcPr>
                </a:tc>
                <a:tc>
                  <a:txBody>
                    <a:bodyPr/>
                    <a:lstStyle/>
                    <a:p>
                      <a:pPr algn="ctr"/>
                      <a:r>
                        <a:rPr lang="en-US">
                          <a:latin typeface="#9Slide03 Arima Madurai Bold" panose="00000800000000000000"/>
                        </a:rPr>
                        <a:t>Mét</a:t>
                      </a:r>
                      <a:r>
                        <a:rPr lang="en-US" baseline="0">
                          <a:latin typeface="#9Slide03 Arima Madurai Bold" panose="00000800000000000000"/>
                        </a:rPr>
                        <a:t> (m)</a:t>
                      </a:r>
                      <a:endParaRPr lang="en-US">
                        <a:latin typeface="#9Slide03 Arima Madurai Bold" panose="00000800000000000000"/>
                      </a:endParaRPr>
                    </a:p>
                  </a:txBody>
                  <a:tcPr/>
                </a:tc>
                <a:tc>
                  <a:txBody>
                    <a:bodyPr/>
                    <a:lstStyle/>
                    <a:p>
                      <a:pPr algn="ctr"/>
                      <a:r>
                        <a:rPr lang="en-US">
                          <a:latin typeface="#9Slide03 Arima Madurai Bold" panose="00000800000000000000"/>
                        </a:rPr>
                        <a:t>Ki</a:t>
                      </a:r>
                      <a:r>
                        <a:rPr lang="en-US" baseline="0">
                          <a:latin typeface="#9Slide03 Arima Madurai Bold" panose="00000800000000000000"/>
                        </a:rPr>
                        <a:t>lômét(km)</a:t>
                      </a:r>
                      <a:endParaRPr lang="en-US">
                        <a:latin typeface="#9Slide03 Arima Madurai Bold" panose="00000800000000000000"/>
                      </a:endParaRPr>
                    </a:p>
                  </a:txBody>
                  <a:tcPr/>
                </a:tc>
                <a:extLst>
                  <a:ext uri="{0D108BD9-81ED-4DB2-BD59-A6C34878D82A}">
                    <a16:rowId xmlns="" xmlns:a16="http://schemas.microsoft.com/office/drawing/2014/main" val="524040993"/>
                  </a:ext>
                </a:extLst>
              </a:tr>
              <a:tr h="370840">
                <a:tc>
                  <a:txBody>
                    <a:bodyPr/>
                    <a:lstStyle/>
                    <a:p>
                      <a:pPr algn="ctr"/>
                      <a:r>
                        <a:rPr lang="en-US">
                          <a:latin typeface="#9Slide03 Arima Madurai Bold" panose="00000800000000000000"/>
                        </a:rPr>
                        <a:t>Đơn</a:t>
                      </a:r>
                      <a:r>
                        <a:rPr lang="en-US" baseline="0">
                          <a:latin typeface="#9Slide03 Arima Madurai Bold" panose="00000800000000000000"/>
                        </a:rPr>
                        <a:t> vị đo thời gian</a:t>
                      </a:r>
                      <a:endParaRPr lang="en-US">
                        <a:latin typeface="#9Slide03 Arima Madurai Bold" panose="00000800000000000000"/>
                      </a:endParaRPr>
                    </a:p>
                  </a:txBody>
                  <a:tcPr>
                    <a:solidFill>
                      <a:schemeClr val="accent4"/>
                    </a:solidFill>
                  </a:tcPr>
                </a:tc>
                <a:tc>
                  <a:txBody>
                    <a:bodyPr/>
                    <a:lstStyle/>
                    <a:p>
                      <a:pPr algn="ctr"/>
                      <a:r>
                        <a:rPr lang="en-US">
                          <a:latin typeface="#9Slide03 Arima Madurai Bold" panose="00000800000000000000"/>
                        </a:rPr>
                        <a:t>Giây</a:t>
                      </a:r>
                      <a:r>
                        <a:rPr lang="en-US" baseline="0">
                          <a:latin typeface="#9Slide03 Arima Madurai Bold" panose="00000800000000000000"/>
                        </a:rPr>
                        <a:t> (s)</a:t>
                      </a:r>
                      <a:endParaRPr lang="en-US">
                        <a:latin typeface="#9Slide03 Arima Madurai Bold" panose="00000800000000000000"/>
                      </a:endParaRPr>
                    </a:p>
                  </a:txBody>
                  <a:tcPr/>
                </a:tc>
                <a:tc>
                  <a:txBody>
                    <a:bodyPr/>
                    <a:lstStyle/>
                    <a:p>
                      <a:pPr algn="ctr"/>
                      <a:r>
                        <a:rPr lang="en-US">
                          <a:latin typeface="#9Slide03 Arima Madurai Bold" panose="00000800000000000000"/>
                        </a:rPr>
                        <a:t>Giờ(h)</a:t>
                      </a:r>
                    </a:p>
                  </a:txBody>
                  <a:tcPr/>
                </a:tc>
                <a:extLst>
                  <a:ext uri="{0D108BD9-81ED-4DB2-BD59-A6C34878D82A}">
                    <a16:rowId xmlns="" xmlns:a16="http://schemas.microsoft.com/office/drawing/2014/main" val="502868440"/>
                  </a:ext>
                </a:extLst>
              </a:tr>
              <a:tr h="370840">
                <a:tc>
                  <a:txBody>
                    <a:bodyPr/>
                    <a:lstStyle/>
                    <a:p>
                      <a:pPr algn="ctr"/>
                      <a:r>
                        <a:rPr lang="en-US">
                          <a:latin typeface="#9Slide03 Arima Madurai Bold" panose="00000800000000000000"/>
                        </a:rPr>
                        <a:t>Đơn</a:t>
                      </a:r>
                      <a:r>
                        <a:rPr lang="en-US" baseline="0">
                          <a:latin typeface="#9Slide03 Arima Madurai Bold" panose="00000800000000000000"/>
                        </a:rPr>
                        <a:t> vị đo tốc độ</a:t>
                      </a:r>
                      <a:endParaRPr lang="en-US">
                        <a:latin typeface="#9Slide03 Arima Madurai Bold" panose="00000800000000000000"/>
                      </a:endParaRPr>
                    </a:p>
                  </a:txBody>
                  <a:tcPr>
                    <a:solidFill>
                      <a:srgbClr val="FFFF00"/>
                    </a:solidFill>
                  </a:tcPr>
                </a:tc>
                <a:tc>
                  <a:txBody>
                    <a:bodyPr/>
                    <a:lstStyle/>
                    <a:p>
                      <a:pPr algn="ctr"/>
                      <a:r>
                        <a:rPr lang="en-US">
                          <a:latin typeface="#9Slide03 Arima Madurai Bold" panose="00000800000000000000"/>
                        </a:rPr>
                        <a:t>Mét</a:t>
                      </a:r>
                      <a:r>
                        <a:rPr lang="en-US" baseline="0">
                          <a:latin typeface="#9Slide03 Arima Madurai Bold" panose="00000800000000000000"/>
                        </a:rPr>
                        <a:t> trên giây(m/s)</a:t>
                      </a:r>
                      <a:endParaRPr lang="en-US">
                        <a:latin typeface="#9Slide03 Arima Madurai Bold" panose="00000800000000000000"/>
                      </a:endParaRPr>
                    </a:p>
                  </a:txBody>
                  <a:tcPr/>
                </a:tc>
                <a:tc>
                  <a:txBody>
                    <a:bodyPr/>
                    <a:lstStyle/>
                    <a:p>
                      <a:pPr algn="ctr"/>
                      <a:r>
                        <a:rPr lang="en-US" dirty="0" err="1">
                          <a:latin typeface="#9Slide03 Arima Madurai Bold" panose="00000800000000000000"/>
                        </a:rPr>
                        <a:t>Ki</a:t>
                      </a:r>
                      <a:r>
                        <a:rPr lang="en-US" baseline="0" dirty="0" err="1">
                          <a:latin typeface="#9Slide03 Arima Madurai Bold" panose="00000800000000000000"/>
                        </a:rPr>
                        <a:t>lômét</a:t>
                      </a:r>
                      <a:r>
                        <a:rPr lang="en-US" baseline="0" dirty="0">
                          <a:latin typeface="#9Slide03 Arima Madurai Bold" panose="00000800000000000000"/>
                        </a:rPr>
                        <a:t> </a:t>
                      </a:r>
                      <a:r>
                        <a:rPr lang="en-US" baseline="0" dirty="0" err="1">
                          <a:latin typeface="#9Slide03 Arima Madurai Bold" panose="00000800000000000000"/>
                        </a:rPr>
                        <a:t>trên</a:t>
                      </a:r>
                      <a:r>
                        <a:rPr lang="en-US" baseline="0" dirty="0">
                          <a:latin typeface="#9Slide03 Arima Madurai Bold" panose="00000800000000000000"/>
                        </a:rPr>
                        <a:t> </a:t>
                      </a:r>
                      <a:r>
                        <a:rPr lang="en-US" baseline="0" dirty="0" err="1">
                          <a:latin typeface="#9Slide03 Arima Madurai Bold" panose="00000800000000000000"/>
                        </a:rPr>
                        <a:t>giờ</a:t>
                      </a:r>
                      <a:r>
                        <a:rPr lang="en-US" baseline="0" dirty="0">
                          <a:latin typeface="#9Slide03 Arima Madurai Bold" panose="00000800000000000000"/>
                        </a:rPr>
                        <a:t> (km/h)</a:t>
                      </a:r>
                      <a:endParaRPr lang="en-US" dirty="0">
                        <a:latin typeface="#9Slide03 Arima Madurai Bold" panose="00000800000000000000"/>
                      </a:endParaRPr>
                    </a:p>
                  </a:txBody>
                  <a:tcPr/>
                </a:tc>
                <a:extLst>
                  <a:ext uri="{0D108BD9-81ED-4DB2-BD59-A6C34878D82A}">
                    <a16:rowId xmlns="" xmlns:a16="http://schemas.microsoft.com/office/drawing/2014/main" val="3645146736"/>
                  </a:ext>
                </a:extLst>
              </a:tr>
            </a:tbl>
          </a:graphicData>
        </a:graphic>
      </p:graphicFrame>
      <p:sp>
        <p:nvSpPr>
          <p:cNvPr id="3" name="TextBox 2"/>
          <p:cNvSpPr txBox="1"/>
          <p:nvPr/>
        </p:nvSpPr>
        <p:spPr>
          <a:xfrm>
            <a:off x="4276436" y="1173018"/>
            <a:ext cx="4596130" cy="369332"/>
          </a:xfrm>
          <a:prstGeom prst="rect">
            <a:avLst/>
          </a:prstGeom>
          <a:noFill/>
        </p:spPr>
        <p:txBody>
          <a:bodyPr wrap="none" rtlCol="0">
            <a:spAutoFit/>
          </a:bodyPr>
          <a:lstStyle/>
          <a:p>
            <a:r>
              <a:rPr lang="en-US" b="1">
                <a:solidFill>
                  <a:srgbClr val="FF0000"/>
                </a:solidFill>
                <a:latin typeface="#9Slide03 Arima Madurai Bold" panose="00000800000000000000"/>
              </a:rPr>
              <a:t>CÁC ĐƠN VỊ ĐO TỐC ĐỘ THƯỜNG DÙNG</a:t>
            </a:r>
          </a:p>
        </p:txBody>
      </p:sp>
      <p:sp>
        <p:nvSpPr>
          <p:cNvPr id="4" name="TextBox 3"/>
          <p:cNvSpPr txBox="1"/>
          <p:nvPr/>
        </p:nvSpPr>
        <p:spPr>
          <a:xfrm>
            <a:off x="-1773383" y="3023136"/>
            <a:ext cx="12277720" cy="461665"/>
          </a:xfrm>
          <a:prstGeom prst="rect">
            <a:avLst/>
          </a:prstGeom>
          <a:noFill/>
        </p:spPr>
        <p:txBody>
          <a:bodyPr wrap="none" rtlCol="0">
            <a:spAutoFit/>
          </a:bodyPr>
          <a:lstStyle/>
          <a:p>
            <a:pPr lvl="8"/>
            <a:r>
              <a:rPr lang="en-US" sz="2400" b="1">
                <a:solidFill>
                  <a:srgbClr val="FF0000"/>
                </a:solidFill>
                <a:latin typeface="#9Slide03 Arima Madurai Bold" panose="00000800000000000000"/>
              </a:rPr>
              <a:t>- Đơn vị đo tốc độ thường dùng là: m/s và km/h</a:t>
            </a:r>
          </a:p>
        </p:txBody>
      </p:sp>
      <p:graphicFrame>
        <p:nvGraphicFramePr>
          <p:cNvPr id="5" name="Object 4"/>
          <p:cNvGraphicFramePr>
            <a:graphicFrameLocks noChangeAspect="1"/>
          </p:cNvGraphicFramePr>
          <p:nvPr>
            <p:extLst>
              <p:ext uri="{D42A27DB-BD31-4B8C-83A1-F6EECF244321}">
                <p14:modId xmlns:p14="http://schemas.microsoft.com/office/powerpoint/2010/main" val="2773533146"/>
              </p:ext>
            </p:extLst>
          </p:nvPr>
        </p:nvGraphicFramePr>
        <p:xfrm>
          <a:off x="2512290" y="3654092"/>
          <a:ext cx="5116946" cy="1706035"/>
        </p:xfrm>
        <a:graphic>
          <a:graphicData uri="http://schemas.openxmlformats.org/presentationml/2006/ole">
            <mc:AlternateContent xmlns:mc="http://schemas.openxmlformats.org/markup-compatibility/2006">
              <mc:Choice xmlns:v="urn:schemas-microsoft-com:vml" Requires="v">
                <p:oleObj spid="_x0000_s2090" name="Equation" r:id="rId5" imgW="1701720" imgH="634680" progId="Equation.DSMT4">
                  <p:embed/>
                </p:oleObj>
              </mc:Choice>
              <mc:Fallback>
                <p:oleObj name="Equation" r:id="rId5" imgW="1701720" imgH="634680" progId="Equation.DSMT4">
                  <p:embed/>
                  <p:pic>
                    <p:nvPicPr>
                      <p:cNvPr id="0" name=""/>
                      <p:cNvPicPr/>
                      <p:nvPr/>
                    </p:nvPicPr>
                    <p:blipFill>
                      <a:blip r:embed="rId6"/>
                      <a:stretch>
                        <a:fillRect/>
                      </a:stretch>
                    </p:blipFill>
                    <p:spPr>
                      <a:xfrm>
                        <a:off x="2512290" y="3654092"/>
                        <a:ext cx="5116946" cy="1706035"/>
                      </a:xfrm>
                      <a:prstGeom prst="rect">
                        <a:avLst/>
                      </a:prstGeom>
                    </p:spPr>
                  </p:pic>
                </p:oleObj>
              </mc:Fallback>
            </mc:AlternateContent>
          </a:graphicData>
        </a:graphic>
      </p:graphicFrame>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46909" y="719249"/>
            <a:ext cx="1025254" cy="813939"/>
          </a:xfrm>
          <a:prstGeom prst="rect">
            <a:avLst/>
          </a:prstGeom>
          <a:ln>
            <a:noFill/>
          </a:ln>
          <a:effectLst>
            <a:softEdge rad="112500"/>
          </a:effectLst>
        </p:spPr>
      </p:pic>
    </p:spTree>
    <p:extLst>
      <p:ext uri="{BB962C8B-B14F-4D97-AF65-F5344CB8AC3E}">
        <p14:creationId xmlns:p14="http://schemas.microsoft.com/office/powerpoint/2010/main" val="2523495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9" name="文本框 2"/>
          <p:cNvSpPr txBox="1"/>
          <p:nvPr/>
        </p:nvSpPr>
        <p:spPr>
          <a:xfrm>
            <a:off x="332508" y="735725"/>
            <a:ext cx="1165629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a:ln>
                  <a:noFill/>
                </a:ln>
                <a:solidFill>
                  <a:srgbClr val="E05802"/>
                </a:solidFill>
                <a:effectLst/>
                <a:uLnTx/>
                <a:uFillTx/>
                <a:latin typeface="#9Slide03 Arima Madurai Black" panose="00000A00000000000000" pitchFamily="2" charset="0"/>
                <a:ea typeface="微软雅黑" charset="-122"/>
                <a:cs typeface="#9Slide03 Arima Madurai Black" panose="00000A00000000000000" pitchFamily="2" charset="0"/>
              </a:rPr>
              <a:t>Trong một buổi tập luyện, vận động viên A bơi 32 giây được quãng đường 48 m, vận động viên B bơi 30 giây được quãng đường 46,5 m.Trong hai vận động viên này, vận động viên nào bơi nhanh hơn?</a:t>
            </a:r>
            <a:endParaRPr kumimoji="0" lang="zh-CN" altLang="en-US" sz="2800" b="0" i="0" u="none" strike="noStrike" kern="1200" cap="none" spc="0" normalizeH="0" baseline="0" noProof="0" dirty="0">
              <a:ln>
                <a:noFill/>
              </a:ln>
              <a:solidFill>
                <a:srgbClr val="E05802"/>
              </a:solidFill>
              <a:effectLst/>
              <a:uLnTx/>
              <a:uFillTx/>
              <a:latin typeface="#9Slide03 Arima Madurai Black" panose="00000A00000000000000" pitchFamily="2" charset="0"/>
              <a:ea typeface="微软雅黑" charset="-122"/>
              <a:cs typeface="#9Slide03 Arima Madurai Black" panose="00000A00000000000000" pitchFamily="2" charset="0"/>
            </a:endParaRPr>
          </a:p>
        </p:txBody>
      </p:sp>
      <p:grpSp>
        <p:nvGrpSpPr>
          <p:cNvPr id="16" name="Group 15"/>
          <p:cNvGrpSpPr/>
          <p:nvPr/>
        </p:nvGrpSpPr>
        <p:grpSpPr>
          <a:xfrm>
            <a:off x="4892389" y="0"/>
            <a:ext cx="3808265" cy="728195"/>
            <a:chOff x="4255125" y="1163259"/>
            <a:chExt cx="6363517" cy="935178"/>
          </a:xfrm>
        </p:grpSpPr>
        <p:sp>
          <p:nvSpPr>
            <p:cNvPr id="17" name="矩形 8"/>
            <p:cNvSpPr/>
            <p:nvPr/>
          </p:nvSpPr>
          <p:spPr>
            <a:xfrm>
              <a:off x="4255125" y="1163259"/>
              <a:ext cx="3931945" cy="935178"/>
            </a:xfrm>
            <a:prstGeom prst="rect">
              <a:avLst/>
            </a:prstGeom>
            <a:solidFill>
              <a:srgbClr val="75C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华文细黑" panose="02010600040101010101" pitchFamily="2" charset="-122"/>
                <a:ea typeface="微软雅黑" charset="-122"/>
                <a:cs typeface="+mn-ea"/>
                <a:sym typeface="华文细黑" panose="02010600040101010101" pitchFamily="2" charset="-122"/>
              </a:endParaRPr>
            </a:p>
          </p:txBody>
        </p:sp>
        <p:sp>
          <p:nvSpPr>
            <p:cNvPr id="18" name="TextBox 17"/>
            <p:cNvSpPr txBox="1"/>
            <p:nvPr/>
          </p:nvSpPr>
          <p:spPr>
            <a:xfrm>
              <a:off x="4779838" y="1347445"/>
              <a:ext cx="5838804" cy="750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rPr>
                <a:t>Mở đầu</a:t>
              </a:r>
            </a:p>
          </p:txBody>
        </p:sp>
      </p:grpSp>
      <p:pic>
        <p:nvPicPr>
          <p:cNvPr id="6146" name="Picture 2" descr="Bơi Việt Nam ở SEA Games 31: Ngôi Á quân đã là thành công - Báo Công an  Nhân dân điện tử"/>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22089" y="2551607"/>
            <a:ext cx="3670300" cy="21105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58933" y="4803442"/>
            <a:ext cx="2656496" cy="707886"/>
          </a:xfrm>
          <a:prstGeom prst="rect">
            <a:avLst/>
          </a:prstGeom>
          <a:noFill/>
        </p:spPr>
        <p:txBody>
          <a:bodyPr wrap="none" rtlCol="0">
            <a:spAutoFit/>
          </a:bodyPr>
          <a:lstStyle/>
          <a:p>
            <a:r>
              <a:rPr lang="en-US" sz="4000">
                <a:solidFill>
                  <a:srgbClr val="FF0000"/>
                </a:solidFill>
              </a:rPr>
              <a:t>A: 48m -32s</a:t>
            </a:r>
          </a:p>
        </p:txBody>
      </p:sp>
      <p:pic>
        <p:nvPicPr>
          <p:cNvPr id="6148" name="Picture 4" descr="VẬN ĐỘNG VIÊN BƠI LỘI: Cập nhật thông tin, tin tức mới nhấ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33310" y="2486951"/>
            <a:ext cx="3802254" cy="218493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260253" y="4690890"/>
            <a:ext cx="3026791" cy="707886"/>
          </a:xfrm>
          <a:prstGeom prst="rect">
            <a:avLst/>
          </a:prstGeom>
          <a:noFill/>
        </p:spPr>
        <p:txBody>
          <a:bodyPr wrap="none" rtlCol="0">
            <a:spAutoFit/>
          </a:bodyPr>
          <a:lstStyle/>
          <a:p>
            <a:r>
              <a:rPr lang="en-US" sz="4000">
                <a:solidFill>
                  <a:srgbClr val="0000FF"/>
                </a:solidFill>
              </a:rPr>
              <a:t>B: 46,5m -30s</a:t>
            </a:r>
          </a:p>
        </p:txBody>
      </p:sp>
    </p:spTree>
    <p:extLst>
      <p:ext uri="{BB962C8B-B14F-4D97-AF65-F5344CB8AC3E}">
        <p14:creationId xmlns:p14="http://schemas.microsoft.com/office/powerpoint/2010/main" val="487664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barn(inVertical)">
                                      <p:cBhvr>
                                        <p:cTn id="14" dur="500"/>
                                        <p:tgtEl>
                                          <p:spTgt spid="614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animEffect transition="in" filter="wipe(down)">
                                      <p:cBhvr>
                                        <p:cTn id="19" dur="500"/>
                                        <p:tgtEl>
                                          <p:spTgt spid="614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4"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716369" y="157156"/>
            <a:ext cx="600837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E05802"/>
                </a:solidFill>
                <a:effectLst/>
                <a:uLnTx/>
                <a:uFillTx/>
                <a:latin typeface="#9Slide03 Arima Madurai Bold" panose="00000800000000000000" pitchFamily="2" charset="0"/>
                <a:ea typeface="+mn-ea"/>
                <a:cs typeface="#9Slide03 Arima Madurai Bold" panose="00000800000000000000" pitchFamily="2" charset="0"/>
              </a:rPr>
              <a:t>II. Đơn vị đo tốc độ </a:t>
            </a:r>
          </a:p>
        </p:txBody>
      </p:sp>
      <p:sp>
        <p:nvSpPr>
          <p:cNvPr id="7" name="TextBox 6"/>
          <p:cNvSpPr txBox="1"/>
          <p:nvPr/>
        </p:nvSpPr>
        <p:spPr>
          <a:xfrm>
            <a:off x="866274" y="877150"/>
            <a:ext cx="11325726" cy="830997"/>
          </a:xfrm>
          <a:prstGeom prst="rect">
            <a:avLst/>
          </a:prstGeom>
          <a:noFill/>
        </p:spPr>
        <p:txBody>
          <a:bodyPr wrap="square" rtlCol="0">
            <a:spAutoFit/>
          </a:bodyPr>
          <a:lstStyle/>
          <a:p>
            <a:r>
              <a:rPr lang="en-US" sz="2400" b="1">
                <a:solidFill>
                  <a:srgbClr val="0000FF"/>
                </a:solidFill>
                <a:latin typeface="#9Slide03 Arima Madurai Bold" panose="00000800000000000000"/>
              </a:rPr>
              <a:t>Ví dụ: Một vận động viên chạy trên quãng đường dài 1km. </a:t>
            </a:r>
          </a:p>
          <a:p>
            <a:r>
              <a:rPr lang="en-US" sz="2400" b="1">
                <a:solidFill>
                  <a:srgbClr val="0000FF"/>
                </a:solidFill>
                <a:latin typeface="#9Slide03 Arima Madurai Bold" panose="00000800000000000000"/>
              </a:rPr>
              <a:t>Người đó đi và về hết 400s. Tính tốc độ của vận động viên.</a:t>
            </a:r>
          </a:p>
        </p:txBody>
      </p:sp>
      <p:sp>
        <p:nvSpPr>
          <p:cNvPr id="9" name="TextBox 8"/>
          <p:cNvSpPr txBox="1"/>
          <p:nvPr/>
        </p:nvSpPr>
        <p:spPr>
          <a:xfrm>
            <a:off x="1498599" y="2267744"/>
            <a:ext cx="8783780" cy="1200329"/>
          </a:xfrm>
          <a:prstGeom prst="rect">
            <a:avLst/>
          </a:prstGeom>
          <a:noFill/>
        </p:spPr>
        <p:txBody>
          <a:bodyPr wrap="square" rtlCol="0">
            <a:spAutoFit/>
          </a:bodyPr>
          <a:lstStyle/>
          <a:p>
            <a:r>
              <a:rPr lang="en-US" sz="2400" b="1">
                <a:solidFill>
                  <a:srgbClr val="C00000"/>
                </a:solidFill>
                <a:latin typeface="#9Slide03 Arima Madurai Bold" panose="00000800000000000000"/>
              </a:rPr>
              <a:t>Quãng vận động viên chạy là:</a:t>
            </a:r>
          </a:p>
          <a:p>
            <a:r>
              <a:rPr lang="en-US" sz="2400" b="1">
                <a:solidFill>
                  <a:srgbClr val="C00000"/>
                </a:solidFill>
                <a:latin typeface="#9Slide03 Arima Madurai Bold" panose="00000800000000000000"/>
              </a:rPr>
              <a:t>s = s</a:t>
            </a:r>
            <a:r>
              <a:rPr lang="en-US" sz="2400" b="1" baseline="-25000">
                <a:solidFill>
                  <a:srgbClr val="C00000"/>
                </a:solidFill>
                <a:latin typeface="#9Slide03 Arima Madurai Bold" panose="00000800000000000000"/>
              </a:rPr>
              <a:t>lượt đi</a:t>
            </a:r>
            <a:r>
              <a:rPr lang="en-US" sz="2400" b="1">
                <a:solidFill>
                  <a:srgbClr val="C00000"/>
                </a:solidFill>
                <a:latin typeface="#9Slide03 Arima Madurai Bold" panose="00000800000000000000"/>
              </a:rPr>
              <a:t> + s</a:t>
            </a:r>
            <a:r>
              <a:rPr lang="en-US" sz="2400" b="1" baseline="-25000">
                <a:solidFill>
                  <a:srgbClr val="C00000"/>
                </a:solidFill>
                <a:latin typeface="#9Slide03 Arima Madurai Bold" panose="00000800000000000000"/>
              </a:rPr>
              <a:t>lượt về </a:t>
            </a:r>
            <a:r>
              <a:rPr lang="en-US" sz="2400" b="1">
                <a:solidFill>
                  <a:srgbClr val="C00000"/>
                </a:solidFill>
                <a:latin typeface="#9Slide03 Arima Madurai Bold" panose="00000800000000000000"/>
              </a:rPr>
              <a:t>= 1 + 1 = 2 (km) = 2000 (m)</a:t>
            </a:r>
          </a:p>
          <a:p>
            <a:r>
              <a:rPr lang="en-US" sz="2400" b="1">
                <a:solidFill>
                  <a:srgbClr val="C00000"/>
                </a:solidFill>
                <a:latin typeface="#9Slide03 Arima Madurai Bold" panose="00000800000000000000"/>
              </a:rPr>
              <a:t>Ta có: </a:t>
            </a:r>
          </a:p>
        </p:txBody>
      </p:sp>
      <p:graphicFrame>
        <p:nvGraphicFramePr>
          <p:cNvPr id="10" name="Object 9"/>
          <p:cNvGraphicFramePr>
            <a:graphicFrameLocks noChangeAspect="1"/>
          </p:cNvGraphicFramePr>
          <p:nvPr>
            <p:extLst>
              <p:ext uri="{D42A27DB-BD31-4B8C-83A1-F6EECF244321}">
                <p14:modId xmlns:p14="http://schemas.microsoft.com/office/powerpoint/2010/main" val="2063009767"/>
              </p:ext>
            </p:extLst>
          </p:nvPr>
        </p:nvGraphicFramePr>
        <p:xfrm>
          <a:off x="3419186" y="3175143"/>
          <a:ext cx="4136160" cy="1036637"/>
        </p:xfrm>
        <a:graphic>
          <a:graphicData uri="http://schemas.openxmlformats.org/presentationml/2006/ole">
            <mc:AlternateContent xmlns:mc="http://schemas.openxmlformats.org/markup-compatibility/2006">
              <mc:Choice xmlns:v="urn:schemas-microsoft-com:vml" Requires="v">
                <p:oleObj spid="_x0000_s3111" name="Equation" r:id="rId5" imgW="1511280" imgH="393480" progId="Equation.DSMT4">
                  <p:embed/>
                </p:oleObj>
              </mc:Choice>
              <mc:Fallback>
                <p:oleObj name="Equation" r:id="rId5" imgW="1511280" imgH="393480" progId="Equation.DSMT4">
                  <p:embed/>
                  <p:pic>
                    <p:nvPicPr>
                      <p:cNvPr id="0" name=""/>
                      <p:cNvPicPr/>
                      <p:nvPr/>
                    </p:nvPicPr>
                    <p:blipFill>
                      <a:blip r:embed="rId6"/>
                      <a:stretch>
                        <a:fillRect/>
                      </a:stretch>
                    </p:blipFill>
                    <p:spPr>
                      <a:xfrm>
                        <a:off x="3419186" y="3175143"/>
                        <a:ext cx="4136160" cy="1036637"/>
                      </a:xfrm>
                      <a:prstGeom prst="rect">
                        <a:avLst/>
                      </a:prstGeom>
                    </p:spPr>
                  </p:pic>
                </p:oleObj>
              </mc:Fallback>
            </mc:AlternateContent>
          </a:graphicData>
        </a:graphic>
      </p:graphicFrame>
      <p:sp>
        <p:nvSpPr>
          <p:cNvPr id="12" name="Rectangle 11"/>
          <p:cNvSpPr/>
          <p:nvPr/>
        </p:nvSpPr>
        <p:spPr>
          <a:xfrm>
            <a:off x="4321262" y="1751912"/>
            <a:ext cx="3138454" cy="57806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Hướng dẫn giải</a:t>
            </a:r>
          </a:p>
        </p:txBody>
      </p:sp>
    </p:spTree>
    <p:extLst>
      <p:ext uri="{BB962C8B-B14F-4D97-AF65-F5344CB8AC3E}">
        <p14:creationId xmlns:p14="http://schemas.microsoft.com/office/powerpoint/2010/main" val="2073160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文本框 1"/>
          <p:cNvSpPr txBox="1">
            <a:spLocks noChangeArrowheads="1"/>
          </p:cNvSpPr>
          <p:nvPr/>
        </p:nvSpPr>
        <p:spPr bwMode="auto">
          <a:xfrm>
            <a:off x="4935393" y="1535060"/>
            <a:ext cx="626225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III.</a:t>
            </a:r>
            <a:r>
              <a:rPr kumimoji="0" lang="en-US" altLang="zh-CN" sz="4000" b="0" i="0" u="none" strike="noStrike" kern="1200" cap="none" spc="0" normalizeH="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 Cách đo tốc độ bằng dụng cụ thực hành ở nhà trường</a:t>
            </a:r>
            <a:endParaRPr kumimoji="0" lang="zh-CN" altLang="en-US" sz="4000" b="0" i="0" u="none" strike="noStrike" kern="1200" cap="none" spc="0" normalizeH="0" baseline="0" noProof="0" dirty="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endParaRPr>
          </a:p>
        </p:txBody>
      </p:sp>
      <p:pic>
        <p:nvPicPr>
          <p:cNvPr id="5" name="图片 4" descr="E:\素材\卡通\56c4d60e7458727b73666ec5ee22d060.png56c4d60e7458727b73666ec5ee22d06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flipH="1">
            <a:off x="407843" y="2015029"/>
            <a:ext cx="4527550" cy="5805805"/>
          </a:xfrm>
          <a:prstGeom prst="rect">
            <a:avLst/>
          </a:prstGeom>
        </p:spPr>
      </p:pic>
      <p:sp>
        <p:nvSpPr>
          <p:cNvPr id="6" name="TextBox 5"/>
          <p:cNvSpPr txBox="1"/>
          <p:nvPr/>
        </p:nvSpPr>
        <p:spPr>
          <a:xfrm>
            <a:off x="2151124" y="431905"/>
            <a:ext cx="8628607" cy="646331"/>
          </a:xfrm>
          <a:prstGeom prst="rect">
            <a:avLst/>
          </a:prstGeom>
          <a:noFill/>
        </p:spPr>
        <p:txBody>
          <a:bodyPr wrap="square" rtlCol="0">
            <a:spAutoFit/>
          </a:bodyPr>
          <a:lstStyle/>
          <a:p>
            <a:r>
              <a:rPr lang="en-US" sz="3600">
                <a:solidFill>
                  <a:srgbClr val="1278AD"/>
                </a:solidFill>
                <a:latin typeface="#9Slide03 Arima Madurai Black" panose="00000A00000000000000"/>
                <a:cs typeface="#9Slide03 Arima Madurai Bold" panose="00000800000000000000" pitchFamily="2" charset="0"/>
              </a:rPr>
              <a:t> </a:t>
            </a:r>
            <a:r>
              <a:rPr lang="en-US" sz="3600" b="1">
                <a:solidFill>
                  <a:srgbClr val="1278AD"/>
                </a:solidFill>
                <a:latin typeface="#9Slide03 Arima Madurai Black" panose="00000A00000000000000"/>
                <a:cs typeface="#9Slide03 Arima Madurai Bold" panose="00000800000000000000" pitchFamily="2" charset="0"/>
              </a:rPr>
              <a:t>BÀI 7: TỐC ĐỘ CỦA CHUYỂN ĐỘNG</a:t>
            </a:r>
          </a:p>
        </p:txBody>
      </p:sp>
    </p:spTree>
    <p:extLst>
      <p:ext uri="{BB962C8B-B14F-4D97-AF65-F5344CB8AC3E}">
        <p14:creationId xmlns:p14="http://schemas.microsoft.com/office/powerpoint/2010/main" val="1666056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AutoShape 2" descr="Hình Ảnh Dấu Chấm Hỏi Đẹp Độc Đáo Nhất [vẽ, biểu tượ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4" descr="Hình Ảnh Dấu Chấm Hỏi Đẹp Độc Đáo Nhất [vẽ, biểu tượ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8265" y="0"/>
            <a:ext cx="11869941" cy="701101"/>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66655" y="701101"/>
            <a:ext cx="1024217" cy="816935"/>
          </a:xfrm>
          <a:prstGeom prst="rect">
            <a:avLst/>
          </a:prstGeom>
        </p:spPr>
      </p:pic>
      <p:sp>
        <p:nvSpPr>
          <p:cNvPr id="14" name="TextBox 13"/>
          <p:cNvSpPr txBox="1"/>
          <p:nvPr/>
        </p:nvSpPr>
        <p:spPr>
          <a:xfrm>
            <a:off x="4895797" y="1494851"/>
            <a:ext cx="1809278" cy="584775"/>
          </a:xfrm>
          <a:prstGeom prst="rect">
            <a:avLst/>
          </a:prstGeom>
          <a:noFill/>
        </p:spPr>
        <p:txBody>
          <a:bodyPr wrap="none" rtlCol="0">
            <a:spAutoFit/>
          </a:bodyPr>
          <a:lstStyle/>
          <a:p>
            <a:r>
              <a:rPr lang="en-US" sz="3200">
                <a:solidFill>
                  <a:srgbClr val="FF0000"/>
                </a:solidFill>
              </a:rPr>
              <a:t>Đo tốc độ</a:t>
            </a:r>
          </a:p>
        </p:txBody>
      </p:sp>
      <p:cxnSp>
        <p:nvCxnSpPr>
          <p:cNvPr id="16" name="Straight Arrow Connector 15"/>
          <p:cNvCxnSpPr/>
          <p:nvPr/>
        </p:nvCxnSpPr>
        <p:spPr>
          <a:xfrm flipH="1">
            <a:off x="3269673" y="2048644"/>
            <a:ext cx="2382982" cy="57265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a:off x="6090872" y="2048644"/>
            <a:ext cx="2179782" cy="6630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9" name="TextBox 18"/>
          <p:cNvSpPr txBox="1"/>
          <p:nvPr/>
        </p:nvSpPr>
        <p:spPr>
          <a:xfrm>
            <a:off x="1579418" y="2621298"/>
            <a:ext cx="3004349" cy="584775"/>
          </a:xfrm>
          <a:prstGeom prst="rect">
            <a:avLst/>
          </a:prstGeom>
          <a:noFill/>
        </p:spPr>
        <p:txBody>
          <a:bodyPr wrap="none" rtlCol="0">
            <a:spAutoFit/>
          </a:bodyPr>
          <a:lstStyle/>
          <a:p>
            <a:r>
              <a:rPr lang="en-US" sz="3200">
                <a:solidFill>
                  <a:srgbClr val="FF0000"/>
                </a:solidFill>
              </a:rPr>
              <a:t>Đo quãng đường</a:t>
            </a:r>
          </a:p>
        </p:txBody>
      </p:sp>
      <p:sp>
        <p:nvSpPr>
          <p:cNvPr id="20" name="TextBox 19"/>
          <p:cNvSpPr txBox="1"/>
          <p:nvPr/>
        </p:nvSpPr>
        <p:spPr>
          <a:xfrm>
            <a:off x="7878618" y="2706377"/>
            <a:ext cx="2231701" cy="584775"/>
          </a:xfrm>
          <a:prstGeom prst="rect">
            <a:avLst/>
          </a:prstGeom>
          <a:noFill/>
        </p:spPr>
        <p:txBody>
          <a:bodyPr wrap="none" rtlCol="0">
            <a:spAutoFit/>
          </a:bodyPr>
          <a:lstStyle/>
          <a:p>
            <a:r>
              <a:rPr lang="en-US" sz="3200">
                <a:solidFill>
                  <a:srgbClr val="FF0000"/>
                </a:solidFill>
              </a:rPr>
              <a:t>Đo thời gian</a:t>
            </a:r>
          </a:p>
        </p:txBody>
      </p:sp>
      <p:pic>
        <p:nvPicPr>
          <p:cNvPr id="18436" name="Picture 4" descr="Lý thuyết đo độ dài lý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72680" y="3234911"/>
            <a:ext cx="4371975" cy="21240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00436" y="3291152"/>
            <a:ext cx="5974581" cy="2005276"/>
          </a:xfrm>
          <a:prstGeom prst="rect">
            <a:avLst/>
          </a:prstGeom>
        </p:spPr>
      </p:pic>
    </p:spTree>
    <p:extLst>
      <p:ext uri="{BB962C8B-B14F-4D97-AF65-F5344CB8AC3E}">
        <p14:creationId xmlns:p14="http://schemas.microsoft.com/office/powerpoint/2010/main" val="42114183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843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文本框 1"/>
          <p:cNvSpPr txBox="1">
            <a:spLocks noChangeArrowheads="1"/>
          </p:cNvSpPr>
          <p:nvPr/>
        </p:nvSpPr>
        <p:spPr bwMode="auto">
          <a:xfrm>
            <a:off x="738910" y="-9236"/>
            <a:ext cx="117578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III. Cách đo tốc độ bằng dụng cụ thực hành ở nhà trường</a:t>
            </a:r>
            <a:endParaRPr kumimoji="0" lang="zh-CN" altLang="en-US" sz="2600" b="1" i="0" u="none" strike="noStrike" kern="1200" cap="none" spc="0" normalizeH="0" baseline="0" noProof="0" dirty="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endParaRPr>
          </a:p>
        </p:txBody>
      </p:sp>
      <p:sp>
        <p:nvSpPr>
          <p:cNvPr id="2" name="AutoShape 2" descr="Hình Ảnh Dấu Chấm Hỏi Đẹp Độc Đáo Nhất [vẽ, biểu tượ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474" y="1496751"/>
            <a:ext cx="1634835" cy="1634835"/>
          </a:xfrm>
          <a:prstGeom prst="rect">
            <a:avLst/>
          </a:prstGeom>
        </p:spPr>
      </p:pic>
      <p:sp>
        <p:nvSpPr>
          <p:cNvPr id="5" name="Cloud 4"/>
          <p:cNvSpPr/>
          <p:nvPr/>
        </p:nvSpPr>
        <p:spPr>
          <a:xfrm>
            <a:off x="3352800" y="1145768"/>
            <a:ext cx="7758545" cy="233680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rgbClr val="FF0000"/>
                </a:solidFill>
                <a:latin typeface="#9Slide03 Arima Madurai Black" panose="00000A00000000000000"/>
              </a:rPr>
              <a:t>Có những cách nào để đo tốc độ của một vật trong phòng thí nghiệm?</a:t>
            </a:r>
          </a:p>
        </p:txBody>
      </p:sp>
      <p:sp>
        <p:nvSpPr>
          <p:cNvPr id="7" name="AutoShape 4" descr="Hình Ảnh Dấu Chấm Hỏi Đẹp Độc Đáo Nhất [vẽ, biểu tượ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Curved Up Arrow 8"/>
          <p:cNvSpPr/>
          <p:nvPr/>
        </p:nvSpPr>
        <p:spPr>
          <a:xfrm>
            <a:off x="1851891" y="3131586"/>
            <a:ext cx="3001819" cy="1060018"/>
          </a:xfrm>
          <a:prstGeom prst="curved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54915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5599" y="1238217"/>
            <a:ext cx="4627418" cy="3666474"/>
          </a:xfrm>
          <a:prstGeom prst="rect">
            <a:avLst/>
          </a:prstGeom>
        </p:spPr>
      </p:pic>
      <p:pic>
        <p:nvPicPr>
          <p:cNvPr id="13314" name="Picture 2" descr=" (ảnh 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78919" y="1238217"/>
            <a:ext cx="6383771" cy="38515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96291" y="5190245"/>
            <a:ext cx="2390398" cy="369332"/>
          </a:xfrm>
          <a:prstGeom prst="rect">
            <a:avLst/>
          </a:prstGeom>
          <a:noFill/>
        </p:spPr>
        <p:txBody>
          <a:bodyPr wrap="none" rtlCol="0">
            <a:spAutoFit/>
          </a:bodyPr>
          <a:lstStyle/>
          <a:p>
            <a:r>
              <a:rPr lang="en-US" b="1">
                <a:solidFill>
                  <a:srgbClr val="FF0000"/>
                </a:solidFill>
                <a:latin typeface="#9Slide03 Arima Madurai Bold" panose="00000800000000000000"/>
              </a:rPr>
              <a:t>Đồng hồ bấm giây</a:t>
            </a:r>
          </a:p>
        </p:txBody>
      </p:sp>
      <p:sp>
        <p:nvSpPr>
          <p:cNvPr id="7" name="TextBox 6"/>
          <p:cNvSpPr txBox="1"/>
          <p:nvPr/>
        </p:nvSpPr>
        <p:spPr>
          <a:xfrm>
            <a:off x="6603999" y="4978838"/>
            <a:ext cx="5458691" cy="646331"/>
          </a:xfrm>
          <a:prstGeom prst="rect">
            <a:avLst/>
          </a:prstGeom>
          <a:noFill/>
        </p:spPr>
        <p:txBody>
          <a:bodyPr wrap="square" rtlCol="0">
            <a:spAutoFit/>
          </a:bodyPr>
          <a:lstStyle/>
          <a:p>
            <a:r>
              <a:rPr lang="en-US" b="1">
                <a:latin typeface="#9Slide03 Arima Madurai Bold" panose="00000800000000000000"/>
              </a:rPr>
              <a:t>Đồng hồ đo thời gian hiện số và cổng quang điện</a:t>
            </a:r>
          </a:p>
        </p:txBody>
      </p:sp>
      <p:sp>
        <p:nvSpPr>
          <p:cNvPr id="9" name="TextBox 8"/>
          <p:cNvSpPr txBox="1"/>
          <p:nvPr/>
        </p:nvSpPr>
        <p:spPr>
          <a:xfrm>
            <a:off x="942109" y="348826"/>
            <a:ext cx="10769599" cy="707886"/>
          </a:xfrm>
          <a:prstGeom prst="rect">
            <a:avLst/>
          </a:prstGeom>
          <a:noFill/>
        </p:spPr>
        <p:txBody>
          <a:bodyPr wrap="square" rtlCol="0">
            <a:spAutoFit/>
          </a:bodyPr>
          <a:lstStyle/>
          <a:p>
            <a:r>
              <a:rPr lang="vi-VN" sz="2000" b="1">
                <a:solidFill>
                  <a:srgbClr val="0000FF"/>
                </a:solidFill>
                <a:latin typeface="Bahnschrift SemiLight" panose="020B0502040204020203" pitchFamily="34" charset="0"/>
              </a:rPr>
              <a:t>Trong phòng thí nghiệm</a:t>
            </a:r>
            <a:r>
              <a:rPr lang="vi-VN" sz="2000">
                <a:solidFill>
                  <a:srgbClr val="0000FF"/>
                </a:solidFill>
                <a:latin typeface="Bahnschrift SemiLight" panose="020B0502040204020203" pitchFamily="34" charset="0"/>
              </a:rPr>
              <a:t>, người ta đo tốc độ di chuyển của một vật bằng </a:t>
            </a:r>
            <a:r>
              <a:rPr lang="vi-VN" sz="2000">
                <a:solidFill>
                  <a:srgbClr val="FF0000"/>
                </a:solidFill>
                <a:latin typeface="Bahnschrift SemiLight" panose="020B0502040204020203" pitchFamily="34" charset="0"/>
              </a:rPr>
              <a:t>đồng hồ đếm giây</a:t>
            </a:r>
            <a:r>
              <a:rPr lang="vi-VN" sz="2000">
                <a:solidFill>
                  <a:srgbClr val="0000FF"/>
                </a:solidFill>
                <a:latin typeface="Bahnschrift SemiLight" panose="020B0502040204020203" pitchFamily="34" charset="0"/>
              </a:rPr>
              <a:t>, </a:t>
            </a:r>
            <a:r>
              <a:rPr lang="vi-VN" sz="2000">
                <a:latin typeface="Bahnschrift SemiLight" panose="020B0502040204020203" pitchFamily="34" charset="0"/>
              </a:rPr>
              <a:t>đồng hồ đo thời gian hiện số và cổng quang điện.</a:t>
            </a:r>
            <a:endParaRPr lang="en-US" sz="2000">
              <a:latin typeface="Arial Rounded MT Bold" panose="020F0704030504030204" pitchFamily="34" charset="0"/>
            </a:endParaRPr>
          </a:p>
        </p:txBody>
      </p:sp>
    </p:spTree>
    <p:extLst>
      <p:ext uri="{BB962C8B-B14F-4D97-AF65-F5344CB8AC3E}">
        <p14:creationId xmlns:p14="http://schemas.microsoft.com/office/powerpoint/2010/main" val="1305299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14"/>
                                        </p:tgtEl>
                                        <p:attrNameLst>
                                          <p:attrName>style.visibility</p:attrName>
                                        </p:attrNameLst>
                                      </p:cBhvr>
                                      <p:to>
                                        <p:strVal val="visible"/>
                                      </p:to>
                                    </p:set>
                                    <p:animEffect transition="in" filter="fade">
                                      <p:cBhvr>
                                        <p:cTn id="22" dur="500"/>
                                        <p:tgtEl>
                                          <p:spTgt spid="133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7170" name="Picture 2" descr="Phòng Giáo Dục Và Đào Tạo quận Thanh Xuâ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051776"/>
            <a:ext cx="3070899" cy="261587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151615" y="954109"/>
            <a:ext cx="4770712" cy="532946"/>
            <a:chOff x="4236652" y="1180178"/>
            <a:chExt cx="5195340" cy="657989"/>
          </a:xfrm>
        </p:grpSpPr>
        <p:sp>
          <p:nvSpPr>
            <p:cNvPr id="11" name="矩形 8"/>
            <p:cNvSpPr/>
            <p:nvPr/>
          </p:nvSpPr>
          <p:spPr>
            <a:xfrm>
              <a:off x="4236652" y="1180178"/>
              <a:ext cx="3867622" cy="65798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华文细黑" panose="02010600040101010101" pitchFamily="2" charset="-122"/>
                <a:ea typeface="微软雅黑" charset="-122"/>
                <a:cs typeface="+mn-ea"/>
                <a:sym typeface="华文细黑" panose="02010600040101010101" pitchFamily="2" charset="-122"/>
              </a:endParaRPr>
            </a:p>
          </p:txBody>
        </p:sp>
        <p:sp>
          <p:nvSpPr>
            <p:cNvPr id="12" name="TextBox 11"/>
            <p:cNvSpPr txBox="1"/>
            <p:nvPr/>
          </p:nvSpPr>
          <p:spPr>
            <a:xfrm>
              <a:off x="4462278" y="1218176"/>
              <a:ext cx="4969714" cy="523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rPr>
                <a:t>HOẠT ĐỘNG NHÓM</a:t>
              </a:r>
              <a:endParaRPr kumimoji="0" lang="en-US"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endParaRPr>
            </a:p>
          </p:txBody>
        </p:sp>
      </p:grpSp>
      <p:sp>
        <p:nvSpPr>
          <p:cNvPr id="2" name="TextBox 1"/>
          <p:cNvSpPr txBox="1"/>
          <p:nvPr/>
        </p:nvSpPr>
        <p:spPr>
          <a:xfrm>
            <a:off x="3251198" y="1653888"/>
            <a:ext cx="8793020" cy="2431435"/>
          </a:xfrm>
          <a:prstGeom prst="rect">
            <a:avLst/>
          </a:prstGeom>
          <a:noFill/>
        </p:spPr>
        <p:txBody>
          <a:bodyPr wrap="square" rtlCol="0">
            <a:spAutoFit/>
          </a:bodyPr>
          <a:lstStyle/>
          <a:p>
            <a:r>
              <a:rPr lang="en-US" sz="2800" b="1">
                <a:solidFill>
                  <a:srgbClr val="0000FF"/>
                </a:solidFill>
                <a:latin typeface="#9Slide03 Arima Madurai Bold" panose="00000800000000000000"/>
              </a:rPr>
              <a:t>Nhiệm vụ: Trả lời các câu hỏi sau:</a:t>
            </a:r>
          </a:p>
          <a:p>
            <a:pPr algn="just"/>
            <a:r>
              <a:rPr lang="en-US" sz="3000">
                <a:solidFill>
                  <a:srgbClr val="C00000"/>
                </a:solidFill>
              </a:rPr>
              <a:t>+ Dựa vào đâu có thể đề xuất phương án đo tốc độ chuyển động của một vật?</a:t>
            </a:r>
          </a:p>
          <a:p>
            <a:pPr algn="just"/>
            <a:r>
              <a:rPr lang="en-US" sz="3000">
                <a:solidFill>
                  <a:srgbClr val="C00000"/>
                </a:solidFill>
              </a:rPr>
              <a:t>+ Hãy nêu các dụng cụ cần có và các bước tiến hành để đo tốc độ của một vật chuyển động?</a:t>
            </a:r>
          </a:p>
        </p:txBody>
      </p:sp>
      <p:sp>
        <p:nvSpPr>
          <p:cNvPr id="4" name="TextBox 3"/>
          <p:cNvSpPr txBox="1"/>
          <p:nvPr/>
        </p:nvSpPr>
        <p:spPr>
          <a:xfrm>
            <a:off x="3251198" y="4252157"/>
            <a:ext cx="8111516" cy="830997"/>
          </a:xfrm>
          <a:prstGeom prst="rect">
            <a:avLst/>
          </a:prstGeom>
          <a:noFill/>
        </p:spPr>
        <p:txBody>
          <a:bodyPr wrap="none" rtlCol="0">
            <a:spAutoFit/>
          </a:bodyPr>
          <a:lstStyle/>
          <a:p>
            <a:r>
              <a:rPr lang="en-US" sz="2400" b="1">
                <a:solidFill>
                  <a:srgbClr val="00D60A"/>
                </a:solidFill>
                <a:latin typeface="#9Slide03 Arima Madurai Black" panose="00000A00000000000000"/>
              </a:rPr>
              <a:t>Các nhóm thảo luận trong thời gian: 10 phút</a:t>
            </a:r>
          </a:p>
          <a:p>
            <a:r>
              <a:rPr lang="en-US" sz="2400" b="1">
                <a:solidFill>
                  <a:srgbClr val="00D60A"/>
                </a:solidFill>
                <a:latin typeface="#9Slide03 Arima Madurai Black" panose="00000A00000000000000"/>
              </a:rPr>
              <a:t>Đại diện các nhóm trình bày.</a:t>
            </a:r>
          </a:p>
        </p:txBody>
      </p:sp>
      <p:sp>
        <p:nvSpPr>
          <p:cNvPr id="14" name="文本框 1"/>
          <p:cNvSpPr txBox="1">
            <a:spLocks noChangeArrowheads="1"/>
          </p:cNvSpPr>
          <p:nvPr/>
        </p:nvSpPr>
        <p:spPr bwMode="auto">
          <a:xfrm>
            <a:off x="858983" y="0"/>
            <a:ext cx="117578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III.</a:t>
            </a:r>
            <a:r>
              <a:rPr kumimoji="0" lang="en-US" altLang="zh-CN" sz="2600" b="1" i="0" u="none" strike="noStrike" kern="1200" cap="none" spc="0" normalizeH="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 Cách đo tốc độ bằng dụng cụ thực hành ở nhà trường</a:t>
            </a:r>
            <a:endParaRPr kumimoji="0" lang="zh-CN" altLang="en-US" sz="2600" b="1" i="0" u="none" strike="noStrike" kern="1200" cap="none" spc="0" normalizeH="0" baseline="0" noProof="0" dirty="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endParaRPr>
          </a:p>
        </p:txBody>
      </p:sp>
      <p:sp>
        <p:nvSpPr>
          <p:cNvPr id="15" name="TextBox 14"/>
          <p:cNvSpPr txBox="1"/>
          <p:nvPr/>
        </p:nvSpPr>
        <p:spPr>
          <a:xfrm>
            <a:off x="1256145" y="492443"/>
            <a:ext cx="6821098" cy="461665"/>
          </a:xfrm>
          <a:prstGeom prst="rect">
            <a:avLst/>
          </a:prstGeom>
          <a:noFill/>
        </p:spPr>
        <p:txBody>
          <a:bodyPr wrap="none" rtlCol="0">
            <a:spAutoFit/>
          </a:bodyPr>
          <a:lstStyle/>
          <a:p>
            <a:r>
              <a:rPr lang="en-US" sz="2400" b="1">
                <a:solidFill>
                  <a:srgbClr val="0000FF"/>
                </a:solidFill>
                <a:latin typeface="#9Slide03 Arima Madurai Bold" panose="00000800000000000000"/>
              </a:rPr>
              <a:t>Cách đo tốc độ bằng đồng hồ bấm giây</a:t>
            </a:r>
          </a:p>
        </p:txBody>
      </p:sp>
    </p:spTree>
    <p:extLst>
      <p:ext uri="{BB962C8B-B14F-4D97-AF65-F5344CB8AC3E}">
        <p14:creationId xmlns:p14="http://schemas.microsoft.com/office/powerpoint/2010/main" val="1155590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5301126" y="1914930"/>
            <a:ext cx="6155150" cy="487506"/>
          </a:xfrm>
          <a:prstGeom prst="rect">
            <a:avLst/>
          </a:prstGeom>
        </p:spPr>
        <p:txBody>
          <a:bodyPr wrap="square">
            <a:spAutoFit/>
          </a:bodyPr>
          <a:lstStyle/>
          <a:p>
            <a:pPr marL="457200" marR="0" lvl="0" indent="0" algn="just" defTabSz="914400" rtl="0" eaLnBrk="1" fontAlgn="auto" latinLnBrk="0" hangingPunct="1">
              <a:lnSpc>
                <a:spcPct val="107000"/>
              </a:lnSpc>
              <a:spcBef>
                <a:spcPts val="200"/>
              </a:spcBef>
              <a:spcAft>
                <a:spcPts val="60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endParaRPr>
          </a:p>
        </p:txBody>
      </p:sp>
      <p:sp>
        <p:nvSpPr>
          <p:cNvPr id="4" name="TextBox 3"/>
          <p:cNvSpPr txBox="1"/>
          <p:nvPr/>
        </p:nvSpPr>
        <p:spPr>
          <a:xfrm>
            <a:off x="32327" y="563916"/>
            <a:ext cx="12127345"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                                                   </a:t>
            </a:r>
            <a:r>
              <a:rPr kumimoji="0" lang="vi-VN" sz="2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Đo tốc độ c</a:t>
            </a:r>
            <a:r>
              <a:rPr kumimoji="0" lang="en-US" sz="2800" b="1" i="0" u="none" strike="noStrike" kern="1200" cap="none" spc="0" normalizeH="0" baseline="0" noProof="0">
                <a:ln>
                  <a:noFill/>
                </a:ln>
                <a:solidFill>
                  <a:srgbClr val="0000FF"/>
                </a:solidFill>
                <a:effectLst/>
                <a:uLnTx/>
                <a:uFillTx/>
                <a:latin typeface="Calibri"/>
                <a:ea typeface="+mn-ea"/>
                <a:cs typeface="+mn-cs"/>
              </a:rPr>
              <a:t>ủ</a:t>
            </a:r>
            <a:r>
              <a:rPr kumimoji="0" lang="vi-VN" sz="2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a một ô t</a:t>
            </a:r>
            <a:r>
              <a:rPr kumimoji="0" lang="en-US" sz="2800" b="1" i="0" u="none" strike="noStrike" kern="1200" cap="none" spc="0" normalizeH="0" baseline="0" noProof="0">
                <a:ln>
                  <a:noFill/>
                </a:ln>
                <a:solidFill>
                  <a:srgbClr val="0000FF"/>
                </a:solidFill>
                <a:effectLst/>
                <a:uLnTx/>
                <a:uFillTx/>
                <a:latin typeface="Calibri"/>
                <a:ea typeface="+mn-ea"/>
                <a:cs typeface="+mn-cs"/>
              </a:rPr>
              <a:t>ô đồ chơi trên một mặt dốc</a:t>
            </a:r>
            <a:endParaRPr kumimoji="0" lang="vi-VN" sz="28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black"/>
                </a:solidFill>
                <a:effectLst/>
                <a:uLnTx/>
                <a:uFillTx/>
                <a:latin typeface="Calibri"/>
                <a:ea typeface="+mn-ea"/>
                <a:cs typeface="+mn-cs"/>
              </a:rPr>
              <a:t>* </a:t>
            </a:r>
            <a:r>
              <a:rPr kumimoji="0" lang="vi-VN" sz="2000" b="1" i="1" u="none" strike="noStrike" kern="1200" cap="none" spc="0" normalizeH="0" baseline="0" noProof="0">
                <a:ln>
                  <a:noFill/>
                </a:ln>
                <a:solidFill>
                  <a:prstClr val="black"/>
                </a:solidFill>
                <a:effectLst/>
                <a:uLnTx/>
                <a:uFillTx/>
                <a:latin typeface="Arial" panose="020B0604020202020204" pitchFamily="34" charset="0"/>
                <a:ea typeface="+mn-ea"/>
                <a:cs typeface="+mn-cs"/>
              </a:rPr>
              <a:t>Dụng cụ:</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Một ô tô </a:t>
            </a:r>
            <a:r>
              <a:rPr kumimoji="0" lang="en-US" sz="2400" b="0" i="0" u="none" strike="noStrike" kern="1200" cap="none" spc="0" normalizeH="0" baseline="0" noProof="0">
                <a:ln>
                  <a:noFill/>
                </a:ln>
                <a:solidFill>
                  <a:prstClr val="black"/>
                </a:solidFill>
                <a:effectLst/>
                <a:uLnTx/>
                <a:uFillTx/>
                <a:latin typeface="Calibri"/>
                <a:ea typeface="+mn-ea"/>
                <a:cs typeface="+mn-cs"/>
              </a:rPr>
              <a:t>đồ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chơi nhỏ, không có </a:t>
            </a:r>
            <a:r>
              <a:rPr kumimoji="0" lang="en-US" sz="2400" b="0" i="0" u="none" strike="noStrike" kern="1200" cap="none" spc="0" normalizeH="0" baseline="0" noProof="0">
                <a:ln>
                  <a:noFill/>
                </a:ln>
                <a:solidFill>
                  <a:prstClr val="black"/>
                </a:solidFill>
                <a:effectLst/>
                <a:uLnTx/>
                <a:uFillTx/>
                <a:latin typeface="Calibri"/>
                <a:ea typeface="+mn-ea"/>
                <a:cs typeface="+mn-cs"/>
              </a:rPr>
              <a:t>đ</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ộng cơ; một t</a:t>
            </a:r>
            <a:r>
              <a:rPr kumimoji="0" lang="en-US" sz="2400" b="0" i="0" u="none" strike="noStrike" kern="1200" cap="none" spc="0" normalizeH="0" baseline="0" noProof="0">
                <a:ln>
                  <a:noFill/>
                </a:ln>
                <a:solidFill>
                  <a:prstClr val="black"/>
                </a:solidFill>
                <a:effectLst/>
                <a:uLnTx/>
                <a:uFillTx/>
                <a:latin typeface="Calibri"/>
                <a:ea typeface="+mn-ea"/>
                <a:cs typeface="+mn-cs"/>
              </a:rPr>
              <a:t>ấ</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m g</a:t>
            </a:r>
            <a:r>
              <a:rPr kumimoji="0" lang="en-US" sz="2400" b="0" i="0" u="none" strike="noStrike" kern="1200" cap="none" spc="0" normalizeH="0" baseline="0" noProof="0">
                <a:ln>
                  <a:noFill/>
                </a:ln>
                <a:solidFill>
                  <a:prstClr val="black"/>
                </a:solidFill>
                <a:effectLst/>
                <a:uLnTx/>
                <a:uFillTx/>
                <a:latin typeface="Calibri"/>
                <a:ea typeface="+mn-ea"/>
                <a:cs typeface="+mn-cs"/>
              </a:rPr>
              <a:t>ỗ</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phẳng, dài khoảng 80 cm; thước dài, bút dạ hoặc phấn; đóng h</a:t>
            </a:r>
            <a:r>
              <a:rPr kumimoji="0" lang="en-US" sz="2400" b="0" i="0" u="none" strike="noStrike" kern="1200" cap="none" spc="0" normalizeH="0" baseline="0" noProof="0">
                <a:ln>
                  <a:noFill/>
                </a:ln>
                <a:solidFill>
                  <a:prstClr val="black"/>
                </a:solidFill>
                <a:effectLst/>
                <a:uLnTx/>
                <a:uFillTx/>
                <a:latin typeface="Calibri"/>
                <a:ea typeface="+mn-ea"/>
                <a:cs typeface="+mn-cs"/>
              </a:rPr>
              <a:t>ồ</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b</a:t>
            </a:r>
            <a:r>
              <a:rPr kumimoji="0" lang="en-US" sz="2400" b="0" i="0" u="none" strike="noStrike" kern="1200" cap="none" spc="0" normalizeH="0" baseline="0" noProof="0">
                <a:ln>
                  <a:noFill/>
                </a:ln>
                <a:solidFill>
                  <a:prstClr val="black"/>
                </a:solidFill>
                <a:effectLst/>
                <a:uLnTx/>
                <a:uFillTx/>
                <a:latin typeface="Calibri"/>
                <a:ea typeface="+mn-ea"/>
                <a:cs typeface="+mn-cs"/>
              </a:rPr>
              <a:t>ấ</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m giây cơ học hoặc điện t</a:t>
            </a:r>
            <a:r>
              <a:rPr kumimoji="0" lang="en-US" sz="2400" b="0" i="0" u="none" strike="noStrike" kern="1200" cap="none" spc="0" normalizeH="0" baseline="0" noProof="0">
                <a:ln>
                  <a:noFill/>
                </a:ln>
                <a:solidFill>
                  <a:prstClr val="black"/>
                </a:solidFill>
                <a:effectLst/>
                <a:uLnTx/>
                <a:uFillTx/>
                <a:latin typeface="Calibri"/>
                <a:ea typeface="+mn-ea"/>
                <a:cs typeface="+mn-cs"/>
              </a:rPr>
              <a:t>ử</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vài cuốn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black"/>
                </a:solidFill>
                <a:effectLst/>
                <a:uLnTx/>
                <a:uFillTx/>
                <a:latin typeface="Calibri"/>
                <a:ea typeface="+mn-ea"/>
                <a:cs typeface="+mn-cs"/>
              </a:rPr>
              <a:t>* </a:t>
            </a:r>
            <a:r>
              <a:rPr kumimoji="0" lang="vi-VN" sz="2400" b="1" i="1" u="none" strike="noStrike" kern="1200" cap="none" spc="0" normalizeH="0" baseline="0" noProof="0">
                <a:ln>
                  <a:noFill/>
                </a:ln>
                <a:solidFill>
                  <a:prstClr val="black"/>
                </a:solidFill>
                <a:effectLst/>
                <a:uLnTx/>
                <a:uFillTx/>
                <a:latin typeface="Arial" panose="020B0604020202020204" pitchFamily="34" charset="0"/>
                <a:ea typeface="+mn-ea"/>
                <a:cs typeface="+mn-cs"/>
              </a:rPr>
              <a:t>Ti</a:t>
            </a:r>
            <a:r>
              <a:rPr kumimoji="0" lang="en-US" sz="2400" b="1" i="1" u="none" strike="noStrike" kern="1200" cap="none" spc="0" normalizeH="0" baseline="0" noProof="0">
                <a:ln>
                  <a:noFill/>
                </a:ln>
                <a:solidFill>
                  <a:prstClr val="black"/>
                </a:solidFill>
                <a:effectLst/>
                <a:uLnTx/>
                <a:uFillTx/>
                <a:latin typeface="Calibri"/>
                <a:ea typeface="+mn-ea"/>
                <a:cs typeface="+mn-cs"/>
              </a:rPr>
              <a:t>ến hành:</a:t>
            </a:r>
            <a:endParaRPr kumimoji="0" lang="vi-VN" sz="2400" b="1" i="1"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                                                                                               </a:t>
            </a:r>
          </a:p>
        </p:txBody>
      </p:sp>
      <p:pic>
        <p:nvPicPr>
          <p:cNvPr id="6" name="Picture 5"/>
          <p:cNvPicPr>
            <a:picLocks noChangeAspect="1"/>
          </p:cNvPicPr>
          <p:nvPr/>
        </p:nvPicPr>
        <p:blipFill>
          <a:blip r:embed="rId5"/>
          <a:stretch>
            <a:fillRect/>
          </a:stretch>
        </p:blipFill>
        <p:spPr>
          <a:xfrm>
            <a:off x="5398882" y="2210248"/>
            <a:ext cx="5679090" cy="2248450"/>
          </a:xfrm>
          <a:prstGeom prst="rect">
            <a:avLst/>
          </a:prstGeom>
        </p:spPr>
      </p:pic>
      <p:graphicFrame>
        <p:nvGraphicFramePr>
          <p:cNvPr id="7" name="Table 6"/>
          <p:cNvGraphicFramePr>
            <a:graphicFrameLocks noGrp="1"/>
          </p:cNvGraphicFramePr>
          <p:nvPr/>
        </p:nvGraphicFramePr>
        <p:xfrm>
          <a:off x="130083" y="2891868"/>
          <a:ext cx="5171043" cy="2011680"/>
        </p:xfrm>
        <a:graphic>
          <a:graphicData uri="http://schemas.openxmlformats.org/drawingml/2006/table">
            <a:tbl>
              <a:tblPr firstRow="1" bandRow="1">
                <a:tableStyleId>{5940675A-B579-460E-94D1-54222C63F5DA}</a:tableStyleId>
              </a:tblPr>
              <a:tblGrid>
                <a:gridCol w="1723681">
                  <a:extLst>
                    <a:ext uri="{9D8B030D-6E8A-4147-A177-3AD203B41FA5}">
                      <a16:colId xmlns="" xmlns:a16="http://schemas.microsoft.com/office/drawing/2014/main" val="2077509268"/>
                    </a:ext>
                  </a:extLst>
                </a:gridCol>
                <a:gridCol w="1723681">
                  <a:extLst>
                    <a:ext uri="{9D8B030D-6E8A-4147-A177-3AD203B41FA5}">
                      <a16:colId xmlns="" xmlns:a16="http://schemas.microsoft.com/office/drawing/2014/main" val="3431665994"/>
                    </a:ext>
                  </a:extLst>
                </a:gridCol>
                <a:gridCol w="1723681">
                  <a:extLst>
                    <a:ext uri="{9D8B030D-6E8A-4147-A177-3AD203B41FA5}">
                      <a16:colId xmlns="" xmlns:a16="http://schemas.microsoft.com/office/drawing/2014/main" val="2189481772"/>
                    </a:ext>
                  </a:extLst>
                </a:gridCol>
              </a:tblGrid>
              <a:tr h="274704">
                <a:tc>
                  <a:txBody>
                    <a:bodyPr/>
                    <a:lstStyle/>
                    <a:p>
                      <a:r>
                        <a:rPr lang="en-US"/>
                        <a:t>Lần</a:t>
                      </a:r>
                      <a:r>
                        <a:rPr lang="en-US" baseline="0"/>
                        <a:t> đo</a:t>
                      </a:r>
                      <a:endParaRPr lang="en-US"/>
                    </a:p>
                  </a:txBody>
                  <a:tcPr>
                    <a:solidFill>
                      <a:schemeClr val="accent2">
                        <a:lumMod val="60000"/>
                        <a:lumOff val="40000"/>
                      </a:schemeClr>
                    </a:solidFill>
                  </a:tcPr>
                </a:tc>
                <a:tc>
                  <a:txBody>
                    <a:bodyPr/>
                    <a:lstStyle/>
                    <a:p>
                      <a:r>
                        <a:rPr lang="en-US"/>
                        <a:t>Quãng</a:t>
                      </a:r>
                      <a:r>
                        <a:rPr lang="en-US" baseline="0"/>
                        <a:t> đường (cm)</a:t>
                      </a:r>
                      <a:endParaRPr lang="en-US"/>
                    </a:p>
                  </a:txBody>
                  <a:tcPr>
                    <a:solidFill>
                      <a:schemeClr val="accent2">
                        <a:lumMod val="60000"/>
                        <a:lumOff val="40000"/>
                      </a:schemeClr>
                    </a:solidFill>
                  </a:tcPr>
                </a:tc>
                <a:tc>
                  <a:txBody>
                    <a:bodyPr/>
                    <a:lstStyle/>
                    <a:p>
                      <a:r>
                        <a:rPr lang="en-US"/>
                        <a:t>Thời</a:t>
                      </a:r>
                      <a:r>
                        <a:rPr lang="en-US" baseline="0"/>
                        <a:t> gian(s)</a:t>
                      </a:r>
                      <a:endParaRPr lang="en-US"/>
                    </a:p>
                  </a:txBody>
                  <a:tcPr>
                    <a:solidFill>
                      <a:schemeClr val="accent2">
                        <a:lumMod val="60000"/>
                        <a:lumOff val="40000"/>
                      </a:schemeClr>
                    </a:solidFill>
                  </a:tcPr>
                </a:tc>
                <a:extLst>
                  <a:ext uri="{0D108BD9-81ED-4DB2-BD59-A6C34878D82A}">
                    <a16:rowId xmlns="" xmlns:a16="http://schemas.microsoft.com/office/drawing/2014/main" val="4094679514"/>
                  </a:ext>
                </a:extLst>
              </a:tr>
              <a:tr h="274704">
                <a:tc>
                  <a:txBody>
                    <a:bodyPr/>
                    <a:lstStyle/>
                    <a:p>
                      <a:r>
                        <a:rPr lang="en-US"/>
                        <a:t>1</a:t>
                      </a:r>
                    </a:p>
                  </a:txBody>
                  <a:tcPr/>
                </a:tc>
                <a:tc>
                  <a:txBody>
                    <a:bodyPr/>
                    <a:lstStyle/>
                    <a:p>
                      <a:r>
                        <a:rPr lang="en-US"/>
                        <a:t>s</a:t>
                      </a:r>
                      <a:r>
                        <a:rPr lang="en-US" baseline="-25000"/>
                        <a:t>1</a:t>
                      </a:r>
                      <a:r>
                        <a:rPr lang="en-US" baseline="0"/>
                        <a:t>=</a:t>
                      </a:r>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t</a:t>
                      </a:r>
                      <a:r>
                        <a:rPr lang="en-US" baseline="-25000"/>
                        <a:t>1</a:t>
                      </a:r>
                      <a:r>
                        <a:rPr lang="en-US" baseline="0"/>
                        <a:t>=</a:t>
                      </a:r>
                      <a:endParaRPr lang="en-US"/>
                    </a:p>
                  </a:txBody>
                  <a:tcPr/>
                </a:tc>
                <a:extLst>
                  <a:ext uri="{0D108BD9-81ED-4DB2-BD59-A6C34878D82A}">
                    <a16:rowId xmlns="" xmlns:a16="http://schemas.microsoft.com/office/drawing/2014/main" val="2940876118"/>
                  </a:ext>
                </a:extLst>
              </a:tr>
              <a:tr h="274704">
                <a:tc>
                  <a:txBody>
                    <a:bodyPr/>
                    <a:lstStyle/>
                    <a:p>
                      <a:r>
                        <a:rPr lang="en-US"/>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s</a:t>
                      </a:r>
                      <a:r>
                        <a:rPr lang="en-US" baseline="-25000"/>
                        <a:t>2</a:t>
                      </a:r>
                      <a:r>
                        <a:rPr lang="en-US" baseline="0"/>
                        <a:t>=</a:t>
                      </a:r>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t</a:t>
                      </a:r>
                      <a:r>
                        <a:rPr lang="en-US" baseline="-25000"/>
                        <a:t>2</a:t>
                      </a:r>
                      <a:r>
                        <a:rPr lang="en-US" baseline="0"/>
                        <a:t>=</a:t>
                      </a:r>
                      <a:endParaRPr lang="en-US"/>
                    </a:p>
                  </a:txBody>
                  <a:tcPr/>
                </a:tc>
                <a:extLst>
                  <a:ext uri="{0D108BD9-81ED-4DB2-BD59-A6C34878D82A}">
                    <a16:rowId xmlns="" xmlns:a16="http://schemas.microsoft.com/office/drawing/2014/main" val="3300728871"/>
                  </a:ext>
                </a:extLst>
              </a:tr>
              <a:tr h="480732">
                <a:tc>
                  <a:txBody>
                    <a:bodyPr/>
                    <a:lstStyle/>
                    <a:p>
                      <a:r>
                        <a:rPr lang="en-US"/>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s</a:t>
                      </a:r>
                      <a:r>
                        <a:rPr lang="en-US" baseline="-25000"/>
                        <a:t>3</a:t>
                      </a:r>
                      <a:r>
                        <a:rPr lang="en-US" baseline="0"/>
                        <a:t>=</a:t>
                      </a:r>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t</a:t>
                      </a:r>
                      <a:r>
                        <a:rPr lang="en-US" baseline="-25000" dirty="0" err="1"/>
                        <a:t>3</a:t>
                      </a:r>
                      <a:r>
                        <a:rPr lang="en-US" baseline="0" dirty="0"/>
                        <a:t>=</a:t>
                      </a:r>
                      <a:endParaRPr lang="en-US" dirty="0"/>
                    </a:p>
                    <a:p>
                      <a:endParaRPr lang="en-US" dirty="0"/>
                    </a:p>
                  </a:txBody>
                  <a:tcPr/>
                </a:tc>
                <a:extLst>
                  <a:ext uri="{0D108BD9-81ED-4DB2-BD59-A6C34878D82A}">
                    <a16:rowId xmlns="" xmlns:a16="http://schemas.microsoft.com/office/drawing/2014/main" val="288211541"/>
                  </a:ext>
                </a:extLst>
              </a:tr>
            </a:tbl>
          </a:graphicData>
        </a:graphic>
      </p:graphicFrame>
      <p:grpSp>
        <p:nvGrpSpPr>
          <p:cNvPr id="16" name="Group 15"/>
          <p:cNvGrpSpPr/>
          <p:nvPr/>
        </p:nvGrpSpPr>
        <p:grpSpPr>
          <a:xfrm>
            <a:off x="4028656" y="30970"/>
            <a:ext cx="6491142" cy="532946"/>
            <a:chOff x="4236652" y="1180178"/>
            <a:chExt cx="5174995" cy="657989"/>
          </a:xfrm>
        </p:grpSpPr>
        <p:sp>
          <p:nvSpPr>
            <p:cNvPr id="17" name="矩形 8"/>
            <p:cNvSpPr/>
            <p:nvPr/>
          </p:nvSpPr>
          <p:spPr>
            <a:xfrm>
              <a:off x="4236652" y="1180178"/>
              <a:ext cx="3867622" cy="65798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华文细黑" panose="02010600040101010101" pitchFamily="2" charset="-122"/>
                <a:ea typeface="微软雅黑" charset="-122"/>
                <a:cs typeface="+mn-ea"/>
                <a:sym typeface="华文细黑" panose="02010600040101010101" pitchFamily="2" charset="-122"/>
              </a:endParaRPr>
            </a:p>
          </p:txBody>
        </p:sp>
        <p:sp>
          <p:nvSpPr>
            <p:cNvPr id="18" name="TextBox 17"/>
            <p:cNvSpPr txBox="1"/>
            <p:nvPr/>
          </p:nvSpPr>
          <p:spPr>
            <a:xfrm>
              <a:off x="4441933" y="1192186"/>
              <a:ext cx="4969714" cy="645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rPr>
                <a:t>QUAN SÁT THÍ NGHIỆM</a:t>
              </a:r>
            </a:p>
          </p:txBody>
        </p:sp>
      </p:grpSp>
      <p:sp>
        <p:nvSpPr>
          <p:cNvPr id="14" name="TextBox 13"/>
          <p:cNvSpPr txBox="1"/>
          <p:nvPr/>
        </p:nvSpPr>
        <p:spPr>
          <a:xfrm>
            <a:off x="5375565" y="4371124"/>
            <a:ext cx="631642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Tính giá trị trung bình của 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và của 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a:ea typeface="+mn-ea"/>
                <a:cs typeface="+mn-cs"/>
              </a:rPr>
              <a:t>Từ đó xác định tốc độ:         </a:t>
            </a:r>
          </a:p>
        </p:txBody>
      </p:sp>
      <p:graphicFrame>
        <p:nvGraphicFramePr>
          <p:cNvPr id="19" name="Object 18"/>
          <p:cNvGraphicFramePr>
            <a:graphicFrameLocks noChangeAspect="1"/>
          </p:cNvGraphicFramePr>
          <p:nvPr/>
        </p:nvGraphicFramePr>
        <p:xfrm>
          <a:off x="9589634" y="4249126"/>
          <a:ext cx="2109903" cy="899521"/>
        </p:xfrm>
        <a:graphic>
          <a:graphicData uri="http://schemas.openxmlformats.org/presentationml/2006/ole">
            <mc:AlternateContent xmlns:mc="http://schemas.openxmlformats.org/markup-compatibility/2006">
              <mc:Choice xmlns:v="urn:schemas-microsoft-com:vml" Requires="v">
                <p:oleObj spid="_x0000_s17491" name="Equation" r:id="rId6" imgW="901440" imgH="393480" progId="Equation.DSMT4">
                  <p:embed/>
                </p:oleObj>
              </mc:Choice>
              <mc:Fallback>
                <p:oleObj name="Equation" r:id="rId6" imgW="901440" imgH="393480" progId="Equation.DSMT4">
                  <p:embed/>
                  <p:pic>
                    <p:nvPicPr>
                      <p:cNvPr id="19" name="Object 18"/>
                      <p:cNvPicPr/>
                      <p:nvPr/>
                    </p:nvPicPr>
                    <p:blipFill>
                      <a:blip r:embed="rId7"/>
                      <a:stretch>
                        <a:fillRect/>
                      </a:stretch>
                    </p:blipFill>
                    <p:spPr>
                      <a:xfrm>
                        <a:off x="9589634" y="4249126"/>
                        <a:ext cx="2109903" cy="899521"/>
                      </a:xfrm>
                      <a:prstGeom prst="rect">
                        <a:avLst/>
                      </a:prstGeom>
                    </p:spPr>
                  </p:pic>
                </p:oleObj>
              </mc:Fallback>
            </mc:AlternateContent>
          </a:graphicData>
        </a:graphic>
      </p:graphicFrame>
      <p:graphicFrame>
        <p:nvGraphicFramePr>
          <p:cNvPr id="21" name="Object 20"/>
          <p:cNvGraphicFramePr>
            <a:graphicFrameLocks noChangeAspect="1"/>
          </p:cNvGraphicFramePr>
          <p:nvPr/>
        </p:nvGraphicFramePr>
        <p:xfrm>
          <a:off x="6847809" y="4777252"/>
          <a:ext cx="1652191" cy="712088"/>
        </p:xfrm>
        <a:graphic>
          <a:graphicData uri="http://schemas.openxmlformats.org/presentationml/2006/ole">
            <mc:AlternateContent xmlns:mc="http://schemas.openxmlformats.org/markup-compatibility/2006">
              <mc:Choice xmlns:v="urn:schemas-microsoft-com:vml" Requires="v">
                <p:oleObj spid="_x0000_s17492" name="Equation" r:id="rId8" imgW="825480" imgH="393480" progId="Equation.DSMT4">
                  <p:embed/>
                </p:oleObj>
              </mc:Choice>
              <mc:Fallback>
                <p:oleObj name="Equation" r:id="rId8" imgW="825480" imgH="393480" progId="Equation.DSMT4">
                  <p:embed/>
                  <p:pic>
                    <p:nvPicPr>
                      <p:cNvPr id="21" name="Object 20"/>
                      <p:cNvPicPr/>
                      <p:nvPr/>
                    </p:nvPicPr>
                    <p:blipFill>
                      <a:blip r:embed="rId9"/>
                      <a:stretch>
                        <a:fillRect/>
                      </a:stretch>
                    </p:blipFill>
                    <p:spPr>
                      <a:xfrm>
                        <a:off x="6847809" y="4777252"/>
                        <a:ext cx="1652191" cy="712088"/>
                      </a:xfrm>
                      <a:prstGeom prst="rect">
                        <a:avLst/>
                      </a:prstGeom>
                    </p:spPr>
                  </p:pic>
                </p:oleObj>
              </mc:Fallback>
            </mc:AlternateContent>
          </a:graphicData>
        </a:graphic>
      </p:graphicFrame>
      <p:graphicFrame>
        <p:nvGraphicFramePr>
          <p:cNvPr id="22" name="Object 21"/>
          <p:cNvGraphicFramePr>
            <a:graphicFrameLocks noChangeAspect="1"/>
          </p:cNvGraphicFramePr>
          <p:nvPr/>
        </p:nvGraphicFramePr>
        <p:xfrm>
          <a:off x="9242847" y="5148647"/>
          <a:ext cx="1425153" cy="772343"/>
        </p:xfrm>
        <a:graphic>
          <a:graphicData uri="http://schemas.openxmlformats.org/presentationml/2006/ole">
            <mc:AlternateContent xmlns:mc="http://schemas.openxmlformats.org/markup-compatibility/2006">
              <mc:Choice xmlns:v="urn:schemas-microsoft-com:vml" Requires="v">
                <p:oleObj spid="_x0000_s17493" name="Equation" r:id="rId10" imgW="393480" imgH="393480" progId="Equation.DSMT4">
                  <p:embed/>
                </p:oleObj>
              </mc:Choice>
              <mc:Fallback>
                <p:oleObj name="Equation" r:id="rId10" imgW="393480" imgH="393480" progId="Equation.DSMT4">
                  <p:embed/>
                  <p:pic>
                    <p:nvPicPr>
                      <p:cNvPr id="22" name="Object 21"/>
                      <p:cNvPicPr/>
                      <p:nvPr/>
                    </p:nvPicPr>
                    <p:blipFill>
                      <a:blip r:embed="rId11"/>
                      <a:stretch>
                        <a:fillRect/>
                      </a:stretch>
                    </p:blipFill>
                    <p:spPr>
                      <a:xfrm>
                        <a:off x="9242847" y="5148647"/>
                        <a:ext cx="1425153" cy="772343"/>
                      </a:xfrm>
                      <a:prstGeom prst="rect">
                        <a:avLst/>
                      </a:prstGeom>
                    </p:spPr>
                  </p:pic>
                </p:oleObj>
              </mc:Fallback>
            </mc:AlternateContent>
          </a:graphicData>
        </a:graphic>
      </p:graphicFrame>
    </p:spTree>
    <p:extLst>
      <p:ext uri="{BB962C8B-B14F-4D97-AF65-F5344CB8AC3E}">
        <p14:creationId xmlns:p14="http://schemas.microsoft.com/office/powerpoint/2010/main" val="36679386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6" name="文本框 1"/>
          <p:cNvSpPr txBox="1">
            <a:spLocks noChangeArrowheads="1"/>
          </p:cNvSpPr>
          <p:nvPr/>
        </p:nvSpPr>
        <p:spPr bwMode="auto">
          <a:xfrm>
            <a:off x="858983" y="0"/>
            <a:ext cx="117578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III.</a:t>
            </a:r>
            <a:r>
              <a:rPr kumimoji="0" lang="en-US" altLang="zh-CN" sz="2600" b="1" i="0" u="none" strike="noStrike" kern="1200" cap="none" spc="0" normalizeH="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 Cách đo tốc độ bằng dụng cụ thực hành ở nhà trường</a:t>
            </a:r>
            <a:endParaRPr kumimoji="0" lang="zh-CN" altLang="en-US" sz="2600" b="1" i="0" u="none" strike="noStrike" kern="1200" cap="none" spc="0" normalizeH="0" baseline="0" noProof="0" dirty="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endParaRPr>
          </a:p>
        </p:txBody>
      </p:sp>
      <p:sp>
        <p:nvSpPr>
          <p:cNvPr id="17" name="TextBox 16"/>
          <p:cNvSpPr txBox="1"/>
          <p:nvPr/>
        </p:nvSpPr>
        <p:spPr>
          <a:xfrm>
            <a:off x="1256145" y="492443"/>
            <a:ext cx="6821098" cy="461665"/>
          </a:xfrm>
          <a:prstGeom prst="rect">
            <a:avLst/>
          </a:prstGeom>
          <a:noFill/>
        </p:spPr>
        <p:txBody>
          <a:bodyPr wrap="none" rtlCol="0">
            <a:spAutoFit/>
          </a:bodyPr>
          <a:lstStyle/>
          <a:p>
            <a:r>
              <a:rPr lang="en-US" sz="2400" b="1">
                <a:solidFill>
                  <a:srgbClr val="0000FF"/>
                </a:solidFill>
                <a:latin typeface="#9Slide03 Arima Madurai Bold" panose="00000800000000000000"/>
              </a:rPr>
              <a:t>Cách đo tốc độ bằng đồng hồ bấm giây</a:t>
            </a:r>
          </a:p>
        </p:txBody>
      </p:sp>
      <p:grpSp>
        <p:nvGrpSpPr>
          <p:cNvPr id="18" name="Group 17"/>
          <p:cNvGrpSpPr/>
          <p:nvPr/>
        </p:nvGrpSpPr>
        <p:grpSpPr>
          <a:xfrm>
            <a:off x="1054065" y="1578529"/>
            <a:ext cx="10454444" cy="4244619"/>
            <a:chOff x="1030339" y="1189839"/>
            <a:chExt cx="6162806" cy="2730675"/>
          </a:xfrm>
        </p:grpSpPr>
        <p:sp>
          <p:nvSpPr>
            <p:cNvPr id="19" name="Cloud 18"/>
            <p:cNvSpPr/>
            <p:nvPr/>
          </p:nvSpPr>
          <p:spPr>
            <a:xfrm>
              <a:off x="1030339" y="1189839"/>
              <a:ext cx="6162806" cy="2730675"/>
            </a:xfrm>
            <a:prstGeom prst="cloud">
              <a:avLst/>
            </a:prstGeom>
            <a:noFill/>
            <a:ln w="19050" cap="flat" cmpd="sng" algn="ctr">
              <a:solidFill>
                <a:srgbClr val="CA520A">
                  <a:shade val="50000"/>
                </a:srgbClr>
              </a:solidFill>
              <a:prstDash val="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20" name="TextBox 19"/>
            <p:cNvSpPr txBox="1"/>
            <p:nvPr/>
          </p:nvSpPr>
          <p:spPr>
            <a:xfrm>
              <a:off x="1679599" y="1653543"/>
              <a:ext cx="5369715" cy="172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7030A0"/>
                  </a:solidFill>
                  <a:effectLst/>
                  <a:uLnTx/>
                  <a:uFillTx/>
                  <a:latin typeface="#9Slide03 Arima Madurai Black" panose="00000A00000000000000" pitchFamily="2" charset="0"/>
                  <a:ea typeface="微软雅黑"/>
                  <a:cs typeface="#9Slide03 Arima Madurai Black" panose="00000A00000000000000" pitchFamily="2" charset="0"/>
                </a:rPr>
                <a:t>Hai người</a:t>
              </a:r>
              <a:r>
                <a:rPr kumimoji="0" lang="en-US" sz="2800" b="0" i="0" u="none" strike="noStrike" kern="0" cap="none" spc="0" normalizeH="0" noProof="0">
                  <a:ln>
                    <a:noFill/>
                  </a:ln>
                  <a:solidFill>
                    <a:srgbClr val="7030A0"/>
                  </a:solidFill>
                  <a:effectLst/>
                  <a:uLnTx/>
                  <a:uFillTx/>
                  <a:latin typeface="#9Slide03 Arima Madurai Black" panose="00000A00000000000000" pitchFamily="2" charset="0"/>
                  <a:ea typeface="微软雅黑"/>
                  <a:cs typeface="#9Slide03 Arima Madurai Black" panose="00000A00000000000000" pitchFamily="2" charset="0"/>
                </a:rPr>
                <a:t> cùng đo thời gian chuyển động bằng đồng hồ bấm giây nhưng lại cho kết quả lệch nhau. Em giải thích điều này như thế nào? Từ đó thảo luận về ưu điểm và hạn chế của phương pháp đo tốc độ dùng đồng hồ bấm giây.</a:t>
              </a:r>
              <a:endParaRPr kumimoji="0" lang="en-US" sz="2800" b="0" i="0" u="none" strike="noStrike" kern="0" cap="none" spc="0" normalizeH="0" baseline="0" noProof="0">
                <a:ln>
                  <a:noFill/>
                </a:ln>
                <a:solidFill>
                  <a:srgbClr val="7030A0"/>
                </a:solidFill>
                <a:effectLst/>
                <a:uLnTx/>
                <a:uFillTx/>
                <a:latin typeface="#9Slide03 Arima Madurai Black" panose="00000A00000000000000" pitchFamily="2" charset="0"/>
                <a:ea typeface="微软雅黑"/>
                <a:cs typeface="#9Slide03 Arima Madurai Black" panose="00000A00000000000000" pitchFamily="2" charset="0"/>
              </a:endParaRPr>
            </a:p>
          </p:txBody>
        </p:sp>
      </p:grpSp>
      <p:pic>
        <p:nvPicPr>
          <p:cNvPr id="5122" name="Picture 2" descr="Hình ảnh Câu Hỏi PNG, Vector, PSD, và biểu tượng để tải về miễn phí |  pngtre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5178017"/>
            <a:ext cx="2179780" cy="169474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4151614" y="954109"/>
            <a:ext cx="5297185" cy="553998"/>
            <a:chOff x="4236652" y="1180178"/>
            <a:chExt cx="4953938" cy="683979"/>
          </a:xfrm>
        </p:grpSpPr>
        <p:sp>
          <p:nvSpPr>
            <p:cNvPr id="23" name="矩形 8"/>
            <p:cNvSpPr/>
            <p:nvPr/>
          </p:nvSpPr>
          <p:spPr>
            <a:xfrm>
              <a:off x="4236652" y="1180178"/>
              <a:ext cx="3867622" cy="65798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华文细黑" panose="02010600040101010101" pitchFamily="2" charset="-122"/>
                <a:ea typeface="微软雅黑" charset="-122"/>
                <a:cs typeface="+mn-ea"/>
                <a:sym typeface="华文细黑" panose="02010600040101010101" pitchFamily="2" charset="-122"/>
              </a:endParaRPr>
            </a:p>
          </p:txBody>
        </p:sp>
        <p:sp>
          <p:nvSpPr>
            <p:cNvPr id="24" name="TextBox 23"/>
            <p:cNvSpPr txBox="1"/>
            <p:nvPr/>
          </p:nvSpPr>
          <p:spPr>
            <a:xfrm>
              <a:off x="4522629" y="1218176"/>
              <a:ext cx="4667961" cy="645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rPr>
                <a:t>HOẠT ĐỘNG </a:t>
              </a:r>
              <a:r>
                <a:rPr lang="en-US" sz="2800">
                  <a:solidFill>
                    <a:srgbClr val="323433"/>
                  </a:solidFill>
                  <a:latin typeface="#9Slide03 Arima Madurai Black" panose="00000A00000000000000" pitchFamily="2" charset="0"/>
                  <a:cs typeface="#9Slide03 Arima Madurai Black" panose="00000A00000000000000" pitchFamily="2" charset="0"/>
                </a:rPr>
                <a:t>CÁ NHÂN</a:t>
              </a:r>
              <a:endParaRPr kumimoji="0" lang="en-US"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endParaRPr>
            </a:p>
          </p:txBody>
        </p:sp>
      </p:grpSp>
    </p:spTree>
    <p:extLst>
      <p:ext uri="{BB962C8B-B14F-4D97-AF65-F5344CB8AC3E}">
        <p14:creationId xmlns:p14="http://schemas.microsoft.com/office/powerpoint/2010/main" val="20584807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64247" y="4455300"/>
            <a:ext cx="11508510" cy="1200329"/>
          </a:xfrm>
          <a:prstGeom prst="rect">
            <a:avLst/>
          </a:prstGeom>
        </p:spPr>
        <p:txBody>
          <a:bodyPr wrap="square">
            <a:spAutoFit/>
          </a:bodyPr>
          <a:lstStyle/>
          <a:p>
            <a:pPr marL="342900" indent="-342900">
              <a:buFont typeface="Arial" panose="020B0604020202020204" pitchFamily="34" charset="0"/>
              <a:buChar char="•"/>
            </a:pPr>
            <a:r>
              <a:rPr lang="vi-VN" sz="2400" b="1">
                <a:solidFill>
                  <a:srgbClr val="0000FF"/>
                </a:solidFill>
                <a:latin typeface="Palatino Linotype" panose="02040502050505030304" pitchFamily="18" charset="0"/>
              </a:rPr>
              <a:t>Ưu điểm : </a:t>
            </a:r>
            <a:r>
              <a:rPr lang="vi-VN" sz="2400">
                <a:solidFill>
                  <a:srgbClr val="0000FF"/>
                </a:solidFill>
                <a:latin typeface="Palatino Linotype" panose="02040502050505030304" pitchFamily="18" charset="0"/>
              </a:rPr>
              <a:t>Nhỏ gọn, dễ sử dụng. Dễ xem. Độ chính xác khá cao</a:t>
            </a:r>
            <a:r>
              <a:rPr lang="en-US" sz="2400">
                <a:solidFill>
                  <a:srgbClr val="0000FF"/>
                </a:solidFill>
                <a:latin typeface="Palatino Linotype" panose="02040502050505030304" pitchFamily="18" charset="0"/>
              </a:rPr>
              <a:t>.</a:t>
            </a:r>
            <a:endParaRPr lang="vi-VN" sz="2400">
              <a:solidFill>
                <a:srgbClr val="0000FF"/>
              </a:solidFill>
              <a:latin typeface="Palatino Linotype" panose="02040502050505030304" pitchFamily="18" charset="0"/>
            </a:endParaRPr>
          </a:p>
          <a:p>
            <a:pPr>
              <a:buFont typeface="Arial" panose="020B0604020202020204" pitchFamily="34" charset="0"/>
              <a:buChar char="•"/>
            </a:pPr>
            <a:r>
              <a:rPr lang="en-US" sz="2400">
                <a:solidFill>
                  <a:srgbClr val="0000FF"/>
                </a:solidFill>
                <a:latin typeface="Palatino Linotype" panose="02040502050505030304" pitchFamily="18" charset="0"/>
              </a:rPr>
              <a:t> </a:t>
            </a:r>
            <a:r>
              <a:rPr lang="en-US" sz="2400" b="1">
                <a:solidFill>
                  <a:srgbClr val="0000FF"/>
                </a:solidFill>
                <a:latin typeface="Palatino Linotype" panose="02040502050505030304" pitchFamily="18" charset="0"/>
              </a:rPr>
              <a:t>Hạn chế</a:t>
            </a:r>
            <a:r>
              <a:rPr lang="vi-VN" sz="2400">
                <a:solidFill>
                  <a:srgbClr val="0000FF"/>
                </a:solidFill>
                <a:latin typeface="Palatino Linotype" panose="02040502050505030304" pitchFamily="18" charset="0"/>
              </a:rPr>
              <a:t>: </a:t>
            </a:r>
            <a:r>
              <a:rPr lang="en-US" sz="2400">
                <a:solidFill>
                  <a:srgbClr val="0000FF"/>
                </a:solidFill>
                <a:latin typeface="Palatino Linotype" panose="02040502050505030304" pitchFamily="18" charset="0"/>
              </a:rPr>
              <a:t>Đo thời gian không chính xác do thao tác của người đo.S</a:t>
            </a:r>
            <a:r>
              <a:rPr lang="vi-VN" sz="2400">
                <a:solidFill>
                  <a:srgbClr val="0000FF"/>
                </a:solidFill>
                <a:latin typeface="Palatino Linotype" panose="02040502050505030304" pitchFamily="18" charset="0"/>
              </a:rPr>
              <a:t>au một thời gian sử dụng thì phải thay pin và chỉnh lại đồng hồ đo</a:t>
            </a:r>
            <a:r>
              <a:rPr lang="en-US" sz="2400">
                <a:solidFill>
                  <a:srgbClr val="0000FF"/>
                </a:solidFill>
                <a:latin typeface="Palatino Linotype" panose="02040502050505030304" pitchFamily="18" charset="0"/>
              </a:rPr>
              <a:t>, khó sửa chữa</a:t>
            </a:r>
            <a:endParaRPr lang="vi-VN" sz="2400" b="0" i="0">
              <a:solidFill>
                <a:srgbClr val="0000FF"/>
              </a:solidFill>
              <a:effectLst/>
              <a:latin typeface="Palatino Linotype" panose="02040502050505030304" pitchFamily="18" charset="0"/>
            </a:endParaRPr>
          </a:p>
        </p:txBody>
      </p:sp>
      <p:sp>
        <p:nvSpPr>
          <p:cNvPr id="7" name="TextBox 6"/>
          <p:cNvSpPr txBox="1"/>
          <p:nvPr/>
        </p:nvSpPr>
        <p:spPr>
          <a:xfrm>
            <a:off x="1739819" y="479756"/>
            <a:ext cx="10313636"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7030A0"/>
                </a:solidFill>
                <a:effectLst/>
                <a:uLnTx/>
                <a:uFillTx/>
                <a:latin typeface="#9Slide03 Arima Madurai Black" panose="00000A00000000000000" pitchFamily="2" charset="0"/>
                <a:ea typeface="微软雅黑"/>
                <a:cs typeface="#9Slide03 Arima Madurai Black" panose="00000A00000000000000" pitchFamily="2" charset="0"/>
              </a:rPr>
              <a:t>Hai người</a:t>
            </a:r>
            <a:r>
              <a:rPr kumimoji="0" lang="en-US" sz="2400" b="1" i="0" u="none" strike="noStrike" kern="0" cap="none" spc="0" normalizeH="0" noProof="0">
                <a:ln>
                  <a:noFill/>
                </a:ln>
                <a:solidFill>
                  <a:srgbClr val="7030A0"/>
                </a:solidFill>
                <a:effectLst/>
                <a:uLnTx/>
                <a:uFillTx/>
                <a:latin typeface="#9Slide03 Arima Madurai Black" panose="00000A00000000000000" pitchFamily="2" charset="0"/>
                <a:ea typeface="微软雅黑"/>
                <a:cs typeface="#9Slide03 Arima Madurai Black" panose="00000A00000000000000" pitchFamily="2" charset="0"/>
              </a:rPr>
              <a:t> cùng đo thời gian chuyển động bằng đồng hồ bấm giây nhưng lại cho kết quả lệch nhau. Em giải thích điều này như thế nào? Từ đó thảo luận về ưu điểm và hạn chế của phương pháp đo tốc độ dùng đồng hồ bấm giây.</a:t>
            </a:r>
            <a:endParaRPr kumimoji="0" lang="en-US" sz="2400" b="1" i="0" u="none" strike="noStrike" kern="0" cap="none" spc="0" normalizeH="0" baseline="0" noProof="0">
              <a:ln>
                <a:noFill/>
              </a:ln>
              <a:solidFill>
                <a:srgbClr val="7030A0"/>
              </a:solidFill>
              <a:effectLst/>
              <a:uLnTx/>
              <a:uFillTx/>
              <a:latin typeface="#9Slide03 Arima Madurai Black" panose="00000A00000000000000" pitchFamily="2" charset="0"/>
              <a:ea typeface="微软雅黑"/>
              <a:cs typeface="#9Slide03 Arima Madurai Black" panose="00000A00000000000000" pitchFamily="2" charset="0"/>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4247" y="994370"/>
            <a:ext cx="1389062" cy="1102285"/>
          </a:xfrm>
          <a:prstGeom prst="rect">
            <a:avLst/>
          </a:prstGeom>
        </p:spPr>
      </p:pic>
      <p:sp>
        <p:nvSpPr>
          <p:cNvPr id="5" name="Rectangle 4"/>
          <p:cNvSpPr/>
          <p:nvPr/>
        </p:nvSpPr>
        <p:spPr>
          <a:xfrm>
            <a:off x="416647" y="2282862"/>
            <a:ext cx="11508510" cy="1938992"/>
          </a:xfrm>
          <a:prstGeom prst="rect">
            <a:avLst/>
          </a:prstGeom>
        </p:spPr>
        <p:txBody>
          <a:bodyPr wrap="square">
            <a:spAutoFit/>
          </a:bodyPr>
          <a:lstStyle/>
          <a:p>
            <a:r>
              <a:rPr lang="en-US" sz="2400">
                <a:solidFill>
                  <a:srgbClr val="333333"/>
                </a:solidFill>
                <a:latin typeface="Palatino Linotype" panose="02040502050505030304" pitchFamily="18" charset="0"/>
              </a:rPr>
              <a:t>Nguyên nhân dẫn đến kết quả lệch nhau có thể do:</a:t>
            </a:r>
          </a:p>
          <a:p>
            <a:r>
              <a:rPr lang="en-US" sz="2400" b="0" i="0">
                <a:solidFill>
                  <a:srgbClr val="333333"/>
                </a:solidFill>
                <a:effectLst/>
                <a:latin typeface="Palatino Linotype" panose="02040502050505030304" pitchFamily="18" charset="0"/>
              </a:rPr>
              <a:t>+ </a:t>
            </a:r>
            <a:r>
              <a:rPr lang="en-US" sz="2400">
                <a:solidFill>
                  <a:srgbClr val="333333"/>
                </a:solidFill>
                <a:latin typeface="Palatino Linotype" panose="02040502050505030304" pitchFamily="18" charset="0"/>
              </a:rPr>
              <a:t>Đ</a:t>
            </a:r>
            <a:r>
              <a:rPr lang="vi-VN" sz="2400">
                <a:solidFill>
                  <a:srgbClr val="333333"/>
                </a:solidFill>
                <a:latin typeface="Palatino Linotype" panose="02040502050505030304" pitchFamily="18" charset="0"/>
              </a:rPr>
              <a:t>ộng tác bấm đồng hồ của hai người không cùng 1 thời điểm, nhanh hoặc chậm hơn so với lúc xuất phát và lúc về đích</a:t>
            </a:r>
            <a:r>
              <a:rPr lang="en-US" sz="2400">
                <a:solidFill>
                  <a:srgbClr val="333333"/>
                </a:solidFill>
                <a:latin typeface="Palatino Linotype" panose="02040502050505030304" pitchFamily="18" charset="0"/>
              </a:rPr>
              <a:t>.</a:t>
            </a:r>
          </a:p>
          <a:p>
            <a:r>
              <a:rPr lang="en-US" sz="2400" b="0" i="0">
                <a:solidFill>
                  <a:srgbClr val="333333"/>
                </a:solidFill>
                <a:effectLst/>
                <a:latin typeface="Palatino Linotype" panose="02040502050505030304" pitchFamily="18" charset="0"/>
              </a:rPr>
              <a:t>+ Đồng hồ sử dụng có nút bấm không nhạy, pin của đồng hồ (nếu pin yếu sẽ ảnh hưởng đến hoạt động của chiếc đồng hồ.</a:t>
            </a:r>
            <a:endParaRPr lang="vi-VN" sz="2400" b="0" i="0">
              <a:solidFill>
                <a:srgbClr val="333333"/>
              </a:solidFill>
              <a:effectLst/>
              <a:latin typeface="Palatino Linotype" panose="02040502050505030304" pitchFamily="18" charset="0"/>
            </a:endParaRPr>
          </a:p>
        </p:txBody>
      </p:sp>
    </p:spTree>
    <p:extLst>
      <p:ext uri="{BB962C8B-B14F-4D97-AF65-F5344CB8AC3E}">
        <p14:creationId xmlns:p14="http://schemas.microsoft.com/office/powerpoint/2010/main" val="2280450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文本框 1"/>
          <p:cNvSpPr txBox="1">
            <a:spLocks noChangeArrowheads="1"/>
          </p:cNvSpPr>
          <p:nvPr/>
        </p:nvSpPr>
        <p:spPr bwMode="auto">
          <a:xfrm>
            <a:off x="738910" y="-9236"/>
            <a:ext cx="117578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III.</a:t>
            </a:r>
            <a:r>
              <a:rPr kumimoji="0" lang="en-US" altLang="zh-CN" sz="2600" b="1" i="0" u="none" strike="noStrike" kern="1200" cap="none" spc="0" normalizeH="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 Cách đo tốc độ bằng dụng cụ thực hành ở nhà trường</a:t>
            </a:r>
            <a:endParaRPr kumimoji="0" lang="zh-CN" altLang="en-US" sz="2600" b="1" i="0" u="none" strike="noStrike" kern="1200" cap="none" spc="0" normalizeH="0" baseline="0" noProof="0" dirty="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endParaRPr>
          </a:p>
        </p:txBody>
      </p:sp>
      <p:sp>
        <p:nvSpPr>
          <p:cNvPr id="6" name="TextBox 5"/>
          <p:cNvSpPr txBox="1"/>
          <p:nvPr/>
        </p:nvSpPr>
        <p:spPr>
          <a:xfrm>
            <a:off x="877454" y="483207"/>
            <a:ext cx="10935855" cy="830997"/>
          </a:xfrm>
          <a:prstGeom prst="rect">
            <a:avLst/>
          </a:prstGeom>
          <a:noFill/>
        </p:spPr>
        <p:txBody>
          <a:bodyPr wrap="square" rtlCol="0">
            <a:spAutoFit/>
          </a:bodyPr>
          <a:lstStyle/>
          <a:p>
            <a:r>
              <a:rPr lang="en-US" sz="2400" b="1">
                <a:solidFill>
                  <a:srgbClr val="0000FF"/>
                </a:solidFill>
                <a:latin typeface="#9Slide03 Arima Madurai Bold" panose="00000800000000000000"/>
              </a:rPr>
              <a:t>Cách đo tốc độ bằng đồng hồ đo thời gian hiện số và cổng quang điện</a:t>
            </a:r>
          </a:p>
        </p:txBody>
      </p:sp>
      <p:grpSp>
        <p:nvGrpSpPr>
          <p:cNvPr id="7" name="Group 6"/>
          <p:cNvGrpSpPr/>
          <p:nvPr/>
        </p:nvGrpSpPr>
        <p:grpSpPr>
          <a:xfrm>
            <a:off x="3696788" y="975650"/>
            <a:ext cx="5297185" cy="553998"/>
            <a:chOff x="4236652" y="1180178"/>
            <a:chExt cx="4953938" cy="683979"/>
          </a:xfrm>
        </p:grpSpPr>
        <p:sp>
          <p:nvSpPr>
            <p:cNvPr id="8" name="矩形 8"/>
            <p:cNvSpPr/>
            <p:nvPr/>
          </p:nvSpPr>
          <p:spPr>
            <a:xfrm>
              <a:off x="4236652" y="1180178"/>
              <a:ext cx="3867622" cy="65798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华文细黑" panose="02010600040101010101" pitchFamily="2" charset="-122"/>
                <a:ea typeface="微软雅黑" charset="-122"/>
                <a:cs typeface="+mn-ea"/>
                <a:sym typeface="华文细黑" panose="02010600040101010101" pitchFamily="2" charset="-122"/>
              </a:endParaRPr>
            </a:p>
          </p:txBody>
        </p:sp>
        <p:sp>
          <p:nvSpPr>
            <p:cNvPr id="9" name="TextBox 8"/>
            <p:cNvSpPr txBox="1"/>
            <p:nvPr/>
          </p:nvSpPr>
          <p:spPr>
            <a:xfrm>
              <a:off x="4522629" y="1218176"/>
              <a:ext cx="4667961" cy="645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rPr>
                <a:t>HOẠT ĐỘNG </a:t>
              </a:r>
              <a:r>
                <a:rPr lang="en-US" sz="2800">
                  <a:solidFill>
                    <a:srgbClr val="323433"/>
                  </a:solidFill>
                  <a:latin typeface="#9Slide03 Arima Madurai Black" panose="00000A00000000000000" pitchFamily="2" charset="0"/>
                  <a:cs typeface="#9Slide03 Arima Madurai Black" panose="00000A00000000000000" pitchFamily="2" charset="0"/>
                </a:rPr>
                <a:t>NHÓM</a:t>
              </a:r>
              <a:endParaRPr kumimoji="0" lang="en-US"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endParaRPr>
            </a:p>
          </p:txBody>
        </p:sp>
      </p:grpSp>
      <p:sp>
        <p:nvSpPr>
          <p:cNvPr id="13" name="TextBox 12"/>
          <p:cNvSpPr txBox="1"/>
          <p:nvPr/>
        </p:nvSpPr>
        <p:spPr>
          <a:xfrm>
            <a:off x="5938981" y="2132219"/>
            <a:ext cx="6186309" cy="707886"/>
          </a:xfrm>
          <a:prstGeom prst="rect">
            <a:avLst/>
          </a:prstGeom>
          <a:noFill/>
        </p:spPr>
        <p:txBody>
          <a:bodyPr wrap="none" rtlCol="0">
            <a:spAutoFit/>
          </a:bodyPr>
          <a:lstStyle/>
          <a:p>
            <a:r>
              <a:rPr lang="en-US" sz="2000" b="1">
                <a:solidFill>
                  <a:srgbClr val="FF0000"/>
                </a:solidFill>
                <a:latin typeface="#9Slide03 Arima Madurai Bold" panose="00000800000000000000"/>
              </a:rPr>
              <a:t>Nhiệm vụ: </a:t>
            </a:r>
          </a:p>
          <a:p>
            <a:r>
              <a:rPr lang="en-US" sz="2000" b="1">
                <a:solidFill>
                  <a:srgbClr val="FF0000"/>
                </a:solidFill>
                <a:latin typeface="#9Slide03 Arima Madurai Bold" panose="00000800000000000000"/>
              </a:rPr>
              <a:t>Thảo luận hoàn thành phiếu học tập số </a:t>
            </a:r>
            <a:r>
              <a:rPr lang="en-US" sz="2000">
                <a:solidFill>
                  <a:srgbClr val="FF0000"/>
                </a:solidFill>
                <a:latin typeface="#9Slide03 Arima Madurai Black" panose="00000A00000000000000"/>
              </a:rPr>
              <a:t>3</a:t>
            </a:r>
          </a:p>
        </p:txBody>
      </p:sp>
      <p:sp>
        <p:nvSpPr>
          <p:cNvPr id="14" name="TextBox 13"/>
          <p:cNvSpPr txBox="1"/>
          <p:nvPr/>
        </p:nvSpPr>
        <p:spPr>
          <a:xfrm>
            <a:off x="5689601" y="3456393"/>
            <a:ext cx="6807199" cy="707886"/>
          </a:xfrm>
          <a:prstGeom prst="rect">
            <a:avLst/>
          </a:prstGeom>
          <a:noFill/>
        </p:spPr>
        <p:txBody>
          <a:bodyPr wrap="square" rtlCol="0">
            <a:spAutoFit/>
          </a:bodyPr>
          <a:lstStyle/>
          <a:p>
            <a:r>
              <a:rPr lang="en-US" sz="2000" b="1">
                <a:solidFill>
                  <a:srgbClr val="0000FF"/>
                </a:solidFill>
                <a:latin typeface="#9Slide03 Arima Madurai Black" panose="00000A00000000000000"/>
              </a:rPr>
              <a:t>Các nhóm thảo luận trong thời gian: 10 phút</a:t>
            </a:r>
          </a:p>
          <a:p>
            <a:r>
              <a:rPr lang="en-US" sz="2000" b="1">
                <a:solidFill>
                  <a:srgbClr val="0000FF"/>
                </a:solidFill>
                <a:latin typeface="#9Slide03 Arima Madurai Black" panose="00000A00000000000000"/>
              </a:rPr>
              <a:t>Đại diện các nhóm trình bày.</a:t>
            </a:r>
          </a:p>
        </p:txBody>
      </p:sp>
      <p:pic>
        <p:nvPicPr>
          <p:cNvPr id="2" name="Picture 1"/>
          <p:cNvPicPr>
            <a:picLocks noChangeAspect="1"/>
          </p:cNvPicPr>
          <p:nvPr/>
        </p:nvPicPr>
        <p:blipFill>
          <a:blip r:embed="rId4"/>
          <a:stretch>
            <a:fillRect/>
          </a:stretch>
        </p:blipFill>
        <p:spPr>
          <a:xfrm>
            <a:off x="0" y="1600422"/>
            <a:ext cx="5689601" cy="5257578"/>
          </a:xfrm>
          <a:prstGeom prst="rect">
            <a:avLst/>
          </a:prstGeom>
        </p:spPr>
      </p:pic>
    </p:spTree>
    <p:extLst>
      <p:ext uri="{BB962C8B-B14F-4D97-AF65-F5344CB8AC3E}">
        <p14:creationId xmlns:p14="http://schemas.microsoft.com/office/powerpoint/2010/main" val="2492198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5" name="图片 4" descr="E:\素材\卡通\56c4d60e7458727b73666ec5ee22d060.png56c4d60e7458727b73666ec5ee22d06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flipH="1">
            <a:off x="1063625" y="2061210"/>
            <a:ext cx="4527550" cy="5805805"/>
          </a:xfrm>
          <a:prstGeom prst="rect">
            <a:avLst/>
          </a:prstGeom>
        </p:spPr>
      </p:pic>
      <p:sp>
        <p:nvSpPr>
          <p:cNvPr id="6" name="TextBox 5"/>
          <p:cNvSpPr txBox="1"/>
          <p:nvPr/>
        </p:nvSpPr>
        <p:spPr>
          <a:xfrm>
            <a:off x="5018566" y="853133"/>
            <a:ext cx="6032891" cy="830997"/>
          </a:xfrm>
          <a:prstGeom prst="rect">
            <a:avLst/>
          </a:prstGeom>
          <a:noFill/>
        </p:spPr>
        <p:txBody>
          <a:bodyPr wrap="square" rtlCol="0">
            <a:spAutoFit/>
          </a:bodyPr>
          <a:lstStyle/>
          <a:p>
            <a:r>
              <a:rPr lang="vi-VN" sz="4800">
                <a:solidFill>
                  <a:srgbClr val="FA5533"/>
                </a:solidFill>
                <a:latin typeface="#9Slide03 Arima Madurai Black" panose="00000A00000000000000" pitchFamily="2" charset="0"/>
                <a:cs typeface="#9Slide03 Arima Madurai Black" panose="00000A00000000000000" pitchFamily="2" charset="0"/>
              </a:rPr>
              <a:t>CHỦ ĐỀ </a:t>
            </a:r>
            <a:r>
              <a:rPr lang="en-US" sz="4800">
                <a:solidFill>
                  <a:srgbClr val="FA5533"/>
                </a:solidFill>
                <a:latin typeface="#9Slide03 Arima Madurai Black" panose="00000A00000000000000" pitchFamily="2" charset="0"/>
                <a:cs typeface="#9Slide03 Arima Madurai Black" panose="00000A00000000000000" pitchFamily="2" charset="0"/>
              </a:rPr>
              <a:t>4</a:t>
            </a:r>
            <a:r>
              <a:rPr lang="vi-VN" sz="4800">
                <a:solidFill>
                  <a:srgbClr val="FA5533"/>
                </a:solidFill>
                <a:latin typeface="#9Slide03 Arima Madurai Black" panose="00000A00000000000000" pitchFamily="2" charset="0"/>
                <a:cs typeface="#9Slide03 Arima Madurai Black" panose="00000A00000000000000" pitchFamily="2" charset="0"/>
              </a:rPr>
              <a:t>:</a:t>
            </a:r>
            <a:r>
              <a:rPr lang="en-US" sz="4800">
                <a:solidFill>
                  <a:srgbClr val="FA5533"/>
                </a:solidFill>
                <a:latin typeface="#9Slide03 Arima Madurai Black" panose="00000A00000000000000" pitchFamily="2" charset="0"/>
                <a:cs typeface="#9Slide03 Arima Madurai Black" panose="00000A00000000000000" pitchFamily="2" charset="0"/>
              </a:rPr>
              <a:t>TỐC ĐỘ</a:t>
            </a:r>
          </a:p>
        </p:txBody>
      </p:sp>
      <p:sp>
        <p:nvSpPr>
          <p:cNvPr id="7" name="TextBox 6"/>
          <p:cNvSpPr txBox="1"/>
          <p:nvPr/>
        </p:nvSpPr>
        <p:spPr>
          <a:xfrm>
            <a:off x="2963924" y="1549505"/>
            <a:ext cx="8628607" cy="646331"/>
          </a:xfrm>
          <a:prstGeom prst="rect">
            <a:avLst/>
          </a:prstGeom>
          <a:noFill/>
        </p:spPr>
        <p:txBody>
          <a:bodyPr wrap="square" rtlCol="0">
            <a:spAutoFit/>
          </a:bodyPr>
          <a:lstStyle/>
          <a:p>
            <a:r>
              <a:rPr lang="en-US" sz="3600">
                <a:solidFill>
                  <a:srgbClr val="1278AD"/>
                </a:solidFill>
                <a:latin typeface="#9Slide03 Arima Madurai Black" panose="00000A00000000000000"/>
                <a:cs typeface="#9Slide03 Arima Madurai Bold" panose="00000800000000000000" pitchFamily="2" charset="0"/>
              </a:rPr>
              <a:t> </a:t>
            </a:r>
            <a:r>
              <a:rPr lang="en-US" sz="3600" b="1">
                <a:solidFill>
                  <a:srgbClr val="1278AD"/>
                </a:solidFill>
                <a:latin typeface="#9Slide03 Arima Madurai Black" panose="00000A00000000000000"/>
                <a:cs typeface="#9Slide03 Arima Madurai Bold" panose="00000800000000000000" pitchFamily="2" charset="0"/>
              </a:rPr>
              <a:t>BÀI 7: TỐC ĐỘ CỦA CHUYỂN ĐỘNG</a:t>
            </a:r>
          </a:p>
        </p:txBody>
      </p:sp>
    </p:spTree>
    <p:extLst>
      <p:ext uri="{BB962C8B-B14F-4D97-AF65-F5344CB8AC3E}">
        <p14:creationId xmlns:p14="http://schemas.microsoft.com/office/powerpoint/2010/main" val="2045439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5"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2" name="Đo tốc độ - KHTN 7 (Kết nối tri thức với cuộc sống) - Cô Lê Thùy Trang">
            <a:hlinkClick r:id="" action="ppaction://media"/>
          </p:cNvPr>
          <p:cNvPicPr>
            <a:picLocks noChangeAspect="1"/>
          </p:cNvPicPr>
          <p:nvPr>
            <a:videoFile r:link="rId1"/>
            <p:extLst>
              <p:ext uri="{DAA4B4D4-6D71-4841-9C94-3DE7FCFB9230}">
                <p14:media xmlns:p14="http://schemas.microsoft.com/office/powerpoint/2010/main" r:embed="rId2">
                  <p14:trim st="1260703" end="613079"/>
                </p14:media>
              </p:ext>
            </p:extLst>
          </p:nvPr>
        </p:nvPicPr>
        <p:blipFill>
          <a:blip r:embed="rId6"/>
          <a:stretch>
            <a:fillRect/>
          </a:stretch>
        </p:blipFill>
        <p:spPr>
          <a:xfrm>
            <a:off x="1376216" y="975649"/>
            <a:ext cx="9790547" cy="5220219"/>
          </a:xfrm>
          <a:prstGeom prst="rect">
            <a:avLst/>
          </a:prstGeom>
        </p:spPr>
      </p:pic>
      <p:sp>
        <p:nvSpPr>
          <p:cNvPr id="3" name="文本框 1"/>
          <p:cNvSpPr txBox="1">
            <a:spLocks noChangeArrowheads="1"/>
          </p:cNvSpPr>
          <p:nvPr/>
        </p:nvSpPr>
        <p:spPr bwMode="auto">
          <a:xfrm>
            <a:off x="738910" y="-9236"/>
            <a:ext cx="117578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III.</a:t>
            </a:r>
            <a:r>
              <a:rPr kumimoji="0" lang="en-US" altLang="zh-CN" sz="2600" b="1" i="0" u="none" strike="noStrike" kern="1200" cap="none" spc="0" normalizeH="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 Cách đo tốc độ bằng dụng cụ thực hành ở nhà trường</a:t>
            </a:r>
            <a:endParaRPr kumimoji="0" lang="zh-CN" altLang="en-US" sz="2600" b="1" i="0" u="none" strike="noStrike" kern="1200" cap="none" spc="0" normalizeH="0" baseline="0" noProof="0" dirty="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endParaRPr>
          </a:p>
        </p:txBody>
      </p:sp>
      <p:sp>
        <p:nvSpPr>
          <p:cNvPr id="4" name="TextBox 3"/>
          <p:cNvSpPr txBox="1"/>
          <p:nvPr/>
        </p:nvSpPr>
        <p:spPr>
          <a:xfrm>
            <a:off x="877454" y="239901"/>
            <a:ext cx="10935855" cy="830997"/>
          </a:xfrm>
          <a:prstGeom prst="rect">
            <a:avLst/>
          </a:prstGeom>
          <a:noFill/>
        </p:spPr>
        <p:txBody>
          <a:bodyPr wrap="square" rtlCol="0">
            <a:spAutoFit/>
          </a:bodyPr>
          <a:lstStyle/>
          <a:p>
            <a:r>
              <a:rPr lang="en-US" sz="2400" b="1">
                <a:solidFill>
                  <a:srgbClr val="0000FF"/>
                </a:solidFill>
                <a:latin typeface="#9Slide03 Arima Madurai Bold" panose="00000800000000000000"/>
              </a:rPr>
              <a:t>Cách đo tốc độ bằng đồng hồ đo thời gian hiện số và cổng quang điện</a:t>
            </a:r>
          </a:p>
        </p:txBody>
      </p:sp>
    </p:spTree>
    <p:extLst>
      <p:ext uri="{BB962C8B-B14F-4D97-AF65-F5344CB8AC3E}">
        <p14:creationId xmlns:p14="http://schemas.microsoft.com/office/powerpoint/2010/main" val="8084076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61224">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9" name="Picture 2" descr="Hiệu lực của biển báo hạn chế tốc độ"/>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1381" y="277090"/>
            <a:ext cx="8515927" cy="39337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618183"/>
            <a:ext cx="3389745" cy="2284176"/>
          </a:xfrm>
          <a:prstGeom prst="rect">
            <a:avLst/>
          </a:prstGeom>
        </p:spPr>
      </p:pic>
      <p:sp>
        <p:nvSpPr>
          <p:cNvPr id="10" name="TextBox 9"/>
          <p:cNvSpPr txBox="1"/>
          <p:nvPr/>
        </p:nvSpPr>
        <p:spPr>
          <a:xfrm>
            <a:off x="3874336" y="4121788"/>
            <a:ext cx="5775042" cy="707886"/>
          </a:xfrm>
          <a:prstGeom prst="rect">
            <a:avLst/>
          </a:prstGeom>
          <a:noFill/>
        </p:spPr>
        <p:txBody>
          <a:bodyPr wrap="none" rtlCol="0">
            <a:spAutoFit/>
          </a:bodyPr>
          <a:lstStyle/>
          <a:p>
            <a:r>
              <a:rPr lang="en-US" sz="4000">
                <a:solidFill>
                  <a:srgbClr val="0000FF"/>
                </a:solidFill>
              </a:rPr>
              <a:t>Biển báo này có ý nghĩa gì?</a:t>
            </a:r>
          </a:p>
        </p:txBody>
      </p:sp>
    </p:spTree>
    <p:extLst>
      <p:ext uri="{BB962C8B-B14F-4D97-AF65-F5344CB8AC3E}">
        <p14:creationId xmlns:p14="http://schemas.microsoft.com/office/powerpoint/2010/main" val="3470859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738910" y="-9236"/>
            <a:ext cx="117578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IV.</a:t>
            </a:r>
            <a:r>
              <a:rPr kumimoji="0" lang="en-US" altLang="zh-CN" sz="2600" b="1" i="0" u="none" strike="noStrike" kern="1200" cap="none" spc="0" normalizeH="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 Cách đo tốc độ bằng thiết bị”bắn tốc độ”</a:t>
            </a:r>
            <a:endParaRPr kumimoji="0" lang="zh-CN" altLang="en-US" sz="2600" b="1" i="0" u="none" strike="noStrike" kern="1200" cap="none" spc="0" normalizeH="0" baseline="0" noProof="0" dirty="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endParaRPr>
          </a:p>
        </p:txBody>
      </p:sp>
      <p:pic>
        <p:nvPicPr>
          <p:cNvPr id="3" name="Picture 2"/>
          <p:cNvPicPr>
            <a:picLocks noChangeAspect="1"/>
          </p:cNvPicPr>
          <p:nvPr/>
        </p:nvPicPr>
        <p:blipFill>
          <a:blip r:embed="rId4"/>
          <a:stretch>
            <a:fillRect/>
          </a:stretch>
        </p:blipFill>
        <p:spPr>
          <a:xfrm>
            <a:off x="1103630" y="1027112"/>
            <a:ext cx="4762500" cy="3076575"/>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51600" y="1027112"/>
            <a:ext cx="4575810" cy="3118369"/>
          </a:xfrm>
          <a:prstGeom prst="rect">
            <a:avLst/>
          </a:prstGeom>
        </p:spPr>
      </p:pic>
      <p:sp>
        <p:nvSpPr>
          <p:cNvPr id="6" name="TextBox 5"/>
          <p:cNvSpPr txBox="1"/>
          <p:nvPr/>
        </p:nvSpPr>
        <p:spPr>
          <a:xfrm>
            <a:off x="1103630" y="4366220"/>
            <a:ext cx="10417810" cy="1077218"/>
          </a:xfrm>
          <a:prstGeom prst="rect">
            <a:avLst/>
          </a:prstGeom>
          <a:noFill/>
        </p:spPr>
        <p:txBody>
          <a:bodyPr wrap="square" rtlCol="0">
            <a:spAutoFit/>
          </a:bodyPr>
          <a:lstStyle/>
          <a:p>
            <a:r>
              <a:rPr lang="en-US" sz="3200"/>
              <a:t>Thiết bị ”bắn tốc độ“ (súng ”bắn tốc độ“) là thiết bị kiểm tra tốc độ của các phương tiện giao thông đường bộ. </a:t>
            </a:r>
          </a:p>
        </p:txBody>
      </p:sp>
    </p:spTree>
    <p:extLst>
      <p:ext uri="{BB962C8B-B14F-4D97-AF65-F5344CB8AC3E}">
        <p14:creationId xmlns:p14="http://schemas.microsoft.com/office/powerpoint/2010/main" val="190706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738910" y="-9236"/>
            <a:ext cx="117578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IV. Cách đo tốc độ bằng thiết bị”bắn tốc độ”</a:t>
            </a:r>
            <a:endParaRPr kumimoji="0" lang="zh-CN" altLang="en-US" sz="2600" b="1" i="0" u="none" strike="noStrike" kern="1200" cap="none" spc="0" normalizeH="0" baseline="0" noProof="0" dirty="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endParaRPr>
          </a:p>
        </p:txBody>
      </p:sp>
      <p:grpSp>
        <p:nvGrpSpPr>
          <p:cNvPr id="7" name="Group 6"/>
          <p:cNvGrpSpPr/>
          <p:nvPr/>
        </p:nvGrpSpPr>
        <p:grpSpPr>
          <a:xfrm>
            <a:off x="3696788" y="975650"/>
            <a:ext cx="5297185" cy="553998"/>
            <a:chOff x="4236652" y="1180178"/>
            <a:chExt cx="4953938" cy="683979"/>
          </a:xfrm>
        </p:grpSpPr>
        <p:sp>
          <p:nvSpPr>
            <p:cNvPr id="8" name="矩形 8"/>
            <p:cNvSpPr/>
            <p:nvPr/>
          </p:nvSpPr>
          <p:spPr>
            <a:xfrm>
              <a:off x="4236652" y="1180178"/>
              <a:ext cx="3867622" cy="65798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华文细黑" panose="02010600040101010101" pitchFamily="2" charset="-122"/>
                <a:ea typeface="微软雅黑" charset="-122"/>
                <a:cs typeface="+mn-ea"/>
                <a:sym typeface="华文细黑" panose="02010600040101010101" pitchFamily="2" charset="-122"/>
              </a:endParaRPr>
            </a:p>
          </p:txBody>
        </p:sp>
        <p:sp>
          <p:nvSpPr>
            <p:cNvPr id="9" name="TextBox 8"/>
            <p:cNvSpPr txBox="1"/>
            <p:nvPr/>
          </p:nvSpPr>
          <p:spPr>
            <a:xfrm>
              <a:off x="4522629" y="1218176"/>
              <a:ext cx="4667961" cy="645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rPr>
                <a:t>HOẠT ĐỘNG </a:t>
              </a:r>
              <a:r>
                <a:rPr lang="en-US" sz="2800">
                  <a:solidFill>
                    <a:srgbClr val="323433"/>
                  </a:solidFill>
                  <a:latin typeface="#9Slide03 Arima Madurai Black" panose="00000A00000000000000" pitchFamily="2" charset="0"/>
                  <a:cs typeface="#9Slide03 Arima Madurai Black" panose="00000A00000000000000" pitchFamily="2" charset="0"/>
                </a:rPr>
                <a:t>NHÓM</a:t>
              </a:r>
              <a:endParaRPr kumimoji="0" lang="en-US"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endParaRPr>
            </a:p>
          </p:txBody>
        </p:sp>
      </p:grpSp>
      <p:sp>
        <p:nvSpPr>
          <p:cNvPr id="10" name="TextBox 9"/>
          <p:cNvSpPr txBox="1"/>
          <p:nvPr/>
        </p:nvSpPr>
        <p:spPr>
          <a:xfrm>
            <a:off x="5938981" y="2132219"/>
            <a:ext cx="6186309" cy="707886"/>
          </a:xfrm>
          <a:prstGeom prst="rect">
            <a:avLst/>
          </a:prstGeom>
          <a:noFill/>
        </p:spPr>
        <p:txBody>
          <a:bodyPr wrap="none" rtlCol="0">
            <a:spAutoFit/>
          </a:bodyPr>
          <a:lstStyle/>
          <a:p>
            <a:r>
              <a:rPr lang="en-US" sz="2000" b="1">
                <a:solidFill>
                  <a:srgbClr val="FF0000"/>
                </a:solidFill>
                <a:latin typeface="#9Slide03 Arima Madurai Bold" panose="00000800000000000000"/>
              </a:rPr>
              <a:t>Nhiệm vụ: </a:t>
            </a:r>
          </a:p>
          <a:p>
            <a:r>
              <a:rPr lang="en-US" sz="2000" b="1">
                <a:solidFill>
                  <a:srgbClr val="FF0000"/>
                </a:solidFill>
                <a:latin typeface="#9Slide03 Arima Madurai Bold" panose="00000800000000000000"/>
              </a:rPr>
              <a:t>Thảo luận hoàn thành phiếu học tập số </a:t>
            </a:r>
            <a:r>
              <a:rPr lang="en-US" sz="2000">
                <a:solidFill>
                  <a:srgbClr val="FF0000"/>
                </a:solidFill>
                <a:latin typeface="#9Slide03 Arima Madurai Black" panose="00000A00000000000000"/>
              </a:rPr>
              <a:t>4</a:t>
            </a:r>
          </a:p>
        </p:txBody>
      </p:sp>
      <p:sp>
        <p:nvSpPr>
          <p:cNvPr id="11" name="TextBox 10"/>
          <p:cNvSpPr txBox="1"/>
          <p:nvPr/>
        </p:nvSpPr>
        <p:spPr>
          <a:xfrm>
            <a:off x="5689601" y="3456393"/>
            <a:ext cx="6502399" cy="677108"/>
          </a:xfrm>
          <a:prstGeom prst="rect">
            <a:avLst/>
          </a:prstGeom>
          <a:noFill/>
        </p:spPr>
        <p:txBody>
          <a:bodyPr wrap="square" rtlCol="0">
            <a:spAutoFit/>
          </a:bodyPr>
          <a:lstStyle/>
          <a:p>
            <a:r>
              <a:rPr lang="en-US" b="1">
                <a:solidFill>
                  <a:srgbClr val="0000FF"/>
                </a:solidFill>
                <a:latin typeface="#9Slide03 Arima Madurai Black" panose="00000A00000000000000"/>
              </a:rPr>
              <a:t>Các nhóm thảo luận trong thời gian: 10 phút</a:t>
            </a:r>
          </a:p>
          <a:p>
            <a:r>
              <a:rPr lang="en-US" sz="2000" b="1">
                <a:solidFill>
                  <a:srgbClr val="0000FF"/>
                </a:solidFill>
                <a:latin typeface="#9Slide03 Arima Madurai Black" panose="00000A00000000000000"/>
              </a:rPr>
              <a:t>Đại diện các nhóm trình bày.</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0083" y="1755772"/>
            <a:ext cx="5190786" cy="3701752"/>
          </a:xfrm>
          <a:prstGeom prst="rect">
            <a:avLst/>
          </a:prstGeom>
        </p:spPr>
      </p:pic>
    </p:spTree>
    <p:extLst>
      <p:ext uri="{BB962C8B-B14F-4D97-AF65-F5344CB8AC3E}">
        <p14:creationId xmlns:p14="http://schemas.microsoft.com/office/powerpoint/2010/main" val="29925186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4"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887972" y="1131379"/>
            <a:ext cx="1306828" cy="1137920"/>
          </a:xfrm>
          <a:prstGeom prst="rect">
            <a:avLst/>
          </a:prstGeom>
        </p:spPr>
      </p:pic>
      <p:pic>
        <p:nvPicPr>
          <p:cNvPr id="4" name="Picture 3"/>
          <p:cNvPicPr>
            <a:picLocks noChangeAspect="1"/>
          </p:cNvPicPr>
          <p:nvPr/>
        </p:nvPicPr>
        <p:blipFill rotWithShape="1">
          <a:blip r:embed="rId6" cstate="email">
            <a:extLst>
              <a:ext uri="{28A0092B-C50C-407E-A947-70E740481C1C}">
                <a14:useLocalDpi xmlns:a14="http://schemas.microsoft.com/office/drawing/2010/main"/>
              </a:ext>
            </a:extLst>
          </a:blip>
          <a:srcRect t="-1"/>
          <a:stretch/>
        </p:blipFill>
        <p:spPr>
          <a:xfrm>
            <a:off x="1233172" y="1700339"/>
            <a:ext cx="1245868" cy="943421"/>
          </a:xfrm>
          <a:prstGeom prst="rect">
            <a:avLst/>
          </a:prstGeom>
        </p:spPr>
      </p:pic>
      <p:cxnSp>
        <p:nvCxnSpPr>
          <p:cNvPr id="19" name="Straight Arrow Connector 18"/>
          <p:cNvCxnSpPr/>
          <p:nvPr/>
        </p:nvCxnSpPr>
        <p:spPr>
          <a:xfrm flipV="1">
            <a:off x="2499360" y="1798320"/>
            <a:ext cx="5496560" cy="5080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flipH="1">
            <a:off x="2489200" y="1950720"/>
            <a:ext cx="5506720" cy="40640"/>
          </a:xfrm>
          <a:prstGeom prst="straightConnector1">
            <a:avLst/>
          </a:prstGeom>
          <a:ln>
            <a:solidFill>
              <a:srgbClr val="0000FF"/>
            </a:solidFill>
            <a:tailEnd type="triangle"/>
          </a:ln>
        </p:spPr>
        <p:style>
          <a:lnRef idx="3">
            <a:schemeClr val="accent1"/>
          </a:lnRef>
          <a:fillRef idx="0">
            <a:schemeClr val="accent1"/>
          </a:fillRef>
          <a:effectRef idx="2">
            <a:schemeClr val="accent1"/>
          </a:effectRef>
          <a:fontRef idx="minor">
            <a:schemeClr val="tx1"/>
          </a:fontRef>
        </p:style>
      </p:cxnSp>
      <p:sp>
        <p:nvSpPr>
          <p:cNvPr id="23" name="TextBox 22"/>
          <p:cNvSpPr txBox="1"/>
          <p:nvPr/>
        </p:nvSpPr>
        <p:spPr>
          <a:xfrm>
            <a:off x="4582160" y="1310640"/>
            <a:ext cx="391454" cy="369332"/>
          </a:xfrm>
          <a:prstGeom prst="rect">
            <a:avLst/>
          </a:prstGeom>
          <a:solidFill>
            <a:schemeClr val="tx2"/>
          </a:solidFill>
        </p:spPr>
        <p:txBody>
          <a:bodyPr wrap="none" rtlCol="0">
            <a:spAutoFit/>
          </a:bodyPr>
          <a:lstStyle/>
          <a:p>
            <a:r>
              <a:rPr lang="en-US">
                <a:solidFill>
                  <a:srgbClr val="FF0000"/>
                </a:solidFill>
              </a:rPr>
              <a:t>s1</a:t>
            </a:r>
          </a:p>
        </p:txBody>
      </p:sp>
      <p:pic>
        <p:nvPicPr>
          <p:cNvPr id="30" name="Picture 2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52212" y="3031252"/>
            <a:ext cx="1306828" cy="1137920"/>
          </a:xfrm>
          <a:prstGeom prst="rect">
            <a:avLst/>
          </a:prstGeom>
        </p:spPr>
      </p:pic>
      <p:pic>
        <p:nvPicPr>
          <p:cNvPr id="31" name="Picture 30"/>
          <p:cNvPicPr>
            <a:picLocks noChangeAspect="1"/>
          </p:cNvPicPr>
          <p:nvPr/>
        </p:nvPicPr>
        <p:blipFill rotWithShape="1">
          <a:blip r:embed="rId6" cstate="email">
            <a:extLst>
              <a:ext uri="{28A0092B-C50C-407E-A947-70E740481C1C}">
                <a14:useLocalDpi xmlns:a14="http://schemas.microsoft.com/office/drawing/2010/main"/>
              </a:ext>
            </a:extLst>
          </a:blip>
          <a:srcRect t="-1"/>
          <a:stretch/>
        </p:blipFill>
        <p:spPr>
          <a:xfrm>
            <a:off x="1233172" y="3620579"/>
            <a:ext cx="1245868" cy="943421"/>
          </a:xfrm>
          <a:prstGeom prst="rect">
            <a:avLst/>
          </a:prstGeom>
        </p:spPr>
      </p:pic>
      <p:cxnSp>
        <p:nvCxnSpPr>
          <p:cNvPr id="32" name="Straight Arrow Connector 31"/>
          <p:cNvCxnSpPr/>
          <p:nvPr/>
        </p:nvCxnSpPr>
        <p:spPr>
          <a:xfrm flipV="1">
            <a:off x="2499360" y="3728720"/>
            <a:ext cx="3840480" cy="4064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p:cNvCxnSpPr/>
          <p:nvPr/>
        </p:nvCxnSpPr>
        <p:spPr>
          <a:xfrm flipH="1">
            <a:off x="2489200" y="3897868"/>
            <a:ext cx="3850640" cy="13732"/>
          </a:xfrm>
          <a:prstGeom prst="straightConnector1">
            <a:avLst/>
          </a:prstGeom>
          <a:ln>
            <a:solidFill>
              <a:srgbClr val="0000FF"/>
            </a:solidFill>
            <a:tailEnd type="triangle"/>
          </a:ln>
        </p:spPr>
        <p:style>
          <a:lnRef idx="3">
            <a:schemeClr val="accent1"/>
          </a:lnRef>
          <a:fillRef idx="0">
            <a:schemeClr val="accent1"/>
          </a:fillRef>
          <a:effectRef idx="2">
            <a:schemeClr val="accent1"/>
          </a:effectRef>
          <a:fontRef idx="minor">
            <a:schemeClr val="tx1"/>
          </a:fontRef>
        </p:style>
      </p:cxnSp>
      <p:sp>
        <p:nvSpPr>
          <p:cNvPr id="34" name="TextBox 33"/>
          <p:cNvSpPr txBox="1"/>
          <p:nvPr/>
        </p:nvSpPr>
        <p:spPr>
          <a:xfrm>
            <a:off x="4582160" y="3230880"/>
            <a:ext cx="391454" cy="369332"/>
          </a:xfrm>
          <a:prstGeom prst="rect">
            <a:avLst/>
          </a:prstGeom>
          <a:solidFill>
            <a:srgbClr val="FFFF00"/>
          </a:solidFill>
        </p:spPr>
        <p:txBody>
          <a:bodyPr wrap="none" rtlCol="0">
            <a:spAutoFit/>
          </a:bodyPr>
          <a:lstStyle/>
          <a:p>
            <a:r>
              <a:rPr lang="en-US">
                <a:solidFill>
                  <a:srgbClr val="FF0000"/>
                </a:solidFill>
              </a:rPr>
              <a:t>s2</a:t>
            </a:r>
          </a:p>
        </p:txBody>
      </p:sp>
      <p:cxnSp>
        <p:nvCxnSpPr>
          <p:cNvPr id="38" name="Straight Connector 37"/>
          <p:cNvCxnSpPr/>
          <p:nvPr/>
        </p:nvCxnSpPr>
        <p:spPr>
          <a:xfrm>
            <a:off x="7995920" y="1870948"/>
            <a:ext cx="0" cy="132437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Connector 39"/>
          <p:cNvCxnSpPr/>
          <p:nvPr/>
        </p:nvCxnSpPr>
        <p:spPr>
          <a:xfrm flipV="1">
            <a:off x="6410960" y="2529840"/>
            <a:ext cx="0" cy="119888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4" name="Straight Arrow Connector 43"/>
          <p:cNvCxnSpPr/>
          <p:nvPr/>
        </p:nvCxnSpPr>
        <p:spPr>
          <a:xfrm>
            <a:off x="6410960" y="2865120"/>
            <a:ext cx="1584960" cy="1016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47" name="Object 46"/>
          <p:cNvGraphicFramePr>
            <a:graphicFrameLocks noChangeAspect="1"/>
          </p:cNvGraphicFramePr>
          <p:nvPr>
            <p:extLst>
              <p:ext uri="{D42A27DB-BD31-4B8C-83A1-F6EECF244321}">
                <p14:modId xmlns:p14="http://schemas.microsoft.com/office/powerpoint/2010/main" val="3642575902"/>
              </p:ext>
            </p:extLst>
          </p:nvPr>
        </p:nvGraphicFramePr>
        <p:xfrm>
          <a:off x="6951833" y="2411679"/>
          <a:ext cx="503214" cy="440312"/>
        </p:xfrm>
        <a:graphic>
          <a:graphicData uri="http://schemas.openxmlformats.org/presentationml/2006/ole">
            <mc:AlternateContent xmlns:mc="http://schemas.openxmlformats.org/markup-compatibility/2006">
              <mc:Choice xmlns:v="urn:schemas-microsoft-com:vml" Requires="v">
                <p:oleObj spid="_x0000_s15422" name="Equation" r:id="rId7" imgW="203040" imgH="177480" progId="Equation.DSMT4">
                  <p:embed/>
                </p:oleObj>
              </mc:Choice>
              <mc:Fallback>
                <p:oleObj name="Equation" r:id="rId7" imgW="203040" imgH="177480" progId="Equation.DSMT4">
                  <p:embed/>
                  <p:pic>
                    <p:nvPicPr>
                      <p:cNvPr id="0" name=""/>
                      <p:cNvPicPr/>
                      <p:nvPr/>
                    </p:nvPicPr>
                    <p:blipFill>
                      <a:blip r:embed="rId8"/>
                      <a:stretch>
                        <a:fillRect/>
                      </a:stretch>
                    </p:blipFill>
                    <p:spPr>
                      <a:xfrm>
                        <a:off x="6951833" y="2411679"/>
                        <a:ext cx="503214" cy="440312"/>
                      </a:xfrm>
                      <a:prstGeom prst="rect">
                        <a:avLst/>
                      </a:prstGeom>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1047122216"/>
              </p:ext>
            </p:extLst>
          </p:nvPr>
        </p:nvGraphicFramePr>
        <p:xfrm>
          <a:off x="8991600" y="3230880"/>
          <a:ext cx="1507490" cy="1252918"/>
        </p:xfrm>
        <a:graphic>
          <a:graphicData uri="http://schemas.openxmlformats.org/presentationml/2006/ole">
            <mc:AlternateContent xmlns:mc="http://schemas.openxmlformats.org/markup-compatibility/2006">
              <mc:Choice xmlns:v="urn:schemas-microsoft-com:vml" Requires="v">
                <p:oleObj spid="_x0000_s15423" name="Equation" r:id="rId9" imgW="495000" imgH="393480" progId="Equation.DSMT4">
                  <p:embed/>
                </p:oleObj>
              </mc:Choice>
              <mc:Fallback>
                <p:oleObj name="Equation" r:id="rId9" imgW="495000" imgH="393480" progId="Equation.DSMT4">
                  <p:embed/>
                  <p:pic>
                    <p:nvPicPr>
                      <p:cNvPr id="0" name=""/>
                      <p:cNvPicPr/>
                      <p:nvPr/>
                    </p:nvPicPr>
                    <p:blipFill>
                      <a:blip r:embed="rId10"/>
                      <a:stretch>
                        <a:fillRect/>
                      </a:stretch>
                    </p:blipFill>
                    <p:spPr>
                      <a:xfrm>
                        <a:off x="8991600" y="3230880"/>
                        <a:ext cx="1507490" cy="1252918"/>
                      </a:xfrm>
                      <a:prstGeom prst="rect">
                        <a:avLst/>
                      </a:prstGeom>
                      <a:solidFill>
                        <a:srgbClr val="FFFF00"/>
                      </a:solidFill>
                    </p:spPr>
                  </p:pic>
                </p:oleObj>
              </mc:Fallback>
            </mc:AlternateContent>
          </a:graphicData>
        </a:graphic>
      </p:graphicFrame>
      <p:sp>
        <p:nvSpPr>
          <p:cNvPr id="49" name="TextBox 48"/>
          <p:cNvSpPr txBox="1"/>
          <p:nvPr/>
        </p:nvSpPr>
        <p:spPr>
          <a:xfrm>
            <a:off x="1591244" y="515705"/>
            <a:ext cx="9145452" cy="584775"/>
          </a:xfrm>
          <a:prstGeom prst="rect">
            <a:avLst/>
          </a:prstGeom>
          <a:noFill/>
        </p:spPr>
        <p:txBody>
          <a:bodyPr wrap="none" rtlCol="0">
            <a:spAutoFit/>
          </a:bodyPr>
          <a:lstStyle/>
          <a:p>
            <a:r>
              <a:rPr lang="en-US" sz="3200" b="1">
                <a:solidFill>
                  <a:srgbClr val="0000FF"/>
                </a:solidFill>
                <a:latin typeface="#9Slide03 Arima Madurai Bold" panose="00000800000000000000"/>
              </a:rPr>
              <a:t>Nguyên tắc hoạt động của  súng “bắn tốc độ”</a:t>
            </a:r>
          </a:p>
        </p:txBody>
      </p:sp>
      <p:sp>
        <p:nvSpPr>
          <p:cNvPr id="50" name="文本框 1"/>
          <p:cNvSpPr txBox="1">
            <a:spLocks noChangeArrowheads="1"/>
          </p:cNvSpPr>
          <p:nvPr/>
        </p:nvSpPr>
        <p:spPr bwMode="auto">
          <a:xfrm>
            <a:off x="738910" y="-9236"/>
            <a:ext cx="1175789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1200" cap="none" spc="0" normalizeH="0" baseline="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IV.</a:t>
            </a:r>
            <a:r>
              <a:rPr kumimoji="0" lang="en-US" altLang="zh-CN" sz="2600" b="1" i="0" u="none" strike="noStrike" kern="1200" cap="none" spc="0" normalizeH="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 Cách đo tốc độ bằng thiết bị”bắn tốc độ”</a:t>
            </a:r>
            <a:endParaRPr kumimoji="0" lang="zh-CN" altLang="en-US" sz="2600" b="1" i="0" u="none" strike="noStrike" kern="1200" cap="none" spc="0" normalizeH="0" baseline="0" noProof="0" dirty="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endParaRPr>
          </a:p>
        </p:txBody>
      </p:sp>
    </p:spTree>
    <p:extLst>
      <p:ext uri="{BB962C8B-B14F-4D97-AF65-F5344CB8AC3E}">
        <p14:creationId xmlns:p14="http://schemas.microsoft.com/office/powerpoint/2010/main" val="2430386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par>
                                <p:cTn id="28" presetID="22" presetClass="entr" presetSubtype="4"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500"/>
                                        <p:tgtEl>
                                          <p:spTgt spid="38"/>
                                        </p:tgtEl>
                                      </p:cBhvr>
                                    </p:animEffect>
                                  </p:childTnLst>
                                </p:cTn>
                              </p:par>
                              <p:par>
                                <p:cTn id="31" presetID="22" presetClass="entr" presetSubtype="4"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down)">
                                      <p:cBhvr>
                                        <p:cTn id="33" dur="50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down)">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文本框 1"/>
          <p:cNvSpPr txBox="1">
            <a:spLocks noChangeArrowheads="1"/>
          </p:cNvSpPr>
          <p:nvPr/>
        </p:nvSpPr>
        <p:spPr bwMode="auto">
          <a:xfrm>
            <a:off x="5317450" y="1210635"/>
            <a:ext cx="561384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eaLnBrk="1" hangingPunct="1"/>
            <a:r>
              <a:rPr lang="vi-VN" altLang="zh-CN" sz="6600">
                <a:solidFill>
                  <a:schemeClr val="accent2"/>
                </a:solidFill>
                <a:latin typeface="#9Slide03 Arima Madurai Black" panose="00000A00000000000000" pitchFamily="2" charset="0"/>
                <a:cs typeface="#9Slide03 Arima Madurai Black" panose="00000A00000000000000" pitchFamily="2" charset="0"/>
              </a:rPr>
              <a:t>Luyện tập</a:t>
            </a:r>
            <a:endParaRPr lang="zh-CN" altLang="en-US" sz="6600" dirty="0">
              <a:solidFill>
                <a:schemeClr val="accent2"/>
              </a:solidFill>
              <a:latin typeface="#9Slide03 Arima Madurai Black" panose="00000A00000000000000" pitchFamily="2" charset="0"/>
              <a:cs typeface="#9Slide03 Arima Madurai Black" panose="00000A00000000000000" pitchFamily="2" charset="0"/>
            </a:endParaRPr>
          </a:p>
        </p:txBody>
      </p:sp>
      <p:pic>
        <p:nvPicPr>
          <p:cNvPr id="5" name="图片 4" descr="E:\素材\卡通\56c4d60e7458727b73666ec5ee22d060.png56c4d60e7458727b73666ec5ee22d06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flipH="1">
            <a:off x="1063625" y="2061210"/>
            <a:ext cx="4527550" cy="5805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77765" y="451945"/>
            <a:ext cx="3132083" cy="584775"/>
          </a:xfrm>
          <a:prstGeom prst="rect">
            <a:avLst/>
          </a:prstGeom>
          <a:noFill/>
        </p:spPr>
        <p:txBody>
          <a:bodyPr wrap="square" rtlCol="0">
            <a:spAutoFit/>
          </a:bodyPr>
          <a:lstStyle/>
          <a:p>
            <a:r>
              <a:rPr lang="vi-VN" sz="3200">
                <a:solidFill>
                  <a:srgbClr val="ED7D31"/>
                </a:solidFill>
                <a:latin typeface="#9Slide03 Arima Madurai Black" panose="00000A00000000000000" pitchFamily="2" charset="0"/>
                <a:cs typeface="#9Slide03 Arima Madurai Black" panose="00000A00000000000000" pitchFamily="2" charset="0"/>
              </a:rPr>
              <a:t>Luyện tập</a:t>
            </a:r>
            <a:endParaRPr lang="en-US" sz="3200">
              <a:solidFill>
                <a:srgbClr val="ED7D31"/>
              </a:solidFill>
              <a:latin typeface="#9Slide03 Arima Madurai Black" panose="00000A00000000000000" pitchFamily="2" charset="0"/>
              <a:cs typeface="#9Slide03 Arima Madurai Black" panose="00000A00000000000000" pitchFamily="2" charset="0"/>
            </a:endParaRPr>
          </a:p>
        </p:txBody>
      </p:sp>
      <p:sp>
        <p:nvSpPr>
          <p:cNvPr id="11" name="Rectangle 10"/>
          <p:cNvSpPr/>
          <p:nvPr/>
        </p:nvSpPr>
        <p:spPr>
          <a:xfrm>
            <a:off x="472964" y="1036720"/>
            <a:ext cx="11382705" cy="1006879"/>
          </a:xfrm>
          <a:prstGeom prst="rect">
            <a:avLst/>
          </a:prstGeom>
        </p:spPr>
        <p:txBody>
          <a:bodyPr wrap="square">
            <a:spAutoFit/>
          </a:bodyPr>
          <a:lstStyle/>
          <a:p>
            <a:pPr indent="180340" algn="just">
              <a:lnSpc>
                <a:spcPct val="107000"/>
              </a:lnSpc>
              <a:spcBef>
                <a:spcPts val="200"/>
              </a:spcBef>
              <a:spcAft>
                <a:spcPts val="600"/>
              </a:spcAft>
            </a:pPr>
            <a:r>
              <a:rPr lang="vi-VN" sz="2800" b="1">
                <a:solidFill>
                  <a:srgbClr val="FF0000"/>
                </a:solidFill>
                <a:latin typeface="#9Slide03 Arima Madurai Bold" panose="00000800000000000000" pitchFamily="2" charset="0"/>
                <a:ea typeface="Times New Roman" panose="02020603050405020304" pitchFamily="18" charset="0"/>
                <a:cs typeface="#9Slide03 Arima Madurai Bold" panose="00000800000000000000" pitchFamily="2" charset="0"/>
              </a:rPr>
              <a:t>Bài </a:t>
            </a:r>
            <a:r>
              <a:rPr lang="en-US" sz="2800" b="1">
                <a:solidFill>
                  <a:srgbClr val="FF0000"/>
                </a:solidFill>
                <a:latin typeface="#9Slide03 Arima Madurai Bold" panose="00000800000000000000" pitchFamily="2" charset="0"/>
                <a:ea typeface="Times New Roman" panose="02020603050405020304" pitchFamily="18" charset="0"/>
                <a:cs typeface="#9Slide03 Arima Madurai Bold" panose="00000800000000000000" pitchFamily="2" charset="0"/>
              </a:rPr>
              <a:t>LT2/48 SGK</a:t>
            </a:r>
            <a:r>
              <a:rPr lang="vi-VN" sz="2800" b="1">
                <a:solidFill>
                  <a:srgbClr val="FF0000"/>
                </a:solidFill>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en-US" sz="2800" b="1">
                <a:solidFill>
                  <a:srgbClr val="FF0000"/>
                </a:solidFill>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2800" b="1">
                <a:solidFill>
                  <a:srgbClr val="FF0000"/>
                </a:solidFill>
                <a:latin typeface="#9Slide03 Arima Madurai Bold" panose="00000800000000000000" pitchFamily="2" charset="0"/>
                <a:ea typeface="Times New Roman" panose="02020603050405020304" pitchFamily="18" charset="0"/>
                <a:cs typeface="#9Slide03 Arima Madurai Bold" panose="00000800000000000000" pitchFamily="2" charset="0"/>
              </a:rPr>
              <a:t>Một ô tô đi được bao xa trong thời gian 0,75h với tốc độ 88km/h?</a:t>
            </a:r>
            <a:r>
              <a:rPr lang="en-US" sz="2800" b="1">
                <a:solidFill>
                  <a:srgbClr val="FF0000"/>
                </a:solidFill>
                <a:latin typeface="#9Slide03 Arima Madurai Bold" panose="00000800000000000000" pitchFamily="2" charset="0"/>
                <a:ea typeface="Times New Roman" panose="02020603050405020304" pitchFamily="18" charset="0"/>
                <a:cs typeface="#9Slide03 Arima Madurai Bold" panose="00000800000000000000" pitchFamily="2" charset="0"/>
              </a:rPr>
              <a:t> </a:t>
            </a:r>
            <a:endParaRPr lang="en-US" sz="2000" b="1">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endParaRPr>
          </a:p>
        </p:txBody>
      </p:sp>
      <p:sp>
        <p:nvSpPr>
          <p:cNvPr id="2" name="Rectangle 1"/>
          <p:cNvSpPr/>
          <p:nvPr/>
        </p:nvSpPr>
        <p:spPr>
          <a:xfrm>
            <a:off x="5799323" y="2269074"/>
            <a:ext cx="3510932" cy="57806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mj-lt"/>
                <a:cs typeface="#9Slide03 Arima Madurai Black" panose="00000A00000000000000" pitchFamily="2" charset="0"/>
              </a:rPr>
              <a:t>Hướng dẫn giải</a:t>
            </a:r>
          </a:p>
        </p:txBody>
      </p:sp>
      <p:sp>
        <p:nvSpPr>
          <p:cNvPr id="3" name="TextBox 2"/>
          <p:cNvSpPr txBox="1"/>
          <p:nvPr/>
        </p:nvSpPr>
        <p:spPr>
          <a:xfrm>
            <a:off x="5799323" y="3072618"/>
            <a:ext cx="5457826" cy="1231106"/>
          </a:xfrm>
          <a:prstGeom prst="rect">
            <a:avLst/>
          </a:prstGeom>
          <a:noFill/>
        </p:spPr>
        <p:txBody>
          <a:bodyPr wrap="square" rtlCol="0">
            <a:spAutoFit/>
          </a:bodyPr>
          <a:lstStyle/>
          <a:p>
            <a:r>
              <a:rPr lang="vi-VN" sz="2800">
                <a:solidFill>
                  <a:srgbClr val="C00000"/>
                </a:solidFill>
                <a:latin typeface="+mj-lt"/>
              </a:rPr>
              <a:t>Quãng đường ô tô đi được là:</a:t>
            </a:r>
            <a:r>
              <a:rPr lang="en-US" sz="2800">
                <a:solidFill>
                  <a:srgbClr val="C00000"/>
                </a:solidFill>
                <a:latin typeface="+mj-lt"/>
              </a:rPr>
              <a:t> </a:t>
            </a:r>
          </a:p>
          <a:p>
            <a:r>
              <a:rPr lang="en-US" sz="2800">
                <a:solidFill>
                  <a:srgbClr val="C00000"/>
                </a:solidFill>
                <a:latin typeface="+mj-lt"/>
              </a:rPr>
              <a:t>s</a:t>
            </a:r>
            <a:r>
              <a:rPr lang="vi-VN" sz="2800">
                <a:solidFill>
                  <a:srgbClr val="C00000"/>
                </a:solidFill>
                <a:latin typeface="+mj-lt"/>
              </a:rPr>
              <a:t> = v.t = 88.0,75 = 66 (km)</a:t>
            </a:r>
          </a:p>
          <a:p>
            <a:endParaRPr lang="en-US"/>
          </a:p>
        </p:txBody>
      </p:sp>
      <p:sp>
        <p:nvSpPr>
          <p:cNvPr id="5" name="TextBox 4"/>
          <p:cNvSpPr txBox="1"/>
          <p:nvPr/>
        </p:nvSpPr>
        <p:spPr>
          <a:xfrm>
            <a:off x="1371600" y="2373442"/>
            <a:ext cx="2257425" cy="584775"/>
          </a:xfrm>
          <a:prstGeom prst="rect">
            <a:avLst/>
          </a:prstGeom>
          <a:solidFill>
            <a:schemeClr val="accent4">
              <a:lumMod val="40000"/>
              <a:lumOff val="60000"/>
            </a:schemeClr>
          </a:solidFill>
        </p:spPr>
        <p:txBody>
          <a:bodyPr wrap="square" rtlCol="0">
            <a:spAutoFit/>
          </a:bodyPr>
          <a:lstStyle/>
          <a:p>
            <a:r>
              <a:rPr lang="en-US" sz="3200">
                <a:solidFill>
                  <a:srgbClr val="0000FF"/>
                </a:solidFill>
                <a:latin typeface="Times New Roman" panose="02020603050405020304" pitchFamily="18" charset="0"/>
                <a:cs typeface="Times New Roman" panose="02020603050405020304" pitchFamily="18" charset="0"/>
              </a:rPr>
              <a:t>Tóm tắt</a:t>
            </a:r>
          </a:p>
        </p:txBody>
      </p:sp>
      <p:sp>
        <p:nvSpPr>
          <p:cNvPr id="6" name="TextBox 5"/>
          <p:cNvSpPr txBox="1"/>
          <p:nvPr/>
        </p:nvSpPr>
        <p:spPr>
          <a:xfrm>
            <a:off x="1038224" y="3072617"/>
            <a:ext cx="3152775" cy="1754326"/>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t = 0,75h</a:t>
            </a:r>
          </a:p>
          <a:p>
            <a:r>
              <a:rPr lang="en-US" sz="3600">
                <a:latin typeface="Times New Roman" panose="02020603050405020304" pitchFamily="18" charset="0"/>
                <a:cs typeface="Times New Roman" panose="02020603050405020304" pitchFamily="18" charset="0"/>
              </a:rPr>
              <a:t>v = 88km/h</a:t>
            </a:r>
          </a:p>
          <a:p>
            <a:r>
              <a:rPr lang="en-US" sz="3600">
                <a:latin typeface="Times New Roman" panose="02020603050405020304" pitchFamily="18" charset="0"/>
                <a:cs typeface="Times New Roman" panose="02020603050405020304" pitchFamily="18" charset="0"/>
              </a:rPr>
              <a:t>s=?</a:t>
            </a:r>
          </a:p>
        </p:txBody>
      </p:sp>
      <p:cxnSp>
        <p:nvCxnSpPr>
          <p:cNvPr id="8" name="Straight Connector 7"/>
          <p:cNvCxnSpPr/>
          <p:nvPr/>
        </p:nvCxnSpPr>
        <p:spPr>
          <a:xfrm flipV="1">
            <a:off x="1085850" y="4171950"/>
            <a:ext cx="2823998" cy="9525"/>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91593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3" grpId="0"/>
      <p:bldP spid="5" grpId="0" animBg="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4"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91124" y="610000"/>
            <a:ext cx="11382705" cy="1467902"/>
          </a:xfrm>
          <a:prstGeom prst="rect">
            <a:avLst/>
          </a:prstGeom>
        </p:spPr>
        <p:txBody>
          <a:bodyPr wrap="square">
            <a:spAutoFit/>
          </a:bodyPr>
          <a:lstStyle/>
          <a:p>
            <a:pPr indent="180340" algn="just">
              <a:lnSpc>
                <a:spcPct val="107000"/>
              </a:lnSpc>
              <a:spcBef>
                <a:spcPts val="200"/>
              </a:spcBef>
              <a:spcAft>
                <a:spcPts val="600"/>
              </a:spcAft>
            </a:pPr>
            <a:r>
              <a:rPr lang="en-US" sz="2800" b="1">
                <a:solidFill>
                  <a:srgbClr val="0000FF"/>
                </a:solidFill>
                <a:latin typeface="#9Slide03 Arima Madurai Bold" panose="00000800000000000000" pitchFamily="2" charset="0"/>
                <a:ea typeface="Times New Roman" panose="02020603050405020304" pitchFamily="18" charset="0"/>
                <a:cs typeface="#9Slide03 Arima Madurai Bold" panose="00000800000000000000" pitchFamily="2" charset="0"/>
              </a:rPr>
              <a:t>Bài LT3/48</a:t>
            </a:r>
            <a:r>
              <a:rPr lang="vi-VN" sz="2800" b="1">
                <a:solidFill>
                  <a:srgbClr val="0000FF"/>
                </a:solidFill>
                <a:latin typeface="#9Slide03 Arima Madurai Bold" panose="00000800000000000000" pitchFamily="2" charset="0"/>
                <a:ea typeface="Times New Roman" panose="02020603050405020304" pitchFamily="18" charset="0"/>
                <a:cs typeface="#9Slide03 Arima Madurai Bold" panose="00000800000000000000" pitchFamily="2" charset="0"/>
              </a:rPr>
              <a:t>:</a:t>
            </a:r>
            <a:r>
              <a:rPr lang="en-US" sz="2800" b="1">
                <a:solidFill>
                  <a:srgbClr val="0000FF"/>
                </a:solidFill>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vi-VN" sz="2800" b="1">
                <a:solidFill>
                  <a:srgbClr val="0000FF"/>
                </a:solidFill>
                <a:latin typeface="#9Slide03 Arima Madurai Bold" panose="00000800000000000000" pitchFamily="2" charset="0"/>
                <a:ea typeface="Times New Roman" panose="02020603050405020304" pitchFamily="18" charset="0"/>
                <a:cs typeface="#9Slide03 Arima Madurai Bold" panose="00000800000000000000" pitchFamily="2" charset="0"/>
              </a:rPr>
              <a:t>Bảng dưới đây cho biết thời gian đi 1000m của một số vật chuyển động. Tính tốc độ của các chuyển động đó.</a:t>
            </a:r>
            <a:endParaRPr lang="en-US" sz="2000" b="1">
              <a:solidFill>
                <a:srgbClr val="0000FF"/>
              </a:solidFill>
              <a:latin typeface="#9Slide03 Arima Madurai Bold" panose="00000800000000000000" pitchFamily="2" charset="0"/>
              <a:ea typeface="Arial" panose="020B0604020202020204" pitchFamily="34" charset="0"/>
              <a:cs typeface="#9Slide03 Arima Madurai Bold" panose="00000800000000000000" pitchFamily="2"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159504500"/>
              </p:ext>
            </p:extLst>
          </p:nvPr>
        </p:nvGraphicFramePr>
        <p:xfrm>
          <a:off x="142240" y="2355427"/>
          <a:ext cx="4968240" cy="2973974"/>
        </p:xfrm>
        <a:graphic>
          <a:graphicData uri="http://schemas.openxmlformats.org/drawingml/2006/table">
            <a:tbl>
              <a:tblPr firstRow="1" bandRow="1">
                <a:tableStyleId>{F5AB1C69-6EDB-4FF4-983F-18BD219EF322}</a:tableStyleId>
              </a:tblPr>
              <a:tblGrid>
                <a:gridCol w="2911670">
                  <a:extLst>
                    <a:ext uri="{9D8B030D-6E8A-4147-A177-3AD203B41FA5}">
                      <a16:colId xmlns="" xmlns:a16="http://schemas.microsoft.com/office/drawing/2014/main" val="3866246198"/>
                    </a:ext>
                  </a:extLst>
                </a:gridCol>
                <a:gridCol w="2056570">
                  <a:extLst>
                    <a:ext uri="{9D8B030D-6E8A-4147-A177-3AD203B41FA5}">
                      <a16:colId xmlns="" xmlns:a16="http://schemas.microsoft.com/office/drawing/2014/main" val="3640162968"/>
                    </a:ext>
                  </a:extLst>
                </a:gridCol>
              </a:tblGrid>
              <a:tr h="542107">
                <a:tc>
                  <a:txBody>
                    <a:bodyPr/>
                    <a:lstStyle/>
                    <a:p>
                      <a:pPr algn="ctr"/>
                      <a:r>
                        <a:rPr lang="en-US" sz="2800"/>
                        <a:t>Vật</a:t>
                      </a:r>
                      <a:r>
                        <a:rPr lang="en-US" sz="2800" baseline="0"/>
                        <a:t> chuyển động </a:t>
                      </a:r>
                      <a:endParaRPr lang="en-US" sz="2800"/>
                    </a:p>
                  </a:txBody>
                  <a:tcPr/>
                </a:tc>
                <a:tc>
                  <a:txBody>
                    <a:bodyPr/>
                    <a:lstStyle/>
                    <a:p>
                      <a:pPr algn="ctr"/>
                      <a:r>
                        <a:rPr lang="en-US" sz="2800"/>
                        <a:t>Thời</a:t>
                      </a:r>
                      <a:r>
                        <a:rPr lang="en-US" sz="2800" baseline="0"/>
                        <a:t> gian (s)</a:t>
                      </a:r>
                      <a:endParaRPr lang="en-US" sz="2800"/>
                    </a:p>
                  </a:txBody>
                  <a:tcPr/>
                </a:tc>
                <a:extLst>
                  <a:ext uri="{0D108BD9-81ED-4DB2-BD59-A6C34878D82A}">
                    <a16:rowId xmlns="" xmlns:a16="http://schemas.microsoft.com/office/drawing/2014/main" val="1765978383"/>
                  </a:ext>
                </a:extLst>
              </a:tr>
              <a:tr h="542107">
                <a:tc>
                  <a:txBody>
                    <a:bodyPr/>
                    <a:lstStyle/>
                    <a:p>
                      <a:pPr algn="ctr"/>
                      <a:r>
                        <a:rPr lang="en-US" sz="2800"/>
                        <a:t>Xe đua</a:t>
                      </a:r>
                    </a:p>
                  </a:txBody>
                  <a:tcPr/>
                </a:tc>
                <a:tc>
                  <a:txBody>
                    <a:bodyPr/>
                    <a:lstStyle/>
                    <a:p>
                      <a:pPr algn="ctr"/>
                      <a:r>
                        <a:rPr lang="en-US" sz="2800"/>
                        <a:t>10</a:t>
                      </a:r>
                    </a:p>
                  </a:txBody>
                  <a:tcPr/>
                </a:tc>
                <a:extLst>
                  <a:ext uri="{0D108BD9-81ED-4DB2-BD59-A6C34878D82A}">
                    <a16:rowId xmlns="" xmlns:a16="http://schemas.microsoft.com/office/drawing/2014/main" val="3544529033"/>
                  </a:ext>
                </a:extLst>
              </a:tr>
              <a:tr h="542107">
                <a:tc>
                  <a:txBody>
                    <a:bodyPr/>
                    <a:lstStyle/>
                    <a:p>
                      <a:pPr algn="ctr"/>
                      <a:r>
                        <a:rPr lang="en-US" sz="2800"/>
                        <a:t>Máy</a:t>
                      </a:r>
                      <a:r>
                        <a:rPr lang="en-US" sz="2800" baseline="0"/>
                        <a:t> bay chở khách</a:t>
                      </a:r>
                      <a:endParaRPr lang="en-US" sz="2800"/>
                    </a:p>
                  </a:txBody>
                  <a:tcPr/>
                </a:tc>
                <a:tc>
                  <a:txBody>
                    <a:bodyPr/>
                    <a:lstStyle/>
                    <a:p>
                      <a:pPr algn="ctr"/>
                      <a:r>
                        <a:rPr lang="en-US" sz="2800"/>
                        <a:t>4</a:t>
                      </a:r>
                    </a:p>
                  </a:txBody>
                  <a:tcPr/>
                </a:tc>
                <a:extLst>
                  <a:ext uri="{0D108BD9-81ED-4DB2-BD59-A6C34878D82A}">
                    <a16:rowId xmlns="" xmlns:a16="http://schemas.microsoft.com/office/drawing/2014/main" val="2071286888"/>
                  </a:ext>
                </a:extLst>
              </a:tr>
              <a:tr h="935692">
                <a:tc>
                  <a:txBody>
                    <a:bodyPr/>
                    <a:lstStyle/>
                    <a:p>
                      <a:pPr algn="ctr"/>
                      <a:r>
                        <a:rPr lang="en-US" sz="2800"/>
                        <a:t>Tên</a:t>
                      </a:r>
                      <a:r>
                        <a:rPr lang="en-US" sz="2800" baseline="0"/>
                        <a:t> lửa bay vào tàu vũ trụ</a:t>
                      </a:r>
                      <a:endParaRPr lang="en-US" sz="2800"/>
                    </a:p>
                  </a:txBody>
                  <a:tcPr/>
                </a:tc>
                <a:tc>
                  <a:txBody>
                    <a:bodyPr/>
                    <a:lstStyle/>
                    <a:p>
                      <a:pPr algn="ctr"/>
                      <a:r>
                        <a:rPr lang="en-US" sz="2800" dirty="0"/>
                        <a:t>0,1</a:t>
                      </a:r>
                    </a:p>
                  </a:txBody>
                  <a:tcPr/>
                </a:tc>
                <a:extLst>
                  <a:ext uri="{0D108BD9-81ED-4DB2-BD59-A6C34878D82A}">
                    <a16:rowId xmlns="" xmlns:a16="http://schemas.microsoft.com/office/drawing/2014/main" val="474082161"/>
                  </a:ext>
                </a:extLst>
              </a:tr>
            </a:tbl>
          </a:graphicData>
        </a:graphic>
      </p:graphicFrame>
      <p:sp>
        <p:nvSpPr>
          <p:cNvPr id="7" name="Rectangle 6"/>
          <p:cNvSpPr/>
          <p:nvPr/>
        </p:nvSpPr>
        <p:spPr>
          <a:xfrm>
            <a:off x="7593198" y="1638595"/>
            <a:ext cx="3074802" cy="57806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00000"/>
                </a:solidFill>
                <a:latin typeface="#9Slide03 Arima Madurai Black" panose="00000A00000000000000" pitchFamily="2" charset="0"/>
                <a:cs typeface="#9Slide03 Arima Madurai Black" panose="00000A00000000000000" pitchFamily="2" charset="0"/>
              </a:rPr>
              <a:t>Hướng dẫn giải</a:t>
            </a:r>
          </a:p>
        </p:txBody>
      </p:sp>
      <p:sp>
        <p:nvSpPr>
          <p:cNvPr id="8" name="TextBox 7"/>
          <p:cNvSpPr txBox="1"/>
          <p:nvPr/>
        </p:nvSpPr>
        <p:spPr>
          <a:xfrm>
            <a:off x="5188160" y="2494189"/>
            <a:ext cx="6443046" cy="523220"/>
          </a:xfrm>
          <a:prstGeom prst="rect">
            <a:avLst/>
          </a:prstGeom>
          <a:noFill/>
        </p:spPr>
        <p:txBody>
          <a:bodyPr wrap="none" rtlCol="0">
            <a:spAutoFit/>
          </a:bodyPr>
          <a:lstStyle/>
          <a:p>
            <a:r>
              <a:rPr lang="en-US" sz="2800">
                <a:solidFill>
                  <a:srgbClr val="C00000"/>
                </a:solidFill>
              </a:rPr>
              <a:t>Tốc độ chuyển động của các vật lần lượt là:</a:t>
            </a:r>
          </a:p>
        </p:txBody>
      </p:sp>
      <p:sp>
        <p:nvSpPr>
          <p:cNvPr id="9" name="TextBox 8"/>
          <p:cNvSpPr txBox="1"/>
          <p:nvPr/>
        </p:nvSpPr>
        <p:spPr>
          <a:xfrm>
            <a:off x="5716480" y="3138488"/>
            <a:ext cx="1360822" cy="523220"/>
          </a:xfrm>
          <a:prstGeom prst="rect">
            <a:avLst/>
          </a:prstGeom>
          <a:noFill/>
        </p:spPr>
        <p:txBody>
          <a:bodyPr wrap="none" rtlCol="0">
            <a:spAutoFit/>
          </a:bodyPr>
          <a:lstStyle/>
          <a:p>
            <a:r>
              <a:rPr lang="en-US" sz="2800">
                <a:solidFill>
                  <a:srgbClr val="C00000"/>
                </a:solidFill>
              </a:rPr>
              <a:t>Xe đua: </a:t>
            </a:r>
          </a:p>
        </p:txBody>
      </p:sp>
      <p:graphicFrame>
        <p:nvGraphicFramePr>
          <p:cNvPr id="10" name="Object 9"/>
          <p:cNvGraphicFramePr>
            <a:graphicFrameLocks noChangeAspect="1"/>
          </p:cNvGraphicFramePr>
          <p:nvPr>
            <p:extLst>
              <p:ext uri="{D42A27DB-BD31-4B8C-83A1-F6EECF244321}">
                <p14:modId xmlns:p14="http://schemas.microsoft.com/office/powerpoint/2010/main" val="92825550"/>
              </p:ext>
            </p:extLst>
          </p:nvPr>
        </p:nvGraphicFramePr>
        <p:xfrm>
          <a:off x="8071066" y="2970292"/>
          <a:ext cx="2383573" cy="738108"/>
        </p:xfrm>
        <a:graphic>
          <a:graphicData uri="http://schemas.openxmlformats.org/presentationml/2006/ole">
            <mc:AlternateContent xmlns:mc="http://schemas.openxmlformats.org/markup-compatibility/2006">
              <mc:Choice xmlns:v="urn:schemas-microsoft-com:vml" Requires="v">
                <p:oleObj spid="_x0000_s16475" name="Equation" r:id="rId5" imgW="1320480" imgH="393480" progId="Equation.DSMT4">
                  <p:embed/>
                </p:oleObj>
              </mc:Choice>
              <mc:Fallback>
                <p:oleObj name="Equation" r:id="rId5" imgW="1320480" imgH="393480" progId="Equation.DSMT4">
                  <p:embed/>
                  <p:pic>
                    <p:nvPicPr>
                      <p:cNvPr id="0" name=""/>
                      <p:cNvPicPr/>
                      <p:nvPr/>
                    </p:nvPicPr>
                    <p:blipFill>
                      <a:blip r:embed="rId6"/>
                      <a:stretch>
                        <a:fillRect/>
                      </a:stretch>
                    </p:blipFill>
                    <p:spPr>
                      <a:xfrm>
                        <a:off x="8071066" y="2970292"/>
                        <a:ext cx="2383573" cy="738108"/>
                      </a:xfrm>
                      <a:prstGeom prst="rect">
                        <a:avLst/>
                      </a:prstGeom>
                    </p:spPr>
                  </p:pic>
                </p:oleObj>
              </mc:Fallback>
            </mc:AlternateContent>
          </a:graphicData>
        </a:graphic>
      </p:graphicFrame>
      <p:sp>
        <p:nvSpPr>
          <p:cNvPr id="11" name="TextBox 10"/>
          <p:cNvSpPr txBox="1"/>
          <p:nvPr/>
        </p:nvSpPr>
        <p:spPr>
          <a:xfrm>
            <a:off x="5131226" y="3782787"/>
            <a:ext cx="3092000" cy="523220"/>
          </a:xfrm>
          <a:prstGeom prst="rect">
            <a:avLst/>
          </a:prstGeom>
          <a:noFill/>
        </p:spPr>
        <p:txBody>
          <a:bodyPr wrap="none" rtlCol="0">
            <a:spAutoFit/>
          </a:bodyPr>
          <a:lstStyle/>
          <a:p>
            <a:r>
              <a:rPr lang="en-US" sz="2800">
                <a:solidFill>
                  <a:srgbClr val="C00000"/>
                </a:solidFill>
              </a:rPr>
              <a:t>Máy bay chở khách:</a:t>
            </a:r>
          </a:p>
        </p:txBody>
      </p:sp>
      <p:graphicFrame>
        <p:nvGraphicFramePr>
          <p:cNvPr id="12" name="Object 11"/>
          <p:cNvGraphicFramePr>
            <a:graphicFrameLocks noChangeAspect="1"/>
          </p:cNvGraphicFramePr>
          <p:nvPr>
            <p:extLst>
              <p:ext uri="{D42A27DB-BD31-4B8C-83A1-F6EECF244321}">
                <p14:modId xmlns:p14="http://schemas.microsoft.com/office/powerpoint/2010/main" val="3749822378"/>
              </p:ext>
            </p:extLst>
          </p:nvPr>
        </p:nvGraphicFramePr>
        <p:xfrm>
          <a:off x="8243972" y="3672562"/>
          <a:ext cx="2505308" cy="816348"/>
        </p:xfrm>
        <a:graphic>
          <a:graphicData uri="http://schemas.openxmlformats.org/presentationml/2006/ole">
            <mc:AlternateContent xmlns:mc="http://schemas.openxmlformats.org/markup-compatibility/2006">
              <mc:Choice xmlns:v="urn:schemas-microsoft-com:vml" Requires="v">
                <p:oleObj spid="_x0000_s16476" name="Equation" r:id="rId7" imgW="1434960" imgH="393480" progId="Equation.DSMT4">
                  <p:embed/>
                </p:oleObj>
              </mc:Choice>
              <mc:Fallback>
                <p:oleObj name="Equation" r:id="rId7" imgW="1434960" imgH="393480" progId="Equation.DSMT4">
                  <p:embed/>
                  <p:pic>
                    <p:nvPicPr>
                      <p:cNvPr id="0" name=""/>
                      <p:cNvPicPr/>
                      <p:nvPr/>
                    </p:nvPicPr>
                    <p:blipFill>
                      <a:blip r:embed="rId8"/>
                      <a:stretch>
                        <a:fillRect/>
                      </a:stretch>
                    </p:blipFill>
                    <p:spPr>
                      <a:xfrm>
                        <a:off x="8243972" y="3672562"/>
                        <a:ext cx="2505308" cy="816348"/>
                      </a:xfrm>
                      <a:prstGeom prst="rect">
                        <a:avLst/>
                      </a:prstGeom>
                    </p:spPr>
                  </p:pic>
                </p:oleObj>
              </mc:Fallback>
            </mc:AlternateContent>
          </a:graphicData>
        </a:graphic>
      </p:graphicFrame>
      <p:sp>
        <p:nvSpPr>
          <p:cNvPr id="13" name="TextBox 12"/>
          <p:cNvSpPr txBox="1"/>
          <p:nvPr/>
        </p:nvSpPr>
        <p:spPr>
          <a:xfrm>
            <a:off x="5093838" y="4520895"/>
            <a:ext cx="3487878" cy="523220"/>
          </a:xfrm>
          <a:prstGeom prst="rect">
            <a:avLst/>
          </a:prstGeom>
          <a:noFill/>
        </p:spPr>
        <p:txBody>
          <a:bodyPr wrap="none" rtlCol="0">
            <a:spAutoFit/>
          </a:bodyPr>
          <a:lstStyle/>
          <a:p>
            <a:r>
              <a:rPr lang="en-US" sz="2800">
                <a:solidFill>
                  <a:srgbClr val="C00000"/>
                </a:solidFill>
              </a:rPr>
              <a:t>Tên lửa bay vào vũ trụ:</a:t>
            </a:r>
          </a:p>
        </p:txBody>
      </p:sp>
      <p:graphicFrame>
        <p:nvGraphicFramePr>
          <p:cNvPr id="15" name="Object 14"/>
          <p:cNvGraphicFramePr>
            <a:graphicFrameLocks noChangeAspect="1"/>
          </p:cNvGraphicFramePr>
          <p:nvPr>
            <p:extLst>
              <p:ext uri="{D42A27DB-BD31-4B8C-83A1-F6EECF244321}">
                <p14:modId xmlns:p14="http://schemas.microsoft.com/office/powerpoint/2010/main" val="1263509285"/>
              </p:ext>
            </p:extLst>
          </p:nvPr>
        </p:nvGraphicFramePr>
        <p:xfrm>
          <a:off x="8581785" y="4439254"/>
          <a:ext cx="2960586" cy="809113"/>
        </p:xfrm>
        <a:graphic>
          <a:graphicData uri="http://schemas.openxmlformats.org/presentationml/2006/ole">
            <mc:AlternateContent xmlns:mc="http://schemas.openxmlformats.org/markup-compatibility/2006">
              <mc:Choice xmlns:v="urn:schemas-microsoft-com:vml" Requires="v">
                <p:oleObj spid="_x0000_s16477" name="Equation" r:id="rId9" imgW="1562040" imgH="419040" progId="Equation.DSMT4">
                  <p:embed/>
                </p:oleObj>
              </mc:Choice>
              <mc:Fallback>
                <p:oleObj name="Equation" r:id="rId9" imgW="1562040" imgH="419040" progId="Equation.DSMT4">
                  <p:embed/>
                  <p:pic>
                    <p:nvPicPr>
                      <p:cNvPr id="0" name=""/>
                      <p:cNvPicPr/>
                      <p:nvPr/>
                    </p:nvPicPr>
                    <p:blipFill>
                      <a:blip r:embed="rId10"/>
                      <a:stretch>
                        <a:fillRect/>
                      </a:stretch>
                    </p:blipFill>
                    <p:spPr>
                      <a:xfrm>
                        <a:off x="8581785" y="4439254"/>
                        <a:ext cx="2960586" cy="809113"/>
                      </a:xfrm>
                      <a:prstGeom prst="rect">
                        <a:avLst/>
                      </a:prstGeom>
                    </p:spPr>
                  </p:pic>
                </p:oleObj>
              </mc:Fallback>
            </mc:AlternateContent>
          </a:graphicData>
        </a:graphic>
      </p:graphicFrame>
      <p:sp>
        <p:nvSpPr>
          <p:cNvPr id="16" name="TextBox 15"/>
          <p:cNvSpPr txBox="1"/>
          <p:nvPr/>
        </p:nvSpPr>
        <p:spPr>
          <a:xfrm>
            <a:off x="777765" y="193713"/>
            <a:ext cx="3132083" cy="584775"/>
          </a:xfrm>
          <a:prstGeom prst="rect">
            <a:avLst/>
          </a:prstGeom>
          <a:noFill/>
        </p:spPr>
        <p:txBody>
          <a:bodyPr wrap="square" rtlCol="0">
            <a:spAutoFit/>
          </a:bodyPr>
          <a:lstStyle/>
          <a:p>
            <a:r>
              <a:rPr lang="vi-VN" sz="3200">
                <a:solidFill>
                  <a:srgbClr val="ED7D31"/>
                </a:solidFill>
                <a:latin typeface="#9Slide03 Arima Madurai Black" panose="00000A00000000000000" pitchFamily="2" charset="0"/>
                <a:cs typeface="#9Slide03 Arima Madurai Black" panose="00000A00000000000000" pitchFamily="2" charset="0"/>
              </a:rPr>
              <a:t>Luyện tập</a:t>
            </a:r>
            <a:endParaRPr lang="en-US" sz="3200">
              <a:solidFill>
                <a:srgbClr val="ED7D31"/>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348205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par>
                                <p:cTn id="26" presetID="6" presetClass="entr" presetSubtype="16"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p:bldP spid="11"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文本框 1"/>
          <p:cNvSpPr txBox="1">
            <a:spLocks noChangeArrowheads="1"/>
          </p:cNvSpPr>
          <p:nvPr/>
        </p:nvSpPr>
        <p:spPr bwMode="auto">
          <a:xfrm>
            <a:off x="5897118" y="1810407"/>
            <a:ext cx="438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eaLnBrk="1" hangingPunct="1"/>
            <a:r>
              <a:rPr lang="vi-VN" sz="5400">
                <a:solidFill>
                  <a:schemeClr val="accent2"/>
                </a:solidFill>
                <a:latin typeface="#9Slide03 Arima Madurai Black" panose="00000A00000000000000" pitchFamily="2" charset="0"/>
                <a:cs typeface="#9Slide03 Arima Madurai Black" panose="00000A00000000000000" pitchFamily="2" charset="0"/>
              </a:rPr>
              <a:t>VẬN DỤNG</a:t>
            </a:r>
            <a:endParaRPr lang="en-US" sz="5400" dirty="0">
              <a:solidFill>
                <a:schemeClr val="accent2"/>
              </a:solidFill>
              <a:latin typeface="#9Slide03 Arima Madurai Black" panose="00000A00000000000000" pitchFamily="2" charset="0"/>
              <a:cs typeface="#9Slide03 Arima Madurai Black" panose="00000A00000000000000" pitchFamily="2" charset="0"/>
            </a:endParaRPr>
          </a:p>
        </p:txBody>
      </p:sp>
      <p:pic>
        <p:nvPicPr>
          <p:cNvPr id="5" name="图片 4" descr="E:\素材\卡通\56c4d60e7458727b73666ec5ee22d060.png56c4d60e7458727b73666ec5ee22d06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flipH="1">
            <a:off x="1063625" y="2061210"/>
            <a:ext cx="4527550" cy="5805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矩形 8"/>
          <p:cNvSpPr/>
          <p:nvPr/>
        </p:nvSpPr>
        <p:spPr>
          <a:xfrm>
            <a:off x="4032068" y="650530"/>
            <a:ext cx="4135601" cy="53294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华文细黑" panose="02010600040101010101" pitchFamily="2" charset="-122"/>
              <a:ea typeface="微软雅黑" charset="-122"/>
              <a:cs typeface="+mn-ea"/>
              <a:sym typeface="华文细黑" panose="02010600040101010101" pitchFamily="2" charset="-122"/>
            </a:endParaRPr>
          </a:p>
        </p:txBody>
      </p:sp>
      <p:sp>
        <p:nvSpPr>
          <p:cNvPr id="8" name="TextBox 7"/>
          <p:cNvSpPr txBox="1"/>
          <p:nvPr/>
        </p:nvSpPr>
        <p:spPr>
          <a:xfrm>
            <a:off x="635636" y="1324610"/>
            <a:ext cx="11299189" cy="1083374"/>
          </a:xfrm>
          <a:prstGeom prst="rect">
            <a:avLst/>
          </a:prstGeom>
          <a:noFill/>
        </p:spPr>
        <p:txBody>
          <a:bodyPr wrap="square" rtlCol="0">
            <a:spAutoFit/>
          </a:bodyPr>
          <a:lstStyle/>
          <a:p>
            <a:pPr algn="just">
              <a:lnSpc>
                <a:spcPct val="115000"/>
              </a:lnSpc>
              <a:spcAft>
                <a:spcPts val="0"/>
              </a:spcAft>
            </a:pPr>
            <a:r>
              <a:rPr lang="en-US" sz="2800">
                <a:solidFill>
                  <a:srgbClr val="C00000"/>
                </a:solidFill>
                <a:latin typeface="Times New Roman" panose="02020603050405020304" pitchFamily="18" charset="0"/>
                <a:ea typeface="Calibri" panose="020F0502020204030204" pitchFamily="34" charset="0"/>
                <a:cs typeface="Arial" panose="020B0604020202020204" pitchFamily="34" charset="0"/>
              </a:rPr>
              <a:t>Nhiệm vụ: S</a:t>
            </a:r>
            <a:r>
              <a:rPr lang="vi-VN" sz="2800">
                <a:solidFill>
                  <a:srgbClr val="C00000"/>
                </a:solidFill>
                <a:latin typeface="Times New Roman" panose="02020603050405020304" pitchFamily="18" charset="0"/>
                <a:ea typeface="Calibri" panose="020F0502020204030204" pitchFamily="34" charset="0"/>
                <a:cs typeface="Arial" panose="020B0604020202020204" pitchFamily="34" charset="0"/>
              </a:rPr>
              <a:t>o sánh ưu điểm</a:t>
            </a:r>
            <a:r>
              <a:rPr lang="en-US" sz="2800">
                <a:solidFill>
                  <a:srgbClr val="C00000"/>
                </a:solidFill>
                <a:latin typeface="Times New Roman" panose="02020603050405020304" pitchFamily="18" charset="0"/>
                <a:ea typeface="Calibri" panose="020F0502020204030204" pitchFamily="34" charset="0"/>
                <a:cs typeface="Arial" panose="020B0604020202020204" pitchFamily="34" charset="0"/>
              </a:rPr>
              <a:t>, nhược điểm</a:t>
            </a:r>
            <a:r>
              <a:rPr lang="vi-VN" sz="2800">
                <a:solidFill>
                  <a:srgbClr val="C00000"/>
                </a:solidFill>
                <a:latin typeface="Times New Roman" panose="02020603050405020304" pitchFamily="18" charset="0"/>
                <a:ea typeface="Calibri" panose="020F0502020204030204" pitchFamily="34" charset="0"/>
                <a:cs typeface="Arial" panose="020B0604020202020204" pitchFamily="34" charset="0"/>
              </a:rPr>
              <a:t> của cách xác định tốc độ bằng đồng hồ đo thời gian hiện số kết hợp với cổng quang điện so với đồng hồ bấm giây.</a:t>
            </a:r>
            <a:endParaRPr lang="en-US" sz="280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p:cNvSpPr txBox="1"/>
          <p:nvPr/>
        </p:nvSpPr>
        <p:spPr>
          <a:xfrm>
            <a:off x="1788161" y="3283673"/>
            <a:ext cx="1072896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9Slide03 Arima Madurai Black" panose="00000A00000000000000"/>
                <a:ea typeface="+mn-ea"/>
                <a:cs typeface="+mn-cs"/>
              </a:rPr>
              <a:t>Các nhóm thảo luận trong thời gian: </a:t>
            </a:r>
            <a:r>
              <a:rPr lang="en-US" sz="2800">
                <a:solidFill>
                  <a:srgbClr val="0000FF"/>
                </a:solidFill>
                <a:latin typeface="#9Slide03 Arima Madurai Black" panose="00000A00000000000000"/>
              </a:rPr>
              <a:t>5</a:t>
            </a:r>
            <a:r>
              <a:rPr kumimoji="0" lang="en-US" sz="2800" b="0" i="0" u="none" strike="noStrike" kern="1200" cap="none" spc="0" normalizeH="0" baseline="0" noProof="0">
                <a:ln>
                  <a:noFill/>
                </a:ln>
                <a:solidFill>
                  <a:srgbClr val="0000FF"/>
                </a:solidFill>
                <a:effectLst/>
                <a:uLnTx/>
                <a:uFillTx/>
                <a:latin typeface="#9Slide03 Arima Madurai Black" panose="00000A00000000000000"/>
                <a:ea typeface="+mn-ea"/>
                <a:cs typeface="+mn-cs"/>
              </a:rPr>
              <a:t> phút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9Slide03 Arima Madurai Black" panose="00000A00000000000000"/>
                <a:ea typeface="+mn-ea"/>
                <a:cs typeface="+mn-cs"/>
              </a:rPr>
              <a:t>Đại diện các nhóm trình bày.</a:t>
            </a:r>
          </a:p>
        </p:txBody>
      </p:sp>
      <p:grpSp>
        <p:nvGrpSpPr>
          <p:cNvPr id="10" name="Group 9"/>
          <p:cNvGrpSpPr/>
          <p:nvPr/>
        </p:nvGrpSpPr>
        <p:grpSpPr>
          <a:xfrm>
            <a:off x="4032068" y="650530"/>
            <a:ext cx="5297185" cy="553998"/>
            <a:chOff x="4236652" y="1180178"/>
            <a:chExt cx="4953938" cy="683979"/>
          </a:xfrm>
        </p:grpSpPr>
        <p:sp>
          <p:nvSpPr>
            <p:cNvPr id="11" name="矩形 8"/>
            <p:cNvSpPr/>
            <p:nvPr/>
          </p:nvSpPr>
          <p:spPr>
            <a:xfrm>
              <a:off x="4236652" y="1180178"/>
              <a:ext cx="3867622" cy="65798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华文细黑" panose="02010600040101010101" pitchFamily="2" charset="-122"/>
                <a:ea typeface="微软雅黑" charset="-122"/>
                <a:cs typeface="+mn-ea"/>
                <a:sym typeface="华文细黑" panose="02010600040101010101" pitchFamily="2" charset="-122"/>
              </a:endParaRPr>
            </a:p>
          </p:txBody>
        </p:sp>
        <p:sp>
          <p:nvSpPr>
            <p:cNvPr id="12" name="TextBox 11"/>
            <p:cNvSpPr txBox="1"/>
            <p:nvPr/>
          </p:nvSpPr>
          <p:spPr>
            <a:xfrm>
              <a:off x="4522629" y="1218176"/>
              <a:ext cx="4667961" cy="645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rPr>
                <a:t>HOẠT ĐỘNG </a:t>
              </a:r>
              <a:r>
                <a:rPr kumimoji="0" lang="en-US"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rPr>
                <a:t>NHÓM</a:t>
              </a:r>
            </a:p>
          </p:txBody>
        </p:sp>
      </p:grpSp>
      <p:sp>
        <p:nvSpPr>
          <p:cNvPr id="13" name="文本框 1"/>
          <p:cNvSpPr txBox="1">
            <a:spLocks noChangeArrowheads="1"/>
          </p:cNvSpPr>
          <p:nvPr/>
        </p:nvSpPr>
        <p:spPr bwMode="auto">
          <a:xfrm>
            <a:off x="925068" y="-36702"/>
            <a:ext cx="369455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eaLnBrk="1" hangingPunct="1"/>
            <a:r>
              <a:rPr lang="vi-VN" sz="4400">
                <a:solidFill>
                  <a:schemeClr val="accent2"/>
                </a:solidFill>
                <a:latin typeface="#9Slide03 Arima Madurai Black" panose="00000A00000000000000" pitchFamily="2" charset="0"/>
                <a:cs typeface="#9Slide03 Arima Madurai Black" panose="00000A00000000000000" pitchFamily="2" charset="0"/>
              </a:rPr>
              <a:t>VẬN DỤNG</a:t>
            </a:r>
            <a:endParaRPr lang="en-US" sz="4400" dirty="0">
              <a:solidFill>
                <a:schemeClr val="accent2"/>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121214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grpSp>
        <p:nvGrpSpPr>
          <p:cNvPr id="37" name="组合 36"/>
          <p:cNvGrpSpPr/>
          <p:nvPr/>
        </p:nvGrpSpPr>
        <p:grpSpPr>
          <a:xfrm>
            <a:off x="3197891" y="1562383"/>
            <a:ext cx="6255434" cy="640651"/>
            <a:chOff x="1491415" y="2381173"/>
            <a:chExt cx="4987583" cy="732230"/>
          </a:xfrm>
        </p:grpSpPr>
        <p:sp>
          <p:nvSpPr>
            <p:cNvPr id="38" name="_14"/>
            <p:cNvSpPr txBox="1">
              <a:spLocks noChangeArrowheads="1"/>
            </p:cNvSpPr>
            <p:nvPr/>
          </p:nvSpPr>
          <p:spPr bwMode="auto">
            <a:xfrm>
              <a:off x="1491415" y="2381173"/>
              <a:ext cx="1006367" cy="732230"/>
            </a:xfrm>
            <a:prstGeom prst="rect">
              <a:avLst/>
            </a:prstGeom>
            <a:solidFill>
              <a:srgbClr val="6FB420"/>
            </a:solidFill>
            <a:ln w="9525">
              <a:noFill/>
              <a:miter lim="800000"/>
            </a:ln>
            <a:effectLst/>
          </p:spPr>
          <p:txBody>
            <a:bodyPr vert="horz" wrap="square" lIns="91463" tIns="45731" rIns="91463" bIns="45731"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charset="-122"/>
                </a:defRPr>
              </a:lvl2pPr>
              <a:lvl3pPr algn="l" rtl="0" fontAlgn="base">
                <a:spcBef>
                  <a:spcPct val="0"/>
                </a:spcBef>
                <a:spcAft>
                  <a:spcPct val="0"/>
                </a:spcAft>
                <a:defRPr sz="2400">
                  <a:solidFill>
                    <a:schemeClr val="tx2"/>
                  </a:solidFill>
                  <a:latin typeface="Arial" pitchFamily="34" charset="0"/>
                  <a:ea typeface="微软雅黑" charset="-122"/>
                </a:defRPr>
              </a:lvl3pPr>
              <a:lvl4pPr algn="l" rtl="0" fontAlgn="base">
                <a:spcBef>
                  <a:spcPct val="0"/>
                </a:spcBef>
                <a:spcAft>
                  <a:spcPct val="0"/>
                </a:spcAft>
                <a:defRPr sz="2400">
                  <a:solidFill>
                    <a:schemeClr val="tx2"/>
                  </a:solidFill>
                  <a:latin typeface="Arial" pitchFamily="34" charset="0"/>
                  <a:ea typeface="微软雅黑" charset="-122"/>
                </a:defRPr>
              </a:lvl4pPr>
              <a:lvl5pPr algn="l" rtl="0" fontAlgn="base">
                <a:spcBef>
                  <a:spcPct val="0"/>
                </a:spcBef>
                <a:spcAft>
                  <a:spcPct val="0"/>
                </a:spcAft>
                <a:defRPr sz="2400">
                  <a:solidFill>
                    <a:schemeClr val="tx2"/>
                  </a:solidFill>
                  <a:latin typeface="Arial" pitchFamily="34" charset="0"/>
                  <a:ea typeface="微软雅黑" charset="-122"/>
                </a:defRPr>
              </a:lvl5pPr>
              <a:lvl6pPr marL="457200" algn="l" rtl="0" fontAlgn="base">
                <a:spcBef>
                  <a:spcPct val="0"/>
                </a:spcBef>
                <a:spcAft>
                  <a:spcPct val="0"/>
                </a:spcAft>
                <a:defRPr sz="2400">
                  <a:solidFill>
                    <a:schemeClr val="tx2"/>
                  </a:solidFill>
                  <a:latin typeface="Arial" pitchFamily="34" charset="0"/>
                  <a:ea typeface="微软雅黑" charset="-122"/>
                </a:defRPr>
              </a:lvl6pPr>
              <a:lvl7pPr marL="914400" algn="l" rtl="0" fontAlgn="base">
                <a:spcBef>
                  <a:spcPct val="0"/>
                </a:spcBef>
                <a:spcAft>
                  <a:spcPct val="0"/>
                </a:spcAft>
                <a:defRPr sz="2400">
                  <a:solidFill>
                    <a:schemeClr val="tx2"/>
                  </a:solidFill>
                  <a:latin typeface="Arial" pitchFamily="34" charset="0"/>
                  <a:ea typeface="微软雅黑" charset="-122"/>
                </a:defRPr>
              </a:lvl7pPr>
              <a:lvl8pPr marL="1371600" algn="l" rtl="0" fontAlgn="base">
                <a:spcBef>
                  <a:spcPct val="0"/>
                </a:spcBef>
                <a:spcAft>
                  <a:spcPct val="0"/>
                </a:spcAft>
                <a:defRPr sz="2400">
                  <a:solidFill>
                    <a:schemeClr val="tx2"/>
                  </a:solidFill>
                  <a:latin typeface="Arial" pitchFamily="34" charset="0"/>
                  <a:ea typeface="微软雅黑" charset="-122"/>
                </a:defRPr>
              </a:lvl8pPr>
              <a:lvl9pPr marL="1828800" algn="l" rtl="0" fontAlgn="base">
                <a:spcBef>
                  <a:spcPct val="0"/>
                </a:spcBef>
                <a:spcAft>
                  <a:spcPct val="0"/>
                </a:spcAft>
                <a:defRPr sz="2400">
                  <a:solidFill>
                    <a:schemeClr val="tx2"/>
                  </a:solidFill>
                  <a:latin typeface="Arial" pitchFamily="34" charset="0"/>
                  <a:ea typeface="微软雅黑"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600" normalizeH="0" baseline="0" noProof="0">
                  <a:ln>
                    <a:noFill/>
                  </a:ln>
                  <a:solidFill>
                    <a:prstClr val="white"/>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rPr>
                <a:t>1</a:t>
              </a:r>
              <a:endParaRPr kumimoji="0" lang="zh-CN" altLang="zh-CN" sz="3600" b="1" i="0" u="none" strike="noStrike" kern="1200" cap="none" spc="600" normalizeH="0" baseline="0" noProof="0" dirty="0">
                <a:ln>
                  <a:noFill/>
                </a:ln>
                <a:solidFill>
                  <a:prstClr val="white"/>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sp>
          <p:nvSpPr>
            <p:cNvPr id="39" name="矩形 38"/>
            <p:cNvSpPr/>
            <p:nvPr/>
          </p:nvSpPr>
          <p:spPr bwMode="auto">
            <a:xfrm>
              <a:off x="2952771" y="2450170"/>
              <a:ext cx="3526227"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a:ln>
                    <a:noFill/>
                  </a:ln>
                  <a:solidFill>
                    <a:srgbClr val="6FB420">
                      <a:lumMod val="75000"/>
                    </a:srgbClr>
                  </a:solidFill>
                  <a:effectLst/>
                  <a:uLnTx/>
                  <a:uFillTx/>
                  <a:latin typeface="#9Slide03 Arima Madurai Bold" panose="00000800000000000000" pitchFamily="2" charset="0"/>
                  <a:cs typeface="#9Slide03 Arima Madurai Bold" panose="00000800000000000000" pitchFamily="2" charset="0"/>
                </a:rPr>
                <a:t>Khái</a:t>
              </a:r>
              <a:r>
                <a:rPr kumimoji="0" lang="en-US" sz="2800" b="1" i="0" u="none" strike="noStrike" kern="1200" cap="none" spc="0" normalizeH="0" noProof="0">
                  <a:ln>
                    <a:noFill/>
                  </a:ln>
                  <a:solidFill>
                    <a:srgbClr val="6FB420">
                      <a:lumMod val="75000"/>
                    </a:srgbClr>
                  </a:solidFill>
                  <a:effectLst/>
                  <a:uLnTx/>
                  <a:uFillTx/>
                  <a:latin typeface="#9Slide03 Arima Madurai Bold" panose="00000800000000000000" pitchFamily="2" charset="0"/>
                  <a:cs typeface="#9Slide03 Arima Madurai Bold" panose="00000800000000000000" pitchFamily="2" charset="0"/>
                </a:rPr>
                <a:t> niệm về tốc độ</a:t>
              </a:r>
              <a:endParaRPr kumimoji="0" lang="zh-CN" altLang="en-US" sz="2800" b="1" i="0" u="none" strike="noStrike" kern="1200" cap="none" spc="0" normalizeH="0" baseline="0" noProof="0" dirty="0">
                <a:ln>
                  <a:noFill/>
                </a:ln>
                <a:solidFill>
                  <a:srgbClr val="6FB420">
                    <a:lumMod val="75000"/>
                  </a:srgbClr>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grpSp>
      <p:grpSp>
        <p:nvGrpSpPr>
          <p:cNvPr id="26" name="组合 25"/>
          <p:cNvGrpSpPr/>
          <p:nvPr/>
        </p:nvGrpSpPr>
        <p:grpSpPr>
          <a:xfrm>
            <a:off x="3197891" y="2424928"/>
            <a:ext cx="5498141" cy="640651"/>
            <a:chOff x="826116" y="170089"/>
            <a:chExt cx="4933944" cy="732230"/>
          </a:xfrm>
        </p:grpSpPr>
        <p:sp>
          <p:nvSpPr>
            <p:cNvPr id="28" name="_14"/>
            <p:cNvSpPr txBox="1">
              <a:spLocks noChangeArrowheads="1"/>
            </p:cNvSpPr>
            <p:nvPr/>
          </p:nvSpPr>
          <p:spPr bwMode="auto">
            <a:xfrm>
              <a:off x="826116" y="170089"/>
              <a:ext cx="1163017" cy="732230"/>
            </a:xfrm>
            <a:prstGeom prst="rect">
              <a:avLst/>
            </a:prstGeom>
            <a:solidFill>
              <a:srgbClr val="ED7D31"/>
            </a:solidFill>
            <a:ln w="9525">
              <a:noFill/>
              <a:miter lim="800000"/>
            </a:ln>
            <a:effectLst/>
          </p:spPr>
          <p:txBody>
            <a:bodyPr vert="horz" wrap="square" lIns="91463" tIns="45731" rIns="91463" bIns="45731"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charset="-122"/>
                </a:defRPr>
              </a:lvl2pPr>
              <a:lvl3pPr algn="l" rtl="0" fontAlgn="base">
                <a:spcBef>
                  <a:spcPct val="0"/>
                </a:spcBef>
                <a:spcAft>
                  <a:spcPct val="0"/>
                </a:spcAft>
                <a:defRPr sz="2400">
                  <a:solidFill>
                    <a:schemeClr val="tx2"/>
                  </a:solidFill>
                  <a:latin typeface="Arial" pitchFamily="34" charset="0"/>
                  <a:ea typeface="微软雅黑" charset="-122"/>
                </a:defRPr>
              </a:lvl3pPr>
              <a:lvl4pPr algn="l" rtl="0" fontAlgn="base">
                <a:spcBef>
                  <a:spcPct val="0"/>
                </a:spcBef>
                <a:spcAft>
                  <a:spcPct val="0"/>
                </a:spcAft>
                <a:defRPr sz="2400">
                  <a:solidFill>
                    <a:schemeClr val="tx2"/>
                  </a:solidFill>
                  <a:latin typeface="Arial" pitchFamily="34" charset="0"/>
                  <a:ea typeface="微软雅黑" charset="-122"/>
                </a:defRPr>
              </a:lvl4pPr>
              <a:lvl5pPr algn="l" rtl="0" fontAlgn="base">
                <a:spcBef>
                  <a:spcPct val="0"/>
                </a:spcBef>
                <a:spcAft>
                  <a:spcPct val="0"/>
                </a:spcAft>
                <a:defRPr sz="2400">
                  <a:solidFill>
                    <a:schemeClr val="tx2"/>
                  </a:solidFill>
                  <a:latin typeface="Arial" pitchFamily="34" charset="0"/>
                  <a:ea typeface="微软雅黑" charset="-122"/>
                </a:defRPr>
              </a:lvl5pPr>
              <a:lvl6pPr marL="457200" algn="l" rtl="0" fontAlgn="base">
                <a:spcBef>
                  <a:spcPct val="0"/>
                </a:spcBef>
                <a:spcAft>
                  <a:spcPct val="0"/>
                </a:spcAft>
                <a:defRPr sz="2400">
                  <a:solidFill>
                    <a:schemeClr val="tx2"/>
                  </a:solidFill>
                  <a:latin typeface="Arial" pitchFamily="34" charset="0"/>
                  <a:ea typeface="微软雅黑" charset="-122"/>
                </a:defRPr>
              </a:lvl6pPr>
              <a:lvl7pPr marL="914400" algn="l" rtl="0" fontAlgn="base">
                <a:spcBef>
                  <a:spcPct val="0"/>
                </a:spcBef>
                <a:spcAft>
                  <a:spcPct val="0"/>
                </a:spcAft>
                <a:defRPr sz="2400">
                  <a:solidFill>
                    <a:schemeClr val="tx2"/>
                  </a:solidFill>
                  <a:latin typeface="Arial" pitchFamily="34" charset="0"/>
                  <a:ea typeface="微软雅黑" charset="-122"/>
                </a:defRPr>
              </a:lvl7pPr>
              <a:lvl8pPr marL="1371600" algn="l" rtl="0" fontAlgn="base">
                <a:spcBef>
                  <a:spcPct val="0"/>
                </a:spcBef>
                <a:spcAft>
                  <a:spcPct val="0"/>
                </a:spcAft>
                <a:defRPr sz="2400">
                  <a:solidFill>
                    <a:schemeClr val="tx2"/>
                  </a:solidFill>
                  <a:latin typeface="Arial" pitchFamily="34" charset="0"/>
                  <a:ea typeface="微软雅黑" charset="-122"/>
                </a:defRPr>
              </a:lvl8pPr>
              <a:lvl9pPr marL="1828800" algn="l" rtl="0" fontAlgn="base">
                <a:spcBef>
                  <a:spcPct val="0"/>
                </a:spcBef>
                <a:spcAft>
                  <a:spcPct val="0"/>
                </a:spcAft>
                <a:defRPr sz="2400">
                  <a:solidFill>
                    <a:schemeClr val="tx2"/>
                  </a:solidFill>
                  <a:latin typeface="Arial" pitchFamily="34" charset="0"/>
                  <a:ea typeface="微软雅黑"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3600" b="1" i="0" u="none" strike="noStrike" kern="1200" cap="none" spc="600" normalizeH="0" baseline="0" noProof="0">
                  <a:ln>
                    <a:noFill/>
                  </a:ln>
                  <a:solidFill>
                    <a:prstClr val="white"/>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rPr>
                <a:t>2</a:t>
              </a:r>
              <a:endParaRPr kumimoji="0" lang="zh-CN" altLang="zh-CN" sz="3600" b="1" i="0" u="none" strike="noStrike" kern="1200" cap="none" spc="600" normalizeH="0" baseline="0" noProof="0" dirty="0">
                <a:ln>
                  <a:noFill/>
                </a:ln>
                <a:solidFill>
                  <a:prstClr val="white"/>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sp>
          <p:nvSpPr>
            <p:cNvPr id="29" name="矩形 28"/>
            <p:cNvSpPr/>
            <p:nvPr/>
          </p:nvSpPr>
          <p:spPr bwMode="auto">
            <a:xfrm>
              <a:off x="2233833" y="261401"/>
              <a:ext cx="3526227"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zh-CN" sz="2800" b="1" noProof="0">
                  <a:solidFill>
                    <a:srgbClr val="ED7D31"/>
                  </a:solidFill>
                  <a:latin typeface="#9Slide03 Arima Madurai Bold" panose="00000800000000000000" pitchFamily="2" charset="0"/>
                  <a:cs typeface="#9Slide03 Arima Madurai Bold" panose="00000800000000000000" pitchFamily="2" charset="0"/>
                  <a:sym typeface="华文细黑" panose="02010600040101010101" pitchFamily="2" charset="-122"/>
                </a:rPr>
                <a:t>Đơn vị đo tốc độ</a:t>
              </a:r>
              <a:endParaRPr kumimoji="0" lang="zh-CN" altLang="en-US" sz="2800" b="1" i="0" u="none" strike="noStrike" kern="1200" cap="none" spc="0" normalizeH="0" baseline="0" noProof="0" dirty="0">
                <a:ln>
                  <a:noFill/>
                </a:ln>
                <a:solidFill>
                  <a:srgbClr val="ED7D31"/>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grpSp>
      <p:pic>
        <p:nvPicPr>
          <p:cNvPr id="203" name="Picture 6" descr="E:\PPT素材\卡通b03.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602123" y="3243469"/>
            <a:ext cx="2761864" cy="3842422"/>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13" descr="E:\PPT素材\卡通b12.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60209" y="5381437"/>
            <a:ext cx="2067452" cy="16530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PPT素材\卡通b06.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63471" y="5381783"/>
            <a:ext cx="1251259" cy="16044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E:\PPT素材\卡通b04.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9633" y="4249883"/>
            <a:ext cx="3358430" cy="263741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280433" y="556980"/>
            <a:ext cx="8628607" cy="646331"/>
          </a:xfrm>
          <a:prstGeom prst="rect">
            <a:avLst/>
          </a:prstGeom>
          <a:noFill/>
        </p:spPr>
        <p:txBody>
          <a:bodyPr wrap="square" rtlCol="0">
            <a:spAutoFit/>
          </a:bodyPr>
          <a:lstStyle/>
          <a:p>
            <a:r>
              <a:rPr lang="en-US" sz="3600">
                <a:solidFill>
                  <a:srgbClr val="1278AD"/>
                </a:solidFill>
                <a:latin typeface="#9Slide03 Arima Madurai Black" panose="00000A00000000000000"/>
                <a:cs typeface="#9Slide03 Arima Madurai Bold" panose="00000800000000000000" pitchFamily="2" charset="0"/>
              </a:rPr>
              <a:t> </a:t>
            </a:r>
            <a:r>
              <a:rPr lang="en-US" sz="3600" b="1">
                <a:solidFill>
                  <a:srgbClr val="1278AD"/>
                </a:solidFill>
                <a:latin typeface="#9Slide03 Arima Madurai Black" panose="00000A00000000000000"/>
                <a:cs typeface="#9Slide03 Arima Madurai Bold" panose="00000800000000000000" pitchFamily="2" charset="0"/>
              </a:rPr>
              <a:t>BÀI 7: TỐC ĐỘ CỦA CHUYỂN ĐỘNG</a:t>
            </a:r>
          </a:p>
        </p:txBody>
      </p:sp>
      <p:grpSp>
        <p:nvGrpSpPr>
          <p:cNvPr id="14" name="组合 25"/>
          <p:cNvGrpSpPr/>
          <p:nvPr/>
        </p:nvGrpSpPr>
        <p:grpSpPr>
          <a:xfrm>
            <a:off x="3178107" y="3228106"/>
            <a:ext cx="7670480" cy="665999"/>
            <a:chOff x="1393456" y="-127177"/>
            <a:chExt cx="5465105" cy="761201"/>
          </a:xfrm>
        </p:grpSpPr>
        <p:sp>
          <p:nvSpPr>
            <p:cNvPr id="15" name="_14"/>
            <p:cNvSpPr txBox="1">
              <a:spLocks noChangeArrowheads="1"/>
            </p:cNvSpPr>
            <p:nvPr/>
          </p:nvSpPr>
          <p:spPr bwMode="auto">
            <a:xfrm>
              <a:off x="1393456" y="-98206"/>
              <a:ext cx="922287" cy="732230"/>
            </a:xfrm>
            <a:prstGeom prst="rect">
              <a:avLst/>
            </a:prstGeom>
            <a:solidFill>
              <a:srgbClr val="00B0F0"/>
            </a:solidFill>
            <a:ln w="9525">
              <a:noFill/>
              <a:miter lim="800000"/>
            </a:ln>
            <a:effectLst/>
          </p:spPr>
          <p:txBody>
            <a:bodyPr vert="horz" wrap="square" lIns="91463" tIns="45731" rIns="91463" bIns="45731"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charset="-122"/>
                </a:defRPr>
              </a:lvl2pPr>
              <a:lvl3pPr algn="l" rtl="0" fontAlgn="base">
                <a:spcBef>
                  <a:spcPct val="0"/>
                </a:spcBef>
                <a:spcAft>
                  <a:spcPct val="0"/>
                </a:spcAft>
                <a:defRPr sz="2400">
                  <a:solidFill>
                    <a:schemeClr val="tx2"/>
                  </a:solidFill>
                  <a:latin typeface="Arial" pitchFamily="34" charset="0"/>
                  <a:ea typeface="微软雅黑" charset="-122"/>
                </a:defRPr>
              </a:lvl3pPr>
              <a:lvl4pPr algn="l" rtl="0" fontAlgn="base">
                <a:spcBef>
                  <a:spcPct val="0"/>
                </a:spcBef>
                <a:spcAft>
                  <a:spcPct val="0"/>
                </a:spcAft>
                <a:defRPr sz="2400">
                  <a:solidFill>
                    <a:schemeClr val="tx2"/>
                  </a:solidFill>
                  <a:latin typeface="Arial" pitchFamily="34" charset="0"/>
                  <a:ea typeface="微软雅黑" charset="-122"/>
                </a:defRPr>
              </a:lvl4pPr>
              <a:lvl5pPr algn="l" rtl="0" fontAlgn="base">
                <a:spcBef>
                  <a:spcPct val="0"/>
                </a:spcBef>
                <a:spcAft>
                  <a:spcPct val="0"/>
                </a:spcAft>
                <a:defRPr sz="2400">
                  <a:solidFill>
                    <a:schemeClr val="tx2"/>
                  </a:solidFill>
                  <a:latin typeface="Arial" pitchFamily="34" charset="0"/>
                  <a:ea typeface="微软雅黑" charset="-122"/>
                </a:defRPr>
              </a:lvl5pPr>
              <a:lvl6pPr marL="457200" algn="l" rtl="0" fontAlgn="base">
                <a:spcBef>
                  <a:spcPct val="0"/>
                </a:spcBef>
                <a:spcAft>
                  <a:spcPct val="0"/>
                </a:spcAft>
                <a:defRPr sz="2400">
                  <a:solidFill>
                    <a:schemeClr val="tx2"/>
                  </a:solidFill>
                  <a:latin typeface="Arial" pitchFamily="34" charset="0"/>
                  <a:ea typeface="微软雅黑" charset="-122"/>
                </a:defRPr>
              </a:lvl6pPr>
              <a:lvl7pPr marL="914400" algn="l" rtl="0" fontAlgn="base">
                <a:spcBef>
                  <a:spcPct val="0"/>
                </a:spcBef>
                <a:spcAft>
                  <a:spcPct val="0"/>
                </a:spcAft>
                <a:defRPr sz="2400">
                  <a:solidFill>
                    <a:schemeClr val="tx2"/>
                  </a:solidFill>
                  <a:latin typeface="Arial" pitchFamily="34" charset="0"/>
                  <a:ea typeface="微软雅黑" charset="-122"/>
                </a:defRPr>
              </a:lvl7pPr>
              <a:lvl8pPr marL="1371600" algn="l" rtl="0" fontAlgn="base">
                <a:spcBef>
                  <a:spcPct val="0"/>
                </a:spcBef>
                <a:spcAft>
                  <a:spcPct val="0"/>
                </a:spcAft>
                <a:defRPr sz="2400">
                  <a:solidFill>
                    <a:schemeClr val="tx2"/>
                  </a:solidFill>
                  <a:latin typeface="Arial" pitchFamily="34" charset="0"/>
                  <a:ea typeface="微软雅黑" charset="-122"/>
                </a:defRPr>
              </a:lvl8pPr>
              <a:lvl9pPr marL="1828800" algn="l" rtl="0" fontAlgn="base">
                <a:spcBef>
                  <a:spcPct val="0"/>
                </a:spcBef>
                <a:spcAft>
                  <a:spcPct val="0"/>
                </a:spcAft>
                <a:defRPr sz="2400">
                  <a:solidFill>
                    <a:schemeClr val="tx2"/>
                  </a:solidFill>
                  <a:latin typeface="Arial" pitchFamily="34" charset="0"/>
                  <a:ea typeface="微软雅黑"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3600" b="1" spc="600">
                  <a:solidFill>
                    <a:prstClr val="white"/>
                  </a:solidFill>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rPr>
                <a:t>3</a:t>
              </a:r>
              <a:endParaRPr kumimoji="0" lang="zh-CN" altLang="zh-CN" sz="3600" b="1" i="0" u="none" strike="noStrike" kern="1200" cap="none" spc="600" normalizeH="0" baseline="0" noProof="0" dirty="0">
                <a:ln>
                  <a:noFill/>
                </a:ln>
                <a:solidFill>
                  <a:prstClr val="white"/>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sp>
          <p:nvSpPr>
            <p:cNvPr id="16" name="矩形 28"/>
            <p:cNvSpPr/>
            <p:nvPr/>
          </p:nvSpPr>
          <p:spPr bwMode="auto">
            <a:xfrm>
              <a:off x="2449254" y="-127177"/>
              <a:ext cx="4409307" cy="732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zh-CN" sz="2400" b="1" noProof="0">
                  <a:solidFill>
                    <a:srgbClr val="0000FF"/>
                  </a:solidFill>
                  <a:latin typeface="#9Slide03 Arima Madurai Bold" panose="00000800000000000000" pitchFamily="2" charset="0"/>
                  <a:cs typeface="#9Slide03 Arima Madurai Bold" panose="00000800000000000000" pitchFamily="2" charset="0"/>
                  <a:sym typeface="华文细黑" panose="02010600040101010101" pitchFamily="2" charset="-122"/>
                </a:rPr>
                <a:t>Cách đo tốc độ bằng dụng cụ thực hành nhà trường</a:t>
              </a:r>
              <a:endParaRPr kumimoji="0" lang="zh-CN" altLang="en-US" sz="2400" b="1" i="0" u="none" strike="noStrike" kern="1200" cap="none" spc="0" normalizeH="0" baseline="0" noProof="0" dirty="0">
                <a:ln>
                  <a:noFill/>
                </a:ln>
                <a:solidFill>
                  <a:srgbClr val="0000FF"/>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grpSp>
      <p:grpSp>
        <p:nvGrpSpPr>
          <p:cNvPr id="17" name="组合 25"/>
          <p:cNvGrpSpPr/>
          <p:nvPr/>
        </p:nvGrpSpPr>
        <p:grpSpPr>
          <a:xfrm>
            <a:off x="3178107" y="4182124"/>
            <a:ext cx="6833258" cy="640651"/>
            <a:chOff x="1393455" y="-98206"/>
            <a:chExt cx="6132057" cy="732230"/>
          </a:xfrm>
        </p:grpSpPr>
        <p:sp>
          <p:nvSpPr>
            <p:cNvPr id="18" name="_14"/>
            <p:cNvSpPr txBox="1">
              <a:spLocks noChangeArrowheads="1"/>
            </p:cNvSpPr>
            <p:nvPr/>
          </p:nvSpPr>
          <p:spPr bwMode="auto">
            <a:xfrm>
              <a:off x="1393455" y="-98206"/>
              <a:ext cx="1163017" cy="732230"/>
            </a:xfrm>
            <a:prstGeom prst="rect">
              <a:avLst/>
            </a:prstGeom>
            <a:solidFill>
              <a:srgbClr val="7030A0"/>
            </a:solidFill>
            <a:ln w="9525">
              <a:noFill/>
              <a:miter lim="800000"/>
            </a:ln>
            <a:effectLst/>
          </p:spPr>
          <p:txBody>
            <a:bodyPr vert="horz" wrap="square" lIns="91463" tIns="45731" rIns="91463" bIns="45731"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charset="-122"/>
                </a:defRPr>
              </a:lvl2pPr>
              <a:lvl3pPr algn="l" rtl="0" fontAlgn="base">
                <a:spcBef>
                  <a:spcPct val="0"/>
                </a:spcBef>
                <a:spcAft>
                  <a:spcPct val="0"/>
                </a:spcAft>
                <a:defRPr sz="2400">
                  <a:solidFill>
                    <a:schemeClr val="tx2"/>
                  </a:solidFill>
                  <a:latin typeface="Arial" pitchFamily="34" charset="0"/>
                  <a:ea typeface="微软雅黑" charset="-122"/>
                </a:defRPr>
              </a:lvl3pPr>
              <a:lvl4pPr algn="l" rtl="0" fontAlgn="base">
                <a:spcBef>
                  <a:spcPct val="0"/>
                </a:spcBef>
                <a:spcAft>
                  <a:spcPct val="0"/>
                </a:spcAft>
                <a:defRPr sz="2400">
                  <a:solidFill>
                    <a:schemeClr val="tx2"/>
                  </a:solidFill>
                  <a:latin typeface="Arial" pitchFamily="34" charset="0"/>
                  <a:ea typeface="微软雅黑" charset="-122"/>
                </a:defRPr>
              </a:lvl4pPr>
              <a:lvl5pPr algn="l" rtl="0" fontAlgn="base">
                <a:spcBef>
                  <a:spcPct val="0"/>
                </a:spcBef>
                <a:spcAft>
                  <a:spcPct val="0"/>
                </a:spcAft>
                <a:defRPr sz="2400">
                  <a:solidFill>
                    <a:schemeClr val="tx2"/>
                  </a:solidFill>
                  <a:latin typeface="Arial" pitchFamily="34" charset="0"/>
                  <a:ea typeface="微软雅黑" charset="-122"/>
                </a:defRPr>
              </a:lvl5pPr>
              <a:lvl6pPr marL="457200" algn="l" rtl="0" fontAlgn="base">
                <a:spcBef>
                  <a:spcPct val="0"/>
                </a:spcBef>
                <a:spcAft>
                  <a:spcPct val="0"/>
                </a:spcAft>
                <a:defRPr sz="2400">
                  <a:solidFill>
                    <a:schemeClr val="tx2"/>
                  </a:solidFill>
                  <a:latin typeface="Arial" pitchFamily="34" charset="0"/>
                  <a:ea typeface="微软雅黑" charset="-122"/>
                </a:defRPr>
              </a:lvl6pPr>
              <a:lvl7pPr marL="914400" algn="l" rtl="0" fontAlgn="base">
                <a:spcBef>
                  <a:spcPct val="0"/>
                </a:spcBef>
                <a:spcAft>
                  <a:spcPct val="0"/>
                </a:spcAft>
                <a:defRPr sz="2400">
                  <a:solidFill>
                    <a:schemeClr val="tx2"/>
                  </a:solidFill>
                  <a:latin typeface="Arial" pitchFamily="34" charset="0"/>
                  <a:ea typeface="微软雅黑" charset="-122"/>
                </a:defRPr>
              </a:lvl7pPr>
              <a:lvl8pPr marL="1371600" algn="l" rtl="0" fontAlgn="base">
                <a:spcBef>
                  <a:spcPct val="0"/>
                </a:spcBef>
                <a:spcAft>
                  <a:spcPct val="0"/>
                </a:spcAft>
                <a:defRPr sz="2400">
                  <a:solidFill>
                    <a:schemeClr val="tx2"/>
                  </a:solidFill>
                  <a:latin typeface="Arial" pitchFamily="34" charset="0"/>
                  <a:ea typeface="微软雅黑" charset="-122"/>
                </a:defRPr>
              </a:lvl8pPr>
              <a:lvl9pPr marL="1828800" algn="l" rtl="0" fontAlgn="base">
                <a:spcBef>
                  <a:spcPct val="0"/>
                </a:spcBef>
                <a:spcAft>
                  <a:spcPct val="0"/>
                </a:spcAft>
                <a:defRPr sz="2400">
                  <a:solidFill>
                    <a:schemeClr val="tx2"/>
                  </a:solidFill>
                  <a:latin typeface="Arial" pitchFamily="34" charset="0"/>
                  <a:ea typeface="微软雅黑"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3600" b="1" spc="600">
                  <a:solidFill>
                    <a:prstClr val="white"/>
                  </a:solidFill>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rPr>
                <a:t>4</a:t>
              </a:r>
              <a:endParaRPr kumimoji="0" lang="zh-CN" altLang="zh-CN" sz="3600" b="1" i="0" u="none" strike="noStrike" kern="1200" cap="none" spc="600" normalizeH="0" baseline="0" noProof="0" dirty="0">
                <a:ln>
                  <a:noFill/>
                </a:ln>
                <a:solidFill>
                  <a:prstClr val="white"/>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sp>
          <p:nvSpPr>
            <p:cNvPr id="20" name="矩形 28"/>
            <p:cNvSpPr/>
            <p:nvPr/>
          </p:nvSpPr>
          <p:spPr bwMode="auto">
            <a:xfrm>
              <a:off x="2852104" y="-63724"/>
              <a:ext cx="4673408"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zh-CN" sz="2400" b="1" i="0" u="none" strike="noStrike" kern="1200" cap="none" spc="0" normalizeH="0" baseline="0" noProof="0">
                  <a:ln>
                    <a:noFill/>
                  </a:ln>
                  <a:solidFill>
                    <a:srgbClr val="7030A0"/>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rPr>
                <a:t>Cách</a:t>
              </a:r>
              <a:r>
                <a:rPr kumimoji="0" lang="en-US" altLang="zh-CN" sz="2400" b="1" i="0" u="none" strike="noStrike" kern="1200" cap="none" spc="0" normalizeH="0" noProof="0">
                  <a:ln>
                    <a:noFill/>
                  </a:ln>
                  <a:solidFill>
                    <a:srgbClr val="7030A0"/>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rPr>
                <a:t> đo tốc độ bằng dụng cụ ”bắn tốc độ“</a:t>
              </a:r>
              <a:endParaRPr kumimoji="0" lang="zh-CN" altLang="en-US" sz="2400" b="1" i="0" u="none" strike="noStrike" kern="1200" cap="none" spc="0" normalizeH="0" baseline="0" noProof="0" dirty="0">
                <a:ln>
                  <a:noFill/>
                </a:ln>
                <a:solidFill>
                  <a:srgbClr val="7030A0"/>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grpSp>
    </p:spTree>
    <p:extLst>
      <p:ext uri="{BB962C8B-B14F-4D97-AF65-F5344CB8AC3E}">
        <p14:creationId xmlns:p14="http://schemas.microsoft.com/office/powerpoint/2010/main" val="35651007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3" name="文本框 1"/>
          <p:cNvSpPr txBox="1">
            <a:spLocks noChangeArrowheads="1"/>
          </p:cNvSpPr>
          <p:nvPr/>
        </p:nvSpPr>
        <p:spPr bwMode="auto">
          <a:xfrm>
            <a:off x="786523" y="0"/>
            <a:ext cx="369455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VẬN DỤNG</a:t>
            </a:r>
            <a:endParaRPr kumimoji="0" lang="en-US" sz="4400" b="0" i="0" u="none" strike="noStrike" kern="1200" cap="none" spc="0" normalizeH="0" baseline="0" noProof="0" dirty="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991067361"/>
              </p:ext>
            </p:extLst>
          </p:nvPr>
        </p:nvGraphicFramePr>
        <p:xfrm>
          <a:off x="1039528" y="971161"/>
          <a:ext cx="9875520" cy="4062851"/>
        </p:xfrm>
        <a:graphic>
          <a:graphicData uri="http://schemas.openxmlformats.org/drawingml/2006/table">
            <a:tbl>
              <a:tblPr firstRow="1" firstCol="1" bandRow="1">
                <a:tableStyleId>{5C22544A-7EE6-4342-B048-85BDC9FD1C3A}</a:tableStyleId>
              </a:tblPr>
              <a:tblGrid>
                <a:gridCol w="1881588">
                  <a:extLst>
                    <a:ext uri="{9D8B030D-6E8A-4147-A177-3AD203B41FA5}">
                      <a16:colId xmlns="" xmlns:a16="http://schemas.microsoft.com/office/drawing/2014/main" val="1261723738"/>
                    </a:ext>
                  </a:extLst>
                </a:gridCol>
                <a:gridCol w="4254339">
                  <a:extLst>
                    <a:ext uri="{9D8B030D-6E8A-4147-A177-3AD203B41FA5}">
                      <a16:colId xmlns="" xmlns:a16="http://schemas.microsoft.com/office/drawing/2014/main" val="4189412104"/>
                    </a:ext>
                  </a:extLst>
                </a:gridCol>
                <a:gridCol w="3739593">
                  <a:extLst>
                    <a:ext uri="{9D8B030D-6E8A-4147-A177-3AD203B41FA5}">
                      <a16:colId xmlns="" xmlns:a16="http://schemas.microsoft.com/office/drawing/2014/main" val="2338938817"/>
                    </a:ext>
                  </a:extLst>
                </a:gridCol>
              </a:tblGrid>
              <a:tr h="1058737">
                <a:tc>
                  <a:txBody>
                    <a:bodyPr/>
                    <a:lstStyle/>
                    <a:p>
                      <a:pPr>
                        <a:lnSpc>
                          <a:spcPct val="115000"/>
                        </a:lnSpc>
                      </a:pPr>
                      <a:endParaRPr lang="en-US" sz="2400">
                        <a:effectLst/>
                        <a:latin typeface="Times New Roman" panose="02020603050405020304" pitchFamily="18" charset="0"/>
                        <a:cs typeface="Times New Roman" panose="02020603050405020304" pitchFamily="18" charset="0"/>
                      </a:endParaRPr>
                    </a:p>
                  </a:txBody>
                  <a:tcPr marL="47625" marR="47625" marT="47625" marB="47625"/>
                </a:tc>
                <a:tc>
                  <a:txBody>
                    <a:bodyPr/>
                    <a:lstStyle/>
                    <a:p>
                      <a:pPr algn="ctr">
                        <a:lnSpc>
                          <a:spcPct val="115000"/>
                        </a:lnSpc>
                        <a:spcAft>
                          <a:spcPts val="0"/>
                        </a:spcAft>
                      </a:pPr>
                      <a:r>
                        <a:rPr lang="vi-VN" sz="2400">
                          <a:solidFill>
                            <a:schemeClr val="bg1"/>
                          </a:solidFill>
                          <a:effectLst/>
                        </a:rPr>
                        <a:t>Đồng hồ đo thời gian hiện số và cổng quang điện</a:t>
                      </a:r>
                      <a:endParaRPr lang="en-US" sz="2400">
                        <a:solidFill>
                          <a:schemeClr val="bg1"/>
                        </a:solidFill>
                        <a:effectLst/>
                        <a:latin typeface="#9Slide03 Arima Madurai Bold" panose="00000800000000000000"/>
                        <a:ea typeface="Calibri" panose="020F0502020204030204" pitchFamily="34" charset="0"/>
                        <a:cs typeface="Arial" panose="020B0604020202020204" pitchFamily="34" charset="0"/>
                      </a:endParaRPr>
                    </a:p>
                  </a:txBody>
                  <a:tcPr marL="47625" marR="47625" marT="47625" marB="47625"/>
                </a:tc>
                <a:tc>
                  <a:txBody>
                    <a:bodyPr/>
                    <a:lstStyle/>
                    <a:p>
                      <a:pPr algn="ctr">
                        <a:lnSpc>
                          <a:spcPct val="115000"/>
                        </a:lnSpc>
                        <a:spcAft>
                          <a:spcPts val="0"/>
                        </a:spcAft>
                      </a:pPr>
                      <a:r>
                        <a:rPr lang="vi-VN" sz="2400">
                          <a:solidFill>
                            <a:schemeClr val="bg1"/>
                          </a:solidFill>
                          <a:effectLst/>
                        </a:rPr>
                        <a:t>Đồng hồ bấm giây</a:t>
                      </a:r>
                      <a:endParaRPr lang="en-US" sz="2400">
                        <a:solidFill>
                          <a:schemeClr val="bg1"/>
                        </a:solidFill>
                        <a:effectLst/>
                        <a:latin typeface="#9Slide03 Arima Madurai Bold" panose="00000800000000000000"/>
                        <a:ea typeface="Calibri" panose="020F0502020204030204" pitchFamily="34" charset="0"/>
                        <a:cs typeface="Arial" panose="020B0604020202020204" pitchFamily="34" charset="0"/>
                      </a:endParaRPr>
                    </a:p>
                  </a:txBody>
                  <a:tcPr marL="47625" marR="47625" marT="47625" marB="47625"/>
                </a:tc>
                <a:extLst>
                  <a:ext uri="{0D108BD9-81ED-4DB2-BD59-A6C34878D82A}">
                    <a16:rowId xmlns="" xmlns:a16="http://schemas.microsoft.com/office/drawing/2014/main" val="2197244382"/>
                  </a:ext>
                </a:extLst>
              </a:tr>
              <a:tr h="1502057">
                <a:tc>
                  <a:txBody>
                    <a:bodyPr/>
                    <a:lstStyle/>
                    <a:p>
                      <a:pPr algn="ctr">
                        <a:lnSpc>
                          <a:spcPct val="115000"/>
                        </a:lnSpc>
                        <a:spcAft>
                          <a:spcPts val="0"/>
                        </a:spcAft>
                      </a:pPr>
                      <a:r>
                        <a:rPr lang="vi-VN" sz="2400">
                          <a:effectLst/>
                        </a:rPr>
                        <a:t>Ưu điểm</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algn="just">
                        <a:lnSpc>
                          <a:spcPct val="115000"/>
                        </a:lnSpc>
                        <a:spcAft>
                          <a:spcPts val="0"/>
                        </a:spcAft>
                      </a:pPr>
                      <a:r>
                        <a:rPr lang="vi-VN" sz="2400">
                          <a:effectLst/>
                        </a:rPr>
                        <a:t>Đo thời gian chính xác đến hàng nghìn giây, được điều khiển bằng cổng quang điện</a:t>
                      </a:r>
                      <a:endParaRPr lang="en-US" sz="2400">
                        <a:effectLst/>
                        <a:latin typeface="#9Slide03 Arima Madurai Bold" panose="00000800000000000000"/>
                        <a:ea typeface="Calibri" panose="020F0502020204030204" pitchFamily="34" charset="0"/>
                        <a:cs typeface="Arial" panose="020B0604020202020204" pitchFamily="34" charset="0"/>
                      </a:endParaRPr>
                    </a:p>
                  </a:txBody>
                  <a:tcPr marL="47625" marR="47625" marT="47625" marB="47625"/>
                </a:tc>
                <a:tc>
                  <a:txBody>
                    <a:bodyPr/>
                    <a:lstStyle/>
                    <a:p>
                      <a:pPr algn="just">
                        <a:lnSpc>
                          <a:spcPct val="115000"/>
                        </a:lnSpc>
                        <a:spcAft>
                          <a:spcPts val="0"/>
                        </a:spcAft>
                      </a:pPr>
                      <a:r>
                        <a:rPr lang="vi-VN" sz="2400">
                          <a:effectLst/>
                        </a:rPr>
                        <a:t>Nhanh, đơn giản, dễ thực hiện</a:t>
                      </a:r>
                      <a:endParaRPr lang="en-US" sz="2400">
                        <a:effectLst/>
                        <a:latin typeface="#9Slide03 Arima Madurai Bold" panose="00000800000000000000"/>
                        <a:ea typeface="Calibri" panose="020F0502020204030204" pitchFamily="34" charset="0"/>
                        <a:cs typeface="Arial" panose="020B0604020202020204" pitchFamily="34" charset="0"/>
                      </a:endParaRPr>
                    </a:p>
                  </a:txBody>
                  <a:tcPr marL="47625" marR="47625" marT="47625" marB="47625"/>
                </a:tc>
                <a:extLst>
                  <a:ext uri="{0D108BD9-81ED-4DB2-BD59-A6C34878D82A}">
                    <a16:rowId xmlns="" xmlns:a16="http://schemas.microsoft.com/office/drawing/2014/main" val="3675243798"/>
                  </a:ext>
                </a:extLst>
              </a:tr>
              <a:tr h="1502057">
                <a:tc>
                  <a:txBody>
                    <a:bodyPr/>
                    <a:lstStyle/>
                    <a:p>
                      <a:pPr algn="ctr">
                        <a:lnSpc>
                          <a:spcPct val="115000"/>
                        </a:lnSpc>
                        <a:spcAft>
                          <a:spcPts val="0"/>
                        </a:spcAft>
                      </a:pPr>
                      <a:r>
                        <a:rPr lang="vi-VN" sz="2400">
                          <a:effectLst/>
                        </a:rPr>
                        <a:t>Nhược điểm</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47625" marR="47625" marT="47625" marB="47625"/>
                </a:tc>
                <a:tc>
                  <a:txBody>
                    <a:bodyPr/>
                    <a:lstStyle/>
                    <a:p>
                      <a:pPr algn="just">
                        <a:lnSpc>
                          <a:spcPct val="115000"/>
                        </a:lnSpc>
                        <a:spcAft>
                          <a:spcPts val="0"/>
                        </a:spcAft>
                      </a:pPr>
                      <a:r>
                        <a:rPr lang="vi-VN" sz="2400">
                          <a:effectLst/>
                        </a:rPr>
                        <a:t>Chi phí mua thiết bị đắt, thiết bị đo cồng kềnh </a:t>
                      </a:r>
                      <a:endParaRPr lang="en-US" sz="2400">
                        <a:effectLst/>
                        <a:latin typeface="#9Slide03 Arima Madurai Bold" panose="00000800000000000000"/>
                        <a:ea typeface="Calibri" panose="020F0502020204030204" pitchFamily="34" charset="0"/>
                        <a:cs typeface="Arial" panose="020B0604020202020204" pitchFamily="34" charset="0"/>
                      </a:endParaRPr>
                    </a:p>
                  </a:txBody>
                  <a:tcPr marL="47625" marR="47625" marT="47625" marB="47625"/>
                </a:tc>
                <a:tc>
                  <a:txBody>
                    <a:bodyPr/>
                    <a:lstStyle/>
                    <a:p>
                      <a:pPr algn="just">
                        <a:lnSpc>
                          <a:spcPct val="115000"/>
                        </a:lnSpc>
                        <a:spcAft>
                          <a:spcPts val="0"/>
                        </a:spcAft>
                      </a:pPr>
                      <a:r>
                        <a:rPr lang="vi-VN" sz="2400" dirty="0">
                          <a:effectLst/>
                        </a:rPr>
                        <a:t>Kém chính xác do phụ thuộc vào phản xạ của người bấm đồng hồ</a:t>
                      </a:r>
                      <a:endParaRPr lang="en-US" sz="2400" dirty="0">
                        <a:effectLst/>
                        <a:latin typeface="#9Slide03 Arima Madurai Bold" panose="00000800000000000000"/>
                        <a:ea typeface="Calibri" panose="020F0502020204030204" pitchFamily="34" charset="0"/>
                        <a:cs typeface="Arial" panose="020B0604020202020204" pitchFamily="34" charset="0"/>
                      </a:endParaRPr>
                    </a:p>
                  </a:txBody>
                  <a:tcPr marL="47625" marR="47625" marT="47625" marB="47625"/>
                </a:tc>
                <a:extLst>
                  <a:ext uri="{0D108BD9-81ED-4DB2-BD59-A6C34878D82A}">
                    <a16:rowId xmlns="" xmlns:a16="http://schemas.microsoft.com/office/drawing/2014/main" val="3055013897"/>
                  </a:ext>
                </a:extLst>
              </a:tr>
            </a:tbl>
          </a:graphicData>
        </a:graphic>
      </p:graphicFrame>
    </p:spTree>
    <p:extLst>
      <p:ext uri="{BB962C8B-B14F-4D97-AF65-F5344CB8AC3E}">
        <p14:creationId xmlns:p14="http://schemas.microsoft.com/office/powerpoint/2010/main" val="884614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4032068" y="650530"/>
            <a:ext cx="5297185" cy="553998"/>
            <a:chOff x="4236652" y="1180178"/>
            <a:chExt cx="4953938" cy="683979"/>
          </a:xfrm>
        </p:grpSpPr>
        <p:sp>
          <p:nvSpPr>
            <p:cNvPr id="6" name="矩形 8"/>
            <p:cNvSpPr/>
            <p:nvPr/>
          </p:nvSpPr>
          <p:spPr>
            <a:xfrm>
              <a:off x="4236652" y="1180178"/>
              <a:ext cx="3867622" cy="65798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华文细黑" panose="02010600040101010101" pitchFamily="2" charset="-122"/>
                <a:ea typeface="微软雅黑" charset="-122"/>
                <a:cs typeface="+mn-ea"/>
                <a:sym typeface="华文细黑" panose="02010600040101010101" pitchFamily="2" charset="-122"/>
              </a:endParaRPr>
            </a:p>
          </p:txBody>
        </p:sp>
        <p:sp>
          <p:nvSpPr>
            <p:cNvPr id="7" name="TextBox 6"/>
            <p:cNvSpPr txBox="1"/>
            <p:nvPr/>
          </p:nvSpPr>
          <p:spPr>
            <a:xfrm>
              <a:off x="4522629" y="1218176"/>
              <a:ext cx="4667961" cy="645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rPr>
                <a:t>HOẠT ĐỘNG </a:t>
              </a:r>
              <a:r>
                <a:rPr kumimoji="0" lang="en-US"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rPr>
                <a:t>NHÓM</a:t>
              </a:r>
            </a:p>
          </p:txBody>
        </p:sp>
      </p:grpSp>
      <p:sp>
        <p:nvSpPr>
          <p:cNvPr id="8" name="TextBox 7"/>
          <p:cNvSpPr txBox="1"/>
          <p:nvPr/>
        </p:nvSpPr>
        <p:spPr>
          <a:xfrm>
            <a:off x="209859" y="1534160"/>
            <a:ext cx="1178001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00000"/>
                </a:solidFill>
                <a:effectLst/>
                <a:uLnTx/>
                <a:uFillTx/>
                <a:latin typeface="Palatino Linotype" panose="02040502050505030304" pitchFamily="18" charset="0"/>
                <a:ea typeface="+mn-ea"/>
                <a:cs typeface="+mn-cs"/>
              </a:rPr>
              <a:t>Phân tích những nguy cơ có thể xảy ra khi xe tham gia giao thông không tuân thủ các quy định về tốc độ và khoảng cách an toàn.</a:t>
            </a:r>
          </a:p>
        </p:txBody>
      </p:sp>
      <p:sp>
        <p:nvSpPr>
          <p:cNvPr id="9" name="TextBox 8"/>
          <p:cNvSpPr txBox="1"/>
          <p:nvPr/>
        </p:nvSpPr>
        <p:spPr>
          <a:xfrm>
            <a:off x="1788161" y="3283673"/>
            <a:ext cx="1072896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9Slide03 Arima Madurai Black" panose="00000A00000000000000"/>
                <a:ea typeface="+mn-ea"/>
                <a:cs typeface="+mn-cs"/>
              </a:rPr>
              <a:t>Các nhóm thảo luận trong thời gian: </a:t>
            </a:r>
            <a:r>
              <a:rPr lang="en-US" sz="2800">
                <a:solidFill>
                  <a:srgbClr val="0000FF"/>
                </a:solidFill>
                <a:latin typeface="#9Slide03 Arima Madurai Black" panose="00000A00000000000000"/>
              </a:rPr>
              <a:t>8</a:t>
            </a:r>
            <a:r>
              <a:rPr kumimoji="0" lang="en-US" sz="2800" b="0" i="0" u="none" strike="noStrike" kern="1200" cap="none" spc="0" normalizeH="0" baseline="0" noProof="0">
                <a:ln>
                  <a:noFill/>
                </a:ln>
                <a:solidFill>
                  <a:srgbClr val="0000FF"/>
                </a:solidFill>
                <a:effectLst/>
                <a:uLnTx/>
                <a:uFillTx/>
                <a:latin typeface="#9Slide03 Arima Madurai Black" panose="00000A00000000000000"/>
                <a:ea typeface="+mn-ea"/>
                <a:cs typeface="+mn-cs"/>
              </a:rPr>
              <a:t> phút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9Slide03 Arima Madurai Black" panose="00000A00000000000000"/>
                <a:ea typeface="+mn-ea"/>
                <a:cs typeface="+mn-cs"/>
              </a:rPr>
              <a:t>Đại diện các nhóm trình bày.</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6039" y="251501"/>
            <a:ext cx="3286029" cy="859611"/>
          </a:xfrm>
          <a:prstGeom prst="rect">
            <a:avLst/>
          </a:prstGeom>
        </p:spPr>
      </p:pic>
    </p:spTree>
    <p:extLst>
      <p:ext uri="{BB962C8B-B14F-4D97-AF65-F5344CB8AC3E}">
        <p14:creationId xmlns:p14="http://schemas.microsoft.com/office/powerpoint/2010/main" val="9351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6080008" y="101702"/>
            <a:ext cx="5686451" cy="710996"/>
            <a:chOff x="4255125" y="1163259"/>
            <a:chExt cx="5686451" cy="935178"/>
          </a:xfrm>
        </p:grpSpPr>
        <p:sp>
          <p:nvSpPr>
            <p:cNvPr id="11" name="矩形 8"/>
            <p:cNvSpPr/>
            <p:nvPr/>
          </p:nvSpPr>
          <p:spPr>
            <a:xfrm>
              <a:off x="4255125" y="1163259"/>
              <a:ext cx="3931945" cy="9351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华文细黑" panose="02010600040101010101" pitchFamily="2" charset="-122"/>
                <a:ea typeface="微软雅黑" charset="-122"/>
                <a:cs typeface="+mn-ea"/>
                <a:sym typeface="华文细黑" panose="02010600040101010101" pitchFamily="2" charset="-122"/>
              </a:endParaRPr>
            </a:p>
          </p:txBody>
        </p:sp>
        <p:sp>
          <p:nvSpPr>
            <p:cNvPr id="12" name="TextBox 11"/>
            <p:cNvSpPr txBox="1"/>
            <p:nvPr/>
          </p:nvSpPr>
          <p:spPr>
            <a:xfrm>
              <a:off x="4971862" y="1369237"/>
              <a:ext cx="4969714" cy="6881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rPr>
                <a:t>TÔI TỎA SÁNG</a:t>
              </a:r>
              <a:endParaRPr kumimoji="0" lang="en-US" sz="28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3" name="Group 2"/>
          <p:cNvGrpSpPr/>
          <p:nvPr/>
        </p:nvGrpSpPr>
        <p:grpSpPr>
          <a:xfrm>
            <a:off x="4869243" y="2760846"/>
            <a:ext cx="8824717" cy="3251200"/>
            <a:chOff x="199697" y="1779371"/>
            <a:chExt cx="6134965" cy="3507332"/>
          </a:xfrm>
        </p:grpSpPr>
        <p:sp>
          <p:nvSpPr>
            <p:cNvPr id="10" name="Rectangle 9"/>
            <p:cNvSpPr/>
            <p:nvPr/>
          </p:nvSpPr>
          <p:spPr>
            <a:xfrm>
              <a:off x="199697" y="2058819"/>
              <a:ext cx="6134965" cy="3210805"/>
            </a:xfrm>
            <a:prstGeom prst="rect">
              <a:avLst/>
            </a:prstGeom>
          </p:spPr>
          <p:txBody>
            <a:bodyPr wrap="square">
              <a:spAutoFit/>
            </a:bodyPr>
            <a:lstStyle/>
            <a:p>
              <a:pPr marL="742950" marR="0" lvl="0" indent="-285750" algn="just" defTabSz="914400" rtl="0" eaLnBrk="1" fontAlgn="auto" latinLnBrk="0" hangingPunct="1">
                <a:lnSpc>
                  <a:spcPct val="107000"/>
                </a:lnSpc>
                <a:spcBef>
                  <a:spcPts val="200"/>
                </a:spcBef>
                <a:spcAft>
                  <a:spcPts val="600"/>
                </a:spcAft>
                <a:buClrTx/>
                <a:buSzTx/>
                <a:buFontTx/>
                <a:buChar char="-"/>
                <a:tabLst/>
                <a:defRPr/>
              </a:pPr>
              <a:r>
                <a:rPr kumimoji="0" lang="vi-VN" sz="2400" b="0" i="0" u="none" strike="noStrike" kern="1200" cap="none" spc="0" normalizeH="0" baseline="0" noProof="0">
                  <a:ln>
                    <a:noFill/>
                  </a:ln>
                  <a:solidFill>
                    <a:srgbClr val="C00000"/>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rPr>
                <a:t>Thời gian trình bày</a:t>
              </a:r>
              <a:r>
                <a:rPr kumimoji="0" lang="en-US" sz="2400" b="0" i="0" u="none" strike="noStrike" kern="1200" cap="none" spc="0" normalizeH="0" baseline="0" noProof="0">
                  <a:ln>
                    <a:noFill/>
                  </a:ln>
                  <a:solidFill>
                    <a:srgbClr val="C00000"/>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rPr>
                <a:t>:</a:t>
              </a:r>
              <a:r>
                <a:rPr kumimoji="0" lang="vi-VN" sz="2400" b="0" i="0" u="none" strike="noStrike" kern="1200" cap="none" spc="0" normalizeH="0" baseline="0" noProof="0">
                  <a:ln>
                    <a:noFill/>
                  </a:ln>
                  <a:solidFill>
                    <a:srgbClr val="C00000"/>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rPr>
                <a:t> </a:t>
              </a:r>
              <a:r>
                <a:rPr kumimoji="0" lang="en-US" sz="2400" b="0" i="0" u="none" strike="noStrike" kern="1200" cap="none" spc="0" normalizeH="0" baseline="0" noProof="0">
                  <a:ln>
                    <a:noFill/>
                  </a:ln>
                  <a:solidFill>
                    <a:srgbClr val="0000FF"/>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rPr>
                <a:t>2-</a:t>
              </a:r>
              <a:r>
                <a:rPr lang="en-US" sz="2400">
                  <a:solidFill>
                    <a:srgbClr val="0000FF"/>
                  </a:solidFill>
                  <a:latin typeface="#9Slide03 Arima Madurai Bold" panose="00000800000000000000" pitchFamily="2" charset="0"/>
                  <a:ea typeface="Arial" panose="020B0604020202020204" pitchFamily="34" charset="0"/>
                  <a:cs typeface="#9Slide03 Arima Madurai Bold" panose="00000800000000000000" pitchFamily="2" charset="0"/>
                </a:rPr>
                <a:t>3</a:t>
              </a:r>
              <a:r>
                <a:rPr kumimoji="0" lang="vi-VN" sz="2400" b="0" i="0" u="none" strike="noStrike" kern="1200" cap="none" spc="0" normalizeH="0" baseline="0" noProof="0">
                  <a:ln>
                    <a:noFill/>
                  </a:ln>
                  <a:solidFill>
                    <a:srgbClr val="0000FF"/>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rPr>
                <a:t> phút</a:t>
              </a:r>
            </a:p>
            <a:p>
              <a:pPr marL="742950" marR="0" lvl="0" indent="-285750" algn="just" defTabSz="914400" rtl="0" eaLnBrk="1" fontAlgn="auto" latinLnBrk="0" hangingPunct="1">
                <a:lnSpc>
                  <a:spcPct val="107000"/>
                </a:lnSpc>
                <a:spcBef>
                  <a:spcPts val="200"/>
                </a:spcBef>
                <a:spcAft>
                  <a:spcPts val="600"/>
                </a:spcAft>
                <a:buClrTx/>
                <a:buSzTx/>
                <a:buFontTx/>
                <a:buChar char="-"/>
                <a:tabLst/>
                <a:defRPr/>
              </a:pPr>
              <a:r>
                <a:rPr kumimoji="0" lang="vi-VN" sz="2400" b="0" i="0" u="none" strike="noStrike" kern="1200" cap="none" spc="0" normalizeH="0" baseline="0" noProof="0">
                  <a:ln>
                    <a:noFill/>
                  </a:ln>
                  <a:solidFill>
                    <a:srgbClr val="C00000"/>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rPr>
                <a:t>Tiêu chí:</a:t>
              </a:r>
            </a:p>
            <a:p>
              <a:pPr marL="457200" marR="0" lvl="0" indent="0" algn="just" defTabSz="914400" rtl="0" eaLnBrk="1" fontAlgn="auto" latinLnBrk="0" hangingPunct="1">
                <a:lnSpc>
                  <a:spcPct val="107000"/>
                </a:lnSpc>
                <a:spcBef>
                  <a:spcPts val="200"/>
                </a:spcBef>
                <a:spcAft>
                  <a:spcPts val="600"/>
                </a:spcAft>
                <a:buClrTx/>
                <a:buSzTx/>
                <a:buFontTx/>
                <a:buNone/>
                <a:tabLst/>
                <a:defRPr/>
              </a:pPr>
              <a:r>
                <a:rPr kumimoji="0" lang="vi-VN" sz="2400" b="0" i="0" u="none" strike="noStrike" kern="1200" cap="none" spc="0" normalizeH="0" baseline="0" noProof="0">
                  <a:ln>
                    <a:noFill/>
                  </a:ln>
                  <a:solidFill>
                    <a:srgbClr val="0000FF"/>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rPr>
                <a:t>+ Ngắn gọn, súc tích.</a:t>
              </a:r>
            </a:p>
            <a:p>
              <a:pPr marL="457200" marR="0" lvl="0" indent="0" algn="just" defTabSz="914400" rtl="0" eaLnBrk="1" fontAlgn="auto" latinLnBrk="0" hangingPunct="1">
                <a:lnSpc>
                  <a:spcPct val="107000"/>
                </a:lnSpc>
                <a:spcBef>
                  <a:spcPts val="200"/>
                </a:spcBef>
                <a:spcAft>
                  <a:spcPts val="600"/>
                </a:spcAft>
                <a:buClrTx/>
                <a:buSzTx/>
                <a:buFontTx/>
                <a:buNone/>
                <a:tabLst/>
                <a:defRPr/>
              </a:pPr>
              <a:r>
                <a:rPr kumimoji="0" lang="vi-VN" sz="2400" b="0" i="0" u="none" strike="noStrike" kern="1200" cap="none" spc="0" normalizeH="0" baseline="0" noProof="0">
                  <a:ln>
                    <a:noFill/>
                  </a:ln>
                  <a:solidFill>
                    <a:srgbClr val="0000FF"/>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rPr>
                <a:t>+ Đúng trọng tâm.</a:t>
              </a:r>
            </a:p>
            <a:p>
              <a:pPr marL="457200" marR="0" lvl="0" indent="0" algn="just" defTabSz="914400" rtl="0" eaLnBrk="1" fontAlgn="auto" latinLnBrk="0" hangingPunct="1">
                <a:lnSpc>
                  <a:spcPct val="107000"/>
                </a:lnSpc>
                <a:spcBef>
                  <a:spcPts val="200"/>
                </a:spcBef>
                <a:spcAft>
                  <a:spcPts val="600"/>
                </a:spcAft>
                <a:buClrTx/>
                <a:buSzTx/>
                <a:buFontTx/>
                <a:buNone/>
                <a:tabLst/>
                <a:defRPr/>
              </a:pPr>
              <a:r>
                <a:rPr kumimoji="0" lang="vi-VN" sz="2400" b="0" i="0" u="none" strike="noStrike" kern="1200" cap="none" spc="0" normalizeH="0" baseline="0" noProof="0">
                  <a:ln>
                    <a:noFill/>
                  </a:ln>
                  <a:solidFill>
                    <a:srgbClr val="0000FF"/>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rPr>
                <a:t>+ Đúng giờ.</a:t>
              </a:r>
            </a:p>
            <a:p>
              <a:pPr marL="457200" marR="0" lvl="0" indent="0" algn="just" defTabSz="914400" rtl="0" eaLnBrk="1" fontAlgn="auto" latinLnBrk="0" hangingPunct="1">
                <a:lnSpc>
                  <a:spcPct val="107000"/>
                </a:lnSpc>
                <a:spcBef>
                  <a:spcPts val="200"/>
                </a:spcBef>
                <a:spcAft>
                  <a:spcPts val="600"/>
                </a:spcAft>
                <a:buClrTx/>
                <a:buSzTx/>
                <a:buFontTx/>
                <a:buNone/>
                <a:tabLst/>
                <a:defRPr/>
              </a:pPr>
              <a:r>
                <a:rPr kumimoji="0" lang="vi-VN" sz="2400" b="0" i="0" u="none" strike="noStrike" kern="1200" cap="none" spc="0" normalizeH="0" baseline="0" noProof="0">
                  <a:ln>
                    <a:noFill/>
                  </a:ln>
                  <a:solidFill>
                    <a:srgbClr val="0000FF"/>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rPr>
                <a:t>+ Thần thái phong cách</a:t>
              </a:r>
            </a:p>
          </p:txBody>
        </p:sp>
        <p:sp>
          <p:nvSpPr>
            <p:cNvPr id="2" name="Rounded Rectangle 1"/>
            <p:cNvSpPr/>
            <p:nvPr/>
          </p:nvSpPr>
          <p:spPr>
            <a:xfrm>
              <a:off x="355790" y="1779371"/>
              <a:ext cx="4373866" cy="3507332"/>
            </a:xfrm>
            <a:prstGeom prst="roundRect">
              <a:avLst/>
            </a:prstGeom>
            <a:noFill/>
            <a:ln w="19050">
              <a:solidFill>
                <a:srgbClr val="6AA21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4" name="图片 4" descr="E:\素材\卡通\56c4d60e7458727b73666ec5ee22d060.png56c4d60e7458727b73666ec5ee22d06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flipH="1">
            <a:off x="0" y="457200"/>
            <a:ext cx="4527550" cy="5805805"/>
          </a:xfrm>
          <a:prstGeom prst="rect">
            <a:avLst/>
          </a:prstGeom>
        </p:spPr>
      </p:pic>
      <p:sp>
        <p:nvSpPr>
          <p:cNvPr id="4" name="TextBox 3"/>
          <p:cNvSpPr txBox="1"/>
          <p:nvPr/>
        </p:nvSpPr>
        <p:spPr>
          <a:xfrm>
            <a:off x="4716378" y="1089371"/>
            <a:ext cx="7475621" cy="1384995"/>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9Slide03 Arima Madurai Bold" panose="00000800000000000000"/>
                <a:ea typeface="+mn-ea"/>
                <a:cs typeface="+mn-cs"/>
              </a:rPr>
              <a:t>THUYẾT TRÌNH TRANH TUYÊN TRUYỀN VỀ ẢNH HƯỞNG CỦA TỐC ĐỘ TRONG AN TOÀN GIAO THÔNG</a:t>
            </a:r>
          </a:p>
        </p:txBody>
      </p:sp>
    </p:spTree>
    <p:extLst>
      <p:ext uri="{BB962C8B-B14F-4D97-AF65-F5344CB8AC3E}">
        <p14:creationId xmlns:p14="http://schemas.microsoft.com/office/powerpoint/2010/main" val="13288971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8"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12192000" cy="6303818"/>
          </a:xfrm>
          <a:prstGeom prst="rect">
            <a:avLst/>
          </a:prstGeom>
          <a:noFill/>
          <a:ln w="9525">
            <a:noFill/>
            <a:miter lim="800000"/>
            <a:headEnd/>
            <a:tailEnd/>
          </a:ln>
        </p:spPr>
      </p:pic>
      <p:sp>
        <p:nvSpPr>
          <p:cNvPr id="6" name="Google Shape;219;p23"/>
          <p:cNvSpPr txBox="1"/>
          <p:nvPr/>
        </p:nvSpPr>
        <p:spPr>
          <a:xfrm>
            <a:off x="2290621" y="2444063"/>
            <a:ext cx="6721764" cy="707846"/>
          </a:xfrm>
          <a:prstGeom prst="rect">
            <a:avLst/>
          </a:prstGeom>
          <a:noFill/>
          <a:ln>
            <a:noFill/>
          </a:ln>
        </p:spPr>
        <p:txBody>
          <a:bodyPr spcFirstLastPara="1" wrap="square" lIns="91425" tIns="45700" rIns="91425" bIns="45700" anchor="t"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rPr>
              <a:t>HƯỚNG DẪN VỀ NHÀ</a:t>
            </a:r>
            <a:endParaRPr kumimoji="0" sz="2400" b="0" i="0" u="none" strike="noStrike" kern="0" cap="none" spc="0" normalizeH="0" baseline="0" noProof="0">
              <a:ln>
                <a:noFill/>
              </a:ln>
              <a:solidFill>
                <a:srgbClr val="FF0000"/>
              </a:solidFill>
              <a:effectLst/>
              <a:uLnTx/>
              <a:uFillTx/>
            </a:endParaRPr>
          </a:p>
        </p:txBody>
      </p:sp>
      <p:sp>
        <p:nvSpPr>
          <p:cNvPr id="7" name="Rounded Rectangle 6"/>
          <p:cNvSpPr/>
          <p:nvPr/>
        </p:nvSpPr>
        <p:spPr>
          <a:xfrm>
            <a:off x="2687781" y="3247846"/>
            <a:ext cx="7038110" cy="3017346"/>
          </a:xfrm>
          <a:prstGeom prst="roundRect">
            <a:avLst/>
          </a:prstGeom>
          <a:noFill/>
          <a:ln w="12700" cap="flat" cmpd="sng" algn="ctr">
            <a:solidFill>
              <a:schemeClr val="bg1"/>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2313F9"/>
                </a:solidFill>
                <a:effectLst/>
                <a:uLnTx/>
                <a:uFillTx/>
                <a:latin typeface="Times New Roman" pitchFamily="18" charset="0"/>
                <a:ea typeface="+mn-ea"/>
                <a:cs typeface="Times New Roman" pitchFamily="18" charset="0"/>
              </a:rPr>
              <a:t> - Ôn lại nội dung kiến thức</a:t>
            </a:r>
            <a:r>
              <a:rPr kumimoji="0" lang="en-US" sz="3200" b="0" i="0" u="none" strike="noStrike" kern="0" cap="none" spc="0" normalizeH="0" noProof="0">
                <a:ln>
                  <a:noFill/>
                </a:ln>
                <a:solidFill>
                  <a:srgbClr val="2313F9"/>
                </a:solidFill>
                <a:effectLst/>
                <a:uLnTx/>
                <a:uFillTx/>
                <a:latin typeface="Times New Roman" pitchFamily="18" charset="0"/>
                <a:ea typeface="+mn-ea"/>
                <a:cs typeface="Times New Roman" pitchFamily="18" charset="0"/>
              </a:rPr>
              <a:t> đã học trong bài.</a:t>
            </a:r>
          </a:p>
          <a:p>
            <a:pPr lvl="0" algn="just">
              <a:defRPr/>
            </a:pPr>
            <a:r>
              <a:rPr lang="en-US" sz="3200" kern="0" baseline="0">
                <a:solidFill>
                  <a:srgbClr val="2313F9"/>
                </a:solidFill>
                <a:latin typeface="Times New Roman" pitchFamily="18" charset="0"/>
                <a:cs typeface="Times New Roman" pitchFamily="18" charset="0"/>
              </a:rPr>
              <a:t>- </a:t>
            </a:r>
            <a:r>
              <a:rPr lang="en-US" sz="3200" kern="0">
                <a:solidFill>
                  <a:srgbClr val="2313F9"/>
                </a:solidFill>
                <a:latin typeface="Times New Roman" pitchFamily="18" charset="0"/>
                <a:cs typeface="Times New Roman" pitchFamily="18" charset="0"/>
              </a:rPr>
              <a:t> Vẽ tranh tuyên truyền và bài thuyết minh nộp vào tiết sau.</a:t>
            </a:r>
            <a:endParaRPr kumimoji="0" lang="en-US" sz="3200" b="0" i="0" u="none" strike="noStrike" kern="0" cap="none" spc="0" normalizeH="0" baseline="0" noProof="0">
              <a:ln>
                <a:noFill/>
              </a:ln>
              <a:solidFill>
                <a:srgbClr val="2313F9"/>
              </a:solidFill>
              <a:effectLst/>
              <a:uLnTx/>
              <a:uFillTx/>
              <a:latin typeface="Times New Roman" pitchFamily="18" charset="0"/>
              <a:ea typeface="+mn-ea"/>
              <a:cs typeface="Times New Roman"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2313F9"/>
                </a:solidFill>
                <a:effectLst/>
                <a:uLnTx/>
                <a:uFillTx/>
                <a:latin typeface="Times New Roman" pitchFamily="18" charset="0"/>
                <a:ea typeface="+mn-ea"/>
                <a:cs typeface="Times New Roman" pitchFamily="18" charset="0"/>
              </a:rPr>
              <a:t>- Chuẩn bị bài mới </a:t>
            </a: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“Bài</a:t>
            </a:r>
            <a:r>
              <a:rPr kumimoji="0" lang="en-US" sz="3200" b="1" i="0" u="none" strike="noStrike" kern="0" cap="none" spc="0" normalizeH="0" noProof="0">
                <a:ln>
                  <a:noFill/>
                </a:ln>
                <a:solidFill>
                  <a:srgbClr val="FF0000"/>
                </a:solidFill>
                <a:effectLst/>
                <a:uLnTx/>
                <a:uFillTx/>
                <a:latin typeface="Times New Roman" pitchFamily="18" charset="0"/>
                <a:ea typeface="+mn-ea"/>
                <a:cs typeface="Times New Roman" pitchFamily="18" charset="0"/>
              </a:rPr>
              <a:t> 8. Đồ thị quãng đường – thời gian</a:t>
            </a:r>
            <a:r>
              <a:rPr kumimoji="0" lang="en-US" sz="32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 trang 50 SGK</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502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5"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8" name="PA_图片 8"/>
          <p:cNvPicPr>
            <a:picLocks noChangeAspect="1"/>
          </p:cNvPicPr>
          <p:nvPr>
            <p:custDataLst>
              <p:tags r:id="rId1"/>
            </p:custDataLst>
          </p:nvPr>
        </p:nvPicPr>
        <p:blipFill>
          <a:blip r:embed="rId6" cstate="email">
            <a:extLst>
              <a:ext uri="{28A0092B-C50C-407E-A947-70E740481C1C}">
                <a14:useLocalDpi xmlns:a14="http://schemas.microsoft.com/office/drawing/2010/main"/>
              </a:ext>
            </a:extLst>
          </a:blip>
          <a:stretch>
            <a:fillRect/>
          </a:stretch>
        </p:blipFill>
        <p:spPr>
          <a:xfrm>
            <a:off x="7603623" y="858416"/>
            <a:ext cx="3814762" cy="6858000"/>
          </a:xfrm>
          <a:prstGeom prst="rect">
            <a:avLst/>
          </a:prstGeom>
        </p:spPr>
      </p:pic>
      <p:sp>
        <p:nvSpPr>
          <p:cNvPr id="9" name="PA_文本框 10"/>
          <p:cNvSpPr txBox="1">
            <a:spLocks noChangeArrowheads="1"/>
          </p:cNvSpPr>
          <p:nvPr>
            <p:custDataLst>
              <p:tags r:id="rId2"/>
            </p:custDataLst>
          </p:nvPr>
        </p:nvSpPr>
        <p:spPr bwMode="auto">
          <a:xfrm>
            <a:off x="802044" y="2369983"/>
            <a:ext cx="8289404" cy="830997"/>
          </a:xfrm>
          <a:prstGeom prst="rect">
            <a:avLst/>
          </a:prstGeom>
          <a:noFill/>
          <a:ln w="9525">
            <a:noFill/>
            <a:miter lim="800000"/>
          </a:ln>
        </p:spPr>
        <p:txBody>
          <a:bodyPr wrap="square">
            <a:spAutoFit/>
          </a:bodyPr>
          <a:lstStyle/>
          <a:p>
            <a:pPr algn="ctr">
              <a:defRPr/>
            </a:pPr>
            <a:r>
              <a:rPr lang="vi-VN" sz="4800" spc="200">
                <a:solidFill>
                  <a:srgbClr val="6FB420"/>
                </a:solidFill>
                <a:latin typeface="#9Slide03 Arima Madurai Black" panose="00000A00000000000000" pitchFamily="2" charset="0"/>
                <a:ea typeface="方正少儿简体" panose="03000509000000000000" charset="-122"/>
                <a:cs typeface="#9Slide03 Arima Madurai Black" panose="00000A00000000000000" pitchFamily="2" charset="0"/>
              </a:rPr>
              <a:t>CHÚC CÁC CON HỌC TỐT</a:t>
            </a:r>
            <a:endParaRPr sz="4800" spc="200" dirty="0">
              <a:solidFill>
                <a:srgbClr val="6FB420"/>
              </a:solidFill>
              <a:latin typeface="#9Slide03 Arima Madurai Black" panose="00000A00000000000000" pitchFamily="2" charset="0"/>
              <a:ea typeface="方正少儿简体" panose="03000509000000000000" charset="-122"/>
              <a:cs typeface="#9Slide03 Arima Madurai Black" panose="00000A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35" presetClass="entr" presetSubtype="0" fill="hold" grpId="1"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style.rotation</p:attrName>
                                        </p:attrNameLst>
                                      </p:cBhvr>
                                      <p:tavLst>
                                        <p:tav tm="0">
                                          <p:val>
                                            <p:fltVal val="720"/>
                                          </p:val>
                                        </p:tav>
                                        <p:tav tm="100000">
                                          <p:val>
                                            <p:fltVal val="0"/>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 calcmode="lin" valueType="num">
                                      <p:cBhvr>
                                        <p:cTn id="19" dur="500" fill="hold"/>
                                        <p:tgtEl>
                                          <p:spTgt spid="9"/>
                                        </p:tgtEl>
                                        <p:attrNameLst>
                                          <p:attrName>ppt_w</p:attrName>
                                        </p:attrNameLst>
                                      </p:cBhvr>
                                      <p:tavLst>
                                        <p:tav tm="0">
                                          <p:val>
                                            <p:fltVal val="0"/>
                                          </p:val>
                                        </p:tav>
                                        <p:tav tm="100000">
                                          <p:val>
                                            <p:strVal val="#ppt_w"/>
                                          </p:val>
                                        </p:tav>
                                      </p:tavLst>
                                    </p:anim>
                                  </p:childTnLst>
                                </p:cTn>
                              </p:par>
                              <p:par>
                                <p:cTn id="20" presetID="53" presetClass="entr" presetSubtype="16" fill="hold" grpId="2"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5" name="图片 4" descr="E:\素材\卡通\56c4d60e7458727b73666ec5ee22d060.png56c4d60e7458727b73666ec5ee22d06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flipH="1">
            <a:off x="585160" y="2146270"/>
            <a:ext cx="4527550" cy="5805805"/>
          </a:xfrm>
          <a:prstGeom prst="rect">
            <a:avLst/>
          </a:prstGeom>
        </p:spPr>
      </p:pic>
      <p:sp>
        <p:nvSpPr>
          <p:cNvPr id="6" name="TextBox 5"/>
          <p:cNvSpPr txBox="1"/>
          <p:nvPr/>
        </p:nvSpPr>
        <p:spPr>
          <a:xfrm>
            <a:off x="4635210" y="1668130"/>
            <a:ext cx="74337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solidFill>
                  <a:srgbClr val="E05802"/>
                </a:solidFill>
                <a:effectLst/>
                <a:uLnTx/>
                <a:uFillTx/>
                <a:latin typeface="#9Slide03 Arima Madurai Bold" panose="00000800000000000000"/>
                <a:cs typeface="#9Slide03 Arima Madurai Black" panose="00000A00000000000000" pitchFamily="2" charset="0"/>
              </a:rPr>
              <a:t>I. Khái</a:t>
            </a:r>
            <a:r>
              <a:rPr kumimoji="0" lang="en-US" sz="4000" i="0" u="none" strike="noStrike" kern="1200" cap="none" spc="0" normalizeH="0" noProof="0">
                <a:ln>
                  <a:noFill/>
                </a:ln>
                <a:solidFill>
                  <a:srgbClr val="E05802"/>
                </a:solidFill>
                <a:effectLst/>
                <a:uLnTx/>
                <a:uFillTx/>
                <a:latin typeface="#9Slide03 Arima Madurai Bold" panose="00000800000000000000"/>
                <a:cs typeface="#9Slide03 Arima Madurai Black" panose="00000A00000000000000" pitchFamily="2" charset="0"/>
              </a:rPr>
              <a:t> niệm tốc độ </a:t>
            </a:r>
            <a:endParaRPr kumimoji="0" lang="en-US" sz="4000" i="0" u="none" strike="noStrike" kern="1200" cap="none" spc="0" normalizeH="0" baseline="0" noProof="0">
              <a:ln>
                <a:noFill/>
              </a:ln>
              <a:solidFill>
                <a:srgbClr val="E05802"/>
              </a:solidFill>
              <a:effectLst/>
              <a:uLnTx/>
              <a:uFillTx/>
              <a:latin typeface="#9Slide03 Arima Madurai Bold" panose="00000800000000000000"/>
              <a:cs typeface="#9Slide03 Arima Madurai Black" panose="00000A00000000000000" pitchFamily="2" charset="0"/>
            </a:endParaRPr>
          </a:p>
        </p:txBody>
      </p:sp>
      <p:sp>
        <p:nvSpPr>
          <p:cNvPr id="4" name="TextBox 3"/>
          <p:cNvSpPr txBox="1"/>
          <p:nvPr/>
        </p:nvSpPr>
        <p:spPr>
          <a:xfrm>
            <a:off x="2446688" y="524269"/>
            <a:ext cx="8628607" cy="646331"/>
          </a:xfrm>
          <a:prstGeom prst="rect">
            <a:avLst/>
          </a:prstGeom>
          <a:noFill/>
        </p:spPr>
        <p:txBody>
          <a:bodyPr wrap="square" rtlCol="0">
            <a:spAutoFit/>
          </a:bodyPr>
          <a:lstStyle/>
          <a:p>
            <a:r>
              <a:rPr lang="en-US" sz="3600">
                <a:solidFill>
                  <a:srgbClr val="1278AD"/>
                </a:solidFill>
                <a:latin typeface="#9Slide03 Arima Madurai Black" panose="00000A00000000000000"/>
                <a:cs typeface="#9Slide03 Arima Madurai Bold" panose="00000800000000000000" pitchFamily="2" charset="0"/>
              </a:rPr>
              <a:t> </a:t>
            </a:r>
            <a:r>
              <a:rPr lang="en-US" sz="3600" b="1">
                <a:solidFill>
                  <a:srgbClr val="1278AD"/>
                </a:solidFill>
                <a:latin typeface="#9Slide03 Arima Madurai Black" panose="00000A00000000000000"/>
                <a:cs typeface="#9Slide03 Arima Madurai Bold" panose="00000800000000000000" pitchFamily="2" charset="0"/>
              </a:rPr>
              <a:t>BÀI 7: TỐC ĐỘ CỦA CHUYỂN ĐỘNG</a:t>
            </a:r>
          </a:p>
        </p:txBody>
      </p:sp>
    </p:spTree>
    <p:extLst>
      <p:ext uri="{BB962C8B-B14F-4D97-AF65-F5344CB8AC3E}">
        <p14:creationId xmlns:p14="http://schemas.microsoft.com/office/powerpoint/2010/main" val="31785943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083718865"/>
              </p:ext>
            </p:extLst>
          </p:nvPr>
        </p:nvGraphicFramePr>
        <p:xfrm>
          <a:off x="0" y="1117486"/>
          <a:ext cx="12191999" cy="5740513"/>
        </p:xfrm>
        <a:graphic>
          <a:graphicData uri="http://schemas.openxmlformats.org/drawingml/2006/table">
            <a:tbl>
              <a:tblPr firstRow="1" firstCol="1" bandRow="1">
                <a:tableStyleId>{5C22544A-7EE6-4342-B048-85BDC9FD1C3A}</a:tableStyleId>
              </a:tblPr>
              <a:tblGrid>
                <a:gridCol w="12191999">
                  <a:extLst>
                    <a:ext uri="{9D8B030D-6E8A-4147-A177-3AD203B41FA5}">
                      <a16:colId xmlns="" xmlns:a16="http://schemas.microsoft.com/office/drawing/2014/main" val="2223919913"/>
                    </a:ext>
                  </a:extLst>
                </a:gridCol>
              </a:tblGrid>
              <a:tr h="1288367">
                <a:tc>
                  <a:txBody>
                    <a:bodyPr/>
                    <a:lstStyle/>
                    <a:p>
                      <a:pPr marL="457200" algn="ctr">
                        <a:lnSpc>
                          <a:spcPct val="107000"/>
                        </a:lnSpc>
                        <a:spcBef>
                          <a:spcPts val="200"/>
                        </a:spcBef>
                        <a:spcAft>
                          <a:spcPts val="600"/>
                        </a:spcAft>
                      </a:pPr>
                      <a:r>
                        <a:rPr lang="vi-VN" sz="2800">
                          <a:solidFill>
                            <a:srgbClr val="C00000"/>
                          </a:solidFill>
                          <a:effectLst/>
                          <a:latin typeface="#9Slide03 Arima Madurai Bold" panose="00000800000000000000" pitchFamily="2" charset="0"/>
                          <a:cs typeface="#9Slide03 Arima Madurai Bold" panose="00000800000000000000" pitchFamily="2" charset="0"/>
                        </a:rPr>
                        <a:t>PHIẾU HỌC TẬP </a:t>
                      </a:r>
                      <a:r>
                        <a:rPr lang="en-US" sz="2800">
                          <a:solidFill>
                            <a:srgbClr val="C00000"/>
                          </a:solidFill>
                          <a:effectLst/>
                          <a:latin typeface="#9Slide03 Arima Madurai Bold" panose="00000800000000000000" pitchFamily="2" charset="0"/>
                          <a:cs typeface="#9Slide03 Arima Madurai Bold" panose="00000800000000000000" pitchFamily="2" charset="0"/>
                        </a:rPr>
                        <a:t>1</a:t>
                      </a:r>
                    </a:p>
                    <a:p>
                      <a:pPr marL="457200" algn="l">
                        <a:lnSpc>
                          <a:spcPct val="107000"/>
                        </a:lnSpc>
                        <a:spcBef>
                          <a:spcPts val="200"/>
                        </a:spcBef>
                        <a:spcAft>
                          <a:spcPts val="600"/>
                        </a:spcAft>
                      </a:pPr>
                      <a:r>
                        <a:rPr lang="en-US" sz="2800">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rPr>
                        <a:t>Lớp:</a:t>
                      </a:r>
                      <a:r>
                        <a:rPr lang="en-US" sz="2800" baseline="0">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rPr>
                        <a:t>………………Nhóm số:…………Thành viên…………………………</a:t>
                      </a:r>
                      <a:endParaRPr lang="en-US" sz="2000">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endParaRPr>
                    </a:p>
                  </a:txBody>
                  <a:tcPr marL="68580" marR="68580" marT="0" marB="0" anchor="ctr">
                    <a:solidFill>
                      <a:schemeClr val="accent3">
                        <a:lumMod val="60000"/>
                        <a:lumOff val="40000"/>
                      </a:schemeClr>
                    </a:solidFill>
                  </a:tcPr>
                </a:tc>
                <a:extLst>
                  <a:ext uri="{0D108BD9-81ED-4DB2-BD59-A6C34878D82A}">
                    <a16:rowId xmlns="" xmlns:a16="http://schemas.microsoft.com/office/drawing/2014/main" val="1748035715"/>
                  </a:ext>
                </a:extLst>
              </a:tr>
              <a:tr h="4452146">
                <a:tc>
                  <a:txBody>
                    <a:bodyPr/>
                    <a:lstStyle/>
                    <a:p>
                      <a:pPr marL="457200" algn="ctr">
                        <a:lnSpc>
                          <a:spcPct val="107000"/>
                        </a:lnSpc>
                        <a:spcBef>
                          <a:spcPts val="200"/>
                        </a:spcBef>
                        <a:spcAft>
                          <a:spcPts val="600"/>
                        </a:spcAft>
                      </a:pPr>
                      <a:r>
                        <a:rPr lang="vi-VN" sz="2400" b="1" dirty="0">
                          <a:solidFill>
                            <a:srgbClr val="7030A0"/>
                          </a:solidFill>
                          <a:effectLst/>
                          <a:latin typeface="#9Slide03 Arima Madurai Bold" panose="00000800000000000000"/>
                          <a:ea typeface="Arial" panose="020B0604020202020204" pitchFamily="34" charset="0"/>
                          <a:cs typeface="#9Slide03 Arima Madurai Light" panose="00000400000000000000" pitchFamily="2" charset="0"/>
                        </a:rPr>
                        <a:t>Hãy quan sát chuyển động, nêu các phương án so sánh sự nhanh chậm của các chuyển động khác nhau và lấy ví dụ minh họa.</a:t>
                      </a:r>
                    </a:p>
                    <a:p>
                      <a:pPr marL="457200" algn="ctr">
                        <a:lnSpc>
                          <a:spcPct val="107000"/>
                        </a:lnSpc>
                        <a:spcBef>
                          <a:spcPts val="200"/>
                        </a:spcBef>
                        <a:spcAft>
                          <a:spcPts val="600"/>
                        </a:spcAft>
                      </a:pPr>
                      <a:r>
                        <a:rPr lang="vi-VN" sz="2400" b="1" dirty="0">
                          <a:solidFill>
                            <a:srgbClr val="7030A0"/>
                          </a:solidFill>
                          <a:effectLst/>
                          <a:latin typeface="#9Slide03 Arima Madurai Bold" panose="00000800000000000000"/>
                          <a:ea typeface="Arial" panose="020B0604020202020204" pitchFamily="34" charset="0"/>
                          <a:cs typeface="#9Slide03 Arima Madurai Light" panose="00000400000000000000" pitchFamily="2" charset="0"/>
                        </a:rPr>
                        <a:t>…………………………………………………………………………………………</a:t>
                      </a:r>
                      <a:r>
                        <a:rPr lang="en-US" sz="2400" b="1" dirty="0">
                          <a:solidFill>
                            <a:srgbClr val="7030A0"/>
                          </a:solidFill>
                          <a:effectLst/>
                          <a:latin typeface="#9Slide03 Arima Madurai Bold" panose="00000800000000000000"/>
                          <a:ea typeface="Arial" panose="020B0604020202020204" pitchFamily="34" charset="0"/>
                          <a:cs typeface="#9Slide03 Arima Madurai Light" panose="00000400000000000000" pitchFamily="2" charset="0"/>
                        </a:rPr>
                        <a:t>…………………………………………………………………………………………………………………………………………………………………………………………………………………………………………………………………………………………………………………………………………………………………………………………………………………………………………………………………………………………………………………………………………………………………………………………………………………………………………………………………………………………………………………………………………………………………………………………………………………………………………………………………………………………………………………………………………………………………………………………………………………………………………………………………………………………………………………………</a:t>
                      </a:r>
                    </a:p>
                  </a:txBody>
                  <a:tcPr marL="68580" marR="68580" marT="0" marB="0">
                    <a:solidFill>
                      <a:schemeClr val="accent1">
                        <a:lumMod val="20000"/>
                        <a:lumOff val="80000"/>
                      </a:schemeClr>
                    </a:solidFill>
                  </a:tcPr>
                </a:tc>
                <a:extLst>
                  <a:ext uri="{0D108BD9-81ED-4DB2-BD59-A6C34878D82A}">
                    <a16:rowId xmlns="" xmlns:a16="http://schemas.microsoft.com/office/drawing/2014/main" val="220259924"/>
                  </a:ext>
                </a:extLst>
              </a:tr>
            </a:tbl>
          </a:graphicData>
        </a:graphic>
      </p:graphicFrame>
      <p:sp>
        <p:nvSpPr>
          <p:cNvPr id="13" name="TextBox 12"/>
          <p:cNvSpPr txBox="1"/>
          <p:nvPr/>
        </p:nvSpPr>
        <p:spPr>
          <a:xfrm>
            <a:off x="4049192" y="610818"/>
            <a:ext cx="3256772" cy="523220"/>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HOẠT ĐỘNG </a:t>
            </a:r>
            <a:r>
              <a:rPr kumimoji="0" lang="en-US" sz="2800" b="0" i="0" u="none" strike="noStrike" kern="1200" cap="none" spc="0" normalizeH="0" baseline="0" noProof="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NHÓM</a:t>
            </a:r>
          </a:p>
        </p:txBody>
      </p:sp>
      <p:sp>
        <p:nvSpPr>
          <p:cNvPr id="5" name="TextBox 4"/>
          <p:cNvSpPr txBox="1"/>
          <p:nvPr/>
        </p:nvSpPr>
        <p:spPr>
          <a:xfrm>
            <a:off x="857538" y="0"/>
            <a:ext cx="74337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solidFill>
                  <a:srgbClr val="E05802"/>
                </a:solidFill>
                <a:effectLst/>
                <a:uLnTx/>
                <a:uFillTx/>
                <a:latin typeface="#9Slide03 Arima Madurai Bold" panose="00000800000000000000"/>
                <a:cs typeface="#9Slide03 Arima Madurai Black" panose="00000A00000000000000" pitchFamily="2" charset="0"/>
              </a:rPr>
              <a:t>I. Khái</a:t>
            </a:r>
            <a:r>
              <a:rPr kumimoji="0" lang="en-US" sz="4000" i="0" u="none" strike="noStrike" kern="1200" cap="none" spc="0" normalizeH="0" noProof="0">
                <a:ln>
                  <a:noFill/>
                </a:ln>
                <a:solidFill>
                  <a:srgbClr val="E05802"/>
                </a:solidFill>
                <a:effectLst/>
                <a:uLnTx/>
                <a:uFillTx/>
                <a:latin typeface="#9Slide03 Arima Madurai Bold" panose="00000800000000000000"/>
                <a:cs typeface="#9Slide03 Arima Madurai Black" panose="00000A00000000000000" pitchFamily="2" charset="0"/>
              </a:rPr>
              <a:t> niệm tốc độ </a:t>
            </a:r>
            <a:endParaRPr kumimoji="0" lang="en-US" sz="4000" i="0" u="none" strike="noStrike" kern="1200" cap="none" spc="0" normalizeH="0" baseline="0" noProof="0">
              <a:ln>
                <a:noFill/>
              </a:ln>
              <a:solidFill>
                <a:srgbClr val="E05802"/>
              </a:solidFill>
              <a:effectLst/>
              <a:uLnTx/>
              <a:uFillTx/>
              <a:latin typeface="#9Slide03 Arima Madurai Bold" panose="00000800000000000000"/>
              <a:cs typeface="#9Slide03 Arima Madurai Black" panose="00000A00000000000000" pitchFamily="2" charset="0"/>
            </a:endParaRPr>
          </a:p>
        </p:txBody>
      </p:sp>
    </p:spTree>
    <p:extLst>
      <p:ext uri="{BB962C8B-B14F-4D97-AF65-F5344CB8AC3E}">
        <p14:creationId xmlns:p14="http://schemas.microsoft.com/office/powerpoint/2010/main" val="6045694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5"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3349189"/>
            <a:ext cx="4793673" cy="3508811"/>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4793673" cy="3349189"/>
          </a:xfrm>
          <a:prstGeom prst="rect">
            <a:avLst/>
          </a:prstGeom>
        </p:spPr>
      </p:pic>
      <p:pic>
        <p:nvPicPr>
          <p:cNvPr id="2" name="Loài động vật nào chạy nhanh nhất thế giới- - Tư vấn - ZINGNEWS.V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793673" y="1"/>
            <a:ext cx="7816016" cy="6858000"/>
          </a:xfrm>
          <a:prstGeom prst="rect">
            <a:avLst/>
          </a:prstGeom>
        </p:spPr>
      </p:pic>
    </p:spTree>
    <p:extLst>
      <p:ext uri="{BB962C8B-B14F-4D97-AF65-F5344CB8AC3E}">
        <p14:creationId xmlns:p14="http://schemas.microsoft.com/office/powerpoint/2010/main" val="25850178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072058558"/>
              </p:ext>
            </p:extLst>
          </p:nvPr>
        </p:nvGraphicFramePr>
        <p:xfrm>
          <a:off x="-2" y="1117487"/>
          <a:ext cx="12192001" cy="5759572"/>
        </p:xfrm>
        <a:graphic>
          <a:graphicData uri="http://schemas.openxmlformats.org/drawingml/2006/table">
            <a:tbl>
              <a:tblPr firstRow="1" firstCol="1" bandRow="1">
                <a:tableStyleId>{5C22544A-7EE6-4342-B048-85BDC9FD1C3A}</a:tableStyleId>
              </a:tblPr>
              <a:tblGrid>
                <a:gridCol w="3168073">
                  <a:extLst>
                    <a:ext uri="{9D8B030D-6E8A-4147-A177-3AD203B41FA5}">
                      <a16:colId xmlns="" xmlns:a16="http://schemas.microsoft.com/office/drawing/2014/main" val="2223919913"/>
                    </a:ext>
                  </a:extLst>
                </a:gridCol>
                <a:gridCol w="6443287">
                  <a:extLst>
                    <a:ext uri="{9D8B030D-6E8A-4147-A177-3AD203B41FA5}">
                      <a16:colId xmlns="" xmlns:a16="http://schemas.microsoft.com/office/drawing/2014/main" val="1306721510"/>
                    </a:ext>
                  </a:extLst>
                </a:gridCol>
                <a:gridCol w="2580641">
                  <a:extLst>
                    <a:ext uri="{9D8B030D-6E8A-4147-A177-3AD203B41FA5}">
                      <a16:colId xmlns="" xmlns:a16="http://schemas.microsoft.com/office/drawing/2014/main" val="402496249"/>
                    </a:ext>
                  </a:extLst>
                </a:gridCol>
              </a:tblGrid>
              <a:tr h="664289">
                <a:tc gridSpan="3">
                  <a:txBody>
                    <a:bodyPr/>
                    <a:lstStyle/>
                    <a:p>
                      <a:pPr marL="457200" algn="ctr">
                        <a:lnSpc>
                          <a:spcPct val="107000"/>
                        </a:lnSpc>
                        <a:spcBef>
                          <a:spcPts val="200"/>
                        </a:spcBef>
                        <a:spcAft>
                          <a:spcPts val="600"/>
                        </a:spcAft>
                      </a:pPr>
                      <a:r>
                        <a:rPr lang="vi-VN" sz="2800">
                          <a:solidFill>
                            <a:srgbClr val="C00000"/>
                          </a:solidFill>
                          <a:effectLst/>
                          <a:latin typeface="#9Slide03 Arima Madurai Bold" panose="00000800000000000000" pitchFamily="2" charset="0"/>
                          <a:cs typeface="#9Slide03 Arima Madurai Bold" panose="00000800000000000000" pitchFamily="2" charset="0"/>
                        </a:rPr>
                        <a:t>PHIẾU HỌC TẬP </a:t>
                      </a:r>
                      <a:r>
                        <a:rPr lang="en-US" sz="2800">
                          <a:solidFill>
                            <a:srgbClr val="C00000"/>
                          </a:solidFill>
                          <a:effectLst/>
                          <a:latin typeface="#9Slide03 Arima Madurai Bold" panose="00000800000000000000" pitchFamily="2" charset="0"/>
                          <a:cs typeface="#9Slide03 Arima Madurai Bold" panose="00000800000000000000" pitchFamily="2" charset="0"/>
                        </a:rPr>
                        <a:t>1</a:t>
                      </a:r>
                      <a:endParaRPr lang="en-US" sz="2000">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endParaRPr>
                    </a:p>
                  </a:txBody>
                  <a:tcPr marL="68580" marR="68580" marT="0" marB="0" anchor="ctr">
                    <a:solidFill>
                      <a:schemeClr val="accent3">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748035715"/>
                  </a:ext>
                </a:extLst>
              </a:tr>
              <a:tr h="480969">
                <a:tc>
                  <a:txBody>
                    <a:bodyPr/>
                    <a:lstStyle/>
                    <a:p>
                      <a:pPr marL="457200" algn="ctr">
                        <a:lnSpc>
                          <a:spcPct val="107000"/>
                        </a:lnSpc>
                        <a:spcBef>
                          <a:spcPts val="200"/>
                        </a:spcBef>
                        <a:spcAft>
                          <a:spcPts val="600"/>
                        </a:spcAft>
                      </a:pPr>
                      <a:r>
                        <a:rPr lang="en-US" sz="1600">
                          <a:solidFill>
                            <a:schemeClr val="tx1"/>
                          </a:solidFill>
                          <a:effectLst/>
                          <a:latin typeface="#9Slide03 Arima Madurai Bold" panose="00000800000000000000" pitchFamily="2" charset="0"/>
                          <a:ea typeface="Arial" panose="020B0604020202020204" pitchFamily="34" charset="0"/>
                          <a:cs typeface="#9Slide03 Arima Madurai Bold" panose="00000800000000000000" pitchFamily="2" charset="0"/>
                        </a:rPr>
                        <a:t>Câu</a:t>
                      </a:r>
                      <a:r>
                        <a:rPr lang="en-US" sz="1600" baseline="0">
                          <a:solidFill>
                            <a:schemeClr val="tx1"/>
                          </a:solidFill>
                          <a:effectLst/>
                          <a:latin typeface="#9Slide03 Arima Madurai Bold" panose="00000800000000000000" pitchFamily="2" charset="0"/>
                          <a:ea typeface="Arial" panose="020B0604020202020204" pitchFamily="34" charset="0"/>
                          <a:cs typeface="#9Slide03 Arima Madurai Bold" panose="00000800000000000000" pitchFamily="2" charset="0"/>
                        </a:rPr>
                        <a:t> hỏi</a:t>
                      </a:r>
                      <a:endParaRPr lang="en-US" sz="1600">
                        <a:solidFill>
                          <a:schemeClr val="tx1"/>
                        </a:solidFill>
                        <a:effectLst/>
                        <a:latin typeface="#9Slide03 Arima Madurai Bold" panose="00000800000000000000" pitchFamily="2" charset="0"/>
                        <a:ea typeface="Arial" panose="020B0604020202020204" pitchFamily="34" charset="0"/>
                        <a:cs typeface="#9Slide03 Arima Madurai Bold" panose="00000800000000000000" pitchFamily="2" charset="0"/>
                      </a:endParaRPr>
                    </a:p>
                  </a:txBody>
                  <a:tcPr marL="68580" marR="68580" marT="0" marB="0">
                    <a:solidFill>
                      <a:schemeClr val="accent1">
                        <a:lumMod val="20000"/>
                        <a:lumOff val="80000"/>
                      </a:schemeClr>
                    </a:solidFill>
                  </a:tcPr>
                </a:tc>
                <a:tc>
                  <a:txBody>
                    <a:bodyPr/>
                    <a:lstStyle/>
                    <a:p>
                      <a:pPr marL="457200" algn="ctr">
                        <a:lnSpc>
                          <a:spcPct val="107000"/>
                        </a:lnSpc>
                        <a:spcBef>
                          <a:spcPts val="200"/>
                        </a:spcBef>
                        <a:spcAft>
                          <a:spcPts val="600"/>
                        </a:spcAft>
                      </a:pPr>
                      <a:r>
                        <a:rPr lang="vi-VN" sz="2000">
                          <a:solidFill>
                            <a:schemeClr val="tx1"/>
                          </a:solidFill>
                          <a:effectLst/>
                          <a:latin typeface="#9Slide03 Arima Madurai Bold" panose="00000800000000000000" pitchFamily="2" charset="0"/>
                          <a:cs typeface="#9Slide03 Arima Madurai Bold" panose="00000800000000000000" pitchFamily="2" charset="0"/>
                        </a:rPr>
                        <a:t>Trả lời</a:t>
                      </a:r>
                      <a:endParaRPr lang="en-US" sz="1600">
                        <a:solidFill>
                          <a:schemeClr val="tx1"/>
                        </a:solidFill>
                        <a:effectLst/>
                        <a:latin typeface="#9Slide03 Arima Madurai Bold" panose="00000800000000000000" pitchFamily="2" charset="0"/>
                        <a:ea typeface="Arial" panose="020B0604020202020204" pitchFamily="34" charset="0"/>
                        <a:cs typeface="#9Slide03 Arima Madurai Bold" panose="00000800000000000000" pitchFamily="2" charset="0"/>
                      </a:endParaRPr>
                    </a:p>
                  </a:txBody>
                  <a:tcPr marL="68580" marR="68580" marT="0" marB="0">
                    <a:solidFill>
                      <a:schemeClr val="accent3">
                        <a:lumMod val="40000"/>
                        <a:lumOff val="60000"/>
                      </a:schemeClr>
                    </a:solidFill>
                  </a:tcPr>
                </a:tc>
                <a:tc>
                  <a:txBody>
                    <a:bodyPr/>
                    <a:lstStyle/>
                    <a:p>
                      <a:pPr marL="457200" algn="ctr">
                        <a:lnSpc>
                          <a:spcPct val="107000"/>
                        </a:lnSpc>
                        <a:spcBef>
                          <a:spcPts val="200"/>
                        </a:spcBef>
                        <a:spcAft>
                          <a:spcPts val="600"/>
                        </a:spcAft>
                      </a:pPr>
                      <a:endParaRPr lang="en-US" sz="1600">
                        <a:solidFill>
                          <a:schemeClr val="tx1"/>
                        </a:solidFill>
                        <a:effectLst/>
                        <a:latin typeface="#9Slide03 Arima Madurai Bold" panose="00000800000000000000" pitchFamily="2" charset="0"/>
                        <a:ea typeface="Arial" panose="020B0604020202020204" pitchFamily="34" charset="0"/>
                        <a:cs typeface="#9Slide03 Arima Madurai Bold" panose="00000800000000000000" pitchFamily="2" charset="0"/>
                      </a:endParaRPr>
                    </a:p>
                  </a:txBody>
                  <a:tcPr marL="68580" marR="68580" marT="0" marB="0">
                    <a:solidFill>
                      <a:schemeClr val="accent3">
                        <a:lumMod val="40000"/>
                        <a:lumOff val="60000"/>
                      </a:schemeClr>
                    </a:solidFill>
                  </a:tcPr>
                </a:tc>
                <a:extLst>
                  <a:ext uri="{0D108BD9-81ED-4DB2-BD59-A6C34878D82A}">
                    <a16:rowId xmlns="" xmlns:a16="http://schemas.microsoft.com/office/drawing/2014/main" val="220259924"/>
                  </a:ext>
                </a:extLst>
              </a:tr>
              <a:tr h="4614314">
                <a:tc>
                  <a:txBody>
                    <a:bodyPr/>
                    <a:lstStyle/>
                    <a:p>
                      <a:pPr algn="just">
                        <a:lnSpc>
                          <a:spcPct val="107000"/>
                        </a:lnSpc>
                        <a:spcBef>
                          <a:spcPts val="200"/>
                        </a:spcBef>
                        <a:spcAft>
                          <a:spcPts val="600"/>
                        </a:spcAft>
                        <a:tabLst>
                          <a:tab pos="526415" algn="l"/>
                        </a:tabLst>
                      </a:pPr>
                      <a:r>
                        <a:rPr lang="vi-VN" sz="1800" b="1">
                          <a:solidFill>
                            <a:srgbClr val="7030A0"/>
                          </a:solidFill>
                          <a:effectLst/>
                          <a:latin typeface="#9Slide03 Arima Madurai Bold" panose="00000800000000000000"/>
                          <a:ea typeface="Arial" panose="020B0604020202020204" pitchFamily="34" charset="0"/>
                          <a:cs typeface="#9Slide03 Arima Madurai Light" panose="00000400000000000000" pitchFamily="2" charset="0"/>
                        </a:rPr>
                        <a:t>Hãy quan sát chuyển động, nêu các phương án so sánh sự nhanh chậm của các chuyển động khác nhau và lấy ví dụ minh họa.</a:t>
                      </a:r>
                      <a:endParaRPr lang="en-US" sz="1800" b="1">
                        <a:solidFill>
                          <a:srgbClr val="7030A0"/>
                        </a:solidFill>
                        <a:effectLst/>
                        <a:latin typeface="#9Slide03 Arima Madurai Bold" panose="00000800000000000000"/>
                        <a:ea typeface="Arial" panose="020B0604020202020204" pitchFamily="34" charset="0"/>
                        <a:cs typeface="#9Slide03 Arima Madurai Light" panose="00000400000000000000" pitchFamily="2" charset="0"/>
                      </a:endParaRPr>
                    </a:p>
                  </a:txBody>
                  <a:tcPr marL="68580" marR="68580" marT="0" marB="0">
                    <a:solidFill>
                      <a:schemeClr val="accent1">
                        <a:lumMod val="20000"/>
                        <a:lumOff val="80000"/>
                      </a:schemeClr>
                    </a:solidFill>
                  </a:tcPr>
                </a:tc>
                <a:tc>
                  <a:txBody>
                    <a:bodyPr/>
                    <a:lstStyle/>
                    <a:p>
                      <a:pPr indent="304800" algn="just">
                        <a:lnSpc>
                          <a:spcPct val="107000"/>
                        </a:lnSpc>
                        <a:spcBef>
                          <a:spcPts val="200"/>
                        </a:spcBef>
                        <a:spcAft>
                          <a:spcPts val="600"/>
                        </a:spcAft>
                      </a:pPr>
                      <a:r>
                        <a:rPr lang="vi-VN" sz="2000" b="1">
                          <a:solidFill>
                            <a:schemeClr val="tx1"/>
                          </a:solidFill>
                          <a:effectLst/>
                          <a:latin typeface="#9Slide03 Arima Madurai Bold" panose="00000800000000000000" pitchFamily="2" charset="0"/>
                          <a:cs typeface="#9Slide03 Arima Madurai Bold" panose="00000800000000000000" pitchFamily="2" charset="0"/>
                        </a:rPr>
                        <a:t> </a:t>
                      </a:r>
                      <a:r>
                        <a:rPr lang="vi-VN" sz="2000">
                          <a:solidFill>
                            <a:schemeClr val="tx1"/>
                          </a:solidFill>
                          <a:effectLst/>
                          <a:latin typeface="#9Slide03 Arima Madurai Bold" panose="00000800000000000000" pitchFamily="2" charset="0"/>
                          <a:cs typeface="#9Slide03 Arima Madurai Bold" panose="00000800000000000000" pitchFamily="2" charset="0"/>
                        </a:rPr>
                        <a:t> </a:t>
                      </a:r>
                      <a:endParaRPr lang="en-US" sz="1200">
                        <a:solidFill>
                          <a:schemeClr val="tx1"/>
                        </a:solidFill>
                        <a:effectLst/>
                        <a:latin typeface="#9Slide03 Arima Madurai Bold" panose="00000800000000000000" pitchFamily="2" charset="0"/>
                        <a:ea typeface="Segoe UI" panose="020B0502040204020203" pitchFamily="34" charset="0"/>
                        <a:cs typeface="#9Slide03 Arima Madurai Bold" panose="00000800000000000000" pitchFamily="2" charset="0"/>
                      </a:endParaRPr>
                    </a:p>
                  </a:txBody>
                  <a:tcPr marL="68580" marR="68580" marT="0" marB="0">
                    <a:solidFill>
                      <a:schemeClr val="accent3">
                        <a:lumMod val="40000"/>
                        <a:lumOff val="60000"/>
                      </a:schemeClr>
                    </a:solidFill>
                  </a:tcPr>
                </a:tc>
                <a:tc>
                  <a:txBody>
                    <a:bodyPr/>
                    <a:lstStyle/>
                    <a:p>
                      <a:pPr indent="254000" algn="just">
                        <a:lnSpc>
                          <a:spcPct val="120000"/>
                        </a:lnSpc>
                        <a:spcBef>
                          <a:spcPts val="200"/>
                        </a:spcBef>
                        <a:spcAft>
                          <a:spcPts val="600"/>
                        </a:spcAft>
                      </a:pPr>
                      <a:endParaRPr lang="en-US" sz="1200" dirty="0">
                        <a:solidFill>
                          <a:schemeClr val="tx1"/>
                        </a:solidFill>
                        <a:effectLst/>
                        <a:latin typeface="#9Slide03 Arima Madurai Bold" panose="00000800000000000000" pitchFamily="2" charset="0"/>
                        <a:ea typeface="Segoe UI" panose="020B0502040204020203" pitchFamily="34" charset="0"/>
                        <a:cs typeface="#9Slide03 Arima Madurai Bold" panose="00000800000000000000" pitchFamily="2" charset="0"/>
                      </a:endParaRPr>
                    </a:p>
                  </a:txBody>
                  <a:tcPr marL="68580" marR="68580" marT="0" marB="0">
                    <a:solidFill>
                      <a:schemeClr val="accent3">
                        <a:lumMod val="40000"/>
                        <a:lumOff val="60000"/>
                      </a:schemeClr>
                    </a:solidFill>
                  </a:tcPr>
                </a:tc>
                <a:extLst>
                  <a:ext uri="{0D108BD9-81ED-4DB2-BD59-A6C34878D82A}">
                    <a16:rowId xmlns="" xmlns:a16="http://schemas.microsoft.com/office/drawing/2014/main" val="3024686641"/>
                  </a:ext>
                </a:extLst>
              </a:tr>
            </a:tbl>
          </a:graphicData>
        </a:graphic>
      </p:graphicFrame>
      <p:sp>
        <p:nvSpPr>
          <p:cNvPr id="13" name="TextBox 12"/>
          <p:cNvSpPr txBox="1"/>
          <p:nvPr/>
        </p:nvSpPr>
        <p:spPr>
          <a:xfrm>
            <a:off x="4160028" y="678674"/>
            <a:ext cx="4997302" cy="523220"/>
          </a:xfrm>
          <a:prstGeom prst="rect">
            <a:avLst/>
          </a:prstGeom>
          <a:noFill/>
        </p:spPr>
        <p:txBody>
          <a:bodyPr wrap="square" rtlCol="0">
            <a:spAutoFit/>
          </a:bodyPr>
          <a:lstStyle/>
          <a:p>
            <a:r>
              <a:rPr lang="vi-VN" sz="2800">
                <a:latin typeface="#9Slide03 Arima Madurai Black" panose="00000A00000000000000" pitchFamily="2" charset="0"/>
                <a:cs typeface="#9Slide03 Arima Madurai Black" panose="00000A00000000000000" pitchFamily="2" charset="0"/>
              </a:rPr>
              <a:t>HOẠT ĐỘNG </a:t>
            </a:r>
            <a:r>
              <a:rPr lang="en-US" sz="2800">
                <a:latin typeface="#9Slide03 Arima Madurai Black" panose="00000A00000000000000" pitchFamily="2" charset="0"/>
                <a:cs typeface="#9Slide03 Arima Madurai Black" panose="00000A00000000000000" pitchFamily="2" charset="0"/>
              </a:rPr>
              <a:t>NHÓM</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51990" y="2183898"/>
            <a:ext cx="2540009" cy="1910582"/>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51990" y="4358857"/>
            <a:ext cx="2540009" cy="1912634"/>
          </a:xfrm>
          <a:prstGeom prst="rect">
            <a:avLst/>
          </a:prstGeom>
        </p:spPr>
      </p:pic>
      <p:sp>
        <p:nvSpPr>
          <p:cNvPr id="3" name="TextBox 2"/>
          <p:cNvSpPr txBox="1"/>
          <p:nvPr/>
        </p:nvSpPr>
        <p:spPr>
          <a:xfrm>
            <a:off x="1967345" y="4793673"/>
            <a:ext cx="184731" cy="369332"/>
          </a:xfrm>
          <a:prstGeom prst="rect">
            <a:avLst/>
          </a:prstGeom>
          <a:noFill/>
        </p:spPr>
        <p:txBody>
          <a:bodyPr wrap="none" rtlCol="0">
            <a:spAutoFit/>
          </a:bodyPr>
          <a:lstStyle/>
          <a:p>
            <a:endParaRPr lang="en-US"/>
          </a:p>
        </p:txBody>
      </p:sp>
      <p:sp>
        <p:nvSpPr>
          <p:cNvPr id="5" name="TextBox 4"/>
          <p:cNvSpPr txBox="1"/>
          <p:nvPr/>
        </p:nvSpPr>
        <p:spPr>
          <a:xfrm>
            <a:off x="3269673" y="2252791"/>
            <a:ext cx="6271490" cy="2397579"/>
          </a:xfrm>
          <a:prstGeom prst="rect">
            <a:avLst/>
          </a:prstGeom>
          <a:noFill/>
        </p:spPr>
        <p:txBody>
          <a:bodyPr wrap="square" rtlCol="0">
            <a:spAutoFit/>
          </a:bodyPr>
          <a:lstStyle/>
          <a:p>
            <a:pPr lvl="0" indent="304800" algn="just">
              <a:lnSpc>
                <a:spcPct val="107000"/>
              </a:lnSpc>
              <a:spcBef>
                <a:spcPts val="200"/>
              </a:spcBef>
              <a:spcAft>
                <a:spcPts val="600"/>
              </a:spcAft>
            </a:pPr>
            <a:r>
              <a:rPr lang="en-US" sz="2000" b="1">
                <a:solidFill>
                  <a:prstClr val="black"/>
                </a:solidFill>
                <a:latin typeface="#9Slide03 Arima Madurai Bold" panose="00000800000000000000" pitchFamily="2" charset="0"/>
                <a:cs typeface="#9Slide03 Arima Madurai Bold" panose="00000800000000000000" pitchFamily="2" charset="0"/>
              </a:rPr>
              <a:t>Cách 1: </a:t>
            </a:r>
            <a:r>
              <a:rPr lang="en-US" sz="2000" b="1">
                <a:solidFill>
                  <a:srgbClr val="9E441A"/>
                </a:solidFill>
                <a:latin typeface="#9Slide03 Arima Madurai Bold" panose="00000800000000000000" pitchFamily="2" charset="0"/>
                <a:cs typeface="#9Slide03 Arima Madurai Bold" panose="00000800000000000000" pitchFamily="2" charset="0"/>
              </a:rPr>
              <a:t>So sánh </a:t>
            </a:r>
            <a:r>
              <a:rPr lang="en-US" sz="2000" b="1">
                <a:solidFill>
                  <a:srgbClr val="FF0000"/>
                </a:solidFill>
                <a:latin typeface="#9Slide03 Arima Madurai Bold" panose="00000800000000000000" pitchFamily="2" charset="0"/>
                <a:cs typeface="#9Slide03 Arima Madurai Bold" panose="00000800000000000000" pitchFamily="2" charset="0"/>
              </a:rPr>
              <a:t>quãng đường đi được trong cùng một khoảng thời gian.</a:t>
            </a:r>
            <a:r>
              <a:rPr lang="en-US" sz="2000">
                <a:solidFill>
                  <a:srgbClr val="9E441A"/>
                </a:solidFill>
                <a:latin typeface="#9Slide03 Arima Madurai Bold" panose="00000800000000000000" pitchFamily="2" charset="0"/>
                <a:cs typeface="#9Slide03 Arima Madurai Bold" panose="00000800000000000000" pitchFamily="2" charset="0"/>
              </a:rPr>
              <a:t> </a:t>
            </a:r>
            <a:r>
              <a:rPr lang="en-US"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Ví dụ: </a:t>
            </a:r>
            <a:r>
              <a:rPr lang="vi-VN"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Trong </a:t>
            </a:r>
            <a:r>
              <a:rPr lang="en-US"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40</a:t>
            </a:r>
            <a:r>
              <a:rPr lang="vi-VN"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s, bạn </a:t>
            </a:r>
            <a:r>
              <a:rPr lang="en-US"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Minh</a:t>
            </a:r>
            <a:r>
              <a:rPr lang="vi-VN"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 đi bộ được </a:t>
            </a:r>
            <a:r>
              <a:rPr lang="en-US"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25</a:t>
            </a:r>
            <a:r>
              <a:rPr lang="vi-VN"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m, bạn Lan đi bộ được 2</a:t>
            </a:r>
            <a:r>
              <a:rPr lang="en-US"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0</a:t>
            </a:r>
            <a:r>
              <a:rPr lang="vi-VN"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m.</a:t>
            </a:r>
            <a:r>
              <a:rPr lang="en-US"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 </a:t>
            </a:r>
            <a:r>
              <a:rPr lang="vi-VN"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Trong cùng một khoảng thời gian, bạn </a:t>
            </a:r>
            <a:r>
              <a:rPr lang="en-US"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Minh</a:t>
            </a:r>
            <a:r>
              <a:rPr lang="vi-VN"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 đi được quãng đường dài hơn </a:t>
            </a:r>
            <a:r>
              <a:rPr lang="en-US">
                <a:solidFill>
                  <a:prstClr val="black"/>
                </a:solidFill>
              </a:rPr>
              <a:t>⇒</a:t>
            </a:r>
            <a:r>
              <a:rPr lang="en-US" sz="2000">
                <a:solidFill>
                  <a:prstClr val="black"/>
                </a:solidFill>
                <a:latin typeface="#9Slide03 Arima Madurai Bold" panose="00000800000000000000" pitchFamily="2" charset="0"/>
              </a:rPr>
              <a:t>B</a:t>
            </a:r>
            <a:r>
              <a:rPr lang="vi-VN"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ạn </a:t>
            </a:r>
            <a:r>
              <a:rPr lang="en-US"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Minh</a:t>
            </a:r>
            <a:r>
              <a:rPr lang="vi-VN"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 chuyển động nhanh hơn.</a:t>
            </a:r>
          </a:p>
        </p:txBody>
      </p:sp>
      <p:sp>
        <p:nvSpPr>
          <p:cNvPr id="6" name="TextBox 5"/>
          <p:cNvSpPr txBox="1"/>
          <p:nvPr/>
        </p:nvSpPr>
        <p:spPr>
          <a:xfrm>
            <a:off x="4268089" y="5315174"/>
            <a:ext cx="184731" cy="369332"/>
          </a:xfrm>
          <a:prstGeom prst="rect">
            <a:avLst/>
          </a:prstGeom>
          <a:noFill/>
        </p:spPr>
        <p:txBody>
          <a:bodyPr wrap="none" rtlCol="0">
            <a:spAutoFit/>
          </a:bodyPr>
          <a:lstStyle/>
          <a:p>
            <a:endParaRPr lang="en-US"/>
          </a:p>
        </p:txBody>
      </p:sp>
      <p:sp>
        <p:nvSpPr>
          <p:cNvPr id="8" name="TextBox 7"/>
          <p:cNvSpPr txBox="1"/>
          <p:nvPr/>
        </p:nvSpPr>
        <p:spPr>
          <a:xfrm>
            <a:off x="3953164" y="4451927"/>
            <a:ext cx="184731" cy="369332"/>
          </a:xfrm>
          <a:prstGeom prst="rect">
            <a:avLst/>
          </a:prstGeom>
          <a:noFill/>
        </p:spPr>
        <p:txBody>
          <a:bodyPr wrap="none" rtlCol="0">
            <a:spAutoFit/>
          </a:bodyPr>
          <a:lstStyle/>
          <a:p>
            <a:endParaRPr lang="en-US"/>
          </a:p>
        </p:txBody>
      </p:sp>
      <p:sp>
        <p:nvSpPr>
          <p:cNvPr id="10" name="TextBox 9"/>
          <p:cNvSpPr txBox="1"/>
          <p:nvPr/>
        </p:nvSpPr>
        <p:spPr>
          <a:xfrm>
            <a:off x="3269672" y="4663880"/>
            <a:ext cx="6271491" cy="1870512"/>
          </a:xfrm>
          <a:prstGeom prst="rect">
            <a:avLst/>
          </a:prstGeom>
          <a:noFill/>
        </p:spPr>
        <p:txBody>
          <a:bodyPr wrap="square" rtlCol="0">
            <a:spAutoFit/>
          </a:bodyPr>
          <a:lstStyle/>
          <a:p>
            <a:pPr indent="304800" algn="just">
              <a:lnSpc>
                <a:spcPct val="107000"/>
              </a:lnSpc>
              <a:spcBef>
                <a:spcPts val="200"/>
              </a:spcBef>
              <a:spcAft>
                <a:spcPts val="600"/>
              </a:spcAft>
            </a:pPr>
            <a:r>
              <a:rPr lang="en-US" b="1">
                <a:latin typeface="#9Slide03 Arima Madurai Bold" panose="00000800000000000000" pitchFamily="2" charset="0"/>
                <a:ea typeface="Arial" panose="020B0604020202020204" pitchFamily="34" charset="0"/>
                <a:cs typeface="#9Slide03 Arima Madurai Bold" panose="00000800000000000000" pitchFamily="2" charset="0"/>
              </a:rPr>
              <a:t>Cách 2: </a:t>
            </a:r>
            <a:r>
              <a:rPr lang="en-US" b="1">
                <a:solidFill>
                  <a:schemeClr val="accent4">
                    <a:lumMod val="75000"/>
                  </a:schemeClr>
                </a:solidFill>
                <a:latin typeface="#9Slide03 Arima Madurai Bold" panose="00000800000000000000" pitchFamily="2" charset="0"/>
                <a:ea typeface="Arial" panose="020B0604020202020204" pitchFamily="34" charset="0"/>
                <a:cs typeface="#9Slide03 Arima Madurai Bold" panose="00000800000000000000" pitchFamily="2" charset="0"/>
              </a:rPr>
              <a:t>So sánh </a:t>
            </a:r>
            <a:r>
              <a:rPr lang="en-US" b="1">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thời gian đi cùng một quãng đường.</a:t>
            </a:r>
            <a:r>
              <a:rPr lang="en-US" b="1">
                <a:solidFill>
                  <a:schemeClr val="accent4">
                    <a:lumMod val="75000"/>
                  </a:schemeClr>
                </a:solidFill>
                <a:latin typeface="#9Slide03 Arima Madurai Bold" panose="00000800000000000000" pitchFamily="2" charset="0"/>
                <a:ea typeface="Arial" panose="020B0604020202020204" pitchFamily="34" charset="0"/>
                <a:cs typeface="#9Slide03 Arima Madurai Bold" panose="00000800000000000000" pitchFamily="2" charset="0"/>
              </a:rPr>
              <a:t> </a:t>
            </a:r>
            <a:r>
              <a:rPr lang="en-US">
                <a:latin typeface="#9Slide03 Arima Madurai Bold" panose="00000800000000000000" pitchFamily="2" charset="0"/>
                <a:ea typeface="Arial" panose="020B0604020202020204" pitchFamily="34" charset="0"/>
                <a:cs typeface="#9Slide03 Arima Madurai Bold" panose="00000800000000000000" pitchFamily="2" charset="0"/>
              </a:rPr>
              <a:t>Ví dụ:</a:t>
            </a:r>
            <a:r>
              <a:rPr lang="vi-VN">
                <a:latin typeface="#9Slide03 Arima Madurai Bold" panose="00000800000000000000" pitchFamily="2" charset="0"/>
                <a:ea typeface="Arial" panose="020B0604020202020204" pitchFamily="34" charset="0"/>
                <a:cs typeface="#9Slide03 Arima Madurai Bold" panose="00000800000000000000" pitchFamily="2" charset="0"/>
              </a:rPr>
              <a:t>Để đi hết quãng đường dài 1000 m, bạn</a:t>
            </a:r>
            <a:r>
              <a:rPr lang="en-US">
                <a:latin typeface="#9Slide03 Arima Madurai Bold" panose="00000800000000000000" pitchFamily="2" charset="0"/>
                <a:ea typeface="Arial" panose="020B0604020202020204" pitchFamily="34" charset="0"/>
                <a:cs typeface="#9Slide03 Arima Madurai Bold" panose="00000800000000000000" pitchFamily="2" charset="0"/>
              </a:rPr>
              <a:t> Hải</a:t>
            </a:r>
            <a:r>
              <a:rPr lang="vi-VN">
                <a:latin typeface="#9Slide03 Arima Madurai Bold" panose="00000800000000000000" pitchFamily="2" charset="0"/>
                <a:ea typeface="Arial" panose="020B0604020202020204" pitchFamily="34" charset="0"/>
                <a:cs typeface="#9Slide03 Arima Madurai Bold" panose="00000800000000000000" pitchFamily="2" charset="0"/>
              </a:rPr>
              <a:t> đạp xe hết 8 phút, bạn Xuân đạp xe hết 10 phút.Cùng một quãng đường, bạn </a:t>
            </a:r>
            <a:r>
              <a:rPr lang="en-US">
                <a:latin typeface="#9Slide03 Arima Madurai Bold" panose="00000800000000000000" pitchFamily="2" charset="0"/>
                <a:ea typeface="Arial" panose="020B0604020202020204" pitchFamily="34" charset="0"/>
                <a:cs typeface="#9Slide03 Arima Madurai Bold" panose="00000800000000000000" pitchFamily="2" charset="0"/>
              </a:rPr>
              <a:t>Hải</a:t>
            </a:r>
            <a:r>
              <a:rPr lang="vi-VN">
                <a:latin typeface="#9Slide03 Arima Madurai Bold" panose="00000800000000000000" pitchFamily="2" charset="0"/>
                <a:ea typeface="Arial" panose="020B0604020202020204" pitchFamily="34" charset="0"/>
                <a:cs typeface="#9Slide03 Arima Madurai Bold" panose="00000800000000000000" pitchFamily="2" charset="0"/>
              </a:rPr>
              <a:t> đi với thời gian ngắn hơn</a:t>
            </a:r>
            <a:r>
              <a:rPr lang="en-US">
                <a:latin typeface="#9Slide03 Arima Madurai Bold" panose="00000800000000000000" pitchFamily="2" charset="0"/>
                <a:ea typeface="Arial" panose="020B0604020202020204" pitchFamily="34" charset="0"/>
                <a:cs typeface="#9Slide03 Arima Madurai Bold" panose="00000800000000000000" pitchFamily="2" charset="0"/>
              </a:rPr>
              <a:t>.</a:t>
            </a:r>
            <a:r>
              <a:rPr lang="vi-VN">
                <a:latin typeface="#9Slide03 Arima Madurai Bold" panose="00000800000000000000" pitchFamily="2" charset="0"/>
                <a:ea typeface="Arial" panose="020B0604020202020204" pitchFamily="34" charset="0"/>
                <a:cs typeface="#9Slide03 Arima Madurai Bold" panose="00000800000000000000" pitchFamily="2" charset="0"/>
              </a:rPr>
              <a:t>⇒bạn Long chuyển động nhanh hơn.</a:t>
            </a:r>
            <a:endParaRPr lang="en-US" sz="1400">
              <a:latin typeface="#9Slide03 Arima Madurai Bold" panose="00000800000000000000" pitchFamily="2" charset="0"/>
              <a:ea typeface="Arial" panose="020B0604020202020204" pitchFamily="34" charset="0"/>
              <a:cs typeface="#9Slide03 Arima Madurai Bold" panose="00000800000000000000" pitchFamily="2" charset="0"/>
            </a:endParaRPr>
          </a:p>
        </p:txBody>
      </p:sp>
      <p:sp>
        <p:nvSpPr>
          <p:cNvPr id="12" name="TextBox 11"/>
          <p:cNvSpPr txBox="1"/>
          <p:nvPr/>
        </p:nvSpPr>
        <p:spPr>
          <a:xfrm>
            <a:off x="802119" y="91394"/>
            <a:ext cx="74337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solidFill>
                  <a:srgbClr val="E05802"/>
                </a:solidFill>
                <a:effectLst/>
                <a:uLnTx/>
                <a:uFillTx/>
                <a:latin typeface="#9Slide03 Arima Madurai Bold" panose="00000800000000000000"/>
                <a:cs typeface="#9Slide03 Arima Madurai Black" panose="00000A00000000000000" pitchFamily="2" charset="0"/>
              </a:rPr>
              <a:t>I. Khái</a:t>
            </a:r>
            <a:r>
              <a:rPr kumimoji="0" lang="en-US" sz="4000" i="0" u="none" strike="noStrike" kern="1200" cap="none" spc="0" normalizeH="0" noProof="0">
                <a:ln>
                  <a:noFill/>
                </a:ln>
                <a:solidFill>
                  <a:srgbClr val="E05802"/>
                </a:solidFill>
                <a:effectLst/>
                <a:uLnTx/>
                <a:uFillTx/>
                <a:latin typeface="#9Slide03 Arima Madurai Bold" panose="00000800000000000000"/>
                <a:cs typeface="#9Slide03 Arima Madurai Black" panose="00000A00000000000000" pitchFamily="2" charset="0"/>
              </a:rPr>
              <a:t> niệm tốc độ </a:t>
            </a:r>
            <a:endParaRPr kumimoji="0" lang="en-US" sz="4000" i="0" u="none" strike="noStrike" kern="1200" cap="none" spc="0" normalizeH="0" baseline="0" noProof="0">
              <a:ln>
                <a:noFill/>
              </a:ln>
              <a:solidFill>
                <a:srgbClr val="E05802"/>
              </a:solidFill>
              <a:effectLst/>
              <a:uLnTx/>
              <a:uFillTx/>
              <a:latin typeface="#9Slide03 Arima Madurai Bold" panose="00000800000000000000"/>
              <a:cs typeface="#9Slide03 Arima Madurai Black" panose="00000A00000000000000" pitchFamily="2" charset="0"/>
            </a:endParaRPr>
          </a:p>
        </p:txBody>
      </p:sp>
    </p:spTree>
    <p:extLst>
      <p:ext uri="{BB962C8B-B14F-4D97-AF65-F5344CB8AC3E}">
        <p14:creationId xmlns:p14="http://schemas.microsoft.com/office/powerpoint/2010/main" val="4251668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716369" y="157156"/>
            <a:ext cx="545373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E05802"/>
                </a:solidFill>
                <a:effectLst/>
                <a:uLnTx/>
                <a:uFillTx/>
                <a:latin typeface="#9Slide03 Arima Madurai Bold" panose="00000800000000000000" pitchFamily="2" charset="0"/>
                <a:ea typeface="+mn-ea"/>
                <a:cs typeface="#9Slide03 Arima Madurai Bold" panose="00000800000000000000" pitchFamily="2" charset="0"/>
              </a:rPr>
              <a:t>I. Khái niệm tốc độ</a:t>
            </a:r>
          </a:p>
        </p:txBody>
      </p:sp>
      <p:grpSp>
        <p:nvGrpSpPr>
          <p:cNvPr id="10" name="Group 9"/>
          <p:cNvGrpSpPr/>
          <p:nvPr/>
        </p:nvGrpSpPr>
        <p:grpSpPr>
          <a:xfrm>
            <a:off x="3334326" y="480321"/>
            <a:ext cx="8857673" cy="2784844"/>
            <a:chOff x="2345486" y="483333"/>
            <a:chExt cx="5108687" cy="2187228"/>
          </a:xfrm>
        </p:grpSpPr>
        <p:sp>
          <p:nvSpPr>
            <p:cNvPr id="13" name="Cloud 12"/>
            <p:cNvSpPr/>
            <p:nvPr/>
          </p:nvSpPr>
          <p:spPr>
            <a:xfrm>
              <a:off x="2792963" y="483333"/>
              <a:ext cx="4661210" cy="2187228"/>
            </a:xfrm>
            <a:prstGeom prst="cloud">
              <a:avLst/>
            </a:prstGeom>
            <a:noFill/>
            <a:ln w="19050" cap="flat" cmpd="sng" algn="ctr">
              <a:solidFill>
                <a:srgbClr val="CA520A">
                  <a:shade val="50000"/>
                </a:srgbClr>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14" name="TextBox 13"/>
            <p:cNvSpPr txBox="1"/>
            <p:nvPr/>
          </p:nvSpPr>
          <p:spPr>
            <a:xfrm>
              <a:off x="3453524" y="737149"/>
              <a:ext cx="3402483" cy="181296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0000"/>
                  </a:solidFill>
                  <a:effectLst/>
                  <a:uLnTx/>
                  <a:uFillTx/>
                  <a:latin typeface="#9Slide03 Arima Madurai Black" panose="00000A00000000000000" pitchFamily="2" charset="0"/>
                  <a:ea typeface="微软雅黑"/>
                  <a:cs typeface="#9Slide03 Arima Madurai Black" panose="00000A00000000000000" pitchFamily="2" charset="0"/>
                </a:rPr>
                <a:t>Nếu</a:t>
              </a:r>
              <a:r>
                <a:rPr kumimoji="0" lang="en-US" sz="2400" b="1" i="0" u="none" strike="noStrike" kern="0" cap="none" spc="0" normalizeH="0" noProof="0">
                  <a:ln>
                    <a:noFill/>
                  </a:ln>
                  <a:solidFill>
                    <a:srgbClr val="FF0000"/>
                  </a:solidFill>
                  <a:effectLst/>
                  <a:uLnTx/>
                  <a:uFillTx/>
                  <a:latin typeface="#9Slide03 Arima Madurai Black" panose="00000A00000000000000" pitchFamily="2" charset="0"/>
                  <a:ea typeface="微软雅黑"/>
                  <a:cs typeface="#9Slide03 Arima Madurai Black" panose="00000A00000000000000" pitchFamily="2" charset="0"/>
                </a:rPr>
                <a:t> hai có hai chuyển động mà quãng đường đi được khác nhau và thời gian đi được quãng đường đó cũng khác nhau thì làm thế nào so sánh được sự  nhanh, chậm của các chuyển đó?</a:t>
              </a:r>
              <a:endParaRPr kumimoji="0" lang="en-US" sz="2400" b="1" i="0" u="none" strike="noStrike" kern="0" cap="none" spc="0" normalizeH="0" baseline="0" noProof="0">
                <a:ln>
                  <a:noFill/>
                </a:ln>
                <a:solidFill>
                  <a:srgbClr val="FF0000"/>
                </a:solidFill>
                <a:effectLst/>
                <a:uLnTx/>
                <a:uFillTx/>
                <a:latin typeface="#9Slide03 Arima Madurai Black" panose="00000A00000000000000" pitchFamily="2" charset="0"/>
                <a:ea typeface="微软雅黑"/>
                <a:cs typeface="#9Slide03 Arima Madurai Black" panose="00000A00000000000000" pitchFamily="2" charset="0"/>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45486" y="691235"/>
              <a:ext cx="598788" cy="772460"/>
            </a:xfrm>
            <a:prstGeom prst="rect">
              <a:avLst/>
            </a:prstGeom>
          </p:spPr>
        </p:pic>
      </p:grpSp>
      <p:pic>
        <p:nvPicPr>
          <p:cNvPr id="7" name="Picture 2" descr="Bơi Việt Nam ở SEA Games 31: Ngôi Á quân đã là thành công - Báo Công an  Nhân dân điện tử"/>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630" y="3265450"/>
            <a:ext cx="3670300" cy="21105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88532" y="5376245"/>
            <a:ext cx="2656496" cy="707886"/>
          </a:xfrm>
          <a:prstGeom prst="rect">
            <a:avLst/>
          </a:prstGeom>
          <a:noFill/>
        </p:spPr>
        <p:txBody>
          <a:bodyPr wrap="none" rtlCol="0">
            <a:spAutoFit/>
          </a:bodyPr>
          <a:lstStyle/>
          <a:p>
            <a:r>
              <a:rPr lang="en-US" sz="4000">
                <a:solidFill>
                  <a:srgbClr val="FF0000"/>
                </a:solidFill>
              </a:rPr>
              <a:t>A: 48m -32s</a:t>
            </a:r>
          </a:p>
        </p:txBody>
      </p:sp>
      <p:pic>
        <p:nvPicPr>
          <p:cNvPr id="11" name="Picture 4" descr="VẬN ĐỘNG VIÊN BƠI LỘI: Cập nhật thông tin, tin tức mới nhấ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352617" y="3265165"/>
            <a:ext cx="3802254" cy="218493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952980" y="5450098"/>
            <a:ext cx="3026791" cy="707886"/>
          </a:xfrm>
          <a:prstGeom prst="rect">
            <a:avLst/>
          </a:prstGeom>
          <a:noFill/>
        </p:spPr>
        <p:txBody>
          <a:bodyPr wrap="none" rtlCol="0">
            <a:spAutoFit/>
          </a:bodyPr>
          <a:lstStyle/>
          <a:p>
            <a:r>
              <a:rPr lang="en-US" sz="4000">
                <a:solidFill>
                  <a:srgbClr val="0000FF"/>
                </a:solidFill>
              </a:rPr>
              <a:t>B: 46,5m -30s</a:t>
            </a:r>
          </a:p>
        </p:txBody>
      </p:sp>
    </p:spTree>
    <p:extLst>
      <p:ext uri="{BB962C8B-B14F-4D97-AF65-F5344CB8AC3E}">
        <p14:creationId xmlns:p14="http://schemas.microsoft.com/office/powerpoint/2010/main" val="4216988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绿色初二家长会学校教育PPT模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338">
      <a:dk1>
        <a:sysClr val="windowText" lastClr="000000"/>
      </a:dk1>
      <a:lt1>
        <a:sysClr val="window" lastClr="FFFFFF"/>
      </a:lt1>
      <a:dk2>
        <a:srgbClr val="6FB420"/>
      </a:dk2>
      <a:lt2>
        <a:srgbClr val="E7E6E6"/>
      </a:lt2>
      <a:accent1>
        <a:srgbClr val="6FB420"/>
      </a:accent1>
      <a:accent2>
        <a:srgbClr val="ED7D31"/>
      </a:accent2>
      <a:accent3>
        <a:srgbClr val="6FB420"/>
      </a:accent3>
      <a:accent4>
        <a:srgbClr val="ED7D31"/>
      </a:accent4>
      <a:accent5>
        <a:srgbClr val="6FB420"/>
      </a:accent5>
      <a:accent6>
        <a:srgbClr val="ED7D31"/>
      </a:accent6>
      <a:hlink>
        <a:srgbClr val="6FB420"/>
      </a:hlink>
      <a:folHlink>
        <a:srgbClr val="ED7D3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38">
      <a:dk1>
        <a:sysClr val="windowText" lastClr="000000"/>
      </a:dk1>
      <a:lt1>
        <a:sysClr val="window" lastClr="FFFFFF"/>
      </a:lt1>
      <a:dk2>
        <a:srgbClr val="6FB420"/>
      </a:dk2>
      <a:lt2>
        <a:srgbClr val="E7E6E6"/>
      </a:lt2>
      <a:accent1>
        <a:srgbClr val="6FB420"/>
      </a:accent1>
      <a:accent2>
        <a:srgbClr val="ED7D31"/>
      </a:accent2>
      <a:accent3>
        <a:srgbClr val="6FB420"/>
      </a:accent3>
      <a:accent4>
        <a:srgbClr val="ED7D31"/>
      </a:accent4>
      <a:accent5>
        <a:srgbClr val="6FB420"/>
      </a:accent5>
      <a:accent6>
        <a:srgbClr val="ED7D31"/>
      </a:accent6>
      <a:hlink>
        <a:srgbClr val="6FB420"/>
      </a:hlink>
      <a:folHlink>
        <a:srgbClr val="ED7D3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2434</Words>
  <Application>Microsoft Office PowerPoint</Application>
  <PresentationFormat>Custom</PresentationFormat>
  <Paragraphs>300</Paragraphs>
  <Slides>44</Slides>
  <Notes>44</Notes>
  <HiddenSlides>0</HiddenSlides>
  <MMClips>2</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44</vt:i4>
      </vt:variant>
    </vt:vector>
  </HeadingPairs>
  <TitlesOfParts>
    <vt:vector size="47" baseType="lpstr">
      <vt:lpstr>Office 主题</vt:lpstr>
      <vt:lpstr>1_Office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2022-08-14T16:14:20Z</dcterms:created>
  <dcterms:modified xsi:type="dcterms:W3CDTF">2022-08-14T16:15:38Z</dcterms:modified>
</cp:coreProperties>
</file>