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711" r:id="rId2"/>
  </p:sldMasterIdLst>
  <p:notesMasterIdLst>
    <p:notesMasterId r:id="rId21"/>
  </p:notesMasterIdLst>
  <p:sldIdLst>
    <p:sldId id="364" r:id="rId3"/>
    <p:sldId id="389" r:id="rId4"/>
    <p:sldId id="262" r:id="rId5"/>
    <p:sldId id="376" r:id="rId6"/>
    <p:sldId id="377" r:id="rId7"/>
    <p:sldId id="378" r:id="rId8"/>
    <p:sldId id="379" r:id="rId9"/>
    <p:sldId id="380" r:id="rId10"/>
    <p:sldId id="365" r:id="rId11"/>
    <p:sldId id="366" r:id="rId12"/>
    <p:sldId id="368" r:id="rId13"/>
    <p:sldId id="338" r:id="rId14"/>
    <p:sldId id="381" r:id="rId15"/>
    <p:sldId id="369" r:id="rId16"/>
    <p:sldId id="371" r:id="rId17"/>
    <p:sldId id="382" r:id="rId18"/>
    <p:sldId id="372" r:id="rId19"/>
    <p:sldId id="374" r:id="rId20"/>
  </p:sldIdLst>
  <p:sldSz cx="9144000" cy="5143500" type="screen16x9"/>
  <p:notesSz cx="6858000" cy="9144000"/>
  <p:embeddedFontLst>
    <p:embeddedFont>
      <p:font typeface=".VnTime" pitchFamily="34" charset="0"/>
      <p:regular r:id="rId22"/>
      <p:bold r:id="rId23"/>
      <p:italic r:id="rId24"/>
      <p:boldItalic r:id="rId25"/>
    </p:embeddedFont>
    <p:embeddedFont>
      <p:font typeface="Fira Sans Extra Condensed Medium" charset="0"/>
      <p:regular r:id="rId26"/>
      <p:bold r:id="rId27"/>
      <p:italic r:id="rId28"/>
      <p:boldItalic r:id="rId29"/>
    </p:embeddedFont>
    <p:embeddedFont>
      <p:font typeface="Hind" charset="0"/>
      <p:regular r:id="rId30"/>
      <p:bold r:id="rId31"/>
    </p:embeddedFont>
    <p:embeddedFont>
      <p:font typeface="Barlow" charset="0"/>
      <p:regular r:id="rId32"/>
      <p:bold r:id="rId33"/>
      <p:italic r:id="rId34"/>
      <p:boldItalic r:id="rId35"/>
    </p:embeddedFont>
    <p:embeddedFont>
      <p:font typeface="Sport Day" charset="0"/>
      <p:bold r:id="rId36"/>
    </p:embeddedFont>
    <p:embeddedFont>
      <p:font typeface="Fredoka One" charset="0"/>
      <p:regular r:id="rId37"/>
    </p:embeddedFont>
    <p:embeddedFont>
      <p:font typeface="Comic Sans MS" pitchFamily="66" charset="0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Montserrat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83" autoAdjust="0"/>
  </p:normalViewPr>
  <p:slideViewPr>
    <p:cSldViewPr snapToGrid="0">
      <p:cViewPr varScale="1">
        <p:scale>
          <a:sx n="83" d="100"/>
          <a:sy n="83" d="100"/>
        </p:scale>
        <p:origin x="-9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2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Key: 1. d </a:t>
            </a:r>
            <a:r>
              <a:rPr lang="en-US" b="1" dirty="0" smtClean="0"/>
              <a:t>   2</a:t>
            </a:r>
            <a:r>
              <a:rPr lang="en-US" b="1" dirty="0"/>
              <a:t>. </a:t>
            </a:r>
            <a:r>
              <a:rPr lang="en-US" b="1" dirty="0" smtClean="0"/>
              <a:t>c   </a:t>
            </a:r>
            <a:r>
              <a:rPr lang="en-US" b="1" dirty="0"/>
              <a:t>3. </a:t>
            </a:r>
            <a:r>
              <a:rPr lang="en-US" b="1" dirty="0" smtClean="0"/>
              <a:t>b   4</a:t>
            </a:r>
            <a:r>
              <a:rPr lang="en-US" b="1" dirty="0"/>
              <a:t>. a</a:t>
            </a:r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Key: 1. a hand </a:t>
            </a:r>
            <a:r>
              <a:rPr lang="en-US" dirty="0" smtClean="0"/>
              <a:t>    2</a:t>
            </a:r>
            <a:r>
              <a:rPr lang="en-US" dirty="0"/>
              <a:t>. an </a:t>
            </a:r>
            <a:r>
              <a:rPr lang="en-US" dirty="0" smtClean="0"/>
              <a:t>eye     </a:t>
            </a:r>
            <a:r>
              <a:rPr lang="en-US" dirty="0"/>
              <a:t>3. nose </a:t>
            </a:r>
            <a:r>
              <a:rPr lang="en-US" dirty="0" smtClean="0"/>
              <a:t>  4</a:t>
            </a:r>
            <a:r>
              <a:rPr lang="en-US" dirty="0"/>
              <a:t>. Open</a:t>
            </a:r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b="1" dirty="0">
                <a:effectLst/>
                <a:latin typeface="Calibri"/>
                <a:ea typeface="Times New Roman"/>
                <a:cs typeface="Times New Roman"/>
              </a:rPr>
              <a:t>Game: Who is the fastest writer?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  <a:cs typeface="Times New Roman"/>
              </a:rPr>
              <a:t>- Teacher asks 6-8 pupils to join this </a:t>
            </a:r>
            <a:r>
              <a:rPr lang="pt-BR" sz="1100" dirty="0" smtClean="0">
                <a:effectLst/>
                <a:latin typeface="Calibri"/>
                <a:ea typeface="Times New Roman"/>
                <a:cs typeface="Times New Roman"/>
              </a:rPr>
              <a:t>game.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  <a:cs typeface="Times New Roman"/>
              </a:rPr>
              <a:t>- Teacher says </a:t>
            </a:r>
            <a:r>
              <a:rPr lang="pt-BR" sz="1100" dirty="0" smtClean="0">
                <a:effectLst/>
                <a:latin typeface="Calibri"/>
                <a:ea typeface="Times New Roman"/>
                <a:cs typeface="Times New Roman"/>
              </a:rPr>
              <a:t>out</a:t>
            </a:r>
            <a:r>
              <a:rPr lang="pt-BR" sz="1100" baseline="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pt-BR" sz="1100" dirty="0" smtClean="0">
                <a:effectLst/>
                <a:latin typeface="Calibri"/>
                <a:ea typeface="Times New Roman"/>
                <a:cs typeface="Times New Roman"/>
              </a:rPr>
              <a:t>loud </a:t>
            </a:r>
            <a:r>
              <a:rPr lang="pt-BR" sz="1100" dirty="0">
                <a:effectLst/>
                <a:latin typeface="Calibri"/>
                <a:ea typeface="Times New Roman"/>
                <a:cs typeface="Times New Roman"/>
              </a:rPr>
              <a:t>a word (twice</a:t>
            </a:r>
            <a:r>
              <a:rPr lang="pt-BR" sz="1100" dirty="0" smtClean="0">
                <a:effectLst/>
                <a:latin typeface="Calibri"/>
                <a:ea typeface="Times New Roman"/>
                <a:cs typeface="Times New Roman"/>
              </a:rPr>
              <a:t>).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  <a:cs typeface="Times New Roman"/>
              </a:rPr>
              <a:t>- Pupils have to write as fast as they can.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>
              <a:buFontTx/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493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2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smtClean="0"/>
              <a:t>Body Parts Memory Game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smtClean="0"/>
              <a:t>Step 1:</a:t>
            </a:r>
            <a:r>
              <a:rPr lang="en-US" dirty="0" smtClean="0"/>
              <a:t> Divide class into 4 groups.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smtClean="0"/>
              <a:t>Step 2: </a:t>
            </a:r>
            <a:r>
              <a:rPr lang="en-US" dirty="0" smtClean="0"/>
              <a:t>Teacher asks each</a:t>
            </a:r>
            <a:r>
              <a:rPr lang="en-US" baseline="0" dirty="0" smtClean="0"/>
              <a:t> group to choose a pair of numbers.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baseline="0" dirty="0" smtClean="0"/>
              <a:t>Step 3: </a:t>
            </a:r>
            <a:r>
              <a:rPr lang="en-US" dirty="0" smtClean="0"/>
              <a:t>Click on the box to reveal the hidden word. Then click on another box to reveal</a:t>
            </a:r>
            <a:r>
              <a:rPr lang="en-US" baseline="0" dirty="0" smtClean="0"/>
              <a:t> the picture.</a:t>
            </a:r>
            <a:r>
              <a:rPr lang="en-U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smtClean="0"/>
              <a:t>Step</a:t>
            </a:r>
            <a:r>
              <a:rPr lang="en-US" b="1" baseline="0" dirty="0" smtClean="0"/>
              <a:t> 4: </a:t>
            </a:r>
            <a:r>
              <a:rPr lang="en-US" dirty="0" smtClean="0"/>
              <a:t>Once a correct match is made, that</a:t>
            </a:r>
            <a:r>
              <a:rPr lang="en-US" baseline="0" dirty="0" smtClean="0"/>
              <a:t> group will get 10 points.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4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6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Game: Bodiless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- Review body parts with the students and introduce the “No (body part)” concept.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Step</a:t>
            </a:r>
            <a:r>
              <a:rPr lang="en-US" b="0" baseline="0" dirty="0"/>
              <a:t> 1: </a:t>
            </a:r>
            <a:r>
              <a:rPr lang="en-US" b="0" dirty="0"/>
              <a:t>Teacher says “No (body part)!”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Step</a:t>
            </a:r>
            <a:r>
              <a:rPr lang="en-US" b="0" baseline="0" dirty="0"/>
              <a:t> 2: </a:t>
            </a:r>
            <a:r>
              <a:rPr lang="en-US" b="0" dirty="0"/>
              <a:t>Pupils listen carefully, then cover </a:t>
            </a:r>
            <a:r>
              <a:rPr lang="en-US" b="0" dirty="0" smtClean="0"/>
              <a:t>the </a:t>
            </a:r>
            <a:r>
              <a:rPr lang="en-US" b="0" dirty="0"/>
              <a:t>body part that they heard by hands.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0" i="1" dirty="0"/>
              <a:t>Ex: No nose!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0" i="1" dirty="0"/>
              <a:t>Pupils cover a nose by hand.</a:t>
            </a:r>
          </a:p>
        </p:txBody>
      </p:sp>
    </p:spTree>
    <p:extLst>
      <p:ext uri="{BB962C8B-B14F-4D97-AF65-F5344CB8AC3E}">
        <p14:creationId xmlns:p14="http://schemas.microsoft.com/office/powerpoint/2010/main" val="65481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24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24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1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24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83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FontTx/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42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63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22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2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4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87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92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2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1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04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2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2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56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8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1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51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558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2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5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6" r:id="rId4"/>
    <p:sldLayoutId id="214748366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4B64F5-43D7-4AF2-B3BB-2A1B444B8FC3}"/>
              </a:ext>
            </a:extLst>
          </p:cNvPr>
          <p:cNvSpPr/>
          <p:nvPr/>
        </p:nvSpPr>
        <p:spPr>
          <a:xfrm>
            <a:off x="0" y="-10633"/>
            <a:ext cx="9255971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ED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  <a:ea typeface="+mn-ea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2142180" y="1371421"/>
            <a:ext cx="56750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9A128"/>
                </a:solidFill>
                <a:latin typeface="Comic Sans MS" panose="030F0702030302020204" pitchFamily="66" charset="0"/>
                <a:ea typeface="+mn-ea"/>
              </a:rPr>
              <a:t>Our bodies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22" y="2723982"/>
            <a:ext cx="3205546" cy="794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753448" y="2769041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LESSON </a:t>
            </a:r>
            <a:r>
              <a:rPr lang="en-US" sz="2800" b="1" dirty="0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661708" y="3365870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</a:rPr>
              <a:t>Period 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3" b="100000" l="9992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648" y="2377771"/>
            <a:ext cx="4007040" cy="267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17" y="2446755"/>
            <a:ext cx="3622045" cy="2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33" y="0"/>
            <a:ext cx="7810500" cy="51548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425840" y="1191723"/>
            <a:ext cx="2555309" cy="34070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52812" y="2186735"/>
            <a:ext cx="2576174" cy="1282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63245" y="2367419"/>
            <a:ext cx="2597039" cy="1102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52812" y="1191723"/>
            <a:ext cx="2617904" cy="34536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Let’s </a:t>
            </a:r>
            <a:r>
              <a:rPr lang="en-US" sz="6000" b="1" dirty="0" smtClean="0">
                <a:solidFill>
                  <a:srgbClr val="FF0000"/>
                </a:solidFill>
              </a:rPr>
              <a:t>write.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sz="6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4" y="187889"/>
            <a:ext cx="7796736" cy="4772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3242" y="2312488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a hand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7816" y="2312488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an eye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4754" y="425929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nose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6223" y="4259292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3510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6" b="98419" l="125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090">
            <a:off x="2832589" y="-248742"/>
            <a:ext cx="5889987" cy="4154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100000" l="991" r="89897">
                        <a14:backgroundMark x1="57911" y1="19059" x2="58673" y2="23529"/>
                        <a14:backgroundMark x1="53031" y1="17490" x2="67022" y2="67529"/>
                        <a14:backgroundMark x1="81777" y1="54118" x2="82425" y2="55922"/>
                        <a14:backgroundMark x1="82005" y1="54980" x2="79947" y2="55686"/>
                        <a14:backgroundMark x1="82653" y1="56314" x2="84064" y2="56784"/>
                        <a14:backgroundMark x1="84598" y1="58588" x2="85246" y2="60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3656"/>
            <a:ext cx="9065342" cy="4406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926" y="248157"/>
            <a:ext cx="565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FF00"/>
                </a:solidFill>
                <a:latin typeface="Fredoka One"/>
                <a:sym typeface="Fredoka One"/>
              </a:rPr>
              <a:t>Board race</a:t>
            </a:r>
            <a:endParaRPr lang="vi-VN" sz="90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3" b="95389" l="3256" r="93721">
                        <a14:foregroundMark x1="34186" y1="46686" x2="73488" y2="76801"/>
                        <a14:foregroundMark x1="54884" y1="62104" x2="23721" y2="85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96017" y="2671915"/>
            <a:ext cx="1657794" cy="2675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0BBCD8-C6BF-41EF-8795-45F855C2F8B3}"/>
              </a:ext>
            </a:extLst>
          </p:cNvPr>
          <p:cNvSpPr txBox="1"/>
          <p:nvPr/>
        </p:nvSpPr>
        <p:spPr>
          <a:xfrm>
            <a:off x="226432" y="494379"/>
            <a:ext cx="27845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the fastest writer?</a:t>
            </a:r>
            <a:endParaRPr lang="en-US" sz="32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</a:rPr>
              <a:t>Project</a:t>
            </a:r>
            <a:endParaRPr sz="6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25"/>
          <a:stretch/>
        </p:blipFill>
        <p:spPr>
          <a:xfrm>
            <a:off x="526094" y="340616"/>
            <a:ext cx="806676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2"/>
            <a:ext cx="9144000" cy="5053035"/>
          </a:xfrm>
          <a:prstGeom prst="rect">
            <a:avLst/>
          </a:prstGeom>
        </p:spPr>
      </p:pic>
      <p:pic>
        <p:nvPicPr>
          <p:cNvPr id="4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19" y="4108672"/>
            <a:ext cx="1976285" cy="712730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915" y="4153874"/>
            <a:ext cx="951292" cy="667528"/>
          </a:xfrm>
          <a:prstGeom prst="rect">
            <a:avLst/>
          </a:prstGeom>
        </p:spPr>
      </p:pic>
      <p:pic>
        <p:nvPicPr>
          <p:cNvPr id="6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35961">
            <a:off x="4115530" y="4239146"/>
            <a:ext cx="1252718" cy="451782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2369">
            <a:off x="4267929" y="4351142"/>
            <a:ext cx="1252718" cy="451782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1474">
            <a:off x="4289056" y="4408006"/>
            <a:ext cx="1252718" cy="451782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66661" y="45232"/>
            <a:ext cx="28680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>
                <a:solidFill>
                  <a:schemeClr val="tx1"/>
                </a:solidFill>
                <a:latin typeface="Fredoka One"/>
                <a:sym typeface="Fredoka One"/>
              </a:rPr>
              <a:t>Project</a:t>
            </a:r>
            <a:endParaRPr lang="vi-VN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41664" y="1567362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Fun corner and wrap-up</a:t>
            </a:r>
            <a:r>
              <a:rPr lang="vi-VN" sz="6000" dirty="0">
                <a:solidFill>
                  <a:srgbClr val="FF0000"/>
                </a:solidFill>
              </a:rPr>
              <a:t/>
            </a:r>
            <a:br>
              <a:rPr lang="vi-VN" sz="6000" dirty="0">
                <a:solidFill>
                  <a:srgbClr val="FF0000"/>
                </a:solidFill>
              </a:rPr>
            </a:br>
            <a:endParaRPr sz="6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899" y="296562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9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98" y="-25658"/>
            <a:ext cx="1401964" cy="13044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9098" y="-25658"/>
            <a:ext cx="1401964" cy="1304436"/>
            <a:chOff x="1738568" y="-8441"/>
            <a:chExt cx="1401964" cy="1304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1</a:t>
              </a:r>
              <a:endParaRPr lang="vi-VN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062" y="-25658"/>
            <a:ext cx="1401964" cy="1304436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3231062" y="-25658"/>
            <a:ext cx="1401964" cy="1304436"/>
            <a:chOff x="1738568" y="-8441"/>
            <a:chExt cx="1401964" cy="130443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2</a:t>
              </a:r>
              <a:endParaRPr lang="vi-VN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26" y="-21081"/>
            <a:ext cx="1401964" cy="130443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633026" y="-21081"/>
            <a:ext cx="1401964" cy="1304436"/>
            <a:chOff x="1738568" y="-8441"/>
            <a:chExt cx="1401964" cy="1304436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3</a:t>
              </a:r>
              <a:endParaRPr lang="vi-VN"/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471" y="-21081"/>
            <a:ext cx="1401964" cy="130443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017471" y="-21081"/>
            <a:ext cx="1401964" cy="1304436"/>
            <a:chOff x="1738568" y="-8441"/>
            <a:chExt cx="1401964" cy="1304436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4</a:t>
              </a:r>
              <a:endParaRPr lang="vi-VN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292" y="1275671"/>
            <a:ext cx="1401964" cy="130443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829292" y="1283355"/>
            <a:ext cx="1401964" cy="1304436"/>
            <a:chOff x="1738568" y="-757"/>
            <a:chExt cx="1401964" cy="1304436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757"/>
              <a:ext cx="1401964" cy="1304436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5</a:t>
              </a:r>
              <a:endParaRPr lang="vi-VN"/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56" y="1275671"/>
            <a:ext cx="1395869" cy="1304436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231256" y="1283355"/>
            <a:ext cx="1401964" cy="1304436"/>
            <a:chOff x="1738568" y="-8441"/>
            <a:chExt cx="1401964" cy="1304436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6</a:t>
              </a:r>
              <a:endParaRPr lang="vi-VN"/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853" y="1278778"/>
            <a:ext cx="1417138" cy="1301329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4633220" y="1283355"/>
            <a:ext cx="1401964" cy="1304436"/>
            <a:chOff x="1738568" y="-8441"/>
            <a:chExt cx="1401964" cy="1304436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00" name="Rectangle 99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7</a:t>
              </a:r>
              <a:endParaRPr lang="vi-VN"/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040" y="1275671"/>
            <a:ext cx="1532213" cy="1304436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6022043" y="1283355"/>
            <a:ext cx="1401964" cy="1304436"/>
            <a:chOff x="1738568" y="-8441"/>
            <a:chExt cx="1401964" cy="13044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/>
                <a:t>8</a:t>
              </a:r>
              <a:endParaRPr lang="vi-VN" dirty="0"/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933" y="2580107"/>
            <a:ext cx="1401323" cy="1296752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1828022" y="2580107"/>
            <a:ext cx="1401964" cy="1304436"/>
            <a:chOff x="1738568" y="-8441"/>
            <a:chExt cx="1401964" cy="130443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2175695" y="201326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9</a:t>
              </a:r>
              <a:endParaRPr lang="vi-VN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56" y="2576265"/>
            <a:ext cx="1401964" cy="1304436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3231256" y="2576265"/>
            <a:ext cx="1401964" cy="1304436"/>
            <a:chOff x="1738568" y="-8441"/>
            <a:chExt cx="1401964" cy="1304436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1965643" y="213682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10</a:t>
              </a:r>
              <a:endParaRPr lang="vi-VN"/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462" y="2573831"/>
            <a:ext cx="1400102" cy="1303028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4634462" y="2573831"/>
            <a:ext cx="1401964" cy="1304436"/>
            <a:chOff x="1738568" y="-8441"/>
            <a:chExt cx="1401964" cy="130443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2001195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/>
                <a:t>11</a:t>
              </a:r>
              <a:endParaRPr lang="vi-VN" dirty="0"/>
            </a:p>
          </p:txBody>
        </p: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26" y="2578675"/>
            <a:ext cx="1401964" cy="1298341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6036426" y="2575628"/>
            <a:ext cx="1401964" cy="1304436"/>
            <a:chOff x="1738568" y="-8441"/>
            <a:chExt cx="1401964" cy="1304436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>
            <a:xfrm>
              <a:off x="1966295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/>
                <a:t>12</a:t>
              </a:r>
              <a:endParaRPr lang="vi-VN" dirty="0"/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022" y="3881896"/>
            <a:ext cx="1401964" cy="1304436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828022" y="3881896"/>
            <a:ext cx="1401964" cy="1304436"/>
            <a:chOff x="1738568" y="-8441"/>
            <a:chExt cx="1401964" cy="1304436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>
            <a:xfrm>
              <a:off x="1978920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13</a:t>
              </a:r>
              <a:endParaRPr lang="vi-VN"/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07" y="3880064"/>
            <a:ext cx="1401964" cy="1304436"/>
          </a:xfrm>
          <a:prstGeom prst="rect">
            <a:avLst/>
          </a:prstGeom>
        </p:spPr>
      </p:pic>
      <p:grpSp>
        <p:nvGrpSpPr>
          <p:cNvPr id="130" name="Group 129"/>
          <p:cNvGrpSpPr/>
          <p:nvPr/>
        </p:nvGrpSpPr>
        <p:grpSpPr>
          <a:xfrm>
            <a:off x="3231307" y="3880064"/>
            <a:ext cx="1401964" cy="1304436"/>
            <a:chOff x="1738568" y="-8441"/>
            <a:chExt cx="1401964" cy="1304436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1967345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14</a:t>
              </a:r>
              <a:endParaRPr lang="vi-VN"/>
            </a:p>
          </p:txBody>
        </p:sp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71" y="3876859"/>
            <a:ext cx="1401964" cy="130443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4633271" y="3876859"/>
            <a:ext cx="1401964" cy="1304436"/>
            <a:chOff x="1738568" y="-8441"/>
            <a:chExt cx="1401964" cy="1304436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36" name="Rectangle 135"/>
            <p:cNvSpPr/>
            <p:nvPr/>
          </p:nvSpPr>
          <p:spPr>
            <a:xfrm>
              <a:off x="1990495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/>
                <a:t>15</a:t>
              </a:r>
              <a:endParaRPr lang="vi-VN" dirty="0"/>
            </a:p>
          </p:txBody>
        </p:sp>
      </p:grpSp>
      <p:pic>
        <p:nvPicPr>
          <p:cNvPr id="141" name="Picture 14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374" y="3880064"/>
            <a:ext cx="1401964" cy="1304436"/>
          </a:xfrm>
          <a:prstGeom prst="rect">
            <a:avLst/>
          </a:prstGeom>
        </p:spPr>
      </p:pic>
      <p:grpSp>
        <p:nvGrpSpPr>
          <p:cNvPr id="142" name="Group 141"/>
          <p:cNvGrpSpPr/>
          <p:nvPr/>
        </p:nvGrpSpPr>
        <p:grpSpPr>
          <a:xfrm>
            <a:off x="5937337" y="3880064"/>
            <a:ext cx="1498001" cy="1304436"/>
            <a:chOff x="1738568" y="-8441"/>
            <a:chExt cx="1401964" cy="1304436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68" y="-8441"/>
              <a:ext cx="1401964" cy="1304436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1955770" y="201326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/>
                <a:t>16</a:t>
              </a: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7371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2047431" y="2569476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301781" y="1589477"/>
            <a:ext cx="273859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Warm-up and review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2447524" y="870292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4488455" y="1587675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Read and </a:t>
            </a:r>
            <a:r>
              <a:rPr lang="en-US" sz="3600" b="1" dirty="0" smtClean="0">
                <a:solidFill>
                  <a:srgbClr val="FF0000"/>
                </a:solidFill>
              </a:rPr>
              <a:t>match. 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5340999" y="864075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571660" y="3285138"/>
            <a:ext cx="3106030" cy="1210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Fun corner and wrap-up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3854907" y="250529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2" name="Google Shape;719;p38"/>
          <p:cNvSpPr txBox="1">
            <a:spLocks/>
          </p:cNvSpPr>
          <p:nvPr/>
        </p:nvSpPr>
        <p:spPr>
          <a:xfrm>
            <a:off x="549634" y="3277492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</a:rPr>
              <a:t>write.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Google Shape;719;p38"/>
          <p:cNvSpPr txBox="1">
            <a:spLocks/>
          </p:cNvSpPr>
          <p:nvPr/>
        </p:nvSpPr>
        <p:spPr>
          <a:xfrm>
            <a:off x="3783897" y="3282127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Project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Google Shape;724;p38"/>
          <p:cNvSpPr txBox="1">
            <a:spLocks/>
          </p:cNvSpPr>
          <p:nvPr/>
        </p:nvSpPr>
        <p:spPr>
          <a:xfrm>
            <a:off x="6362344" y="2602492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89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15070" y="1822048"/>
            <a:ext cx="4713860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6000" b="1">
                <a:solidFill>
                  <a:srgbClr val="FF0000"/>
                </a:solidFill>
              </a:rPr>
              <a:t>Warm-up and review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me!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-491593" y="948816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4400" dirty="0" smtClean="0">
                <a:solidFill>
                  <a:srgbClr val="000714"/>
                </a:solidFill>
              </a:rPr>
              <a:t> 1</a:t>
            </a:r>
            <a:r>
              <a:rPr lang="en-US" sz="4400" dirty="0">
                <a:solidFill>
                  <a:srgbClr val="000714"/>
                </a:solidFill>
              </a:rPr>
              <a:t>. an/ It’s/ </a:t>
            </a:r>
            <a:r>
              <a:rPr lang="en-US" sz="4400" dirty="0" smtClean="0">
                <a:solidFill>
                  <a:srgbClr val="000714"/>
                </a:solidFill>
              </a:rPr>
              <a:t>eye/ .</a:t>
            </a:r>
            <a:r>
              <a:rPr lang="en-US" sz="4400" dirty="0">
                <a:solidFill>
                  <a:srgbClr val="000714"/>
                </a:solidFill>
              </a:rPr>
              <a:t/>
            </a:r>
            <a:br>
              <a:rPr lang="en-US" sz="4400" dirty="0">
                <a:solidFill>
                  <a:srgbClr val="000714"/>
                </a:solidFill>
              </a:rPr>
            </a:br>
            <a:endParaRPr sz="4400" dirty="0">
              <a:solidFill>
                <a:srgbClr val="000714"/>
              </a:solidFill>
            </a:endParaRPr>
          </a:p>
        </p:txBody>
      </p:sp>
      <p:sp>
        <p:nvSpPr>
          <p:cNvPr id="23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-103240" y="1858297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4400" dirty="0">
                <a:solidFill>
                  <a:srgbClr val="000714"/>
                </a:solidFill>
              </a:rPr>
              <a:t>2. your</a:t>
            </a:r>
            <a:r>
              <a:rPr lang="en-US" sz="4400" dirty="0" smtClean="0">
                <a:solidFill>
                  <a:srgbClr val="000714"/>
                </a:solidFill>
              </a:rPr>
              <a:t>/ touch/nose</a:t>
            </a:r>
            <a:r>
              <a:rPr lang="en-US" sz="4400" dirty="0">
                <a:solidFill>
                  <a:srgbClr val="000714"/>
                </a:solidFill>
              </a:rPr>
              <a:t>/ !</a:t>
            </a:r>
          </a:p>
        </p:txBody>
      </p:sp>
      <p:sp>
        <p:nvSpPr>
          <p:cNvPr id="24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3736" y="2807110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4400" dirty="0">
                <a:solidFill>
                  <a:srgbClr val="000714"/>
                </a:solidFill>
              </a:rPr>
              <a:t>3. mouth</a:t>
            </a:r>
            <a:r>
              <a:rPr lang="en-US" sz="4400" dirty="0" smtClean="0">
                <a:solidFill>
                  <a:srgbClr val="000714"/>
                </a:solidFill>
              </a:rPr>
              <a:t>/ open</a:t>
            </a:r>
            <a:r>
              <a:rPr lang="en-US" sz="4400" dirty="0">
                <a:solidFill>
                  <a:srgbClr val="000714"/>
                </a:solidFill>
              </a:rPr>
              <a:t>/ ! /your</a:t>
            </a:r>
          </a:p>
        </p:txBody>
      </p:sp>
      <p:sp>
        <p:nvSpPr>
          <p:cNvPr id="2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63908" y="3805084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4400" dirty="0" smtClean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</a:t>
            </a:r>
            <a:r>
              <a:rPr lang="en-US" sz="4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a/and</a:t>
            </a:r>
            <a:r>
              <a:rPr lang="en-US" sz="4400" dirty="0" smtClean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face/ a/ hand/ . </a:t>
            </a:r>
            <a:endParaRPr lang="en-US" sz="4400" dirty="0">
              <a:solidFill>
                <a:srgbClr val="0007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6287" y="1005393"/>
            <a:ext cx="639096" cy="3699994"/>
            <a:chOff x="235975" y="1140149"/>
            <a:chExt cx="639096" cy="36999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975" y="1140149"/>
              <a:ext cx="629264" cy="8533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975" y="2057414"/>
              <a:ext cx="629264" cy="8533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975" y="3040029"/>
              <a:ext cx="629264" cy="8533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807" y="3986790"/>
              <a:ext cx="629264" cy="85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me!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471965" y="161741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1. an/ It’s/ </a:t>
            </a:r>
            <a:r>
              <a:rPr lang="en-US" sz="5400" dirty="0" smtClean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eye/.</a:t>
            </a:r>
            <a:r>
              <a:rPr lang="en-US" sz="5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5400" dirty="0">
              <a:solidFill>
                <a:srgbClr val="0007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368709" y="2605549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an eye.</a:t>
            </a:r>
          </a:p>
        </p:txBody>
      </p:sp>
    </p:spTree>
    <p:extLst>
      <p:ext uri="{BB962C8B-B14F-4D97-AF65-F5344CB8AC3E}">
        <p14:creationId xmlns:p14="http://schemas.microsoft.com/office/powerpoint/2010/main" val="5530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me!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560456" y="1538752"/>
            <a:ext cx="8190254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your/ touch/ nose/ !</a:t>
            </a:r>
          </a:p>
        </p:txBody>
      </p:sp>
      <p:sp>
        <p:nvSpPr>
          <p:cNvPr id="23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113077" y="2605549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 your nose ! </a:t>
            </a:r>
          </a:p>
        </p:txBody>
      </p:sp>
    </p:spTree>
    <p:extLst>
      <p:ext uri="{BB962C8B-B14F-4D97-AF65-F5344CB8AC3E}">
        <p14:creationId xmlns:p14="http://schemas.microsoft.com/office/powerpoint/2010/main" val="11467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me!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560455" y="1538752"/>
            <a:ext cx="8406571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mouth/ open/ ! </a:t>
            </a:r>
            <a:r>
              <a:rPr lang="en-US" sz="5400" dirty="0" smtClean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your</a:t>
            </a:r>
            <a:endParaRPr lang="en-US" sz="5400" dirty="0">
              <a:solidFill>
                <a:srgbClr val="0007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113077" y="2605549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mouth!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4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me!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560456" y="1538752"/>
            <a:ext cx="8583544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5400" dirty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a/and</a:t>
            </a:r>
            <a:r>
              <a:rPr lang="en-US" sz="5400" dirty="0" smtClean="0">
                <a:solidFill>
                  <a:srgbClr val="000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face/a/ hand/. </a:t>
            </a:r>
            <a:endParaRPr lang="en-US" sz="5400" dirty="0">
              <a:solidFill>
                <a:srgbClr val="0007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113077" y="2605549"/>
            <a:ext cx="8853950" cy="884905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and a hand.</a:t>
            </a:r>
          </a:p>
        </p:txBody>
      </p:sp>
    </p:spTree>
    <p:extLst>
      <p:ext uri="{BB962C8B-B14F-4D97-AF65-F5344CB8AC3E}">
        <p14:creationId xmlns:p14="http://schemas.microsoft.com/office/powerpoint/2010/main" val="42814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</a:rPr>
              <a:t>Read and match.</a:t>
            </a:r>
            <a:endParaRPr sz="6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(16:9)</PresentationFormat>
  <Paragraphs>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.VnTime</vt:lpstr>
      <vt:lpstr>Fira Sans Extra Condensed Medium</vt:lpstr>
      <vt:lpstr>Hind</vt:lpstr>
      <vt:lpstr>Barlow</vt:lpstr>
      <vt:lpstr>Sport Day</vt:lpstr>
      <vt:lpstr>Fredoka One</vt:lpstr>
      <vt:lpstr>Comic Sans MS</vt:lpstr>
      <vt:lpstr>Times New Roman</vt:lpstr>
      <vt:lpstr>Calibri</vt:lpstr>
      <vt:lpstr>Montserrat</vt:lpstr>
      <vt:lpstr>Taller de Aprendizaje con Tonos Pastel by Slidesgo</vt:lpstr>
      <vt:lpstr>1_Over The Rainbow by Slidesgo</vt:lpstr>
      <vt:lpstr>PowerPoint Presentation</vt:lpstr>
      <vt:lpstr>3</vt:lpstr>
      <vt:lpstr>Warm-up and review</vt:lpstr>
      <vt:lpstr>Arrange me!</vt:lpstr>
      <vt:lpstr>Arrange me!</vt:lpstr>
      <vt:lpstr>Arrange me!</vt:lpstr>
      <vt:lpstr>Arrange me!</vt:lpstr>
      <vt:lpstr>Arrange me!</vt:lpstr>
      <vt:lpstr>Read and match.</vt:lpstr>
      <vt:lpstr>PowerPoint Presentation</vt:lpstr>
      <vt:lpstr> Let’s write. </vt:lpstr>
      <vt:lpstr>PowerPoint Presentation</vt:lpstr>
      <vt:lpstr>PowerPoint Presentation</vt:lpstr>
      <vt:lpstr>Project</vt:lpstr>
      <vt:lpstr>PowerPoint Presentation</vt:lpstr>
      <vt:lpstr>PowerPoint Presentation</vt:lpstr>
      <vt:lpstr>Fun corner and wrap-up 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2022-07-22T03:30:49Z</dcterms:modified>
</cp:coreProperties>
</file>