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22656"/>
        <c:axId val="182094656"/>
      </c:lineChart>
      <c:catAx>
        <c:axId val="3322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82094656"/>
        <c:crosses val="autoZero"/>
        <c:auto val="1"/>
        <c:lblAlgn val="ctr"/>
        <c:lblOffset val="100"/>
        <c:noMultiLvlLbl val="0"/>
      </c:catAx>
      <c:valAx>
        <c:axId val="1820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32226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27680"/>
        <c:axId val="88705280"/>
      </c:lineChart>
      <c:catAx>
        <c:axId val="3392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8705280"/>
        <c:crosses val="autoZero"/>
        <c:auto val="1"/>
        <c:lblAlgn val="ctr"/>
        <c:lblOffset val="100"/>
        <c:noMultiLvlLbl val="0"/>
      </c:catAx>
      <c:valAx>
        <c:axId val="88705280"/>
        <c:scaling>
          <c:orientation val="minMax"/>
          <c:max val="1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3927680"/>
        <c:crosses val="autoZero"/>
        <c:crossBetween val="between"/>
        <c:majorUnit val="2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Điểm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Tháng 9</c:v>
                </c:pt>
                <c:pt idx="1">
                  <c:v>Tháng 10</c:v>
                </c:pt>
                <c:pt idx="2">
                  <c:v>Tháng 11</c:v>
                </c:pt>
                <c:pt idx="3">
                  <c:v>Tháng 12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26240"/>
        <c:axId val="91015424"/>
      </c:lineChart>
      <c:catAx>
        <c:axId val="3322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015424"/>
        <c:crosses val="autoZero"/>
        <c:auto val="1"/>
        <c:lblAlgn val="ctr"/>
        <c:lblOffset val="100"/>
        <c:noMultiLvlLbl val="0"/>
      </c:catAx>
      <c:valAx>
        <c:axId val="9101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32262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vi-VN" sz="1800" dirty="0"/>
              <a:t>Tỉ lệ phần trăm điểm tốt và khá môn Toán trong 4 tháng của mỗi tổ so với cả lớp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4688570020118"/>
          <c:y val="0.27629830942665012"/>
          <c:w val="0.3508346989621221"/>
          <c:h val="0.648623484108281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điểm tốt và khá môn Toán trong 4 tháng của mỗi tổ so với cả lớp</c:v>
                </c:pt>
              </c:strCache>
            </c:strRef>
          </c:tx>
          <c:dLbls>
            <c:dLbl>
              <c:idx val="0"/>
              <c:layout>
                <c:manualLayout>
                  <c:x val="-0.10945601342979328"/>
                  <c:y val="0.1172888425443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98862642170142E-4"/>
                  <c:y val="-0.17943428604271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094483747907147"/>
                  <c:y val="0.115443087862192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Tổ 1</c:v>
                </c:pt>
                <c:pt idx="1">
                  <c:v>Tổ 2</c:v>
                </c:pt>
                <c:pt idx="2">
                  <c:v>Tổ 3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0.31</c:v>
                </c:pt>
                <c:pt idx="1">
                  <c:v>0.38</c:v>
                </c:pt>
                <c:pt idx="2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31957045978392"/>
          <c:y val="0.2727621456077115"/>
          <c:w val="0.13696293039512195"/>
          <c:h val="0.617567512090185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Thứ hai</c:v>
                </c:pt>
                <c:pt idx="1">
                  <c:v>Thứ ba</c:v>
                </c:pt>
                <c:pt idx="2">
                  <c:v>Thứ tư</c:v>
                </c:pt>
                <c:pt idx="3">
                  <c:v>Thứ năm</c:v>
                </c:pt>
                <c:pt idx="4">
                  <c:v>Thứ sáu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Số ổ bánh mì bán được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Thứ hai</c:v>
                </c:pt>
                <c:pt idx="1">
                  <c:v>Thứ ba</c:v>
                </c:pt>
                <c:pt idx="2">
                  <c:v>Thứ tư</c:v>
                </c:pt>
                <c:pt idx="3">
                  <c:v>Thứ năm</c:v>
                </c:pt>
                <c:pt idx="4">
                  <c:v>Thứ sáu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50</c:v>
                </c:pt>
                <c:pt idx="3">
                  <c:v>25</c:v>
                </c:pt>
                <c:pt idx="4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17536"/>
        <c:axId val="84684160"/>
      </c:lineChart>
      <c:catAx>
        <c:axId val="3481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684160"/>
        <c:crosses val="autoZero"/>
        <c:auto val="1"/>
        <c:lblAlgn val="ctr"/>
        <c:lblOffset val="100"/>
        <c:noMultiLvlLbl val="0"/>
      </c:catAx>
      <c:valAx>
        <c:axId val="8468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1753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vi-VN" sz="1800"/>
              <a:t>Tỉ lệ phần trăm </a:t>
            </a:r>
            <a:r>
              <a:rPr lang="en-US" sz="1800"/>
              <a:t>đóng</a:t>
            </a:r>
            <a:r>
              <a:rPr lang="en-US" sz="1800" baseline="0"/>
              <a:t> góp doanh thu của các công ty trong tập đoàn</a:t>
            </a:r>
            <a:endParaRPr lang="vi-VN" sz="1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593088363954503"/>
          <c:y val="0.23328871391076114"/>
          <c:w val="0.33803776611256925"/>
          <c:h val="0.760584973753280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phần trăm đóng góp doanh thu của các công ti trong tập đoàn</c:v>
                </c:pt>
              </c:strCache>
            </c:strRef>
          </c:tx>
          <c:dLbls>
            <c:dLbl>
              <c:idx val="0"/>
              <c:layout>
                <c:manualLayout>
                  <c:x val="-9.1355934674832315E-2"/>
                  <c:y val="0.200219488188976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58034412365187E-2"/>
                  <c:y val="-0.168978346456692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57564158646836E-2"/>
                  <c:y val="-0.108401084010840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54144794400701E-2"/>
                  <c:y val="-0.10397072317179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385535141440653"/>
                  <c:y val="2.67148950131232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557013706620007E-2"/>
                  <c:y val="0.19061187664041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6"/>
                <c:pt idx="0">
                  <c:v>Công ty A</c:v>
                </c:pt>
                <c:pt idx="1">
                  <c:v>Công ty B</c:v>
                </c:pt>
                <c:pt idx="2">
                  <c:v>Công ty C</c:v>
                </c:pt>
                <c:pt idx="3">
                  <c:v>Công ty D</c:v>
                </c:pt>
                <c:pt idx="4">
                  <c:v>Công ty E</c:v>
                </c:pt>
                <c:pt idx="5">
                  <c:v>Công ty 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0.22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5745844269454"/>
          <c:y val="0.36039860871049656"/>
          <c:w val="0.15832494896471272"/>
          <c:h val="0.58415423681795875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A3303-46FF-4AEB-9233-31E3CFA81EA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52AD-C198-4DEC-9036-2C89937B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FF65-5695-4DEB-B27D-3B439BC563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FF65-5695-4DEB-B27D-3B439BC563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2BBFA5-6EF0-40E4-ABB6-CB8232725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.emf"/><Relationship Id="rId3" Type="http://schemas.openxmlformats.org/officeDocument/2006/relationships/audio" Target="../media/media1.WAV"/><Relationship Id="rId7" Type="http://schemas.openxmlformats.org/officeDocument/2006/relationships/image" Target="../media/image3.gif"/><Relationship Id="rId12" Type="http://schemas.openxmlformats.org/officeDocument/2006/relationships/oleObject" Target="../embeddings/oleObject1.bin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hyperlink" Target="https://vyxuanyen.violet.vn/" TargetMode="Externa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8.gif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.emf"/><Relationship Id="rId3" Type="http://schemas.openxmlformats.org/officeDocument/2006/relationships/audio" Target="../media/media1.WAV"/><Relationship Id="rId7" Type="http://schemas.openxmlformats.org/officeDocument/2006/relationships/image" Target="../media/image3.gif"/><Relationship Id="rId12" Type="http://schemas.openxmlformats.org/officeDocument/2006/relationships/oleObject" Target="../embeddings/oleObject2.bin"/><Relationship Id="rId2" Type="http://schemas.microsoft.com/office/2007/relationships/media" Target="../media/media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hyperlink" Target="https://vyxuanyen.violet.vn/" TargetMode="Externa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8.gif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81000" y="-304800"/>
            <a:ext cx="11130524" cy="7162800"/>
            <a:chOff x="-96" y="-240"/>
            <a:chExt cx="6816" cy="4800"/>
          </a:xfrm>
        </p:grpSpPr>
        <p:pic>
          <p:nvPicPr>
            <p:cNvPr id="6177" name="Picture 3" descr="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Rectangle 4"/>
            <p:cNvSpPr>
              <a:spLocks noChangeArrowheads="1"/>
            </p:cNvSpPr>
            <p:nvPr/>
          </p:nvSpPr>
          <p:spPr bwMode="auto">
            <a:xfrm>
              <a:off x="960" y="0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9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6149" name="Picture 8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515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WaterLily-02-june"/>
          <p:cNvPicPr>
            <a:picLocks noChangeAspect="1" noChangeArrowheads="1" noCrop="1"/>
          </p:cNvPicPr>
          <p:nvPr/>
        </p:nvPicPr>
        <p:blipFill>
          <a:blip r:embed="rId7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6943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98475" y="38100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GIỜ TOÁN ĐẠI SỐ 8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nhiÖt liÖt chµo mõng c¸c thÇy c« gi¸o vÒ dù</a:t>
            </a:r>
          </a:p>
        </p:txBody>
      </p:sp>
      <p:pic>
        <p:nvPicPr>
          <p:cNvPr id="6155" name="Picture 14" descr="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Tuoi398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4162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9" name="Group 34"/>
          <p:cNvGrpSpPr>
            <a:grpSpLocks/>
          </p:cNvGrpSpPr>
          <p:nvPr/>
        </p:nvGrpSpPr>
        <p:grpSpPr bwMode="auto">
          <a:xfrm>
            <a:off x="4038600" y="762000"/>
            <a:ext cx="1295400" cy="1295400"/>
            <a:chOff x="0" y="0"/>
            <a:chExt cx="816" cy="816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0" y="0"/>
              <a:ext cx="816" cy="816"/>
              <a:chOff x="1632" y="2880"/>
              <a:chExt cx="1288" cy="1233"/>
            </a:xfrm>
          </p:grpSpPr>
          <p:sp>
            <p:nvSpPr>
              <p:cNvPr id="6166" name="AutoShape 36"/>
              <p:cNvSpPr>
                <a:spLocks noChangeArrowheads="1"/>
              </p:cNvSpPr>
              <p:nvPr/>
            </p:nvSpPr>
            <p:spPr bwMode="auto">
              <a:xfrm>
                <a:off x="1736" y="3656"/>
                <a:ext cx="1120" cy="305"/>
              </a:xfrm>
              <a:prstGeom prst="cube">
                <a:avLst>
                  <a:gd name="adj" fmla="val 84120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37"/>
              <p:cNvSpPr>
                <a:spLocks noChangeArrowheads="1"/>
              </p:cNvSpPr>
              <p:nvPr/>
            </p:nvSpPr>
            <p:spPr bwMode="auto">
              <a:xfrm>
                <a:off x="2072" y="3656"/>
                <a:ext cx="392" cy="305"/>
              </a:xfrm>
              <a:prstGeom prst="star16">
                <a:avLst>
                  <a:gd name="adj" fmla="val 209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8" name="AutoShape 38"/>
              <p:cNvSpPr>
                <a:spLocks noChangeArrowheads="1"/>
              </p:cNvSpPr>
              <p:nvPr/>
            </p:nvSpPr>
            <p:spPr bwMode="auto">
              <a:xfrm>
                <a:off x="1848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39"/>
              <p:cNvSpPr>
                <a:spLocks noChangeArrowheads="1"/>
              </p:cNvSpPr>
              <p:nvPr/>
            </p:nvSpPr>
            <p:spPr bwMode="auto">
              <a:xfrm>
                <a:off x="2240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0" name="AutoShape 40"/>
              <p:cNvSpPr>
                <a:spLocks noChangeArrowheads="1"/>
              </p:cNvSpPr>
              <p:nvPr/>
            </p:nvSpPr>
            <p:spPr bwMode="auto">
              <a:xfrm>
                <a:off x="1904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1" name="AutoShape 41"/>
              <p:cNvSpPr>
                <a:spLocks noChangeArrowheads="1"/>
              </p:cNvSpPr>
              <p:nvPr/>
            </p:nvSpPr>
            <p:spPr bwMode="auto">
              <a:xfrm>
                <a:off x="2296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2" name="AutoShape 42"/>
              <p:cNvSpPr>
                <a:spLocks noChangeArrowheads="1"/>
              </p:cNvSpPr>
              <p:nvPr/>
            </p:nvSpPr>
            <p:spPr bwMode="auto">
              <a:xfrm>
                <a:off x="1736" y="3808"/>
                <a:ext cx="1008" cy="153"/>
              </a:xfrm>
              <a:prstGeom prst="ribbon">
                <a:avLst>
                  <a:gd name="adj1" fmla="val 33333"/>
                  <a:gd name="adj2" fmla="val 4524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3" name="Text Box 43"/>
              <p:cNvSpPr txBox="1">
                <a:spLocks noChangeArrowheads="1"/>
              </p:cNvSpPr>
              <p:nvPr/>
            </p:nvSpPr>
            <p:spPr bwMode="auto">
              <a:xfrm>
                <a:off x="1960" y="3808"/>
                <a:ext cx="61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FF0066"/>
                    </a:solidFill>
                  </a:rPr>
                  <a:t>GD</a:t>
                </a:r>
                <a:endParaRPr lang="en-US" altLang="en-US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6174" name="Line 44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45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2880"/>
                <a:ext cx="1288" cy="1219"/>
              </a:xfrm>
              <a:prstGeom prst="rect">
                <a:avLst/>
              </a:prstGeom>
            </p:spPr>
            <p:txBody>
              <a:bodyPr wrap="none" fromWordArt="1">
                <a:prstTxWarp prst="textButtonPour">
                  <a:avLst>
                    <a:gd name="adj1" fmla="val 10651789"/>
                    <a:gd name="adj2" fmla="val 86417"/>
                  </a:avLst>
                </a:prstTxWarp>
              </a:bodyPr>
              <a:lstStyle/>
              <a:p>
                <a:pPr algn="ctr"/>
                <a:r>
                  <a:rPr lang="fr-FR" sz="800" b="1" kern="1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FF33CC"/>
                    </a:solidFill>
                    <a:latin typeface=".VnTimeH"/>
                  </a:rPr>
                  <a:t>thi ®ua d¹y tèt - häc tèt</a:t>
                </a:r>
                <a:endParaRPr lang="en-US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CC"/>
                  </a:solidFill>
                  <a:latin typeface=".VnTimeH"/>
                </a:endParaRPr>
              </a:p>
            </p:txBody>
          </p:sp>
        </p:grpSp>
        <p:sp>
          <p:nvSpPr>
            <p:cNvPr id="6164" name="Text Box 47"/>
            <p:cNvSpPr txBox="1">
              <a:spLocks noChangeArrowheads="1"/>
            </p:cNvSpPr>
            <p:nvPr/>
          </p:nvSpPr>
          <p:spPr bwMode="auto">
            <a:xfrm>
              <a:off x="147" y="26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6165" name="Text Box 48"/>
            <p:cNvSpPr txBox="1">
              <a:spLocks noChangeArrowheads="1"/>
            </p:cNvSpPr>
            <p:nvPr/>
          </p:nvSpPr>
          <p:spPr bwMode="auto">
            <a:xfrm>
              <a:off x="396" y="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6161" name="Rectangle 1"/>
          <p:cNvSpPr>
            <a:spLocks noChangeArrowheads="1"/>
          </p:cNvSpPr>
          <p:nvPr/>
        </p:nvSpPr>
        <p:spPr bwMode="auto">
          <a:xfrm>
            <a:off x="3338513" y="5667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hlinkClick r:id="rId11"/>
              </a:rPr>
              <a:t>https://vyxuanyen.violet.vn/</a:t>
            </a:r>
            <a:endParaRPr lang="en-US" altLang="en-US"/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228600" y="5334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47: PHƯƠNG TRÌNH CHỨA  ẨN Ở MẪU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Chµo mõng c¸c thÇy c« gi¸o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2954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381000" y="41148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u="sng">
                <a:solidFill>
                  <a:srgbClr val="0000FF"/>
                </a:solidFill>
                <a:latin typeface=".VnTime" pitchFamily="34" charset="0"/>
              </a:rPr>
              <a:t>TiÕt 36</a:t>
            </a:r>
            <a:r>
              <a:rPr lang="en-US" sz="4000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¤n tËp ch­¬ng II : </a:t>
            </a:r>
            <a:r>
              <a:rPr lang="en-US" sz="4400" b="1">
                <a:solidFill>
                  <a:srgbClr val="0000FF"/>
                </a:solidFill>
              </a:rPr>
              <a:t>§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­êng trßn</a:t>
            </a:r>
            <a:endParaRPr lang="en-US"/>
          </a:p>
        </p:txBody>
      </p:sp>
      <p:graphicFrame>
        <p:nvGraphicFramePr>
          <p:cNvPr id="61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61631"/>
              </p:ext>
            </p:extLst>
          </p:nvPr>
        </p:nvGraphicFramePr>
        <p:xfrm>
          <a:off x="-998764" y="-303213"/>
          <a:ext cx="10752364" cy="716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Slide" r:id="rId12" imgW="6949428" imgH="5212247" progId="PowerPoint.Slide.8">
                  <p:embed/>
                </p:oleObj>
              </mc:Choice>
              <mc:Fallback>
                <p:oleObj name="Slide" r:id="rId12" imgW="6949428" imgH="52122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8764" y="-303213"/>
                        <a:ext cx="10752364" cy="716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" name="Text Box 8"/>
          <p:cNvSpPr txBox="1">
            <a:spLocks noChangeArrowheads="1"/>
          </p:cNvSpPr>
          <p:nvPr/>
        </p:nvSpPr>
        <p:spPr bwMode="auto">
          <a:xfrm>
            <a:off x="-62711" y="51768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2B08FC"/>
                </a:solidFill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sz="2800" b="1" dirty="0" smtClean="0">
                <a:solidFill>
                  <a:srgbClr val="2B08F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86" name="Picture 10" descr="BAR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12" descr="blumen-pflanzen111"/>
          <p:cNvPicPr>
            <a:picLocks noChangeAspect="1" noChangeArrowheads="1" noCrop="1"/>
          </p:cNvPicPr>
          <p:nvPr/>
        </p:nvPicPr>
        <p:blipFill>
          <a:blip r:embed="rId1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1438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8" name="Text Box 14"/>
          <p:cNvSpPr txBox="1">
            <a:spLocks noChangeArrowheads="1"/>
          </p:cNvSpPr>
          <p:nvPr/>
        </p:nvSpPr>
        <p:spPr bwMode="auto">
          <a:xfrm>
            <a:off x="-152400" y="34290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MÔN: TOÁN 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C08DF"/>
                </a:solidFill>
                <a:latin typeface="Times New Roman" pitchFamily="18" charset="0"/>
                <a:cs typeface="Times New Roman" pitchFamily="18" charset="0"/>
              </a:rPr>
              <a:t>LỚP: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Text Box 16"/>
          <p:cNvSpPr txBox="1">
            <a:spLocks noChangeArrowheads="1"/>
          </p:cNvSpPr>
          <p:nvPr/>
        </p:nvSpPr>
        <p:spPr bwMode="auto">
          <a:xfrm>
            <a:off x="-62711" y="157400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</a:p>
          <a:p>
            <a:pPr algn="ctr"/>
            <a:r>
              <a:rPr lang="en-US" sz="4000" b="1" dirty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VỀ DỰ GIỜ THĂM LỚP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01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4990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4769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357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31384778"/>
              </p:ext>
            </p:extLst>
          </p:nvPr>
        </p:nvGraphicFramePr>
        <p:xfrm>
          <a:off x="685800" y="3320555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9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7122391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22" y="442399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8782" y="4979638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42399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8722" y="6337181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18883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4%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157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6%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8%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591" y="5440695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8124160"/>
              </p:ext>
            </p:extLst>
          </p:nvPr>
        </p:nvGraphicFramePr>
        <p:xfrm>
          <a:off x="457200" y="1280184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1079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540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2" y="420756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650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44" y="4926494"/>
            <a:ext cx="826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650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5" y="538815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65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4" y="5849824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1690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22" y="6311489"/>
            <a:ext cx="217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 1430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2156" y="5881332"/>
            <a:ext cx="304800" cy="4301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6449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Xem lại các kiến thức đã học trong chương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757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Chuẩn bị bài ôn tập chương, tiết sau ôn tập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chương</a:t>
            </a:r>
            <a:r>
              <a:rPr lang="en-US" sz="3200" dirty="0">
                <a:latin typeface="+mj-lt"/>
              </a:rPr>
              <a:t> V.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81000" y="-304800"/>
            <a:ext cx="11277600" cy="7162800"/>
            <a:chOff x="-96" y="-240"/>
            <a:chExt cx="6816" cy="4800"/>
          </a:xfrm>
        </p:grpSpPr>
        <p:pic>
          <p:nvPicPr>
            <p:cNvPr id="6177" name="Picture 3" descr="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240"/>
              <a:ext cx="6816" cy="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Rectangle 4"/>
            <p:cNvSpPr>
              <a:spLocks noChangeArrowheads="1"/>
            </p:cNvSpPr>
            <p:nvPr/>
          </p:nvSpPr>
          <p:spPr bwMode="auto">
            <a:xfrm>
              <a:off x="960" y="0"/>
              <a:ext cx="4800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9" name="Rectangle 5"/>
            <p:cNvSpPr>
              <a:spLocks noChangeArrowheads="1"/>
            </p:cNvSpPr>
            <p:nvPr/>
          </p:nvSpPr>
          <p:spPr bwMode="auto">
            <a:xfrm>
              <a:off x="1392" y="4080"/>
              <a:ext cx="4368" cy="2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00FFFF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6149" name="Picture 8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5151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WaterLily-02-june"/>
          <p:cNvPicPr>
            <a:picLocks noChangeAspect="1" noChangeArrowheads="1" noCrop="1"/>
          </p:cNvPicPr>
          <p:nvPr/>
        </p:nvPicPr>
        <p:blipFill>
          <a:blip r:embed="rId7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7705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694363"/>
            <a:ext cx="13652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98475" y="38100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GIỜ TOÁN ĐẠI SỐ 8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nhiÖt liÖt chµo mõng c¸c thÇy c« gi¸o vÒ dù</a:t>
            </a:r>
          </a:p>
        </p:txBody>
      </p:sp>
      <p:pic>
        <p:nvPicPr>
          <p:cNvPr id="6155" name="Picture 14" descr="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762000"/>
            <a:ext cx="2425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Tuoi398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34162" y="5283201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9" name="Group 34"/>
          <p:cNvGrpSpPr>
            <a:grpSpLocks/>
          </p:cNvGrpSpPr>
          <p:nvPr/>
        </p:nvGrpSpPr>
        <p:grpSpPr bwMode="auto">
          <a:xfrm>
            <a:off x="4038600" y="762000"/>
            <a:ext cx="1295400" cy="1295400"/>
            <a:chOff x="0" y="0"/>
            <a:chExt cx="816" cy="816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0" y="0"/>
              <a:ext cx="816" cy="816"/>
              <a:chOff x="1632" y="2880"/>
              <a:chExt cx="1288" cy="1233"/>
            </a:xfrm>
          </p:grpSpPr>
          <p:sp>
            <p:nvSpPr>
              <p:cNvPr id="6166" name="AutoShape 36"/>
              <p:cNvSpPr>
                <a:spLocks noChangeArrowheads="1"/>
              </p:cNvSpPr>
              <p:nvPr/>
            </p:nvSpPr>
            <p:spPr bwMode="auto">
              <a:xfrm>
                <a:off x="1736" y="3656"/>
                <a:ext cx="1120" cy="305"/>
              </a:xfrm>
              <a:prstGeom prst="cube">
                <a:avLst>
                  <a:gd name="adj" fmla="val 84120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999999"/>
                </a:prst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37"/>
              <p:cNvSpPr>
                <a:spLocks noChangeArrowheads="1"/>
              </p:cNvSpPr>
              <p:nvPr/>
            </p:nvSpPr>
            <p:spPr bwMode="auto">
              <a:xfrm>
                <a:off x="2072" y="3656"/>
                <a:ext cx="392" cy="305"/>
              </a:xfrm>
              <a:prstGeom prst="star16">
                <a:avLst>
                  <a:gd name="adj" fmla="val 209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8" name="AutoShape 38"/>
              <p:cNvSpPr>
                <a:spLocks noChangeArrowheads="1"/>
              </p:cNvSpPr>
              <p:nvPr/>
            </p:nvSpPr>
            <p:spPr bwMode="auto">
              <a:xfrm>
                <a:off x="1848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39"/>
              <p:cNvSpPr>
                <a:spLocks noChangeArrowheads="1"/>
              </p:cNvSpPr>
              <p:nvPr/>
            </p:nvSpPr>
            <p:spPr bwMode="auto">
              <a:xfrm>
                <a:off x="2240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0" name="AutoShape 40"/>
              <p:cNvSpPr>
                <a:spLocks noChangeArrowheads="1"/>
              </p:cNvSpPr>
              <p:nvPr/>
            </p:nvSpPr>
            <p:spPr bwMode="auto">
              <a:xfrm>
                <a:off x="1904" y="3199"/>
                <a:ext cx="392" cy="610"/>
              </a:xfrm>
              <a:prstGeom prst="flowChartPunchedTap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1" name="AutoShape 41"/>
              <p:cNvSpPr>
                <a:spLocks noChangeArrowheads="1"/>
              </p:cNvSpPr>
              <p:nvPr/>
            </p:nvSpPr>
            <p:spPr bwMode="auto">
              <a:xfrm>
                <a:off x="2296" y="3199"/>
                <a:ext cx="392" cy="610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2" name="AutoShape 42"/>
              <p:cNvSpPr>
                <a:spLocks noChangeArrowheads="1"/>
              </p:cNvSpPr>
              <p:nvPr/>
            </p:nvSpPr>
            <p:spPr bwMode="auto">
              <a:xfrm>
                <a:off x="1736" y="3808"/>
                <a:ext cx="1008" cy="153"/>
              </a:xfrm>
              <a:prstGeom prst="ribbon">
                <a:avLst>
                  <a:gd name="adj1" fmla="val 33333"/>
                  <a:gd name="adj2" fmla="val 4524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6173" name="Text Box 43"/>
              <p:cNvSpPr txBox="1">
                <a:spLocks noChangeArrowheads="1"/>
              </p:cNvSpPr>
              <p:nvPr/>
            </p:nvSpPr>
            <p:spPr bwMode="auto">
              <a:xfrm>
                <a:off x="1960" y="3808"/>
                <a:ext cx="61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rgbClr val="FF0066"/>
                    </a:solidFill>
                  </a:rPr>
                  <a:t>GD</a:t>
                </a:r>
                <a:endParaRPr lang="en-US" altLang="en-US" sz="1800">
                  <a:solidFill>
                    <a:srgbClr val="FF0066"/>
                  </a:solidFill>
                </a:endParaRPr>
              </a:p>
            </p:txBody>
          </p:sp>
          <p:sp>
            <p:nvSpPr>
              <p:cNvPr id="6174" name="Line 44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45"/>
              <p:cNvSpPr>
                <a:spLocks noChangeShapeType="1"/>
              </p:cNvSpPr>
              <p:nvPr/>
            </p:nvSpPr>
            <p:spPr bwMode="auto">
              <a:xfrm>
                <a:off x="2128" y="3808"/>
                <a:ext cx="2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32" y="2880"/>
                <a:ext cx="1288" cy="1219"/>
              </a:xfrm>
              <a:prstGeom prst="rect">
                <a:avLst/>
              </a:prstGeom>
            </p:spPr>
            <p:txBody>
              <a:bodyPr wrap="none" fromWordArt="1">
                <a:prstTxWarp prst="textButtonPour">
                  <a:avLst>
                    <a:gd name="adj1" fmla="val 10651789"/>
                    <a:gd name="adj2" fmla="val 86417"/>
                  </a:avLst>
                </a:prstTxWarp>
              </a:bodyPr>
              <a:lstStyle/>
              <a:p>
                <a:pPr algn="ctr"/>
                <a:r>
                  <a:rPr lang="fr-FR" sz="800" b="1" kern="1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FF33CC"/>
                    </a:solidFill>
                    <a:latin typeface=".VnTimeH"/>
                  </a:rPr>
                  <a:t>thi ®ua d¹y tèt - häc tèt</a:t>
                </a:r>
                <a:endParaRPr lang="en-US" sz="800" b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33CC"/>
                  </a:solidFill>
                  <a:latin typeface=".VnTimeH"/>
                </a:endParaRPr>
              </a:p>
            </p:txBody>
          </p:sp>
        </p:grpSp>
        <p:sp>
          <p:nvSpPr>
            <p:cNvPr id="6164" name="Text Box 47"/>
            <p:cNvSpPr txBox="1">
              <a:spLocks noChangeArrowheads="1"/>
            </p:cNvSpPr>
            <p:nvPr/>
          </p:nvSpPr>
          <p:spPr bwMode="auto">
            <a:xfrm>
              <a:off x="147" y="264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S</a:t>
              </a:r>
            </a:p>
          </p:txBody>
        </p:sp>
        <p:sp>
          <p:nvSpPr>
            <p:cNvPr id="6165" name="Text Box 48"/>
            <p:cNvSpPr txBox="1">
              <a:spLocks noChangeArrowheads="1"/>
            </p:cNvSpPr>
            <p:nvPr/>
          </p:nvSpPr>
          <p:spPr bwMode="auto">
            <a:xfrm>
              <a:off x="396" y="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66"/>
                  </a:solidFill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6161" name="Rectangle 1"/>
          <p:cNvSpPr>
            <a:spLocks noChangeArrowheads="1"/>
          </p:cNvSpPr>
          <p:nvPr/>
        </p:nvSpPr>
        <p:spPr bwMode="auto">
          <a:xfrm>
            <a:off x="3338513" y="5667375"/>
            <a:ext cx="295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hlinkClick r:id="rId11"/>
              </a:rPr>
              <a:t>https://vyxuanyen.violet.vn/</a:t>
            </a:r>
            <a:endParaRPr lang="en-US" altLang="en-US"/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228600" y="5334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47: PHƯƠNG TRÌNH CHỨA  ẨN Ở MẪU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Chµo mõng c¸c thÇy c« gi¸o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2954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381000" y="4114800"/>
            <a:ext cx="830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u="sng">
                <a:solidFill>
                  <a:srgbClr val="0000FF"/>
                </a:solidFill>
                <a:latin typeface=".VnTime" pitchFamily="34" charset="0"/>
              </a:rPr>
              <a:t>TiÕt 36</a:t>
            </a:r>
            <a:r>
              <a:rPr lang="en-US" sz="4000" u="sng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¤n tËp ch­¬ng II : </a:t>
            </a:r>
            <a:r>
              <a:rPr lang="en-US" sz="4400" b="1">
                <a:solidFill>
                  <a:srgbClr val="0000FF"/>
                </a:solidFill>
              </a:rPr>
              <a:t>§</a:t>
            </a: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­êng trßn</a:t>
            </a:r>
            <a:endParaRPr lang="en-US"/>
          </a:p>
        </p:txBody>
      </p:sp>
      <p:graphicFrame>
        <p:nvGraphicFramePr>
          <p:cNvPr id="61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79263"/>
              </p:ext>
            </p:extLst>
          </p:nvPr>
        </p:nvGraphicFramePr>
        <p:xfrm>
          <a:off x="-533400" y="-304800"/>
          <a:ext cx="11658600" cy="716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Slide" r:id="rId12" imgW="6949428" imgH="5212247" progId="PowerPoint.Slide.8">
                  <p:embed/>
                </p:oleObj>
              </mc:Choice>
              <mc:Fallback>
                <p:oleObj name="Slide" r:id="rId12" imgW="6949428" imgH="52122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-304800"/>
                        <a:ext cx="11658600" cy="716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6" name="Picture 10" descr="BAR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12" descr="blumen-pflanzen111"/>
          <p:cNvPicPr>
            <a:picLocks noChangeAspect="1" noChangeArrowheads="1" noCrop="1"/>
          </p:cNvPicPr>
          <p:nvPr/>
        </p:nvPicPr>
        <p:blipFill>
          <a:blip r:embed="rId1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1438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9" name="Text Box 16"/>
          <p:cNvSpPr txBox="1">
            <a:spLocks noChangeArrowheads="1"/>
          </p:cNvSpPr>
          <p:nvPr/>
        </p:nvSpPr>
        <p:spPr bwMode="auto">
          <a:xfrm>
            <a:off x="-34550" y="2506129"/>
            <a:ext cx="9483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CẢM ƠN QUÝ THẦY CÔ VÀ CÁC EM HỌC SINH ĐÃ CHÚ Ý LẮNG NGHE!</a:t>
            </a:r>
          </a:p>
          <a:p>
            <a:pPr algn="ctr"/>
            <a:r>
              <a:rPr lang="en-US" sz="4000" b="1" dirty="0" smtClean="0">
                <a:solidFill>
                  <a:srgbClr val="FF1705"/>
                </a:solidFill>
                <a:latin typeface="Times New Roman" pitchFamily="18" charset="0"/>
                <a:cs typeface="Times New Roman" pitchFamily="18" charset="0"/>
              </a:rPr>
              <a:t>XIN CHÀO TẠM BIỆT!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406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021" y="1828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83" y="3581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6,5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9; 10; 11; 12.</a:t>
            </a:r>
          </a:p>
        </p:txBody>
      </p:sp>
    </p:spTree>
    <p:extLst>
      <p:ext uri="{BB962C8B-B14F-4D97-AF65-F5344CB8AC3E}">
        <p14:creationId xmlns:p14="http://schemas.microsoft.com/office/powerpoint/2010/main" val="352155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63037"/>
            <a:ext cx="308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2694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10030"/>
              </p:ext>
            </p:extLst>
          </p:nvPr>
        </p:nvGraphicFramePr>
        <p:xfrm>
          <a:off x="3810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08068"/>
              </p:ext>
            </p:extLst>
          </p:nvPr>
        </p:nvGraphicFramePr>
        <p:xfrm>
          <a:off x="32766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9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10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11750"/>
              </p:ext>
            </p:extLst>
          </p:nvPr>
        </p:nvGraphicFramePr>
        <p:xfrm>
          <a:off x="6172200" y="3124200"/>
          <a:ext cx="2590800" cy="342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946"/>
                <a:gridCol w="1697854"/>
              </a:tblGrid>
              <a:tr h="1003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9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10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11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 12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6479" y="2590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590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900" y="2627243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0864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0864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654" y="5606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0864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4654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68968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4279" y="56818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0965" y="6163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1821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1821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1821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1668" y="56063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8477" y="6163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5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83" y="3581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96" y="1447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835" y="1828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09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0490119"/>
              </p:ext>
            </p:extLst>
          </p:nvPr>
        </p:nvGraphicFramePr>
        <p:xfrm>
          <a:off x="354496" y="2609910"/>
          <a:ext cx="383650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5197764"/>
              </p:ext>
            </p:extLst>
          </p:nvPr>
        </p:nvGraphicFramePr>
        <p:xfrm>
          <a:off x="4585252" y="2629020"/>
          <a:ext cx="4038600" cy="196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95113906"/>
              </p:ext>
            </p:extLst>
          </p:nvPr>
        </p:nvGraphicFramePr>
        <p:xfrm>
          <a:off x="3162300" y="4996070"/>
          <a:ext cx="4038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4670" y="222891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6482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55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70651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83" y="3581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7788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6" y="19612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0207984"/>
              </p:ext>
            </p:extLst>
          </p:nvPr>
        </p:nvGraphicFramePr>
        <p:xfrm>
          <a:off x="1828800" y="3048000"/>
          <a:ext cx="5629275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7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4990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4769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3578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6661"/>
              </p:ext>
            </p:extLst>
          </p:nvPr>
        </p:nvGraphicFramePr>
        <p:xfrm>
          <a:off x="1905000" y="4305440"/>
          <a:ext cx="5638800" cy="240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423"/>
                <a:gridCol w="3712377"/>
              </a:tblGrid>
              <a:tr h="702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ổ bánh mì bán được tại căn tin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ba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 ĐỘNG TRẢI NGHIỆM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TÊN BÀI: DÙNG BIỂU ĐỒ ĐỂ PHÂN TÍCH KẾT QUẢ HỌC TẬP MÔN TOÁN CỦA HỌC 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8782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4948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5696896"/>
              </p:ext>
            </p:extLst>
          </p:nvPr>
        </p:nvGraphicFramePr>
        <p:xfrm>
          <a:off x="1371600" y="2454274"/>
          <a:ext cx="6476999" cy="379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5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On-screen Show (4:3)</PresentationFormat>
  <Paragraphs>198</Paragraphs>
  <Slides>16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2022-08-30T05:32:41Z</dcterms:created>
  <dcterms:modified xsi:type="dcterms:W3CDTF">2022-08-30T05:32:43Z</dcterms:modified>
</cp:coreProperties>
</file>