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2"/>
  </p:sldMasterIdLst>
  <p:notesMasterIdLst>
    <p:notesMasterId r:id="rId44"/>
  </p:notesMasterIdLst>
  <p:sldIdLst>
    <p:sldId id="256" r:id="rId3"/>
    <p:sldId id="257" r:id="rId4"/>
    <p:sldId id="264" r:id="rId5"/>
    <p:sldId id="260" r:id="rId6"/>
    <p:sldId id="258" r:id="rId7"/>
    <p:sldId id="259" r:id="rId8"/>
    <p:sldId id="272" r:id="rId9"/>
    <p:sldId id="261" r:id="rId10"/>
    <p:sldId id="266" r:id="rId11"/>
    <p:sldId id="265" r:id="rId12"/>
    <p:sldId id="274" r:id="rId13"/>
    <p:sldId id="262" r:id="rId14"/>
    <p:sldId id="275" r:id="rId15"/>
    <p:sldId id="277" r:id="rId16"/>
    <p:sldId id="278" r:id="rId17"/>
    <p:sldId id="268" r:id="rId18"/>
    <p:sldId id="280" r:id="rId19"/>
    <p:sldId id="279" r:id="rId20"/>
    <p:sldId id="281" r:id="rId21"/>
    <p:sldId id="282" r:id="rId22"/>
    <p:sldId id="267" r:id="rId23"/>
    <p:sldId id="284" r:id="rId24"/>
    <p:sldId id="283" r:id="rId25"/>
    <p:sldId id="263" r:id="rId26"/>
    <p:sldId id="285" r:id="rId27"/>
    <p:sldId id="286" r:id="rId28"/>
    <p:sldId id="287" r:id="rId29"/>
    <p:sldId id="288" r:id="rId30"/>
    <p:sldId id="289" r:id="rId31"/>
    <p:sldId id="292" r:id="rId32"/>
    <p:sldId id="293" r:id="rId33"/>
    <p:sldId id="297" r:id="rId34"/>
    <p:sldId id="296" r:id="rId35"/>
    <p:sldId id="294" r:id="rId36"/>
    <p:sldId id="298" r:id="rId37"/>
    <p:sldId id="295" r:id="rId38"/>
    <p:sldId id="290" r:id="rId39"/>
    <p:sldId id="273" r:id="rId40"/>
    <p:sldId id="269" r:id="rId41"/>
    <p:sldId id="270" r:id="rId42"/>
    <p:sldId id="291" r:id="rId43"/>
  </p:sldIdLst>
  <p:sldSz cx="18288000" cy="10287000"/>
  <p:notesSz cx="6858000" cy="9144000"/>
  <p:embeddedFontLst>
    <p:embeddedFont>
      <p:font typeface="Calibri" pitchFamily="34" charset="0"/>
      <p:regular r:id="rId45"/>
      <p:bold r:id="rId46"/>
      <p:italic r:id="rId47"/>
      <p:boldItalic r:id="rId48"/>
    </p:embeddedFont>
    <p:embeddedFont>
      <p:font typeface="Cambria Math" pitchFamily="18" charset="0"/>
      <p:regular r:id="rId49"/>
    </p:embeddedFont>
    <p:embeddedFont>
      <p:font typeface="Calibri Light"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85" autoAdjust="0"/>
  </p:normalViewPr>
  <p:slideViewPr>
    <p:cSldViewPr>
      <p:cViewPr varScale="1">
        <p:scale>
          <a:sx n="40" d="100"/>
          <a:sy n="40"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31</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32</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33</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34</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35</a:t>
            </a:fld>
            <a:endParaRPr lang="en-US"/>
          </a:p>
        </p:txBody>
      </p:sp>
    </p:spTree>
    <p:extLst>
      <p:ext uri="{BB962C8B-B14F-4D97-AF65-F5344CB8AC3E}">
        <p14:creationId xmlns:p14="http://schemas.microsoft.com/office/powerpoint/2010/main" val="243565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36</a:t>
            </a:fld>
            <a:endParaRPr lang="en-US"/>
          </a:p>
        </p:txBody>
      </p:sp>
    </p:spTree>
    <p:extLst>
      <p:ext uri="{BB962C8B-B14F-4D97-AF65-F5344CB8AC3E}">
        <p14:creationId xmlns:p14="http://schemas.microsoft.com/office/powerpoint/2010/main" val="323118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xmlns=""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s>
</file>

<file path=ppt/slides/_rels/slide16.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s>
</file>

<file path=ppt/slides/_rels/slide28.xml.rels><?xml version="1.0" encoding="UTF-8" standalone="yes"?>
<Relationships xmlns="http://schemas.openxmlformats.org/package/2006/relationships"><Relationship Id="rId13" Type="http://schemas.openxmlformats.org/officeDocument/2006/relationships/image" Target="../media/image25.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3" Type="http://schemas.openxmlformats.org/officeDocument/2006/relationships/image" Target="../media/image10.svg"/><Relationship Id="rId18" Type="http://schemas.openxmlformats.org/officeDocument/2006/relationships/image" Target="../media/image48.png"/><Relationship Id="rId26" Type="http://schemas.openxmlformats.org/officeDocument/2006/relationships/image" Target="../media/image52.png"/><Relationship Id="rId39" Type="http://schemas.openxmlformats.org/officeDocument/2006/relationships/image" Target="../media/image59.gif"/><Relationship Id="rId21" Type="http://schemas.openxmlformats.org/officeDocument/2006/relationships/image" Target="../media/image18.svg"/><Relationship Id="rId34" Type="http://schemas.openxmlformats.org/officeDocument/2006/relationships/image" Target="../media/image31.svg"/><Relationship Id="rId7" Type="http://schemas.openxmlformats.org/officeDocument/2006/relationships/image" Target="../media/image6.svg"/><Relationship Id="rId12" Type="http://schemas.openxmlformats.org/officeDocument/2006/relationships/image" Target="../media/image45.png"/><Relationship Id="rId17" Type="http://schemas.openxmlformats.org/officeDocument/2006/relationships/image" Target="../media/image14.svg"/><Relationship Id="rId25" Type="http://schemas.openxmlformats.org/officeDocument/2006/relationships/image" Target="../media/image22.svg"/><Relationship Id="rId33" Type="http://schemas.openxmlformats.org/officeDocument/2006/relationships/image" Target="../media/image56.png"/><Relationship Id="rId38" Type="http://schemas.openxmlformats.org/officeDocument/2006/relationships/image" Target="../media/image35.svg"/><Relationship Id="rId2" Type="http://schemas.openxmlformats.org/officeDocument/2006/relationships/image" Target="../media/image39.png"/><Relationship Id="rId16" Type="http://schemas.openxmlformats.org/officeDocument/2006/relationships/image" Target="../media/image47.png"/><Relationship Id="rId20" Type="http://schemas.openxmlformats.org/officeDocument/2006/relationships/image" Target="../media/image49.png"/><Relationship Id="rId29" Type="http://schemas.openxmlformats.org/officeDocument/2006/relationships/image" Target="../media/image26.sv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8.svg"/><Relationship Id="rId24" Type="http://schemas.openxmlformats.org/officeDocument/2006/relationships/image" Target="../media/image51.png"/><Relationship Id="rId32" Type="http://schemas.openxmlformats.org/officeDocument/2006/relationships/image" Target="../media/image29.svg"/><Relationship Id="rId37" Type="http://schemas.openxmlformats.org/officeDocument/2006/relationships/image" Target="../media/image58.png"/><Relationship Id="rId40" Type="http://schemas.openxmlformats.org/officeDocument/2006/relationships/image" Target="../media/image60.gif"/><Relationship Id="rId5" Type="http://schemas.openxmlformats.org/officeDocument/2006/relationships/image" Target="../media/image4.svg"/><Relationship Id="rId15" Type="http://schemas.openxmlformats.org/officeDocument/2006/relationships/image" Target="../media/image12.svg"/><Relationship Id="rId23" Type="http://schemas.openxmlformats.org/officeDocument/2006/relationships/image" Target="../media/image20.svg"/><Relationship Id="rId28" Type="http://schemas.openxmlformats.org/officeDocument/2006/relationships/image" Target="../media/image53.png"/><Relationship Id="rId36" Type="http://schemas.openxmlformats.org/officeDocument/2006/relationships/image" Target="../media/image33.svg"/><Relationship Id="rId10" Type="http://schemas.openxmlformats.org/officeDocument/2006/relationships/image" Target="../media/image44.png"/><Relationship Id="rId19" Type="http://schemas.openxmlformats.org/officeDocument/2006/relationships/image" Target="../media/image16.svg"/><Relationship Id="rId31"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46.png"/><Relationship Id="rId22" Type="http://schemas.openxmlformats.org/officeDocument/2006/relationships/image" Target="../media/image50.png"/><Relationship Id="rId27" Type="http://schemas.openxmlformats.org/officeDocument/2006/relationships/image" Target="../media/image24.svg"/><Relationship Id="rId30" Type="http://schemas.openxmlformats.org/officeDocument/2006/relationships/image" Target="../media/image54.png"/><Relationship Id="rId35" Type="http://schemas.openxmlformats.org/officeDocument/2006/relationships/image" Target="../media/image57.png"/><Relationship Id="rId8" Type="http://schemas.openxmlformats.org/officeDocument/2006/relationships/image" Target="../media/image42.png"/><Relationship Id="rId3"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0.png"/><Relationship Id="rId18" Type="http://schemas.openxmlformats.org/officeDocument/2006/relationships/image" Target="../media/image66.png"/><Relationship Id="rId26" Type="http://schemas.openxmlformats.org/officeDocument/2006/relationships/slide" Target="slide36.xml"/><Relationship Id="rId3" Type="http://schemas.openxmlformats.org/officeDocument/2006/relationships/image" Target="../media/image61.png"/><Relationship Id="rId21" Type="http://schemas.openxmlformats.org/officeDocument/2006/relationships/image" Target="../media/image69.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65.png"/><Relationship Id="rId25" Type="http://schemas.openxmlformats.org/officeDocument/2006/relationships/slide" Target="slide35.xml"/><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63.png"/><Relationship Id="rId11" Type="http://schemas.openxmlformats.org/officeDocument/2006/relationships/image" Target="../media/image41.png"/><Relationship Id="rId24" Type="http://schemas.openxmlformats.org/officeDocument/2006/relationships/slide" Target="slide34.xml"/><Relationship Id="rId5" Type="http://schemas.openxmlformats.org/officeDocument/2006/relationships/image" Target="../media/image62.png"/><Relationship Id="rId15" Type="http://schemas.openxmlformats.org/officeDocument/2006/relationships/slide" Target="slide37.xml"/><Relationship Id="rId23" Type="http://schemas.openxmlformats.org/officeDocument/2006/relationships/slide" Target="slide33.xml"/><Relationship Id="rId10" Type="http://schemas.openxmlformats.org/officeDocument/2006/relationships/image" Target="../media/image6.svg"/><Relationship Id="rId19" Type="http://schemas.openxmlformats.org/officeDocument/2006/relationships/image" Target="../media/image67.png"/><Relationship Id="rId4" Type="http://schemas.openxmlformats.org/officeDocument/2006/relationships/image" Target="../media/image39.svg"/><Relationship Id="rId9" Type="http://schemas.openxmlformats.org/officeDocument/2006/relationships/image" Target="../media/image42.png"/><Relationship Id="rId14" Type="http://schemas.openxmlformats.org/officeDocument/2006/relationships/image" Target="../media/image4.svg"/><Relationship Id="rId22"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8.svg"/></Relationships>
</file>

<file path=ppt/slides/_rels/slide39.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 Id="rId1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0.sv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1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15736"/>
            <a:ext cx="1584483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NHIỆT LIỆT CHÀO ĐÓN </a:t>
            </a:r>
          </a:p>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CÁC EM ĐẾN VỚI BÀI HỌC MỚI!</a:t>
            </a:r>
            <a:endParaRPr lang="en-US" sz="80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p:sp>
        <p:nvSpPr>
          <p:cNvPr id="24" name="Oval Callout 23"/>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3274212" y="5332957"/>
            <a:ext cx="14175584" cy="4616648"/>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5x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2 -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7x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3x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191000" y="5462497"/>
                <a:ext cx="9144000" cy="2876172"/>
              </a:xfrm>
              <a:prstGeom prst="rect">
                <a:avLst/>
              </a:prstGeom>
            </p:spPr>
            <p:txBody>
              <a:bodyPr>
                <a:spAutoFit/>
              </a:bodyPr>
              <a:lstStyle/>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Thay</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vào</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91000" y="5462497"/>
                <a:ext cx="9144000" cy="2876172"/>
              </a:xfrm>
              <a:prstGeom prst="rect">
                <a:avLst/>
              </a:prstGeom>
              <a:blipFill rotWithShape="0">
                <a:blip r:embed="rId6"/>
                <a:stretch>
                  <a:fillRect l="-2600"/>
                </a:stretch>
              </a:blipFill>
            </p:spPr>
            <p:txBody>
              <a:bodyPr/>
              <a:lstStyle/>
              <a:p>
                <a:r>
                  <a:rPr lang="en-US">
                    <a:noFill/>
                  </a:rPr>
                  <a:t> </a:t>
                </a:r>
              </a:p>
            </p:txBody>
          </p:sp>
        </mc:Fallback>
      </mc:AlternateContent>
      <p:sp>
        <p:nvSpPr>
          <p:cNvPr id="13" name="Oval Callout 12"/>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sp>
        <p:nvSpPr>
          <p:cNvPr id="4" name="AutoShape 4"/>
          <p:cNvSpPr/>
          <p:nvPr/>
        </p:nvSpPr>
        <p:spPr>
          <a:xfrm flipV="1">
            <a:off x="7428560" y="3183179"/>
            <a:ext cx="8537623" cy="0"/>
          </a:xfrm>
          <a:prstGeom prst="line">
            <a:avLst/>
          </a:prstGeom>
          <a:ln w="38100" cap="rnd">
            <a:solidFill>
              <a:srgbClr val="86A248"/>
            </a:solidFill>
            <a:prstDash val="solid"/>
            <a:headEnd type="none" w="sm" len="sm"/>
            <a:tailEnd type="none" w="sm" len="sm"/>
          </a:ln>
        </p:spPr>
      </p:sp>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7391400" y="968928"/>
            <a:ext cx="8574783" cy="1998176"/>
          </a:xfrm>
          <a:prstGeom prst="rect">
            <a:avLst/>
          </a:prstGeom>
        </p:spPr>
        <p:txBody>
          <a:bodyPr wrap="none">
            <a:spAutoFit/>
          </a:bodyPr>
          <a:lstStyle/>
          <a:p>
            <a:pPr>
              <a:lnSpc>
                <a:spcPct val="150000"/>
              </a:lnSpc>
            </a:pPr>
            <a:r>
              <a:rPr lang="en-US" sz="4400" dirty="0" err="1">
                <a:latin typeface="Arial" panose="020B0604020202020204" pitchFamily="34" charset="0"/>
                <a:cs typeface="Arial" panose="020B0604020202020204" pitchFamily="34" charset="0"/>
              </a:rPr>
              <a:t>Rút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p>
        </p:txBody>
      </p:sp>
      <p:sp>
        <p:nvSpPr>
          <p:cNvPr id="15" name="Rectangle 14"/>
          <p:cNvSpPr/>
          <p:nvPr/>
        </p:nvSpPr>
        <p:spPr>
          <a:xfrm>
            <a:off x="7391400" y="4735631"/>
            <a:ext cx="8686800" cy="5045164"/>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(x + 2) - x(x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- 8x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+ 8x</a:t>
            </a:r>
            <a:r>
              <a:rPr lang="en-US" sz="4400" dirty="0">
                <a:latin typeface="Arial" panose="020B0604020202020204" pitchFamily="34" charset="0"/>
                <a:cs typeface="Arial" panose="020B0604020202020204" pitchFamily="34" charset="0"/>
              </a:rPr>
              <a:t>) </a:t>
            </a:r>
          </a:p>
          <a:p>
            <a:pPr algn="just">
              <a:lnSpc>
                <a:spcPct val="150000"/>
              </a:lnSpc>
            </a:pPr>
            <a:r>
              <a:rPr lang="en-US" sz="4400" dirty="0" smtClean="0">
                <a:latin typeface="Arial" panose="020B0604020202020204" pitchFamily="34" charset="0"/>
                <a:cs typeface="Arial" panose="020B0604020202020204" pitchFamily="34" charset="0"/>
              </a:rPr>
              <a:t>= 0 + 0 + 0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0 </a:t>
            </a:r>
            <a:endParaRPr lang="en-US" sz="4400" dirty="0">
              <a:latin typeface="Arial" panose="020B0604020202020204" pitchFamily="34" charset="0"/>
              <a:cs typeface="Arial" panose="020B0604020202020204" pitchFamily="34" charset="0"/>
            </a:endParaRPr>
          </a:p>
        </p:txBody>
      </p:sp>
      <p:sp>
        <p:nvSpPr>
          <p:cNvPr id="16" name="Oval Callout 15"/>
          <p:cNvSpPr/>
          <p:nvPr/>
        </p:nvSpPr>
        <p:spPr>
          <a:xfrm>
            <a:off x="10651159" y="3415929"/>
            <a:ext cx="1782357" cy="1233178"/>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8" name="Group 27"/>
          <p:cNvGrpSpPr/>
          <p:nvPr/>
        </p:nvGrpSpPr>
        <p:grpSpPr>
          <a:xfrm>
            <a:off x="1123875" y="5016246"/>
            <a:ext cx="1695525"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HĐ3</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123875" y="3095040"/>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200329"/>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2</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75" y="2007297"/>
            <a:ext cx="1752600" cy="1752600"/>
          </a:xfrm>
          <a:prstGeom prst="rect">
            <a:avLst/>
          </a:prstGeom>
        </p:spPr>
      </p:pic>
      <p:sp>
        <p:nvSpPr>
          <p:cNvPr id="23" name="Rectangle 22"/>
          <p:cNvSpPr/>
          <p:nvPr/>
        </p:nvSpPr>
        <p:spPr>
          <a:xfrm>
            <a:off x="1752600" y="2163854"/>
            <a:ext cx="5987537" cy="738664"/>
          </a:xfrm>
          <a:prstGeom prst="rect">
            <a:avLst/>
          </a:prstGeom>
        </p:spPr>
        <p:txBody>
          <a:bodyPr wrap="none">
            <a:spAutoFit/>
          </a:bodyPr>
          <a:lstStyle/>
          <a:p>
            <a:r>
              <a:rPr lang="en-US" sz="4200" b="1" dirty="0" err="1" smtClean="0">
                <a:solidFill>
                  <a:srgbClr val="C00000"/>
                </a:solidFill>
                <a:latin typeface="Arial" panose="020B0604020202020204" pitchFamily="34" charset="0"/>
                <a:cs typeface="Arial" panose="020B0604020202020204" pitchFamily="34" charset="0"/>
              </a:rPr>
              <a:t>Nhân</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hai</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đa</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thức</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tùy</a:t>
            </a:r>
            <a:r>
              <a:rPr lang="en-US" sz="4200" b="1" dirty="0" smtClean="0">
                <a:solidFill>
                  <a:srgbClr val="C00000"/>
                </a:solidFill>
                <a:latin typeface="Arial" panose="020B0604020202020204" pitchFamily="34" charset="0"/>
                <a:cs typeface="Arial" panose="020B0604020202020204" pitchFamily="34" charset="0"/>
              </a:rPr>
              <a:t> ý</a:t>
            </a:r>
            <a:endParaRPr lang="en-US" sz="42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1752600" y="2883597"/>
            <a:ext cx="14943417" cy="1911549"/>
          </a:xfrm>
          <a:prstGeom prst="rect">
            <a:avLst/>
          </a:prstGeom>
        </p:spPr>
        <p:txBody>
          <a:bodyPr wrap="square">
            <a:spAutoFit/>
          </a:bodyPr>
          <a:lstStyle/>
          <a:p>
            <a:pPr algn="just">
              <a:lnSpc>
                <a:spcPct val="150000"/>
              </a:lnSpc>
            </a:pPr>
            <a:r>
              <a:rPr lang="nl-NL" sz="4200" i="1" dirty="0" smtClean="0">
                <a:solidFill>
                  <a:srgbClr val="002060"/>
                </a:solidFill>
                <a:latin typeface="Arial" panose="020B0604020202020204" pitchFamily="34" charset="0"/>
                <a:cs typeface="Arial" panose="020B0604020202020204" pitchFamily="34" charset="0"/>
              </a:rPr>
              <a:t>Em hãy nhắc </a:t>
            </a:r>
            <a:r>
              <a:rPr lang="nl-NL" sz="4200" i="1" dirty="0">
                <a:solidFill>
                  <a:srgbClr val="002060"/>
                </a:solidFill>
                <a:latin typeface="Arial" panose="020B0604020202020204" pitchFamily="34" charset="0"/>
                <a:cs typeface="Arial" panose="020B0604020202020204" pitchFamily="34" charset="0"/>
              </a:rPr>
              <a:t>lại tính chất phân phối của phép nhân đối với phép cộng cho các số thực. </a:t>
            </a:r>
            <a:endParaRPr lang="en-US" sz="42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887980" y="4795146"/>
            <a:ext cx="15400020" cy="5324535"/>
          </a:xfrm>
          <a:prstGeom prst="rect">
            <a:avLst/>
          </a:prstGeom>
        </p:spPr>
        <p:txBody>
          <a:bodyPr wrap="square">
            <a:spAutoFit/>
          </a:bodyPr>
          <a:lstStyle/>
          <a:p>
            <a:pPr algn="just">
              <a:lnSpc>
                <a:spcPct val="150000"/>
              </a:lnSpc>
              <a:spcBef>
                <a:spcPts val="600"/>
              </a:spcBef>
              <a:spcAft>
                <a:spcPts val="600"/>
              </a:spcAft>
            </a:pPr>
            <a:r>
              <a:rPr lang="nl-NL" sz="4000" dirty="0" smtClean="0">
                <a:latin typeface="Arial" panose="020B0604020202020204" pitchFamily="34" charset="0"/>
                <a:ea typeface="Calibri" panose="020F0502020204030204" pitchFamily="34" charset="0"/>
                <a:cs typeface="Arial" panose="020B0604020202020204" pitchFamily="34" charset="0"/>
              </a:rPr>
              <a:t>Tính</a:t>
            </a:r>
            <a:r>
              <a:rPr lang="nl-NL" sz="4000" dirty="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2x – 3</a:t>
            </a:r>
            <a:r>
              <a:rPr lang="nl-NL" sz="4000" dirty="0">
                <a:latin typeface="Arial" panose="020B0604020202020204" pitchFamily="34" charset="0"/>
                <a:ea typeface="Calibri" panose="020F0502020204030204" pitchFamily="34" charset="0"/>
                <a:cs typeface="Arial" panose="020B0604020202020204" pitchFamily="34" charset="0"/>
              </a:rPr>
              <a:t>).(</a:t>
            </a:r>
            <a:r>
              <a:rPr lang="nl-NL" sz="4000" dirty="0" smtClean="0">
                <a:latin typeface="Arial" panose="020B0604020202020204" pitchFamily="34" charset="0"/>
                <a:ea typeface="Calibri" panose="020F0502020204030204" pitchFamily="34" charset="0"/>
                <a:cs typeface="Arial" panose="020B0604020202020204" pitchFamily="34" charset="0"/>
              </a:rPr>
              <a:t>x</a:t>
            </a:r>
            <a:r>
              <a:rPr lang="nl-NL" sz="4000" baseline="30000" dirty="0" smtClean="0">
                <a:latin typeface="Arial" panose="020B0604020202020204" pitchFamily="34" charset="0"/>
                <a:ea typeface="Calibri" panose="020F0502020204030204" pitchFamily="34" charset="0"/>
                <a:cs typeface="Arial" panose="020B0604020202020204" pitchFamily="34" charset="0"/>
              </a:rPr>
              <a:t>2 </a:t>
            </a:r>
            <a:r>
              <a:rPr lang="nl-NL" sz="4000" dirty="0" smtClean="0">
                <a:latin typeface="Arial" panose="020B0604020202020204" pitchFamily="34" charset="0"/>
                <a:ea typeface="Calibri" panose="020F0502020204030204" pitchFamily="34" charset="0"/>
                <a:cs typeface="Arial" panose="020B0604020202020204" pitchFamily="34" charset="0"/>
              </a:rPr>
              <a:t>– 5x + 1</a:t>
            </a:r>
            <a:r>
              <a:rPr lang="nl-NL" sz="4000" dirty="0">
                <a:latin typeface="Arial" panose="020B0604020202020204" pitchFamily="34" charset="0"/>
                <a:ea typeface="Calibri" panose="020F0502020204030204" pitchFamily="34" charset="0"/>
                <a:cs typeface="Arial" panose="020B0604020202020204" pitchFamily="34" charset="0"/>
              </a:rPr>
              <a:t>) bằng cách thực hiện các bước sau: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1. </a:t>
            </a:r>
            <a:r>
              <a:rPr lang="nl-NL" sz="4000" dirty="0">
                <a:latin typeface="Arial" panose="020B0604020202020204" pitchFamily="34" charset="0"/>
                <a:ea typeface="Times New Roman" panose="02020603050405020304" pitchFamily="18" charset="0"/>
                <a:cs typeface="Arial" panose="020B0604020202020204" pitchFamily="34" charset="0"/>
              </a:rPr>
              <a:t>Nhân 2x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Nhân −3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3. </a:t>
            </a:r>
            <a:r>
              <a:rPr lang="nl-NL" sz="4000" dirty="0">
                <a:latin typeface="Arial" panose="020B0604020202020204" pitchFamily="34" charset="0"/>
                <a:ea typeface="Times New Roman" panose="02020603050405020304" pitchFamily="18" charset="0"/>
                <a:cs typeface="Arial" panose="020B0604020202020204" pitchFamily="34" charset="0"/>
              </a:rPr>
              <a:t>Cộng các đa thức thu được ở hai bước trên và thu gọn.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Kết quả thu được là tích của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2x – 3</a:t>
            </a:r>
            <a:r>
              <a:rPr lang="nl-NL" sz="4000" dirty="0">
                <a:latin typeface="Arial" panose="020B0604020202020204" pitchFamily="34" charset="0"/>
                <a:ea typeface="Times New Roman" panose="02020603050405020304" pitchFamily="18" charset="0"/>
                <a:cs typeface="Arial" panose="020B0604020202020204" pitchFamily="34" charset="0"/>
              </a:rPr>
              <a:t>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2428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1371600" y="-12573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47929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2" name="Oval Callout 11"/>
          <p:cNvSpPr/>
          <p:nvPr/>
        </p:nvSpPr>
        <p:spPr>
          <a:xfrm>
            <a:off x="7086600" y="561688"/>
            <a:ext cx="2057400" cy="1417668"/>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r>
              <a:rPr lang="en-US" sz="4400" b="1" dirty="0" smtClean="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362200" y="3314700"/>
            <a:ext cx="5972331" cy="3139321"/>
          </a:xfrm>
          <a:prstGeom prst="rect">
            <a:avLst/>
          </a:prstGeom>
        </p:spPr>
        <p:txBody>
          <a:bodyPr wrap="square">
            <a:spAutoFit/>
          </a:bodyPr>
          <a:lstStyle/>
          <a:p>
            <a:pPr>
              <a:lnSpc>
                <a:spcPct val="150000"/>
              </a:lnSpc>
            </a:pPr>
            <a:r>
              <a:rPr lang="fr-FR" sz="4400" dirty="0">
                <a:latin typeface="Arial" panose="020B0604020202020204" pitchFamily="34" charset="0"/>
                <a:cs typeface="Arial" panose="020B0604020202020204" pitchFamily="34" charset="0"/>
              </a:rPr>
              <a:t>2x</a:t>
            </a:r>
            <a:r>
              <a:rPr lang="fr-FR" sz="4400" dirty="0" smtClean="0">
                <a:latin typeface="Arial" panose="020B0604020202020204" pitchFamily="34" charset="0"/>
                <a:cs typeface="Arial" panose="020B0604020202020204" pitchFamily="34" charset="0"/>
              </a:rPr>
              <a:t>.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2x.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2x</a:t>
            </a:r>
            <a:r>
              <a:rPr lang="fr-FR" sz="4400" baseline="30000" dirty="0" smtClean="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- 10x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p:txBody>
      </p:sp>
      <p:sp>
        <p:nvSpPr>
          <p:cNvPr id="3" name="TextBox 2"/>
          <p:cNvSpPr txBox="1"/>
          <p:nvPr/>
        </p:nvSpPr>
        <p:spPr>
          <a:xfrm>
            <a:off x="2372360" y="2419614"/>
            <a:ext cx="25908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Bước</a:t>
            </a:r>
            <a:r>
              <a:rPr lang="en-US" sz="4400" b="1" u="sng" dirty="0" smtClean="0">
                <a:solidFill>
                  <a:srgbClr val="C00000"/>
                </a:solidFill>
                <a:latin typeface="Arial" panose="020B0604020202020204" pitchFamily="34" charset="0"/>
                <a:cs typeface="Arial" panose="020B0604020202020204" pitchFamily="34" charset="0"/>
              </a:rPr>
              <a:t> 1:</a:t>
            </a:r>
            <a:endParaRPr lang="en-US" sz="4400" b="1" u="sng"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10058400" y="3314700"/>
            <a:ext cx="7239000" cy="3139321"/>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(-3).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(-3)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r>
              <a:rPr lang="fr-FR" sz="4400" dirty="0">
                <a:latin typeface="Arial" panose="020B0604020202020204" pitchFamily="34" charset="0"/>
                <a:cs typeface="Arial" panose="020B0604020202020204" pitchFamily="34" charset="0"/>
              </a:rPr>
              <a:t>+</a:t>
            </a:r>
            <a:r>
              <a:rPr lang="fr-FR" sz="4400" dirty="0" smtClean="0">
                <a:latin typeface="Arial" panose="020B0604020202020204" pitchFamily="34" charset="0"/>
                <a:cs typeface="Arial" panose="020B0604020202020204" pitchFamily="34" charset="0"/>
              </a:rPr>
              <a:t> 15x - 3 </a:t>
            </a:r>
            <a:endParaRPr lang="fr-FR" sz="4400" dirty="0">
              <a:latin typeface="Arial" panose="020B0604020202020204" pitchFamily="34" charset="0"/>
              <a:cs typeface="Arial" panose="020B0604020202020204" pitchFamily="34" charset="0"/>
            </a:endParaRPr>
          </a:p>
        </p:txBody>
      </p:sp>
      <p:sp>
        <p:nvSpPr>
          <p:cNvPr id="17" name="TextBox 16"/>
          <p:cNvSpPr txBox="1"/>
          <p:nvPr/>
        </p:nvSpPr>
        <p:spPr>
          <a:xfrm>
            <a:off x="10058400" y="2419613"/>
            <a:ext cx="2590800" cy="769441"/>
          </a:xfrm>
          <a:prstGeom prst="rect">
            <a:avLst/>
          </a:prstGeom>
          <a:noFill/>
        </p:spPr>
        <p:txBody>
          <a:bodyPr wrap="square" rtlCol="0">
            <a:spAutoFit/>
          </a:bodyPr>
          <a:lstStyle/>
          <a:p>
            <a:r>
              <a:rPr lang="en-US" sz="4400" b="1" u="sng" dirty="0" err="1" smtClean="0">
                <a:solidFill>
                  <a:srgbClr val="0070C0"/>
                </a:solidFill>
                <a:latin typeface="Arial" panose="020B0604020202020204" pitchFamily="34" charset="0"/>
                <a:cs typeface="Arial" panose="020B0604020202020204" pitchFamily="34" charset="0"/>
              </a:rPr>
              <a:t>Bước</a:t>
            </a:r>
            <a:r>
              <a:rPr lang="en-US" sz="4400" b="1" u="sng" dirty="0" smtClean="0">
                <a:solidFill>
                  <a:srgbClr val="0070C0"/>
                </a:solidFill>
                <a:latin typeface="Arial" panose="020B0604020202020204" pitchFamily="34" charset="0"/>
                <a:cs typeface="Arial" panose="020B0604020202020204" pitchFamily="34" charset="0"/>
              </a:rPr>
              <a:t> 2:</a:t>
            </a:r>
            <a:endParaRPr lang="en-US" sz="4400" b="1" u="sng"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2362200" y="6887309"/>
            <a:ext cx="2590800" cy="769441"/>
          </a:xfrm>
          <a:prstGeom prst="rect">
            <a:avLst/>
          </a:prstGeom>
          <a:noFill/>
        </p:spPr>
        <p:txBody>
          <a:bodyPr wrap="square" rtlCol="0">
            <a:spAutoFit/>
          </a:bodyPr>
          <a:lstStyle/>
          <a:p>
            <a:r>
              <a:rPr lang="en-US" sz="4400" b="1" u="sng" dirty="0" err="1" smtClean="0">
                <a:solidFill>
                  <a:srgbClr val="7030A0"/>
                </a:solidFill>
                <a:latin typeface="Arial" panose="020B0604020202020204" pitchFamily="34" charset="0"/>
                <a:cs typeface="Arial" panose="020B0604020202020204" pitchFamily="34" charset="0"/>
              </a:rPr>
              <a:t>Bước</a:t>
            </a:r>
            <a:r>
              <a:rPr lang="en-US" sz="4400" b="1" u="sng" dirty="0" smtClean="0">
                <a:solidFill>
                  <a:srgbClr val="7030A0"/>
                </a:solidFill>
                <a:latin typeface="Arial" panose="020B0604020202020204" pitchFamily="34" charset="0"/>
                <a:cs typeface="Arial" panose="020B0604020202020204" pitchFamily="34" charset="0"/>
              </a:rPr>
              <a:t> 3:</a:t>
            </a:r>
            <a:endParaRPr lang="en-US" sz="4400" b="1" u="sng"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5343285" y="6887309"/>
            <a:ext cx="9363315" cy="2800767"/>
          </a:xfrm>
          <a:prstGeom prst="rect">
            <a:avLst/>
          </a:prstGeom>
        </p:spPr>
        <p:txBody>
          <a:bodyPr wrap="square">
            <a:spAutoFit/>
          </a:bodyPr>
          <a:lstStyle/>
          <a:p>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a:t>
            </a:r>
            <a:r>
              <a:rPr lang="fr-FR" sz="4400" dirty="0">
                <a:solidFill>
                  <a:prstClr val="black"/>
                </a:solidFill>
                <a:latin typeface="Arial" panose="020B0604020202020204" pitchFamily="34" charset="0"/>
                <a:cs typeface="Arial" panose="020B0604020202020204" pitchFamily="34" charset="0"/>
              </a:rPr>
              <a:t>- 10x</a:t>
            </a:r>
            <a:r>
              <a:rPr lang="fr-FR" sz="4400" baseline="30000" dirty="0">
                <a:solidFill>
                  <a:prstClr val="black"/>
                </a:solidFill>
                <a:latin typeface="Arial" panose="020B0604020202020204" pitchFamily="34" charset="0"/>
                <a:cs typeface="Arial" panose="020B0604020202020204" pitchFamily="34" charset="0"/>
              </a:rPr>
              <a:t>2</a:t>
            </a:r>
            <a:r>
              <a:rPr lang="fr-FR" sz="4400" dirty="0">
                <a:solidFill>
                  <a:prstClr val="black"/>
                </a:solidFill>
                <a:latin typeface="Arial" panose="020B0604020202020204" pitchFamily="34" charset="0"/>
                <a:cs typeface="Arial" panose="020B0604020202020204" pitchFamily="34" charset="0"/>
              </a:rPr>
              <a:t> + </a:t>
            </a:r>
            <a:r>
              <a:rPr lang="fr-FR" sz="4400" dirty="0" smtClean="0">
                <a:solidFill>
                  <a:prstClr val="black"/>
                </a:solidFill>
                <a:latin typeface="Arial" panose="020B0604020202020204" pitchFamily="34" charset="0"/>
                <a:cs typeface="Arial" panose="020B0604020202020204" pitchFamily="34" charset="0"/>
              </a:rPr>
              <a:t>2x + (-3x</a:t>
            </a:r>
            <a:r>
              <a:rPr lang="fr-FR" sz="4400" baseline="30000" dirty="0" smtClean="0">
                <a:solidFill>
                  <a:prstClr val="black"/>
                </a:solidFill>
                <a:latin typeface="Arial" panose="020B0604020202020204" pitchFamily="34" charset="0"/>
                <a:cs typeface="Arial" panose="020B0604020202020204" pitchFamily="34" charset="0"/>
              </a:rPr>
              <a:t>2 </a:t>
            </a:r>
            <a:r>
              <a:rPr lang="fr-FR" sz="4400" dirty="0" smtClean="0">
                <a:solidFill>
                  <a:prstClr val="black"/>
                </a:solidFill>
                <a:latin typeface="Arial" panose="020B0604020202020204" pitchFamily="34" charset="0"/>
                <a:cs typeface="Arial" panose="020B0604020202020204" pitchFamily="34" charset="0"/>
              </a:rPr>
              <a:t>+ 15x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 </a:t>
            </a:r>
            <a:r>
              <a:rPr lang="fr-FR" sz="4400" dirty="0" smtClean="0">
                <a:solidFill>
                  <a:prstClr val="black"/>
                </a:solidFill>
                <a:latin typeface="Arial" panose="020B0604020202020204" pitchFamily="34" charset="0"/>
                <a:cs typeface="Arial" panose="020B0604020202020204" pitchFamily="34" charset="0"/>
              </a:rPr>
              <a:t>- (10x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(2x + 15x)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- 13x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+ 17x - 3</a:t>
            </a:r>
            <a:endParaRPr lang="en-US" dirty="0"/>
          </a:p>
        </p:txBody>
      </p:sp>
      <p:sp>
        <p:nvSpPr>
          <p:cNvPr id="9" name="Isosceles Triangle 8"/>
          <p:cNvSpPr/>
          <p:nvPr/>
        </p:nvSpPr>
        <p:spPr>
          <a:xfrm rot="5400000">
            <a:off x="8839200" y="4358182"/>
            <a:ext cx="609600" cy="4427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383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6" grpId="0"/>
      <p:bldP spid="17" grpId="0"/>
      <p:bldP spid="18"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2819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43698"/>
            <a:ext cx="14474614" cy="2409699"/>
          </a:xfrm>
          <a:prstGeom prst="rect">
            <a:avLst/>
          </a:prstGeom>
        </p:spPr>
        <p:txBody>
          <a:bodyPr wrap="square">
            <a:spAutoFit/>
          </a:bodyPr>
          <a:lstStyle/>
          <a:p>
            <a:pPr algn="just">
              <a:lnSpc>
                <a:spcPct val="130000"/>
              </a:lnSpc>
            </a:pPr>
            <a:r>
              <a:rPr lang="vi-VN" sz="4000" b="1" u="sng" dirty="0">
                <a:solidFill>
                  <a:srgbClr val="002060"/>
                </a:solidFill>
                <a:latin typeface="Arial" panose="020B0604020202020204" pitchFamily="34" charset="0"/>
                <a:cs typeface="Arial" panose="020B0604020202020204" pitchFamily="34" charset="0"/>
              </a:rPr>
              <a:t>Kết </a:t>
            </a:r>
            <a:r>
              <a:rPr lang="vi-VN" sz="4000" b="1" u="sng" dirty="0" smtClean="0">
                <a:solidFill>
                  <a:srgbClr val="002060"/>
                </a:solidFill>
                <a:latin typeface="Arial" panose="020B0604020202020204" pitchFamily="34" charset="0"/>
                <a:cs typeface="Arial" panose="020B0604020202020204" pitchFamily="34" charset="0"/>
              </a:rPr>
              <a:t>luận</a:t>
            </a:r>
            <a:r>
              <a:rPr lang="vi-VN" sz="4000" b="1" dirty="0" smtClean="0">
                <a:solidFill>
                  <a:srgbClr val="002060"/>
                </a:solidFill>
                <a:latin typeface="Arial" panose="020B0604020202020204" pitchFamily="34" charset="0"/>
                <a:cs typeface="Arial" panose="020B0604020202020204" pitchFamily="34" charset="0"/>
              </a:rPr>
              <a:t>:</a:t>
            </a:r>
            <a:r>
              <a:rPr lang="en-US" sz="4000" b="1" dirty="0" smtClean="0">
                <a:solidFill>
                  <a:srgbClr val="00206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Muốn nhân một đa thức với một đa thức, ta nhân mỗi hạng tử của đa thức này với từng hạng tử của đa thức kia rồi cộng các tích với nhau</a:t>
            </a:r>
            <a:r>
              <a:rPr lang="nl-NL"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1447800" y="3865470"/>
            <a:ext cx="2971800" cy="104943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Callout 23"/>
          <p:cNvSpPr/>
          <p:nvPr/>
        </p:nvSpPr>
        <p:spPr>
          <a:xfrm>
            <a:off x="1676400" y="5336130"/>
            <a:ext cx="2037490" cy="1409700"/>
          </a:xfrm>
          <a:prstGeom prst="wedgeEllipseCallout">
            <a:avLst>
              <a:gd name="adj1" fmla="val 28035"/>
              <a:gd name="adj2" fmla="val 581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70248" y="3853071"/>
            <a:ext cx="10347705" cy="1061829"/>
          </a:xfrm>
          <a:prstGeom prst="rect">
            <a:avLst/>
          </a:prstGeom>
        </p:spPr>
        <p:txBody>
          <a:bodyPr wrap="non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Thực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x + 3). (2x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28975" y="5300871"/>
            <a:ext cx="12461882"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(x+3).(2x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-3x – 5) = x.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3x - 5) + 3</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- 3x </a:t>
            </a:r>
            <a:r>
              <a:rPr lang="en-US" sz="4000" dirty="0">
                <a:effectLst/>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x. 2x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x.(-3x) + x.(-5</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+ 3.(-3x)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- 5x </a:t>
            </a:r>
            <a:r>
              <a:rPr lang="en-US" sz="4000" dirty="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- 9x </a:t>
            </a:r>
            <a:r>
              <a:rPr lang="en-US" sz="4000" dirty="0">
                <a:effectLst/>
                <a:latin typeface="Arial" panose="020B0604020202020204" pitchFamily="34" charset="0"/>
                <a:ea typeface="Calibri" panose="020F0502020204030204" pitchFamily="34" charset="0"/>
                <a:cs typeface="Arial" panose="020B0604020202020204" pitchFamily="34" charset="0"/>
              </a:rPr>
              <a:t>-15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(5x + 9x) -15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 </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-14x – 15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801600" y="7301418"/>
            <a:ext cx="2667000" cy="707886"/>
          </a:xfrm>
          <a:prstGeom prst="rect">
            <a:avLst/>
          </a:prstGeom>
          <a:noFill/>
        </p:spPr>
        <p:txBody>
          <a:bodyPr wrap="square" rtlCol="0">
            <a:spAutoFit/>
          </a:bodyPr>
          <a:lstStyle/>
          <a:p>
            <a:pPr algn="ct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chỗ</a:t>
            </a:r>
            <a:endParaRPr lang="en-US" sz="4000" dirty="0">
              <a:solidFill>
                <a:srgbClr val="0070C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1430000" y="7655361"/>
            <a:ext cx="16764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58800" y="8018152"/>
            <a:ext cx="4000500" cy="1824923"/>
          </a:xfrm>
          <a:prstGeom prst="rect">
            <a:avLst/>
          </a:prstGeom>
          <a:noFill/>
        </p:spPr>
        <p:txBody>
          <a:bodyPr wrap="square" rtlCol="0">
            <a:spAutoFit/>
          </a:bodyPr>
          <a:lstStyle/>
          <a:p>
            <a:pPr>
              <a:lnSpc>
                <a:spcPct val="150000"/>
              </a:lnSpc>
            </a:pPr>
            <a:r>
              <a:rPr lang="en-US" sz="4000" dirty="0" err="1" smtClean="0">
                <a:solidFill>
                  <a:srgbClr val="0070C0"/>
                </a:solidFill>
                <a:latin typeface="Arial" panose="020B0604020202020204" pitchFamily="34" charset="0"/>
                <a:cs typeface="Arial" panose="020B0604020202020204" pitchFamily="34" charset="0"/>
              </a:rPr>
              <a:t>Nhóm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bậc</a:t>
            </a:r>
            <a:endParaRPr lang="en-US" sz="400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1887200" y="8648700"/>
            <a:ext cx="137160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7" y="6972300"/>
            <a:ext cx="4069064" cy="4069064"/>
          </a:xfrm>
          <a:prstGeom prst="rect">
            <a:avLst/>
          </a:prstGeom>
        </p:spPr>
      </p:pic>
    </p:spTree>
    <p:extLst>
      <p:ext uri="{BB962C8B-B14F-4D97-AF65-F5344CB8AC3E}">
        <p14:creationId xmlns:p14="http://schemas.microsoft.com/office/powerpoint/2010/main" val="403394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 grpId="0"/>
      <p:bldP spid="3" grpId="0"/>
      <p:bldP spid="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371674" y="965531"/>
            <a:ext cx="12940020"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ở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a:t>
            </a:r>
          </a:p>
        </p:txBody>
      </p:sp>
      <p:sp>
        <p:nvSpPr>
          <p:cNvPr id="26" name="Text Box 6"/>
          <p:cNvSpPr txBox="1"/>
          <p:nvPr/>
        </p:nvSpPr>
        <p:spPr>
          <a:xfrm>
            <a:off x="9829800" y="5674387"/>
            <a:ext cx="6004338"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en-US"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18"/>
          <p:cNvSpPr txBox="1"/>
          <p:nvPr/>
        </p:nvSpPr>
        <p:spPr>
          <a:xfrm>
            <a:off x="9829800" y="6972300"/>
            <a:ext cx="6609590"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fr-FR"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 </a:t>
            </a:r>
            <a:r>
              <a:rPr kumimoji="0" lang="fr-FR"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fr-FR"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Text Box 21"/>
          <p:cNvSpPr txBox="1"/>
          <p:nvPr/>
        </p:nvSpPr>
        <p:spPr>
          <a:xfrm>
            <a:off x="3498733" y="6437299"/>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Text Box 21"/>
          <p:cNvSpPr txBox="1"/>
          <p:nvPr/>
        </p:nvSpPr>
        <p:spPr>
          <a:xfrm>
            <a:off x="4957317" y="5989687"/>
            <a:ext cx="4390611"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- 9x  - 15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 Box 21"/>
          <p:cNvSpPr txBox="1"/>
          <p:nvPr/>
        </p:nvSpPr>
        <p:spPr>
          <a:xfrm>
            <a:off x="3718325" y="7220264"/>
            <a:ext cx="4853793"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694463" y="3583494"/>
            <a:ext cx="5729472" cy="2132642"/>
            <a:chOff x="3832569" y="3239458"/>
            <a:chExt cx="5729472" cy="2132642"/>
          </a:xfrm>
        </p:grpSpPr>
        <p:sp>
          <p:nvSpPr>
            <p:cNvPr id="29" name="Text Box 21"/>
            <p:cNvSpPr txBox="1"/>
            <p:nvPr/>
          </p:nvSpPr>
          <p:spPr>
            <a:xfrm>
              <a:off x="4856946" y="3239458"/>
              <a:ext cx="4705095" cy="1024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 - 5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Text Box 21"/>
            <p:cNvSpPr txBox="1"/>
            <p:nvPr/>
          </p:nvSpPr>
          <p:spPr>
            <a:xfrm>
              <a:off x="6829148" y="4404184"/>
              <a:ext cx="2215606"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 + 3</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2" name="Straight Connector 31"/>
            <p:cNvCxnSpPr/>
            <p:nvPr/>
          </p:nvCxnSpPr>
          <p:spPr>
            <a:xfrm>
              <a:off x="3832569" y="5372100"/>
              <a:ext cx="5653465" cy="0"/>
            </a:xfrm>
            <a:prstGeom prst="line">
              <a:avLst/>
            </a:prstGeom>
            <a:noFill/>
            <a:ln w="381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 name="Text Box 21"/>
                <p:cNvSpPr txBox="1"/>
                <p:nvPr/>
              </p:nvSpPr>
              <p:spPr>
                <a:xfrm>
                  <a:off x="3856431" y="3967858"/>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Text Box 21"/>
                <p:cNvSpPr txBox="1">
                  <a:spLocks noRot="1" noChangeAspect="1" noMove="1" noResize="1" noEditPoints="1" noAdjustHandles="1" noChangeArrowheads="1" noChangeShapeType="1" noTextEdit="1"/>
                </p:cNvSpPr>
                <p:nvPr/>
              </p:nvSpPr>
              <p:spPr>
                <a:xfrm>
                  <a:off x="3856431" y="3967858"/>
                  <a:ext cx="1102167" cy="703844"/>
                </a:xfrm>
                <a:prstGeom prst="rect">
                  <a:avLst/>
                </a:prstGeom>
                <a:blipFill rotWithShape="0">
                  <a:blip r:embed="rId14"/>
                  <a:stretch>
                    <a:fillRect/>
                  </a:stretch>
                </a:blipFill>
                <a:ln w="6350">
                  <a:noFill/>
                </a:ln>
              </p:spPr>
              <p:txBody>
                <a:bodyPr/>
                <a:lstStyle/>
                <a:p>
                  <a:r>
                    <a:rPr lang="en-US">
                      <a:noFill/>
                    </a:rPr>
                    <a:t> </a:t>
                  </a:r>
                </a:p>
              </p:txBody>
            </p:sp>
          </mc:Fallback>
        </mc:AlternateContent>
      </p:grpSp>
      <p:cxnSp>
        <p:nvCxnSpPr>
          <p:cNvPr id="36" name="Straight Connector 35"/>
          <p:cNvCxnSpPr/>
          <p:nvPr/>
        </p:nvCxnSpPr>
        <p:spPr>
          <a:xfrm>
            <a:off x="3529214" y="8154536"/>
            <a:ext cx="5894721" cy="0"/>
          </a:xfrm>
          <a:prstGeom prst="line">
            <a:avLst/>
          </a:prstGeom>
          <a:noFill/>
          <a:ln w="38100" cap="flat" cmpd="sng" algn="ctr">
            <a:solidFill>
              <a:sysClr val="windowText" lastClr="000000"/>
            </a:solidFill>
            <a:prstDash val="solid"/>
            <a:miter lim="800000"/>
          </a:ln>
          <a:effectLst/>
        </p:spPr>
      </p:cxnSp>
      <p:sp>
        <p:nvSpPr>
          <p:cNvPr id="37" name="Text Box 21"/>
          <p:cNvSpPr txBox="1"/>
          <p:nvPr/>
        </p:nvSpPr>
        <p:spPr>
          <a:xfrm>
            <a:off x="3694463" y="8590356"/>
            <a:ext cx="5247744"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- 14x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8526580" y="6249536"/>
            <a:ext cx="106828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77075" y="7698750"/>
            <a:ext cx="20177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1" grpId="0"/>
      <p:bldP spid="33" grpId="0"/>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5" name="Rectangle 24"/>
          <p:cNvSpPr/>
          <p:nvPr/>
        </p:nvSpPr>
        <p:spPr>
          <a:xfrm>
            <a:off x="3032761" y="4432891"/>
            <a:ext cx="14082880" cy="191154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Nhân </a:t>
            </a:r>
            <a:r>
              <a:rPr lang="vi-VN" sz="4200" dirty="0"/>
              <a:t>lần lượt mỗi hạng tử ở dòng dưới với đa thức ở dòng trên và viết kết quả trong một dòng riêng</a:t>
            </a:r>
            <a:r>
              <a:rPr lang="vi-VN" sz="4200" dirty="0" smtClean="0"/>
              <a:t>.</a:t>
            </a:r>
            <a:endParaRPr lang="vi-VN" sz="4200" dirty="0"/>
          </a:p>
        </p:txBody>
      </p:sp>
      <p:sp>
        <p:nvSpPr>
          <p:cNvPr id="2" name="Rectangle 1"/>
          <p:cNvSpPr/>
          <p:nvPr/>
        </p:nvSpPr>
        <p:spPr>
          <a:xfrm>
            <a:off x="4747056" y="1061695"/>
            <a:ext cx="12383825" cy="300082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Khi nhân các hạng tử ở dòng dưới với đa thức ở dòng trên, ta nên nhân các hạng tử theo thứ tự từ bậc thấp đến bậc cao.</a:t>
            </a:r>
          </a:p>
        </p:txBody>
      </p:sp>
      <p:sp>
        <p:nvSpPr>
          <p:cNvPr id="5" name="Rectangle 4"/>
          <p:cNvSpPr/>
          <p:nvPr/>
        </p:nvSpPr>
        <p:spPr>
          <a:xfrm>
            <a:off x="1676400" y="6994968"/>
            <a:ext cx="13368833" cy="2031325"/>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Viết các dòng sao cho các hạng tử cùng bậc thẳng cột với nhau (để thực hiện phép cộng theo cột).</a:t>
            </a:r>
          </a:p>
        </p:txBody>
      </p:sp>
      <p:pic>
        <p:nvPicPr>
          <p:cNvPr id="6" name="Picture 5"/>
          <p:cNvPicPr>
            <a:picLocks noChangeAspect="1"/>
          </p:cNvPicPr>
          <p:nvPr/>
        </p:nvPicPr>
        <p:blipFill>
          <a:blip r:embed="rId14"/>
          <a:stretch>
            <a:fillRect/>
          </a:stretch>
        </p:blipFill>
        <p:spPr>
          <a:xfrm>
            <a:off x="15045233" y="7272809"/>
            <a:ext cx="2546825" cy="2404012"/>
          </a:xfrm>
          <a:prstGeom prst="rect">
            <a:avLst/>
          </a:prstGeom>
        </p:spPr>
      </p:pic>
    </p:spTree>
    <p:extLst>
      <p:ext uri="{BB962C8B-B14F-4D97-AF65-F5344CB8AC3E}">
        <p14:creationId xmlns:p14="http://schemas.microsoft.com/office/powerpoint/2010/main" val="21943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 name="Rounded Rectangle 9"/>
          <p:cNvSpPr/>
          <p:nvPr/>
        </p:nvSpPr>
        <p:spPr>
          <a:xfrm>
            <a:off x="2438400" y="2188540"/>
            <a:ext cx="13487400" cy="6917360"/>
          </a:xfrm>
          <a:prstGeom prst="roundRect">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grpSp>
        <p:nvGrpSpPr>
          <p:cNvPr id="7" name="Group 6"/>
          <p:cNvGrpSpPr/>
          <p:nvPr/>
        </p:nvGrpSpPr>
        <p:grpSpPr>
          <a:xfrm>
            <a:off x="1804945" y="342900"/>
            <a:ext cx="3429000" cy="2768799"/>
            <a:chOff x="1600200" y="573157"/>
            <a:chExt cx="3429000" cy="2768799"/>
          </a:xfrm>
        </p:grpSpPr>
        <p:pic>
          <p:nvPicPr>
            <p:cNvPr id="5" name="Picture 4"/>
            <p:cNvPicPr>
              <a:picLocks noChangeAspect="1"/>
            </p:cNvPicPr>
            <p:nvPr/>
          </p:nvPicPr>
          <p:blipFill>
            <a:blip r:embed="rId8"/>
            <a:stretch>
              <a:fillRect/>
            </a:stretch>
          </p:blipFill>
          <p:spPr>
            <a:xfrm>
              <a:off x="1600200" y="573157"/>
              <a:ext cx="3429000" cy="2768799"/>
            </a:xfrm>
            <a:prstGeom prst="rect">
              <a:avLst/>
            </a:prstGeom>
          </p:spPr>
        </p:pic>
        <p:sp>
          <p:nvSpPr>
            <p:cNvPr id="6" name="TextBox 5"/>
            <p:cNvSpPr txBox="1"/>
            <p:nvPr/>
          </p:nvSpPr>
          <p:spPr>
            <a:xfrm rot="21040857">
              <a:off x="1738988" y="1566204"/>
              <a:ext cx="2966096"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8" name="Rectangle 7"/>
          <p:cNvSpPr/>
          <p:nvPr/>
        </p:nvSpPr>
        <p:spPr>
          <a:xfrm>
            <a:off x="4114800" y="2941115"/>
            <a:ext cx="10644261"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a:t>
            </a:r>
          </a:p>
        </p:txBody>
      </p:sp>
      <p:sp>
        <p:nvSpPr>
          <p:cNvPr id="9" name="Rectangle 8"/>
          <p:cNvSpPr/>
          <p:nvPr/>
        </p:nvSpPr>
        <p:spPr>
          <a:xfrm>
            <a:off x="4114800" y="3869670"/>
            <a:ext cx="10363200" cy="461664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Giao </a:t>
            </a:r>
            <a:r>
              <a:rPr lang="nl-NL" sz="4400" dirty="0">
                <a:latin typeface="Arial" panose="020B0604020202020204" pitchFamily="34" charset="0"/>
                <a:ea typeface="Calibri" panose="020F0502020204030204" pitchFamily="34" charset="0"/>
                <a:cs typeface="Arial" panose="020B0604020202020204" pitchFamily="34" charset="0"/>
              </a:rPr>
              <a:t>hoán: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t>
            </a:r>
            <a:r>
              <a:rPr lang="nl-NL" sz="4400" dirty="0" smtClean="0">
                <a:latin typeface="Arial" panose="020B0604020202020204" pitchFamily="34" charset="0"/>
                <a:ea typeface="Calibri" panose="020F0502020204030204" pitchFamily="34" charset="0"/>
                <a:cs typeface="Arial" panose="020B0604020202020204" pitchFamily="34" charset="0"/>
              </a:rPr>
              <a:t>B. A</a:t>
            </a:r>
            <a:endParaRPr lang="en-US" sz="44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Kết </a:t>
            </a:r>
            <a:r>
              <a:rPr lang="nl-NL" sz="4400" dirty="0">
                <a:latin typeface="Arial" panose="020B0604020202020204" pitchFamily="34" charset="0"/>
                <a:ea typeface="Calibri" panose="020F0502020204030204" pitchFamily="34" charset="0"/>
                <a:cs typeface="Arial" panose="020B0604020202020204" pitchFamily="34" charset="0"/>
              </a:rPr>
              <a:t>hợp: (A</a:t>
            </a:r>
            <a:r>
              <a:rPr lang="nl-NL" sz="4400" dirty="0" smtClean="0">
                <a:latin typeface="Arial" panose="020B0604020202020204" pitchFamily="34" charset="0"/>
                <a:ea typeface="Calibri" panose="020F0502020204030204" pitchFamily="34" charset="0"/>
                <a:cs typeface="Arial" panose="020B0604020202020204" pitchFamily="34" charset="0"/>
              </a:rPr>
              <a:t>. B). C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a:t>
            </a:r>
            <a:r>
              <a:rPr lang="nl-NL" sz="4400" dirty="0">
                <a:latin typeface="Arial" panose="020B0604020202020204" pitchFamily="34" charset="0"/>
                <a:ea typeface="Calibri" panose="020F0502020204030204" pitchFamily="34" charset="0"/>
                <a:cs typeface="Arial" panose="020B0604020202020204" pitchFamily="34" charset="0"/>
              </a:rPr>
              <a:t>B</a:t>
            </a:r>
            <a:r>
              <a:rPr lang="nl-NL" sz="4400" dirty="0" smtClean="0">
                <a:latin typeface="Arial" panose="020B0604020202020204" pitchFamily="34" charset="0"/>
                <a:ea typeface="Calibri" panose="020F0502020204030204" pitchFamily="34" charset="0"/>
                <a:cs typeface="Arial" panose="020B0604020202020204" pitchFamily="34" charset="0"/>
              </a:rPr>
              <a:t>. C</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Phân </a:t>
            </a:r>
            <a:r>
              <a:rPr lang="nl-NL" sz="4400" dirty="0">
                <a:latin typeface="Arial" panose="020B0604020202020204" pitchFamily="34" charset="0"/>
                <a:ea typeface="Calibri" panose="020F0502020204030204" pitchFamily="34" charset="0"/>
                <a:cs typeface="Arial" panose="020B0604020202020204" pitchFamily="34" charset="0"/>
              </a:rPr>
              <a:t>phối đối với phép cộng: </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A.(B + C) =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C</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14300216" y="6787777"/>
            <a:ext cx="2640039" cy="3499223"/>
          </a:xfrm>
          <a:prstGeom prst="rect">
            <a:avLst/>
          </a:prstGeom>
        </p:spPr>
      </p:pic>
    </p:spTree>
    <p:extLst>
      <p:ext uri="{BB962C8B-B14F-4D97-AF65-F5344CB8AC3E}">
        <p14:creationId xmlns:p14="http://schemas.microsoft.com/office/powerpoint/2010/main" val="24533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8080779"/>
            <a:ext cx="2321472" cy="3352306"/>
          </a:xfrm>
          <a:prstGeom prst="rect">
            <a:avLst/>
          </a:prstGeom>
        </p:spPr>
      </p:pic>
      <p:sp>
        <p:nvSpPr>
          <p:cNvPr id="6" name="TextBox 5"/>
          <p:cNvSpPr txBox="1"/>
          <p:nvPr/>
        </p:nvSpPr>
        <p:spPr>
          <a:xfrm>
            <a:off x="1708905" y="571499"/>
            <a:ext cx="15163800" cy="2748253"/>
          </a:xfrm>
          <a:prstGeom prst="rect">
            <a:avLst/>
          </a:prstGeom>
          <a:noFill/>
        </p:spPr>
        <p:txBody>
          <a:bodyPr wrap="square" rtlCol="0">
            <a:spAutoFit/>
          </a:bodyPr>
          <a:lstStyle/>
          <a:p>
            <a:pPr algn="just">
              <a:lnSpc>
                <a:spcPct val="150000"/>
              </a:lnSpc>
            </a:pPr>
            <a:r>
              <a:rPr lang="en-US" sz="4000" i="1" dirty="0" smtClean="0">
                <a:solidFill>
                  <a:srgbClr val="002060"/>
                </a:solidFill>
                <a:latin typeface="Arial" panose="020B0604020202020204" pitchFamily="34" charset="0"/>
                <a:cs typeface="Arial" panose="020B0604020202020204" pitchFamily="34" charset="0"/>
              </a:rPr>
              <a:t>Chia </a:t>
            </a:r>
            <a:r>
              <a:rPr lang="en-US" sz="4000" i="1" dirty="0" err="1" smtClean="0">
                <a:solidFill>
                  <a:srgbClr val="002060"/>
                </a:solidFill>
                <a:latin typeface="Arial" panose="020B0604020202020204" pitchFamily="34" charset="0"/>
                <a:cs typeface="Arial" panose="020B0604020202020204" pitchFamily="34" charset="0"/>
              </a:rPr>
              <a:t>lớp</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4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thực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hiện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Luyện</a:t>
            </a:r>
            <a:r>
              <a:rPr lang="en-US" sz="4000" b="1"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tập</a:t>
            </a:r>
            <a:r>
              <a:rPr lang="en-US" sz="4000" b="1" i="1" dirty="0" smtClean="0">
                <a:solidFill>
                  <a:srgbClr val="002060"/>
                </a:solidFill>
                <a:latin typeface="Arial" panose="020B0604020202020204" pitchFamily="34" charset="0"/>
                <a:cs typeface="Arial" panose="020B0604020202020204" pitchFamily="34" charset="0"/>
              </a:rPr>
              <a:t> 2 </a:t>
            </a:r>
            <a:r>
              <a:rPr lang="en-US" sz="4000" i="1" dirty="0" err="1" smtClean="0">
                <a:solidFill>
                  <a:srgbClr val="002060"/>
                </a:solidFill>
                <a:latin typeface="Arial" panose="020B0604020202020204" pitchFamily="34" charset="0"/>
                <a:cs typeface="Arial" panose="020B0604020202020204" pitchFamily="34" charset="0"/>
              </a:rPr>
              <a:t>với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yêu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cầu</a:t>
            </a:r>
            <a:r>
              <a:rPr lang="en-US" sz="4000" i="1" dirty="0" smtClean="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1 + 3: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1</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2 + 4: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1407160" y="3642922"/>
            <a:ext cx="3733800" cy="104843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Luyện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tập</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86400" y="3810177"/>
            <a:ext cx="69717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x - 1</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3x - </a:t>
            </a:r>
            <a:r>
              <a:rPr lang="en-US" sz="4000" dirty="0">
                <a:latin typeface="Arial" panose="020B0604020202020204" pitchFamily="34" charset="0"/>
                <a:cs typeface="Arial" panose="020B0604020202020204" pitchFamily="34" charset="0"/>
              </a:rPr>
              <a:t>2). </a:t>
            </a:r>
          </a:p>
        </p:txBody>
      </p:sp>
      <p:sp>
        <p:nvSpPr>
          <p:cNvPr id="10" name="Rectangle 9"/>
          <p:cNvSpPr/>
          <p:nvPr/>
        </p:nvSpPr>
        <p:spPr>
          <a:xfrm>
            <a:off x="1402080" y="5622401"/>
            <a:ext cx="12502140" cy="707886"/>
          </a:xfrm>
          <a:prstGeom prst="rect">
            <a:avLst/>
          </a:prstGeom>
        </p:spPr>
        <p:txBody>
          <a:bodyPr wrap="none">
            <a:spAutoFit/>
          </a:bodyPr>
          <a:lstStyle/>
          <a:p>
            <a:r>
              <a:rPr lang="en-US" sz="4000" b="1" dirty="0" err="1">
                <a:solidFill>
                  <a:srgbClr val="002060"/>
                </a:solidFill>
                <a:latin typeface="Arial" panose="020B0604020202020204" pitchFamily="34" charset="0"/>
                <a:cs typeface="Arial" panose="020B0604020202020204" pitchFamily="34" charset="0"/>
              </a:rPr>
              <a:t>Cách</a:t>
            </a:r>
            <a:r>
              <a:rPr lang="en-US" sz="4000" b="1" dirty="0">
                <a:solidFill>
                  <a:srgbClr val="002060"/>
                </a:solidFill>
                <a:latin typeface="Arial" panose="020B0604020202020204" pitchFamily="34" charset="0"/>
                <a:cs typeface="Arial" panose="020B0604020202020204" pitchFamily="34" charset="0"/>
              </a:rPr>
              <a:t> 1. </a:t>
            </a:r>
            <a:r>
              <a:rPr lang="en-US" sz="4000" dirty="0" err="1">
                <a:solidFill>
                  <a:srgbClr val="002060"/>
                </a:solidFill>
                <a:latin typeface="Arial" panose="020B0604020202020204" pitchFamily="34" charset="0"/>
                <a:cs typeface="Arial" panose="020B0604020202020204" pitchFamily="34" charset="0"/>
              </a:rPr>
              <a:t>Nhân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từng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hạng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tử</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rồi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cộng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endParaRPr lang="en-US" sz="40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371600" y="6236314"/>
            <a:ext cx="1668780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x - 1)(3x - 2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3x +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.(-2)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).3x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).(-2) + x.3x + x.(-2) + (-1).3x +(-1).(-2) </a:t>
            </a: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- 6x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+ 4x</a:t>
            </a:r>
            <a:r>
              <a:rPr lang="en-US" sz="4000" baseline="30000" dirty="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- 2x - 3x + 2 </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- 8x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+ 7x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- 5x + 2 </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7867390" y="4691352"/>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251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00310" y="6352185"/>
            <a:ext cx="3067089" cy="3493073"/>
          </a:xfrm>
          <a:prstGeom prst="rect">
            <a:avLst/>
          </a:prstGeom>
        </p:spPr>
      </p:pic>
      <p:grpSp>
        <p:nvGrpSpPr>
          <p:cNvPr id="5" name="Group 4"/>
          <p:cNvGrpSpPr/>
          <p:nvPr/>
        </p:nvGrpSpPr>
        <p:grpSpPr>
          <a:xfrm>
            <a:off x="3467399" y="2324099"/>
            <a:ext cx="13829998" cy="6690297"/>
            <a:chOff x="3467399" y="2324099"/>
            <a:chExt cx="13829998" cy="6690297"/>
          </a:xfrm>
        </p:grpSpPr>
        <p:grpSp>
          <p:nvGrpSpPr>
            <p:cNvPr id="17" name="Group 11"/>
            <p:cNvGrpSpPr/>
            <p:nvPr/>
          </p:nvGrpSpPr>
          <p:grpSpPr>
            <a:xfrm flipH="1">
              <a:off x="3467399" y="2324099"/>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665986" y="2390449"/>
              <a:ext cx="11177047" cy="6410794"/>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Lại </a:t>
              </a:r>
              <a:r>
                <a:rPr lang="vi-VN" sz="4000" dirty="0">
                  <a:latin typeface="Arial" panose="020B0604020202020204" pitchFamily="34" charset="0"/>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kết quả thứ nhất trừ đi kết quả thứ hai và cho anh biết kết quả cuối cùng.</a:t>
              </a:r>
            </a:p>
            <a:p>
              <a:pPr algn="just">
                <a:lnSpc>
                  <a:spcPct val="130000"/>
                </a:lnSpc>
              </a:pPr>
              <a:r>
                <a:rPr lang="vi-VN" sz="4000" dirty="0">
                  <a:latin typeface="Arial" panose="020B0604020202020204" pitchFamily="34" charset="0"/>
                  <a:cs typeface="Arial" panose="020B0604020202020204" pitchFamily="34" charset="0"/>
                </a:rPr>
                <a:t>Anh sẽ đoán được tuổi của em.</a:t>
              </a:r>
            </a:p>
          </p:txBody>
        </p:sp>
      </p:grpSp>
      <p:sp>
        <p:nvSpPr>
          <p:cNvPr id="20" name="Rounded Rectangle 19"/>
          <p:cNvSpPr/>
          <p:nvPr/>
        </p:nvSpPr>
        <p:spPr>
          <a:xfrm>
            <a:off x="981469" y="2324100"/>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đoán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tuổi</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 name="Round Same Side Corner Rectangle 44"/>
          <p:cNvSpPr/>
          <p:nvPr/>
        </p:nvSpPr>
        <p:spPr>
          <a:xfrm>
            <a:off x="1972096" y="6733309"/>
            <a:ext cx="14401800" cy="35433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8080779"/>
            <a:ext cx="2321472" cy="3352306"/>
          </a:xfrm>
          <a:prstGeom prst="rect">
            <a:avLst/>
          </a:prstGeom>
        </p:spPr>
      </p:pic>
      <p:sp>
        <p:nvSpPr>
          <p:cNvPr id="10" name="Rectangle 9"/>
          <p:cNvSpPr/>
          <p:nvPr/>
        </p:nvSpPr>
        <p:spPr>
          <a:xfrm>
            <a:off x="2169744" y="762020"/>
            <a:ext cx="5631670" cy="738664"/>
          </a:xfrm>
          <a:prstGeom prst="rect">
            <a:avLst/>
          </a:prstGeom>
        </p:spPr>
        <p:txBody>
          <a:bodyPr wrap="none">
            <a:spAutoFit/>
          </a:bodyPr>
          <a:lstStyle/>
          <a:p>
            <a:r>
              <a:rPr lang="en-US" sz="4200" b="1" dirty="0" err="1">
                <a:solidFill>
                  <a:srgbClr val="002060"/>
                </a:solidFill>
                <a:latin typeface="Arial" panose="020B0604020202020204" pitchFamily="34" charset="0"/>
                <a:cs typeface="Arial" panose="020B0604020202020204" pitchFamily="34" charset="0"/>
              </a:rPr>
              <a:t>Cách</a:t>
            </a:r>
            <a:r>
              <a:rPr lang="en-US" sz="4200" b="1" dirty="0">
                <a:solidFill>
                  <a:srgbClr val="002060"/>
                </a:solidFill>
                <a:latin typeface="Arial" panose="020B0604020202020204" pitchFamily="34" charset="0"/>
                <a:cs typeface="Arial" panose="020B0604020202020204" pitchFamily="34" charset="0"/>
              </a:rPr>
              <a:t> </a:t>
            </a:r>
            <a:r>
              <a:rPr lang="en-US" sz="4200" b="1" dirty="0" smtClean="0">
                <a:solidFill>
                  <a:srgbClr val="002060"/>
                </a:solidFill>
                <a:latin typeface="Arial" panose="020B0604020202020204" pitchFamily="34" charset="0"/>
                <a:cs typeface="Arial" panose="020B0604020202020204" pitchFamily="34" charset="0"/>
              </a:rPr>
              <a:t>2. </a:t>
            </a:r>
            <a:r>
              <a:rPr lang="en-US" sz="4200" dirty="0" err="1">
                <a:solidFill>
                  <a:srgbClr val="002060"/>
                </a:solidFill>
                <a:latin typeface="Arial" panose="020B0604020202020204" pitchFamily="34" charset="0"/>
                <a:cs typeface="Arial" panose="020B0604020202020204" pitchFamily="34" charset="0"/>
              </a:rPr>
              <a:t>Đặt</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tính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nhân</a:t>
            </a:r>
            <a:r>
              <a:rPr lang="en-US" sz="4200" dirty="0" smtClean="0">
                <a:solidFill>
                  <a:srgbClr val="002060"/>
                </a:solidFill>
                <a:latin typeface="Arial" panose="020B0604020202020204" pitchFamily="34" charset="0"/>
                <a:cs typeface="Arial" panose="020B0604020202020204" pitchFamily="34" charset="0"/>
              </a:rPr>
              <a:t>:</a:t>
            </a:r>
            <a:endParaRPr lang="en-US" sz="4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8234818" y="762020"/>
            <a:ext cx="7191058" cy="6204388"/>
            <a:chOff x="-26673" y="-9509"/>
            <a:chExt cx="2836548" cy="2312822"/>
          </a:xfrm>
          <a:noFill/>
        </p:grpSpPr>
        <p:sp>
          <p:nvSpPr>
            <p:cNvPr id="15" name="Text Box 21"/>
            <p:cNvSpPr txBox="1"/>
            <p:nvPr/>
          </p:nvSpPr>
          <p:spPr>
            <a:xfrm>
              <a:off x="603248" y="-9509"/>
              <a:ext cx="2206627" cy="457649"/>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x - 1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1"/>
            <p:cNvSpPr txBox="1"/>
            <p:nvPr/>
          </p:nvSpPr>
          <p:spPr>
            <a:xfrm>
              <a:off x="1568411" y="500601"/>
              <a:ext cx="767324"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1"/>
            <p:cNvSpPr txBox="1"/>
            <p:nvPr/>
          </p:nvSpPr>
          <p:spPr>
            <a:xfrm>
              <a:off x="-26673" y="110026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191966" y="831381"/>
              <a:ext cx="2189007" cy="284"/>
            </a:xfrm>
            <a:prstGeom prst="line">
              <a:avLst/>
            </a:prstGeom>
            <a:grpFill/>
            <a:ln w="38100" cap="flat" cmpd="sng" algn="ctr">
              <a:solidFill>
                <a:sysClr val="windowText" lastClr="000000"/>
              </a:solidFill>
              <a:prstDash val="solid"/>
              <a:miter lim="800000"/>
            </a:ln>
            <a:effectLst/>
          </p:spPr>
        </p:cxnSp>
        <p:sp>
          <p:nvSpPr>
            <p:cNvPr id="21" name="Text Box 21"/>
            <p:cNvSpPr txBox="1"/>
            <p:nvPr/>
          </p:nvSpPr>
          <p:spPr>
            <a:xfrm>
              <a:off x="398777" y="943787"/>
              <a:ext cx="2219328"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+ 4x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  + 2</a:t>
              </a:r>
              <a:endParaRPr kumimoji="0" lang="en-US" sz="4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1"/>
            <p:cNvSpPr txBox="1"/>
            <p:nvPr/>
          </p:nvSpPr>
          <p:spPr>
            <a:xfrm>
              <a:off x="6444" y="1396787"/>
              <a:ext cx="1873622" cy="3018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21"/>
                <p:cNvSpPr txBox="1"/>
                <p:nvPr/>
              </p:nvSpPr>
              <p:spPr>
                <a:xfrm>
                  <a:off x="295273" y="28883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Text Box 21"/>
                <p:cNvSpPr txBox="1">
                  <a:spLocks noRot="1" noChangeAspect="1" noMove="1" noResize="1" noEditPoints="1" noAdjustHandles="1" noChangeArrowheads="1" noChangeShapeType="1" noTextEdit="1"/>
                </p:cNvSpPr>
                <p:nvPr/>
              </p:nvSpPr>
              <p:spPr>
                <a:xfrm>
                  <a:off x="295273" y="288834"/>
                  <a:ext cx="425450" cy="314325"/>
                </a:xfrm>
                <a:prstGeom prst="rect">
                  <a:avLst/>
                </a:prstGeom>
                <a:blipFill rotWithShape="0">
                  <a:blip r:embed="rId10"/>
                  <a:stretch>
                    <a:fillRect/>
                  </a:stretch>
                </a:blipFill>
                <a:ln w="6350">
                  <a:noFill/>
                </a:ln>
              </p:spPr>
              <p:txBody>
                <a:bodyPr/>
                <a:lstStyle/>
                <a:p>
                  <a:r>
                    <a:rPr lang="en-US">
                      <a:noFill/>
                    </a:rPr>
                    <a:t> </a:t>
                  </a:r>
                </a:p>
              </p:txBody>
            </p:sp>
          </mc:Fallback>
        </mc:AlternateContent>
        <p:cxnSp>
          <p:nvCxnSpPr>
            <p:cNvPr id="25" name="Straight Connector 24"/>
            <p:cNvCxnSpPr/>
            <p:nvPr/>
          </p:nvCxnSpPr>
          <p:spPr>
            <a:xfrm>
              <a:off x="-26673" y="1777244"/>
              <a:ext cx="2407646" cy="0"/>
            </a:xfrm>
            <a:prstGeom prst="line">
              <a:avLst/>
            </a:prstGeom>
            <a:grpFill/>
            <a:ln w="38100" cap="flat" cmpd="sng" algn="ctr">
              <a:solidFill>
                <a:sysClr val="windowText" lastClr="000000"/>
              </a:solidFill>
              <a:prstDash val="solid"/>
              <a:miter lim="800000"/>
            </a:ln>
            <a:effectLst/>
          </p:spPr>
        </p:cxnSp>
        <p:sp>
          <p:nvSpPr>
            <p:cNvPr id="26" name="Text Box 21"/>
            <p:cNvSpPr txBox="1"/>
            <p:nvPr/>
          </p:nvSpPr>
          <p:spPr>
            <a:xfrm>
              <a:off x="7277" y="1855877"/>
              <a:ext cx="2336384"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- 8x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+ 7x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40" name="Rounded Rectangle 39"/>
          <p:cNvSpPr/>
          <p:nvPr/>
        </p:nvSpPr>
        <p:spPr>
          <a:xfrm>
            <a:off x="2694040" y="7280429"/>
            <a:ext cx="3545256" cy="1048430"/>
          </a:xfrm>
          <a:prstGeom prst="roundRect">
            <a:avLst/>
          </a:prstGeom>
          <a:solidFill>
            <a:srgbClr val="FFD347"/>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Vận</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dụng</a:t>
            </a:r>
            <a:r>
              <a:rPr lang="en-US" sz="4200" b="1" dirty="0" smtClean="0">
                <a:solidFill>
                  <a:schemeClr val="tx1"/>
                </a:solidFill>
                <a:latin typeface="Arial" panose="020B0604020202020204" pitchFamily="34" charset="0"/>
                <a:cs typeface="Arial" panose="020B0604020202020204" pitchFamily="34" charset="0"/>
              </a:rPr>
              <a:t> 2</a:t>
            </a:r>
            <a:endParaRPr lang="en-US" sz="4200" b="1"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636727" y="8648821"/>
            <a:ext cx="13353336"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Rút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pic>
        <p:nvPicPr>
          <p:cNvPr id="42" name="Picture 41"/>
          <p:cNvPicPr>
            <a:picLocks noChangeAspect="1"/>
          </p:cNvPicPr>
          <p:nvPr/>
        </p:nvPicPr>
        <p:blipFill>
          <a:blip r:embed="rId11"/>
          <a:stretch>
            <a:fillRect/>
          </a:stretch>
        </p:blipFill>
        <p:spPr>
          <a:xfrm>
            <a:off x="6848896" y="7112432"/>
            <a:ext cx="1476814" cy="1181451"/>
          </a:xfrm>
          <a:prstGeom prst="rect">
            <a:avLst/>
          </a:prstGeom>
        </p:spPr>
      </p:pic>
    </p:spTree>
    <p:extLst>
      <p:ext uri="{BB962C8B-B14F-4D97-AF65-F5344CB8AC3E}">
        <p14:creationId xmlns:p14="http://schemas.microsoft.com/office/powerpoint/2010/main" val="2133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15875152" y="4937917"/>
            <a:ext cx="4414530" cy="411167"/>
            <a:chOff x="0" y="0"/>
            <a:chExt cx="2993835" cy="278844"/>
          </a:xfrm>
        </p:grpSpPr>
        <p:sp>
          <p:nvSpPr>
            <p:cNvPr id="9" name="Freeform 9"/>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657667" y="-1388310"/>
            <a:ext cx="2849499" cy="4114800"/>
          </a:xfrm>
          <a:prstGeom prst="rect">
            <a:avLst/>
          </a:prstGeom>
        </p:spPr>
      </p:pic>
      <p:grpSp>
        <p:nvGrpSpPr>
          <p:cNvPr id="21" name="Group 20"/>
          <p:cNvGrpSpPr/>
          <p:nvPr/>
        </p:nvGrpSpPr>
        <p:grpSpPr>
          <a:xfrm>
            <a:off x="1155122" y="3185660"/>
            <a:ext cx="2514599" cy="1243870"/>
            <a:chOff x="838200" y="669090"/>
            <a:chExt cx="2743199" cy="1452009"/>
          </a:xfrm>
        </p:grpSpPr>
        <p:grpSp>
          <p:nvGrpSpPr>
            <p:cNvPr id="3" name="Group 3"/>
            <p:cNvGrpSpPr/>
            <p:nvPr/>
          </p:nvGrpSpPr>
          <p:grpSpPr>
            <a:xfrm>
              <a:off x="838200" y="669090"/>
              <a:ext cx="2743199" cy="1452009"/>
              <a:chOff x="0" y="0"/>
              <a:chExt cx="2008781" cy="1913890"/>
            </a:xfrm>
          </p:grpSpPr>
          <p:sp>
            <p:nvSpPr>
              <p:cNvPr id="4"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0" name="TextBox 19"/>
            <p:cNvSpPr txBox="1"/>
            <p:nvPr/>
          </p:nvSpPr>
          <p:spPr>
            <a:xfrm>
              <a:off x="1087582" y="935942"/>
              <a:ext cx="2286000" cy="738664"/>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1136073" y="1772120"/>
            <a:ext cx="10870155"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P =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sp>
        <p:nvSpPr>
          <p:cNvPr id="23" name="Rectangle 22"/>
          <p:cNvSpPr/>
          <p:nvPr/>
        </p:nvSpPr>
        <p:spPr>
          <a:xfrm>
            <a:off x="4038600" y="2936235"/>
            <a:ext cx="11058386" cy="3970318"/>
          </a:xfrm>
          <a:prstGeom prst="rect">
            <a:avLst/>
          </a:prstGeom>
        </p:spPr>
        <p:txBody>
          <a:bodyPr wrap="square">
            <a:spAutoFit/>
          </a:bodyPr>
          <a:lstStyle/>
          <a:p>
            <a:pPr>
              <a:lnSpc>
                <a:spcPct val="150000"/>
              </a:lnSpc>
            </a:pPr>
            <a:r>
              <a:rPr lang="en-US" sz="4200" dirty="0" smtClean="0">
                <a:latin typeface="Arial" panose="020B0604020202020204" pitchFamily="34" charset="0"/>
                <a:cs typeface="Arial" panose="020B0604020202020204" pitchFamily="34" charset="0"/>
              </a:rPr>
              <a:t>P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.2x)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).1 </a:t>
            </a:r>
            <a:r>
              <a:rPr lang="en-US" sz="4200" dirty="0" smtClean="0">
                <a:latin typeface="Arial" panose="020B0604020202020204" pitchFamily="34" charset="0"/>
                <a:cs typeface="Arial" panose="020B0604020202020204" pitchFamily="34" charset="0"/>
              </a:rPr>
              <a:t>= x - 2</a:t>
            </a:r>
            <a:endParaRPr lang="en-US" sz="4200" dirty="0">
              <a:latin typeface="Arial" panose="020B0604020202020204" pitchFamily="34" charset="0"/>
              <a:cs typeface="Arial" panose="020B0604020202020204" pitchFamily="34" charset="0"/>
            </a:endParaRPr>
          </a:p>
        </p:txBody>
      </p:sp>
      <p:grpSp>
        <p:nvGrpSpPr>
          <p:cNvPr id="24" name="Group 23"/>
          <p:cNvGrpSpPr/>
          <p:nvPr/>
        </p:nvGrpSpPr>
        <p:grpSpPr>
          <a:xfrm>
            <a:off x="1136072" y="7027574"/>
            <a:ext cx="2514599" cy="1243870"/>
            <a:chOff x="838200" y="669090"/>
            <a:chExt cx="2743199" cy="1452009"/>
          </a:xfrm>
        </p:grpSpPr>
        <p:grpSp>
          <p:nvGrpSpPr>
            <p:cNvPr id="25" name="Group 3"/>
            <p:cNvGrpSpPr/>
            <p:nvPr/>
          </p:nvGrpSpPr>
          <p:grpSpPr>
            <a:xfrm>
              <a:off x="838200" y="669090"/>
              <a:ext cx="2743199" cy="1452009"/>
              <a:chOff x="0" y="0"/>
              <a:chExt cx="2008781" cy="1913890"/>
            </a:xfrm>
          </p:grpSpPr>
          <p:sp>
            <p:nvSpPr>
              <p:cNvPr id="27"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6" name="TextBox 25"/>
            <p:cNvSpPr txBox="1"/>
            <p:nvPr/>
          </p:nvSpPr>
          <p:spPr>
            <a:xfrm>
              <a:off x="1087582" y="935942"/>
              <a:ext cx="2286000" cy="862266"/>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grpSp>
      <p:sp>
        <p:nvSpPr>
          <p:cNvPr id="28" name="Rectangle 27"/>
          <p:cNvSpPr/>
          <p:nvPr/>
        </p:nvSpPr>
        <p:spPr>
          <a:xfrm>
            <a:off x="4038600" y="6754980"/>
            <a:ext cx="14001750"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x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B = (</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1</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 → B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a:latin typeface="Arial" panose="020B0604020202020204" pitchFamily="34" charset="0"/>
                <a:cs typeface="Arial" panose="020B0604020202020204" pitchFamily="34" charset="0"/>
              </a:rPr>
              <a:t>⇒ P = A + B = x – 2.</a:t>
            </a:r>
          </a:p>
        </p:txBody>
      </p:sp>
      <p:pic>
        <p:nvPicPr>
          <p:cNvPr id="30" name="Picture 29"/>
          <p:cNvPicPr>
            <a:picLocks noChangeAspect="1"/>
          </p:cNvPicPr>
          <p:nvPr/>
        </p:nvPicPr>
        <p:blipFill>
          <a:blip r:embed="rId13"/>
          <a:stretch>
            <a:fillRect/>
          </a:stretch>
        </p:blipFill>
        <p:spPr>
          <a:xfrm>
            <a:off x="14905064" y="3526431"/>
            <a:ext cx="1981372" cy="2377646"/>
          </a:xfrm>
          <a:prstGeom prst="rect">
            <a:avLst/>
          </a:prstGeom>
        </p:spPr>
      </p:pic>
      <p:sp>
        <p:nvSpPr>
          <p:cNvPr id="31" name="TextBox 30"/>
          <p:cNvSpPr txBox="1"/>
          <p:nvPr/>
        </p:nvSpPr>
        <p:spPr>
          <a:xfrm>
            <a:off x="8077200" y="657531"/>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97072" y="3990922"/>
            <a:ext cx="3067089" cy="3493073"/>
          </a:xfrm>
          <a:prstGeom prst="rect">
            <a:avLst/>
          </a:prstGeom>
        </p:spPr>
      </p:pic>
      <p:grpSp>
        <p:nvGrpSpPr>
          <p:cNvPr id="7" name="Group 6"/>
          <p:cNvGrpSpPr/>
          <p:nvPr/>
        </p:nvGrpSpPr>
        <p:grpSpPr>
          <a:xfrm>
            <a:off x="3649869" y="472495"/>
            <a:ext cx="13829998" cy="6690297"/>
            <a:chOff x="3557480" y="487314"/>
            <a:chExt cx="13829998" cy="6690297"/>
          </a:xfrm>
        </p:grpSpPr>
        <p:grpSp>
          <p:nvGrpSpPr>
            <p:cNvPr id="17" name="Group 11"/>
            <p:cNvGrpSpPr/>
            <p:nvPr/>
          </p:nvGrpSpPr>
          <p:grpSpPr>
            <a:xfrm flipH="1">
              <a:off x="3557480" y="487314"/>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756067" y="553664"/>
              <a:ext cx="11177047" cy="6410794"/>
            </a:xfrm>
            <a:prstGeom prst="rect">
              <a:avLst/>
            </a:prstGeom>
          </p:spPr>
          <p:txBody>
            <a:bodyPr wrap="square">
              <a:spAutoFit/>
            </a:bodyPr>
            <a:lstStyle/>
            <a:p>
              <a:pPr algn="just">
                <a:lnSpc>
                  <a:spcPct val="130000"/>
                </a:lnSpc>
              </a:pPr>
              <a:r>
                <a:rPr lang="vi-VN" sz="4000" dirty="0">
                  <a:solidFill>
                    <a:prstClr val="black"/>
                  </a:solidFill>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Lại </a:t>
              </a:r>
              <a:r>
                <a:rPr lang="vi-VN" sz="4000" dirty="0">
                  <a:solidFill>
                    <a:prstClr val="black"/>
                  </a:solidFill>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kết quả thứ nhất trừ đi kết quả thứ hai và cho anh biết kết quả cuối cùng.</a:t>
              </a:r>
            </a:p>
            <a:p>
              <a:pPr algn="just">
                <a:lnSpc>
                  <a:spcPct val="130000"/>
                </a:lnSpc>
              </a:pPr>
              <a:r>
                <a:rPr lang="vi-VN" sz="4000" dirty="0">
                  <a:solidFill>
                    <a:prstClr val="black"/>
                  </a:solidFill>
                  <a:cs typeface="Arial" panose="020B0604020202020204" pitchFamily="34" charset="0"/>
                </a:rPr>
                <a:t>Anh sẽ đoán được tuổi của em.</a:t>
              </a:r>
            </a:p>
          </p:txBody>
        </p:sp>
      </p:grpSp>
      <p:sp>
        <p:nvSpPr>
          <p:cNvPr id="20" name="Rounded Rectangle 19"/>
          <p:cNvSpPr/>
          <p:nvPr/>
        </p:nvSpPr>
        <p:spPr>
          <a:xfrm>
            <a:off x="1081030" y="553664"/>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đoán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tuổi</a:t>
            </a:r>
            <a:endParaRPr lang="en-US" sz="40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206057" y="7564247"/>
            <a:ext cx="15875886"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Vận</a:t>
            </a:r>
            <a:r>
              <a:rPr lang="en-US" sz="4200" b="1" u="sng" dirty="0">
                <a:solidFill>
                  <a:srgbClr val="C00000"/>
                </a:solidFill>
                <a:latin typeface="Arial" panose="020B0604020202020204" pitchFamily="34" charset="0"/>
                <a:cs typeface="Arial" panose="020B0604020202020204" pitchFamily="34" charset="0"/>
              </a:rPr>
              <a:t> </a:t>
            </a:r>
            <a:r>
              <a:rPr lang="en-US" sz="4200" b="1" u="sng" dirty="0" err="1">
                <a:solidFill>
                  <a:srgbClr val="C00000"/>
                </a:solidFill>
                <a:latin typeface="Arial" panose="020B0604020202020204" pitchFamily="34" charset="0"/>
                <a:cs typeface="Arial" panose="020B0604020202020204" pitchFamily="34" charset="0"/>
              </a:rPr>
              <a:t>dụng</a:t>
            </a:r>
            <a:r>
              <a:rPr lang="en-US" sz="4200" b="1" u="sng" dirty="0">
                <a:solidFill>
                  <a:srgbClr val="C00000"/>
                </a:solidFill>
                <a:latin typeface="Arial" panose="020B0604020202020204" pitchFamily="34" charset="0"/>
                <a:cs typeface="Arial" panose="020B0604020202020204" pitchFamily="34" charset="0"/>
              </a:rPr>
              <a:t> </a:t>
            </a:r>
            <a:r>
              <a:rPr lang="en-US" sz="4200" b="1" u="sng" dirty="0" smtClean="0">
                <a:solidFill>
                  <a:srgbClr val="C00000"/>
                </a:solidFill>
                <a:latin typeface="Arial" panose="020B0604020202020204" pitchFamily="34" charset="0"/>
                <a:cs typeface="Arial" panose="020B0604020202020204" pitchFamily="34" charset="0"/>
              </a:rPr>
              <a:t>3</a:t>
            </a:r>
            <a:r>
              <a:rPr lang="en-US" sz="4200" b="1" dirty="0" smtClean="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Pi,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p:txBody>
      </p:sp>
      <p:sp>
        <p:nvSpPr>
          <p:cNvPr id="6" name="Isosceles Triangle 5"/>
          <p:cNvSpPr/>
          <p:nvPr/>
        </p:nvSpPr>
        <p:spPr>
          <a:xfrm flipV="1">
            <a:off x="9076262" y="9589381"/>
            <a:ext cx="533400" cy="4247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026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851793" y="7874894"/>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sp>
        <p:nvSpPr>
          <p:cNvPr id="16" name="Rectangle 15"/>
          <p:cNvSpPr/>
          <p:nvPr/>
        </p:nvSpPr>
        <p:spPr>
          <a:xfrm>
            <a:off x="1526226" y="422016"/>
            <a:ext cx="15163800"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x.</a:t>
            </a:r>
          </a:p>
        </p:txBody>
      </p:sp>
      <p:sp>
        <p:nvSpPr>
          <p:cNvPr id="17" name="Oval Callout 16"/>
          <p:cNvSpPr/>
          <p:nvPr/>
        </p:nvSpPr>
        <p:spPr>
          <a:xfrm>
            <a:off x="8215795" y="3949234"/>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6226" y="4837524"/>
            <a:ext cx="15933133"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a) Tính như sau:</a:t>
            </a:r>
          </a:p>
          <a:p>
            <a:pPr>
              <a:lnSpc>
                <a:spcPct val="150000"/>
              </a:lnSpc>
            </a:pPr>
            <a:r>
              <a:rPr lang="vi-VN" sz="4000" dirty="0">
                <a:latin typeface="Arial" panose="020B0604020202020204" pitchFamily="34" charset="0"/>
                <a:cs typeface="Arial" panose="020B0604020202020204" pitchFamily="34" charset="0"/>
              </a:rPr>
              <a:t>- Kết quả thứ nhất: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 Kết quả thứ hai: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b) Đa thức biểu thị kết quả cuối: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4x</a:t>
            </a:r>
          </a:p>
          <a:p>
            <a:pPr>
              <a:lnSpc>
                <a:spcPct val="150000"/>
              </a:lnSpc>
            </a:pPr>
            <a:r>
              <a:rPr lang="vi-VN" sz="4000" dirty="0">
                <a:latin typeface="Arial" panose="020B0604020202020204" pitchFamily="34" charset="0"/>
                <a:cs typeface="Arial" panose="020B0604020202020204" pitchFamily="34" charset="0"/>
              </a:rPr>
              <a:t>Vậy Pi chỉ việc chia kết quả cuối cùng cho 4 là ra tuổi của bạn.</a:t>
            </a: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16959938" y="-1428213"/>
            <a:ext cx="2562567" cy="3700458"/>
          </a:xfrm>
          <a:prstGeom prst="rect">
            <a:avLst/>
          </a:prstGeom>
        </p:spPr>
      </p:pic>
      <p:pic>
        <p:nvPicPr>
          <p:cNvPr id="21" name="Picture 20"/>
          <p:cNvPicPr>
            <a:picLocks noChangeAspect="1"/>
          </p:cNvPicPr>
          <p:nvPr/>
        </p:nvPicPr>
        <p:blipFill>
          <a:blip r:embed="rId14"/>
          <a:stretch>
            <a:fillRect/>
          </a:stretch>
        </p:blipFill>
        <p:spPr>
          <a:xfrm>
            <a:off x="16580528" y="3576134"/>
            <a:ext cx="1571258" cy="1492352"/>
          </a:xfrm>
          <a:prstGeom prst="rect">
            <a:avLst/>
          </a:prstGeom>
        </p:spPr>
      </p:pic>
      <p:pic>
        <p:nvPicPr>
          <p:cNvPr id="22" name="Picture 21"/>
          <p:cNvPicPr>
            <a:picLocks noChangeAspect="1"/>
          </p:cNvPicPr>
          <p:nvPr/>
        </p:nvPicPr>
        <p:blipFill>
          <a:blip r:embed="rId15"/>
          <a:stretch>
            <a:fillRect/>
          </a:stretch>
        </p:blipFill>
        <p:spPr>
          <a:xfrm>
            <a:off x="15859635" y="6937395"/>
            <a:ext cx="2428365" cy="3370818"/>
          </a:xfrm>
          <a:prstGeom prst="rect">
            <a:avLst/>
          </a:prstGeom>
        </p:spPr>
      </p:pic>
    </p:spTree>
    <p:extLst>
      <p:ext uri="{BB962C8B-B14F-4D97-AF65-F5344CB8AC3E}">
        <p14:creationId xmlns:p14="http://schemas.microsoft.com/office/powerpoint/2010/main" val="27658701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9" dur="500"/>
                                        <p:tgtEl>
                                          <p:spTgt spid="19">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2" dur="500"/>
                                        <p:tgtEl>
                                          <p:spTgt spid="19">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left)">
                                      <p:cBhvr>
                                        <p:cTn id="3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623342" y="2046554"/>
            <a:ext cx="13716000" cy="2529923"/>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7.23 (</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u="sng" dirty="0">
                <a:solidFill>
                  <a:srgbClr val="002060"/>
                </a:solidFill>
                <a:latin typeface="Arial" panose="020B0604020202020204" pitchFamily="34" charset="0"/>
                <a:cs typeface="Arial" panose="020B0604020202020204" pitchFamily="34" charset="0"/>
              </a:rPr>
              <a:t>)</a:t>
            </a:r>
            <a:r>
              <a:rPr lang="en-US" sz="4400" b="1" dirty="0">
                <a:solidFill>
                  <a:srgbClr val="00206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a:p>
            <a:pPr algn="just">
              <a:lnSpc>
                <a:spcPct val="18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+ 5x - 4)</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628422" y="6528106"/>
            <a:ext cx="8225329" cy="1107996"/>
          </a:xfrm>
          <a:prstGeom prst="rect">
            <a:avLst/>
          </a:prstGeom>
        </p:spPr>
        <p:txBody>
          <a:bodyPr wrap="none">
            <a:spAutoFit/>
          </a:bodyPr>
          <a:lstStyle/>
          <a:p>
            <a:pPr lvl="0" algn="just">
              <a:lnSpc>
                <a:spcPct val="150000"/>
              </a:lnSpc>
            </a:pPr>
            <a:r>
              <a:rPr lang="en-US" sz="4400" dirty="0">
                <a:solidFill>
                  <a:prstClr val="black"/>
                </a:solidFill>
                <a:latin typeface="Arial" panose="020B0604020202020204" pitchFamily="34" charset="0"/>
                <a:cs typeface="Arial" panose="020B0604020202020204" pitchFamily="34" charset="0"/>
              </a:rPr>
              <a:t>b) (-1,2x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).(2,5x</a:t>
            </a:r>
            <a:r>
              <a:rPr lang="en-US" sz="4400" baseline="30000" dirty="0">
                <a:solidFill>
                  <a:prstClr val="black"/>
                </a:solidFill>
                <a:latin typeface="Arial" panose="020B0604020202020204" pitchFamily="34" charset="0"/>
                <a:cs typeface="Arial" panose="020B0604020202020204" pitchFamily="34" charset="0"/>
              </a:rPr>
              <a:t>4</a:t>
            </a:r>
            <a:r>
              <a:rPr lang="en-US" sz="4400" dirty="0">
                <a:solidFill>
                  <a:prstClr val="black"/>
                </a:solidFill>
                <a:latin typeface="Arial" panose="020B0604020202020204" pitchFamily="34" charset="0"/>
                <a:cs typeface="Arial" panose="020B0604020202020204" pitchFamily="34" charset="0"/>
              </a:rPr>
              <a:t> - 2x</a:t>
            </a:r>
            <a:r>
              <a:rPr lang="en-US" sz="4400" baseline="30000" dirty="0">
                <a:solidFill>
                  <a:prstClr val="black"/>
                </a:solidFill>
                <a:latin typeface="Arial" panose="020B0604020202020204" pitchFamily="34" charset="0"/>
                <a:cs typeface="Arial" panose="020B0604020202020204" pitchFamily="34" charset="0"/>
              </a:rPr>
              <a:t>3</a:t>
            </a:r>
            <a:r>
              <a:rPr lang="en-US" sz="4400" dirty="0">
                <a:solidFill>
                  <a:prstClr val="black"/>
                </a:solidFill>
                <a:latin typeface="Arial" panose="020B0604020202020204" pitchFamily="34" charset="0"/>
                <a:cs typeface="Arial" panose="020B0604020202020204" pitchFamily="34" charset="0"/>
              </a:rPr>
              <a:t> + 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 - 1,5)</a:t>
            </a:r>
          </a:p>
        </p:txBody>
      </p:sp>
      <p:sp>
        <p:nvSpPr>
          <p:cNvPr id="6" name="Rectangle 5"/>
          <p:cNvSpPr/>
          <p:nvPr/>
        </p:nvSpPr>
        <p:spPr>
          <a:xfrm>
            <a:off x="2070583" y="4341458"/>
            <a:ext cx="11274778" cy="2123658"/>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5x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 </a:t>
            </a:r>
          </a:p>
          <a:p>
            <a:pPr>
              <a:lnSpc>
                <a:spcPct val="150000"/>
              </a:lnSpc>
            </a:pPr>
            <a:r>
              <a:rPr lang="en-US" sz="4400" dirty="0" smtClean="0">
                <a:latin typeface="Arial" panose="020B0604020202020204" pitchFamily="34" charset="0"/>
                <a:cs typeface="Arial" panose="020B0604020202020204" pitchFamily="34" charset="0"/>
              </a:rPr>
              <a:t>= 12x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- 18x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+ 30x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- 24x</a:t>
            </a:r>
            <a:r>
              <a:rPr lang="en-US" sz="4400" baseline="300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2070583" y="7633562"/>
            <a:ext cx="15455417" cy="2123658"/>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2,5x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).(-2x</a:t>
            </a:r>
            <a:r>
              <a:rPr lang="fr-FR" sz="4400" baseline="30000" dirty="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1,5) </a:t>
            </a: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6</a:t>
            </a:r>
            <a:r>
              <a:rPr lang="fr-FR" sz="4400" dirty="0" smtClean="0">
                <a:latin typeface="Arial" panose="020B0604020202020204" pitchFamily="34" charset="0"/>
                <a:cs typeface="Arial" panose="020B0604020202020204" pitchFamily="34" charset="0"/>
              </a:rPr>
              <a:t> + 2,4x</a:t>
            </a:r>
            <a:r>
              <a:rPr lang="fr-FR" sz="4400" baseline="30000" dirty="0" smtClean="0">
                <a:latin typeface="Arial" panose="020B0604020202020204" pitchFamily="34" charset="0"/>
                <a:cs typeface="Arial" panose="020B0604020202020204" pitchFamily="34" charset="0"/>
              </a:rPr>
              <a:t>5</a:t>
            </a:r>
            <a:r>
              <a:rPr lang="fr-FR" sz="4400" dirty="0" smtClean="0">
                <a:latin typeface="Arial" panose="020B0604020202020204" pitchFamily="34" charset="0"/>
                <a:cs typeface="Arial" panose="020B0604020202020204" pitchFamily="34" charset="0"/>
              </a:rPr>
              <a:t> - 1,2x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+ 1,8x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endParaRPr lang="fr-FR" sz="4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smtClean="0">
                    <a:latin typeface="Arial" panose="020B0604020202020204" pitchFamily="34" charset="0"/>
                    <a:ea typeface="Calibri" panose="020F0502020204030204" pitchFamily="34" charset="0"/>
                    <a:cs typeface="Arial" panose="020B0604020202020204" pitchFamily="34" charset="0"/>
                  </a:rPr>
                  <a:t>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+ 3) - 6x(3x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94223" y="5257100"/>
            <a:ext cx="12245577" cy="4555093"/>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.3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 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6x).(-2x</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1)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- 18x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- 10x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284746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p>
              <a:p>
                <a:pPr algn="just">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354304" y="5207592"/>
                <a:ext cx="13580896" cy="4778231"/>
              </a:xfrm>
              <a:prstGeom prst="rect">
                <a:avLst/>
              </a:prstGeom>
            </p:spPr>
            <p:txBody>
              <a:bodyPr wrap="square">
                <a:spAutoFit/>
              </a:bodyPr>
              <a:lstStyle/>
              <a:p>
                <a:pPr algn="just">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x.x</a:t>
                </a:r>
                <a:r>
                  <a:rPr lang="fr-FR" sz="4000" baseline="30000" dirty="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x</a:t>
                </a:r>
                <a:r>
                  <a:rPr lang="fr-FR" sz="4000" dirty="0" smtClean="0">
                    <a:latin typeface="Arial" panose="020B0604020202020204" pitchFamily="34" charset="0"/>
                    <a:ea typeface="Calibri" panose="020F0502020204030204" pitchFamily="34" charset="0"/>
                    <a:cs typeface="Arial" panose="020B0604020202020204" pitchFamily="34" charset="0"/>
                  </a:rPr>
                  <a:t>.(-</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2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).x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- 2x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6</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- 3x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a:t>
                </a:r>
                <a:endParaRPr lang="fr-FR"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54304" y="5207592"/>
                <a:ext cx="13580896" cy="4778231"/>
              </a:xfrm>
              <a:prstGeom prst="rect">
                <a:avLst/>
              </a:prstGeom>
              <a:blipFill rotWithShape="0">
                <a:blip r:embed="rId9"/>
                <a:stretch>
                  <a:fillRect l="-1571" b="-383"/>
                </a:stretch>
              </a:blipFill>
            </p:spPr>
            <p:txBody>
              <a:bodyPr/>
              <a:lstStyle/>
              <a:p>
                <a:r>
                  <a:rPr lang="en-US">
                    <a:noFill/>
                  </a:rPr>
                  <a:t> </a:t>
                </a:r>
              </a:p>
            </p:txBody>
          </p:sp>
        </mc:Fallback>
      </mc:AlternateContent>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30387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17176559" y="7658796"/>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821572" y="-1463073"/>
            <a:ext cx="2562567" cy="3700458"/>
          </a:xfrm>
          <a:prstGeom prst="rect">
            <a:avLst/>
          </a:prstGeom>
        </p:spPr>
      </p:pic>
      <p:sp>
        <p:nvSpPr>
          <p:cNvPr id="2" name="Rectangle 1"/>
          <p:cNvSpPr/>
          <p:nvPr/>
        </p:nvSpPr>
        <p:spPr>
          <a:xfrm>
            <a:off x="1507213" y="648141"/>
            <a:ext cx="13335000"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Bài</a:t>
            </a:r>
            <a:r>
              <a:rPr lang="en-US" sz="4200" b="1" u="sng" dirty="0">
                <a:solidFill>
                  <a:srgbClr val="C00000"/>
                </a:solidFill>
                <a:latin typeface="Arial" panose="020B0604020202020204" pitchFamily="34" charset="0"/>
                <a:cs typeface="Arial" panose="020B0604020202020204" pitchFamily="34" charset="0"/>
              </a:rPr>
              <a:t> 7.25 (SGK-tr38)</a:t>
            </a:r>
            <a:r>
              <a:rPr lang="en-US" sz="4200" b="1" dirty="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 - 10)</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1507213" y="5009240"/>
            <a:ext cx="6822702"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b) (0,2x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- 3x). 5(x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- 7x + 3)</a:t>
            </a:r>
          </a:p>
        </p:txBody>
      </p:sp>
      <p:sp>
        <p:nvSpPr>
          <p:cNvPr id="4" name="Rectangle 3"/>
          <p:cNvSpPr/>
          <p:nvPr/>
        </p:nvSpPr>
        <p:spPr>
          <a:xfrm>
            <a:off x="2034944" y="2483677"/>
            <a:ext cx="14782800" cy="2525563"/>
          </a:xfrm>
          <a:prstGeom prst="rect">
            <a:avLst/>
          </a:prstGeom>
        </p:spPr>
        <p:txBody>
          <a:bodyPr wrap="square">
            <a:spAutoFit/>
          </a:bodyPr>
          <a:lstStyle/>
          <a:p>
            <a:pPr algn="just">
              <a:lnSpc>
                <a:spcPct val="13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x).(-10) </a:t>
            </a: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- 9x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2034944" y="5898225"/>
            <a:ext cx="14782800" cy="3970318"/>
          </a:xfrm>
          <a:prstGeom prst="rect">
            <a:avLst/>
          </a:prstGeom>
        </p:spPr>
        <p:txBody>
          <a:bodyPr wrap="square">
            <a:spAutoFit/>
          </a:bodyPr>
          <a:lstStyle/>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- 35x + 15</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35x</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.15 + (-</a:t>
            </a:r>
            <a:r>
              <a:rPr lang="en-US" sz="4200" dirty="0">
                <a:latin typeface="Arial" panose="020B0604020202020204" pitchFamily="34" charset="0"/>
                <a:cs typeface="Arial" panose="020B0604020202020204" pitchFamily="34" charset="0"/>
              </a:rPr>
              <a:t>3x).</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3x).(-35x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3x).15 </a:t>
            </a:r>
          </a:p>
          <a:p>
            <a:pPr algn="just">
              <a:lnSpc>
                <a:spcPct val="15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- 7x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- 22x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+ 108x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62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pic>
        <p:nvPicPr>
          <p:cNvPr id="6" name="Picture 5"/>
          <p:cNvPicPr>
            <a:picLocks noChangeAspect="1"/>
          </p:cNvPicPr>
          <p:nvPr/>
        </p:nvPicPr>
        <p:blipFill>
          <a:blip r:embed="rId13"/>
          <a:stretch>
            <a:fillRect/>
          </a:stretch>
        </p:blipFill>
        <p:spPr>
          <a:xfrm>
            <a:off x="15621000" y="155442"/>
            <a:ext cx="2209800" cy="2085886"/>
          </a:xfrm>
          <a:prstGeom prst="rect">
            <a:avLst/>
          </a:prstGeom>
        </p:spPr>
      </p:pic>
      <p:sp>
        <p:nvSpPr>
          <p:cNvPr id="7" name="Rectangle 6"/>
          <p:cNvSpPr/>
          <p:nvPr/>
        </p:nvSpPr>
        <p:spPr>
          <a:xfrm>
            <a:off x="1544320" y="611149"/>
            <a:ext cx="16306800" cy="2525563"/>
          </a:xfrm>
          <a:prstGeom prst="rect">
            <a:avLst/>
          </a:prstGeom>
        </p:spPr>
        <p:txBody>
          <a:bodyPr wrap="square">
            <a:spAutoFit/>
          </a:bodyPr>
          <a:lstStyle/>
          <a:p>
            <a:pPr>
              <a:lnSpc>
                <a:spcPct val="130000"/>
              </a:lnSpc>
            </a:pPr>
            <a:r>
              <a:rPr lang="en-US" sz="4200" b="1" u="sng" dirty="0" err="1" smtClean="0">
                <a:solidFill>
                  <a:srgbClr val="002060"/>
                </a:solidFill>
                <a:latin typeface="Arial" panose="020B0604020202020204" pitchFamily="34" charset="0"/>
                <a:cs typeface="Arial" panose="020B0604020202020204" pitchFamily="34" charset="0"/>
              </a:rPr>
              <a:t>Bài</a:t>
            </a:r>
            <a:r>
              <a:rPr lang="en-US" sz="4200" b="1" u="sng" dirty="0" smtClean="0">
                <a:solidFill>
                  <a:srgbClr val="002060"/>
                </a:solidFill>
                <a:latin typeface="Arial" panose="020B0604020202020204" pitchFamily="34" charset="0"/>
                <a:cs typeface="Arial" panose="020B0604020202020204" pitchFamily="34" charset="0"/>
              </a:rPr>
              <a:t> 7.26 (SGK - tr38)</a:t>
            </a:r>
            <a:r>
              <a:rPr lang="en-US" sz="4200" b="1" dirty="0" smtClean="0">
                <a:solidFill>
                  <a:srgbClr val="002060"/>
                </a:solidFill>
                <a:latin typeface="Arial" panose="020B0604020202020204" pitchFamily="34" charset="0"/>
                <a:cs typeface="Arial" panose="020B0604020202020204" pitchFamily="34" charset="0"/>
              </a:rPr>
              <a:t>. </a:t>
            </a:r>
            <a:endParaRPr lang="en-US" sz="4200" b="1" dirty="0">
              <a:solidFill>
                <a:srgbClr val="002060"/>
              </a:solidFill>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2 - x</a:t>
            </a:r>
            <a:r>
              <a:rPr lang="en-US" sz="4200" dirty="0">
                <a:latin typeface="Arial" panose="020B0604020202020204" pitchFamily="34" charset="0"/>
                <a:cs typeface="Arial" panose="020B0604020202020204" pitchFamily="34" charset="0"/>
              </a:rPr>
              <a:t>)</a:t>
            </a:r>
          </a:p>
        </p:txBody>
      </p:sp>
      <p:sp>
        <p:nvSpPr>
          <p:cNvPr id="14" name="Oval Callout 13"/>
          <p:cNvSpPr/>
          <p:nvPr/>
        </p:nvSpPr>
        <p:spPr>
          <a:xfrm>
            <a:off x="1513840" y="3559150"/>
            <a:ext cx="1784662" cy="1229736"/>
          </a:xfrm>
          <a:prstGeom prst="wedgeEllipseCallout">
            <a:avLst>
              <a:gd name="adj1" fmla="val 28035"/>
              <a:gd name="adj2" fmla="val 581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053279" y="3284577"/>
            <a:ext cx="12672621" cy="3365793"/>
          </a:xfrm>
          <a:prstGeom prst="rect">
            <a:avLst/>
          </a:prstGeom>
        </p:spPr>
        <p:txBody>
          <a:bodyPr wrap="square">
            <a:spAutoFit/>
          </a:bodyPr>
          <a:lstStyle/>
          <a:p>
            <a:pPr algn="just">
              <a:lnSpc>
                <a:spcPct val="130000"/>
              </a:lnSpc>
            </a:pPr>
            <a:r>
              <a:rPr lang="pt-BR" sz="4200" dirty="0">
                <a:latin typeface="Arial" panose="020B0604020202020204" pitchFamily="34" charset="0"/>
                <a:cs typeface="Arial" panose="020B0604020202020204" pitchFamily="34" charset="0"/>
              </a:rPr>
              <a:t>a) (</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 + 5</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a:t>
            </a:r>
            <a:r>
              <a:rPr lang="pt-BR" sz="4200" dirty="0">
                <a:latin typeface="Arial" panose="020B0604020202020204" pitchFamily="34" charset="0"/>
                <a:cs typeface="Arial" panose="020B0604020202020204" pitchFamily="34" charset="0"/>
              </a:rPr>
              <a:t>)</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 +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a:t>
            </a:r>
            <a:r>
              <a:rPr lang="pt-BR" sz="42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a:t>
            </a:r>
            <a:r>
              <a:rPr lang="pt-BR" sz="4200" dirty="0">
                <a:latin typeface="Arial" panose="020B0604020202020204" pitchFamily="34" charset="0"/>
                <a:cs typeface="Arial" panose="020B0604020202020204" pitchFamily="34" charset="0"/>
              </a:rPr>
              <a:t>2x).</a:t>
            </a:r>
            <a:r>
              <a:rPr lang="pt-BR" sz="4200" dirty="0" smtClean="0">
                <a:latin typeface="Arial" panose="020B0604020202020204" pitchFamily="34" charset="0"/>
                <a:cs typeface="Arial" panose="020B0604020202020204" pitchFamily="34" charset="0"/>
              </a:rPr>
              <a:t>x + (-</a:t>
            </a:r>
            <a:r>
              <a:rPr lang="pt-BR" sz="4200" dirty="0">
                <a:latin typeface="Arial" panose="020B0604020202020204" pitchFamily="34" charset="0"/>
                <a:cs typeface="Arial" panose="020B0604020202020204" pitchFamily="34" charset="0"/>
              </a:rPr>
              <a:t>2x).(-2</a:t>
            </a:r>
            <a:r>
              <a:rPr lang="pt-BR" sz="4200" dirty="0" smtClean="0">
                <a:latin typeface="Arial" panose="020B0604020202020204" pitchFamily="34" charset="0"/>
                <a:cs typeface="Arial" panose="020B0604020202020204" pitchFamily="34" charset="0"/>
              </a:rPr>
              <a:t>) + 5.x + 5</a:t>
            </a:r>
            <a:r>
              <a:rPr lang="pt-BR" sz="4200" dirty="0">
                <a:latin typeface="Arial" panose="020B0604020202020204" pitchFamily="34" charset="0"/>
                <a:cs typeface="Arial" panose="020B0604020202020204" pitchFamily="34" charset="0"/>
              </a:rPr>
              <a:t>.(-2) </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+ 4x + 5x -10 </a:t>
            </a:r>
            <a:endParaRPr lang="pt-BR" sz="4200" dirty="0">
              <a:latin typeface="Arial" panose="020B0604020202020204" pitchFamily="34" charset="0"/>
              <a:cs typeface="Arial" panose="020B0604020202020204" pitchFamily="34" charset="0"/>
            </a:endParaRP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+ 9x -10 </a:t>
            </a:r>
            <a:endParaRPr lang="pt-BR" sz="4200" dirty="0">
              <a:latin typeface="Arial" panose="020B0604020202020204" pitchFamily="34" charset="0"/>
              <a:cs typeface="Arial" panose="020B0604020202020204" pitchFamily="34" charset="0"/>
            </a:endParaRPr>
          </a:p>
        </p:txBody>
      </p:sp>
      <p:sp>
        <p:nvSpPr>
          <p:cNvPr id="11" name="Rectangle 10"/>
          <p:cNvSpPr/>
          <p:nvPr/>
        </p:nvSpPr>
        <p:spPr>
          <a:xfrm>
            <a:off x="4053279" y="6680775"/>
            <a:ext cx="10409482" cy="1061829"/>
          </a:xfrm>
          <a:prstGeom prst="rect">
            <a:avLst/>
          </a:prstGeom>
        </p:spPr>
        <p:txBody>
          <a:bodyPr wrap="square">
            <a:spAutoFit/>
          </a:bodyPr>
          <a:lstStyle/>
          <a:p>
            <a:pPr algn="just">
              <a:lnSpc>
                <a:spcPct val="150000"/>
              </a:lnSpc>
            </a:pPr>
            <a:r>
              <a:rPr lang="pl-PL" sz="4200" dirty="0">
                <a:latin typeface="Arial" panose="020B0604020202020204" pitchFamily="34" charset="0"/>
                <a:cs typeface="Arial" panose="020B0604020202020204" pitchFamily="34" charset="0"/>
              </a:rPr>
              <a:t>b)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2x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5</a:t>
            </a:r>
            <a:r>
              <a:rPr lang="pl-PL" sz="4200" dirty="0">
                <a:latin typeface="Arial" panose="020B0604020202020204" pitchFamily="34" charset="0"/>
                <a:cs typeface="Arial" panose="020B0604020202020204" pitchFamily="34" charset="0"/>
              </a:rPr>
              <a:t>).(</a:t>
            </a:r>
            <a:r>
              <a:rPr lang="pl-PL" sz="4200" dirty="0" smtClean="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4x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9x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10 </a:t>
            </a:r>
            <a:endParaRPr lang="pl-PL"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396600" y="7655350"/>
            <a:ext cx="2211751" cy="2300784"/>
          </a:xfrm>
          <a:prstGeom prst="rect">
            <a:avLst/>
          </a:prstGeom>
        </p:spPr>
      </p:pic>
      <p:grpSp>
        <p:nvGrpSpPr>
          <p:cNvPr id="16" name="Group 15"/>
          <p:cNvGrpSpPr/>
          <p:nvPr/>
        </p:nvGrpSpPr>
        <p:grpSpPr>
          <a:xfrm>
            <a:off x="4343400" y="7856829"/>
            <a:ext cx="10288123" cy="2058503"/>
            <a:chOff x="4053279" y="7839049"/>
            <a:chExt cx="10288123" cy="2058503"/>
          </a:xfrm>
        </p:grpSpPr>
        <p:sp>
          <p:nvSpPr>
            <p:cNvPr id="15" name="Rounded Rectangular Callout 14"/>
            <p:cNvSpPr/>
            <p:nvPr/>
          </p:nvSpPr>
          <p:spPr>
            <a:xfrm>
              <a:off x="4053279" y="7839049"/>
              <a:ext cx="10288123" cy="2031325"/>
            </a:xfrm>
            <a:prstGeom prst="wedgeRoundRectCallout">
              <a:avLst>
                <a:gd name="adj1" fmla="val -56187"/>
                <a:gd name="adj2" fmla="val 244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471845" y="7866227"/>
              <a:ext cx="9572349" cy="2031325"/>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Do 2</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ngược </a:t>
              </a:r>
              <a:r>
                <a:rPr lang="vi-VN" sz="4200" dirty="0">
                  <a:latin typeface="Arial" panose="020B0604020202020204" pitchFamily="34" charset="0"/>
                  <a:cs typeface="Arial" panose="020B0604020202020204" pitchFamily="34" charset="0"/>
                </a:rPr>
                <a:t>dấu nhau nên ta chỉ cần đổi dấu các hạng tử.</a:t>
              </a:r>
            </a:p>
          </p:txBody>
        </p:sp>
      </p:grpSp>
    </p:spTree>
    <p:extLst>
      <p:ext uri="{BB962C8B-B14F-4D97-AF65-F5344CB8AC3E}">
        <p14:creationId xmlns:p14="http://schemas.microsoft.com/office/powerpoint/2010/main" val="2692644110"/>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18999">
            <a:off x="-189760" y="8101671"/>
            <a:ext cx="2441997" cy="3526349"/>
          </a:xfrm>
          <a:prstGeom prst="rect">
            <a:avLst/>
          </a:prstGeom>
        </p:spPr>
      </p:pic>
      <p:grpSp>
        <p:nvGrpSpPr>
          <p:cNvPr id="4" name="Group 4"/>
          <p:cNvGrpSpPr/>
          <p:nvPr/>
        </p:nvGrpSpPr>
        <p:grpSpPr>
          <a:xfrm>
            <a:off x="1066800" y="1920946"/>
            <a:ext cx="16383000" cy="2460554"/>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46863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9" name="Rectangle 8"/>
          <p:cNvSpPr/>
          <p:nvPr/>
        </p:nvSpPr>
        <p:spPr>
          <a:xfrm>
            <a:off x="1031240" y="692184"/>
            <a:ext cx="5769528" cy="880947"/>
          </a:xfrm>
          <a:prstGeom prst="rect">
            <a:avLst/>
          </a:prstGeom>
        </p:spPr>
        <p:txBody>
          <a:bodyPr wrap="none">
            <a:spAutoFit/>
          </a:bodyPr>
          <a:lstStyle/>
          <a:p>
            <a:pPr>
              <a:lnSpc>
                <a:spcPct val="130000"/>
              </a:lnSpc>
            </a:pPr>
            <a:r>
              <a:rPr lang="en-US" sz="4400" b="1" dirty="0" err="1">
                <a:solidFill>
                  <a:srgbClr val="002060"/>
                </a:solidFill>
                <a:latin typeface="Arial" panose="020B0604020202020204" pitchFamily="34" charset="0"/>
                <a:cs typeface="Arial" panose="020B0604020202020204" pitchFamily="34" charset="0"/>
              </a:rPr>
              <a:t>Bài</a:t>
            </a:r>
            <a:r>
              <a:rPr lang="en-US" sz="4400" b="1" dirty="0">
                <a:solidFill>
                  <a:srgbClr val="002060"/>
                </a:solidFill>
                <a:latin typeface="Arial" panose="020B0604020202020204" pitchFamily="34" charset="0"/>
                <a:cs typeface="Arial" panose="020B0604020202020204" pitchFamily="34" charset="0"/>
              </a:rPr>
              <a:t> </a:t>
            </a:r>
            <a:r>
              <a:rPr lang="en-US" sz="4400" b="1" dirty="0" smtClean="0">
                <a:solidFill>
                  <a:srgbClr val="002060"/>
                </a:solidFill>
                <a:latin typeface="Arial" panose="020B0604020202020204" pitchFamily="34" charset="0"/>
                <a:cs typeface="Arial" panose="020B0604020202020204" pitchFamily="34" charset="0"/>
              </a:rPr>
              <a:t>7.28 </a:t>
            </a:r>
            <a:r>
              <a:rPr lang="en-US" sz="4400" b="1" dirty="0">
                <a:solidFill>
                  <a:srgbClr val="002060"/>
                </a:solidFill>
                <a:latin typeface="Arial" panose="020B0604020202020204" pitchFamily="34" charset="0"/>
                <a:cs typeface="Arial" panose="020B0604020202020204" pitchFamily="34" charset="0"/>
              </a:rPr>
              <a:t>(SGK - tr38</a:t>
            </a:r>
            <a:r>
              <a:rPr lang="en-US" sz="4400" b="1" dirty="0" smtClean="0">
                <a:solidFill>
                  <a:srgbClr val="002060"/>
                </a:solidFill>
                <a:latin typeface="Arial" panose="020B0604020202020204" pitchFamily="34" charset="0"/>
                <a:cs typeface="Arial" panose="020B0604020202020204" pitchFamily="34" charset="0"/>
              </a:rPr>
              <a:t>) </a:t>
            </a:r>
            <a:endParaRPr lang="en-US" sz="44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648441" y="591466"/>
            <a:ext cx="10801355" cy="982513"/>
          </a:xfrm>
          <a:prstGeom prst="rect">
            <a:avLst/>
          </a:prstGeom>
        </p:spPr>
        <p:txBody>
          <a:bodyPr wrap="none">
            <a:spAutoFit/>
          </a:bodyPr>
          <a:lstStyle/>
          <a:p>
            <a:pPr algn="just">
              <a:lnSpc>
                <a:spcPct val="150000"/>
              </a:lnSpc>
              <a:spcBef>
                <a:spcPts val="600"/>
              </a:spcBef>
              <a:spcAft>
                <a:spcPts val="600"/>
              </a:spcAft>
            </a:pP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nhân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thức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sau</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524000" y="2093141"/>
            <a:ext cx="11277600" cy="2031325"/>
          </a:xfrm>
          <a:prstGeom prst="rect">
            <a:avLst/>
          </a:prstGeom>
        </p:spPr>
        <p:txBody>
          <a:bodyPr wrap="square">
            <a:spAutoFit/>
          </a:bodyPr>
          <a:lstStyle/>
          <a:p>
            <a:pPr>
              <a:lnSpc>
                <a:spcPct val="150000"/>
              </a:lnSpc>
            </a:pPr>
            <a:r>
              <a:rPr lang="pt-BR" sz="4400" dirty="0">
                <a:solidFill>
                  <a:schemeClr val="bg1"/>
                </a:solidFill>
                <a:latin typeface="Arial" panose="020B0604020202020204" pitchFamily="34" charset="0"/>
                <a:cs typeface="Arial" panose="020B0604020202020204" pitchFamily="34" charset="0"/>
              </a:rPr>
              <a:t>a) </a:t>
            </a:r>
            <a:r>
              <a:rPr lang="pt-BR" sz="4400" dirty="0" smtClean="0">
                <a:solidFill>
                  <a:schemeClr val="bg1"/>
                </a:solidFill>
                <a:latin typeface="Arial" panose="020B0604020202020204" pitchFamily="34" charset="0"/>
                <a:cs typeface="Arial" panose="020B0604020202020204" pitchFamily="34" charset="0"/>
              </a:rPr>
              <a:t>5x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+ 4x - 4 và 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+ 3x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- 5</a:t>
            </a:r>
            <a:endParaRPr lang="pt-BR" sz="4400" dirty="0">
              <a:solidFill>
                <a:schemeClr val="bg1"/>
              </a:solidFill>
              <a:latin typeface="Arial" panose="020B0604020202020204" pitchFamily="34" charset="0"/>
              <a:cs typeface="Arial" panose="020B0604020202020204" pitchFamily="34" charset="0"/>
            </a:endParaRPr>
          </a:p>
          <a:p>
            <a:pPr>
              <a:lnSpc>
                <a:spcPct val="150000"/>
              </a:lnSpc>
            </a:pPr>
            <a:r>
              <a:rPr lang="pt-BR" sz="4400" dirty="0">
                <a:solidFill>
                  <a:schemeClr val="bg1"/>
                </a:solidFill>
                <a:latin typeface="Arial" panose="020B0604020202020204" pitchFamily="34" charset="0"/>
                <a:cs typeface="Arial" panose="020B0604020202020204" pitchFamily="34" charset="0"/>
              </a:rPr>
              <a:t>b) </a:t>
            </a:r>
            <a:r>
              <a:rPr lang="pt-BR" sz="4400" dirty="0" smtClean="0">
                <a:solidFill>
                  <a:schemeClr val="bg1"/>
                </a:solidFill>
                <a:latin typeface="Arial" panose="020B0604020202020204" pitchFamily="34" charset="0"/>
                <a:cs typeface="Arial" panose="020B0604020202020204" pitchFamily="34" charset="0"/>
              </a:rPr>
              <a:t>-2,5x</a:t>
            </a:r>
            <a:r>
              <a:rPr lang="pt-BR" sz="4400" baseline="30000" dirty="0" smtClean="0">
                <a:solidFill>
                  <a:schemeClr val="bg1"/>
                </a:solidFill>
                <a:latin typeface="Arial" panose="020B0604020202020204" pitchFamily="34" charset="0"/>
                <a:cs typeface="Arial" panose="020B0604020202020204" pitchFamily="34" charset="0"/>
              </a:rPr>
              <a:t>4</a:t>
            </a:r>
            <a:r>
              <a:rPr lang="pt-BR" sz="4400" dirty="0" smtClean="0">
                <a:solidFill>
                  <a:schemeClr val="bg1"/>
                </a:solidFill>
                <a:latin typeface="Arial" panose="020B0604020202020204" pitchFamily="34" charset="0"/>
                <a:cs typeface="Arial" panose="020B0604020202020204" pitchFamily="34" charset="0"/>
              </a:rPr>
              <a:t> + 0,5x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+ 1 </a:t>
            </a:r>
            <a:r>
              <a:rPr lang="pt-BR" sz="4400" dirty="0">
                <a:solidFill>
                  <a:schemeClr val="bg1"/>
                </a:solidFill>
                <a:latin typeface="Arial" panose="020B0604020202020204" pitchFamily="34" charset="0"/>
                <a:cs typeface="Arial" panose="020B0604020202020204" pitchFamily="34" charset="0"/>
              </a:rPr>
              <a:t>và </a:t>
            </a:r>
            <a:r>
              <a:rPr lang="pt-BR" sz="4400" dirty="0" smtClean="0">
                <a:solidFill>
                  <a:schemeClr val="bg1"/>
                </a:solidFill>
                <a:latin typeface="Arial" panose="020B0604020202020204" pitchFamily="34" charset="0"/>
                <a:cs typeface="Arial" panose="020B0604020202020204" pitchFamily="34" charset="0"/>
              </a:rPr>
              <a:t>4x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 + 6</a:t>
            </a:r>
            <a:endParaRPr lang="pt-BR" sz="4400" dirty="0">
              <a:solidFill>
                <a:schemeClr val="bg1"/>
              </a:solidFill>
              <a:latin typeface="Arial" panose="020B0604020202020204" pitchFamily="34" charset="0"/>
              <a:cs typeface="Arial" panose="020B0604020202020204" pitchFamily="34" charset="0"/>
            </a:endParaRPr>
          </a:p>
        </p:txBody>
      </p:sp>
      <p:sp>
        <p:nvSpPr>
          <p:cNvPr id="16" name="Oval Callout 15"/>
          <p:cNvSpPr/>
          <p:nvPr/>
        </p:nvSpPr>
        <p:spPr>
          <a:xfrm>
            <a:off x="1066800" y="4998720"/>
            <a:ext cx="3276600" cy="1897379"/>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rgbClr val="C00000"/>
                </a:solidFill>
                <a:latin typeface="Arial" panose="020B0604020202020204" pitchFamily="34" charset="0"/>
                <a:cs typeface="Arial" panose="020B0604020202020204" pitchFamily="34" charset="0"/>
              </a:rPr>
              <a:t>Kết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quả</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800600" y="4988561"/>
            <a:ext cx="11353800" cy="2123658"/>
          </a:xfrm>
          <a:prstGeom prst="rect">
            <a:avLst/>
          </a:prstGeom>
        </p:spPr>
        <p:txBody>
          <a:bodyPr wrap="square">
            <a:spAutoFit/>
          </a:bodyPr>
          <a:lstStyle/>
          <a:p>
            <a:pPr algn="just">
              <a:lnSpc>
                <a:spcPct val="150000"/>
              </a:lnSpc>
            </a:pPr>
            <a:r>
              <a:rPr lang="pt-BR" sz="4400" dirty="0">
                <a:latin typeface="Arial" panose="020B0604020202020204" pitchFamily="34" charset="0"/>
                <a:cs typeface="Arial" panose="020B0604020202020204" pitchFamily="34" charset="0"/>
              </a:rPr>
              <a:t>a) (</a:t>
            </a:r>
            <a:r>
              <a:rPr lang="pt-BR" sz="4400" dirty="0" smtClean="0">
                <a:latin typeface="Arial" panose="020B0604020202020204" pitchFamily="34" charset="0"/>
                <a:cs typeface="Arial" panose="020B0604020202020204" pitchFamily="34" charset="0"/>
              </a:rPr>
              <a:t>5x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+ 4x - 4</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+ 3x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- 5</a:t>
            </a:r>
            <a:r>
              <a:rPr lang="pt-BR" sz="4400" dirty="0">
                <a:latin typeface="Arial" panose="020B0604020202020204" pitchFamily="34" charset="0"/>
                <a:cs typeface="Arial" panose="020B0604020202020204" pitchFamily="34" charset="0"/>
              </a:rPr>
              <a:t>)</a:t>
            </a:r>
          </a:p>
          <a:p>
            <a:pPr algn="just">
              <a:lnSpc>
                <a:spcPct val="150000"/>
              </a:lnSpc>
            </a:pP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6</a:t>
            </a:r>
            <a:r>
              <a:rPr lang="pt-BR" sz="4400" dirty="0" smtClean="0">
                <a:latin typeface="Arial" panose="020B0604020202020204" pitchFamily="34" charset="0"/>
                <a:cs typeface="Arial" panose="020B0604020202020204" pitchFamily="34" charset="0"/>
              </a:rPr>
              <a:t> + 13x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4</a:t>
            </a:r>
            <a:r>
              <a:rPr lang="pt-BR" sz="4400" dirty="0" smtClean="0">
                <a:latin typeface="Arial" panose="020B0604020202020204" pitchFamily="34" charset="0"/>
                <a:cs typeface="Arial" panose="020B0604020202020204" pitchFamily="34" charset="0"/>
              </a:rPr>
              <a:t> - 17x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- 20x + 20 </a:t>
            </a:r>
            <a:endParaRPr lang="pt-BR" sz="4400" dirty="0">
              <a:latin typeface="Arial" panose="020B0604020202020204" pitchFamily="34" charset="0"/>
              <a:cs typeface="Arial" panose="020B0604020202020204" pitchFamily="34" charset="0"/>
            </a:endParaRPr>
          </a:p>
        </p:txBody>
      </p:sp>
      <p:sp>
        <p:nvSpPr>
          <p:cNvPr id="14" name="Rectangle 13"/>
          <p:cNvSpPr/>
          <p:nvPr/>
        </p:nvSpPr>
        <p:spPr>
          <a:xfrm>
            <a:off x="4800600" y="7306907"/>
            <a:ext cx="10515600" cy="2031325"/>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2,5x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+ 0,5x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 + 6</a:t>
            </a:r>
            <a:r>
              <a:rPr lang="en-US" sz="4400" dirty="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-10x</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+ 7x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 + 6 </a:t>
            </a:r>
            <a:endParaRPr lang="en-US" sz="4400" dirty="0">
              <a:latin typeface="Arial" panose="020B0604020202020204" pitchFamily="34" charset="0"/>
              <a:cs typeface="Arial" panose="020B0604020202020204" pitchFamily="34" charset="0"/>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2001">
            <a:off x="16281749" y="7817511"/>
            <a:ext cx="2441997" cy="3526349"/>
          </a:xfrm>
          <a:prstGeom prst="rect">
            <a:avLst/>
          </a:prstGeom>
        </p:spPr>
      </p:pic>
    </p:spTree>
    <p:extLst>
      <p:ext uri="{BB962C8B-B14F-4D97-AF65-F5344CB8AC3E}">
        <p14:creationId xmlns:p14="http://schemas.microsoft.com/office/powerpoint/2010/main" val="51601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xmlns=""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xmlns=""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xmlns=""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xmlns=""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a16="http://schemas.microsoft.com/office/drawing/2014/main" xmlns=""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xmlns=""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a16="http://schemas.microsoft.com/office/drawing/2014/main" xmlns="" id="{5FF0E80C-B9AD-073A-406E-F32F7D8061FC}"/>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xmlns="" id="{F1895DA0-99C9-F7C9-4BBB-FA2B642D06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xmlns="" id="{DBE679A6-E5B1-FA99-A145-3581681CE3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xmlns="" id="{AF5229AB-C5E2-490A-D16F-31438F4AB0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xmlns="" id="{0CD72171-44F0-8F25-429D-BE9586249037}"/>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rot="21095236">
              <a:off x="4673503" y="4825296"/>
              <a:ext cx="1095223" cy="1198887"/>
            </a:xfrm>
            <a:prstGeom prst="rect">
              <a:avLst/>
            </a:prstGeom>
          </p:spPr>
        </p:pic>
      </p:grpSp>
      <p:pic>
        <p:nvPicPr>
          <p:cNvPr id="32" name="Picture 6">
            <a:extLst>
              <a:ext uri="{FF2B5EF4-FFF2-40B4-BE49-F238E27FC236}">
                <a16:creationId xmlns:a16="http://schemas.microsoft.com/office/drawing/2014/main" xmlns=""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a16="http://schemas.microsoft.com/office/drawing/2014/main" xmlns="" id="{81A96C74-752B-7A34-4A63-D1C14368EA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a16="http://schemas.microsoft.com/office/drawing/2014/main" xmlns="" id="{CB0DA85E-15EC-33AD-C9CB-E91EDD95A8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a16="http://schemas.microsoft.com/office/drawing/2014/main" xmlns="" id="{3F2E017F-D1DA-B8AF-7754-F21A859758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a16="http://schemas.microsoft.com/office/drawing/2014/main" xmlns="" id="{EE0F18A4-6704-DD9D-F11E-983C4B395E7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a16="http://schemas.microsoft.com/office/drawing/2014/main" xmlns="" id="{7F0DCD62-E54A-9555-291B-8C1F25DB153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a16="http://schemas.microsoft.com/office/drawing/2014/main" xmlns="" id="{320B7D2E-655F-20CB-18E4-D8FF1521796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a16="http://schemas.microsoft.com/office/drawing/2014/main" xmlns="" id="{3F9CFA12-C527-4115-0995-8CB6A708178D}"/>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a16="http://schemas.microsoft.com/office/drawing/2014/main" xmlns="" id="{3891DFB6-553D-5BA7-9064-1927C1D8944B}"/>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a16="http://schemas.microsoft.com/office/drawing/2014/main" xmlns="" id="{2C8EA7C9-F3A0-78DC-B4FC-7C65252D6EA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a16="http://schemas.microsoft.com/office/drawing/2014/main" xmlns="" id="{9CAE4A15-BBEB-69B4-654E-9B38B6F7567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a16="http://schemas.microsoft.com/office/drawing/2014/main" xmlns="" id="{3F9DFB7D-4CC9-FE7F-8610-BA0D25850214}"/>
              </a:ext>
            </a:extLst>
          </p:cNvPr>
          <p:cNvPicPr>
            <a:picLocks noChangeAspect="1"/>
          </p:cNvPicPr>
          <p:nvPr/>
        </p:nvPicPr>
        <p:blipFill>
          <a:blip r:embed="rId30"/>
          <a:stretch>
            <a:fillRect/>
          </a:stretch>
        </p:blipFill>
        <p:spPr>
          <a:xfrm>
            <a:off x="12033752" y="4712216"/>
            <a:ext cx="3026927" cy="2075868"/>
          </a:xfrm>
          <a:prstGeom prst="rect">
            <a:avLst/>
          </a:prstGeom>
        </p:spPr>
      </p:pic>
      <p:pic>
        <p:nvPicPr>
          <p:cNvPr id="44" name="Picture 11">
            <a:extLst>
              <a:ext uri="{FF2B5EF4-FFF2-40B4-BE49-F238E27FC236}">
                <a16:creationId xmlns:a16="http://schemas.microsoft.com/office/drawing/2014/main" xmlns="" id="{AD31EBF9-1195-1655-E0A1-FF9C7F7AA0F6}"/>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a16="http://schemas.microsoft.com/office/drawing/2014/main" xmlns="" id="{3059A749-93E1-B955-FD75-F8A10006D1B7}"/>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a16="http://schemas.microsoft.com/office/drawing/2014/main" xmlns="" id="{989A80AF-E20D-CA64-B229-696C24A3AD7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a16="http://schemas.microsoft.com/office/drawing/2014/main" xmlns="" id="{706219D1-1074-E1E1-9B80-54E0A4F92BA3}"/>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a16="http://schemas.microsoft.com/office/drawing/2014/main" xmlns="" id="{7CA40649-0834-6384-D653-72432C22A04E}"/>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a16="http://schemas.microsoft.com/office/drawing/2014/main" xmlns="" id="{C7E09598-3AED-44CD-AC84-C689CEA7E9B7}"/>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xmlns=""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a16="http://schemas.microsoft.com/office/drawing/2014/main" xmlns=""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a16="http://schemas.microsoft.com/office/drawing/2014/main" xmlns=""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xmlns=""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xmlns=""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xmlns=""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xmlns=""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a16="http://schemas.microsoft.com/office/drawing/2014/main" xmlns=""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xmlns=""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xmlns=""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xmlns=""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xmlns=""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xmlns=""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xmlns=""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xmlns=""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xmlns=""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a16="http://schemas.microsoft.com/office/drawing/2014/main" xmlns=""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xmlns="" id="{5FF0E80C-B9AD-073A-406E-F32F7D8061FC}"/>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xmlns=""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xmlns=""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xmlns="" id="{0CD72171-44F0-8F25-429D-BE9586249037}"/>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xmlns="" id="{52289406-86B0-1D1A-5CB2-3DEE5266C2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255518" y="511136"/>
            <a:ext cx="9305217" cy="9872909"/>
          </a:xfrm>
          <a:prstGeom prst="rect">
            <a:avLst/>
          </a:prstGeom>
        </p:spPr>
      </p:pic>
      <p:pic>
        <p:nvPicPr>
          <p:cNvPr id="68" name="Picture 67">
            <a:hlinkClick r:id="rId15" action="ppaction://hlinksldjump"/>
            <a:extLst>
              <a:ext uri="{FF2B5EF4-FFF2-40B4-BE49-F238E27FC236}">
                <a16:creationId xmlns:a16="http://schemas.microsoft.com/office/drawing/2014/main" xmlns="" id="{1E457CC4-7B44-5608-750F-717E0C74CFBC}"/>
              </a:ext>
            </a:extLst>
          </p:cNvPr>
          <p:cNvPicPr>
            <a:picLocks noChangeAspect="1"/>
          </p:cNvPicPr>
          <p:nvPr/>
        </p:nvPicPr>
        <p:blipFill>
          <a:blip r:embed="rId16"/>
          <a:stretch>
            <a:fillRect/>
          </a:stretch>
        </p:blipFill>
        <p:spPr>
          <a:xfrm>
            <a:off x="7635110" y="6535764"/>
            <a:ext cx="3017781" cy="2313633"/>
          </a:xfrm>
          <a:prstGeom prst="rect">
            <a:avLst/>
          </a:prstGeom>
        </p:spPr>
      </p:pic>
      <p:pic>
        <p:nvPicPr>
          <p:cNvPr id="69" name="Picture 68">
            <a:extLst>
              <a:ext uri="{FF2B5EF4-FFF2-40B4-BE49-F238E27FC236}">
                <a16:creationId xmlns:a16="http://schemas.microsoft.com/office/drawing/2014/main" xmlns="" id="{442CA6F6-564C-AB07-6304-31587E9E7321}"/>
              </a:ext>
            </a:extLst>
          </p:cNvPr>
          <p:cNvPicPr>
            <a:picLocks noChangeAspect="1"/>
          </p:cNvPicPr>
          <p:nvPr/>
        </p:nvPicPr>
        <p:blipFill>
          <a:blip r:embed="rId17"/>
          <a:stretch>
            <a:fillRect/>
          </a:stretch>
        </p:blipFill>
        <p:spPr>
          <a:xfrm>
            <a:off x="4255519" y="3974903"/>
            <a:ext cx="2067197" cy="2057400"/>
          </a:xfrm>
          <a:prstGeom prst="rect">
            <a:avLst/>
          </a:prstGeom>
        </p:spPr>
      </p:pic>
      <p:pic>
        <p:nvPicPr>
          <p:cNvPr id="80" name="Picture 79">
            <a:extLst>
              <a:ext uri="{FF2B5EF4-FFF2-40B4-BE49-F238E27FC236}">
                <a16:creationId xmlns:a16="http://schemas.microsoft.com/office/drawing/2014/main" xmlns="" id="{CD67DA84-66F9-FAB2-E4F6-92E51B8BEED0}"/>
              </a:ext>
            </a:extLst>
          </p:cNvPr>
          <p:cNvPicPr>
            <a:picLocks noChangeAspect="1"/>
          </p:cNvPicPr>
          <p:nvPr/>
        </p:nvPicPr>
        <p:blipFill>
          <a:blip r:embed="rId18"/>
          <a:stretch>
            <a:fillRect/>
          </a:stretch>
        </p:blipFill>
        <p:spPr>
          <a:xfrm>
            <a:off x="5061173" y="1185558"/>
            <a:ext cx="2036618" cy="2057400"/>
          </a:xfrm>
          <a:prstGeom prst="rect">
            <a:avLst/>
          </a:prstGeom>
        </p:spPr>
      </p:pic>
      <p:pic>
        <p:nvPicPr>
          <p:cNvPr id="81" name="Picture 80">
            <a:extLst>
              <a:ext uri="{FF2B5EF4-FFF2-40B4-BE49-F238E27FC236}">
                <a16:creationId xmlns:a16="http://schemas.microsoft.com/office/drawing/2014/main" xmlns="" id="{6CCACDCD-70D7-50B0-4FFE-3C884D9DC320}"/>
              </a:ext>
            </a:extLst>
          </p:cNvPr>
          <p:cNvPicPr>
            <a:picLocks noChangeAspect="1"/>
          </p:cNvPicPr>
          <p:nvPr/>
        </p:nvPicPr>
        <p:blipFill>
          <a:blip r:embed="rId19"/>
          <a:stretch>
            <a:fillRect/>
          </a:stretch>
        </p:blipFill>
        <p:spPr>
          <a:xfrm>
            <a:off x="7918640" y="414228"/>
            <a:ext cx="1995053" cy="2057400"/>
          </a:xfrm>
          <a:prstGeom prst="rect">
            <a:avLst/>
          </a:prstGeom>
        </p:spPr>
      </p:pic>
      <p:pic>
        <p:nvPicPr>
          <p:cNvPr id="82" name="Picture 81">
            <a:extLst>
              <a:ext uri="{FF2B5EF4-FFF2-40B4-BE49-F238E27FC236}">
                <a16:creationId xmlns:a16="http://schemas.microsoft.com/office/drawing/2014/main" xmlns="" id="{9F170195-1CDB-1009-5808-FC2F94D8563F}"/>
              </a:ext>
            </a:extLst>
          </p:cNvPr>
          <p:cNvPicPr>
            <a:picLocks noChangeAspect="1"/>
          </p:cNvPicPr>
          <p:nvPr/>
        </p:nvPicPr>
        <p:blipFill>
          <a:blip r:embed="rId20"/>
          <a:stretch>
            <a:fillRect/>
          </a:stretch>
        </p:blipFill>
        <p:spPr>
          <a:xfrm>
            <a:off x="11890175" y="1063470"/>
            <a:ext cx="2142308" cy="2194560"/>
          </a:xfrm>
          <a:prstGeom prst="rect">
            <a:avLst/>
          </a:prstGeom>
        </p:spPr>
      </p:pic>
      <p:pic>
        <p:nvPicPr>
          <p:cNvPr id="83" name="Picture 82">
            <a:extLst>
              <a:ext uri="{FF2B5EF4-FFF2-40B4-BE49-F238E27FC236}">
                <a16:creationId xmlns:a16="http://schemas.microsoft.com/office/drawing/2014/main" xmlns="" id="{C24C76B6-42AB-EED0-CA00-BD017640F9CB}"/>
              </a:ext>
            </a:extLst>
          </p:cNvPr>
          <p:cNvPicPr>
            <a:picLocks noChangeAspect="1"/>
          </p:cNvPicPr>
          <p:nvPr/>
        </p:nvPicPr>
        <p:blipFill>
          <a:blip r:embed="rId21"/>
          <a:stretch>
            <a:fillRect/>
          </a:stretch>
        </p:blipFill>
        <p:spPr>
          <a:xfrm>
            <a:off x="11615987" y="3618728"/>
            <a:ext cx="2194560" cy="2194560"/>
          </a:xfrm>
          <a:prstGeom prst="rect">
            <a:avLst/>
          </a:prstGeom>
        </p:spPr>
      </p:pic>
      <p:pic>
        <p:nvPicPr>
          <p:cNvPr id="10" name="Picture 9">
            <a:hlinkClick r:id="rId22" action="ppaction://hlinksldjump"/>
            <a:extLst>
              <a:ext uri="{FF2B5EF4-FFF2-40B4-BE49-F238E27FC236}">
                <a16:creationId xmlns:a16="http://schemas.microsoft.com/office/drawing/2014/main" xmlns="" id="{03323B50-D446-3647-D894-29CE2FEFF95A}"/>
              </a:ext>
            </a:extLst>
          </p:cNvPr>
          <p:cNvPicPr>
            <a:picLocks noChangeAspect="1"/>
          </p:cNvPicPr>
          <p:nvPr/>
        </p:nvPicPr>
        <p:blipFill>
          <a:blip r:embed="rId17"/>
          <a:stretch>
            <a:fillRect/>
          </a:stretch>
        </p:blipFill>
        <p:spPr>
          <a:xfrm>
            <a:off x="4262108" y="3955728"/>
            <a:ext cx="2067197" cy="2057400"/>
          </a:xfrm>
          <a:prstGeom prst="rect">
            <a:avLst/>
          </a:prstGeom>
        </p:spPr>
      </p:pic>
      <p:pic>
        <p:nvPicPr>
          <p:cNvPr id="11" name="Picture 10">
            <a:hlinkClick r:id="rId23" action="ppaction://hlinksldjump"/>
            <a:extLst>
              <a:ext uri="{FF2B5EF4-FFF2-40B4-BE49-F238E27FC236}">
                <a16:creationId xmlns:a16="http://schemas.microsoft.com/office/drawing/2014/main" xmlns="" id="{416AB07F-E0F0-8DFD-F81E-D156E50F3E24}"/>
              </a:ext>
            </a:extLst>
          </p:cNvPr>
          <p:cNvPicPr>
            <a:picLocks noChangeAspect="1"/>
          </p:cNvPicPr>
          <p:nvPr/>
        </p:nvPicPr>
        <p:blipFill>
          <a:blip r:embed="rId18"/>
          <a:stretch>
            <a:fillRect/>
          </a:stretch>
        </p:blipFill>
        <p:spPr>
          <a:xfrm>
            <a:off x="5078237" y="1204733"/>
            <a:ext cx="2036618" cy="2057400"/>
          </a:xfrm>
          <a:prstGeom prst="rect">
            <a:avLst/>
          </a:prstGeom>
        </p:spPr>
      </p:pic>
      <p:pic>
        <p:nvPicPr>
          <p:cNvPr id="12" name="Picture 11">
            <a:hlinkClick r:id="rId24" action="ppaction://hlinksldjump"/>
            <a:extLst>
              <a:ext uri="{FF2B5EF4-FFF2-40B4-BE49-F238E27FC236}">
                <a16:creationId xmlns:a16="http://schemas.microsoft.com/office/drawing/2014/main" xmlns="" id="{5036AD05-7AA4-6F79-94CB-2BE30D5C3D7D}"/>
              </a:ext>
            </a:extLst>
          </p:cNvPr>
          <p:cNvPicPr>
            <a:picLocks noChangeAspect="1"/>
          </p:cNvPicPr>
          <p:nvPr/>
        </p:nvPicPr>
        <p:blipFill>
          <a:blip r:embed="rId19"/>
          <a:stretch>
            <a:fillRect/>
          </a:stretch>
        </p:blipFill>
        <p:spPr>
          <a:xfrm>
            <a:off x="7918640" y="406346"/>
            <a:ext cx="1995053" cy="2057400"/>
          </a:xfrm>
          <a:prstGeom prst="rect">
            <a:avLst/>
          </a:prstGeom>
        </p:spPr>
      </p:pic>
      <p:pic>
        <p:nvPicPr>
          <p:cNvPr id="13" name="Picture 12">
            <a:hlinkClick r:id="rId25" action="ppaction://hlinksldjump"/>
            <a:extLst>
              <a:ext uri="{FF2B5EF4-FFF2-40B4-BE49-F238E27FC236}">
                <a16:creationId xmlns:a16="http://schemas.microsoft.com/office/drawing/2014/main" xmlns="" id="{523E136A-FDB5-9271-4360-CC3EEEBA31A9}"/>
              </a:ext>
            </a:extLst>
          </p:cNvPr>
          <p:cNvPicPr>
            <a:picLocks noChangeAspect="1"/>
          </p:cNvPicPr>
          <p:nvPr/>
        </p:nvPicPr>
        <p:blipFill>
          <a:blip r:embed="rId20"/>
          <a:stretch>
            <a:fillRect/>
          </a:stretch>
        </p:blipFill>
        <p:spPr>
          <a:xfrm>
            <a:off x="11878261" y="1076253"/>
            <a:ext cx="2142308" cy="2194560"/>
          </a:xfrm>
          <a:prstGeom prst="rect">
            <a:avLst/>
          </a:prstGeom>
        </p:spPr>
      </p:pic>
      <p:pic>
        <p:nvPicPr>
          <p:cNvPr id="14" name="Picture 13">
            <a:hlinkClick r:id="rId26" action="ppaction://hlinksldjump"/>
            <a:extLst>
              <a:ext uri="{FF2B5EF4-FFF2-40B4-BE49-F238E27FC236}">
                <a16:creationId xmlns:a16="http://schemas.microsoft.com/office/drawing/2014/main" xmlns="" id="{52827EA9-F442-DAC5-53E5-E16B06EB61E9}"/>
              </a:ext>
            </a:extLst>
          </p:cNvPr>
          <p:cNvPicPr>
            <a:picLocks noChangeAspect="1"/>
          </p:cNvPicPr>
          <p:nvPr/>
        </p:nvPicPr>
        <p:blipFill>
          <a:blip r:embed="rId21"/>
          <a:stretch>
            <a:fillRect/>
          </a:stretch>
        </p:blipFill>
        <p:spPr>
          <a:xfrm>
            <a:off x="11615987" y="3636966"/>
            <a:ext cx="2194560"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(5x − 2)(2x + 1)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− 3x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(x+2) + 3x(x+1</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1821872"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Tìm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x </a:t>
            </a:r>
            <a:r>
              <a:rPr lang="en-US" sz="4800" dirty="0" err="1">
                <a:solidFill>
                  <a:schemeClr val="tx1"/>
                </a:solidFill>
                <a:latin typeface="Arial" panose="020B0604020202020204" pitchFamily="34" charset="0"/>
                <a:cs typeface="Arial" panose="020B0604020202020204" pitchFamily="34" charset="0"/>
              </a:rPr>
              <a:t>thỏa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mãn</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a:t>
            </a:r>
            <a:r>
              <a:rPr lang="en-US" sz="4800" dirty="0">
                <a:solidFill>
                  <a:schemeClr val="tx1"/>
                </a:solidFill>
                <a:latin typeface="Arial" panose="020B0604020202020204" pitchFamily="34" charset="0"/>
                <a:cs typeface="Arial" panose="020B0604020202020204" pitchFamily="34" charset="0"/>
              </a:rPr>
              <a:t>2x - 3)(x + 2) + (x + 5)(4 - x) = </a:t>
            </a:r>
            <a:r>
              <a:rPr lang="en-US" sz="4800" dirty="0" smtClean="0">
                <a:solidFill>
                  <a:schemeClr val="tx1"/>
                </a:solidFill>
                <a:latin typeface="Arial" panose="020B0604020202020204" pitchFamily="34" charset="0"/>
                <a:cs typeface="Arial" panose="020B0604020202020204" pitchFamily="34" charset="0"/>
              </a:rPr>
              <a:t>30</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x = 0; x = 4</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5: </a:t>
            </a:r>
            <a:r>
              <a:rPr lang="en-US" sz="4800" dirty="0">
                <a:solidFill>
                  <a:schemeClr val="tx1"/>
                </a:solidFill>
                <a:latin typeface="Arial" panose="020B0604020202020204" pitchFamily="34" charset="0"/>
                <a:cs typeface="Arial" panose="020B0604020202020204" pitchFamily="34" charset="0"/>
              </a:rPr>
              <a:t>Cho </a:t>
            </a:r>
            <a:r>
              <a:rPr lang="en-US" sz="4800" dirty="0" err="1">
                <a:solidFill>
                  <a:schemeClr val="tx1"/>
                </a:solidFill>
                <a:latin typeface="Arial" panose="020B0604020202020204" pitchFamily="34" charset="0"/>
                <a:cs typeface="Arial" panose="020B0604020202020204" pitchFamily="34" charset="0"/>
              </a:rPr>
              <a:t>hai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f(x</a:t>
            </a:r>
            <a:r>
              <a:rPr lang="en-US" sz="4800" dirty="0" smtClean="0">
                <a:solidFill>
                  <a:schemeClr val="tx1"/>
                </a:solidFill>
                <a:latin typeface="Arial" panose="020B0604020202020204" pitchFamily="34" charset="0"/>
                <a:cs typeface="Arial" panose="020B0604020202020204" pitchFamily="34" charset="0"/>
              </a:rPr>
              <a:t>) = x+1</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và</a:t>
            </a:r>
            <a:r>
              <a:rPr lang="en-US" sz="4800" dirty="0">
                <a:solidFill>
                  <a:schemeClr val="tx1"/>
                </a:solidFill>
                <a:latin typeface="Arial" panose="020B0604020202020204" pitchFamily="34" charset="0"/>
                <a:cs typeface="Arial" panose="020B0604020202020204" pitchFamily="34" charset="0"/>
              </a:rPr>
              <a:t> g(x</a:t>
            </a:r>
            <a:r>
              <a:rPr lang="en-US" sz="4800" dirty="0" smtClean="0">
                <a:solidFill>
                  <a:schemeClr val="tx1"/>
                </a:solidFill>
                <a:latin typeface="Arial" panose="020B0604020202020204" pitchFamily="34" charset="0"/>
                <a:cs typeface="Arial" panose="020B0604020202020204" pitchFamily="34" charset="0"/>
              </a:rPr>
              <a:t>) = x</a:t>
            </a:r>
            <a:r>
              <a:rPr lang="en-US" sz="4800" baseline="30000" dirty="0" smtClean="0">
                <a:solidFill>
                  <a:schemeClr val="tx1"/>
                </a:solidFill>
                <a:latin typeface="Arial" panose="020B0604020202020204" pitchFamily="34" charset="0"/>
                <a:cs typeface="Arial" panose="020B0604020202020204" pitchFamily="34" charset="0"/>
              </a:rPr>
              <a:t>3 </a:t>
            </a:r>
            <a:r>
              <a:rPr lang="en-US" sz="4800" dirty="0" smtClean="0">
                <a:solidFill>
                  <a:schemeClr val="tx1"/>
                </a:solidFill>
                <a:latin typeface="Arial" panose="020B0604020202020204" pitchFamily="34" charset="0"/>
                <a:cs typeface="Arial" panose="020B0604020202020204" pitchFamily="34" charset="0"/>
              </a:rPr>
              <a:t>+ 3x</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Tính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h(3) </a:t>
            </a:r>
            <a:r>
              <a:rPr lang="en-US" sz="4800" dirty="0" err="1">
                <a:solidFill>
                  <a:schemeClr val="tx1"/>
                </a:solidFill>
                <a:latin typeface="Arial" panose="020B0604020202020204" pitchFamily="34" charset="0"/>
                <a:cs typeface="Arial" panose="020B0604020202020204" pitchFamily="34" charset="0"/>
              </a:rPr>
              <a:t>biết</a:t>
            </a:r>
            <a:r>
              <a:rPr lang="en-US" sz="4800" dirty="0">
                <a:solidFill>
                  <a:schemeClr val="tx1"/>
                </a:solidFill>
                <a:latin typeface="Arial" panose="020B0604020202020204" pitchFamily="34" charset="0"/>
                <a:cs typeface="Arial" panose="020B0604020202020204" pitchFamily="34" charset="0"/>
              </a:rPr>
              <a:t> h(x) = </a:t>
            </a:r>
            <a:r>
              <a:rPr lang="en-US" sz="4800" dirty="0" smtClean="0">
                <a:solidFill>
                  <a:schemeClr val="tx1"/>
                </a:solidFill>
                <a:latin typeface="Arial" panose="020B0604020202020204" pitchFamily="34" charset="0"/>
                <a:cs typeface="Arial" panose="020B0604020202020204" pitchFamily="34" charset="0"/>
              </a:rPr>
              <a:t>f(x). g(x)</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A. </a:t>
            </a:r>
            <a:r>
              <a:rPr lang="en-US" sz="4800" noProof="1" smtClean="0">
                <a:solidFill>
                  <a:prstClr val="black"/>
                </a:solidFill>
                <a:latin typeface="Arial" panose="020B0604020202020204" pitchFamily="34" charset="0"/>
                <a:cs typeface="Arial" panose="020B0604020202020204" pitchFamily="34" charset="0"/>
              </a:rPr>
              <a:t>135</a:t>
            </a:r>
            <a:endParaRPr lang="vi-VN" sz="4800" noProof="1">
              <a:solidFill>
                <a:prstClr val="black"/>
              </a:solidFill>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B. </a:t>
            </a:r>
            <a:r>
              <a:rPr lang="en-US" sz="4800" noProof="1" smtClean="0">
                <a:solidFill>
                  <a:prstClr val="black"/>
                </a:solidFill>
                <a:latin typeface="Arial" panose="020B0604020202020204" pitchFamily="34" charset="0"/>
                <a:cs typeface="Arial" panose="020B0604020202020204" pitchFamily="34" charset="0"/>
              </a:rPr>
              <a:t>136</a:t>
            </a:r>
            <a:endParaRPr lang="vi-VN" sz="4800" noProof="1">
              <a:solidFill>
                <a:prstClr val="black"/>
              </a:solidFill>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C. </a:t>
            </a:r>
            <a:r>
              <a:rPr lang="en-US" sz="4800" noProof="1" smtClean="0">
                <a:solidFill>
                  <a:prstClr val="black"/>
                </a:solidFill>
                <a:latin typeface="Arial" panose="020B0604020202020204" pitchFamily="34" charset="0"/>
                <a:cs typeface="Arial" panose="020B0604020202020204" pitchFamily="34" charset="0"/>
              </a:rPr>
              <a:t>137</a:t>
            </a:r>
            <a:endParaRPr lang="vi-VN" sz="4800" noProof="1">
              <a:solidFill>
                <a:prstClr val="black"/>
              </a:solidFill>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9647962" y="6530582"/>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17E8193B-6EC3-7923-9265-FEBD84E806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217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28</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05100"/>
            <a:ext cx="1584483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CẢM ƠN CẢ LỚP </a:t>
            </a:r>
          </a:p>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ĐÃ THEO DÕI BÀI GIẢNG!</a:t>
            </a:r>
            <a:endParaRPr lang="en-US" sz="8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6462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0" name="Group 29"/>
          <p:cNvGrpSpPr/>
          <p:nvPr/>
        </p:nvGrpSpPr>
        <p:grpSpPr>
          <a:xfrm>
            <a:off x="1605718" y="6074316"/>
            <a:ext cx="1823282" cy="997286"/>
            <a:chOff x="1758118" y="4377208"/>
            <a:chExt cx="1823282" cy="997286"/>
          </a:xfrm>
        </p:grpSpPr>
        <p:sp>
          <p:nvSpPr>
            <p:cNvPr id="31" name="Snip Single Corner Rectangle 30"/>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TextBox 31"/>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HĐ2</a:t>
              </a:r>
              <a:endParaRPr lang="en-US" sz="4200" b="1" dirty="0">
                <a:solidFill>
                  <a:schemeClr val="bg1"/>
                </a:solidFill>
                <a:latin typeface="Arial" panose="020B0604020202020204" pitchFamily="34" charset="0"/>
                <a:cs typeface="Arial" panose="020B0604020202020204" pitchFamily="34" charset="0"/>
              </a:endParaRPr>
            </a:p>
          </p:txBody>
        </p:sp>
      </p:grpSp>
      <p:grpSp>
        <p:nvGrpSpPr>
          <p:cNvPr id="28" name="Group 27"/>
          <p:cNvGrpSpPr/>
          <p:nvPr/>
        </p:nvGrpSpPr>
        <p:grpSpPr>
          <a:xfrm>
            <a:off x="1605718" y="4377208"/>
            <a:ext cx="1823282"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HĐ1</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605718" y="3030843"/>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063433"/>
          </a:xfrm>
          <a:prstGeom prst="rect">
            <a:avLst/>
          </a:prstGeom>
          <a:noFill/>
        </p:spPr>
        <p:txBody>
          <a:bodyPr wrap="square" rtlCol="0">
            <a:spAutoFit/>
          </a:bodyPr>
          <a:lstStyle/>
          <a:p>
            <a:pPr algn="ctr">
              <a:lnSpc>
                <a:spcPct val="150000"/>
              </a:lnSpc>
            </a:pPr>
            <a:r>
              <a:rPr lang="en-US" sz="4800" b="1" dirty="0" smtClean="0">
                <a:solidFill>
                  <a:schemeClr val="bg1"/>
                </a:solidFill>
                <a:latin typeface="Arial" panose="020B0604020202020204" pitchFamily="34" charset="0"/>
                <a:cs typeface="Arial" panose="020B0604020202020204" pitchFamily="34" charset="0"/>
              </a:rPr>
              <a:t>1.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đơn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18" y="1943100"/>
            <a:ext cx="1752600" cy="1752600"/>
          </a:xfrm>
          <a:prstGeom prst="rect">
            <a:avLst/>
          </a:prstGeom>
        </p:spPr>
      </p:pic>
      <p:sp>
        <p:nvSpPr>
          <p:cNvPr id="23" name="Rectangle 22"/>
          <p:cNvSpPr/>
          <p:nvPr/>
        </p:nvSpPr>
        <p:spPr>
          <a:xfrm>
            <a:off x="2209800" y="2261402"/>
            <a:ext cx="9677649" cy="769441"/>
          </a:xfrm>
          <a:prstGeom prst="rect">
            <a:avLst/>
          </a:prstGeom>
        </p:spPr>
        <p:txBody>
          <a:bodyPr wrap="none">
            <a:spAutoFit/>
          </a:bodyPr>
          <a:lstStyle/>
          <a:p>
            <a:r>
              <a:rPr lang="vi-VN" sz="4400" b="1" dirty="0" smtClean="0">
                <a:solidFill>
                  <a:srgbClr val="C00000"/>
                </a:solidFill>
                <a:latin typeface="Arial" panose="020B0604020202020204" pitchFamily="34" charset="0"/>
                <a:cs typeface="Arial" panose="020B0604020202020204" pitchFamily="34" charset="0"/>
              </a:rPr>
              <a:t>Quy </a:t>
            </a:r>
            <a:r>
              <a:rPr lang="vi-VN" sz="4400" b="1" dirty="0">
                <a:solidFill>
                  <a:srgbClr val="C00000"/>
                </a:solidFill>
                <a:latin typeface="Arial" panose="020B0604020202020204" pitchFamily="34" charset="0"/>
                <a:cs typeface="Arial" panose="020B0604020202020204" pitchFamily="34" charset="0"/>
              </a:rPr>
              <a:t>tắc nhân đơn thức với đa thức</a:t>
            </a:r>
            <a:endParaRPr lang="en-US" sz="4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01583" y="3289465"/>
            <a:ext cx="11593238"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bốn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a:t>
            </a:r>
          </a:p>
        </p:txBody>
      </p:sp>
      <p:sp>
        <p:nvSpPr>
          <p:cNvPr id="29" name="Rectangle 28"/>
          <p:cNvSpPr/>
          <p:nvPr/>
        </p:nvSpPr>
        <p:spPr>
          <a:xfrm>
            <a:off x="3616740" y="4509059"/>
            <a:ext cx="14265444"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Hãy nhắc lại cách nhân hai đơn thức và tính (</a:t>
            </a:r>
            <a:r>
              <a:rPr lang="vi-VN" sz="4200" dirty="0" smtClean="0">
                <a:latin typeface="Arial" panose="020B0604020202020204" pitchFamily="34" charset="0"/>
                <a:cs typeface="Arial" panose="020B0604020202020204" pitchFamily="34" charset="0"/>
              </a:rPr>
              <a:t>12x</a:t>
            </a:r>
            <a:r>
              <a:rPr lang="en-US" sz="4200" baseline="30000" dirty="0" smtClean="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33" name="Rectangle 32"/>
          <p:cNvSpPr/>
          <p:nvPr/>
        </p:nvSpPr>
        <p:spPr>
          <a:xfrm>
            <a:off x="3714354" y="5728653"/>
            <a:ext cx="13583046" cy="3970318"/>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Áp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hãy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bằng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2x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từng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387681" y="932302"/>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HĐ1</a:t>
              </a:r>
              <a:endParaRPr lang="en-US" sz="4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4541520" y="480073"/>
            <a:ext cx="122224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Hãy nhắc lại cách nhân hai đơn thức và tính (</a:t>
            </a:r>
            <a:r>
              <a:rPr lang="vi-VN" sz="4400" dirty="0" smtClean="0">
                <a:latin typeface="Arial" panose="020B0604020202020204" pitchFamily="34" charset="0"/>
                <a:cs typeface="Arial" panose="020B0604020202020204" pitchFamily="34" charset="0"/>
              </a:rPr>
              <a:t>12x</a:t>
            </a:r>
            <a:r>
              <a:rPr lang="en-US" sz="4400" baseline="30000" dirty="0" smtClean="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5x</a:t>
            </a:r>
            <a:r>
              <a:rPr lang="en-US" sz="4400" baseline="30000" dirty="0" smtClean="0">
                <a:latin typeface="Arial" panose="020B0604020202020204" pitchFamily="34" charset="0"/>
                <a:cs typeface="Arial" panose="020B0604020202020204" pitchFamily="34" charset="0"/>
              </a:rPr>
              <a:t>2</a:t>
            </a:r>
            <a:r>
              <a:rPr lang="vi-VN"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21" name="Rectangle 20"/>
          <p:cNvSpPr/>
          <p:nvPr/>
        </p:nvSpPr>
        <p:spPr>
          <a:xfrm>
            <a:off x="4541520" y="2853103"/>
            <a:ext cx="123748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Để nhân hai đơn thức, ta nhân các hệ số với nhau và nhân các phần biến với nhau.</a:t>
            </a:r>
            <a:endParaRPr lang="en-US" sz="44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766" y="2899990"/>
            <a:ext cx="1977055" cy="2033273"/>
          </a:xfrm>
          <a:prstGeom prst="rect">
            <a:avLst/>
          </a:prstGeom>
        </p:spPr>
      </p:pic>
      <p:sp>
        <p:nvSpPr>
          <p:cNvPr id="23" name="Rectangle 22"/>
          <p:cNvSpPr/>
          <p:nvPr/>
        </p:nvSpPr>
        <p:spPr>
          <a:xfrm>
            <a:off x="4541520" y="5226133"/>
            <a:ext cx="5059680" cy="4154984"/>
          </a:xfrm>
          <a:prstGeom prst="rect">
            <a:avLst/>
          </a:prstGeom>
        </p:spPr>
        <p:txBody>
          <a:bodyPr wrap="square">
            <a:spAutoFit/>
          </a:bodyPr>
          <a:lstStyle/>
          <a:p>
            <a:pPr algn="just">
              <a:lnSpc>
                <a:spcPct val="150000"/>
              </a:lnSpc>
            </a:pPr>
            <a:r>
              <a:rPr lang="pt-BR" sz="4400" b="1" u="sng" dirty="0">
                <a:solidFill>
                  <a:srgbClr val="C00000"/>
                </a:solidFill>
                <a:latin typeface="Arial" panose="020B0604020202020204" pitchFamily="34" charset="0"/>
                <a:cs typeface="Arial" panose="020B0604020202020204" pitchFamily="34" charset="0"/>
              </a:rPr>
              <a:t>Tính</a:t>
            </a:r>
            <a:r>
              <a:rPr lang="pt-BR" sz="4400" b="1" dirty="0">
                <a:solidFill>
                  <a:srgbClr val="C00000"/>
                </a:solidFill>
                <a:latin typeface="Arial" panose="020B0604020202020204" pitchFamily="34" charset="0"/>
                <a:cs typeface="Arial" panose="020B0604020202020204" pitchFamily="34" charset="0"/>
              </a:rPr>
              <a:t>: </a:t>
            </a:r>
          </a:p>
          <a:p>
            <a:pPr algn="just">
              <a:lnSpc>
                <a:spcPct val="150000"/>
              </a:lnSpc>
            </a:pPr>
            <a:r>
              <a:rPr lang="pt-BR" sz="4400" dirty="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12x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[12</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5)]. (x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- 60x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stretch>
            <a:fillRect/>
          </a:stretch>
        </p:blipFill>
        <p:spPr>
          <a:xfrm>
            <a:off x="11896805" y="5694937"/>
            <a:ext cx="6401355" cy="377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7840" y="3426828"/>
            <a:ext cx="91440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2x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8x</a:t>
            </a:r>
            <a:r>
              <a:rPr lang="en-US" sz="4400" dirty="0" smtClean="0">
                <a:latin typeface="Arial" panose="020B0604020202020204" pitchFamily="34" charset="0"/>
                <a:cs typeface="Arial" panose="020B0604020202020204" pitchFamily="34" charset="0"/>
              </a:rPr>
              <a:t>) = -16x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 1 = 2x</a:t>
            </a:r>
            <a:endParaRPr lang="en-US" sz="4400" dirty="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Tổng</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vi-VN" sz="4400" b="1" u="sng" dirty="0">
                <a:solidFill>
                  <a:srgbClr val="002060"/>
                </a:solidFill>
                <a:latin typeface="Arial" panose="020B0604020202020204" pitchFamily="34" charset="0"/>
                <a:cs typeface="Arial" panose="020B0604020202020204" pitchFamily="34" charset="0"/>
              </a:rPr>
              <a:t>Kết </a:t>
            </a:r>
            <a:r>
              <a:rPr lang="vi-VN" sz="4400" b="1" u="sng" dirty="0" smtClean="0">
                <a:solidFill>
                  <a:srgbClr val="002060"/>
                </a:solidFill>
                <a:latin typeface="Arial" panose="020B0604020202020204" pitchFamily="34" charset="0"/>
                <a:cs typeface="Arial" panose="020B0604020202020204" pitchFamily="34" charset="0"/>
              </a:rPr>
              <a:t>luận</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029200" y="4465432"/>
                <a:ext cx="6920869" cy="1485728"/>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Tính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a:ea typeface="Calibri" panose="020F0502020204030204" pitchFamily="34" charset="0"/>
                            <a:cs typeface="Arial" panose="020B0604020202020204" pitchFamily="34" charset="0"/>
                          </a:rPr>
                        </m:ctrlPr>
                      </m:dPr>
                      <m:e>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029200" y="4465432"/>
                <a:ext cx="6920869" cy="1485728"/>
              </a:xfrm>
              <a:prstGeom prst="rect">
                <a:avLst/>
              </a:prstGeom>
              <a:blipFill rotWithShape="0">
                <a:blip r:embed="rId6"/>
                <a:stretch>
                  <a:fillRect l="-3524" b="-6996"/>
                </a:stretch>
              </a:blipFill>
            </p:spPr>
            <p:txBody>
              <a:bodyPr/>
              <a:lstStyle/>
              <a:p>
                <a:r>
                  <a:rPr lang="en-US">
                    <a:noFill/>
                  </a:rPr>
                  <a:t> </a:t>
                </a:r>
              </a:p>
            </p:txBody>
          </p:sp>
        </mc:Fallback>
      </mc:AlternateContent>
      <p:sp>
        <p:nvSpPr>
          <p:cNvPr id="24" name="Oval Callout 23"/>
          <p:cNvSpPr/>
          <p:nvPr/>
        </p:nvSpPr>
        <p:spPr>
          <a:xfrm>
            <a:off x="1914955" y="6448240"/>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5029200" y="6172200"/>
                <a:ext cx="9906000" cy="3840603"/>
              </a:xfrm>
              <a:prstGeom prst="rect">
                <a:avLst/>
              </a:prstGeom>
            </p:spPr>
            <p:txBody>
              <a:bodyPr wrap="square">
                <a:spAutoFit/>
              </a:bodyPr>
              <a:lstStyle/>
              <a:p>
                <a:pPr algn="just">
                  <a:lnSpc>
                    <a:spcPct val="13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Có: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a:ea typeface="Calibri" panose="020F0502020204030204" pitchFamily="34" charset="0"/>
                            <a:cs typeface="Arial" panose="020B0604020202020204" pitchFamily="34" charset="0"/>
                          </a:rPr>
                        </m:ctrlPr>
                      </m:dPr>
                      <m:e>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smtClean="0">
                    <a:effectLst/>
                    <a:latin typeface="Arial" panose="020B0604020202020204" pitchFamily="34" charset="0"/>
                    <a:ea typeface="Calibri" panose="020F0502020204030204" pitchFamily="34"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a:t>
                </a:r>
                <a:r>
                  <a:rPr lang="nl-NL"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400" dirty="0" smtClean="0">
                    <a:effectLst/>
                    <a:latin typeface="Arial" panose="020B0604020202020204" pitchFamily="34" charset="0"/>
                    <a:ea typeface="Times New Roman" panose="02020603050405020304" pitchFamily="18" charset="0"/>
                    <a:cs typeface="Arial" panose="020B0604020202020204" pitchFamily="34" charset="0"/>
                  </a:rPr>
                  <a:t> + </a:t>
                </a:r>
                <a:r>
                  <a:rPr lang="nl-NL" sz="4400" dirty="0">
                    <a:effectLst/>
                    <a:latin typeface="Arial" panose="020B0604020202020204" pitchFamily="34" charset="0"/>
                    <a:ea typeface="Times New Roman" panose="02020603050405020304" pitchFamily="18" charset="0"/>
                    <a:cs typeface="Arial" panose="020B0604020202020204" pitchFamily="34" charset="0"/>
                  </a:rPr>
                  <a:t>(</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3x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5)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5</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- 6x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+ 10x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029200" y="6172200"/>
                <a:ext cx="9906000" cy="3840603"/>
              </a:xfrm>
              <a:prstGeom prst="rect">
                <a:avLst/>
              </a:prstGeom>
              <a:blipFill rotWithShape="0">
                <a:blip r:embed="rId7"/>
                <a:stretch>
                  <a:fillRect l="-2462" b="-39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1110054" y="3035305"/>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15428" y="3233719"/>
            <a:ext cx="7598555"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Tính (-</a:t>
            </a:r>
            <a:r>
              <a:rPr lang="pt-BR" sz="4400" dirty="0" smtClean="0">
                <a:latin typeface="Arial" panose="020B0604020202020204" pitchFamily="34" charset="0"/>
                <a:cs typeface="Arial" panose="020B0604020202020204" pitchFamily="34" charset="0"/>
              </a:rPr>
              <a:t>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25" name="Rectangle 24"/>
          <p:cNvSpPr/>
          <p:nvPr/>
        </p:nvSpPr>
        <p:spPr>
          <a:xfrm>
            <a:off x="1110054" y="495300"/>
            <a:ext cx="15574332"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thực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hiện</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1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cặp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đáp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án</a:t>
            </a:r>
            <a:r>
              <a:rPr lang="en-US" sz="4400" i="1" dirty="0">
                <a:solidFill>
                  <a:srgbClr val="002060"/>
                </a:solidFill>
                <a:latin typeface="Arial" panose="020B0604020202020204" pitchFamily="34" charset="0"/>
                <a:cs typeface="Arial" panose="020B0604020202020204" pitchFamily="34" charset="0"/>
              </a:rPr>
              <a:t>.</a:t>
            </a:r>
          </a:p>
        </p:txBody>
      </p:sp>
      <p:sp>
        <p:nvSpPr>
          <p:cNvPr id="26" name="Oval Callout 25"/>
          <p:cNvSpPr/>
          <p:nvPr/>
        </p:nvSpPr>
        <p:spPr>
          <a:xfrm>
            <a:off x="1295400" y="5179889"/>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4191000" y="5018353"/>
            <a:ext cx="135636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+ 7 -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7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- 14x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3219</Words>
  <Application>Microsoft Office PowerPoint</Application>
  <PresentationFormat>Custom</PresentationFormat>
  <Paragraphs>298</Paragraphs>
  <Slides>41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Times New Roman</vt:lpstr>
      <vt:lpstr>Calibri</vt:lpstr>
      <vt:lpstr>Cambria Math</vt:lpstr>
      <vt:lpstr>Wingdings</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2023-02-07T03:45:31Z</dcterms:created>
  <dcterms:modified xsi:type="dcterms:W3CDTF">2023-02-07T03:45:39Z</dcterms:modified>
  <dc:identifier/>
</cp:coreProperties>
</file>