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sldIdLst>
    <p:sldId id="256" r:id="rId2"/>
    <p:sldId id="287" r:id="rId3"/>
    <p:sldId id="263" r:id="rId4"/>
    <p:sldId id="258" r:id="rId5"/>
    <p:sldId id="259" r:id="rId6"/>
    <p:sldId id="266" r:id="rId7"/>
    <p:sldId id="283" r:id="rId8"/>
    <p:sldId id="288" r:id="rId9"/>
    <p:sldId id="289" r:id="rId10"/>
    <p:sldId id="290" r:id="rId11"/>
    <p:sldId id="268" r:id="rId12"/>
    <p:sldId id="291" r:id="rId13"/>
    <p:sldId id="269" r:id="rId14"/>
    <p:sldId id="293" r:id="rId15"/>
    <p:sldId id="286" r:id="rId16"/>
    <p:sldId id="270" r:id="rId17"/>
    <p:sldId id="292" r:id="rId18"/>
    <p:sldId id="279" r:id="rId19"/>
  </p:sldIdLst>
  <p:sldSz cx="9144000" cy="5143500" type="screen16x9"/>
  <p:notesSz cx="6858000" cy="9144000"/>
  <p:defaultTextStyle>
    <a:defPPr>
      <a:defRPr lang="en-US"/>
    </a:defPPr>
    <a:lvl1pPr marL="0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540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37977-3758-4D1B-8BE8-2BD24FE7967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BE00-D7EF-49C6-8EDA-E2A62A626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FCF9-25F9-45CB-BA53-9482F8940703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FD9-FBD3-4478-A747-FA2768065C6B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285-4F30-4737-8A76-831EA436AC1A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E68-9E10-4E73-A2BB-5B1F70AA0F40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C99-3AF5-4356-BF3A-A09979AA56CE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A9AF-E316-41DC-B84F-5F0A4A7842F5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7CA5-7C42-4379-8441-DC5B45B4EF35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C506-3457-4AE3-85DA-09FABFB961B8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955C-8C13-4591-BA26-0693B4E927CA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91" indent="0">
              <a:buNone/>
              <a:defRPr sz="2100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66A1-DE81-460B-9011-AEE4126ABB6E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3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904AB-59B5-4A12-A0CB-D7CCF133016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3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055C-3B21-4ABD-9BF8-28B86BB5C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6859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6859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6859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0" Type="http://schemas.openxmlformats.org/officeDocument/2006/relationships/image" Target="../../word/media/image2.svg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../word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je12cpnxq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iMMWrlbrz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3XPNFzPH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jf8cuxefV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8322" y="-176348"/>
            <a:ext cx="4068410" cy="133525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algn="ctr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endParaRPr lang="en-US" sz="15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24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Môn học:</a:t>
            </a:r>
            <a:r>
              <a:rPr lang="en-US" sz="24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KHTN - L</a:t>
            </a:r>
            <a:r>
              <a:rPr lang="vi-VN" sz="24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ớp:</a:t>
            </a:r>
            <a:r>
              <a:rPr lang="en-US" sz="24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7</a:t>
            </a:r>
            <a:endParaRPr lang="en-US" sz="2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24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Thời gian thực hiện: </a:t>
            </a:r>
            <a:r>
              <a:rPr lang="en-US" sz="2400" b="1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0</a:t>
            </a:r>
            <a:r>
              <a:rPr lang="vi-VN" sz="2400" b="1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tiết</a:t>
            </a:r>
            <a:endParaRPr lang="en-US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1949631"/>
            <a:ext cx="9144000" cy="53240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98" tIns="34299" rIns="68598" bIns="34299">
            <a:spAutoFit/>
          </a:bodyPr>
          <a:lstStyle/>
          <a:p>
            <a:pPr algn="ctr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2700" b="1" dirty="0" smtClean="0">
                <a:solidFill>
                  <a:schemeClr val="bg2">
                    <a:lumMod val="1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2700" b="1" dirty="0" smtClean="0">
                <a:solidFill>
                  <a:schemeClr val="bg2">
                    <a:lumMod val="1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09</a:t>
            </a:r>
            <a:r>
              <a:rPr lang="vi-VN" sz="2700" b="1" dirty="0" smtClean="0">
                <a:solidFill>
                  <a:schemeClr val="bg2">
                    <a:lumMod val="1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SỰ TRUYỀN ÂM</a:t>
            </a:r>
            <a:endParaRPr lang="en-US" sz="2700" dirty="0">
              <a:solidFill>
                <a:schemeClr val="bg2">
                  <a:lumMod val="1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62CC-3EDF-440A-B446-5F0F52C166CB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7078"/>
            <a:ext cx="9144000" cy="2723321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âmđã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 smtClean="0">
                <a:solidFill>
                  <a:srgbClr val="0000CC"/>
                </a:solidFill>
              </a:rPr>
              <a:t>Trò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chơi</a:t>
            </a:r>
            <a:r>
              <a:rPr lang="en-US" altLang="en-US" dirty="0" smtClean="0">
                <a:solidFill>
                  <a:srgbClr val="0000CC"/>
                </a:solidFill>
              </a:rPr>
              <a:t>: “</a:t>
            </a:r>
            <a:r>
              <a:rPr lang="vi-VN" altLang="en-US" dirty="0" smtClean="0">
                <a:solidFill>
                  <a:srgbClr val="0000CC"/>
                </a:solidFill>
              </a:rPr>
              <a:t>giải cứu ếch xanh</a:t>
            </a:r>
            <a:r>
              <a:rPr lang="en-US" altLang="en-US" dirty="0" smtClean="0">
                <a:solidFill>
                  <a:srgbClr val="0000CC"/>
                </a:solidFill>
              </a:rPr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2" y="1023938"/>
            <a:ext cx="8448261" cy="9445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Graphic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10"/>
              </a:ext>
            </a:extLst>
          </a:blip>
          <a:stretch>
            <a:fillRect/>
          </a:stretch>
        </p:blipFill>
        <p:spPr>
          <a:xfrm>
            <a:off x="2884209" y="1809750"/>
            <a:ext cx="35147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Graphic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asvg="http://schemas.microsoft.com/office/drawing/2016/SVG/main" xmlns:lc="http://schemas.openxmlformats.org/drawingml/2006/lockedCanvas" r:embed="rId12"/>
              </a:ext>
            </a:extLst>
          </a:blip>
          <a:stretch>
            <a:fillRect/>
          </a:stretch>
        </p:blipFill>
        <p:spPr>
          <a:xfrm>
            <a:off x="1891360" y="1078914"/>
            <a:ext cx="5454483" cy="32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013825" cy="2647950"/>
          </a:xfrm>
        </p:spPr>
        <p:txBody>
          <a:bodyPr rtlCol="0">
            <a:noAutofit/>
          </a:bodyPr>
          <a:lstStyle/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vi-VN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IẾU HỌC TẬP</a:t>
            </a:r>
            <a:r>
              <a:rPr lang="vi-VN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13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A.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B.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C.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D.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B.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D.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B.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D.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 .......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1/20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A. 35 m        B. 17 m        C. 75 m        D. 305 m</a:t>
            </a:r>
          </a:p>
          <a:p>
            <a:pPr marL="0" indent="0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2km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6100 m/s.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A. 1200 s        B. 3050 s        C. 305 s        D. 0,328 s</a:t>
            </a:r>
          </a:p>
        </p:txBody>
      </p:sp>
    </p:spTree>
    <p:extLst>
      <p:ext uri="{BB962C8B-B14F-4D97-AF65-F5344CB8AC3E}">
        <p14:creationId xmlns:p14="http://schemas.microsoft.com/office/powerpoint/2010/main" val="33752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3725" y="1722533"/>
            <a:ext cx="8608979" cy="1614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ÀI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09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SỰ TRUYỀN ÂM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2268" y="172253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234" y="172253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17335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962150"/>
            <a:ext cx="4419600" cy="12192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Vận dụng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2869" y="63500"/>
            <a:ext cx="8958262" cy="993775"/>
          </a:xfrm>
        </p:spPr>
        <p:txBody>
          <a:bodyPr/>
          <a:lstStyle/>
          <a:p>
            <a:pPr algn="ctr" eaLnBrk="1" hangingPunct="1"/>
            <a:r>
              <a:rPr lang="vi-V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SAU</a:t>
            </a:r>
            <a:r>
              <a:rPr lang="vi-V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</a:t>
            </a:r>
            <a:r>
              <a:rPr lang="en-US" altLang="en-US" sz="20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_je12cpnxq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5775" y="1057275"/>
            <a:ext cx="81724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6700" y="4321107"/>
            <a:ext cx="2124075" cy="4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95550" y="4059309"/>
            <a:ext cx="6648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</a:t>
            </a:r>
            <a:r>
              <a:rPr lang="de-D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chứng tỏ âm truyền trong chất rắn nhanh hơn trong chất lỏng, trong chất lỏng nhanh hơn trong chất khí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7" y="41961"/>
            <a:ext cx="162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</a:t>
            </a:r>
            <a:r>
              <a:rPr lang="vi-VN" altLang="en-US" sz="20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pic>
        <p:nvPicPr>
          <p:cNvPr id="10" name="-iMMWrlbrz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700" y="467627"/>
            <a:ext cx="7915275" cy="33177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825" y="4033753"/>
            <a:ext cx="286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nội dung “Em có biết”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3650" y="423072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tốc độ truyền âm trong các môi </a:t>
            </a:r>
            <a:r>
              <a:rPr lang="de-DE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42100" y="96838"/>
            <a:ext cx="3565525" cy="3873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vi-VN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TRUYỀN ÂM</a:t>
            </a: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841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35000" y="1081088"/>
            <a:ext cx="4675188" cy="1610807"/>
            <a:chOff x="389482" y="864156"/>
            <a:chExt cx="8365035" cy="1778897"/>
          </a:xfrm>
        </p:grpSpPr>
        <p:sp>
          <p:nvSpPr>
            <p:cNvPr id="4" name="Rectangle 3"/>
            <p:cNvSpPr/>
            <p:nvPr/>
          </p:nvSpPr>
          <p:spPr>
            <a:xfrm>
              <a:off x="389482" y="864156"/>
              <a:ext cx="4489652" cy="441609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7" name="Rectangle 131"/>
            <p:cNvSpPr>
              <a:spLocks noChangeArrowheads="1"/>
            </p:cNvSpPr>
            <p:nvPr/>
          </p:nvSpPr>
          <p:spPr bwMode="auto">
            <a:xfrm>
              <a:off x="389482" y="1521404"/>
              <a:ext cx="8365035" cy="1121649"/>
            </a:xfrm>
            <a:prstGeom prst="rect">
              <a:avLst/>
            </a:prstGeom>
            <a:noFill/>
            <a:ln w="28575" cmpd="thinThick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342900" indent="-34290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Char char="³"/>
                <a:defRPr/>
              </a:pP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Học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bài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và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làm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bài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tập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trong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SBT.</a:t>
              </a:r>
            </a:p>
            <a:p>
              <a:pPr marL="342900" indent="-34290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Char char="³"/>
                <a:defRPr/>
              </a:pP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Đọc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trước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altLang="en-US" sz="2000" b="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bài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vi-VN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10</a:t>
              </a:r>
              <a:r>
                <a:rPr lang="en-US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: </a:t>
              </a:r>
              <a:r>
                <a:rPr lang="vi-VN" altLang="en-US" sz="2000" b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Biên độ, tần số, độ cao và độ to của âm.</a:t>
              </a:r>
              <a:endParaRPr lang="en-US" altLang="en-US" sz="20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7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97169"/>
            <a:ext cx="9144000" cy="4343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24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1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" y="1"/>
            <a:ext cx="4561949" cy="590886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800" b="1" u="sng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vi-VN" sz="1800" b="1" u="sng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vi-VN" sz="1800" b="1" u="sng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 TRUYỀN ÂM TRONG KHÔNG KHÍ</a:t>
            </a:r>
            <a:r>
              <a:rPr lang="en-US" sz="1800" b="1" u="sng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1800" u="sng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endParaRPr lang="en-US" sz="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1463"/>
            <a:ext cx="5359036" cy="34594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r>
              <a:rPr lang="vi-VN" sz="1800" b="1" i="1" u="sng" dirty="0" smtClean="0">
                <a:latin typeface="Times New Roman" pitchFamily="18" charset="0"/>
                <a:cs typeface="Times New Roman" pitchFamily="18" charset="0"/>
              </a:rPr>
              <a:t>1.Tạo sóng âm</a:t>
            </a:r>
            <a:endParaRPr lang="en-US" sz="1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508" y="611102"/>
            <a:ext cx="4446061" cy="623266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>
              <a:buFontTx/>
              <a:buChar char="-"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i="1" dirty="0" smtClean="0">
                <a:latin typeface="Times New Roman" pitchFamily="18" charset="0"/>
                <a:cs typeface="Times New Roman" pitchFamily="18" charset="0"/>
              </a:rPr>
              <a:t>Nguồn âm là gì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1800" b="1" i="1" dirty="0" smtClean="0">
                <a:latin typeface="Times New Roman" pitchFamily="18" charset="0"/>
                <a:cs typeface="Times New Roman" pitchFamily="18" charset="0"/>
              </a:rPr>
              <a:t> Đặc điểm của nguồn âm?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1800" b="1" i="1" dirty="0" smtClean="0">
                <a:latin typeface="Times New Roman" pitchFamily="18" charset="0"/>
                <a:cs typeface="Times New Roman" pitchFamily="18" charset="0"/>
              </a:rPr>
              <a:t>ao động là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41086"/>
            <a:ext cx="313508" cy="438581"/>
          </a:xfrm>
          <a:prstGeom prst="rect">
            <a:avLst/>
          </a:prstGeom>
          <a:solidFill>
            <a:srgbClr val="FFFF00"/>
          </a:solidFill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50+ hình nền đàn Guitar cực đẹp cực nét cho máy tính và điện thoạ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036" y="2576945"/>
            <a:ext cx="3283527" cy="21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ơi bán Âm Thoa giá rẻ, uy tín, chất lượng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013" y="2576945"/>
            <a:ext cx="2872915" cy="21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Trống đỏ Dùi Trống Bằng Gỗ Minh Họa Hoạt Hình Minh Họa Nhạc Cụ PNG  , Minh Họa âm Nhạc, Dùi Trống Bằng Gỗ, Cụ PNG miễn phí tải tậ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90" y="2576945"/>
            <a:ext cx="1860261" cy="21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5459" y="545297"/>
            <a:ext cx="4302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 i="1" u="sng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Trả lời:</a:t>
            </a:r>
          </a:p>
          <a:p>
            <a:r>
              <a:rPr lang="vi-VN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Dao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383" y="259971"/>
            <a:ext cx="5649821" cy="73406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1800" b="1" i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 viên bi được treo ở đầu sợi dây nhẹ, dao động như hình 9.3. Vị trí cân bằng của viên bi là vị trí nào?</a:t>
            </a:r>
            <a:endParaRPr lang="en-US" sz="1800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4C7E-8AD6-4FFB-B962-BA442D61CD24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5102" y="1518558"/>
            <a:ext cx="764177" cy="284448"/>
          </a:xfrm>
          <a:prstGeom prst="rect">
            <a:avLst/>
          </a:prstGeom>
          <a:solidFill>
            <a:schemeClr val="bg1"/>
          </a:solidFill>
        </p:spPr>
        <p:txBody>
          <a:bodyPr wrap="square" lIns="68598" tIns="34299" rIns="68598" bIns="34299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Giải bài 9 Sự truyền âm | Giải khoa học tự nhiên 7 cánh diều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710" y="797170"/>
            <a:ext cx="2298090" cy="335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566" y="1660782"/>
            <a:ext cx="486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r>
              <a:rPr lang="vi-VN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616" y="388662"/>
            <a:ext cx="313508" cy="438581"/>
          </a:xfrm>
          <a:prstGeom prst="rect">
            <a:avLst/>
          </a:prstGeom>
          <a:solidFill>
            <a:srgbClr val="FFFF00"/>
          </a:solidFill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302" y="2294"/>
            <a:ext cx="8951119" cy="981312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1800" b="1" i="1" u="sng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vi-VN" sz="1800" b="1" i="1" u="sng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Sự truyền âm trong không khí</a:t>
            </a:r>
            <a:endParaRPr lang="en-US" sz="1800" i="1" u="sng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48F-6731-4636-913E-62DFF9DBABD3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uj3XPNFzPH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9969" y="1125415"/>
            <a:ext cx="8557846" cy="3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4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576" y="187245"/>
            <a:ext cx="8746599" cy="992598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91" indent="-34299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91" indent="-342991">
              <a:buAutoNum type="arabicPeriod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576" y="829812"/>
            <a:ext cx="8190486" cy="1649188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marL="214370" indent="-214370"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000" b="1" i="1" u="sng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2000" b="1" i="1" u="sng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vi-VN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 marL="214370" indent="-214370"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70" indent="-214370" algn="just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76" y="187245"/>
            <a:ext cx="313508" cy="438581"/>
          </a:xfrm>
          <a:prstGeom prst="rect">
            <a:avLst/>
          </a:prstGeom>
          <a:solidFill>
            <a:srgbClr val="FFFF00"/>
          </a:solidFill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3725" y="1722533"/>
            <a:ext cx="8608979" cy="1614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ÀI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09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SỰ TRUYỀN ÂM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2)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2268" y="172253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234" y="172253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17335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9" y="146985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Giải bài 9 Sự truyền âm | Giải khoa học tự nhiên 7 cánh diều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35510"/>
            <a:ext cx="8028039" cy="18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961" y="717405"/>
            <a:ext cx="8028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ôi trường truyền âm là gì? Sự truyền âm trong chất rắn, chất lỏng, chất  khí và vận tốc truyền âm - Vật lý 7 bài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96" y="3490003"/>
            <a:ext cx="3837039" cy="15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ao nhận vận chuyển Door to Door | LE QUAN LOGIS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45" y="3490003"/>
            <a:ext cx="3411794" cy="15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58" y="37312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8F7C-4886-4F4C-8A50-32A7E73C8A2F}" type="datetime1">
              <a:rPr lang="vi-VN" smtClean="0"/>
              <a:pPr/>
              <a:t>16/08/2022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055C-3B21-4ABD-9BF8-28B86BB5C76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rjf8cuxefV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474839"/>
            <a:ext cx="8003458" cy="32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</Words>
  <Application>Microsoft Office PowerPoint</Application>
  <PresentationFormat>On-screen Show (16:9)</PresentationFormat>
  <Paragraphs>85</Paragraphs>
  <Slides>18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Sự truyền âm trong chất rắn và chất lỏng 1. Sự truyền âm trong chất rắn </vt:lpstr>
      <vt:lpstr>2. Sự truyền âm trong chất lỏng - Âm truyền được trong môi trường chất lỏng. - Ví dụ: người chăn nuôi khi cho cá ăn thường gõ vào thuyền gọi cá, chứng tỏ âm gõ truyền vào nước đến tai cá. </vt:lpstr>
      <vt:lpstr>     *Kết luận chung về sự truyền âm:  - Âm truyền được trong các chất rắn, lỏng, khí, âm không truyền được trong chân không.  - Sự dao động của nguồn âmđã làm lan truyền sự nén, giãn không khí, tức làm lan truyền âm từ nguồn âm ra xung quanh.</vt:lpstr>
      <vt:lpstr>Trò chơi: “giải cứu ếch xanh” </vt:lpstr>
      <vt:lpstr>PowerPoint Presentation</vt:lpstr>
      <vt:lpstr>PowerPoint Presentation</vt:lpstr>
      <vt:lpstr>PowerPoint Presentation</vt:lpstr>
      <vt:lpstr>Vận dụng</vt:lpstr>
      <vt:lpstr>QUAN SÁT CÁC THÍ NGHIỆM SAU Thí nghiệm 1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2022-08-16T05:15:31Z</dcterms:created>
  <dcterms:modified xsi:type="dcterms:W3CDTF">2022-08-16T05:15:45Z</dcterms:modified>
</cp:coreProperties>
</file>