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32" r:id="rId1"/>
  </p:sldMasterIdLst>
  <p:sldIdLst>
    <p:sldId id="256" r:id="rId2"/>
    <p:sldId id="258" r:id="rId3"/>
    <p:sldId id="276" r:id="rId4"/>
    <p:sldId id="257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70" r:id="rId13"/>
    <p:sldId id="271" r:id="rId14"/>
    <p:sldId id="267" r:id="rId15"/>
    <p:sldId id="266" r:id="rId16"/>
    <p:sldId id="274" r:id="rId17"/>
    <p:sldId id="275" r:id="rId18"/>
  </p:sldIdLst>
  <p:sldSz cx="18288000" cy="10287000"/>
  <p:notesSz cx="6858000" cy="9144000"/>
  <p:embeddedFontLst>
    <p:embeddedFont>
      <p:font typeface="Wingdings 3" pitchFamily="18" charset="2"/>
      <p:regular r:id="rId19"/>
    </p:embeddedFont>
    <p:embeddedFont>
      <p:font typeface="Trebuchet MS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2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8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50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33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4654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3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8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4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2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5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4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3.svg"/><Relationship Id="rId5" Type="http://schemas.openxmlformats.org/officeDocument/2006/relationships/image" Target="../media/image43.png"/><Relationship Id="rId15" Type="http://schemas.openxmlformats.org/officeDocument/2006/relationships/image" Target="../media/image10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12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38858" y="5700517"/>
            <a:ext cx="126629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i="1">
                <a:solidFill>
                  <a:srgbClr val="124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nghiệm, hướng nghiệp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0" y="2804462"/>
            <a:ext cx="12662928" cy="259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CHÀO MỪNG CÁC EM HỌC SINH THÂN MẾN!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497799">
            <a:off x="739185" y="773599"/>
            <a:ext cx="4799346" cy="23974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29719" y="5143500"/>
            <a:ext cx="4079950" cy="62332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0800000">
            <a:off x="9630285" y="3329444"/>
            <a:ext cx="5617478" cy="3155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0800000">
            <a:off x="3040237" y="3329444"/>
            <a:ext cx="5617478" cy="315566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55616" y="2320701"/>
            <a:ext cx="4366816" cy="2586575"/>
            <a:chOff x="0" y="0"/>
            <a:chExt cx="2374900" cy="20116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665568" y="2320701"/>
            <a:ext cx="4366816" cy="2525602"/>
            <a:chOff x="0" y="0"/>
            <a:chExt cx="2374900" cy="20116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796667" y="0"/>
            <a:ext cx="1546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NV</a:t>
            </a:r>
            <a:r>
              <a:rPr lang="vi-VN" sz="4800" b="1">
                <a:solidFill>
                  <a:srgbClr val="124D24"/>
                </a:solidFill>
              </a:rPr>
              <a:t>2. Đánh giá tác động của con người tới môi trường tự nhiên</a:t>
            </a:r>
            <a:endParaRPr lang="en-US" sz="4800" b="1" u="none">
              <a:solidFill>
                <a:srgbClr val="124D24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08514" y="5248239"/>
            <a:ext cx="5816114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52"/>
              </a:lnSpc>
              <a:spcBef>
                <a:spcPct val="0"/>
              </a:spcBef>
            </a:pPr>
            <a:r>
              <a:rPr lang="en-US"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Đánh giá tiêu cực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445559">
            <a:off x="7472962" y="8310540"/>
            <a:ext cx="19088250" cy="68001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99092">
            <a:off x="-2751576" y="-3941973"/>
            <a:ext cx="8292573" cy="4644890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2969222" y="5143499"/>
            <a:ext cx="5816114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52"/>
              </a:lnSpc>
              <a:spcBef>
                <a:spcPct val="0"/>
              </a:spcBef>
            </a:pPr>
            <a:r>
              <a:rPr lang="en-US"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Đánh giá tích cực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0237" y="6568928"/>
            <a:ext cx="5617478" cy="322277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/>
              <a:t>Hoạt động sản xuất, kinh doanh</a:t>
            </a:r>
            <a:endParaRPr lang="en-US" sz="4400"/>
          </a:p>
        </p:txBody>
      </p:sp>
      <p:sp>
        <p:nvSpPr>
          <p:cNvPr id="18" name="Rounded Rectangle 17"/>
          <p:cNvSpPr/>
          <p:nvPr/>
        </p:nvSpPr>
        <p:spPr>
          <a:xfrm>
            <a:off x="9166754" y="6568928"/>
            <a:ext cx="6699633" cy="322277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/>
              <a:t>Thói quen sinh hoạt hằng ngày của người dân địa phương.</a:t>
            </a:r>
            <a:endParaRPr lang="en-US" sz="44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4668" y="534404"/>
            <a:ext cx="7955341" cy="4753999"/>
            <a:chOff x="1174668" y="534404"/>
            <a:chExt cx="7955341" cy="4753999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19442" y="1357848"/>
              <a:ext cx="703389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Người dân đã thực hiện luân canh cây trồng, xen canh tăng vụ để tăng độ phì nhiêu của đất,...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78664" y="540004"/>
              <a:ext cx="23230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Tích cực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77400" y="5288403"/>
            <a:ext cx="7955341" cy="4753999"/>
            <a:chOff x="1174668" y="534404"/>
            <a:chExt cx="7955341" cy="4753999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21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519442" y="1357848"/>
              <a:ext cx="703389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Việc sử dụng phân hóa học và thuốc trừ sâu khiến chất lượng đất trồng ngày càng giảm.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78664" y="540004"/>
              <a:ext cx="24852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Tiêu cực: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83828" y="6147390"/>
            <a:ext cx="7872075" cy="3138827"/>
            <a:chOff x="509648" y="6096873"/>
            <a:chExt cx="7872075" cy="31388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222540" y="4141561"/>
              <a:ext cx="3089398" cy="709887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-2157041">
              <a:off x="509648" y="6096873"/>
              <a:ext cx="1859802" cy="52248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-2348709">
              <a:off x="6348285" y="8563885"/>
              <a:ext cx="2033438" cy="57884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98205" y="6528694"/>
              <a:ext cx="6602112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9540"/>
                </a:lnSpc>
                <a:spcBef>
                  <a:spcPct val="0"/>
                </a:spcBef>
              </a:pPr>
              <a:r>
                <a:rPr lang="en-US" sz="4800" b="1">
                  <a:solidFill>
                    <a:srgbClr val="124D24"/>
                  </a:solidFill>
                  <a:latin typeface="Arial" pitchFamily="34" charset="0"/>
                  <a:cs typeface="Arial" pitchFamily="34" charset="0"/>
                </a:rPr>
                <a:t>TÁC ĐỘNG ĐẾN MÔI TRƯỜNG NƯỚC</a:t>
              </a:r>
              <a:endParaRPr lang="vi-VN" sz="4800" b="1">
                <a:solidFill>
                  <a:srgbClr val="124D2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74668" y="534404"/>
            <a:ext cx="7955341" cy="4753999"/>
            <a:chOff x="1174668" y="534404"/>
            <a:chExt cx="7955341" cy="4753999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19442" y="1357848"/>
              <a:ext cx="7033892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Các n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hà máy hóa chất đã có hệ thống xử lí nước thải theo quy định.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78664" y="540004"/>
              <a:ext cx="23230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Tích cực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77400" y="5288403"/>
            <a:ext cx="7955341" cy="4753999"/>
            <a:chOff x="1174668" y="534404"/>
            <a:chExt cx="7955341" cy="4753999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21" name="Picture 3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519442" y="1357848"/>
              <a:ext cx="7033892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ẫn còn một số trại chăn nuôi xả nước thải chưa qua xử lí ra sông hồ.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78664" y="540004"/>
              <a:ext cx="24852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Tiêu cực: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639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3828" y="6147390"/>
            <a:ext cx="7872075" cy="3138827"/>
            <a:chOff x="509648" y="6096873"/>
            <a:chExt cx="7872075" cy="31388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067150" y="3986171"/>
              <a:ext cx="3089398" cy="740965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-2157041">
              <a:off x="509648" y="6096873"/>
              <a:ext cx="1859802" cy="52248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-2348709">
              <a:off x="6348285" y="8563885"/>
              <a:ext cx="2033438" cy="57884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935322" y="6528694"/>
              <a:ext cx="6602112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9540"/>
                </a:lnSpc>
                <a:spcBef>
                  <a:spcPct val="0"/>
                </a:spcBef>
              </a:pPr>
              <a:r>
                <a:rPr lang="en-US" sz="4800" b="1">
                  <a:solidFill>
                    <a:srgbClr val="124D24"/>
                  </a:solidFill>
                  <a:latin typeface="Arial" pitchFamily="34" charset="0"/>
                  <a:cs typeface="Arial" pitchFamily="34" charset="0"/>
                </a:rPr>
                <a:t>TÁC ĐỘNG ĐẾN MÔI TRƯỜNG KHÔNG KHÍ</a:t>
              </a:r>
              <a:endParaRPr lang="vi-VN" sz="4800" b="1">
                <a:solidFill>
                  <a:srgbClr val="124D2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74668" y="534404"/>
            <a:ext cx="7955341" cy="4753999"/>
            <a:chOff x="1174668" y="534404"/>
            <a:chExt cx="7955341" cy="4753999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681309" y="1528184"/>
              <a:ext cx="671015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ường phố trồng thêm nhiều cây xanh, địa phương có thêm dự án trồng rừng.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78664" y="540004"/>
              <a:ext cx="23230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Tích cực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77400" y="5288403"/>
            <a:ext cx="7955341" cy="4753999"/>
            <a:chOff x="1174668" y="534404"/>
            <a:chExt cx="7955341" cy="4753999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800" y="775192"/>
              <a:ext cx="7637177" cy="4368307"/>
            </a:xfrm>
            <a:prstGeom prst="rect">
              <a:avLst/>
            </a:prstGeom>
          </p:spPr>
        </p:pic>
        <p:pic>
          <p:nvPicPr>
            <p:cNvPr id="21" name="Picture 3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57212" y="4551923"/>
              <a:ext cx="2872797" cy="73648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519442" y="1357848"/>
              <a:ext cx="703389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ác phương tiện giao thông, các nhà máy xi măng, các lò nung gạch,....xả nhiều khí thải ra môi trường.</a:t>
              </a: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668" y="534404"/>
              <a:ext cx="2931064" cy="82344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78664" y="540004"/>
              <a:ext cx="24852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Tiêu cực: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399" y="575927"/>
            <a:ext cx="7680309" cy="446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639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629445" y="-1162524"/>
            <a:ext cx="7281549" cy="131819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5178" y="1028700"/>
            <a:ext cx="2462989" cy="813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91491" y="3581767"/>
            <a:ext cx="959800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vi-VN" sz="4000">
                <a:solidFill>
                  <a:srgbClr val="124D24"/>
                </a:solidFill>
              </a:rPr>
              <a:t>Đề xuất giải pháp bảo vệ môi trường tự nhiên ở địa phương dựa trên kết quả phân tích, đánh giá thực trạng và tác động của con người đến môi trường tự nhiên.</a:t>
            </a:r>
            <a:endParaRPr lang="en-US" sz="4000" u="none">
              <a:solidFill>
                <a:srgbClr val="124D24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05000" y="2107390"/>
            <a:ext cx="8329523" cy="107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40"/>
              </a:lnSpc>
              <a:spcBef>
                <a:spcPct val="0"/>
              </a:spcBef>
            </a:pPr>
            <a:r>
              <a:rPr lang="en-US" sz="4800" b="1" u="sng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Yêu cầu: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42631" flipH="1">
            <a:off x="11655918" y="1164890"/>
            <a:ext cx="873094" cy="79689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1249" y="6967769"/>
            <a:ext cx="1936025" cy="29578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22270" y="155499"/>
            <a:ext cx="15993550" cy="1410920"/>
            <a:chOff x="1913449" y="155499"/>
            <a:chExt cx="15993550" cy="1410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13449" y="155499"/>
              <a:ext cx="15993550" cy="14109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562031" y="518845"/>
              <a:ext cx="15344967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452"/>
                </a:lnSpc>
                <a:spcBef>
                  <a:spcPct val="0"/>
                </a:spcBef>
              </a:pPr>
              <a:r>
                <a:rPr lang="en-US" sz="4400" b="1">
                  <a:solidFill>
                    <a:srgbClr val="124D24"/>
                  </a:solidFill>
                  <a:latin typeface="Arial" pitchFamily="34" charset="0"/>
                  <a:cs typeface="Arial" pitchFamily="34" charset="0"/>
                </a:rPr>
                <a:t>NV3</a:t>
              </a:r>
              <a:r>
                <a:rPr lang="vi-VN" sz="4400" b="1">
                  <a:solidFill>
                    <a:srgbClr val="124D24"/>
                  </a:solidFill>
                </a:rPr>
                <a:t>. Đề xuất các giải pháp bảo vệ môi trường tự nhiên</a:t>
              </a:r>
              <a:endParaRPr lang="en-US" sz="4400" b="1" u="none">
                <a:solidFill>
                  <a:srgbClr val="124D24"/>
                </a:solidFill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2576" y="1815087"/>
            <a:ext cx="6847804" cy="2928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9045" y="1815087"/>
            <a:ext cx="6847804" cy="29284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9045" y="4925303"/>
            <a:ext cx="6847804" cy="36590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2576" y="4925303"/>
            <a:ext cx="6847804" cy="20440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2576" y="7158406"/>
            <a:ext cx="6847804" cy="24879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16200" y="4134736"/>
            <a:ext cx="1099184" cy="78112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222270" y="155499"/>
            <a:ext cx="15993550" cy="1410920"/>
            <a:chOff x="1913449" y="155499"/>
            <a:chExt cx="15993550" cy="141092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13449" y="155499"/>
              <a:ext cx="15993550" cy="1410920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2562031" y="518845"/>
              <a:ext cx="15344967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452"/>
                </a:lnSpc>
                <a:spcBef>
                  <a:spcPct val="0"/>
                </a:spcBef>
              </a:pPr>
              <a:r>
                <a:rPr lang="en-US" sz="4400" b="1">
                  <a:solidFill>
                    <a:srgbClr val="124D24"/>
                  </a:solidFill>
                  <a:latin typeface="Arial" pitchFamily="34" charset="0"/>
                  <a:cs typeface="Arial" pitchFamily="34" charset="0"/>
                </a:rPr>
                <a:t>NV3</a:t>
              </a:r>
              <a:r>
                <a:rPr lang="vi-VN" sz="4400" b="1">
                  <a:solidFill>
                    <a:srgbClr val="124D24"/>
                  </a:solidFill>
                </a:rPr>
                <a:t>. Đề xuất các giải pháp bảo vệ môi trường tự nhiên</a:t>
              </a:r>
              <a:endParaRPr lang="en-US" sz="4400" b="1" u="none">
                <a:solidFill>
                  <a:srgbClr val="124D24"/>
                </a:solidFill>
              </a:endParaRP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150064" y="8060678"/>
            <a:ext cx="748793" cy="68344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07375" y="8060678"/>
            <a:ext cx="2924571" cy="74975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03408">
            <a:off x="7584905" y="3739936"/>
            <a:ext cx="916045" cy="91604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68340" y="2222338"/>
            <a:ext cx="65720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Chăm sóc và trồng nhiều cây xanh.</a:t>
            </a:r>
            <a:endParaRPr lang="en-US" sz="4000" b="1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94810" y="2309813"/>
            <a:ext cx="657203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Sử dụng các chất liệu từ thiên nhiên.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34812" y="5496508"/>
            <a:ext cx="65720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Sử dụng năng lượng sạch</a:t>
            </a:r>
            <a:endParaRPr lang="en-US" sz="4000" b="1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96087" y="4969919"/>
            <a:ext cx="388920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Nguyên tắc 3R 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Reduce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Reuse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Recycle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62032" y="7432904"/>
            <a:ext cx="5184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Hạn chế sử dụng túi nilông.</a:t>
            </a:r>
            <a:endParaRPr lang="en-US" sz="4000" b="1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7981" y="313797"/>
            <a:ext cx="8784531" cy="1699705"/>
            <a:chOff x="438193" y="313797"/>
            <a:chExt cx="8784531" cy="1699705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8193" y="313797"/>
              <a:ext cx="8784531" cy="169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0603" y="748149"/>
              <a:ext cx="65886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HƯỚNG DẪN VỀ NHÀ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7660" y="2247316"/>
            <a:ext cx="8274852" cy="1600492"/>
            <a:chOff x="777660" y="2247316"/>
            <a:chExt cx="8274852" cy="1600492"/>
          </a:xfrm>
        </p:grpSpPr>
        <p:pic>
          <p:nvPicPr>
            <p:cNvPr id="36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77660" y="2247316"/>
              <a:ext cx="8274852" cy="16004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98847" y="2581777"/>
              <a:ext cx="7173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Hệ thống lại kiến thức vừa học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658" y="4271367"/>
            <a:ext cx="8274854" cy="1600492"/>
            <a:chOff x="777660" y="2247316"/>
            <a:chExt cx="8274854" cy="1600492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77660" y="2247316"/>
              <a:ext cx="8274854" cy="160049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498847" y="2581777"/>
              <a:ext cx="6997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Hoàn thành bài tập được giao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7658" y="6438900"/>
            <a:ext cx="8274853" cy="2514600"/>
            <a:chOff x="777658" y="2247316"/>
            <a:chExt cx="8274853" cy="2819400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77658" y="2247316"/>
              <a:ext cx="8274853" cy="28194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41750" y="2552116"/>
              <a:ext cx="7311617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Xem trước nội dung hoạt động 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2, 3 chủ đề 8.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04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00400" y="1028700"/>
            <a:ext cx="12573000" cy="2819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 ƠN SỰ LẮNG NGHE VÀ THEO DÕI CỦA CÁC EM,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84319573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42631" flipH="1">
            <a:off x="14434851" y="8953699"/>
            <a:ext cx="873094" cy="79689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857281">
            <a:off x="15447400" y="2548564"/>
            <a:ext cx="1960833" cy="1434117"/>
            <a:chOff x="0" y="0"/>
            <a:chExt cx="2614445" cy="191215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84645" y="854233"/>
              <a:ext cx="483263" cy="48326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6961">
              <a:off x="2126522" y="1424233"/>
              <a:ext cx="483263" cy="48326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164109">
              <a:off x="882440" y="386484"/>
              <a:ext cx="483263" cy="48326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465998">
              <a:off x="78307" y="78307"/>
              <a:ext cx="483263" cy="48326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03408">
            <a:off x="7499101" y="7328582"/>
            <a:ext cx="899375" cy="899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9493" y="7431768"/>
            <a:ext cx="2847049" cy="204469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143017" y="1806143"/>
            <a:ext cx="6109093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cap="all" dirty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CHỦ ĐỀ 8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cap="all" dirty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BẢO VỆ MÔI TRƯỜNG TỰ NHIÊN</a:t>
            </a:r>
            <a:endParaRPr lang="en-US" sz="7200" b="1" u="none" cap="all" dirty="0">
              <a:ln w="0">
                <a:solidFill>
                  <a:srgbClr val="00206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403408">
            <a:off x="6016426" y="7739836"/>
            <a:ext cx="899375" cy="899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9493" y="7431768"/>
            <a:ext cx="2673945" cy="19203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979731" y="1329068"/>
            <a:ext cx="4486383" cy="10925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u="none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282" y="2687718"/>
            <a:ext cx="7152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>
                <a:latin typeface="Arial" pitchFamily="34" charset="0"/>
                <a:cs typeface="Arial" pitchFamily="34" charset="0"/>
              </a:rPr>
              <a:t>Xem video “Thực trạng ô nhiễm môi trường Việt Nam”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9589" y="4692066"/>
            <a:ext cx="7014257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Sau khi xem video, em có suy nghĩ gì về thực trạng ô nhiễm ở Việt Nam hiện nay?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5429" y="8045091"/>
            <a:ext cx="2173871" cy="154483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2631" flipH="1">
            <a:off x="14434851" y="8953699"/>
            <a:ext cx="873094" cy="7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25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4181"/>
            <a:ext cx="2915846" cy="1802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81" flipH="1">
            <a:off x="16918954" y="46081"/>
            <a:ext cx="1295582" cy="30714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157041">
            <a:off x="10833900" y="7898344"/>
            <a:ext cx="1312570" cy="446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4632">
            <a:off x="2674544" y="8624872"/>
            <a:ext cx="1034655" cy="9443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6321" y="279057"/>
            <a:ext cx="1504757" cy="14992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34000" y="237343"/>
            <a:ext cx="7391400" cy="164783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974629" y="450050"/>
            <a:ext cx="10308262" cy="107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40"/>
              </a:lnSpc>
              <a:spcBef>
                <a:spcPct val="0"/>
              </a:spcBef>
            </a:pPr>
            <a:r>
              <a:rPr lang="en-US" sz="4800" b="1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NỘI DUNG BÀI HỌC</a:t>
            </a:r>
            <a:endParaRPr lang="en-US" sz="4800" b="1" u="none">
              <a:solidFill>
                <a:srgbClr val="124D2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 rot="-329754">
            <a:off x="874584" y="730001"/>
            <a:ext cx="1348913" cy="1194163"/>
            <a:chOff x="0" y="0"/>
            <a:chExt cx="1798551" cy="159221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68752" y="534295"/>
              <a:ext cx="483263" cy="48326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66961">
              <a:off x="1310628" y="1104295"/>
              <a:ext cx="483263" cy="483263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1164109">
              <a:off x="66546" y="66546"/>
              <a:ext cx="483263" cy="483263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79631" y="4392737"/>
            <a:ext cx="3936376" cy="5045092"/>
            <a:chOff x="679631" y="4392737"/>
            <a:chExt cx="3936376" cy="5045092"/>
          </a:xfrm>
        </p:grpSpPr>
        <p:grpSp>
          <p:nvGrpSpPr>
            <p:cNvPr id="31" name="Group 30"/>
            <p:cNvGrpSpPr/>
            <p:nvPr/>
          </p:nvGrpSpPr>
          <p:grpSpPr>
            <a:xfrm>
              <a:off x="679631" y="4838701"/>
              <a:ext cx="3936376" cy="4599128"/>
              <a:chOff x="679631" y="4838700"/>
              <a:chExt cx="3936376" cy="4751527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79631" y="4838700"/>
                <a:ext cx="3816038" cy="45991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2030" y="4991100"/>
                <a:ext cx="3783977" cy="4599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87191" y="5741861"/>
                <a:ext cx="354330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>
                    <a:latin typeface="Arial" pitchFamily="34" charset="0"/>
                    <a:cs typeface="Arial" pitchFamily="34" charset="0"/>
                  </a:rPr>
                  <a:t>Khảo sát, đánh giá thực trạng môi trường ở địa phương.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911160" y="4392737"/>
              <a:ext cx="1352980" cy="1349124"/>
              <a:chOff x="1911160" y="4392737"/>
              <a:chExt cx="1352980" cy="134912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1911160" y="4392737"/>
                <a:ext cx="1352980" cy="134912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58498" y="4634638"/>
                <a:ext cx="905092" cy="86532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4852646" y="4240337"/>
            <a:ext cx="3936376" cy="5197491"/>
            <a:chOff x="4852646" y="4240337"/>
            <a:chExt cx="3936376" cy="5197491"/>
          </a:xfrm>
        </p:grpSpPr>
        <p:grpSp>
          <p:nvGrpSpPr>
            <p:cNvPr id="32" name="Group 31"/>
            <p:cNvGrpSpPr/>
            <p:nvPr/>
          </p:nvGrpSpPr>
          <p:grpSpPr>
            <a:xfrm>
              <a:off x="4852646" y="4844144"/>
              <a:ext cx="3936376" cy="4593684"/>
              <a:chOff x="679631" y="4838700"/>
              <a:chExt cx="3936376" cy="475152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679631" y="4838700"/>
                <a:ext cx="3816038" cy="45991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2030" y="4991100"/>
                <a:ext cx="3783977" cy="4599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52367" y="5736418"/>
                <a:ext cx="354330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latin typeface="Arial" pitchFamily="34" charset="0"/>
                    <a:cs typeface="Arial" pitchFamily="34" charset="0"/>
                  </a:rPr>
                  <a:t>Đánh giá tác động của con người tới môi trường </a:t>
                </a:r>
                <a:r>
                  <a:rPr lang="en-US" sz="3600">
                    <a:latin typeface="Arial" pitchFamily="34" charset="0"/>
                    <a:cs typeface="Arial" pitchFamily="34" charset="0"/>
                  </a:rPr>
                  <a:t>tự nhiên.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084175" y="4240337"/>
              <a:ext cx="1352980" cy="1349124"/>
              <a:chOff x="1911160" y="4392737"/>
              <a:chExt cx="1352980" cy="1349124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911160" y="4392737"/>
                <a:ext cx="1352980" cy="134912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158498" y="4634638"/>
                <a:ext cx="905092" cy="86532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9144000" y="4316538"/>
            <a:ext cx="3816038" cy="5121290"/>
            <a:chOff x="9144000" y="4316538"/>
            <a:chExt cx="3816038" cy="5121290"/>
          </a:xfrm>
        </p:grpSpPr>
        <p:grpSp>
          <p:nvGrpSpPr>
            <p:cNvPr id="36" name="Group 35"/>
            <p:cNvGrpSpPr/>
            <p:nvPr/>
          </p:nvGrpSpPr>
          <p:grpSpPr>
            <a:xfrm>
              <a:off x="9144000" y="4914900"/>
              <a:ext cx="3816038" cy="4522928"/>
              <a:chOff x="679631" y="4838700"/>
              <a:chExt cx="3816038" cy="475152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79631" y="4838700"/>
                <a:ext cx="3816038" cy="45991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32030" y="4991100"/>
                <a:ext cx="3663639" cy="4599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138346" y="5771190"/>
                <a:ext cx="305100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latin typeface="Arial" pitchFamily="34" charset="0"/>
                    <a:cs typeface="Arial" pitchFamily="34" charset="0"/>
                  </a:rPr>
                  <a:t>Đề xuất các giải pháp bảo vệ môi trường tự nhiên</a:t>
                </a:r>
                <a:r>
                  <a:rPr lang="en-US" sz="3600"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0321884" y="4316538"/>
              <a:ext cx="1352980" cy="1349124"/>
              <a:chOff x="1911160" y="4392737"/>
              <a:chExt cx="1352980" cy="134912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1911160" y="4392737"/>
                <a:ext cx="1352980" cy="134912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158498" y="4634638"/>
                <a:ext cx="905092" cy="86532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13284824" y="4316538"/>
            <a:ext cx="4317376" cy="5121290"/>
            <a:chOff x="13284824" y="4316538"/>
            <a:chExt cx="4317376" cy="5121290"/>
          </a:xfrm>
        </p:grpSpPr>
        <p:grpSp>
          <p:nvGrpSpPr>
            <p:cNvPr id="40" name="Group 39"/>
            <p:cNvGrpSpPr/>
            <p:nvPr/>
          </p:nvGrpSpPr>
          <p:grpSpPr>
            <a:xfrm>
              <a:off x="13284824" y="4914900"/>
              <a:ext cx="4317376" cy="4522928"/>
              <a:chOff x="679631" y="4838700"/>
              <a:chExt cx="3936376" cy="475152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79631" y="4838700"/>
                <a:ext cx="3816038" cy="45991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32030" y="4991100"/>
                <a:ext cx="3783977" cy="4599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952368" y="5665662"/>
                <a:ext cx="354330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latin typeface="Arial" pitchFamily="34" charset="0"/>
                    <a:cs typeface="Arial" pitchFamily="34" charset="0"/>
                  </a:rPr>
                  <a:t>Lập kế hoạch thực hiện các giải pháp bảo vệ môi trường tự nhiên.</a:t>
                </a:r>
                <a:endParaRPr lang="en-US" sz="3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4850597" y="4316538"/>
              <a:ext cx="1352980" cy="1349124"/>
              <a:chOff x="1911160" y="4392737"/>
              <a:chExt cx="1352980" cy="1349124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911160" y="4392737"/>
                <a:ext cx="1352980" cy="134912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158498" y="4634638"/>
                <a:ext cx="905092" cy="86532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61875" y="0"/>
            <a:ext cx="1716425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540"/>
              </a:lnSpc>
              <a:spcBef>
                <a:spcPct val="0"/>
              </a:spcBef>
            </a:pPr>
            <a:r>
              <a:rPr lang="en-US" sz="4000" b="1" u="sng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NV</a:t>
            </a:r>
            <a:r>
              <a:rPr lang="vi-VN" sz="4000" b="1" u="sng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4000" b="1">
                <a:solidFill>
                  <a:srgbClr val="124D24"/>
                </a:solidFill>
              </a:rPr>
              <a:t>. Khảo sát, đánh giá thực trạng môi trường tự nhiên ở địa phương</a:t>
            </a:r>
            <a:endParaRPr lang="en-US" sz="4000" b="1" u="none">
              <a:solidFill>
                <a:srgbClr val="124D24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95601" y="3162300"/>
            <a:ext cx="8077199" cy="1306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Nhóm 1. Môi trường đất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95601" y="5414628"/>
            <a:ext cx="8077200" cy="130629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Nhóm 2. Môi trường nước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95600" y="7531483"/>
            <a:ext cx="8077200" cy="13062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Nhóm 3. Môi trường không khí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297945">
            <a:off x="-2314945" y="-1098879"/>
            <a:ext cx="5624974" cy="8229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77244" y="1506556"/>
            <a:ext cx="5816114" cy="58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52"/>
              </a:lnSpc>
              <a:spcBef>
                <a:spcPct val="0"/>
              </a:spcBef>
            </a:pPr>
            <a:r>
              <a:rPr lang="en-US" sz="4000" b="1" u="sng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LƯU Ý: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78485" y="851472"/>
            <a:ext cx="2173871" cy="15448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42631" flipH="1">
            <a:off x="14997302" y="1429130"/>
            <a:ext cx="873094" cy="7968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37565" y="2332407"/>
            <a:ext cx="6934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 quá trình điều tra, cần chụp ảnh, quay video clip, ghi âm các cuộc phỏng vấn để có minh chứng cho kết quả điều tra thực trạng.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76048" y="1506556"/>
            <a:ext cx="5257801" cy="660874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01935" y="557839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GỢI Ý: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25881" y="2077404"/>
            <a:ext cx="7321728" cy="756929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77661" y="5995408"/>
            <a:ext cx="8616134" cy="3643318"/>
            <a:chOff x="9521797" y="2684341"/>
            <a:chExt cx="8616134" cy="3643318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521797" y="2684341"/>
              <a:ext cx="8616134" cy="364331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9584527" y="2988567"/>
              <a:ext cx="821212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Một số khu vực đất bị bạc màu, ô nhiễm do thuốc trừ sâu, diệt cỏ, phân bón hóa học…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77661" y="2247316"/>
            <a:ext cx="8616135" cy="3200984"/>
            <a:chOff x="1911793" y="2684341"/>
            <a:chExt cx="8616135" cy="3200984"/>
          </a:xfrm>
        </p:grpSpPr>
        <p:pic>
          <p:nvPicPr>
            <p:cNvPr id="36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1911793" y="2684341"/>
              <a:ext cx="8616135" cy="320098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313990" y="2772650"/>
              <a:ext cx="787265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t-BR" sz="4000">
                  <a:latin typeface="Arial" pitchFamily="34" charset="0"/>
                  <a:cs typeface="Arial" pitchFamily="34" charset="0"/>
                </a:rPr>
                <a:t>Trồng luân canh, xen vụ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  <a:p>
              <a:pPr marL="742950" indent="-7429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t-BR" sz="4000">
                  <a:latin typeface="Arial" pitchFamily="34" charset="0"/>
                  <a:cs typeface="Arial" pitchFamily="34" charset="0"/>
                </a:rPr>
                <a:t>Đất tốt, nhiều loại đất đa dạng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  <a:p>
              <a:pPr marL="742950" indent="-7429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t-BR" sz="4000">
                  <a:latin typeface="Arial" pitchFamily="34" charset="0"/>
                  <a:cs typeface="Arial" pitchFamily="34" charset="0"/>
                </a:rPr>
                <a:t>Đất được bồi đắp phù sa...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270345"/>
            <a:ext cx="10308262" cy="7993309"/>
            <a:chOff x="381000" y="654379"/>
            <a:chExt cx="10308262" cy="79933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165888" y="124314"/>
              <a:ext cx="7761550" cy="9285198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381000" y="654379"/>
              <a:ext cx="10308262" cy="7192257"/>
              <a:chOff x="381000" y="654379"/>
              <a:chExt cx="10308262" cy="719225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81000" y="654379"/>
                <a:ext cx="10308262" cy="2086757"/>
                <a:chOff x="3982245" y="237343"/>
                <a:chExt cx="10308262" cy="2086757"/>
              </a:xfrm>
            </p:grpSpPr>
            <p:pic>
              <p:nvPicPr>
                <p:cNvPr id="9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181600" y="237343"/>
                  <a:ext cx="7391400" cy="2086757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3982245" y="557933"/>
                  <a:ext cx="10308262" cy="121828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9540"/>
                    </a:lnSpc>
                    <a:spcBef>
                      <a:spcPct val="0"/>
                    </a:spcBef>
                  </a:pPr>
                  <a:r>
                    <a:rPr lang="en-US" sz="4800" b="1">
                      <a:solidFill>
                        <a:srgbClr val="124D24"/>
                      </a:solidFill>
                      <a:latin typeface="Arial" pitchFamily="34" charset="0"/>
                      <a:cs typeface="Arial" pitchFamily="34" charset="0"/>
                    </a:rPr>
                    <a:t>Môi trường nước</a:t>
                  </a:r>
                  <a:endParaRPr lang="en-US" sz="4800" b="1" u="none">
                    <a:solidFill>
                      <a:srgbClr val="124D24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1" name="TextBox 7"/>
              <p:cNvSpPr txBox="1"/>
              <p:nvPr/>
            </p:nvSpPr>
            <p:spPr>
              <a:xfrm>
                <a:off x="1719283" y="2817658"/>
                <a:ext cx="6815118" cy="192200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lvl="0" indent="-571500">
                  <a:lnSpc>
                    <a:spcPct val="150000"/>
                  </a:lnSpc>
                  <a:spcBef>
                    <a:spcPct val="0"/>
                  </a:spcBef>
                  <a:buFont typeface="Wingdings" pitchFamily="2" charset="2"/>
                  <a:buChar char="Ø"/>
                </a:pPr>
                <a:r>
                  <a:rPr lang="vi-VN" sz="4400">
                    <a:solidFill>
                      <a:srgbClr val="124D24"/>
                    </a:solidFill>
                  </a:rPr>
                  <a:t>Nguồn nước ngầm ngay càng ít</a:t>
                </a:r>
                <a:endParaRPr lang="en-US" sz="4400" u="none">
                  <a:solidFill>
                    <a:srgbClr val="124D24"/>
                  </a:solidFill>
                </a:endParaRPr>
              </a:p>
            </p:txBody>
          </p:sp>
          <p:sp>
            <p:nvSpPr>
              <p:cNvPr id="12" name="TextBox 7"/>
              <p:cNvSpPr txBox="1"/>
              <p:nvPr/>
            </p:nvSpPr>
            <p:spPr>
              <a:xfrm>
                <a:off x="1699688" y="4799648"/>
                <a:ext cx="7272067" cy="3046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spcBef>
                    <a:spcPct val="0"/>
                  </a:spcBef>
                  <a:buFont typeface="Wingdings" pitchFamily="2" charset="2"/>
                  <a:buChar char="Ø"/>
                </a:pPr>
                <a:r>
                  <a:rPr lang="vi-VN" sz="4400">
                    <a:solidFill>
                      <a:srgbClr val="124D24"/>
                    </a:solidFill>
                  </a:rPr>
                  <a:t>Nước sinh hoạt, sản xuất chưa được xử lí thải ra kênh rạch, sông ngòi.</a:t>
                </a:r>
                <a:endParaRPr lang="en-US" sz="4400" u="none">
                  <a:solidFill>
                    <a:srgbClr val="124D24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47525" y="2494569"/>
            <a:ext cx="10308262" cy="2086757"/>
            <a:chOff x="3982245" y="237343"/>
            <a:chExt cx="10308262" cy="2086757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81600" y="237343"/>
              <a:ext cx="8003790" cy="2086757"/>
            </a:xfrm>
            <a:prstGeom prst="rect">
              <a:avLst/>
            </a:prstGeom>
          </p:spPr>
        </p:pic>
        <p:sp>
          <p:nvSpPr>
            <p:cNvPr id="12" name="TextBox 9"/>
            <p:cNvSpPr txBox="1"/>
            <p:nvPr/>
          </p:nvSpPr>
          <p:spPr>
            <a:xfrm>
              <a:off x="3982245" y="557933"/>
              <a:ext cx="10308262" cy="121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540"/>
                </a:lnSpc>
                <a:spcBef>
                  <a:spcPct val="0"/>
                </a:spcBef>
              </a:pPr>
              <a:r>
                <a:rPr lang="en-US" sz="4800" b="1">
                  <a:solidFill>
                    <a:srgbClr val="124D24"/>
                  </a:solidFill>
                  <a:latin typeface="Arial" pitchFamily="34" charset="0"/>
                  <a:cs typeface="Arial" pitchFamily="34" charset="0"/>
                </a:rPr>
                <a:t>Môi trường không khí</a:t>
              </a:r>
              <a:endParaRPr lang="en-US" sz="4800" b="1" u="none">
                <a:solidFill>
                  <a:srgbClr val="124D2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7"/>
          <p:cNvSpPr txBox="1"/>
          <p:nvPr/>
        </p:nvSpPr>
        <p:spPr>
          <a:xfrm>
            <a:off x="1230087" y="4695626"/>
            <a:ext cx="761324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4400">
                <a:solidFill>
                  <a:srgbClr val="124D24"/>
                </a:solidFill>
                <a:latin typeface="Arial" pitchFamily="34" charset="0"/>
                <a:cs typeface="Arial" pitchFamily="34" charset="0"/>
              </a:rPr>
              <a:t>Ô nhiễm ngày càng trầm trọng do khói bụi sản xuất và sinh hoạt, cây cối bị chặt phá…</a:t>
            </a:r>
            <a:endParaRPr lang="en-US" sz="4400" u="none">
              <a:solidFill>
                <a:srgbClr val="124D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620" y="2212992"/>
            <a:ext cx="4445863" cy="73333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631</Words>
  <Application>Microsoft Office PowerPoint</Application>
  <PresentationFormat>Custom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Wingdings</vt:lpstr>
      <vt:lpstr>Wingdings 3</vt:lpstr>
      <vt:lpstr>Trebuchet MS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2025-09-12T08:09:52Z</dcterms:created>
  <dcterms:modified xsi:type="dcterms:W3CDTF">2025-09-12T08:36:41Z</dcterms:modified>
  <dc:identifier/>
</cp:coreProperties>
</file>