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3" r:id="rId2"/>
    <p:sldMasterId id="2147483685" r:id="rId3"/>
    <p:sldMasterId id="2147483697" r:id="rId4"/>
    <p:sldMasterId id="2147483703" r:id="rId5"/>
    <p:sldMasterId id="2147483706" r:id="rId6"/>
    <p:sldMasterId id="2147483719" r:id="rId7"/>
    <p:sldMasterId id="2147483733" r:id="rId8"/>
    <p:sldMasterId id="2147483746" r:id="rId9"/>
  </p:sldMasterIdLst>
  <p:notesMasterIdLst>
    <p:notesMasterId r:id="rId38"/>
  </p:notesMasterIdLst>
  <p:sldIdLst>
    <p:sldId id="257" r:id="rId10"/>
    <p:sldId id="308" r:id="rId11"/>
    <p:sldId id="399" r:id="rId12"/>
    <p:sldId id="339" r:id="rId13"/>
    <p:sldId id="329" r:id="rId14"/>
    <p:sldId id="401" r:id="rId15"/>
    <p:sldId id="502" r:id="rId16"/>
    <p:sldId id="503" r:id="rId17"/>
    <p:sldId id="406" r:id="rId18"/>
    <p:sldId id="504" r:id="rId19"/>
    <p:sldId id="505" r:id="rId20"/>
    <p:sldId id="368" r:id="rId21"/>
    <p:sldId id="587" r:id="rId22"/>
    <p:sldId id="588" r:id="rId23"/>
    <p:sldId id="386" r:id="rId24"/>
    <p:sldId id="590" r:id="rId25"/>
    <p:sldId id="600" r:id="rId26"/>
    <p:sldId id="591" r:id="rId27"/>
    <p:sldId id="601" r:id="rId28"/>
    <p:sldId id="602" r:id="rId29"/>
    <p:sldId id="603" r:id="rId30"/>
    <p:sldId id="604" r:id="rId31"/>
    <p:sldId id="605" r:id="rId32"/>
    <p:sldId id="596" r:id="rId33"/>
    <p:sldId id="606" r:id="rId34"/>
    <p:sldId id="330" r:id="rId35"/>
    <p:sldId id="599" r:id="rId36"/>
    <p:sldId id="33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917E1-8DED-4D01-8EA6-C5BCA9FBF1B3}"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4EB73-F699-44FF-9F0A-51155798FC5D}" type="slidenum">
              <a:rPr lang="en-US" smtClean="0"/>
              <a:t>‹#›</a:t>
            </a:fld>
            <a:endParaRPr lang="en-US"/>
          </a:p>
        </p:txBody>
      </p:sp>
    </p:spTree>
    <p:extLst>
      <p:ext uri="{BB962C8B-B14F-4D97-AF65-F5344CB8AC3E}">
        <p14:creationId xmlns:p14="http://schemas.microsoft.com/office/powerpoint/2010/main" val="387573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B904D2F-D20E-4382-B1FB-A1CC6AB47A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01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000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59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59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220577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30159788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50401093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5374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47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63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6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010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738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148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2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9547303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53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576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828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007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42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2624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715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33313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0478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906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8506888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28628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13590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82969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16014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85802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669278"/>
      </p:ext>
    </p:extLst>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052352850"/>
      </p:ext>
    </p:extLst>
  </p:cSld>
  <p:clrMapOvr>
    <a:masterClrMapping/>
  </p:clrMapOvr>
  <p:transition spd="slow"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cxnSp>
        <p:nvCxnSpPr>
          <p:cNvPr id="3" name="直接连接符 2"/>
          <p:cNvCxnSpPr/>
          <p:nvPr userDrawn="1"/>
        </p:nvCxnSpPr>
        <p:spPr>
          <a:xfrm>
            <a:off x="457876" y="1110373"/>
            <a:ext cx="1120674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58296" flipH="1">
            <a:off x="10327749" y="149249"/>
            <a:ext cx="1223999" cy="992123"/>
          </a:xfrm>
          <a:prstGeom prst="rect">
            <a:avLst/>
          </a:prstGeom>
        </p:spPr>
      </p:pic>
    </p:spTree>
    <p:extLst>
      <p:ext uri="{BB962C8B-B14F-4D97-AF65-F5344CB8AC3E}">
        <p14:creationId xmlns:p14="http://schemas.microsoft.com/office/powerpoint/2010/main" val="2430663408"/>
      </p:ext>
    </p:extLst>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2022/9/15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956065"/>
      </p:ext>
    </p:extLst>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2022/9/15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86341536"/>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6631666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878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grpSp>
        <p:nvGrpSpPr>
          <p:cNvPr id="15" name="组合 14"/>
          <p:cNvGrpSpPr/>
          <p:nvPr userDrawn="1"/>
        </p:nvGrpSpPr>
        <p:grpSpPr>
          <a:xfrm>
            <a:off x="10666366" y="5472803"/>
            <a:ext cx="1496284" cy="1524513"/>
            <a:chOff x="-46800" y="206536"/>
            <a:chExt cx="6530780" cy="6654858"/>
          </a:xfrm>
        </p:grpSpPr>
        <p:sp>
          <p:nvSpPr>
            <p:cNvPr id="16" name="AutoShape 2"/>
            <p:cNvSpPr>
              <a:spLocks/>
            </p:cNvSpPr>
            <p:nvPr userDrawn="1"/>
          </p:nvSpPr>
          <p:spPr bwMode="auto">
            <a:xfrm>
              <a:off x="1038879" y="1027357"/>
              <a:ext cx="4354650" cy="5834037"/>
            </a:xfrm>
            <a:custGeom>
              <a:avLst/>
              <a:gdLst>
                <a:gd name="T0" fmla="*/ 1048398 w 20607"/>
                <a:gd name="T1" fmla="*/ 3881437 h 21337"/>
                <a:gd name="T2" fmla="*/ 1133597 w 20607"/>
                <a:gd name="T3" fmla="*/ 2299356 h 21337"/>
                <a:gd name="T4" fmla="*/ 4077 w 20607"/>
                <a:gd name="T5" fmla="*/ 1625921 h 21337"/>
                <a:gd name="T6" fmla="*/ 1229481 w 20607"/>
                <a:gd name="T7" fmla="*/ 1901335 h 21337"/>
                <a:gd name="T8" fmla="*/ 1282765 w 20607"/>
                <a:gd name="T9" fmla="*/ 901188 h 21337"/>
                <a:gd name="T10" fmla="*/ 749920 w 20607"/>
                <a:gd name="T11" fmla="*/ 248127 h 21337"/>
                <a:gd name="T12" fmla="*/ 1346735 w 20607"/>
                <a:gd name="T13" fmla="*/ 574657 h 21337"/>
                <a:gd name="T14" fmla="*/ 1794240 w 20607"/>
                <a:gd name="T15" fmla="*/ 3092 h 21337"/>
                <a:gd name="T16" fmla="*/ 1527818 w 20607"/>
                <a:gd name="T17" fmla="*/ 758387 h 21337"/>
                <a:gd name="T18" fmla="*/ 1762185 w 20607"/>
                <a:gd name="T19" fmla="*/ 1952452 h 21337"/>
                <a:gd name="T20" fmla="*/ 2891705 w 20607"/>
                <a:gd name="T21" fmla="*/ 1472752 h 21337"/>
                <a:gd name="T22" fmla="*/ 1826155 w 20607"/>
                <a:gd name="T23" fmla="*/ 2278982 h 21337"/>
                <a:gd name="T24" fmla="*/ 1836840 w 20607"/>
                <a:gd name="T25" fmla="*/ 3881437 h 21337"/>
                <a:gd name="T26" fmla="*/ 1048398 w 20607"/>
                <a:gd name="T27" fmla="*/ 3881437 h 21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AutoShape 3"/>
            <p:cNvSpPr>
              <a:spLocks/>
            </p:cNvSpPr>
            <p:nvPr userDrawn="1"/>
          </p:nvSpPr>
          <p:spPr bwMode="auto">
            <a:xfrm>
              <a:off x="3806766" y="2948175"/>
              <a:ext cx="417570" cy="598914"/>
            </a:xfrm>
            <a:custGeom>
              <a:avLst/>
              <a:gdLst>
                <a:gd name="T0" fmla="*/ 152974 w 9894"/>
                <a:gd name="T1" fmla="*/ 398445 h 21600"/>
                <a:gd name="T2" fmla="*/ 78481 w 9894"/>
                <a:gd name="T3" fmla="*/ 0 h 21600"/>
                <a:gd name="T4" fmla="*/ 152974 w 9894"/>
                <a:gd name="T5" fmla="*/ 398445 h 21600"/>
                <a:gd name="T6" fmla="*/ 0 60000 65536"/>
                <a:gd name="T7" fmla="*/ 0 60000 65536"/>
                <a:gd name="T8" fmla="*/ 0 60000 65536"/>
              </a:gdLst>
              <a:ahLst/>
              <a:cxnLst>
                <a:cxn ang="T6">
                  <a:pos x="T0" y="T1"/>
                </a:cxn>
                <a:cxn ang="T7">
                  <a:pos x="T2" y="T3"/>
                </a:cxn>
                <a:cxn ang="T8">
                  <a:pos x="T4" y="T5"/>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AutoShape 4"/>
            <p:cNvSpPr>
              <a:spLocks/>
            </p:cNvSpPr>
            <p:nvPr userDrawn="1"/>
          </p:nvSpPr>
          <p:spPr bwMode="auto">
            <a:xfrm>
              <a:off x="4513054" y="2616506"/>
              <a:ext cx="393709" cy="615616"/>
            </a:xfrm>
            <a:custGeom>
              <a:avLst/>
              <a:gdLst>
                <a:gd name="T0" fmla="*/ 97733 w 9611"/>
                <a:gd name="T1" fmla="*/ 409556 h 21600"/>
                <a:gd name="T2" fmla="*/ 140549 w 9611"/>
                <a:gd name="T3" fmla="*/ 0 h 21600"/>
                <a:gd name="T4" fmla="*/ 97733 w 9611"/>
                <a:gd name="T5" fmla="*/ 409556 h 21600"/>
                <a:gd name="T6" fmla="*/ 0 60000 65536"/>
                <a:gd name="T7" fmla="*/ 0 60000 65536"/>
                <a:gd name="T8" fmla="*/ 0 60000 65536"/>
              </a:gdLst>
              <a:ahLst/>
              <a:cxnLst>
                <a:cxn ang="T6">
                  <a:pos x="T0" y="T1"/>
                </a:cxn>
                <a:cxn ang="T7">
                  <a:pos x="T2" y="T3"/>
                </a:cxn>
                <a:cxn ang="T8">
                  <a:pos x="T4" y="T5"/>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AutoShape 5"/>
            <p:cNvSpPr>
              <a:spLocks/>
            </p:cNvSpPr>
            <p:nvPr userDrawn="1"/>
          </p:nvSpPr>
          <p:spPr bwMode="auto">
            <a:xfrm>
              <a:off x="5073790" y="2334945"/>
              <a:ext cx="465291" cy="722991"/>
            </a:xfrm>
            <a:custGeom>
              <a:avLst/>
              <a:gdLst>
                <a:gd name="T0" fmla="*/ 64632 w 10585"/>
                <a:gd name="T1" fmla="*/ 480990 h 21600"/>
                <a:gd name="T2" fmla="*/ 257359 w 10585"/>
                <a:gd name="T3" fmla="*/ 0 h 21600"/>
                <a:gd name="T4" fmla="*/ 64632 w 10585"/>
                <a:gd name="T5" fmla="*/ 480990 h 21600"/>
                <a:gd name="T6" fmla="*/ 0 60000 65536"/>
                <a:gd name="T7" fmla="*/ 0 60000 65536"/>
                <a:gd name="T8" fmla="*/ 0 60000 65536"/>
              </a:gdLst>
              <a:ahLst/>
              <a:cxnLst>
                <a:cxn ang="T6">
                  <a:pos x="T0" y="T1"/>
                </a:cxn>
                <a:cxn ang="T7">
                  <a:pos x="T2" y="T3"/>
                </a:cxn>
                <a:cxn ang="T8">
                  <a:pos x="T4" y="T5"/>
                </a:cxn>
              </a:cxnLst>
              <a:rect l="0" t="0" r="r" b="b"/>
              <a:pathLst>
                <a:path w="10585" h="21600">
                  <a:moveTo>
                    <a:pt x="2210" y="21599"/>
                  </a:moveTo>
                  <a:cubicBezTo>
                    <a:pt x="2210" y="21599"/>
                    <a:pt x="-5844" y="11489"/>
                    <a:pt x="8800" y="0"/>
                  </a:cubicBezTo>
                  <a:cubicBezTo>
                    <a:pt x="8800" y="0"/>
                    <a:pt x="15756" y="19761"/>
                    <a:pt x="2210" y="21599"/>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AutoShape 6"/>
            <p:cNvSpPr>
              <a:spLocks/>
            </p:cNvSpPr>
            <p:nvPr userDrawn="1"/>
          </p:nvSpPr>
          <p:spPr bwMode="auto">
            <a:xfrm>
              <a:off x="5732356" y="2649912"/>
              <a:ext cx="751624" cy="405638"/>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AutoShape 7"/>
            <p:cNvSpPr>
              <a:spLocks/>
            </p:cNvSpPr>
            <p:nvPr userDrawn="1"/>
          </p:nvSpPr>
          <p:spPr bwMode="auto">
            <a:xfrm>
              <a:off x="5488973" y="3346656"/>
              <a:ext cx="649021" cy="372233"/>
            </a:xfrm>
            <a:custGeom>
              <a:avLst/>
              <a:gdLst>
                <a:gd name="T0" fmla="*/ 101230 w 19438"/>
                <a:gd name="T1" fmla="*/ 0 h 16645"/>
                <a:gd name="T2" fmla="*/ 431800 w 19438"/>
                <a:gd name="T3" fmla="*/ 207330 h 16645"/>
                <a:gd name="T4" fmla="*/ 47916 w 19438"/>
                <a:gd name="T5" fmla="*/ 165864 h 16645"/>
                <a:gd name="T6" fmla="*/ 101230 w 19438"/>
                <a:gd name="T7" fmla="*/ 0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AutoShape 8"/>
            <p:cNvSpPr>
              <a:spLocks/>
            </p:cNvSpPr>
            <p:nvPr userDrawn="1"/>
          </p:nvSpPr>
          <p:spPr bwMode="auto">
            <a:xfrm>
              <a:off x="5042770" y="3675939"/>
              <a:ext cx="529716" cy="503469"/>
            </a:xfrm>
            <a:custGeom>
              <a:avLst/>
              <a:gdLst>
                <a:gd name="T0" fmla="*/ 36000 w 20049"/>
                <a:gd name="T1" fmla="*/ 28683 h 18650"/>
                <a:gd name="T2" fmla="*/ 257485 w 20049"/>
                <a:gd name="T3" fmla="*/ 59305 h 18650"/>
                <a:gd name="T4" fmla="*/ 352425 w 20049"/>
                <a:gd name="T5" fmla="*/ 334944 h 18650"/>
                <a:gd name="T6" fmla="*/ 25453 w 20049"/>
                <a:gd name="T7" fmla="*/ 181813 h 18650"/>
                <a:gd name="T8" fmla="*/ 36000 w 20049"/>
                <a:gd name="T9" fmla="*/ 28683 h 18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AutoShape 9"/>
            <p:cNvSpPr>
              <a:spLocks/>
            </p:cNvSpPr>
            <p:nvPr userDrawn="1"/>
          </p:nvSpPr>
          <p:spPr bwMode="auto">
            <a:xfrm>
              <a:off x="4577480" y="4007607"/>
              <a:ext cx="563121" cy="474837"/>
            </a:xfrm>
            <a:custGeom>
              <a:avLst/>
              <a:gdLst>
                <a:gd name="T0" fmla="*/ 31648 w 16064"/>
                <a:gd name="T1" fmla="*/ 10489 h 17680"/>
                <a:gd name="T2" fmla="*/ 288894 w 16064"/>
                <a:gd name="T3" fmla="*/ 81587 h 17680"/>
                <a:gd name="T4" fmla="*/ 374627 w 16064"/>
                <a:gd name="T5" fmla="*/ 315180 h 17680"/>
                <a:gd name="T6" fmla="*/ 31648 w 16064"/>
                <a:gd name="T7" fmla="*/ 10489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AutoShape 10"/>
            <p:cNvSpPr>
              <a:spLocks/>
            </p:cNvSpPr>
            <p:nvPr userDrawn="1"/>
          </p:nvSpPr>
          <p:spPr bwMode="auto">
            <a:xfrm>
              <a:off x="1874018" y="2948175"/>
              <a:ext cx="393709" cy="553577"/>
            </a:xfrm>
            <a:custGeom>
              <a:avLst/>
              <a:gdLst>
                <a:gd name="T0" fmla="*/ 64765 w 12554"/>
                <a:gd name="T1" fmla="*/ 358088 h 19439"/>
                <a:gd name="T2" fmla="*/ 257911 w 12554"/>
                <a:gd name="T3" fmla="*/ 0 h 19439"/>
                <a:gd name="T4" fmla="*/ 257911 w 12554"/>
                <a:gd name="T5" fmla="*/ 173928 h 19439"/>
                <a:gd name="T6" fmla="*/ 64765 w 12554"/>
                <a:gd name="T7" fmla="*/ 358088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AutoShape 11"/>
            <p:cNvSpPr>
              <a:spLocks/>
            </p:cNvSpPr>
            <p:nvPr userDrawn="1"/>
          </p:nvSpPr>
          <p:spPr bwMode="auto">
            <a:xfrm>
              <a:off x="1384866" y="2673773"/>
              <a:ext cx="391322" cy="627546"/>
            </a:xfrm>
            <a:custGeom>
              <a:avLst/>
              <a:gdLst>
                <a:gd name="T0" fmla="*/ 37685 w 13741"/>
                <a:gd name="T1" fmla="*/ 369406 h 20925"/>
                <a:gd name="T2" fmla="*/ 102314 w 13741"/>
                <a:gd name="T3" fmla="*/ 61554 h 20925"/>
                <a:gd name="T4" fmla="*/ 220770 w 13741"/>
                <a:gd name="T5" fmla="*/ 0 h 20925"/>
                <a:gd name="T6" fmla="*/ 188465 w 13741"/>
                <a:gd name="T7" fmla="*/ 400193 h 20925"/>
                <a:gd name="T8" fmla="*/ 37685 w 13741"/>
                <a:gd name="T9" fmla="*/ 369406 h 20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AutoShape 12"/>
            <p:cNvSpPr>
              <a:spLocks/>
            </p:cNvSpPr>
            <p:nvPr userDrawn="1"/>
          </p:nvSpPr>
          <p:spPr bwMode="auto">
            <a:xfrm>
              <a:off x="740616" y="2583101"/>
              <a:ext cx="408024" cy="641863"/>
            </a:xfrm>
            <a:custGeom>
              <a:avLst/>
              <a:gdLst>
                <a:gd name="T0" fmla="*/ 147495 w 14722"/>
                <a:gd name="T1" fmla="*/ 426471 h 21125"/>
                <a:gd name="T2" fmla="*/ 39866 w 14722"/>
                <a:gd name="T3" fmla="*/ 152298 h 21125"/>
                <a:gd name="T4" fmla="*/ 125977 w 14722"/>
                <a:gd name="T5" fmla="*/ 0 h 21125"/>
                <a:gd name="T6" fmla="*/ 201319 w 14722"/>
                <a:gd name="T7" fmla="*/ 111687 h 21125"/>
                <a:gd name="T8" fmla="*/ 147495 w 14722"/>
                <a:gd name="T9" fmla="*/ 426471 h 21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AutoShape 13"/>
            <p:cNvSpPr>
              <a:spLocks/>
            </p:cNvSpPr>
            <p:nvPr userDrawn="1"/>
          </p:nvSpPr>
          <p:spPr bwMode="auto">
            <a:xfrm>
              <a:off x="-46800" y="3172469"/>
              <a:ext cx="782643" cy="379392"/>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AutoShape 14"/>
            <p:cNvSpPr>
              <a:spLocks/>
            </p:cNvSpPr>
            <p:nvPr userDrawn="1"/>
          </p:nvSpPr>
          <p:spPr bwMode="auto">
            <a:xfrm>
              <a:off x="611766" y="3652078"/>
              <a:ext cx="613230" cy="560735"/>
            </a:xfrm>
            <a:custGeom>
              <a:avLst/>
              <a:gdLst>
                <a:gd name="T0" fmla="*/ 295532 w 20364"/>
                <a:gd name="T1" fmla="*/ 1467 h 21100"/>
                <a:gd name="T2" fmla="*/ 73868 w 20364"/>
                <a:gd name="T3" fmla="*/ 187256 h 21100"/>
                <a:gd name="T4" fmla="*/ 0 w 20364"/>
                <a:gd name="T5" fmla="*/ 373044 h 21100"/>
                <a:gd name="T6" fmla="*/ 401075 w 20364"/>
                <a:gd name="T7" fmla="*/ 197581 h 21100"/>
                <a:gd name="T8" fmla="*/ 295532 w 20364"/>
                <a:gd name="T9" fmla="*/ 1467 h 2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AutoShape 15"/>
            <p:cNvSpPr>
              <a:spLocks/>
            </p:cNvSpPr>
            <p:nvPr userDrawn="1"/>
          </p:nvSpPr>
          <p:spPr bwMode="auto">
            <a:xfrm>
              <a:off x="1315667" y="3947955"/>
              <a:ext cx="529716" cy="596527"/>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AutoShape 16"/>
            <p:cNvSpPr>
              <a:spLocks/>
            </p:cNvSpPr>
            <p:nvPr userDrawn="1"/>
          </p:nvSpPr>
          <p:spPr bwMode="auto">
            <a:xfrm>
              <a:off x="3663600" y="206536"/>
              <a:ext cx="472449" cy="703902"/>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AutoShape 17"/>
            <p:cNvSpPr>
              <a:spLocks/>
            </p:cNvSpPr>
            <p:nvPr userDrawn="1"/>
          </p:nvSpPr>
          <p:spPr bwMode="auto">
            <a:xfrm>
              <a:off x="3083775" y="440375"/>
              <a:ext cx="424727" cy="665724"/>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AutoShape 18"/>
            <p:cNvSpPr>
              <a:spLocks/>
            </p:cNvSpPr>
            <p:nvPr userDrawn="1"/>
          </p:nvSpPr>
          <p:spPr bwMode="auto">
            <a:xfrm>
              <a:off x="3842558" y="1046446"/>
              <a:ext cx="689585" cy="377005"/>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AutoShape 19"/>
            <p:cNvSpPr>
              <a:spLocks/>
            </p:cNvSpPr>
            <p:nvPr userDrawn="1"/>
          </p:nvSpPr>
          <p:spPr bwMode="auto">
            <a:xfrm>
              <a:off x="3506115" y="1638202"/>
              <a:ext cx="739693" cy="353144"/>
            </a:xfrm>
            <a:custGeom>
              <a:avLst/>
              <a:gdLst>
                <a:gd name="T0" fmla="*/ 767 w 21174"/>
                <a:gd name="T1" fmla="*/ 120504 h 12449"/>
                <a:gd name="T2" fmla="*/ 492102 w 21174"/>
                <a:gd name="T3" fmla="*/ 59337 h 12449"/>
                <a:gd name="T4" fmla="*/ 342563 w 21174"/>
                <a:gd name="T5" fmla="*/ 161251 h 12449"/>
                <a:gd name="T6" fmla="*/ 767 w 21174"/>
                <a:gd name="T7" fmla="*/ 120504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AutoShape 20"/>
            <p:cNvSpPr>
              <a:spLocks/>
            </p:cNvSpPr>
            <p:nvPr userDrawn="1"/>
          </p:nvSpPr>
          <p:spPr bwMode="auto">
            <a:xfrm>
              <a:off x="3539521" y="2201323"/>
              <a:ext cx="653794" cy="508241"/>
            </a:xfrm>
            <a:custGeom>
              <a:avLst/>
              <a:gdLst>
                <a:gd name="T0" fmla="*/ 1930 w 21180"/>
                <a:gd name="T1" fmla="*/ 193334 h 18889"/>
                <a:gd name="T2" fmla="*/ 361042 w 21180"/>
                <a:gd name="T3" fmla="*/ 0 h 18889"/>
                <a:gd name="T4" fmla="*/ 434954 w 21180"/>
                <a:gd name="T5" fmla="*/ 0 h 18889"/>
                <a:gd name="T6" fmla="*/ 244843 w 21180"/>
                <a:gd name="T7" fmla="*/ 315438 h 18889"/>
                <a:gd name="T8" fmla="*/ 1930 w 21180"/>
                <a:gd name="T9" fmla="*/ 193334 h 1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AutoShape 21"/>
            <p:cNvSpPr>
              <a:spLocks/>
            </p:cNvSpPr>
            <p:nvPr userDrawn="1"/>
          </p:nvSpPr>
          <p:spPr bwMode="auto">
            <a:xfrm>
              <a:off x="2165123" y="2473340"/>
              <a:ext cx="734921" cy="427113"/>
            </a:xfrm>
            <a:custGeom>
              <a:avLst/>
              <a:gdLst>
                <a:gd name="T0" fmla="*/ 486225 w 20815"/>
                <a:gd name="T1" fmla="*/ 156920 h 18748"/>
                <a:gd name="T2" fmla="*/ 158536 w 20815"/>
                <a:gd name="T3" fmla="*/ 3441 h 18748"/>
                <a:gd name="T4" fmla="*/ 0 w 20815"/>
                <a:gd name="T5" fmla="*/ 23902 h 18748"/>
                <a:gd name="T6" fmla="*/ 253695 w 20815"/>
                <a:gd name="T7" fmla="*/ 279691 h 18748"/>
                <a:gd name="T8" fmla="*/ 486225 w 20815"/>
                <a:gd name="T9" fmla="*/ 156920 h 18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AutoShape 22"/>
            <p:cNvSpPr>
              <a:spLocks/>
            </p:cNvSpPr>
            <p:nvPr userDrawn="1"/>
          </p:nvSpPr>
          <p:spPr bwMode="auto">
            <a:xfrm>
              <a:off x="1826296" y="1860109"/>
              <a:ext cx="668110" cy="331670"/>
            </a:xfrm>
            <a:custGeom>
              <a:avLst/>
              <a:gdLst>
                <a:gd name="T0" fmla="*/ 436645 w 20033"/>
                <a:gd name="T1" fmla="*/ 72419 h 15680"/>
                <a:gd name="T2" fmla="*/ 74531 w 20033"/>
                <a:gd name="T3" fmla="*/ 42022 h 15680"/>
                <a:gd name="T4" fmla="*/ 0 w 20033"/>
                <a:gd name="T5" fmla="*/ 143361 h 15680"/>
                <a:gd name="T6" fmla="*/ 202336 w 20033"/>
                <a:gd name="T7" fmla="*/ 204155 h 15680"/>
                <a:gd name="T8" fmla="*/ 436645 w 20033"/>
                <a:gd name="T9" fmla="*/ 72419 h 156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AutoShape 23"/>
            <p:cNvSpPr>
              <a:spLocks/>
            </p:cNvSpPr>
            <p:nvPr userDrawn="1"/>
          </p:nvSpPr>
          <p:spPr bwMode="auto">
            <a:xfrm>
              <a:off x="1642565" y="822152"/>
              <a:ext cx="458133" cy="544033"/>
            </a:xfrm>
            <a:custGeom>
              <a:avLst/>
              <a:gdLst>
                <a:gd name="T0" fmla="*/ 269324 w 15070"/>
                <a:gd name="T1" fmla="*/ 347181 h 19631"/>
                <a:gd name="T2" fmla="*/ 194752 w 15070"/>
                <a:gd name="T3" fmla="*/ 91893 h 19631"/>
                <a:gd name="T4" fmla="*/ 34909 w 15070"/>
                <a:gd name="T5" fmla="*/ 0 h 19631"/>
                <a:gd name="T6" fmla="*/ 45568 w 15070"/>
                <a:gd name="T7" fmla="*/ 275699 h 19631"/>
                <a:gd name="T8" fmla="*/ 269324 w 15070"/>
                <a:gd name="T9" fmla="*/ 347181 h 19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AutoShape 24"/>
            <p:cNvSpPr>
              <a:spLocks/>
            </p:cNvSpPr>
            <p:nvPr userDrawn="1"/>
          </p:nvSpPr>
          <p:spPr bwMode="auto">
            <a:xfrm>
              <a:off x="2356011" y="755341"/>
              <a:ext cx="489153" cy="670496"/>
            </a:xfrm>
            <a:custGeom>
              <a:avLst/>
              <a:gdLst>
                <a:gd name="T0" fmla="*/ 72915 w 15376"/>
                <a:gd name="T1" fmla="*/ 419155 h 20489"/>
                <a:gd name="T2" fmla="*/ 51643 w 15376"/>
                <a:gd name="T3" fmla="*/ 173784 h 20489"/>
                <a:gd name="T4" fmla="*/ 253666 w 15376"/>
                <a:gd name="T5" fmla="*/ 0 h 20489"/>
                <a:gd name="T6" fmla="*/ 296188 w 15376"/>
                <a:gd name="T7" fmla="*/ 388478 h 20489"/>
                <a:gd name="T8" fmla="*/ 72915 w 15376"/>
                <a:gd name="T9" fmla="*/ 419155 h 20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AutoShape 25"/>
            <p:cNvSpPr>
              <a:spLocks/>
            </p:cNvSpPr>
            <p:nvPr userDrawn="1"/>
          </p:nvSpPr>
          <p:spPr bwMode="auto">
            <a:xfrm>
              <a:off x="4567936" y="1602409"/>
              <a:ext cx="541646" cy="672882"/>
            </a:xfrm>
            <a:custGeom>
              <a:avLst/>
              <a:gdLst>
                <a:gd name="T0" fmla="*/ 21227 w 16671"/>
                <a:gd name="T1" fmla="*/ 388836 h 20543"/>
                <a:gd name="T2" fmla="*/ 106113 w 16671"/>
                <a:gd name="T3" fmla="*/ 122777 h 20543"/>
                <a:gd name="T4" fmla="*/ 339567 w 16671"/>
                <a:gd name="T5" fmla="*/ 0 h 20543"/>
                <a:gd name="T6" fmla="*/ 307727 w 16671"/>
                <a:gd name="T7" fmla="*/ 399079 h 20543"/>
                <a:gd name="T8" fmla="*/ 21227 w 16671"/>
                <a:gd name="T9" fmla="*/ 388836 h 20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AutoShape 26"/>
            <p:cNvSpPr>
              <a:spLocks/>
            </p:cNvSpPr>
            <p:nvPr userDrawn="1"/>
          </p:nvSpPr>
          <p:spPr bwMode="auto">
            <a:xfrm>
              <a:off x="4577480" y="647966"/>
              <a:ext cx="410411" cy="629933"/>
            </a:xfrm>
            <a:custGeom>
              <a:avLst/>
              <a:gdLst>
                <a:gd name="T0" fmla="*/ 128757 w 19262"/>
                <a:gd name="T1" fmla="*/ 419100 h 21600"/>
                <a:gd name="T2" fmla="*/ 2055 w 19262"/>
                <a:gd name="T3" fmla="*/ 214653 h 21600"/>
                <a:gd name="T4" fmla="*/ 139318 w 19262"/>
                <a:gd name="T5" fmla="*/ 0 h 21600"/>
                <a:gd name="T6" fmla="*/ 266019 w 19262"/>
                <a:gd name="T7" fmla="*/ 204428 h 21600"/>
                <a:gd name="T8" fmla="*/ 128757 w 19262"/>
                <a:gd name="T9" fmla="*/ 41910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27"/>
            <p:cNvSpPr>
              <a:spLocks/>
            </p:cNvSpPr>
            <p:nvPr userDrawn="1"/>
          </p:nvSpPr>
          <p:spPr bwMode="auto">
            <a:xfrm>
              <a:off x="1000701" y="1836248"/>
              <a:ext cx="436659" cy="639477"/>
            </a:xfrm>
            <a:custGeom>
              <a:avLst/>
              <a:gdLst>
                <a:gd name="T0" fmla="*/ 177114 w 12174"/>
                <a:gd name="T1" fmla="*/ 425430 h 21600"/>
                <a:gd name="T2" fmla="*/ 91182 w 12174"/>
                <a:gd name="T3" fmla="*/ 0 h 21600"/>
                <a:gd name="T4" fmla="*/ 209330 w 12174"/>
                <a:gd name="T5" fmla="*/ 111425 h 21600"/>
                <a:gd name="T6" fmla="*/ 177114 w 12174"/>
                <a:gd name="T7" fmla="*/ 425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28"/>
            <p:cNvSpPr>
              <a:spLocks/>
            </p:cNvSpPr>
            <p:nvPr userDrawn="1"/>
          </p:nvSpPr>
          <p:spPr bwMode="auto">
            <a:xfrm>
              <a:off x="167950" y="1967485"/>
              <a:ext cx="510627" cy="672882"/>
            </a:xfrm>
            <a:custGeom>
              <a:avLst/>
              <a:gdLst>
                <a:gd name="T0" fmla="*/ 144509 w 11872"/>
                <a:gd name="T1" fmla="*/ 447654 h 21600"/>
                <a:gd name="T2" fmla="*/ 80582 w 11872"/>
                <a:gd name="T3" fmla="*/ 0 h 21600"/>
                <a:gd name="T4" fmla="*/ 165828 w 11872"/>
                <a:gd name="T5" fmla="*/ 71213 h 21600"/>
                <a:gd name="T6" fmla="*/ 144509 w 11872"/>
                <a:gd name="T7" fmla="*/ 447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AutoShape 29"/>
            <p:cNvSpPr>
              <a:spLocks/>
            </p:cNvSpPr>
            <p:nvPr userDrawn="1"/>
          </p:nvSpPr>
          <p:spPr bwMode="auto">
            <a:xfrm>
              <a:off x="1077057" y="1036903"/>
              <a:ext cx="422342" cy="582210"/>
            </a:xfrm>
            <a:custGeom>
              <a:avLst/>
              <a:gdLst>
                <a:gd name="T0" fmla="*/ 188209 w 11448"/>
                <a:gd name="T1" fmla="*/ 387332 h 21600"/>
                <a:gd name="T2" fmla="*/ 60994 w 11448"/>
                <a:gd name="T3" fmla="*/ 0 h 21600"/>
                <a:gd name="T4" fmla="*/ 145796 w 11448"/>
                <a:gd name="T5" fmla="*/ 91727 h 21600"/>
                <a:gd name="T6" fmla="*/ 188209 w 11448"/>
                <a:gd name="T7" fmla="*/ 387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6" name="AutoShape 16"/>
          <p:cNvSpPr>
            <a:spLocks/>
          </p:cNvSpPr>
          <p:nvPr userDrawn="1"/>
        </p:nvSpPr>
        <p:spPr bwMode="auto">
          <a:xfrm>
            <a:off x="637740" y="235082"/>
            <a:ext cx="220042" cy="327798"/>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AutoShape 17"/>
          <p:cNvSpPr>
            <a:spLocks/>
          </p:cNvSpPr>
          <p:nvPr userDrawn="1"/>
        </p:nvSpPr>
        <p:spPr bwMode="auto">
          <a:xfrm>
            <a:off x="367688" y="343979"/>
            <a:ext cx="197816" cy="310019"/>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AutoShape 18"/>
          <p:cNvSpPr>
            <a:spLocks/>
          </p:cNvSpPr>
          <p:nvPr userDrawn="1"/>
        </p:nvSpPr>
        <p:spPr bwMode="auto">
          <a:xfrm>
            <a:off x="721089" y="626217"/>
            <a:ext cx="321173" cy="175566"/>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AutoShape 15"/>
          <p:cNvSpPr>
            <a:spLocks/>
          </p:cNvSpPr>
          <p:nvPr userDrawn="1"/>
        </p:nvSpPr>
        <p:spPr bwMode="auto">
          <a:xfrm>
            <a:off x="1097710" y="196939"/>
            <a:ext cx="179436" cy="202042"/>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358752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26563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70038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0806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875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39577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63716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63607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1862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213615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88115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34208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02141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158312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73437546"/>
      </p:ext>
    </p:extLst>
  </p:cSld>
  <p:clrMapOvr>
    <a:masterClrMapping/>
  </p:clrMapOvr>
  <p:transition>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8135863"/>
      </p:ext>
    </p:extLst>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4260908"/>
      </p:ext>
    </p:extLst>
  </p:cSld>
  <p:clrMapOvr>
    <a:masterClrMapping/>
  </p:clrMapOvr>
  <p:transition>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51638208"/>
      </p:ext>
    </p:extLst>
  </p:cSld>
  <p:clrMapOvr>
    <a:masterClrMapping/>
  </p:clrMapOvr>
  <p:transition>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49215480"/>
      </p:ext>
    </p:extLst>
  </p:cSld>
  <p:clrMapOvr>
    <a:masterClrMapping/>
  </p:clrMapOvr>
  <p:transition>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18799906"/>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7347936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1290292"/>
      </p:ext>
    </p:extLst>
  </p:cSld>
  <p:clrMapOvr>
    <a:masterClrMapping/>
  </p:clrMapOvr>
  <p:transition>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10647836"/>
      </p:ext>
    </p:extLst>
  </p:cSld>
  <p:clrMapOvr>
    <a:masterClrMapping/>
  </p:clrMapOvr>
  <p:transition>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5986190"/>
      </p:ext>
    </p:extLst>
  </p:cSld>
  <p:clrMapOvr>
    <a:masterClrMapping/>
  </p:clrMapOvr>
  <p:transition>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38513611"/>
      </p:ext>
    </p:extLst>
  </p:cSld>
  <p:clrMapOvr>
    <a:masterClrMapping/>
  </p:clrMapOvr>
  <p:transition>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40058481"/>
      </p:ext>
    </p:extLst>
  </p:cSld>
  <p:clrMapOvr>
    <a:masterClrMapping/>
  </p:clrMapOvr>
  <p:transition>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3306038"/>
      </p:ext>
    </p:extLst>
  </p:cSld>
  <p:clrMapOvr>
    <a:masterClrMapping/>
  </p:clrMapOvr>
  <p:transition>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130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209178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683650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33601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8402786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1567750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9/15/2022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277727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9/15/2022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7124403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9/15/2022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4792252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37747338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3834134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498009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40250581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291150741"/>
      </p:ext>
    </p:extLst>
  </p:cSld>
  <p:clrMapOvr>
    <a:masterClrMapping/>
  </p:clrMapOvr>
  <p:transition spd="slow" advTm="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654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974843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1154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79005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36369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9070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14871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92274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971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6668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5205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452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8412391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22984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60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image" Target="../media/image1.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8.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8.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B826-6809-49B3-9B4B-177D412235B0}" type="datetimeFigureOut">
              <a:rPr lang="zh-CN" altLang="en-US" smtClean="0"/>
              <a:t>2022/9/15</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054668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2D62F3A7-F91C-46B6-B2B1-7906CC0FF129}" type="datetimeFigureOut">
              <a:rPr lang="en-US" smtClean="0">
                <a:solidFill>
                  <a:prstClr val="black">
                    <a:tint val="75000"/>
                  </a:prstClr>
                </a:solidFill>
              </a:rPr>
              <a:pPr fontAlgn="base">
                <a:spcBef>
                  <a:spcPct val="0"/>
                </a:spcBef>
                <a:spcAft>
                  <a:spcPct val="0"/>
                </a:spcAft>
                <a:defRPr/>
              </a:pPr>
              <a:t>9/15/2022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2A3C82A-F5C5-442C-A4A2-3E6E5E4359E8}"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4434410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444117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2022/9/15</a:t>
            </a:fld>
            <a:endParaRPr lang="zh-CN" altLang="en-US">
              <a:solidFill>
                <a:srgbClr val="000000">
                  <a:tint val="75000"/>
                </a:srgbClr>
              </a:solidFill>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7364123" y="4543119"/>
            <a:ext cx="4827879" cy="2317000"/>
          </a:xfrm>
          <a:prstGeom prst="rect">
            <a:avLst/>
          </a:prstGeom>
        </p:spPr>
      </p:pic>
      <p:sp>
        <p:nvSpPr>
          <p:cNvPr id="7" name="矩形 6">
            <a:extLst>
              <a:ext uri="{FF2B5EF4-FFF2-40B4-BE49-F238E27FC236}">
                <a16:creationId xmlns="" xmlns:a16="http://schemas.microsoft.com/office/drawing/2014/main"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30548088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000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659390"/>
      </p:ext>
    </p:extLst>
  </p:cSld>
  <p:clrMap bg1="lt1" tx1="dk1" bg2="lt2" tx2="dk2" accent1="accent1" accent2="accent2" accent3="accent3" accent4="accent4" accent5="accent5" accent6="accent6" hlink="hlink" folHlink="folHlink"/>
  <p:sldLayoutIdLst>
    <p:sldLayoutId id="2147483704" r:id="rId1"/>
    <p:sldLayoutId id="2147483705"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15-09-2022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673914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547870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9/15/2022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3105550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910754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jpe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7.jpeg"/><Relationship Id="rId1" Type="http://schemas.openxmlformats.org/officeDocument/2006/relationships/slideLayout" Target="../slideLayouts/slideLayout2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3.xml"/><Relationship Id="rId5" Type="http://schemas.openxmlformats.org/officeDocument/2006/relationships/image" Target="../media/image34.jpe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3.png"/><Relationship Id="rId1" Type="http://schemas.openxmlformats.org/officeDocument/2006/relationships/slideLayout" Target="../slideLayouts/slideLayout55.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5.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4.jpeg"/><Relationship Id="rId2" Type="http://schemas.openxmlformats.org/officeDocument/2006/relationships/image" Target="../media/image49.png"/><Relationship Id="rId1" Type="http://schemas.openxmlformats.org/officeDocument/2006/relationships/slideLayout" Target="../slideLayouts/slideLayout2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4.png"/><Relationship Id="rId1" Type="http://schemas.openxmlformats.org/officeDocument/2006/relationships/slideLayout" Target="../slideLayouts/slideLayout25.xml"/><Relationship Id="rId5" Type="http://schemas.openxmlformats.org/officeDocument/2006/relationships/image" Target="../media/image56.jpe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7.png"/><Relationship Id="rId1" Type="http://schemas.openxmlformats.org/officeDocument/2006/relationships/slideLayout" Target="../slideLayouts/slideLayout78.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8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5.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a:xfrm flipV="1">
            <a:off x="-19352" y="4862782"/>
            <a:ext cx="12211352" cy="2095215"/>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639" y="-751417"/>
            <a:ext cx="6877353" cy="6075793"/>
          </a:xfrm>
          <a:prstGeom prst="rect">
            <a:avLst/>
          </a:prstGeom>
        </p:spPr>
      </p:pic>
      <p:pic>
        <p:nvPicPr>
          <p:cNvPr id="4" name="图片 3"/>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7354339" y="909823"/>
            <a:ext cx="4460724" cy="4256184"/>
          </a:xfrm>
          <a:prstGeom prst="rect">
            <a:avLst/>
          </a:prstGeom>
        </p:spPr>
      </p:pic>
      <p:pic>
        <p:nvPicPr>
          <p:cNvPr id="7" name="图片 6"/>
          <p:cNvPicPr>
            <a:picLocks noChangeAspect="1"/>
          </p:cNvPicPr>
          <p:nvPr/>
        </p:nvPicPr>
        <p:blipFill>
          <a:blip r:embed="rId8" cstate="email">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tretch>
            <a:fillRect/>
          </a:stretch>
        </p:blipFill>
        <p:spPr>
          <a:xfrm>
            <a:off x="7024916" y="2596849"/>
            <a:ext cx="5167085" cy="4361147"/>
          </a:xfrm>
          <a:prstGeom prst="rect">
            <a:avLst/>
          </a:prstGeom>
        </p:spPr>
      </p:pic>
      <p:sp>
        <p:nvSpPr>
          <p:cNvPr id="9" name="文本框 8"/>
          <p:cNvSpPr txBox="1"/>
          <p:nvPr/>
        </p:nvSpPr>
        <p:spPr>
          <a:xfrm>
            <a:off x="1091686" y="813819"/>
            <a:ext cx="1611339" cy="769441"/>
          </a:xfrm>
          <a:prstGeom prst="rect">
            <a:avLst/>
          </a:prstGeom>
          <a:noFill/>
        </p:spPr>
        <p:txBody>
          <a:bodyPr wrap="none" rtlCol="0">
            <a:spAutoFit/>
          </a:bodyPr>
          <a:lstStyle/>
          <a:p>
            <a:pPr defTabSz="914377"/>
            <a:r>
              <a:rPr lang="en-US" altLang="zh-CN" sz="4400" b="1" dirty="0">
                <a:solidFill>
                  <a:srgbClr val="0070C0"/>
                </a:solidFill>
                <a:latin typeface="Times New Roman" panose="02020603050405020304" pitchFamily="18" charset="0"/>
                <a:ea typeface="微软雅黑"/>
                <a:cs typeface="Times New Roman" panose="02020603050405020304" pitchFamily="18" charset="0"/>
              </a:rPr>
              <a:t>BÀI </a:t>
            </a:r>
            <a:r>
              <a:rPr lang="en-US" altLang="zh-CN" sz="4400" b="1" dirty="0" smtClean="0">
                <a:solidFill>
                  <a:srgbClr val="0070C0"/>
                </a:solidFill>
                <a:latin typeface="Times New Roman" panose="02020603050405020304" pitchFamily="18" charset="0"/>
                <a:ea typeface="微软雅黑"/>
                <a:cs typeface="Times New Roman" panose="02020603050405020304" pitchFamily="18" charset="0"/>
              </a:rPr>
              <a:t>4</a:t>
            </a:r>
            <a:endParaRPr lang="zh-CN" altLang="en-US" sz="4400" b="1" dirty="0">
              <a:solidFill>
                <a:srgbClr val="0070C0"/>
              </a:solidFill>
              <a:latin typeface="Times New Roman" panose="02020603050405020304" pitchFamily="18" charset="0"/>
              <a:ea typeface="微软雅黑"/>
              <a:cs typeface="Times New Roman" panose="02020603050405020304" pitchFamily="18" charset="0"/>
            </a:endParaRPr>
          </a:p>
        </p:txBody>
      </p:sp>
      <p:sp>
        <p:nvSpPr>
          <p:cNvPr id="2" name="TextBox 1">
            <a:extLst>
              <a:ext uri="{FF2B5EF4-FFF2-40B4-BE49-F238E27FC236}">
                <a16:creationId xmlns="" xmlns:a16="http://schemas.microsoft.com/office/drawing/2014/main" id="{62E69B29-3759-40FC-AA37-67C0295D1028}"/>
              </a:ext>
            </a:extLst>
          </p:cNvPr>
          <p:cNvSpPr txBox="1"/>
          <p:nvPr/>
        </p:nvSpPr>
        <p:spPr>
          <a:xfrm rot="21401794">
            <a:off x="1104732" y="1179828"/>
            <a:ext cx="5313179" cy="1323439"/>
          </a:xfrm>
          <a:prstGeom prst="rect">
            <a:avLst/>
          </a:prstGeom>
          <a:noFill/>
        </p:spPr>
        <p:txBody>
          <a:bodyPr wrap="square" rtlCol="0">
            <a:spAutoFit/>
          </a:bodyPr>
          <a:lstStyle/>
          <a:p>
            <a:pPr algn="ctr"/>
            <a:r>
              <a:rPr lang="en-US" sz="4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HỌC TẬP TỰ GIÁC</a:t>
            </a:r>
          </a:p>
          <a:p>
            <a:pPr algn="ctr"/>
            <a:r>
              <a:rPr lang="en-US" sz="4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TÍCH CỰC</a:t>
            </a:r>
            <a:endParaRPr lang="vi-VN" sz="4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F620E4ED-7535-4C9E-BD79-65B112AE72B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1269" b="-761"/>
          <a:stretch/>
        </p:blipFill>
        <p:spPr>
          <a:xfrm>
            <a:off x="11275811" y="0"/>
            <a:ext cx="733550" cy="696584"/>
          </a:xfrm>
          <a:prstGeom prst="ellipse">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237784" cy="5953749"/>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cstate="email">
                <a:alphaModFix/>
                <a:extLst>
                  <a:ext uri="{28A0092B-C50C-407E-A947-70E740481C1C}">
                    <a14:useLocalDpi xmlns:a14="http://schemas.microsoft.com/office/drawing/2010/main"/>
                  </a:ext>
                </a:extLst>
              </a:blip>
              <a:srcRect t="-1130"/>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694" y="4626242"/>
                <a:ext cx="1499176" cy="1499176"/>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37597" y="641739"/>
              <a:ext cx="5224664" cy="5352274"/>
            </a:xfrm>
            <a:prstGeom prst="rect">
              <a:avLst/>
            </a:prstGeom>
            <a:noFill/>
            <a:ln w="9525">
              <a:noFill/>
              <a:miter lim="800000"/>
              <a:headEnd/>
              <a:tailEnd/>
            </a:ln>
          </p:spPr>
        </p:pic>
        <p:sp>
          <p:nvSpPr>
            <p:cNvPr id="16" name="Rectangle 189"/>
            <p:cNvSpPr>
              <a:spLocks noChangeArrowheads="1"/>
            </p:cNvSpPr>
            <p:nvPr/>
          </p:nvSpPr>
          <p:spPr bwMode="auto">
            <a:xfrm>
              <a:off x="7216429" y="2192771"/>
              <a:ext cx="2667000" cy="2762322"/>
            </a:xfrm>
            <a:prstGeom prst="rect">
              <a:avLst/>
            </a:prstGeom>
            <a:noFill/>
            <a:ln>
              <a:noFill/>
            </a:ln>
            <a:effectLst/>
          </p:spPr>
          <p:txBody>
            <a:bodyPr anchor="ctr">
              <a:spAutoFit/>
            </a:bodyPr>
            <a:lstStyle/>
            <a:p>
              <a:pPr algn="ctr">
                <a:defRPr/>
              </a:pPr>
              <a:r>
                <a:rPr lang="en-US" sz="3600" b="1" dirty="0">
                  <a:solidFill>
                    <a:srgbClr val="00B0F0"/>
                  </a:solidFill>
                  <a:latin typeface="Times New Roman" panose="02020603050405020304" pitchFamily="18" charset="0"/>
                  <a:cs typeface="Times New Roman" panose="02020603050405020304" pitchFamily="18" charset="0"/>
                </a:rPr>
                <a:t>2, </a:t>
              </a:r>
              <a:r>
                <a:rPr lang="nl-NL" sz="3600" b="1" dirty="0">
                  <a:solidFill>
                    <a:schemeClr val="accent5"/>
                  </a:solidFill>
                  <a:latin typeface="Times New Roman" panose="02020603050405020304" pitchFamily="18" charset="0"/>
                  <a:cs typeface="Times New Roman" panose="02020603050405020304" pitchFamily="18" charset="0"/>
                </a:rPr>
                <a:t>Ý nghĩa của học tập tự giác, tích cực</a:t>
              </a:r>
              <a:endParaRPr lang="en-US" sz="3600" dirty="0">
                <a:solidFill>
                  <a:schemeClr val="accent5"/>
                </a:solidFill>
                <a:latin typeface="Times New Roman" panose="02020603050405020304" pitchFamily="18" charset="0"/>
                <a:cs typeface="Times New Roman" panose="02020603050405020304" pitchFamily="18" charset="0"/>
              </a:endParaRPr>
            </a:p>
            <a:p>
              <a:pPr lvl="0" algn="ctr">
                <a:defRPr/>
              </a:pPr>
              <a:endParaRPr kumimoji="0" lang="en-US" altLang="zh-CN" sz="3600" b="1" i="0" u="none" strike="noStrike" kern="0" cap="none" spc="0" normalizeH="0" baseline="0" noProof="0" dirty="0">
                <a:ln>
                  <a:noFill/>
                </a:ln>
                <a:solidFill>
                  <a:srgbClr val="00B0F0"/>
                </a:solidFill>
                <a:effectLst/>
                <a:uLnTx/>
                <a:uFillTx/>
                <a:latin typeface="Times New Roman" panose="02020603050405020304" pitchFamily="18" charset="0"/>
                <a:ea typeface="微软雅黑" pitchFamily="34" charset="-122"/>
                <a:cs typeface="Times New Roman" panose="02020603050405020304" pitchFamily="18" charset="0"/>
              </a:endParaRPr>
            </a:p>
          </p:txBody>
        </p:sp>
      </p:grpSp>
      <p:pic>
        <p:nvPicPr>
          <p:cNvPr id="17" name="Shape 1"/>
          <p:cNvPicPr/>
          <p:nvPr/>
        </p:nvPicPr>
        <p:blipFill>
          <a:blip r:embed="rId7" cstate="email">
            <a:extLst>
              <a:ext uri="{28A0092B-C50C-407E-A947-70E740481C1C}">
                <a14:useLocalDpi xmlns:a14="http://schemas.microsoft.com/office/drawing/2010/main"/>
              </a:ext>
            </a:extLst>
          </a:blip>
          <a:stretch/>
        </p:blipFill>
        <p:spPr>
          <a:xfrm>
            <a:off x="10615653" y="5267034"/>
            <a:ext cx="1158240" cy="1048385"/>
          </a:xfrm>
          <a:prstGeom prst="rect">
            <a:avLst/>
          </a:prstGeom>
          <a:noFill/>
          <a:ln>
            <a:noFill/>
          </a:ln>
        </p:spPr>
      </p:pic>
      <p:sp>
        <p:nvSpPr>
          <p:cNvPr id="11" name="Rectangle 10">
            <a:extLst>
              <a:ext uri="{FF2B5EF4-FFF2-40B4-BE49-F238E27FC236}">
                <a16:creationId xmlns="" xmlns:a16="http://schemas.microsoft.com/office/drawing/2014/main" id="{D46D719B-D447-4FFE-9897-5AB8D6E3145B}"/>
              </a:ext>
            </a:extLst>
          </p:cNvPr>
          <p:cNvSpPr>
            <a:spLocks noChangeArrowheads="1"/>
          </p:cNvSpPr>
          <p:nvPr/>
        </p:nvSpPr>
        <p:spPr bwMode="auto">
          <a:xfrm>
            <a:off x="928707" y="1760932"/>
            <a:ext cx="488057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4400" b="1" i="0" u="none" strike="noStrike" kern="1200" cap="none" spc="0" normalizeH="0" baseline="0" noProof="0" dirty="0" smtClean="0">
                <a:ln>
                  <a:noFill/>
                </a:ln>
                <a:solidFill>
                  <a:srgbClr val="0000FF"/>
                </a:solidFill>
                <a:effectLst/>
                <a:uLnTx/>
                <a:uFillTx/>
                <a:latin typeface="Times New Roman" panose="02020603050405020304" pitchFamily="18" charset="0"/>
                <a:ea typeface="Helvetica Neue"/>
                <a:cs typeface="Times New Roman" panose="02020603050405020304" pitchFamily="18" charset="0"/>
              </a:rPr>
              <a:t>4:</a:t>
            </a:r>
            <a:r>
              <a:rPr kumimoji="0" lang="en-US"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a:p>
            <a:pPr algn="ctr"/>
            <a:r>
              <a:rPr lang="nl-NL" sz="3600" b="1" dirty="0" smtClean="0">
                <a:solidFill>
                  <a:srgbClr val="7030A0"/>
                </a:solidFill>
                <a:latin typeface="Times New Roman" panose="02020603050405020304" pitchFamily="18" charset="0"/>
                <a:cs typeface="Times New Roman" panose="02020603050405020304" pitchFamily="18" charset="0"/>
              </a:rPr>
              <a:t>Học tập tự giác, tích cực</a:t>
            </a:r>
            <a:endParaRPr lang="en-US" sz="3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79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7061C72-7D47-4098-8A9B-972C8598614F}"/>
              </a:ext>
            </a:extLst>
          </p:cNvPr>
          <p:cNvSpPr txBox="1"/>
          <p:nvPr/>
        </p:nvSpPr>
        <p:spPr>
          <a:xfrm>
            <a:off x="423071" y="71183"/>
            <a:ext cx="11628119" cy="984885"/>
          </a:xfrm>
          <a:prstGeom prst="rect">
            <a:avLst/>
          </a:prstGeom>
          <a:noFill/>
        </p:spPr>
        <p:txBody>
          <a:bodyPr wrap="square" rtlCol="0">
            <a:spAutoFit/>
          </a:bodyPr>
          <a:lstStyle/>
          <a:p>
            <a:pPr algn="ctr"/>
            <a:r>
              <a:rPr lang="nl-NL" sz="4000" b="1" dirty="0">
                <a:solidFill>
                  <a:srgbClr val="7030A0"/>
                </a:solidFill>
                <a:latin typeface="Times New Roman"/>
                <a:ea typeface="微软雅黑"/>
                <a:cs typeface="Times New Roman" panose="02020603050405020304" pitchFamily="18" charset="0"/>
              </a:rPr>
              <a:t>BÀI </a:t>
            </a:r>
            <a:r>
              <a:rPr lang="nl-NL" sz="4000" b="1" dirty="0" smtClean="0">
                <a:solidFill>
                  <a:srgbClr val="7030A0"/>
                </a:solidFill>
                <a:latin typeface="Times New Roman"/>
                <a:ea typeface="微软雅黑"/>
                <a:cs typeface="Times New Roman" panose="02020603050405020304" pitchFamily="18" charset="0"/>
              </a:rPr>
              <a:t>4: HỌC TẬP TỰ GIÁC, TÍCH CỰC</a:t>
            </a:r>
            <a:endParaRPr lang="en-US" sz="4000" dirty="0">
              <a:solidFill>
                <a:srgbClr val="7030A0"/>
              </a:solidFill>
              <a:latin typeface="Times New Roman"/>
              <a:ea typeface="微软雅黑"/>
              <a:cs typeface="Times New Roman" panose="02020603050405020304" pitchFamily="18" charset="0"/>
            </a:endParaRPr>
          </a:p>
          <a:p>
            <a:pPr algn="ctr"/>
            <a:endParaRPr lang="en-US" dirty="0">
              <a:solidFill>
                <a:prstClr val="black"/>
              </a:solidFill>
              <a:latin typeface="等线"/>
              <a:ea typeface="微软雅黑"/>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95460"/>
            <a:ext cx="12192000" cy="6162540"/>
          </a:xfrm>
          <a:prstGeom prst="rect">
            <a:avLst/>
          </a:prstGeom>
        </p:spPr>
      </p:pic>
    </p:spTree>
    <p:extLst>
      <p:ext uri="{BB962C8B-B14F-4D97-AF65-F5344CB8AC3E}">
        <p14:creationId xmlns:p14="http://schemas.microsoft.com/office/powerpoint/2010/main" val="374882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64920"/>
            <a:ext cx="12192000" cy="809244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500448"/>
            <a:ext cx="3513514" cy="610917"/>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97179" y="2186247"/>
            <a:ext cx="295560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7933654" y="2145608"/>
            <a:ext cx="4148809" cy="183269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109531" y="4655983"/>
            <a:ext cx="337819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064815" y="4669376"/>
            <a:ext cx="3898584" cy="210866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dirty="0">
                <a:solidFill>
                  <a:srgbClr val="000000"/>
                </a:solidFill>
                <a:latin typeface="Times New Roman" panose="02020603050405020304" pitchFamily="18" charset="0"/>
                <a:ea typeface="Times New Roman" panose="02020603050405020304" pitchFamily="18" charset="0"/>
              </a:rPr>
              <a:t>...................................................................................................................................................................................................................................................................................</a:t>
            </a: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116380" y="1576886"/>
            <a:ext cx="3078118" cy="54816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183734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5997863" y="3908904"/>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554256"/>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 xmlns:a16="http://schemas.microsoft.com/office/drawing/2014/main" id="{B82CE674-D7FC-49D9-AF84-6CF2F5AC507D}"/>
              </a:ext>
            </a:extLst>
          </p:cNvPr>
          <p:cNvSpPr/>
          <p:nvPr/>
        </p:nvSpPr>
        <p:spPr>
          <a:xfrm>
            <a:off x="3927365" y="2206528"/>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lumMod val="95000"/>
                  <a:lumOff val="5000"/>
                </a:prstClr>
              </a:solidFill>
              <a:effectLst/>
              <a:uLnTx/>
              <a:uFillTx/>
              <a:latin typeface="#9Slide05 Brannboll Ny" panose="02000000000000000000" pitchFamily="2" charset="0"/>
              <a:ea typeface="+mn-ea"/>
              <a:cs typeface="Times New Roman" pitchFamily="18" charset="0"/>
            </a:endParaRPr>
          </a:p>
        </p:txBody>
      </p:sp>
      <p:sp>
        <p:nvSpPr>
          <p:cNvPr id="19" name="Rectangle: Rounded Corners 23">
            <a:extLst>
              <a:ext uri="{FF2B5EF4-FFF2-40B4-BE49-F238E27FC236}">
                <a16:creationId xmlns="" xmlns:a16="http://schemas.microsoft.com/office/drawing/2014/main" id="{C8AB731C-B5A9-4087-9248-FB90CEB654D6}"/>
              </a:ext>
            </a:extLst>
          </p:cNvPr>
          <p:cNvSpPr/>
          <p:nvPr/>
        </p:nvSpPr>
        <p:spPr>
          <a:xfrm>
            <a:off x="410823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 xmlns:a16="http://schemas.microsoft.com/office/drawing/2014/main" id="{EC42D1DB-6186-445C-9000-B473B780E42B}"/>
              </a:ext>
            </a:extLst>
          </p:cNvPr>
          <p:cNvCxnSpPr>
            <a:cxnSpLocks/>
          </p:cNvCxnSpPr>
          <p:nvPr/>
        </p:nvCxnSpPr>
        <p:spPr>
          <a:xfrm>
            <a:off x="5729857" y="1576886"/>
            <a:ext cx="0" cy="56868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E1E409D2-E3DE-4886-8549-9C8F4153E281}"/>
              </a:ext>
            </a:extLst>
          </p:cNvPr>
          <p:cNvSpPr txBox="1"/>
          <p:nvPr/>
        </p:nvSpPr>
        <p:spPr>
          <a:xfrm>
            <a:off x="397178" y="2342044"/>
            <a:ext cx="2955603" cy="1938992"/>
          </a:xfrm>
          <a:prstGeom prst="rect">
            <a:avLst/>
          </a:prstGeom>
          <a:noFill/>
        </p:spPr>
        <p:txBody>
          <a:bodyPr wrap="square" rtlCol="0">
            <a:spAutoFit/>
          </a:bodyPr>
          <a:lstStyle/>
          <a:p>
            <a:pPr algn="just"/>
            <a:r>
              <a:rPr lang="en-US" sz="2000" b="1" u="sng" dirty="0" err="1">
                <a:solidFill>
                  <a:srgbClr val="002060"/>
                </a:solidFill>
                <a:latin typeface="Times New Roman" panose="02020603050405020304" pitchFamily="18" charset="0"/>
                <a:cs typeface="Times New Roman" panose="02020603050405020304" pitchFamily="18" charset="0"/>
              </a:rPr>
              <a:t>Câu</a:t>
            </a:r>
            <a:r>
              <a:rPr lang="en-US" sz="2000" b="1" u="sng" dirty="0">
                <a:solidFill>
                  <a:srgbClr val="002060"/>
                </a:solidFill>
                <a:latin typeface="Times New Roman" panose="02020603050405020304" pitchFamily="18" charset="0"/>
                <a:cs typeface="Times New Roman" panose="02020603050405020304" pitchFamily="18" charset="0"/>
              </a:rPr>
              <a:t> 1</a:t>
            </a:r>
            <a:r>
              <a:rPr lang="en-US" sz="2000" b="1" dirty="0">
                <a:solidFill>
                  <a:srgbClr val="002060"/>
                </a:solidFill>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Theo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sao</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Minh </a:t>
            </a:r>
            <a:r>
              <a:rPr lang="en-US" sz="2000" i="1" dirty="0" err="1" smtClean="0">
                <a:latin typeface="Times New Roman" panose="02020603050405020304" pitchFamily="18" charset="0"/>
                <a:cs typeface="Times New Roman" panose="02020603050405020304" pitchFamily="18" charset="0"/>
              </a:rPr>
              <a:t>đạt</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tập</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endParaRPr lang="en-US" sz="2000" b="1" dirty="0">
              <a:solidFill>
                <a:srgbClr val="002060"/>
              </a:solidFill>
              <a:latin typeface="Times New Roman" panose="02020603050405020304" pitchFamily="18" charset="0"/>
              <a:cs typeface="Times New Roman" panose="02020603050405020304" pitchFamily="18" charset="0"/>
            </a:endParaRPr>
          </a:p>
          <a:p>
            <a:pPr algn="just"/>
            <a:endParaRPr lang="en-US" sz="2000" b="1" dirty="0"/>
          </a:p>
        </p:txBody>
      </p:sp>
      <p:sp>
        <p:nvSpPr>
          <p:cNvPr id="4" name="TextBox 3">
            <a:extLst>
              <a:ext uri="{FF2B5EF4-FFF2-40B4-BE49-F238E27FC236}">
                <a16:creationId xmlns="" xmlns:a16="http://schemas.microsoft.com/office/drawing/2014/main" id="{1C1FC843-4F84-4080-A46C-767EEBD3EF88}"/>
              </a:ext>
            </a:extLst>
          </p:cNvPr>
          <p:cNvSpPr txBox="1"/>
          <p:nvPr/>
        </p:nvSpPr>
        <p:spPr>
          <a:xfrm>
            <a:off x="4111242" y="2235482"/>
            <a:ext cx="3504001" cy="1323439"/>
          </a:xfrm>
          <a:prstGeom prst="rect">
            <a:avLst/>
          </a:prstGeom>
          <a:noFill/>
        </p:spPr>
        <p:txBody>
          <a:bodyPr wrap="square" rtlCol="0">
            <a:spAutoFit/>
          </a:bodyPr>
          <a:lstStyle/>
          <a:p>
            <a:pPr algn="just"/>
            <a:r>
              <a:rPr lang="en-US" sz="2000" b="1" u="sng" dirty="0" err="1" smtClean="0">
                <a:solidFill>
                  <a:prstClr val="black"/>
                </a:solidFill>
                <a:latin typeface="Times New Roman" panose="02020603050405020304" pitchFamily="18" charset="0"/>
                <a:cs typeface="Times New Roman" panose="02020603050405020304" pitchFamily="18" charset="0"/>
              </a:rPr>
              <a:t>Câu</a:t>
            </a:r>
            <a:r>
              <a:rPr lang="en-US" sz="2000" b="1" u="sng" dirty="0" smtClean="0">
                <a:solidFill>
                  <a:prstClr val="black"/>
                </a:solidFill>
                <a:latin typeface="Times New Roman" panose="02020603050405020304" pitchFamily="18" charset="0"/>
                <a:cs typeface="Times New Roman" panose="02020603050405020304" pitchFamily="18" charset="0"/>
              </a:rPr>
              <a:t> 2</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Theo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sao</a:t>
            </a:r>
            <a:r>
              <a:rPr lang="en-US" sz="2000"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Nga</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tập</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b="1" dirty="0" smtClean="0">
                <a:solidFill>
                  <a:prstClr val="black"/>
                </a:solidFill>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16AA8ED-D71F-48E6-B2A0-45675FC817C5}"/>
              </a:ext>
            </a:extLst>
          </p:cNvPr>
          <p:cNvSpPr txBox="1"/>
          <p:nvPr/>
        </p:nvSpPr>
        <p:spPr>
          <a:xfrm>
            <a:off x="8031450" y="2231968"/>
            <a:ext cx="3931949" cy="707886"/>
          </a:xfrm>
          <a:prstGeom prst="rect">
            <a:avLst/>
          </a:prstGeom>
          <a:noFill/>
        </p:spPr>
        <p:txBody>
          <a:bodyPr wrap="square" rtlCol="0">
            <a:spAutoFit/>
          </a:bodyPr>
          <a:lstStyle/>
          <a:p>
            <a:pPr algn="just"/>
            <a:r>
              <a:rPr lang="en-US" sz="2000" b="1" u="sng" dirty="0" err="1">
                <a:latin typeface="Times New Roman" panose="02020603050405020304" pitchFamily="18" charset="0"/>
                <a:cs typeface="Times New Roman" panose="02020603050405020304" pitchFamily="18" charset="0"/>
              </a:rPr>
              <a:t>Câu</a:t>
            </a:r>
            <a:r>
              <a:rPr lang="en-US" sz="2000" b="1" u="sng" dirty="0">
                <a:latin typeface="Times New Roman" panose="02020603050405020304" pitchFamily="18" charset="0"/>
                <a:cs typeface="Times New Roman" panose="02020603050405020304" pitchFamily="18" charset="0"/>
              </a:rPr>
              <a:t> </a:t>
            </a:r>
            <a:r>
              <a:rPr lang="en-US" sz="2000" b="1" u="sng" dirty="0" smtClean="0">
                <a:latin typeface="Times New Roman" panose="02020603050405020304" pitchFamily="18" charset="0"/>
                <a:cs typeface="Times New Roman" panose="02020603050405020304" pitchFamily="18" charset="0"/>
              </a:rPr>
              <a:t>3: </a:t>
            </a:r>
            <a:r>
              <a:rPr lang="en-US" sz="2000" i="1" dirty="0" err="1" smtClean="0">
                <a:latin typeface="Times New Roman" panose="02020603050405020304" pitchFamily="18" charset="0"/>
                <a:cs typeface="Times New Roman" panose="02020603050405020304" pitchFamily="18" charset="0"/>
              </a:rPr>
              <a:t>Em</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rút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ý </a:t>
            </a:r>
            <a:r>
              <a:rPr lang="en-US" sz="2000" i="1" dirty="0" err="1">
                <a:latin typeface="Times New Roman" panose="02020603050405020304" pitchFamily="18" charset="0"/>
                <a:cs typeface="Times New Roman" panose="02020603050405020304" pitchFamily="18" charset="0"/>
              </a:rPr>
              <a:t>nghĩa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cực</a:t>
            </a:r>
            <a:r>
              <a:rPr lang="en-US" sz="2000" i="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circle(in)">
                                      <p:cBhvr>
                                        <p:cTn id="42" dur="2000"/>
                                        <p:tgtEl>
                                          <p:spTgt spid="3">
                                            <p:txEl>
                                              <p:pRg st="0" end="0"/>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circle(in)">
                                      <p:cBhvr>
                                        <p:cTn id="45" dur="2000"/>
                                        <p:tgtEl>
                                          <p:spTgt spid="4">
                                            <p:txEl>
                                              <p:pRg st="0" end="0"/>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circle(in)">
                                      <p:cBhvr>
                                        <p:cTn id="48" dur="2000"/>
                                        <p:tgtEl>
                                          <p:spTgt spid="4">
                                            <p:txEl>
                                              <p:pRg st="1" end="1"/>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circle(in)">
                                      <p:cBhvr>
                                        <p:cTn id="51" dur="20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par>
                                <p:cTn id="57" presetID="6" presetClass="entr" presetSubtype="16"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par>
                                <p:cTn id="60" presetID="6"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ircle(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circle(in)">
                                      <p:cBhvr>
                                        <p:cTn id="67" dur="2000"/>
                                        <p:tgtEl>
                                          <p:spTgt spid="11"/>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ircle(in)">
                                      <p:cBhvr>
                                        <p:cTn id="70" dur="2000"/>
                                        <p:tgtEl>
                                          <p:spTgt spid="19"/>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circle(in)">
                                      <p:cBhvr>
                                        <p:cTn id="7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36518452"/>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 xmlns:a16="http://schemas.microsoft.com/office/drawing/2014/main" val="20000"/>
                    </a:ext>
                  </a:extLst>
                </a:gridCol>
                <a:gridCol w="9214574">
                  <a:extLst>
                    <a:ext uri="{9D8B030D-6E8A-4147-A177-3AD203B41FA5}">
                      <a16:colId xmlns=""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“Think</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độc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lập</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DengXian"/>
                          <a:cs typeface="Times New Roman" panose="02020603050405020304" pitchFamily="18" charset="0"/>
                        </a:rPr>
                        <a:t>câu</a:t>
                      </a:r>
                      <a:r>
                        <a:rPr lang="en-US" sz="3200" baseline="0" dirty="0" smtClean="0">
                          <a:solidFill>
                            <a:srgbClr val="000000"/>
                          </a:solidFill>
                          <a:effectLst/>
                          <a:latin typeface="Times New Roman" panose="02020603050405020304" pitchFamily="18" charset="0"/>
                          <a:ea typeface="DengXian"/>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ea typeface="DengXian"/>
                          <a:cs typeface="Times New Roman" panose="02020603050405020304" pitchFamily="18" charset="0"/>
                        </a:rPr>
                        <a:t>hỏi</a:t>
                      </a:r>
                      <a:r>
                        <a:rPr lang="en-US" sz="3200" baseline="0" dirty="0" smtClean="0">
                          <a:solidFill>
                            <a:srgbClr val="000000"/>
                          </a:solidFill>
                          <a:effectLst/>
                          <a:latin typeface="Times New Roman" panose="02020603050405020304" pitchFamily="18" charset="0"/>
                          <a:ea typeface="DengXian"/>
                          <a:cs typeface="Times New Roman" panose="02020603050405020304" pitchFamily="18" charset="0"/>
                        </a:rPr>
                        <a:t> </a:t>
                      </a:r>
                      <a:r>
                        <a:rPr lang="vi-VN" sz="3200" dirty="0" smtClean="0">
                          <a:solidFill>
                            <a:srgbClr val="000000"/>
                          </a:solidFill>
                          <a:effectLst/>
                          <a:latin typeface="Times New Roman" panose="02020603050405020304" pitchFamily="18" charset="0"/>
                          <a:ea typeface="DengXian"/>
                          <a:cs typeface="Times New Roman" panose="02020603050405020304" pitchFamily="18" charset="0"/>
                        </a:rPr>
                        <a:t>và </a:t>
                      </a:r>
                      <a:r>
                        <a:rPr lang="vi-VN" sz="3200" dirty="0">
                          <a:solidFill>
                            <a:srgbClr val="000000"/>
                          </a:solidFill>
                          <a:effectLst/>
                          <a:latin typeface="Times New Roman" panose="02020603050405020304" pitchFamily="18" charset="0"/>
                          <a:ea typeface="DengXian"/>
                          <a:cs typeface="Times New Roman" panose="02020603050405020304" pitchFamily="18" charset="0"/>
                        </a:rPr>
                        <a:t>hoàn thành phiếu bài tập số </a:t>
                      </a:r>
                      <a:r>
                        <a:rPr lang="en-US" sz="3200" dirty="0" smtClean="0">
                          <a:solidFill>
                            <a:srgbClr val="000000"/>
                          </a:solidFill>
                          <a:effectLst/>
                          <a:latin typeface="Times New Roman" panose="02020603050405020304" pitchFamily="18" charset="0"/>
                          <a:ea typeface="DengXian"/>
                          <a:cs typeface="Times New Roman" panose="02020603050405020304" pitchFamily="18" charset="0"/>
                        </a:rPr>
                        <a:t>2</a:t>
                      </a:r>
                      <a:r>
                        <a:rPr lang="en-US" sz="3200" baseline="0" dirty="0" smtClean="0">
                          <a:solidFill>
                            <a:srgbClr val="000000"/>
                          </a:solidFill>
                          <a:effectLst/>
                          <a:latin typeface="Times New Roman" panose="02020603050405020304" pitchFamily="18" charset="0"/>
                          <a:ea typeface="DengXian"/>
                          <a:cs typeface="Times New Roman" panose="02020603050405020304" pitchFamily="18" charset="0"/>
                        </a:rPr>
                        <a:t>:</a:t>
                      </a:r>
                      <a:endParaRPr lang="en-US" sz="3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cặp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đôi</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“Pair”: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với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bạn</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của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mình</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trình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bày</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trước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lớp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“Share”: </a:t>
                      </a:r>
                      <a:r>
                        <a:rPr lang="en-US" sz="3200" dirty="0">
                          <a:solidFill>
                            <a:srgbClr val="000000"/>
                          </a:solidFill>
                          <a:effectLst/>
                          <a:latin typeface="Times New Roman" panose="02020603050405020304" pitchFamily="18" charset="0"/>
                          <a:ea typeface="DengXian"/>
                          <a:cs typeface="Times New Roman" panose="02020603050405020304" pitchFamily="18" charset="0"/>
                        </a:rPr>
                        <a:t>Chia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sẻ</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những</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điều</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vừa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DengXian"/>
                          <a:cs typeface="Times New Roman" panose="02020603050405020304" pitchFamily="18" charset="0"/>
                        </a:rPr>
                        <a:t>câu</a:t>
                      </a:r>
                      <a:r>
                        <a:rPr lang="en-US" sz="3200" baseline="0" dirty="0" smtClean="0">
                          <a:solidFill>
                            <a:srgbClr val="000000"/>
                          </a:solidFill>
                          <a:effectLst/>
                          <a:latin typeface="Times New Roman" panose="02020603050405020304" pitchFamily="18" charset="0"/>
                          <a:ea typeface="DengXian"/>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ea typeface="DengXian"/>
                          <a:cs typeface="Times New Roman" panose="02020603050405020304" pitchFamily="18" charset="0"/>
                        </a:rPr>
                        <a:t>hỏi</a:t>
                      </a:r>
                      <a:r>
                        <a:rPr lang="en-US" sz="3200" baseline="0" dirty="0" smtClean="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DengXian"/>
                          <a:cs typeface="Times New Roman" panose="02020603050405020304" pitchFamily="18" charset="0"/>
                        </a:rPr>
                        <a:t>trước</a:t>
                      </a:r>
                      <a:r>
                        <a:rPr lang="en-US" sz="3200" dirty="0" smtClean="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lớp</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8100891"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20" name="Picture 12" descr="Ink, Think, Pair Share - Welcom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mj-lt"/>
                <a:ea typeface="DengXian"/>
                <a:cs typeface="+mn-cs"/>
              </a:rPr>
              <a:t>Nhiệm vụ: Hoàn thành phiếu </a:t>
            </a:r>
            <a:r>
              <a:rPr kumimoji="0" lang="vi-VN" sz="3200" b="0" i="0" u="none" strike="noStrike" kern="1200" cap="none" spc="0" normalizeH="0" baseline="0" noProof="0" dirty="0" err="1">
                <a:ln>
                  <a:noFill/>
                </a:ln>
                <a:solidFill>
                  <a:srgbClr val="000000"/>
                </a:solidFill>
                <a:effectLst/>
                <a:uLnTx/>
                <a:uFillTx/>
                <a:latin typeface="+mj-lt"/>
                <a:ea typeface="DengXian"/>
                <a:cs typeface="+mn-cs"/>
              </a:rPr>
              <a:t>bài</a:t>
            </a:r>
            <a:r>
              <a:rPr kumimoji="0" lang="vi-VN" sz="3200" b="0" i="0" u="none" strike="noStrike" kern="1200" cap="none" spc="0" normalizeH="0" baseline="0" noProof="0" dirty="0">
                <a:ln>
                  <a:noFill/>
                </a:ln>
                <a:solidFill>
                  <a:srgbClr val="000000"/>
                </a:solidFill>
                <a:effectLst/>
                <a:uLnTx/>
                <a:uFillTx/>
                <a:latin typeface="+mj-lt"/>
                <a:ea typeface="DengXian"/>
                <a:cs typeface="+mn-cs"/>
              </a:rPr>
              <a:t> </a:t>
            </a:r>
            <a:r>
              <a:rPr kumimoji="0" lang="vi-VN" sz="3200" b="0" i="0" u="none" strike="noStrike" kern="1200" cap="none" spc="0" normalizeH="0" baseline="0" noProof="0" dirty="0" err="1">
                <a:ln>
                  <a:noFill/>
                </a:ln>
                <a:solidFill>
                  <a:srgbClr val="000000"/>
                </a:solidFill>
                <a:effectLst/>
                <a:uLnTx/>
                <a:uFillTx/>
                <a:latin typeface="+mj-lt"/>
                <a:ea typeface="DengXian"/>
                <a:cs typeface="+mn-cs"/>
              </a:rPr>
              <a:t>tập</a:t>
            </a:r>
            <a:endParaRPr kumimoji="0" lang="en-US" sz="1800" b="0" i="0" u="none" strike="noStrike" kern="1200" cap="none" spc="0" normalizeH="0" baseline="0" noProof="0" dirty="0">
              <a:ln>
                <a:noFill/>
              </a:ln>
              <a:solidFill>
                <a:prstClr val="black"/>
              </a:solidFill>
              <a:effectLst/>
              <a:uLnTx/>
              <a:uFillTx/>
              <a:latin typeface="+mj-lt"/>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64920"/>
            <a:ext cx="12192000" cy="809244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500448"/>
            <a:ext cx="3513514" cy="610917"/>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97179" y="2186247"/>
            <a:ext cx="295560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7933654" y="2145608"/>
            <a:ext cx="4148809" cy="183269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109531" y="4655983"/>
            <a:ext cx="337819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7615243" y="4629727"/>
            <a:ext cx="4603728"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116380" y="1576886"/>
            <a:ext cx="3078118" cy="54816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183734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5723543" y="3908904"/>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554256"/>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 xmlns:a16="http://schemas.microsoft.com/office/drawing/2014/main" id="{B82CE674-D7FC-49D9-AF84-6CF2F5AC507D}"/>
              </a:ext>
            </a:extLst>
          </p:cNvPr>
          <p:cNvSpPr/>
          <p:nvPr/>
        </p:nvSpPr>
        <p:spPr>
          <a:xfrm>
            <a:off x="3927365" y="2206528"/>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lumMod val="95000"/>
                  <a:lumOff val="5000"/>
                </a:prstClr>
              </a:solidFill>
              <a:effectLst/>
              <a:uLnTx/>
              <a:uFillTx/>
              <a:latin typeface="#9Slide05 Brannboll Ny" panose="02000000000000000000" pitchFamily="2" charset="0"/>
              <a:ea typeface="+mn-ea"/>
              <a:cs typeface="Times New Roman" pitchFamily="18" charset="0"/>
            </a:endParaRPr>
          </a:p>
        </p:txBody>
      </p:sp>
      <p:sp>
        <p:nvSpPr>
          <p:cNvPr id="19" name="Rectangle: Rounded Corners 23">
            <a:extLst>
              <a:ext uri="{FF2B5EF4-FFF2-40B4-BE49-F238E27FC236}">
                <a16:creationId xmlns="" xmlns:a16="http://schemas.microsoft.com/office/drawing/2014/main" id="{C8AB731C-B5A9-4087-9248-FB90CEB654D6}"/>
              </a:ext>
            </a:extLst>
          </p:cNvPr>
          <p:cNvSpPr/>
          <p:nvPr/>
        </p:nvSpPr>
        <p:spPr>
          <a:xfrm>
            <a:off x="371199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cxnSp>
        <p:nvCxnSpPr>
          <p:cNvPr id="21" name="Straight Arrow Connector 20">
            <a:extLst>
              <a:ext uri="{FF2B5EF4-FFF2-40B4-BE49-F238E27FC236}">
                <a16:creationId xmlns="" xmlns:a16="http://schemas.microsoft.com/office/drawing/2014/main" id="{EC42D1DB-6186-445C-9000-B473B780E42B}"/>
              </a:ext>
            </a:extLst>
          </p:cNvPr>
          <p:cNvCxnSpPr>
            <a:cxnSpLocks/>
          </p:cNvCxnSpPr>
          <p:nvPr/>
        </p:nvCxnSpPr>
        <p:spPr>
          <a:xfrm>
            <a:off x="5729857" y="1576886"/>
            <a:ext cx="0" cy="56868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E1E409D2-E3DE-4886-8549-9C8F4153E281}"/>
              </a:ext>
            </a:extLst>
          </p:cNvPr>
          <p:cNvSpPr txBox="1"/>
          <p:nvPr/>
        </p:nvSpPr>
        <p:spPr>
          <a:xfrm>
            <a:off x="397178" y="2342044"/>
            <a:ext cx="2955603" cy="1631216"/>
          </a:xfrm>
          <a:prstGeom prst="rect">
            <a:avLst/>
          </a:prstGeom>
          <a:noFill/>
        </p:spPr>
        <p:txBody>
          <a:bodyPr wrap="square" rtlCol="0">
            <a:spAutoFit/>
          </a:bodyPr>
          <a:lstStyle/>
          <a:p>
            <a:pPr algn="just">
              <a:defRPr/>
            </a:pPr>
            <a:r>
              <a:rPr kumimoji="0" lang="en-US" sz="2000" b="1" i="0" u="sng"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000" b="1" i="0" u="sng"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1</a:t>
            </a: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Theo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sao</a:t>
            </a:r>
            <a:r>
              <a:rPr lang="en-US" sz="2000" i="1" dirty="0">
                <a:latin typeface="Times New Roman" panose="02020603050405020304" pitchFamily="18" charset="0"/>
                <a:cs typeface="Times New Roman" panose="02020603050405020304" pitchFamily="18" charset="0"/>
              </a:rPr>
              <a:t> Minh </a:t>
            </a:r>
            <a:r>
              <a:rPr lang="en-US" sz="2000" i="1" dirty="0" err="1">
                <a:latin typeface="Times New Roman" panose="02020603050405020304" pitchFamily="18" charset="0"/>
                <a:cs typeface="Times New Roman" panose="02020603050405020304" pitchFamily="18" charset="0"/>
              </a:rPr>
              <a:t>đạt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tập</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1C1FC843-4F84-4080-A46C-767EEBD3EF88}"/>
              </a:ext>
            </a:extLst>
          </p:cNvPr>
          <p:cNvSpPr txBox="1"/>
          <p:nvPr/>
        </p:nvSpPr>
        <p:spPr>
          <a:xfrm>
            <a:off x="4111242" y="2235482"/>
            <a:ext cx="3504001" cy="1631216"/>
          </a:xfrm>
          <a:prstGeom prst="rect">
            <a:avLst/>
          </a:prstGeom>
          <a:noFill/>
        </p:spPr>
        <p:txBody>
          <a:bodyPr wrap="square" rtlCol="0">
            <a:spAutoFit/>
          </a:bodyPr>
          <a:lstStyle/>
          <a:p>
            <a:pPr algn="just"/>
            <a:r>
              <a:rPr kumimoji="0" lang="en-US" sz="2000" b="1" i="0" u="sng"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0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Theo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tập</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b="1" dirty="0">
                <a:solidFill>
                  <a:prstClr val="black"/>
                </a:solidFill>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B16AA8ED-D71F-48E6-B2A0-45675FC817C5}"/>
              </a:ext>
            </a:extLst>
          </p:cNvPr>
          <p:cNvSpPr txBox="1"/>
          <p:nvPr/>
        </p:nvSpPr>
        <p:spPr>
          <a:xfrm>
            <a:off x="8031450" y="2231968"/>
            <a:ext cx="3931949"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a:t>
            </a:r>
            <a:r>
              <a:rPr lang="en-US" sz="2000" b="1" u="sng" dirty="0" smtClean="0">
                <a:solidFill>
                  <a:prstClr val="black"/>
                </a:solidFill>
                <a:latin typeface="Times New Roman" panose="02020603050405020304" pitchFamily="18" charset="0"/>
                <a:cs typeface="Times New Roman" panose="02020603050405020304" pitchFamily="18" charset="0"/>
              </a:rPr>
              <a:t>:   </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 xmlns:a16="http://schemas.microsoft.com/office/drawing/2014/main" id="{4D48860E-7B9B-463F-8409-50D493229FE3}"/>
              </a:ext>
            </a:extLst>
          </p:cNvPr>
          <p:cNvSpPr txBox="1"/>
          <p:nvPr/>
        </p:nvSpPr>
        <p:spPr>
          <a:xfrm>
            <a:off x="148243" y="4714740"/>
            <a:ext cx="3378199" cy="2031325"/>
          </a:xfrm>
          <a:prstGeom prst="rect">
            <a:avLst/>
          </a:prstGeom>
          <a:noFill/>
        </p:spPr>
        <p:txBody>
          <a:bodyPr wrap="square" rtlCol="0">
            <a:spAutoFit/>
          </a:bodyPr>
          <a:lstStyle/>
          <a:p>
            <a:pPr algn="just"/>
            <a:r>
              <a:rPr lang="nl-NL" dirty="0">
                <a:latin typeface="Times New Roman" panose="02020603050405020304" pitchFamily="18" charset="0"/>
                <a:cs typeface="Times New Roman" panose="02020603050405020304" pitchFamily="18" charset="0"/>
              </a:rPr>
              <a:t>Minh đạt được thành tích xuất sắc trong học tập nhờ tinh thần học tập tự giác, tích cực; lên kế hoạch học tập hợp lí, chủ động tìm tòi và học hỏi kiến thức mới, không nản chí khi gặp bài khó mà quyết tâm tìm ra cách giải sáng tạo.</a:t>
            </a:r>
            <a:endParaRPr lang="en-US"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ABF1411A-8604-4472-92B7-3C1739E48445}"/>
              </a:ext>
            </a:extLst>
          </p:cNvPr>
          <p:cNvSpPr txBox="1"/>
          <p:nvPr/>
        </p:nvSpPr>
        <p:spPr>
          <a:xfrm>
            <a:off x="3685020" y="4645193"/>
            <a:ext cx="3680806" cy="2031325"/>
          </a:xfrm>
          <a:prstGeom prst="rect">
            <a:avLst/>
          </a:prstGeom>
          <a:noFill/>
        </p:spPr>
        <p:txBody>
          <a:bodyPr wrap="square" rtlCol="0">
            <a:spAutoFit/>
          </a:bodyPr>
          <a:lstStyle/>
          <a:p>
            <a:r>
              <a:rPr lang="nl-NL" dirty="0">
                <a:latin typeface="Times New Roman" panose="02020603050405020304" pitchFamily="18" charset="0"/>
                <a:cs typeface="Times New Roman" panose="02020603050405020304" pitchFamily="18" charset="0"/>
              </a:rPr>
              <a:t>Nga đạt được thành tích xuất sắc trong học tập nhờ tinh thần học tập tự giác, tích cực; quyết tâm theo đuổi đam mê tiếng Anh, xác định mục tiêu rõ ràng, lên kế hoạch học tập hợp lí; dù hoàn cảnh khó khăn cũng không nản chí, quyết vươn lên trong học tập.</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F660CDDA-B476-40CB-AB0F-BD8F515C7ACB}"/>
              </a:ext>
            </a:extLst>
          </p:cNvPr>
          <p:cNvSpPr txBox="1"/>
          <p:nvPr/>
        </p:nvSpPr>
        <p:spPr>
          <a:xfrm>
            <a:off x="7660963" y="4584007"/>
            <a:ext cx="4549786" cy="2031325"/>
          </a:xfrm>
          <a:prstGeom prst="rect">
            <a:avLst/>
          </a:prstGeom>
          <a:noFill/>
        </p:spPr>
        <p:txBody>
          <a:bodyPr wrap="square" rtlCol="0">
            <a:spAutoFit/>
          </a:bodyPr>
          <a:lstStyle/>
          <a:p>
            <a:r>
              <a:rPr lang="nl-NL" dirty="0">
                <a:latin typeface="Times New Roman" panose="02020603050405020304" pitchFamily="18" charset="0"/>
                <a:cs typeface="Times New Roman" panose="02020603050405020304" pitchFamily="18" charset="0"/>
              </a:rPr>
              <a:t>- Tự giác, tích cực trong học tập giúp chúng ta chủ động, sáng tạo và không ngừng tiến bộ trong học tập.</a:t>
            </a:r>
            <a:endParaRPr lang="en-US"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 Đạt được kết quả và mục tiêu học tập đã đề ra.</a:t>
            </a:r>
            <a:endParaRPr lang="en-US"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 Được mọi người tin tưởng, tôn trọng và quý mến.</a:t>
            </a:r>
            <a:endParaRPr lang="en-US" sz="20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B16AA8ED-D71F-48E6-B2A0-45675FC817C5}"/>
              </a:ext>
            </a:extLst>
          </p:cNvPr>
          <p:cNvSpPr txBox="1"/>
          <p:nvPr/>
        </p:nvSpPr>
        <p:spPr>
          <a:xfrm>
            <a:off x="8031450" y="2231968"/>
            <a:ext cx="3931949" cy="707886"/>
          </a:xfrm>
          <a:prstGeom prst="rect">
            <a:avLst/>
          </a:prstGeom>
          <a:noFill/>
        </p:spPr>
        <p:txBody>
          <a:bodyPr wrap="square" rtlCol="0">
            <a:spAutoFit/>
          </a:bodyPr>
          <a:lstStyle/>
          <a:p>
            <a:pPr algn="just"/>
            <a:r>
              <a:rPr lang="en-US" sz="2000" b="1" u="sng" dirty="0" err="1">
                <a:latin typeface="Times New Roman" panose="02020603050405020304" pitchFamily="18" charset="0"/>
                <a:cs typeface="Times New Roman" panose="02020603050405020304" pitchFamily="18" charset="0"/>
              </a:rPr>
              <a:t>Câu</a:t>
            </a:r>
            <a:r>
              <a:rPr lang="en-US" sz="2000" b="1" u="sng" dirty="0">
                <a:latin typeface="Times New Roman" panose="02020603050405020304" pitchFamily="18" charset="0"/>
                <a:cs typeface="Times New Roman" panose="02020603050405020304" pitchFamily="18" charset="0"/>
              </a:rPr>
              <a:t>  </a:t>
            </a:r>
            <a:r>
              <a:rPr lang="en-US" sz="2000" b="1" u="sng"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Em</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rút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ý </a:t>
            </a:r>
            <a:r>
              <a:rPr lang="en-US" sz="2000" i="1" dirty="0" err="1">
                <a:latin typeface="Times New Roman" panose="02020603050405020304" pitchFamily="18" charset="0"/>
                <a:cs typeface="Times New Roman" panose="02020603050405020304" pitchFamily="18" charset="0"/>
              </a:rPr>
              <a:t>nghĩa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cực</a:t>
            </a:r>
            <a:r>
              <a:rPr lang="en-US" sz="2000" i="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509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circle(in)">
                                      <p:cBhvr>
                                        <p:cTn id="16" dur="2000"/>
                                        <p:tgtEl>
                                          <p:spTgt spid="4">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circle(in)">
                                      <p:cBhvr>
                                        <p:cTn id="25" dur="2000"/>
                                        <p:tgtEl>
                                          <p:spTgt spid="2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par>
                                <p:cTn id="34" presetID="6"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000"/>
                                        <p:tgtEl>
                                          <p:spTgt spid="18"/>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in)">
                                      <p:cBhvr>
                                        <p:cTn id="50" dur="2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2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ircle(in)">
                                      <p:cBhvr>
                                        <p:cTn id="6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10"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2" name="Group 1"/>
          <p:cNvGrpSpPr/>
          <p:nvPr/>
        </p:nvGrpSpPr>
        <p:grpSpPr>
          <a:xfrm>
            <a:off x="787880" y="675855"/>
            <a:ext cx="10727739" cy="5207889"/>
            <a:chOff x="1259802" y="-345846"/>
            <a:chExt cx="9516760" cy="5694554"/>
          </a:xfrm>
        </p:grpSpPr>
        <p:grpSp>
          <p:nvGrpSpPr>
            <p:cNvPr id="18" name="Group 17"/>
            <p:cNvGrpSpPr/>
            <p:nvPr/>
          </p:nvGrpSpPr>
          <p:grpSpPr>
            <a:xfrm>
              <a:off x="1259802" y="-19565"/>
              <a:ext cx="4131814" cy="5368273"/>
              <a:chOff x="90694" y="1590767"/>
              <a:chExt cx="5645020" cy="4534651"/>
            </a:xfrm>
          </p:grpSpPr>
          <p:pic>
            <p:nvPicPr>
              <p:cNvPr id="19"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90694" y="1590767"/>
                <a:ext cx="5645020" cy="4502962"/>
              </a:xfrm>
              <a:prstGeom prst="rect">
                <a:avLst/>
              </a:prstGeom>
              <a:noFill/>
              <a:ln>
                <a:noFill/>
              </a:ln>
            </p:spPr>
          </p:pic>
          <p:pic>
            <p:nvPicPr>
              <p:cNvPr id="20"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694" y="4626242"/>
                <a:ext cx="1499176" cy="1499176"/>
              </a:xfrm>
              <a:prstGeom prst="rect">
                <a:avLst/>
              </a:prstGeom>
              <a:noFill/>
              <a:ln>
                <a:noFill/>
              </a:ln>
            </p:spPr>
          </p:pic>
        </p:grpSp>
        <p:sp>
          <p:nvSpPr>
            <p:cNvPr id="16" name="Rectangle 189"/>
            <p:cNvSpPr>
              <a:spLocks noChangeArrowheads="1"/>
            </p:cNvSpPr>
            <p:nvPr/>
          </p:nvSpPr>
          <p:spPr bwMode="auto">
            <a:xfrm>
              <a:off x="5968726" y="-345846"/>
              <a:ext cx="4807836" cy="5485562"/>
            </a:xfrm>
            <a:prstGeom prst="rect">
              <a:avLst/>
            </a:prstGeom>
            <a:noFill/>
            <a:ln>
              <a:noFill/>
            </a:ln>
            <a:effectLst/>
          </p:spPr>
          <p:txBody>
            <a:bodyPr wrap="square" anchor="ctr">
              <a:spAutoFit/>
            </a:bodyPr>
            <a:lstStyle/>
            <a:p>
              <a:r>
                <a:rPr kumimoji="0" lang="en-US" altLang="zh-CN" sz="3200" b="1" i="0" u="none" strike="noStrike" kern="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2. </a:t>
              </a:r>
              <a:r>
                <a:rPr lang="nl-NL" sz="3200" b="1" dirty="0">
                  <a:latin typeface="Times New Roman" panose="02020603050405020304" pitchFamily="18" charset="0"/>
                  <a:cs typeface="Times New Roman" panose="02020603050405020304" pitchFamily="18" charset="0"/>
                </a:rPr>
                <a:t>Ý nghĩa của học tập tự giác, tích </a:t>
              </a:r>
              <a:r>
                <a:rPr lang="nl-NL" sz="3200" b="1" dirty="0" smtClean="0">
                  <a:latin typeface="Times New Roman" panose="02020603050405020304" pitchFamily="18" charset="0"/>
                  <a:cs typeface="Times New Roman" panose="02020603050405020304" pitchFamily="18" charset="0"/>
                </a:rPr>
                <a:t>cực</a:t>
              </a:r>
            </a:p>
            <a:p>
              <a:r>
                <a:rPr lang="nl-NL" sz="3200" dirty="0" smtClean="0">
                  <a:latin typeface="Times New Roman" panose="02020603050405020304" pitchFamily="18" charset="0"/>
                  <a:cs typeface="Times New Roman" panose="02020603050405020304" pitchFamily="18" charset="0"/>
                </a:rPr>
                <a:t>- </a:t>
              </a:r>
              <a:r>
                <a:rPr lang="nl-NL" sz="3200" dirty="0">
                  <a:latin typeface="Times New Roman" panose="02020603050405020304" pitchFamily="18" charset="0"/>
                  <a:cs typeface="Times New Roman" panose="02020603050405020304" pitchFamily="18" charset="0"/>
                </a:rPr>
                <a:t>Tự giác, tích cực trong học tập giúp chúng ta chủ động, sáng tạo và không ngừng tiến bộ trong học tập.</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Đạt được kết quả và mục tiêu học tập đã đề ra.</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Được mọi người tin tưởng, tôn trọng và quý mến.</a:t>
              </a:r>
              <a:endParaRPr lang="en-US" sz="3200" dirty="0">
                <a:latin typeface="Times New Roman" panose="02020603050405020304" pitchFamily="18" charset="0"/>
                <a:cs typeface="Times New Roman" panose="02020603050405020304" pitchFamily="18" charset="0"/>
              </a:endParaRPr>
            </a:p>
          </p:txBody>
        </p:sp>
      </p:grpSp>
      <p:pic>
        <p:nvPicPr>
          <p:cNvPr id="17" name="Shape 1"/>
          <p:cNvPicPr/>
          <p:nvPr/>
        </p:nvPicPr>
        <p:blipFill>
          <a:blip r:embed="rId5" cstate="email">
            <a:extLst>
              <a:ext uri="{28A0092B-C50C-407E-A947-70E740481C1C}">
                <a14:useLocalDpi xmlns:a14="http://schemas.microsoft.com/office/drawing/2010/main"/>
              </a:ext>
            </a:extLst>
          </a:blip>
          <a:stretch/>
        </p:blipFill>
        <p:spPr>
          <a:xfrm>
            <a:off x="10614660" y="5461000"/>
            <a:ext cx="1158240" cy="1048385"/>
          </a:xfrm>
          <a:prstGeom prst="rect">
            <a:avLst/>
          </a:prstGeom>
          <a:noFill/>
          <a:ln>
            <a:noFill/>
          </a:ln>
        </p:spPr>
      </p:pic>
      <p:sp>
        <p:nvSpPr>
          <p:cNvPr id="9" name="Rectangle 8">
            <a:extLst>
              <a:ext uri="{FF2B5EF4-FFF2-40B4-BE49-F238E27FC236}">
                <a16:creationId xmlns="" xmlns:a16="http://schemas.microsoft.com/office/drawing/2014/main" id="{309B70A6-D639-4F65-A0F7-5379BC717E55}"/>
              </a:ext>
            </a:extLst>
          </p:cNvPr>
          <p:cNvSpPr>
            <a:spLocks noChangeArrowheads="1"/>
          </p:cNvSpPr>
          <p:nvPr/>
        </p:nvSpPr>
        <p:spPr bwMode="auto">
          <a:xfrm>
            <a:off x="676382" y="2219438"/>
            <a:ext cx="488057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4400" b="1" i="0" u="none" strike="noStrike" kern="1200" cap="none" spc="0" normalizeH="0" baseline="0" noProof="0" dirty="0" smtClean="0">
                <a:ln>
                  <a:noFill/>
                </a:ln>
                <a:solidFill>
                  <a:srgbClr val="0000FF"/>
                </a:solidFill>
                <a:effectLst/>
                <a:uLnTx/>
                <a:uFillTx/>
                <a:latin typeface="Times New Roman" panose="02020603050405020304" pitchFamily="18" charset="0"/>
                <a:ea typeface="Helvetica Neue"/>
                <a:cs typeface="Times New Roman" panose="02020603050405020304" pitchFamily="18" charset="0"/>
              </a:rPr>
              <a:t>4:</a:t>
            </a:r>
            <a:r>
              <a:rPr kumimoji="0" lang="en-US"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HỌC</a:t>
            </a:r>
            <a:r>
              <a:rPr kumimoji="0" lang="en-US" alt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TẬP TỰ GIÁC, TÍCH CỰC</a:t>
            </a:r>
            <a:endParaRPr kumimoji="0" lang="en-US"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p:txBody>
      </p:sp>
    </p:spTree>
    <p:extLst>
      <p:ext uri="{BB962C8B-B14F-4D97-AF65-F5344CB8AC3E}">
        <p14:creationId xmlns:p14="http://schemas.microsoft.com/office/powerpoint/2010/main" val="3470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6643EA5E-E106-491F-8AF9-086A01B6A8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76" y="0"/>
            <a:ext cx="12192000" cy="6793462"/>
          </a:xfrm>
          <a:prstGeom prst="rect">
            <a:avLst/>
          </a:prstGeom>
        </p:spPr>
      </p:pic>
      <p:sp>
        <p:nvSpPr>
          <p:cNvPr id="35" name="Block Arc 34"/>
          <p:cNvSpPr/>
          <p:nvPr/>
        </p:nvSpPr>
        <p:spPr>
          <a:xfrm>
            <a:off x="-3252768" y="-1540388"/>
            <a:ext cx="5784815" cy="7059815"/>
          </a:xfrm>
          <a:prstGeom prst="blockArc">
            <a:avLst>
              <a:gd name="adj1" fmla="val 20399329"/>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2" name="Oval 21"/>
          <p:cNvSpPr/>
          <p:nvPr/>
        </p:nvSpPr>
        <p:spPr>
          <a:xfrm>
            <a:off x="0" y="3303944"/>
            <a:ext cx="2588020" cy="1790526"/>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14859" y="325777"/>
            <a:ext cx="2321027" cy="179052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TextBox 14"/>
          <p:cNvSpPr txBox="1"/>
          <p:nvPr/>
        </p:nvSpPr>
        <p:spPr>
          <a:xfrm>
            <a:off x="2781418" y="17081"/>
            <a:ext cx="9077127" cy="3847207"/>
          </a:xfrm>
          <a:prstGeom prst="rect">
            <a:avLst/>
          </a:prstGeom>
          <a:noFill/>
        </p:spPr>
        <p:txBody>
          <a:bodyPr wrap="square" rtlCol="0">
            <a:spAutoFit/>
          </a:bodyPr>
          <a:lstStyle/>
          <a:p>
            <a:r>
              <a:rPr lang="nl-NL" sz="2800" dirty="0">
                <a:latin typeface="Times New Roman" panose="02020603050405020304" pitchFamily="18" charset="0"/>
                <a:cs typeface="Times New Roman" panose="02020603050405020304" pitchFamily="18" charset="0"/>
              </a:rPr>
              <a:t>- Có mục tiêu học tập rõ ràng.</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Chủ động lập kế hoạch học tập để đạt được mục tiêu đã lập ra.</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Hoàn thành nhiệm vụ học tập mà không cần ai nhắc nhở.</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Luôn cố gắng, vượt khó, kiên trì học tập.</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Có phương pháp học tập chủ động.</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Biết vận dụng điều đã học vào cuộc sống.</a:t>
            </a:r>
            <a:endParaRPr lang="en-US" sz="2800" dirty="0">
              <a:latin typeface="Times New Roman" panose="02020603050405020304" pitchFamily="18" charset="0"/>
              <a:cs typeface="Times New Roman" panose="02020603050405020304" pitchFamily="18" charset="0"/>
            </a:endParaRPr>
          </a:p>
          <a:p>
            <a:r>
              <a:rPr lang="nl-NL" sz="2400" b="1" dirty="0"/>
              <a:t> </a:t>
            </a:r>
            <a:endParaRPr lang="en-US" sz="2400" dirty="0"/>
          </a:p>
          <a:p>
            <a:r>
              <a:rPr lang="nl-NL" sz="2400" b="1" dirty="0"/>
              <a:t> </a:t>
            </a:r>
            <a:endParaRPr lang="en-US" sz="2400" dirty="0"/>
          </a:p>
        </p:txBody>
      </p:sp>
      <p:sp>
        <p:nvSpPr>
          <p:cNvPr id="36" name="TextBox 35"/>
          <p:cNvSpPr txBox="1"/>
          <p:nvPr/>
        </p:nvSpPr>
        <p:spPr>
          <a:xfrm>
            <a:off x="86912" y="682476"/>
            <a:ext cx="2273940" cy="646331"/>
          </a:xfrm>
          <a:prstGeom prst="rect">
            <a:avLst/>
          </a:prstGeom>
          <a:noFill/>
        </p:spPr>
        <p:txBody>
          <a:bodyPr wrap="square" rtlCol="0">
            <a:spAutoFit/>
          </a:bodyPr>
          <a:lstStyle/>
          <a:p>
            <a:r>
              <a:rPr lang="en-US" b="1" dirty="0">
                <a:solidFill>
                  <a:srgbClr val="00B050"/>
                </a:solidFill>
                <a:latin typeface="Times New Roman" panose="02020603050405020304" pitchFamily="18" charset="0"/>
                <a:cs typeface="Times New Roman" panose="02020603050405020304" pitchFamily="18" charset="0"/>
              </a:rPr>
              <a:t>1.</a:t>
            </a:r>
            <a:r>
              <a:rPr lang="en-US" dirty="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Biểu</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hiện</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của</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học</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tập</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tự</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giác</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tích</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cực</a:t>
            </a:r>
            <a:r>
              <a:rPr lang="en-US" b="1" dirty="0" smtClean="0">
                <a:solidFill>
                  <a:srgbClr val="00B050"/>
                </a:solidFill>
                <a:latin typeface="Times New Roman" panose="02020603050405020304" pitchFamily="18" charset="0"/>
                <a:cs typeface="Times New Roman" panose="02020603050405020304" pitchFamily="18" charset="0"/>
              </a:rPr>
              <a:t>.</a:t>
            </a:r>
            <a:endParaRPr lang="en-US" dirty="0">
              <a:solidFill>
                <a:srgbClr val="00B05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239914" y="3736351"/>
            <a:ext cx="2071021" cy="923330"/>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2. Ý </a:t>
            </a:r>
            <a:r>
              <a:rPr lang="en-US" b="1" dirty="0" err="1" smtClean="0">
                <a:latin typeface="Times New Roman" panose="02020603050405020304" pitchFamily="18" charset="0"/>
                <a:cs typeface="Times New Roman" panose="02020603050405020304" pitchFamily="18" charset="0"/>
              </a:rPr>
              <a:t>nghĩa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học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tập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tự</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tích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cực</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455DE43-60A8-4889-8474-4E0D07CA3E0F}"/>
              </a:ext>
            </a:extLst>
          </p:cNvPr>
          <p:cNvSpPr txBox="1"/>
          <p:nvPr/>
        </p:nvSpPr>
        <p:spPr>
          <a:xfrm>
            <a:off x="2841278" y="3703545"/>
            <a:ext cx="8242300" cy="1815882"/>
          </a:xfrm>
          <a:prstGeom prst="rect">
            <a:avLst/>
          </a:prstGeom>
          <a:noFill/>
        </p:spPr>
        <p:txBody>
          <a:bodyPr wrap="square" rtlCol="0">
            <a:spAutoFit/>
          </a:bodyPr>
          <a:lstStyle/>
          <a:p>
            <a:r>
              <a:rPr lang="nl-NL" sz="2800" dirty="0">
                <a:latin typeface="Times New Roman" panose="02020603050405020304" pitchFamily="18" charset="0"/>
                <a:cs typeface="Times New Roman" panose="02020603050405020304" pitchFamily="18" charset="0"/>
              </a:rPr>
              <a:t>- Tự giác, tích cực trong học tập giúp chúng ta chủ động, sáng tạo và không ngừng tiến bộ trong học tập.</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Đạt được kết quả và mục tiêu học tập đã đề ra.</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Được mọi người tin tưởng, tôn trọng và quý mến.</a:t>
            </a:r>
            <a:endParaRPr 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268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ircle(in)">
                                      <p:cBhvr>
                                        <p:cTn id="10" dur="2000"/>
                                        <p:tgtEl>
                                          <p:spTgt spid="36"/>
                                        </p:tgtEl>
                                      </p:cBhvr>
                                    </p:animEffect>
                                  </p:childTnLst>
                                </p:cTn>
                              </p:par>
                              <p:par>
                                <p:cTn id="11" presetID="6" presetClass="entr" presetSubtype="16"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par>
                                <p:cTn id="14" presetID="6"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2000"/>
                                        <p:tgtEl>
                                          <p:spTgt spid="2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circle(in)">
                                      <p:cBhvr>
                                        <p:cTn id="19" dur="20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6" grpId="0"/>
      <p:bldP spid="4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3906099" y="-1550687"/>
            <a:ext cx="5553283" cy="10317478"/>
          </a:xfrm>
          <a:prstGeom prst="rect">
            <a:avLst/>
          </a:prstGeom>
          <a:gradFill>
            <a:gsLst>
              <a:gs pos="73000">
                <a:schemeClr val="accent1">
                  <a:lumMod val="5000"/>
                  <a:lumOff val="95000"/>
                </a:schemeClr>
              </a:gs>
              <a:gs pos="0">
                <a:schemeClr val="bg1"/>
              </a:gs>
              <a:gs pos="50000">
                <a:srgbClr val="DFF1FA"/>
              </a:gs>
              <a:gs pos="97000">
                <a:srgbClr val="C7E8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p:cNvCxnSpPr/>
          <p:nvPr/>
        </p:nvCxnSpPr>
        <p:spPr>
          <a:xfrm>
            <a:off x="5329864" y="152401"/>
            <a:ext cx="0" cy="4319581"/>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082172" y="473306"/>
            <a:ext cx="4357122" cy="4015913"/>
            <a:chOff x="3623426" y="-498558"/>
            <a:chExt cx="5809496" cy="5354551"/>
          </a:xfrm>
        </p:grpSpPr>
        <p:pic>
          <p:nvPicPr>
            <p:cNvPr id="9" name="图片 6"/>
            <p:cNvPicPr>
              <a:picLocks noChangeAspect="1"/>
            </p:cNvPicPr>
            <p:nvPr/>
          </p:nvPicPr>
          <p:blipFill>
            <a:blip r:embed="rId2" cstate="email">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a:ext>
              </a:extLst>
            </a:blip>
            <a:stretch>
              <a:fillRect/>
            </a:stretch>
          </p:blipFill>
          <p:spPr>
            <a:xfrm>
              <a:off x="3623426" y="977174"/>
              <a:ext cx="5809496" cy="1403988"/>
            </a:xfrm>
            <a:prstGeom prst="rect">
              <a:avLst/>
            </a:prstGeom>
          </p:spPr>
        </p:pic>
        <p:sp>
          <p:nvSpPr>
            <p:cNvPr id="10" name="Arc 9"/>
            <p:cNvSpPr/>
            <p:nvPr/>
          </p:nvSpPr>
          <p:spPr>
            <a:xfrm rot="5400000">
              <a:off x="3891954" y="-478274"/>
              <a:ext cx="5354551" cy="5313984"/>
            </a:xfrm>
            <a:prstGeom prst="arc">
              <a:avLst>
                <a:gd name="adj1" fmla="val 16200000"/>
                <a:gd name="adj2" fmla="val 5386426"/>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Rectangle 15"/>
          <p:cNvSpPr/>
          <p:nvPr/>
        </p:nvSpPr>
        <p:spPr>
          <a:xfrm>
            <a:off x="3901766" y="2644953"/>
            <a:ext cx="3052759" cy="692497"/>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68580" tIns="34290" rIns="68580" bIns="34290">
            <a:spAutoFit/>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solidFill>
                  <a:prstClr val="white"/>
                </a:solidFill>
                <a:effectLst/>
                <a:uLnTx/>
                <a:uFillTx/>
                <a:latin typeface="Tahoma" panose="020B0604030504040204" pitchFamily="34" charset="0"/>
                <a:ea typeface="+mn-ea"/>
                <a:cs typeface="Tahoma" panose="020B0604030504040204" pitchFamily="34" charset="0"/>
              </a:rPr>
              <a:t>LUYỆN TẬP</a:t>
            </a:r>
          </a:p>
        </p:txBody>
      </p:sp>
      <p:sp>
        <p:nvSpPr>
          <p:cNvPr id="18" name="5-Point Star 17"/>
          <p:cNvSpPr/>
          <p:nvPr/>
        </p:nvSpPr>
        <p:spPr>
          <a:xfrm>
            <a:off x="1974658" y="1240429"/>
            <a:ext cx="546424" cy="564550"/>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5-Point Star 18"/>
          <p:cNvSpPr/>
          <p:nvPr/>
        </p:nvSpPr>
        <p:spPr>
          <a:xfrm>
            <a:off x="344823" y="2305340"/>
            <a:ext cx="1791411" cy="1585616"/>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5-Point Star 19"/>
          <p:cNvSpPr/>
          <p:nvPr/>
        </p:nvSpPr>
        <p:spPr>
          <a:xfrm>
            <a:off x="9963865" y="1584219"/>
            <a:ext cx="546424" cy="564550"/>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5-Point Star 20"/>
          <p:cNvSpPr/>
          <p:nvPr/>
        </p:nvSpPr>
        <p:spPr>
          <a:xfrm>
            <a:off x="9176145" y="2864451"/>
            <a:ext cx="546424" cy="564550"/>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5-Point Star 21"/>
          <p:cNvSpPr/>
          <p:nvPr/>
        </p:nvSpPr>
        <p:spPr>
          <a:xfrm>
            <a:off x="7912754" y="4592628"/>
            <a:ext cx="514517" cy="416693"/>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5-Point Star 22"/>
          <p:cNvSpPr/>
          <p:nvPr/>
        </p:nvSpPr>
        <p:spPr>
          <a:xfrm>
            <a:off x="8916717" y="4337191"/>
            <a:ext cx="913539" cy="861691"/>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4-Point Star 25"/>
          <p:cNvSpPr/>
          <p:nvPr/>
        </p:nvSpPr>
        <p:spPr>
          <a:xfrm flipH="1">
            <a:off x="3692905" y="2017813"/>
            <a:ext cx="211226" cy="224660"/>
          </a:xfrm>
          <a:prstGeom prst="star4">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4-Point Star 26"/>
          <p:cNvSpPr/>
          <p:nvPr/>
        </p:nvSpPr>
        <p:spPr>
          <a:xfrm>
            <a:off x="9176146" y="1398265"/>
            <a:ext cx="193869" cy="181841"/>
          </a:xfrm>
          <a:prstGeom prst="star4">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4-Point Star 28"/>
          <p:cNvSpPr/>
          <p:nvPr/>
        </p:nvSpPr>
        <p:spPr>
          <a:xfrm flipH="1">
            <a:off x="2953514" y="4560565"/>
            <a:ext cx="658953" cy="700862"/>
          </a:xfrm>
          <a:prstGeom prst="star4">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5-Point Star 29"/>
          <p:cNvSpPr/>
          <p:nvPr/>
        </p:nvSpPr>
        <p:spPr>
          <a:xfrm>
            <a:off x="1664124" y="4678616"/>
            <a:ext cx="957325" cy="1082378"/>
          </a:xfrm>
          <a:prstGeom prst="star5">
            <a:avLst/>
          </a:prstGeom>
          <a:gradFill>
            <a:gsLst>
              <a:gs pos="100000">
                <a:srgbClr val="00B0F0"/>
              </a:gs>
              <a:gs pos="0">
                <a:schemeClr val="bg1"/>
              </a:gs>
              <a:gs pos="50000">
                <a:srgbClr val="DFF1FA"/>
              </a:gs>
              <a:gs pos="97000">
                <a:srgbClr val="C7E8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4-Point Star 30"/>
          <p:cNvSpPr/>
          <p:nvPr/>
        </p:nvSpPr>
        <p:spPr>
          <a:xfrm flipH="1">
            <a:off x="4613021" y="3681370"/>
            <a:ext cx="707003" cy="551903"/>
          </a:xfrm>
          <a:prstGeom prst="star4">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5-Point Star 31"/>
          <p:cNvSpPr/>
          <p:nvPr/>
        </p:nvSpPr>
        <p:spPr>
          <a:xfrm>
            <a:off x="5693457" y="5458722"/>
            <a:ext cx="313057" cy="302273"/>
          </a:xfrm>
          <a:prstGeom prst="star5">
            <a:avLst>
              <a:gd name="adj" fmla="val 12022"/>
              <a:gd name="hf" fmla="val 105146"/>
              <a:gd name="vf" fmla="val 110557"/>
            </a:avLst>
          </a:prstGeom>
          <a:gradFill flip="none" rotWithShape="1">
            <a:gsLst>
              <a:gs pos="0">
                <a:schemeClr val="accent1">
                  <a:lumMod val="0"/>
                  <a:lumOff val="100000"/>
                </a:schemeClr>
              </a:gs>
              <a:gs pos="23000">
                <a:schemeClr val="accent1">
                  <a:lumMod val="0"/>
                  <a:lumOff val="100000"/>
                </a:schemeClr>
              </a:gs>
              <a:gs pos="100000">
                <a:schemeClr val="accent1">
                  <a:lumMod val="10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5-Point Star 32"/>
          <p:cNvSpPr/>
          <p:nvPr/>
        </p:nvSpPr>
        <p:spPr>
          <a:xfrm>
            <a:off x="9683302" y="4999558"/>
            <a:ext cx="951154" cy="870596"/>
          </a:xfrm>
          <a:prstGeom prst="star5">
            <a:avLst/>
          </a:prstGeom>
          <a:gradFill flip="none" rotWithShape="1">
            <a:gsLst>
              <a:gs pos="0">
                <a:schemeClr val="accent1">
                  <a:lumMod val="0"/>
                  <a:lumOff val="100000"/>
                </a:schemeClr>
              </a:gs>
              <a:gs pos="23000">
                <a:schemeClr val="accent1">
                  <a:lumMod val="0"/>
                  <a:lumOff val="100000"/>
                </a:schemeClr>
              </a:gs>
              <a:gs pos="100000">
                <a:schemeClr val="accent1">
                  <a:lumMod val="10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Up Arrow 34"/>
          <p:cNvSpPr/>
          <p:nvPr/>
        </p:nvSpPr>
        <p:spPr>
          <a:xfrm>
            <a:off x="1556924" y="4970199"/>
            <a:ext cx="682994" cy="981404"/>
          </a:xfrm>
          <a:prstGeom prst="upArrow">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Up Arrow 35"/>
          <p:cNvSpPr/>
          <p:nvPr/>
        </p:nvSpPr>
        <p:spPr>
          <a:xfrm>
            <a:off x="2092223" y="5555757"/>
            <a:ext cx="401813" cy="395847"/>
          </a:xfrm>
          <a:prstGeom prst="upArrow">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Up Arrow 58"/>
          <p:cNvSpPr/>
          <p:nvPr/>
        </p:nvSpPr>
        <p:spPr>
          <a:xfrm>
            <a:off x="2270299" y="5222306"/>
            <a:ext cx="555802" cy="778445"/>
          </a:xfrm>
          <a:prstGeom prst="upArrow">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Up Arrow 59"/>
          <p:cNvSpPr/>
          <p:nvPr/>
        </p:nvSpPr>
        <p:spPr>
          <a:xfrm>
            <a:off x="2615669" y="5555757"/>
            <a:ext cx="401813" cy="395847"/>
          </a:xfrm>
          <a:prstGeom prst="upArrow">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rotWithShape="1">
          <a:blip r:embed="rId4" cstate="email">
            <a:extLst>
              <a:ext uri="{28A0092B-C50C-407E-A947-70E740481C1C}">
                <a14:useLocalDpi xmlns:a14="http://schemas.microsoft.com/office/drawing/2010/main"/>
              </a:ext>
            </a:extLst>
          </a:blip>
          <a:srcRect t="-1269" b="-761"/>
          <a:stretch/>
        </p:blipFill>
        <p:spPr>
          <a:xfrm>
            <a:off x="9847804" y="805572"/>
            <a:ext cx="786653" cy="747011"/>
          </a:xfrm>
          <a:prstGeom prst="ellipse">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320538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by="(-#ppt_w*2)" calcmode="lin" valueType="num">
                                      <p:cBhvr rctx="PPT">
                                        <p:cTn id="16" dur="375" autoRev="1" fill="hold">
                                          <p:stCondLst>
                                            <p:cond delay="0"/>
                                          </p:stCondLst>
                                        </p:cTn>
                                        <p:tgtEl>
                                          <p:spTgt spid="16"/>
                                        </p:tgtEl>
                                        <p:attrNameLst>
                                          <p:attrName>ppt_w</p:attrName>
                                        </p:attrNameLst>
                                      </p:cBhvr>
                                    </p:anim>
                                    <p:anim by="(#ppt_w*0.50)" calcmode="lin" valueType="num">
                                      <p:cBhvr>
                                        <p:cTn id="17" dur="375" decel="50000" autoRev="1" fill="hold">
                                          <p:stCondLst>
                                            <p:cond delay="0"/>
                                          </p:stCondLst>
                                        </p:cTn>
                                        <p:tgtEl>
                                          <p:spTgt spid="16"/>
                                        </p:tgtEl>
                                        <p:attrNameLst>
                                          <p:attrName>ppt_x</p:attrName>
                                        </p:attrNameLst>
                                      </p:cBhvr>
                                    </p:anim>
                                    <p:anim from="(-#ppt_h/2)" to="(#ppt_y)" calcmode="lin" valueType="num">
                                      <p:cBhvr>
                                        <p:cTn id="18" dur="750" fill="hold">
                                          <p:stCondLst>
                                            <p:cond delay="0"/>
                                          </p:stCondLst>
                                        </p:cTn>
                                        <p:tgtEl>
                                          <p:spTgt spid="16"/>
                                        </p:tgtEl>
                                        <p:attrNameLst>
                                          <p:attrName>ppt_y</p:attrName>
                                        </p:attrNameLst>
                                      </p:cBhvr>
                                    </p:anim>
                                    <p:animRot by="21600000">
                                      <p:cBhvr>
                                        <p:cTn id="19" dur="75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FAF44C1-8297-42E0-ADD1-3971ADEFA7EA}"/>
              </a:ext>
            </a:extLst>
          </p:cNvPr>
          <p:cNvSpPr txBox="1"/>
          <p:nvPr/>
        </p:nvSpPr>
        <p:spPr>
          <a:xfrm>
            <a:off x="2895600" y="32269"/>
            <a:ext cx="5974080" cy="584775"/>
          </a:xfrm>
          <a:prstGeom prst="rect">
            <a:avLst/>
          </a:prstGeom>
          <a:noFill/>
        </p:spPr>
        <p:txBody>
          <a:bodyPr wrap="square" rtlCol="0">
            <a:spAutoFit/>
          </a:bodyPr>
          <a:lstStyle/>
          <a:p>
            <a:pPr algn="ctr"/>
            <a:r>
              <a:rPr lang="en-US" sz="3200" b="1" dirty="0">
                <a:solidFill>
                  <a:srgbClr val="00B0F0"/>
                </a:solidFill>
                <a:latin typeface="Algerian" panose="04020705040A02060702" pitchFamily="82" charset="0"/>
              </a:rPr>
              <a:t>BÀI TẬP 1</a:t>
            </a:r>
          </a:p>
        </p:txBody>
      </p:sp>
      <p:sp>
        <p:nvSpPr>
          <p:cNvPr id="5" name="Rectangle 4"/>
          <p:cNvSpPr/>
          <p:nvPr/>
        </p:nvSpPr>
        <p:spPr>
          <a:xfrm>
            <a:off x="5977217" y="3244334"/>
            <a:ext cx="237566" cy="369332"/>
          </a:xfrm>
          <a:prstGeom prst="rect">
            <a:avLst/>
          </a:prstGeom>
        </p:spPr>
        <p:txBody>
          <a:bodyPr wrap="none">
            <a:spAutoFit/>
          </a:bodyPr>
          <a:lstStyle/>
          <a:p>
            <a:r>
              <a:rPr lang="en-US" dirty="0"/>
              <a:t> </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83" y="617044"/>
            <a:ext cx="12192000" cy="2162509"/>
          </a:xfrm>
          <a:prstGeom prst="rect">
            <a:avLst/>
          </a:prstGeom>
        </p:spPr>
      </p:pic>
      <p:sp>
        <p:nvSpPr>
          <p:cNvPr id="8" name="TextBox 7">
            <a:extLst>
              <a:ext uri="{FF2B5EF4-FFF2-40B4-BE49-F238E27FC236}">
                <a16:creationId xmlns="" xmlns:a16="http://schemas.microsoft.com/office/drawing/2014/main" id="{E455DE43-60A8-4889-8474-4E0D07CA3E0F}"/>
              </a:ext>
            </a:extLst>
          </p:cNvPr>
          <p:cNvSpPr txBox="1"/>
          <p:nvPr/>
        </p:nvSpPr>
        <p:spPr>
          <a:xfrm>
            <a:off x="412834" y="2677664"/>
            <a:ext cx="11366332" cy="4031873"/>
          </a:xfrm>
          <a:prstGeom prst="rect">
            <a:avLst/>
          </a:prstGeom>
          <a:noFill/>
        </p:spPr>
        <p:txBody>
          <a:bodyPr wrap="square" rtlCol="0">
            <a:spAutoFit/>
          </a:bodyPr>
          <a:lstStyle/>
          <a:p>
            <a:r>
              <a:rPr lang="nl-NL" sz="2000" b="1" dirty="0">
                <a:latin typeface="Times New Roman" panose="02020603050405020304" pitchFamily="18" charset="0"/>
                <a:cs typeface="Times New Roman" panose="02020603050405020304" pitchFamily="18" charset="0"/>
              </a:rPr>
              <a:t>1. </a:t>
            </a:r>
            <a:r>
              <a:rPr lang="vi-VN" sz="2000" b="1" dirty="0">
                <a:latin typeface="Times New Roman" panose="02020603050405020304" pitchFamily="18" charset="0"/>
                <a:cs typeface="Times New Roman" panose="02020603050405020304" pitchFamily="18" charset="0"/>
              </a:rPr>
              <a:t>Bài tập </a:t>
            </a:r>
            <a:r>
              <a:rPr lang="nl-NL" sz="2000" b="1" dirty="0">
                <a:latin typeface="Times New Roman" panose="02020603050405020304" pitchFamily="18" charset="0"/>
                <a:cs typeface="Times New Roman" panose="02020603050405020304" pitchFamily="18" charset="0"/>
              </a:rPr>
              <a:t>1/</a:t>
            </a:r>
            <a:r>
              <a:rPr lang="nl-NL" sz="2000" dirty="0">
                <a:latin typeface="Times New Roman" panose="02020603050405020304" pitchFamily="18" charset="0"/>
                <a:cs typeface="Times New Roman" panose="02020603050405020304" pitchFamily="18" charset="0"/>
              </a:rPr>
              <a:t> SGK</a:t>
            </a:r>
            <a:r>
              <a:rPr lang="vi-VN" sz="2000" dirty="0">
                <a:latin typeface="Times New Roman" panose="02020603050405020304" pitchFamily="18" charset="0"/>
                <a:cs typeface="Times New Roman" panose="02020603050405020304" pitchFamily="18" charset="0"/>
              </a:rPr>
              <a:t> tr</a:t>
            </a:r>
            <a:r>
              <a:rPr lang="nl-NL" sz="2000" dirty="0">
                <a:latin typeface="Times New Roman" panose="02020603050405020304" pitchFamily="18" charset="0"/>
                <a:cs typeface="Times New Roman" panose="02020603050405020304" pitchFamily="18" charset="0"/>
              </a:rPr>
              <a:t> 23</a:t>
            </a:r>
            <a:endParaRPr lang="en-US" sz="2000"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 Mục tiêu phấn đấu trong năm học:</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Làm hết bài tập về nhà được giao trong thời gian quy định.</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Đạt điểm cao trong các bài kiểm tra, các kì thi.</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Đạt giải cao trong kì thi học sinh giỏi.</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Đạt danh hiệu Học sinh Giỏi.</a:t>
            </a:r>
            <a:endParaRPr lang="en-US" sz="2000"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 Cách thức đạt được mục tiêu:</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Mỗi ngày dành ra 3 giờ đồng hồ để tự học: hoàn thiện bài tập về nhà được giao, ôn tập lại kiến thức cũ và đọc trước kiến thức mới.</a:t>
            </a:r>
            <a:endParaRPr lang="en-US" sz="2000" dirty="0">
              <a:latin typeface="Times New Roman" panose="02020603050405020304" pitchFamily="18" charset="0"/>
              <a:cs typeface="Times New Roman" panose="02020603050405020304" pitchFamily="18" charset="0"/>
            </a:endParaRPr>
          </a:p>
          <a:p>
            <a:pPr marL="285750" indent="-285750">
              <a:buFontTx/>
              <a:buChar char="-"/>
            </a:pPr>
            <a:r>
              <a:rPr lang="nl-NL" sz="2000" dirty="0" smtClean="0">
                <a:latin typeface="Times New Roman" panose="02020603050405020304" pitchFamily="18" charset="0"/>
                <a:cs typeface="Times New Roman" panose="02020603050405020304" pitchFamily="18" charset="0"/>
              </a:rPr>
              <a:t>Ngoài </a:t>
            </a:r>
            <a:r>
              <a:rPr lang="nl-NL" sz="2000" dirty="0">
                <a:latin typeface="Times New Roman" panose="02020603050405020304" pitchFamily="18" charset="0"/>
                <a:cs typeface="Times New Roman" panose="02020603050405020304" pitchFamily="18" charset="0"/>
              </a:rPr>
              <a:t>thời gian tự học, đọc thêm sách để học hỏi kiến thức mới</a:t>
            </a:r>
            <a:r>
              <a:rPr lang="nl-NL" sz="2000" dirty="0" smtClean="0">
                <a:latin typeface="Times New Roman" panose="02020603050405020304" pitchFamily="18" charset="0"/>
                <a:cs typeface="Times New Roman" panose="02020603050405020304" pitchFamily="18" charset="0"/>
              </a:rPr>
              <a:t>.</a:t>
            </a:r>
          </a:p>
          <a:p>
            <a:pPr marL="285750" indent="-285750">
              <a:buFontTx/>
              <a:buChar char="-"/>
            </a:pPr>
            <a:r>
              <a:rPr lang="nl-NL" sz="2000" dirty="0" smtClean="0">
                <a:latin typeface="Times New Roman" panose="02020603050405020304" pitchFamily="18" charset="0"/>
                <a:cs typeface="Times New Roman" panose="02020603050405020304" pitchFamily="18" charset="0"/>
              </a:rPr>
              <a:t>Tự </a:t>
            </a:r>
            <a:r>
              <a:rPr lang="nl-NL" sz="2000" dirty="0">
                <a:latin typeface="Times New Roman" panose="02020603050405020304" pitchFamily="18" charset="0"/>
                <a:cs typeface="Times New Roman" panose="02020603050405020304" pitchFamily="18" charset="0"/>
              </a:rPr>
              <a:t>tìm tòi làm các bài tập khó, nghĩ ra nhiều cách giải khác nhau.</a:t>
            </a:r>
            <a:endParaRPr lang="en-US" sz="2000" dirty="0">
              <a:latin typeface="Times New Roman" panose="02020603050405020304" pitchFamily="18" charset="0"/>
              <a:cs typeface="Times New Roman" panose="02020603050405020304" pitchFamily="18" charset="0"/>
            </a:endParaRPr>
          </a:p>
          <a:p>
            <a:pPr marL="285750" indent="-285750">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5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3E137D9D-9344-4CBB-8AA6-D3E3E46E7B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941" y="-2360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Mỗi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cử</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bạn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xuất</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sắc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15663"/>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400" b="1" dirty="0">
                  <a:solidFill>
                    <a:srgbClr val="FF0000"/>
                  </a:solidFill>
                  <a:latin typeface="Times New Roman" panose="02020603050405020304" pitchFamily="18" charset="0"/>
                  <a:ea typeface="Arial Unicode MS"/>
                  <a:cs typeface="Times New Roman" panose="02020603050405020304" pitchFamily="18" charset="0"/>
                </a:rPr>
                <a:t>i di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hai</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l</a:t>
              </a:r>
              <a:r>
                <a:rPr lang="fr-FR" sz="2400" b="1" dirty="0">
                  <a:solidFill>
                    <a:srgbClr val="FF0000"/>
                  </a:solidFill>
                  <a:latin typeface="Times New Roman" panose="02020603050405020304" pitchFamily="18" charset="0"/>
                  <a:ea typeface="Arial Unicode MS"/>
                  <a:cs typeface="Times New Roman" panose="02020603050405020304" pitchFamily="18" charset="0"/>
                </a:rPr>
                <a:t>ê</a:t>
              </a:r>
              <a:r>
                <a:rPr lang="en-US" sz="2400" b="1" dirty="0">
                  <a:solidFill>
                    <a:srgbClr val="FF0000"/>
                  </a:solidFill>
                  <a:latin typeface="Times New Roman" panose="02020603050405020304" pitchFamily="18" charset="0"/>
                  <a:ea typeface="Arial Unicode MS"/>
                  <a:cs typeface="Times New Roman" panose="02020603050405020304" pitchFamily="18" charset="0"/>
                </a:rPr>
                <a:t>n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400" b="1" dirty="0">
                  <a:solidFill>
                    <a:srgbClr val="FF0000"/>
                  </a:solidFill>
                  <a:latin typeface="Times New Roman" panose="02020603050405020304" pitchFamily="18" charset="0"/>
                  <a:ea typeface="Arial Unicode MS"/>
                  <a:cs typeface="Times New Roman" panose="02020603050405020304" pitchFamily="18" charset="0"/>
                </a:rPr>
                <a:t>ng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Unicode MS"/>
                  <a:cs typeface="Times New Roman" panose="02020603050405020304" pitchFamily="18" charset="0"/>
                </a:rPr>
                <a:t>các</a:t>
              </a:r>
              <a:r>
                <a:rPr lang="en-US" sz="24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Unicode MS"/>
                  <a:cs typeface="Times New Roman" panose="02020603050405020304" pitchFamily="18" charset="0"/>
                </a:rPr>
                <a:t>cách</a:t>
              </a:r>
              <a:r>
                <a:rPr lang="en-US" sz="24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Unicode MS"/>
                  <a:cs typeface="Times New Roman" panose="02020603050405020304" pitchFamily="18" charset="0"/>
                </a:rPr>
                <a:t>trong</a:t>
              </a:r>
              <a:r>
                <a:rPr lang="en-US" sz="24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400" b="1" dirty="0">
                  <a:solidFill>
                    <a:srgbClr val="FF0000"/>
                  </a:solidFill>
                  <a:latin typeface="Times New Roman" panose="02020603050405020304" pitchFamily="18" charset="0"/>
                  <a:ea typeface="Arial Unicode MS"/>
                  <a:cs typeface="Times New Roman" panose="02020603050405020304" pitchFamily="18" charset="0"/>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00329"/>
            </a:xfrm>
            <a:prstGeom prst="rect">
              <a:avLst/>
            </a:prstGeom>
          </p:spPr>
          <p:txBody>
            <a:bodyPr wrap="square">
              <a:spAutoFit/>
            </a:bodyPr>
            <a:lstStyle/>
            <a:p>
              <a:pPr eaLnBrk="0" fontAlgn="base" hangingPunct="0">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n</a:t>
              </a:r>
              <a:r>
                <a:rPr lang="fr-FR" sz="2400" b="1" dirty="0">
                  <a:solidFill>
                    <a:srgbClr val="FF0000"/>
                  </a:solidFill>
                  <a:latin typeface="Times New Roman" panose="02020603050405020304" pitchFamily="18" charset="0"/>
                  <a:ea typeface="Arial Unicode MS"/>
                  <a:cs typeface="Times New Roman" panose="02020603050405020304" pitchFamily="18" charset="0"/>
                </a:rPr>
                <a:t>à</a:t>
              </a:r>
              <a:r>
                <a:rPr lang="en-US" sz="2400" b="1" dirty="0">
                  <a:solidFill>
                    <a:srgbClr val="FF0000"/>
                  </a:solidFill>
                  <a:latin typeface="Times New Roman" panose="02020603050405020304" pitchFamily="18" charset="0"/>
                  <a:ea typeface="Arial Unicode MS"/>
                  <a:cs typeface="Times New Roman" panose="02020603050405020304" pitchFamily="18" charset="0"/>
                </a:rPr>
                <a:t>o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400" b="1" dirty="0">
                  <a:solidFill>
                    <a:srgbClr val="FF0000"/>
                  </a:solidFill>
                  <a:latin typeface="Times New Roman" panose="02020603050405020304" pitchFamily="18" charset="0"/>
                  <a:ea typeface="Arial Unicode MS"/>
                  <a:cs typeface="Times New Roman" panose="02020603050405020304" pitchFamily="18" charset="0"/>
                </a:rPr>
                <a:t>c nhi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biểu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hiện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sẽ</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chiến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thắng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và</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400" b="1" dirty="0">
                  <a:solidFill>
                    <a:srgbClr val="FF0000"/>
                  </a:solidFill>
                  <a:latin typeface="Times New Roman" panose="02020603050405020304" pitchFamily="18" charset="0"/>
                  <a:ea typeface="Arial Unicode MS"/>
                  <a:cs typeface="Times New Roman" panose="02020603050405020304" pitchFamily="18" charset="0"/>
                </a:rPr>
                <a:t> 10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endParaRPr lang="en-SG" sz="2400" b="1" dirty="0">
                <a:solidFill>
                  <a:srgbClr val="FF0000"/>
                </a:solidFill>
                <a:latin typeface="Times New Roman" panose="02020603050405020304" pitchFamily="18" charset="0"/>
                <a:ea typeface="微软雅黑"/>
                <a:cs typeface="Times New Roman" panose="02020603050405020304" pitchFamily="18" charset="0"/>
              </a:endParaRPr>
            </a:p>
          </p:txBody>
        </p:sp>
      </p:grpSp>
      <p:pic>
        <p:nvPicPr>
          <p:cNvPr id="11" name="图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347851" y="347629"/>
            <a:ext cx="7934179" cy="584775"/>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a:solidFill>
                  <a:schemeClr val="accent1">
                    <a:lumMod val="75000"/>
                  </a:schemeClr>
                </a:solidFill>
                <a:latin typeface="Times New Roman" panose="02020603050405020304" pitchFamily="18" charset="0"/>
                <a:ea typeface="Helvetica Neue"/>
                <a:cs typeface="Times New Roman" panose="02020603050405020304" pitchFamily="18" charset="0"/>
              </a:rPr>
              <a:t>TRÒ CHƠI : “TIẾP SỨC ĐỒNG ĐỘI ”</a:t>
            </a:r>
            <a:endParaRPr lang="en-SG"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321" y="1340685"/>
            <a:ext cx="4421166" cy="3375127"/>
            <a:chOff x="-125321" y="1384387"/>
            <a:chExt cx="4421166" cy="3375127"/>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4229904" cy="286232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kern="0" dirty="0">
                  <a:solidFill>
                    <a:srgbClr val="FF0000"/>
                  </a:solidFill>
                  <a:latin typeface="Times New Roman" panose="02020603050405020304" pitchFamily="18" charset="0"/>
                  <a:ea typeface="Arial Unicode MS"/>
                  <a:cs typeface="Times New Roman" panose="02020603050405020304" pitchFamily="18" charset="0"/>
                </a:rPr>
                <a:t>Chia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lớp</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ra</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thành</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hai</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rial Unicode MS"/>
                  <a:cs typeface="Times New Roman" panose="02020603050405020304" pitchFamily="18" charset="0"/>
                </a:rPr>
                <a:t>đội</a:t>
              </a:r>
              <a:endParaRPr lang="en-US" sz="2400" b="1" kern="0" dirty="0" smtClean="0">
                <a:solidFill>
                  <a:srgbClr val="FF0000"/>
                </a:solidFill>
                <a:latin typeface="Times New Roman" panose="02020603050405020304" pitchFamily="18" charset="0"/>
                <a:ea typeface="Arial Unicode MS"/>
                <a:cs typeface="Times New Roman" panose="02020603050405020304" pitchFamily="18" charset="0"/>
              </a:endParaRPr>
            </a:p>
            <a:p>
              <a:pPr eaLnBrk="0" fontAlgn="base" hangingPunct="0">
                <a:lnSpc>
                  <a:spcPct val="125000"/>
                </a:lnSpc>
                <a:spcBef>
                  <a:spcPct val="0"/>
                </a:spcBef>
                <a:spcAft>
                  <a:spcPct val="0"/>
                </a:spcAft>
                <a:defRPr/>
              </a:pPr>
              <a:r>
                <a:rPr lang="vi-VN" sz="2400" i="1" dirty="0">
                  <a:solidFill>
                    <a:srgbClr val="FF0000"/>
                  </a:solidFill>
                  <a:latin typeface="Times New Roman" panose="02020603050405020304" pitchFamily="18" charset="0"/>
                  <a:cs typeface="Times New Roman" panose="02020603050405020304" pitchFamily="18" charset="0"/>
                </a:rPr>
                <a:t>Em hãy liệt kê những việc làm của bản thân thể hiện việc không tự giác, tích cực trong học tập và nêu cách khắc phục hạn chế đó.</a:t>
              </a:r>
              <a:endParaRPr lang="en-US" sz="2400" dirty="0">
                <a:solidFill>
                  <a:srgbClr val="FF0000"/>
                </a:solidFill>
                <a:latin typeface="Times New Roman" panose="02020603050405020304" pitchFamily="18" charset="0"/>
                <a:cs typeface="Times New Roman" panose="02020603050405020304" pitchFamily="18" charset="0"/>
              </a:endParaRPr>
            </a:p>
            <a:p>
              <a:pPr lvl="0" eaLnBrk="0" fontAlgn="base" hangingPunct="0">
                <a:lnSpc>
                  <a:spcPct val="125000"/>
                </a:lnSpc>
                <a:spcBef>
                  <a:spcPct val="0"/>
                </a:spcBef>
                <a:spcAft>
                  <a:spcPct val="0"/>
                </a:spcAft>
                <a:defRPr/>
              </a:pPr>
              <a:endParaRPr lang="en-US" sz="2400" b="1" kern="0" dirty="0" err="1" smtClean="0">
                <a:solidFill>
                  <a:srgbClr val="FF0000"/>
                </a:solidFill>
                <a:latin typeface="Times New Roman" panose="02020603050405020304" pitchFamily="18" charset="0"/>
                <a:ea typeface="Arial Unicode MS"/>
                <a:cs typeface="Times New Roman" panose="02020603050405020304" pitchFamily="18" charset="0"/>
              </a:endParaRPr>
            </a:p>
          </p:txBody>
        </p:sp>
      </p:gr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0055"/>
            <a:ext cx="2609314" cy="1387864"/>
          </a:xfrm>
          <a:prstGeom prst="rect">
            <a:avLst/>
          </a:prstGeom>
        </p:spPr>
      </p:pic>
    </p:spTree>
    <p:extLst>
      <p:ext uri="{BB962C8B-B14F-4D97-AF65-F5344CB8AC3E}">
        <p14:creationId xmlns:p14="http://schemas.microsoft.com/office/powerpoint/2010/main" val="413314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4892432" y="2746531"/>
            <a:ext cx="3328476" cy="692497"/>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68580" tIns="34290" rIns="68580" bIns="34290">
            <a:spAutoFit/>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solidFill>
                  <a:prstClr val="white"/>
                </a:solidFill>
                <a:effectLst/>
                <a:uLnTx/>
                <a:uFillTx/>
                <a:latin typeface="Tahoma" panose="020B0604030504040204" pitchFamily="34" charset="0"/>
                <a:ea typeface="+mn-ea"/>
                <a:cs typeface="Tahoma" panose="020B0604030504040204" pitchFamily="34" charset="0"/>
              </a:rPr>
              <a:t>KHỞI ĐỘNG</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1269" b="-761"/>
          <a:stretch/>
        </p:blipFill>
        <p:spPr>
          <a:xfrm>
            <a:off x="11458450" y="0"/>
            <a:ext cx="733550" cy="696584"/>
          </a:xfrm>
          <a:prstGeom prst="ellipse">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23895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500" autoRev="1" fill="hold">
                                          <p:stCondLst>
                                            <p:cond delay="0"/>
                                          </p:stCondLst>
                                        </p:cTn>
                                        <p:tgtEl>
                                          <p:spTgt spid="16"/>
                                        </p:tgtEl>
                                        <p:attrNameLst>
                                          <p:attrName>ppt_w</p:attrName>
                                        </p:attrNameLst>
                                      </p:cBhvr>
                                    </p:anim>
                                    <p:anim by="(#ppt_w*0.50)" calcmode="lin" valueType="num">
                                      <p:cBhvr>
                                        <p:cTn id="8" dur="500" decel="50000" autoRev="1" fill="hold">
                                          <p:stCondLst>
                                            <p:cond delay="0"/>
                                          </p:stCondLst>
                                        </p:cTn>
                                        <p:tgtEl>
                                          <p:spTgt spid="16"/>
                                        </p:tgtEl>
                                        <p:attrNameLst>
                                          <p:attrName>ppt_x</p:attrName>
                                        </p:attrNameLst>
                                      </p:cBhvr>
                                    </p:anim>
                                    <p:anim from="(-#ppt_h/2)" to="(#ppt_y)" calcmode="lin" valueType="num">
                                      <p:cBhvr>
                                        <p:cTn id="9" dur="1000" fill="hold">
                                          <p:stCondLst>
                                            <p:cond delay="0"/>
                                          </p:stCondLst>
                                        </p:cTn>
                                        <p:tgtEl>
                                          <p:spTgt spid="16"/>
                                        </p:tgtEl>
                                        <p:attrNameLst>
                                          <p:attrName>ppt_y</p:attrName>
                                        </p:attrNameLst>
                                      </p:cBhvr>
                                    </p:anim>
                                    <p:animRot by="21600000">
                                      <p:cBhvr>
                                        <p:cTn id="10"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7383" y="-656810"/>
            <a:ext cx="12491856" cy="7514810"/>
          </a:xfrm>
          <a:prstGeom prst="rect">
            <a:avLst/>
          </a:prstGeom>
        </p:spPr>
      </p:pic>
      <p:sp>
        <p:nvSpPr>
          <p:cNvPr id="10" name="TextBox 9"/>
          <p:cNvSpPr txBox="1"/>
          <p:nvPr/>
        </p:nvSpPr>
        <p:spPr>
          <a:xfrm>
            <a:off x="1357095" y="576209"/>
            <a:ext cx="7533030" cy="5293753"/>
          </a:xfrm>
          <a:prstGeom prst="rect">
            <a:avLst/>
          </a:prstGeom>
          <a:noFill/>
          <a:ln>
            <a:noFill/>
          </a:ln>
        </p:spPr>
        <p:txBody>
          <a:bodyPr wrap="square" lIns="121917" tIns="60958" rIns="121917" bIns="60958" rtlCol="0">
            <a:spAutoFit/>
          </a:bodyPr>
          <a:lstStyle/>
          <a:p>
            <a:r>
              <a:rPr lang="nl-NL" sz="2400" b="1" dirty="0"/>
              <a:t>2</a:t>
            </a:r>
            <a:r>
              <a:rPr lang="nl-NL"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Bài tập </a:t>
            </a:r>
            <a:r>
              <a:rPr lang="nl-NL" sz="2400" b="1" dirty="0">
                <a:latin typeface="Times New Roman" panose="02020603050405020304" pitchFamily="18" charset="0"/>
                <a:cs typeface="Times New Roman" panose="02020603050405020304" pitchFamily="18" charset="0"/>
              </a:rPr>
              <a:t>2/</a:t>
            </a:r>
            <a:r>
              <a:rPr lang="nl-NL" sz="2400" dirty="0">
                <a:latin typeface="Times New Roman" panose="02020603050405020304" pitchFamily="18" charset="0"/>
                <a:cs typeface="Times New Roman" panose="02020603050405020304" pitchFamily="18" charset="0"/>
              </a:rPr>
              <a:t> SGK</a:t>
            </a:r>
            <a:r>
              <a:rPr lang="vi-VN" sz="2400" dirty="0">
                <a:latin typeface="Times New Roman" panose="02020603050405020304" pitchFamily="18" charset="0"/>
                <a:cs typeface="Times New Roman" panose="02020603050405020304" pitchFamily="18" charset="0"/>
              </a:rPr>
              <a:t> tr 14</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a:t>
            </a:r>
            <a:r>
              <a:rPr lang="nl-NL" sz="2400" b="1" dirty="0">
                <a:latin typeface="Times New Roman" panose="02020603050405020304" pitchFamily="18" charset="0"/>
                <a:cs typeface="Times New Roman" panose="02020603050405020304" pitchFamily="18" charset="0"/>
              </a:rPr>
              <a:t>Việc làm thể hiện không tự giác, tích cực trong học tập:</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Khi gặp bài khó nghĩ không ra sẽ lên mạng chép giải hoặc chép bài của bạn.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Nhiều khi vì mải xem một bộ phim hay mà không chịu học bài đúng giờ.</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Chỉ ôn tập kiến thức trước khi có bài kiểm tra hoặc trước kì thi.</a:t>
            </a:r>
            <a:endParaRPr lang="en-US" sz="2400" dirty="0">
              <a:latin typeface="Times New Roman" panose="02020603050405020304" pitchFamily="18" charset="0"/>
              <a:cs typeface="Times New Roman" panose="02020603050405020304" pitchFamily="18" charset="0"/>
            </a:endParaRPr>
          </a:p>
          <a:p>
            <a:r>
              <a:rPr lang="nl-NL" sz="2400" b="1" dirty="0">
                <a:latin typeface="Times New Roman" panose="02020603050405020304" pitchFamily="18" charset="0"/>
                <a:cs typeface="Times New Roman" panose="02020603050405020304" pitchFamily="18" charset="0"/>
              </a:rPr>
              <a:t>* Cách khắc phục:</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Lập kế hoạch học tập rõ ràng, chi tiết, phù hợp với năng lực bản thân.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Tự đặt ra phần thưởng cho bản thân khi đạt được mục tiêu học tập và hình phạt khi không đạt được mục tiêu.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0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AC0D56D1-318D-4ABB-B235-FD78C5C541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920" y="1155394"/>
            <a:ext cx="4645427" cy="2199067"/>
          </a:xfrm>
          <a:prstGeom prst="rect">
            <a:avLst/>
          </a:prstGeom>
        </p:spPr>
      </p:pic>
      <p:sp>
        <p:nvSpPr>
          <p:cNvPr id="7" name="文本框 5">
            <a:extLst>
              <a:ext uri="{FF2B5EF4-FFF2-40B4-BE49-F238E27FC236}">
                <a16:creationId xmlns:a16="http://schemas.microsoft.com/office/drawing/2014/main" xmlns="" id="{D37797BC-C2C8-4ECE-AD11-8738E60BCB33}"/>
              </a:ext>
            </a:extLst>
          </p:cNvPr>
          <p:cNvSpPr txBox="1"/>
          <p:nvPr/>
        </p:nvSpPr>
        <p:spPr>
          <a:xfrm>
            <a:off x="595152" y="1281473"/>
            <a:ext cx="3599206" cy="2000548"/>
          </a:xfrm>
          <a:prstGeom prst="rect">
            <a:avLst/>
          </a:prstGeom>
          <a:noFill/>
        </p:spPr>
        <p:txBody>
          <a:bodyPr wrap="square" rtlCol="0">
            <a:spAutoFit/>
          </a:bodyPr>
          <a:lstStyle/>
          <a:p>
            <a:pPr lvl="1"/>
            <a:r>
              <a:rPr lang="en-US" sz="2400" dirty="0" smtClean="0">
                <a:latin typeface="Times New Roman" panose="02020603050405020304" pitchFamily="18" charset="0"/>
                <a:cs typeface="Times New Roman" panose="02020603050405020304" pitchFamily="18" charset="0"/>
              </a:rPr>
              <a:t>A.</a:t>
            </a:r>
            <a:r>
              <a:rPr lang="pt-BR" sz="2400" dirty="0">
                <a:latin typeface="Times New Roman" panose="02020603050405020304" pitchFamily="18" charset="0"/>
                <a:cs typeface="Times New Roman" panose="02020603050405020304" pitchFamily="18" charset="0"/>
              </a:rPr>
              <a:t> Học tập tự giác, tích cực là yếu tố quan trọng giúp chúng ta đạt được mơ ước của bản thân.</a:t>
            </a:r>
            <a:endParaRPr lang="en-US" sz="2400" dirty="0">
              <a:latin typeface="Times New Roman" panose="02020603050405020304" pitchFamily="18" charset="0"/>
              <a:cs typeface="Times New Roman" panose="02020603050405020304" pitchFamily="18" charset="0"/>
            </a:endParaRPr>
          </a:p>
          <a:p>
            <a:pPr lvl="1"/>
            <a:endParaRPr lang="en-US" sz="2800" dirty="0">
              <a:latin typeface="#9Slide05 Brannboll Ny" panose="02000000000000000000" pitchFamily="2" charset="0"/>
            </a:endParaRPr>
          </a:p>
        </p:txBody>
      </p:sp>
      <p:pic>
        <p:nvPicPr>
          <p:cNvPr id="10" name="图片 10">
            <a:extLst>
              <a:ext uri="{FF2B5EF4-FFF2-40B4-BE49-F238E27FC236}">
                <a16:creationId xmlns:a16="http://schemas.microsoft.com/office/drawing/2014/main" xmlns="" id="{2B6C16A2-3D0A-41BE-A132-42FD363DD5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6316" y="6276541"/>
            <a:ext cx="2633472" cy="521208"/>
          </a:xfrm>
          <a:prstGeom prst="rect">
            <a:avLst/>
          </a:prstGeom>
        </p:spPr>
      </p:pic>
      <p:pic>
        <p:nvPicPr>
          <p:cNvPr id="11" name="图片 3">
            <a:extLst>
              <a:ext uri="{FF2B5EF4-FFF2-40B4-BE49-F238E27FC236}">
                <a16:creationId xmlns:a16="http://schemas.microsoft.com/office/drawing/2014/main" xmlns="" id="{9CA8E498-EC14-4D7D-AC17-4F95B346F4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761" y="1022627"/>
            <a:ext cx="4632999" cy="2580971"/>
          </a:xfrm>
          <a:prstGeom prst="rect">
            <a:avLst/>
          </a:prstGeom>
        </p:spPr>
      </p:pic>
      <p:sp>
        <p:nvSpPr>
          <p:cNvPr id="12" name="Rectangle 11">
            <a:extLst>
              <a:ext uri="{FF2B5EF4-FFF2-40B4-BE49-F238E27FC236}">
                <a16:creationId xmlns:a16="http://schemas.microsoft.com/office/drawing/2014/main" xmlns="" id="{F7521CFF-1C87-4100-8227-4851E9999D8B}"/>
              </a:ext>
            </a:extLst>
          </p:cNvPr>
          <p:cNvSpPr/>
          <p:nvPr/>
        </p:nvSpPr>
        <p:spPr>
          <a:xfrm>
            <a:off x="7088823" y="1414069"/>
            <a:ext cx="2915532" cy="2246769"/>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B. Chỉ cần tự giác, tích cực với môn học mình yêu thích là được.</a:t>
            </a:r>
            <a:endParaRPr lang="en-US" sz="2800" dirty="0">
              <a:latin typeface="Times New Roman" panose="02020603050405020304" pitchFamily="18" charset="0"/>
              <a:cs typeface="Times New Roman" panose="02020603050405020304" pitchFamily="18" charset="0"/>
            </a:endParaRPr>
          </a:p>
          <a:p>
            <a:endParaRPr lang="en-US" sz="2800" dirty="0">
              <a:latin typeface="#9Slide05 Brannboll Ny" panose="02000000000000000000" pitchFamily="2" charset="0"/>
            </a:endParaRPr>
          </a:p>
        </p:txBody>
      </p:sp>
      <p:pic>
        <p:nvPicPr>
          <p:cNvPr id="13" name="图片 2">
            <a:extLst>
              <a:ext uri="{FF2B5EF4-FFF2-40B4-BE49-F238E27FC236}">
                <a16:creationId xmlns:a16="http://schemas.microsoft.com/office/drawing/2014/main" xmlns="" id="{01A40A67-0E79-4CEB-B802-C423879A86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31" y="3603598"/>
            <a:ext cx="5484130" cy="3003397"/>
          </a:xfrm>
          <a:prstGeom prst="rect">
            <a:avLst/>
          </a:prstGeom>
        </p:spPr>
      </p:pic>
      <p:pic>
        <p:nvPicPr>
          <p:cNvPr id="14" name="图片 2">
            <a:extLst>
              <a:ext uri="{FF2B5EF4-FFF2-40B4-BE49-F238E27FC236}">
                <a16:creationId xmlns:a16="http://schemas.microsoft.com/office/drawing/2014/main" xmlns="" id="{E871BC4A-C331-4420-BFEE-19C41A76E7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0761" y="3590718"/>
            <a:ext cx="5163727" cy="3029156"/>
          </a:xfrm>
          <a:prstGeom prst="rect">
            <a:avLst/>
          </a:prstGeom>
        </p:spPr>
      </p:pic>
      <p:sp>
        <p:nvSpPr>
          <p:cNvPr id="15" name="Rectangle 14">
            <a:extLst>
              <a:ext uri="{FF2B5EF4-FFF2-40B4-BE49-F238E27FC236}">
                <a16:creationId xmlns:a16="http://schemas.microsoft.com/office/drawing/2014/main" xmlns="" id="{E4C0743F-F190-4A64-AF68-EC4F46755532}"/>
              </a:ext>
            </a:extLst>
          </p:cNvPr>
          <p:cNvSpPr/>
          <p:nvPr/>
        </p:nvSpPr>
        <p:spPr>
          <a:xfrm>
            <a:off x="1459963" y="4029772"/>
            <a:ext cx="3184286" cy="2246769"/>
          </a:xfrm>
          <a:prstGeom prst="rect">
            <a:avLst/>
          </a:prstGeom>
        </p:spPr>
        <p:txBody>
          <a:bodyPr wrap="square">
            <a:spAutoFit/>
          </a:bodyPr>
          <a:lstStyle/>
          <a:p>
            <a:r>
              <a:rPr lang="pt-BR" sz="2800" dirty="0">
                <a:latin typeface="Times New Roman" panose="02020603050405020304" pitchFamily="18" charset="0"/>
                <a:cs typeface="Times New Roman" panose="02020603050405020304" pitchFamily="18" charset="0"/>
              </a:rPr>
              <a:t>C. Trong bất kì hoàn cảnh nào cũng không nên điều chỉnh mục tiêu học tập đã đặt ra.</a:t>
            </a:r>
            <a:endParaRPr lang="en-US" sz="28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ACE3E4BD-29F1-4165-A3CF-532EB85174D3}"/>
              </a:ext>
            </a:extLst>
          </p:cNvPr>
          <p:cNvSpPr/>
          <p:nvPr/>
        </p:nvSpPr>
        <p:spPr>
          <a:xfrm>
            <a:off x="7557030" y="4308097"/>
            <a:ext cx="3723741" cy="1569660"/>
          </a:xfrm>
          <a:prstGeom prst="rect">
            <a:avLst/>
          </a:prstGeom>
        </p:spPr>
        <p:txBody>
          <a:bodyPr wrap="square">
            <a:spAutoFit/>
          </a:bodyPr>
          <a:lstStyle/>
          <a:p>
            <a:r>
              <a:rPr lang="pt-BR" sz="2400" dirty="0">
                <a:latin typeface="Times New Roman" panose="02020603050405020304" pitchFamily="18" charset="0"/>
                <a:cs typeface="Times New Roman" panose="02020603050405020304" pitchFamily="18" charset="0"/>
              </a:rPr>
              <a:t>D. Để mở rộng kiến thức, rèn luyện các kĩ năng cho bản thân, chúng ta cần phải học tập tự giác, tích cực.</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F05FE60B-CEBA-4014-BD22-378D66BA4F28}"/>
              </a:ext>
            </a:extLst>
          </p:cNvPr>
          <p:cNvSpPr txBox="1"/>
          <p:nvPr/>
        </p:nvSpPr>
        <p:spPr>
          <a:xfrm>
            <a:off x="-28259" y="17048"/>
            <a:ext cx="10900766" cy="954107"/>
          </a:xfrm>
          <a:prstGeom prst="rect">
            <a:avLst/>
          </a:prstGeom>
          <a:solidFill>
            <a:schemeClr val="accent4">
              <a:lumMod val="20000"/>
              <a:lumOff val="80000"/>
            </a:schemeClr>
          </a:solidFill>
        </p:spPr>
        <p:txBody>
          <a:bodyPr wrap="square">
            <a:spAutoFit/>
          </a:bodyPr>
          <a:lstStyle/>
          <a:p>
            <a:pPr>
              <a:tabLst>
                <a:tab pos="241300" algn="l"/>
              </a:tabLs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3. </a:t>
            </a:r>
            <a:r>
              <a:rPr lang="pt-BR" sz="2800" i="1" dirty="0">
                <a:latin typeface="Times New Roman" panose="02020603050405020304" pitchFamily="18" charset="0"/>
                <a:cs typeface="Times New Roman" panose="02020603050405020304" pitchFamily="18" charset="0"/>
              </a:rPr>
              <a:t>Em đồng tình hay không đồng tình với các ý kiến nào dưới đây? Vì sao?</a:t>
            </a:r>
            <a:endParaRPr lang="en-US" sz="2800" dirty="0">
              <a:latin typeface="Times New Roman" panose="02020603050405020304" pitchFamily="18" charset="0"/>
              <a:cs typeface="Times New Roman" panose="02020603050405020304" pitchFamily="18" charset="0"/>
            </a:endParaRPr>
          </a:p>
          <a:p>
            <a:pPr lvl="0">
              <a:tabLst>
                <a:tab pos="241300"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Shape 1">
            <a:extLst>
              <a:ext uri="{FF2B5EF4-FFF2-40B4-BE49-F238E27FC236}">
                <a16:creationId xmlns:a16="http://schemas.microsoft.com/office/drawing/2014/main" xmlns="" id="{AFCB5A16-2ECB-4CC7-994D-CC368DC3C5F1}"/>
              </a:ext>
            </a:extLst>
          </p:cNvPr>
          <p:cNvPicPr/>
          <p:nvPr/>
        </p:nvPicPr>
        <p:blipFill>
          <a:blip r:embed="rId7" cstate="email">
            <a:extLst>
              <a:ext uri="{28A0092B-C50C-407E-A947-70E740481C1C}">
                <a14:useLocalDpi xmlns:a14="http://schemas.microsoft.com/office/drawing/2010/main"/>
              </a:ext>
            </a:extLst>
          </a:blip>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40679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7383" y="-656810"/>
            <a:ext cx="12491856" cy="7514810"/>
          </a:xfrm>
          <a:prstGeom prst="rect">
            <a:avLst/>
          </a:prstGeom>
        </p:spPr>
      </p:pic>
      <p:sp>
        <p:nvSpPr>
          <p:cNvPr id="10" name="TextBox 9"/>
          <p:cNvSpPr txBox="1"/>
          <p:nvPr/>
        </p:nvSpPr>
        <p:spPr>
          <a:xfrm>
            <a:off x="1952030" y="1245911"/>
            <a:ext cx="7533030" cy="3077762"/>
          </a:xfrm>
          <a:prstGeom prst="rect">
            <a:avLst/>
          </a:prstGeom>
          <a:noFill/>
          <a:ln>
            <a:noFill/>
          </a:ln>
        </p:spPr>
        <p:txBody>
          <a:bodyPr wrap="square" lIns="121917" tIns="60958" rIns="121917" bIns="60958" rtlCol="0">
            <a:spAutoFit/>
          </a:bodyPr>
          <a:lstStyle/>
          <a:p>
            <a:r>
              <a:rPr lang="nl-NL" sz="2400" b="1" dirty="0">
                <a:latin typeface="Times New Roman" panose="02020603050405020304" pitchFamily="18" charset="0"/>
                <a:cs typeface="Times New Roman" panose="02020603050405020304" pitchFamily="18" charset="0"/>
              </a:rPr>
              <a:t>3. Bài tập 3/</a:t>
            </a:r>
            <a:r>
              <a:rPr lang="nl-NL" sz="2400" dirty="0">
                <a:latin typeface="Times New Roman" panose="02020603050405020304" pitchFamily="18" charset="0"/>
                <a:cs typeface="Times New Roman" panose="02020603050405020304" pitchFamily="18" charset="0"/>
              </a:rPr>
              <a:t> SGK</a:t>
            </a:r>
            <a:r>
              <a:rPr lang="vi-VN" sz="2400" dirty="0">
                <a:latin typeface="Times New Roman" panose="02020603050405020304" pitchFamily="18" charset="0"/>
                <a:cs typeface="Times New Roman" panose="02020603050405020304" pitchFamily="18" charset="0"/>
              </a:rPr>
              <a:t> tr14</a:t>
            </a:r>
            <a:r>
              <a:rPr lang="nl-NL"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nl-NL" sz="2400" b="1" dirty="0">
                <a:latin typeface="Times New Roman" panose="02020603050405020304" pitchFamily="18" charset="0"/>
                <a:cs typeface="Times New Roman" panose="02020603050405020304" pitchFamily="18" charset="0"/>
              </a:rPr>
              <a:t>* Em đồng tình với các ý kiến: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A. vì mọi việc trên đời nếu muốn thành công đều cần đến kiến thức. Kiến thức càng nhiều thì làm mọi việc càng thành công và thuận lợi. Mà muốn trau dồi được nhiều kiến thức bổ ích thì cần phải chủ động học tập tự giác, tích cực.</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D. vì đây chính là ý nghĩa của việc học tập tự giác, tích cực</a:t>
            </a:r>
            <a:r>
              <a:rPr lang="nl-NL"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7383" y="-656810"/>
            <a:ext cx="12491856" cy="7514810"/>
          </a:xfrm>
          <a:prstGeom prst="rect">
            <a:avLst/>
          </a:prstGeom>
        </p:spPr>
      </p:pic>
      <p:sp>
        <p:nvSpPr>
          <p:cNvPr id="10" name="TextBox 9"/>
          <p:cNvSpPr txBox="1"/>
          <p:nvPr/>
        </p:nvSpPr>
        <p:spPr>
          <a:xfrm>
            <a:off x="1952030" y="1284547"/>
            <a:ext cx="7533030" cy="4185757"/>
          </a:xfrm>
          <a:prstGeom prst="rect">
            <a:avLst/>
          </a:prstGeom>
          <a:noFill/>
          <a:ln>
            <a:noFill/>
          </a:ln>
        </p:spPr>
        <p:txBody>
          <a:bodyPr wrap="square" lIns="121917" tIns="60958" rIns="121917" bIns="60958" rtlCol="0">
            <a:spAutoFit/>
          </a:bodyPr>
          <a:lstStyle/>
          <a:p>
            <a:r>
              <a:rPr lang="nl-NL" sz="2400" b="1" dirty="0">
                <a:latin typeface="Times New Roman" panose="02020603050405020304" pitchFamily="18" charset="0"/>
                <a:cs typeface="Times New Roman" panose="02020603050405020304" pitchFamily="18" charset="0"/>
              </a:rPr>
              <a:t>*Em không đồng tình với các ý kiến: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B. vì mỗi môn hoc đều đem lại những kiến thức khác nhau, có ích cho cuộc sống và tương lai. Chúng ta cần phải học tập đầy đủ tất cả các môn để có thể trang bị những kiến thức cần thiết cho cuộc sống.</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C. vì trong cuộc sống có rất nhiều sự kiện xảy ra đột xuất, làm thay đổi hoàn cảnh của con người. Vì vậy tùy thuộc vào mỗi tình huống khác nhau mà cần phải điều chỉnh mục tiêu đã đề ra trở nên phù hợp với năng lực và hoàn cảnh hiện tại. Nếu mục tiêu không phù hợp với khả năng của bản thân thì sẽ dễ đem lại kết quả tiêu cực.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78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58AA5BA-1406-49A7-88B5-A37157C68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grpSp>
        <p:nvGrpSpPr>
          <p:cNvPr id="5" name="Group 4"/>
          <p:cNvGrpSpPr/>
          <p:nvPr/>
        </p:nvGrpSpPr>
        <p:grpSpPr>
          <a:xfrm>
            <a:off x="206062" y="114671"/>
            <a:ext cx="8182303" cy="7056838"/>
            <a:chOff x="114868" y="-346472"/>
            <a:chExt cx="7805125" cy="8168150"/>
          </a:xfrm>
        </p:grpSpPr>
        <p:pic>
          <p:nvPicPr>
            <p:cNvPr id="6"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81007" y="5491320"/>
              <a:ext cx="2072846" cy="2330358"/>
            </a:xfrm>
            <a:prstGeom prst="rect">
              <a:avLst/>
            </a:prstGeom>
            <a:noFill/>
            <a:ln>
              <a:noFill/>
            </a:ln>
          </p:spPr>
        </p:pic>
      </p:grpSp>
      <p:sp>
        <p:nvSpPr>
          <p:cNvPr id="8" name="Rectangle 7"/>
          <p:cNvSpPr/>
          <p:nvPr/>
        </p:nvSpPr>
        <p:spPr>
          <a:xfrm>
            <a:off x="975373" y="1712527"/>
            <a:ext cx="6133350" cy="3556295"/>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kumimoji="0" lang="en-US" sz="36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6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36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t>
            </a:r>
            <a:r>
              <a:rPr kumimoji="0" lang="vi-VN"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a:t>
            </a:r>
            <a:r>
              <a:rPr kumimoji="0" lang="en-US" sz="36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ợt</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36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huống</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a:t>
            </a:r>
            <a:r>
              <a:rPr kumimoji="0" lang="vi-VN"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a:t>
            </a:r>
            <a:r>
              <a:rPr kumimoji="0" lang="en-US" sz="36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ợc</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êu</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1562345" y="15346"/>
            <a:ext cx="8303244" cy="1161631"/>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65100" algn="just">
              <a:lnSpc>
                <a:spcPct val="130000"/>
              </a:lnSpc>
              <a:spcAft>
                <a:spcPts val="200"/>
              </a:spcAft>
              <a:defRPr/>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TRÒ CHƠI: TẬP LÀM CHUYÊN GIA</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7383" y="-656810"/>
            <a:ext cx="12491856" cy="7514810"/>
          </a:xfrm>
          <a:prstGeom prst="rect">
            <a:avLst/>
          </a:prstGeom>
        </p:spPr>
      </p:pic>
      <p:sp>
        <p:nvSpPr>
          <p:cNvPr id="10" name="TextBox 9"/>
          <p:cNvSpPr txBox="1"/>
          <p:nvPr/>
        </p:nvSpPr>
        <p:spPr>
          <a:xfrm>
            <a:off x="1596979" y="1078485"/>
            <a:ext cx="8448541" cy="5293753"/>
          </a:xfrm>
          <a:prstGeom prst="rect">
            <a:avLst/>
          </a:prstGeom>
          <a:noFill/>
          <a:ln>
            <a:noFill/>
          </a:ln>
        </p:spPr>
        <p:txBody>
          <a:bodyPr wrap="square" lIns="121917" tIns="60958" rIns="121917" bIns="60958" rtlCol="0">
            <a:spAutoFit/>
          </a:bodyPr>
          <a:lstStyle/>
          <a:p>
            <a:r>
              <a:rPr lang="nl-NL" sz="2400" b="1" dirty="0">
                <a:latin typeface="Times New Roman" panose="02020603050405020304" pitchFamily="18" charset="0"/>
                <a:cs typeface="Times New Roman" panose="02020603050405020304" pitchFamily="18" charset="0"/>
              </a:rPr>
              <a:t>4. </a:t>
            </a:r>
            <a:r>
              <a:rPr lang="vi-VN" sz="2400" b="1" dirty="0">
                <a:latin typeface="Times New Roman" panose="02020603050405020304" pitchFamily="18" charset="0"/>
                <a:cs typeface="Times New Roman" panose="02020603050405020304" pitchFamily="18" charset="0"/>
              </a:rPr>
              <a:t>Bài tập </a:t>
            </a:r>
            <a:r>
              <a:rPr lang="nl-NL" sz="2400" b="1" dirty="0">
                <a:latin typeface="Times New Roman" panose="02020603050405020304" pitchFamily="18" charset="0"/>
                <a:cs typeface="Times New Roman" panose="02020603050405020304" pitchFamily="18" charset="0"/>
              </a:rPr>
              <a:t>4/</a:t>
            </a:r>
            <a:r>
              <a:rPr lang="nl-NL" sz="2400" dirty="0">
                <a:latin typeface="Times New Roman" panose="02020603050405020304" pitchFamily="18" charset="0"/>
                <a:cs typeface="Times New Roman" panose="02020603050405020304" pitchFamily="18" charset="0"/>
              </a:rPr>
              <a:t> SGK</a:t>
            </a:r>
            <a:r>
              <a:rPr lang="vi-VN" sz="2400" dirty="0">
                <a:latin typeface="Times New Roman" panose="02020603050405020304" pitchFamily="18" charset="0"/>
                <a:cs typeface="Times New Roman" panose="02020603050405020304" pitchFamily="18" charset="0"/>
              </a:rPr>
              <a:t> tr14</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a. Nhận xét:</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H là người biết học tập chủ động, tích cực, chịu khó làm thêm bài tập nâng cao để rèn luyện tư duy. Vì vậy, chắc chắn kết quả học của H sẽ được nâng cao.</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Ngược lại A không chủ động học tập tự giác, tích cực, chỉ làm các bài tập dễ cô giao mà bỏ qua các bài tập khó, không những vậy còn thuyết phục H đi chơi đừng làm bài tập.</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 Nếu em là H, em sẽ khuyên A rằng nếu muốn nâng cao thành tích học tập thì chỉ làm những bài tập dễ cô giao thôi là không đủ. Khi làm thêm những bài tập nâng cao không những giúp ôn luyện lại kiến thức đã học, giúp hiểu sâu và nắm vững kiến thức, mà còn giúp rèn luyện tư duy, khả năng sáng tạo và tính kiên trì.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22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1744" y="873713"/>
            <a:ext cx="5256584" cy="3491393"/>
          </a:xfrm>
          <a:prstGeom prst="rect">
            <a:avLst/>
          </a:prstGeom>
        </p:spPr>
      </p:pic>
      <p:sp>
        <p:nvSpPr>
          <p:cNvPr id="30" name="TextBox 68"/>
          <p:cNvSpPr txBox="1">
            <a:spLocks/>
          </p:cNvSpPr>
          <p:nvPr/>
        </p:nvSpPr>
        <p:spPr>
          <a:xfrm>
            <a:off x="6007469" y="2902674"/>
            <a:ext cx="2608813" cy="1620125"/>
          </a:xfrm>
          <a:prstGeom prst="rect">
            <a:avLst/>
          </a:prstGeom>
        </p:spPr>
        <p:txBody>
          <a:bodyPr vert="horz" wrap="square" lIns="0" tIns="72000" rIns="0" bIns="0" anchor="t" anchorCtr="1">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lumMod val="75000"/>
                  <a:lumOff val="25000"/>
                </a:srgbClr>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789041"/>
            <a:ext cx="3941366" cy="2256395"/>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5480" y="873711"/>
            <a:ext cx="2452528" cy="2452528"/>
          </a:xfrm>
          <a:prstGeom prst="rect">
            <a:avLst/>
          </a:prstGeom>
        </p:spPr>
      </p:pic>
      <p:sp>
        <p:nvSpPr>
          <p:cNvPr id="2" name="TextBox 1">
            <a:extLst>
              <a:ext uri="{FF2B5EF4-FFF2-40B4-BE49-F238E27FC236}">
                <a16:creationId xmlns="" xmlns:a16="http://schemas.microsoft.com/office/drawing/2014/main" id="{65CDB1A3-9A7A-4425-A5F7-336080DB8C40}"/>
              </a:ext>
            </a:extLst>
          </p:cNvPr>
          <p:cNvSpPr txBox="1"/>
          <p:nvPr/>
        </p:nvSpPr>
        <p:spPr>
          <a:xfrm>
            <a:off x="4972957" y="1788412"/>
            <a:ext cx="31004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lgerian" panose="04020705040A02060702" pitchFamily="82" charset="0"/>
                <a:ea typeface="微软雅黑" panose="020B0503020204020204" pitchFamily="34" charset="-122"/>
                <a:cs typeface="Arial" panose="020B0604020202020204" pitchFamily="34" charset="0"/>
              </a:rPr>
              <a:t>VẬN DỤNG</a:t>
            </a:r>
          </a:p>
        </p:txBody>
      </p:sp>
      <p:pic>
        <p:nvPicPr>
          <p:cNvPr id="7" name="Picture 6">
            <a:extLst>
              <a:ext uri="{FF2B5EF4-FFF2-40B4-BE49-F238E27FC236}">
                <a16:creationId xmlns="" xmlns:a16="http://schemas.microsoft.com/office/drawing/2014/main" id="{90DE3E3E-8FD6-48AA-91D3-B4E1E40EE9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3660" y="0"/>
            <a:ext cx="1158340" cy="1048603"/>
          </a:xfrm>
          <a:prstGeom prst="rect">
            <a:avLst/>
          </a:prstGeom>
        </p:spPr>
      </p:pic>
    </p:spTree>
    <p:extLst>
      <p:ext uri="{BB962C8B-B14F-4D97-AF65-F5344CB8AC3E}">
        <p14:creationId xmlns:p14="http://schemas.microsoft.com/office/powerpoint/2010/main" val="4157837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 xmlns:a16="http://schemas.microsoft.com/office/drawing/2014/main"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93" y="19724"/>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91" y="3544624"/>
            <a:ext cx="3188719" cy="3540319"/>
          </a:xfrm>
          <a:prstGeom prst="rect">
            <a:avLst/>
          </a:prstGeom>
        </p:spPr>
      </p:pic>
      <p:pic>
        <p:nvPicPr>
          <p:cNvPr id="3" name="图片 11">
            <a:extLst>
              <a:ext uri="{FF2B5EF4-FFF2-40B4-BE49-F238E27FC236}">
                <a16:creationId xmlns="" xmlns:a16="http://schemas.microsoft.com/office/drawing/2014/main"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536" y="5359529"/>
            <a:ext cx="2869752" cy="1711901"/>
          </a:xfrm>
          <a:prstGeom prst="rect">
            <a:avLst/>
          </a:prstGeom>
        </p:spPr>
      </p:pic>
      <p:pic>
        <p:nvPicPr>
          <p:cNvPr id="4" name="Picture 2">
            <a:extLst>
              <a:ext uri="{FF2B5EF4-FFF2-40B4-BE49-F238E27FC236}">
                <a16:creationId xmlns="" xmlns:a16="http://schemas.microsoft.com/office/drawing/2014/main"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 xmlns:a16="http://schemas.microsoft.com/office/drawing/2014/main" id="{8D054DAA-598A-45C3-8124-9575502FA773}"/>
              </a:ext>
            </a:extLst>
          </p:cNvPr>
          <p:cNvGrpSpPr/>
          <p:nvPr/>
        </p:nvGrpSpPr>
        <p:grpSpPr>
          <a:xfrm>
            <a:off x="1359961" y="1160924"/>
            <a:ext cx="4920038" cy="3824119"/>
            <a:chOff x="1949253" y="1627716"/>
            <a:chExt cx="3271491" cy="2309600"/>
          </a:xfrm>
        </p:grpSpPr>
        <p:grpSp>
          <p:nvGrpSpPr>
            <p:cNvPr id="7" name="组合 135">
              <a:extLst>
                <a:ext uri="{FF2B5EF4-FFF2-40B4-BE49-F238E27FC236}">
                  <a16:creationId xmlns=""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 xmlns:a16="http://schemas.microsoft.com/office/drawing/2014/main" id="{35C8638A-8528-4341-AD1C-62AF34756379}"/>
                </a:ext>
              </a:extLst>
            </p:cNvPr>
            <p:cNvSpPr txBox="1">
              <a:spLocks noChangeArrowheads="1"/>
            </p:cNvSpPr>
            <p:nvPr/>
          </p:nvSpPr>
          <p:spPr bwMode="auto">
            <a:xfrm>
              <a:off x="2034273" y="2096548"/>
              <a:ext cx="2925908" cy="992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gn="ctr">
                <a:buNone/>
                <a:defRPr/>
              </a:pPr>
              <a:r>
                <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rèn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grpSp>
        <p:nvGrpSpPr>
          <p:cNvPr id="98" name="组合 3">
            <a:extLst>
              <a:ext uri="{FF2B5EF4-FFF2-40B4-BE49-F238E27FC236}">
                <a16:creationId xmlns=""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 xmlns:a16="http://schemas.microsoft.com/office/drawing/2014/main" id="{CBBC6582-21DE-424C-8A09-2A31C8141ACA}"/>
                </a:ext>
              </a:extLst>
            </p:cNvPr>
            <p:cNvSpPr txBox="1">
              <a:spLocks noChangeArrowheads="1"/>
            </p:cNvSpPr>
            <p:nvPr/>
          </p:nvSpPr>
          <p:spPr bwMode="auto">
            <a:xfrm>
              <a:off x="7990767" y="2018766"/>
              <a:ext cx="1909517" cy="1006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a:buNone/>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32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nl-NL" sz="3200" dirty="0"/>
                <a:t> </a:t>
              </a:r>
              <a:r>
                <a:rPr lang="nl-NL" sz="3200" dirty="0">
                  <a:latin typeface="Times New Roman" panose="02020603050405020304" pitchFamily="18" charset="0"/>
                  <a:cs typeface="Times New Roman" panose="02020603050405020304" pitchFamily="18" charset="0"/>
                </a:rPr>
                <a:t>Hs viết một thông điệp, làm tập san thể hiện tinh thần tự giác, tích cực trong học </a:t>
              </a:r>
              <a:r>
                <a:rPr lang="nl-NL" sz="3200" dirty="0" smtClean="0">
                  <a:latin typeface="Times New Roman" panose="02020603050405020304" pitchFamily="18" charset="0"/>
                  <a:cs typeface="Times New Roman" panose="02020603050405020304" pitchFamily="18" charset="0"/>
                </a:rPr>
                <a:t>tập</a:t>
              </a:r>
              <a:r>
                <a:rPr kumimoji="0" lang="en-US" sz="32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a:t>
              </a:r>
            </a:p>
          </p:txBody>
        </p:sp>
      </p:grpSp>
      <p:sp>
        <p:nvSpPr>
          <p:cNvPr id="234" name="TextBox 233">
            <a:extLst>
              <a:ext uri="{FF2B5EF4-FFF2-40B4-BE49-F238E27FC236}">
                <a16:creationId xmlns=""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 y="121920"/>
            <a:ext cx="11109960" cy="6339840"/>
          </a:xfrm>
          <a:prstGeom prst="rect">
            <a:avLst/>
          </a:prstGeom>
        </p:spPr>
      </p:pic>
      <p:sp>
        <p:nvSpPr>
          <p:cNvPr id="6" name="Rectangle 5"/>
          <p:cNvSpPr/>
          <p:nvPr/>
        </p:nvSpPr>
        <p:spPr>
          <a:xfrm>
            <a:off x="4292926" y="2438401"/>
            <a:ext cx="4623060" cy="1177245"/>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ED1E28"/>
                </a:solidFill>
                <a:effectLst/>
                <a:uLnTx/>
                <a:uFillTx/>
                <a:latin typeface="Calibri" panose="020F0502020204030204"/>
                <a:ea typeface="+mn-ea"/>
                <a:cs typeface="+mn-cs"/>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ED1E28"/>
                </a:solidFill>
                <a:effectLst/>
                <a:uLnTx/>
                <a:uFillTx/>
                <a:latin typeface="Calibri" panose="020F0502020204030204"/>
                <a:ea typeface="+mn-ea"/>
                <a:cs typeface="+mn-cs"/>
              </a:rPr>
              <a:t>CHÚC CÁC EM HỌC TỐT</a:t>
            </a:r>
          </a:p>
        </p:txBody>
      </p:sp>
    </p:spTree>
    <p:extLst>
      <p:ext uri="{BB962C8B-B14F-4D97-AF65-F5344CB8AC3E}">
        <p14:creationId xmlns:p14="http://schemas.microsoft.com/office/powerpoint/2010/main" val="7828547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文本框 4">
            <a:extLst>
              <a:ext uri="{FF2B5EF4-FFF2-40B4-BE49-F238E27FC236}">
                <a16:creationId xmlns="" xmlns:a16="http://schemas.microsoft.com/office/drawing/2014/main" id="{7D90C57D-D673-4D60-BCD5-CB64D8AC7D81}"/>
              </a:ext>
            </a:extLst>
          </p:cNvPr>
          <p:cNvSpPr txBox="1"/>
          <p:nvPr/>
        </p:nvSpPr>
        <p:spPr>
          <a:xfrm>
            <a:off x="2132634" y="337626"/>
            <a:ext cx="8341047" cy="1107996"/>
          </a:xfrm>
          <a:prstGeom prst="rect">
            <a:avLst/>
          </a:prstGeom>
          <a:solidFill>
            <a:srgbClr val="FFFF00"/>
          </a:solidFill>
          <a:ln w="38100">
            <a:solidFill>
              <a:schemeClr val="tx1"/>
            </a:solidFill>
          </a:ln>
        </p:spPr>
        <p:txBody>
          <a:bodyPr wrap="square" rtlCol="0">
            <a:spAutoFit/>
          </a:bodyPr>
          <a:lstStyle/>
          <a:p>
            <a:pPr lvl="0"/>
            <a:r>
              <a:rPr kumimoji="1" lang="en-US" altLang="zh-CN" sz="6600" b="1" i="0" u="none" strike="noStrike" kern="1200" cap="none" spc="0" normalizeH="0" baseline="0" noProof="0" dirty="0" err="1">
                <a:ln>
                  <a:noFill/>
                </a:ln>
                <a:solidFill>
                  <a:srgbClr val="00B050"/>
                </a:solidFill>
                <a:effectLst/>
                <a:uLnTx/>
                <a:uFillTx/>
                <a:latin typeface="Times New Roman" panose="02020603050405020304" pitchFamily="18" charset="0"/>
                <a:ea typeface="inpin heiti" charset="-122"/>
                <a:cs typeface="Times New Roman" panose="02020603050405020304" pitchFamily="18" charset="0"/>
              </a:rPr>
              <a:t>Trò</a:t>
            </a:r>
            <a:r>
              <a:rPr kumimoji="1" lang="en-US" altLang="zh-CN" sz="6600" b="1" i="0" u="none" strike="noStrike" kern="1200" cap="none" spc="0" normalizeH="0" baseline="0" noProof="0" dirty="0">
                <a:ln>
                  <a:noFill/>
                </a:ln>
                <a:solidFill>
                  <a:srgbClr val="00B050"/>
                </a:solidFill>
                <a:effectLst/>
                <a:uLnTx/>
                <a:uFillTx/>
                <a:latin typeface="Times New Roman" panose="02020603050405020304" pitchFamily="18" charset="0"/>
                <a:ea typeface="inpin heiti" charset="-122"/>
                <a:cs typeface="Times New Roman" panose="02020603050405020304" pitchFamily="18" charset="0"/>
              </a:rPr>
              <a:t> </a:t>
            </a:r>
            <a:r>
              <a:rPr kumimoji="1" lang="en-US" altLang="zh-CN" sz="6600" b="1" i="0" u="none" strike="noStrike" kern="1200" cap="none" spc="0" normalizeH="0" baseline="0" noProof="0" dirty="0" err="1">
                <a:ln>
                  <a:noFill/>
                </a:ln>
                <a:solidFill>
                  <a:srgbClr val="00B050"/>
                </a:solidFill>
                <a:effectLst/>
                <a:uLnTx/>
                <a:uFillTx/>
                <a:latin typeface="Times New Roman" panose="02020603050405020304" pitchFamily="18" charset="0"/>
                <a:ea typeface="inpin heiti" charset="-122"/>
                <a:cs typeface="Times New Roman" panose="02020603050405020304" pitchFamily="18" charset="0"/>
              </a:rPr>
              <a:t>chơi</a:t>
            </a:r>
            <a:r>
              <a:rPr kumimoji="1" lang="en-US" altLang="zh-CN" sz="6600" b="1" i="0" u="none" strike="noStrike" kern="1200" cap="none" spc="0" normalizeH="0" baseline="0" noProof="0" dirty="0">
                <a:ln>
                  <a:noFill/>
                </a:ln>
                <a:solidFill>
                  <a:srgbClr val="00B050"/>
                </a:solidFill>
                <a:effectLst/>
                <a:uLnTx/>
                <a:uFillTx/>
                <a:latin typeface="Times New Roman" panose="02020603050405020304" pitchFamily="18" charset="0"/>
                <a:ea typeface="inpin heiti" charset="-122"/>
                <a:cs typeface="Times New Roman" panose="02020603050405020304" pitchFamily="18" charset="0"/>
              </a:rPr>
              <a:t>: </a:t>
            </a:r>
            <a:r>
              <a:rPr lang="en-US" sz="4800" b="1" dirty="0" smtClean="0">
                <a:solidFill>
                  <a:srgbClr val="00B050"/>
                </a:solidFill>
                <a:latin typeface="Times New Roman" panose="02020603050405020304" pitchFamily="18" charset="0"/>
                <a:cs typeface="Times New Roman" panose="02020603050405020304" pitchFamily="18" charset="0"/>
              </a:rPr>
              <a:t>AI HIỂU BIẾT</a:t>
            </a:r>
            <a:endParaRPr kumimoji="1" lang="zh-CN"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6" name="图片 11">
            <a:extLst>
              <a:ext uri="{FF2B5EF4-FFF2-40B4-BE49-F238E27FC236}">
                <a16:creationId xmlns="" xmlns:a16="http://schemas.microsoft.com/office/drawing/2014/main" id="{22158275-793E-4BE1-A862-10544D902D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99638">
            <a:off x="82093" y="-32119"/>
            <a:ext cx="1875686" cy="3157731"/>
          </a:xfrm>
          <a:prstGeom prst="rect">
            <a:avLst/>
          </a:prstGeom>
        </p:spPr>
      </p:pic>
      <p:sp>
        <p:nvSpPr>
          <p:cNvPr id="8" name="Rectangle 1">
            <a:extLst>
              <a:ext uri="{FF2B5EF4-FFF2-40B4-BE49-F238E27FC236}">
                <a16:creationId xmlns="" xmlns:a16="http://schemas.microsoft.com/office/drawing/2014/main" id="{3AFE3E60-6692-4000-96D0-E8111C6F45A1}"/>
              </a:ext>
            </a:extLst>
          </p:cNvPr>
          <p:cNvSpPr>
            <a:spLocks noChangeArrowheads="1"/>
          </p:cNvSpPr>
          <p:nvPr/>
        </p:nvSpPr>
        <p:spPr bwMode="auto">
          <a:xfrm>
            <a:off x="824612" y="3162051"/>
            <a:ext cx="10542776" cy="1200329"/>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es-ES" sz="3600" dirty="0" err="1">
                <a:latin typeface="Times New Roman" panose="02020603050405020304" pitchFamily="18" charset="0"/>
                <a:cs typeface="Times New Roman" panose="02020603050405020304" pitchFamily="18" charset="0"/>
              </a:rPr>
              <a:t>Kể</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những</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tấm</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gương</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tự</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giác</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tích</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cực</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trong</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học</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tập</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mà</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em</a:t>
            </a:r>
            <a:r>
              <a:rPr lang="es-ES" sz="3600" dirty="0">
                <a:latin typeface="Times New Roman" panose="02020603050405020304" pitchFamily="18" charset="0"/>
                <a:cs typeface="Times New Roman" panose="02020603050405020304" pitchFamily="18" charset="0"/>
              </a:rPr>
              <a:t> </a:t>
            </a:r>
            <a:r>
              <a:rPr lang="es-ES" sz="3600" dirty="0" err="1">
                <a:latin typeface="Times New Roman" panose="02020603050405020304" pitchFamily="18" charset="0"/>
                <a:cs typeface="Times New Roman" panose="02020603050405020304" pitchFamily="18" charset="0"/>
              </a:rPr>
              <a:t>biết</a:t>
            </a:r>
            <a:r>
              <a:rPr lang="es-E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1" y="-274700"/>
            <a:ext cx="128027" cy="4389500"/>
          </a:xfrm>
          <a:prstGeom prst="rect">
            <a:avLst/>
          </a:prstGeom>
        </p:spPr>
      </p:pic>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789041"/>
            <a:ext cx="3941366" cy="2256395"/>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5480" y="873711"/>
            <a:ext cx="2452528" cy="2452528"/>
          </a:xfrm>
          <a:prstGeom prst="rect">
            <a:avLst/>
          </a:prstGeom>
        </p:spPr>
      </p:pic>
      <p:pic>
        <p:nvPicPr>
          <p:cNvPr id="7" name="Picture 6">
            <a:extLst>
              <a:ext uri="{FF2B5EF4-FFF2-40B4-BE49-F238E27FC236}">
                <a16:creationId xmlns="" xmlns:a16="http://schemas.microsoft.com/office/drawing/2014/main" id="{90DE3E3E-8FD6-48AA-91D3-B4E1E40EE9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3660" y="0"/>
            <a:ext cx="1158340" cy="1048603"/>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0504" y="1295401"/>
            <a:ext cx="4359018" cy="291414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95800" y="2508535"/>
            <a:ext cx="2999492" cy="725487"/>
          </a:xfrm>
          <a:prstGeom prst="rect">
            <a:avLst/>
          </a:prstGeom>
        </p:spPr>
      </p:pic>
    </p:spTree>
    <p:extLst>
      <p:ext uri="{BB962C8B-B14F-4D97-AF65-F5344CB8AC3E}">
        <p14:creationId xmlns:p14="http://schemas.microsoft.com/office/powerpoint/2010/main" val="618242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069416" y="1638490"/>
            <a:ext cx="0" cy="5102879"/>
          </a:xfrm>
          <a:prstGeom prst="line">
            <a:avLst/>
          </a:prstGeom>
          <a:noFill/>
          <a:ln w="28575" cap="flat" cmpd="sng" algn="ctr">
            <a:solidFill>
              <a:srgbClr val="3F404B"/>
            </a:solidFill>
            <a:prstDash val="sysDot"/>
            <a:miter lim="800000"/>
          </a:ln>
          <a:effectLst/>
        </p:spPr>
      </p:cxnSp>
      <p:sp>
        <p:nvSpPr>
          <p:cNvPr id="27" name="文本框 53"/>
          <p:cNvSpPr txBox="1"/>
          <p:nvPr/>
        </p:nvSpPr>
        <p:spPr>
          <a:xfrm>
            <a:off x="7004908" y="3522929"/>
            <a:ext cx="1920574" cy="523220"/>
          </a:xfrm>
          <a:prstGeom prst="rect">
            <a:avLst/>
          </a:prstGeom>
          <a:noFill/>
        </p:spPr>
        <p:txBody>
          <a:bodyPr wrap="square" rtlCol="0">
            <a:spAutoFit/>
          </a:bodyPr>
          <a:lstStyle>
            <a:defPPr>
              <a:defRPr lang="zh-CN"/>
            </a:defPPr>
            <a:lvl1pPr algn="ctr">
              <a:defRPr sz="2800" b="1">
                <a:solidFill>
                  <a:schemeClr val="bg1"/>
                </a:solidFill>
                <a:latin typeface="+mj-ea"/>
                <a:ea typeface="+mj-ea"/>
                <a:cs typeface="+mn-ea"/>
              </a:defRPr>
            </a:lvl1pPr>
          </a:lstStyle>
          <a:p>
            <a:pPr>
              <a:defRPr/>
            </a:pPr>
            <a:r>
              <a:rPr lang="zh-CN" altLang="en-US" kern="0" dirty="0">
                <a:solidFill>
                  <a:srgbClr val="FFFFFF"/>
                </a:solidFill>
                <a:latin typeface="微软雅黑"/>
                <a:ea typeface="微软雅黑"/>
                <a:sym typeface="+mn-lt"/>
              </a:rPr>
              <a:t>关键文本</a:t>
            </a:r>
          </a:p>
        </p:txBody>
      </p:sp>
      <p:sp>
        <p:nvSpPr>
          <p:cNvPr id="33" name="TextBox 106"/>
          <p:cNvSpPr txBox="1"/>
          <p:nvPr/>
        </p:nvSpPr>
        <p:spPr>
          <a:xfrm>
            <a:off x="-1" y="1638490"/>
            <a:ext cx="5943595" cy="861774"/>
          </a:xfrm>
          <a:prstGeom prst="rect">
            <a:avLst/>
          </a:prstGeom>
          <a:noFill/>
        </p:spPr>
        <p:txBody>
          <a:bodyPr wrap="square" lIns="0" tIns="0" rIns="0" bIns="0" rtlCol="0">
            <a:spAutoFit/>
          </a:bodyPr>
          <a:lstStyle/>
          <a:p>
            <a:pPr algn="just"/>
            <a:r>
              <a:rPr lang="en-US" sz="2800" b="1" dirty="0"/>
              <a:t>1, </a:t>
            </a:r>
            <a:r>
              <a:rPr lang="en-US" sz="2800" b="1" dirty="0" err="1" smtClean="0"/>
              <a:t>Biểu</a:t>
            </a:r>
            <a:r>
              <a:rPr lang="en-US" sz="2800" b="1" dirty="0" smtClean="0"/>
              <a:t> </a:t>
            </a:r>
            <a:r>
              <a:rPr lang="en-US" sz="2800" b="1" dirty="0" err="1" smtClean="0"/>
              <a:t>hiện</a:t>
            </a:r>
            <a:r>
              <a:rPr lang="en-US" sz="2800" b="1" dirty="0" smtClean="0"/>
              <a:t> </a:t>
            </a:r>
            <a:r>
              <a:rPr lang="en-US" sz="2800" b="1" dirty="0" err="1" smtClean="0"/>
              <a:t>của</a:t>
            </a:r>
            <a:r>
              <a:rPr lang="en-US" sz="2800" b="1" dirty="0" smtClean="0"/>
              <a:t> </a:t>
            </a:r>
            <a:r>
              <a:rPr lang="en-US" sz="2800" b="1" dirty="0" err="1" smtClean="0"/>
              <a:t>học</a:t>
            </a:r>
            <a:r>
              <a:rPr lang="en-US" sz="2800" b="1" dirty="0" smtClean="0"/>
              <a:t> </a:t>
            </a:r>
            <a:r>
              <a:rPr lang="en-US" sz="2800" b="1" dirty="0" err="1" smtClean="0"/>
              <a:t>tập</a:t>
            </a:r>
            <a:r>
              <a:rPr lang="en-US" sz="2800" b="1" dirty="0" smtClean="0"/>
              <a:t> </a:t>
            </a:r>
            <a:r>
              <a:rPr lang="en-US" sz="2800" b="1" dirty="0" err="1" smtClean="0"/>
              <a:t>tự</a:t>
            </a:r>
            <a:r>
              <a:rPr lang="en-US" sz="2800" b="1" dirty="0" smtClean="0"/>
              <a:t> </a:t>
            </a:r>
            <a:r>
              <a:rPr lang="en-US" sz="2800" b="1" dirty="0" err="1" smtClean="0"/>
              <a:t>giác</a:t>
            </a:r>
            <a:r>
              <a:rPr lang="en-US" sz="2800" b="1" dirty="0" smtClean="0"/>
              <a:t> </a:t>
            </a:r>
            <a:r>
              <a:rPr lang="en-US" sz="2800" b="1" dirty="0" err="1" smtClean="0"/>
              <a:t>tích</a:t>
            </a:r>
            <a:r>
              <a:rPr lang="en-US" sz="2800" b="1" dirty="0" smtClean="0"/>
              <a:t> </a:t>
            </a:r>
            <a:r>
              <a:rPr lang="en-US" sz="2800" b="1" dirty="0" err="1" smtClean="0"/>
              <a:t>cực</a:t>
            </a:r>
            <a:endParaRPr lang="en-US" altLang="zh-CN" sz="2800" dirty="0">
              <a:solidFill>
                <a:prstClr val="black"/>
              </a:solidFill>
              <a:latin typeface="微软雅黑" panose="020B0503020204020204" pitchFamily="34" charset="-122"/>
              <a:ea typeface="微软雅黑" panose="020B0503020204020204" pitchFamily="34" charset="-122"/>
            </a:endParaRPr>
          </a:p>
        </p:txBody>
      </p:sp>
      <p:sp>
        <p:nvSpPr>
          <p:cNvPr id="11" name="TextBox 10">
            <a:extLst>
              <a:ext uri="{FF2B5EF4-FFF2-40B4-BE49-F238E27FC236}">
                <a16:creationId xmlns="" xmlns:a16="http://schemas.microsoft.com/office/drawing/2014/main" id="{EB64B881-BC20-401D-97BD-C53EA990330D}"/>
              </a:ext>
            </a:extLst>
          </p:cNvPr>
          <p:cNvSpPr txBox="1"/>
          <p:nvPr/>
        </p:nvSpPr>
        <p:spPr>
          <a:xfrm>
            <a:off x="2444656" y="92428"/>
            <a:ext cx="9991183" cy="984885"/>
          </a:xfrm>
          <a:prstGeom prst="rect">
            <a:avLst/>
          </a:prstGeom>
          <a:noFill/>
        </p:spPr>
        <p:txBody>
          <a:bodyPr wrap="square" rtlCol="0">
            <a:spAutoFit/>
          </a:bodyPr>
          <a:lstStyle/>
          <a:p>
            <a:pPr algn="ctr"/>
            <a:r>
              <a:rPr lang="en-US" sz="4000" b="1" dirty="0" smtClean="0">
                <a:solidFill>
                  <a:srgbClr val="7030A0"/>
                </a:solidFill>
                <a:cs typeface="Times New Roman" panose="02020603050405020304" pitchFamily="18" charset="0"/>
              </a:rPr>
              <a:t>HỌC TẬP TỰ GIÁC TÍCH CỰC</a:t>
            </a:r>
            <a:endParaRPr lang="en-US" sz="4000" dirty="0" smtClean="0">
              <a:solidFill>
                <a:srgbClr val="7030A0"/>
              </a:solidFill>
              <a:cs typeface="Times New Roman" panose="02020603050405020304" pitchFamily="18" charset="0"/>
            </a:endParaRPr>
          </a:p>
          <a:p>
            <a:pPr algn="ctr"/>
            <a:endParaRPr lang="en-US" dirty="0">
              <a:solidFill>
                <a:prstClr val="black"/>
              </a:solidFill>
              <a:latin typeface="等线"/>
            </a:endParaRPr>
          </a:p>
        </p:txBody>
      </p:sp>
      <p:sp>
        <p:nvSpPr>
          <p:cNvPr id="12" name="文本框 8">
            <a:extLst>
              <a:ext uri="{FF2B5EF4-FFF2-40B4-BE49-F238E27FC236}">
                <a16:creationId xmlns="" xmlns:a16="http://schemas.microsoft.com/office/drawing/2014/main" id="{E89179A1-59C5-43AA-9FE3-D377E67F701C}"/>
              </a:ext>
            </a:extLst>
          </p:cNvPr>
          <p:cNvSpPr txBox="1"/>
          <p:nvPr/>
        </p:nvSpPr>
        <p:spPr>
          <a:xfrm>
            <a:off x="1114255" y="43499"/>
            <a:ext cx="1939955" cy="769441"/>
          </a:xfrm>
          <a:prstGeom prst="rect">
            <a:avLst/>
          </a:prstGeom>
          <a:noFill/>
        </p:spPr>
        <p:txBody>
          <a:bodyPr wrap="none" rtlCol="0">
            <a:spAutoFit/>
          </a:bodyPr>
          <a:lstStyle/>
          <a:p>
            <a:pPr defTabSz="914377"/>
            <a:r>
              <a:rPr lang="en-US" altLang="zh-CN" sz="4400" b="1" dirty="0">
                <a:solidFill>
                  <a:srgbClr val="0070C0"/>
                </a:solidFill>
                <a:cs typeface="Times New Roman" panose="02020603050405020304" pitchFamily="18" charset="0"/>
              </a:rPr>
              <a:t>BÀI </a:t>
            </a:r>
            <a:r>
              <a:rPr lang="en-US" altLang="zh-CN" sz="4400" b="1" dirty="0" smtClean="0">
                <a:solidFill>
                  <a:srgbClr val="0070C0"/>
                </a:solidFill>
                <a:cs typeface="Times New Roman" panose="02020603050405020304" pitchFamily="18" charset="0"/>
              </a:rPr>
              <a:t>4: </a:t>
            </a:r>
            <a:endParaRPr lang="zh-CN" altLang="en-US" sz="4400" b="1" dirty="0">
              <a:solidFill>
                <a:srgbClr val="0070C0"/>
              </a:solidFill>
              <a:cs typeface="Times New Roman" panose="02020603050405020304" pitchFamily="18" charset="0"/>
            </a:endParaRPr>
          </a:p>
        </p:txBody>
      </p:sp>
      <p:sp>
        <p:nvSpPr>
          <p:cNvPr id="2" name="TextBox 1">
            <a:extLst>
              <a:ext uri="{FF2B5EF4-FFF2-40B4-BE49-F238E27FC236}">
                <a16:creationId xmlns="" xmlns:a16="http://schemas.microsoft.com/office/drawing/2014/main" id="{974744DB-122E-40EF-954D-781F9FA6A901}"/>
              </a:ext>
            </a:extLst>
          </p:cNvPr>
          <p:cNvSpPr txBox="1"/>
          <p:nvPr/>
        </p:nvSpPr>
        <p:spPr>
          <a:xfrm>
            <a:off x="457200" y="2683740"/>
            <a:ext cx="5212078" cy="830997"/>
          </a:xfrm>
          <a:prstGeom prst="rect">
            <a:avLst/>
          </a:prstGeom>
          <a:noFill/>
        </p:spPr>
        <p:txBody>
          <a:bodyPr wrap="square" rtlCol="0">
            <a:spAutoFit/>
          </a:bodyPr>
          <a:lstStyle/>
          <a:p>
            <a:r>
              <a:rPr lang="en-US" sz="4800" dirty="0">
                <a:solidFill>
                  <a:srgbClr val="00B0F0"/>
                </a:solidFill>
              </a:rPr>
              <a:t>THẢO </a:t>
            </a:r>
            <a:r>
              <a:rPr lang="en-US" sz="4800" dirty="0" smtClean="0">
                <a:solidFill>
                  <a:srgbClr val="00B0F0"/>
                </a:solidFill>
              </a:rPr>
              <a:t>CẶP ĐÔI</a:t>
            </a:r>
            <a:endParaRPr lang="en-US" sz="4800" dirty="0">
              <a:solidFill>
                <a:srgbClr val="00B0F0"/>
              </a:solidFill>
            </a:endParaRPr>
          </a:p>
        </p:txBody>
      </p:sp>
      <p:sp>
        <p:nvSpPr>
          <p:cNvPr id="4" name="TextBox 3">
            <a:extLst>
              <a:ext uri="{FF2B5EF4-FFF2-40B4-BE49-F238E27FC236}">
                <a16:creationId xmlns="" xmlns:a16="http://schemas.microsoft.com/office/drawing/2014/main" id="{48772D5D-61FF-4821-8743-B147606E2B64}"/>
              </a:ext>
            </a:extLst>
          </p:cNvPr>
          <p:cNvSpPr txBox="1"/>
          <p:nvPr/>
        </p:nvSpPr>
        <p:spPr>
          <a:xfrm>
            <a:off x="-1" y="3803869"/>
            <a:ext cx="6035905" cy="1077218"/>
          </a:xfrm>
          <a:prstGeom prst="rect">
            <a:avLst/>
          </a:prstGeom>
          <a:noFill/>
        </p:spPr>
        <p:txBody>
          <a:bodyPr wrap="square" rtlCol="0">
            <a:spAutoFit/>
          </a:bodyPr>
          <a:lstStyle/>
          <a:p>
            <a:pPr algn="just"/>
            <a:r>
              <a:rPr lang="en-US" sz="3200" b="1" dirty="0" err="1">
                <a:solidFill>
                  <a:srgbClr val="7030A0"/>
                </a:solidFill>
                <a:latin typeface="Times New Roman" panose="02020603050405020304" pitchFamily="18" charset="0"/>
                <a:cs typeface="Times New Roman" panose="02020603050405020304" pitchFamily="18" charset="0"/>
              </a:rPr>
              <a:t>Hoàn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thành</a:t>
            </a:r>
            <a:r>
              <a:rPr lang="en-US" sz="3200" b="1" dirty="0">
                <a:solidFill>
                  <a:srgbClr val="7030A0"/>
                </a:solidFill>
                <a:latin typeface="Times New Roman" panose="02020603050405020304" pitchFamily="18" charset="0"/>
                <a:cs typeface="Times New Roman" panose="02020603050405020304" pitchFamily="18" charset="0"/>
              </a:rPr>
              <a:t> 2 </a:t>
            </a:r>
            <a:r>
              <a:rPr lang="en-US" sz="3200" b="1" dirty="0" err="1">
                <a:solidFill>
                  <a:srgbClr val="7030A0"/>
                </a:solidFill>
                <a:latin typeface="Times New Roman" panose="02020603050405020304" pitchFamily="18" charset="0"/>
                <a:cs typeface="Times New Roman" panose="02020603050405020304" pitchFamily="18" charset="0"/>
              </a:rPr>
              <a:t>phiếu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bài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tập</a:t>
            </a:r>
            <a:r>
              <a:rPr lang="en-US" sz="3200" b="1" dirty="0">
                <a:solidFill>
                  <a:srgbClr val="7030A0"/>
                </a:solidFill>
                <a:latin typeface="Times New Roman" panose="02020603050405020304" pitchFamily="18" charset="0"/>
                <a:cs typeface="Times New Roman" panose="02020603050405020304" pitchFamily="18" charset="0"/>
              </a:rPr>
              <a:t> t</a:t>
            </a:r>
            <a:r>
              <a:rPr lang="vi-VN" sz="3200" b="1" dirty="0">
                <a:solidFill>
                  <a:srgbClr val="7030A0"/>
                </a:solidFill>
                <a:latin typeface="Times New Roman" panose="02020603050405020304" pitchFamily="18" charset="0"/>
                <a:cs typeface="Times New Roman" panose="02020603050405020304" pitchFamily="18" charset="0"/>
              </a:rPr>
              <a:t>ư</a:t>
            </a:r>
            <a:r>
              <a:rPr lang="en-US" sz="3200" b="1" dirty="0" err="1">
                <a:solidFill>
                  <a:srgbClr val="7030A0"/>
                </a:solidFill>
                <a:latin typeface="Times New Roman" panose="02020603050405020304" pitchFamily="18" charset="0"/>
                <a:cs typeface="Times New Roman" panose="02020603050405020304" pitchFamily="18" charset="0"/>
              </a:rPr>
              <a:t>ơng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ứng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với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câu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hỏi</a:t>
            </a:r>
            <a:r>
              <a:rPr lang="en-US" sz="3200" b="1" dirty="0">
                <a:solidFill>
                  <a:srgbClr val="7030A0"/>
                </a:solidFill>
                <a:latin typeface="Times New Roman" panose="02020603050405020304" pitchFamily="18" charset="0"/>
                <a:cs typeface="Times New Roman" panose="02020603050405020304" pitchFamily="18" charset="0"/>
              </a:rPr>
              <a:t> a </a:t>
            </a:r>
            <a:r>
              <a:rPr lang="en-US" sz="3200" b="1" dirty="0" err="1">
                <a:solidFill>
                  <a:srgbClr val="7030A0"/>
                </a:solidFill>
                <a:latin typeface="Times New Roman" panose="02020603050405020304" pitchFamily="18" charset="0"/>
                <a:cs typeface="Times New Roman" panose="02020603050405020304" pitchFamily="18" charset="0"/>
              </a:rPr>
              <a:t>và</a:t>
            </a:r>
            <a:r>
              <a:rPr lang="en-US" sz="3200" b="1" dirty="0">
                <a:solidFill>
                  <a:srgbClr val="7030A0"/>
                </a:solidFill>
                <a:latin typeface="Times New Roman" panose="02020603050405020304" pitchFamily="18" charset="0"/>
                <a:cs typeface="Times New Roman" panose="02020603050405020304" pitchFamily="18" charset="0"/>
              </a:rPr>
              <a:t> b.</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9416" y="1459247"/>
            <a:ext cx="6122584" cy="5461364"/>
          </a:xfrm>
          <a:prstGeom prst="rect">
            <a:avLst/>
          </a:prstGeom>
        </p:spPr>
      </p:pic>
    </p:spTree>
    <p:extLst>
      <p:ext uri="{BB962C8B-B14F-4D97-AF65-F5344CB8AC3E}">
        <p14:creationId xmlns:p14="http://schemas.microsoft.com/office/powerpoint/2010/main" val="4073675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2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ssolve">
                                      <p:cBhvr>
                                        <p:cTn id="38" dur="500"/>
                                        <p:tgtEl>
                                          <p:spTgt spid="27"/>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11" grpId="0"/>
      <p:bldP spid="12"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photos.myjoyonline.com/photos/news/201311/6579331693860_20014378402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73600" y="5323745"/>
            <a:ext cx="2225041"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3">
            <a:extLst>
              <a:ext uri="{FF2B5EF4-FFF2-40B4-BE49-F238E27FC236}">
                <a16:creationId xmlns="" xmlns:a16="http://schemas.microsoft.com/office/drawing/2014/main" id="{76ECF7D9-C5AD-4FEC-AC87-66879CA246C3}"/>
              </a:ext>
            </a:extLst>
          </p:cNvPr>
          <p:cNvSpPr txBox="1">
            <a:spLocks noChangeArrowheads="1"/>
          </p:cNvSpPr>
          <p:nvPr/>
        </p:nvSpPr>
        <p:spPr bwMode="auto">
          <a:xfrm>
            <a:off x="403961" y="99350"/>
            <a:ext cx="106795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5400" b="1" i="0" u="none" strike="noStrike" kern="1200" cap="none" spc="0" normalizeH="0" baseline="0" noProof="0" dirty="0">
                <a:ln>
                  <a:noFill/>
                </a:ln>
                <a:solidFill>
                  <a:srgbClr val="FF0000"/>
                </a:solidFill>
                <a:effectLst/>
                <a:uLnTx/>
                <a:uFillTx/>
                <a:latin typeface="Algerian" panose="04020705040A02060702" pitchFamily="82" charset="0"/>
                <a:ea typeface="+mn-ea"/>
                <a:cs typeface="+mn-cs"/>
              </a:rPr>
              <a:t>PHIẾU HỌC TẬP</a:t>
            </a:r>
          </a:p>
        </p:txBody>
      </p:sp>
      <p:sp>
        <p:nvSpPr>
          <p:cNvPr id="5" name="TextBox 4">
            <a:extLst>
              <a:ext uri="{FF2B5EF4-FFF2-40B4-BE49-F238E27FC236}">
                <a16:creationId xmlns="" xmlns:a16="http://schemas.microsoft.com/office/drawing/2014/main" id="{C0F78144-6A31-4732-A195-7398A21739EF}"/>
              </a:ext>
            </a:extLst>
          </p:cNvPr>
          <p:cNvSpPr txBox="1"/>
          <p:nvPr/>
        </p:nvSpPr>
        <p:spPr>
          <a:xfrm>
            <a:off x="2057400" y="1153319"/>
            <a:ext cx="28956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Phiếu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1 </a:t>
            </a:r>
          </a:p>
        </p:txBody>
      </p:sp>
      <p:sp>
        <p:nvSpPr>
          <p:cNvPr id="11" name="TextBox 10">
            <a:extLst>
              <a:ext uri="{FF2B5EF4-FFF2-40B4-BE49-F238E27FC236}">
                <a16:creationId xmlns="" xmlns:a16="http://schemas.microsoft.com/office/drawing/2014/main" id="{47FAA6FE-2D39-4384-9EA3-0583276DD21A}"/>
              </a:ext>
            </a:extLst>
          </p:cNvPr>
          <p:cNvSpPr txBox="1"/>
          <p:nvPr/>
        </p:nvSpPr>
        <p:spPr>
          <a:xfrm>
            <a:off x="2057400" y="3754986"/>
            <a:ext cx="28956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Phiếu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2 </a:t>
            </a:r>
          </a:p>
        </p:txBody>
      </p:sp>
      <p:sp>
        <p:nvSpPr>
          <p:cNvPr id="12" name="TextBox 3">
            <a:extLst>
              <a:ext uri="{FF2B5EF4-FFF2-40B4-BE49-F238E27FC236}">
                <a16:creationId xmlns="" xmlns:a16="http://schemas.microsoft.com/office/drawing/2014/main" id="{76ECF7D9-C5AD-4FEC-AC87-66879CA246C3}"/>
              </a:ext>
            </a:extLst>
          </p:cNvPr>
          <p:cNvSpPr txBox="1">
            <a:spLocks noChangeArrowheads="1"/>
          </p:cNvSpPr>
          <p:nvPr/>
        </p:nvSpPr>
        <p:spPr bwMode="auto">
          <a:xfrm>
            <a:off x="844574" y="2057807"/>
            <a:ext cx="10679502"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dirty="0" smtClean="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a:t>
            </a:r>
          </a:p>
        </p:txBody>
      </p:sp>
      <p:sp>
        <p:nvSpPr>
          <p:cNvPr id="13" name="TextBox 3">
            <a:extLst>
              <a:ext uri="{FF2B5EF4-FFF2-40B4-BE49-F238E27FC236}">
                <a16:creationId xmlns="" xmlns:a16="http://schemas.microsoft.com/office/drawing/2014/main" id="{76ECF7D9-C5AD-4FEC-AC87-66879CA246C3}"/>
              </a:ext>
            </a:extLst>
          </p:cNvPr>
          <p:cNvSpPr txBox="1">
            <a:spLocks noChangeArrowheads="1"/>
          </p:cNvSpPr>
          <p:nvPr/>
        </p:nvSpPr>
        <p:spPr bwMode="auto">
          <a:xfrm>
            <a:off x="844574" y="4489768"/>
            <a:ext cx="1067950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dirty="0" smtClean="0">
                <a:latin typeface="Times New Roman" panose="02020603050405020304" pitchFamily="18" charset="0"/>
                <a:cs typeface="Times New Roman" panose="02020603050405020304" pitchFamily="18" charset="0"/>
              </a:rPr>
              <a:t>b. </a:t>
            </a:r>
            <a:r>
              <a:rPr lang="en-US" dirty="0" err="1" smtClean="0">
                <a:latin typeface="Times New Roman" panose="02020603050405020304" pitchFamily="18" charset="0"/>
                <a:cs typeface="Times New Roman" panose="02020603050405020304" pitchFamily="18" charset="0"/>
              </a:rPr>
              <a:t>Ngoài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3"/>
          <p:cNvSpPr txBox="1">
            <a:spLocks noChangeArrowheads="1"/>
          </p:cNvSpPr>
          <p:nvPr/>
        </p:nvSpPr>
        <p:spPr bwMode="auto">
          <a:xfrm>
            <a:off x="660010" y="121019"/>
            <a:ext cx="10679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Algerian" panose="04020705040A02060702" pitchFamily="82" charset="0"/>
                <a:ea typeface="+mn-ea"/>
                <a:cs typeface="+mn-cs"/>
              </a:rPr>
              <a:t>PHIẾU HỌC TẬP </a:t>
            </a:r>
            <a:r>
              <a:rPr kumimoji="0" lang="en-US" altLang="en-US" sz="3200" b="1" i="0" u="none" strike="noStrike" kern="1200" cap="none" spc="0" normalizeH="0" baseline="0" noProof="0" dirty="0" err="1">
                <a:ln>
                  <a:noFill/>
                </a:ln>
                <a:solidFill>
                  <a:srgbClr val="FF0000"/>
                </a:solidFill>
                <a:effectLst/>
                <a:uLnTx/>
                <a:uFillTx/>
                <a:latin typeface="Algerian" panose="04020705040A02060702" pitchFamily="82" charset="0"/>
                <a:ea typeface="+mn-ea"/>
                <a:cs typeface="+mn-cs"/>
              </a:rPr>
              <a:t>số</a:t>
            </a:r>
            <a:r>
              <a:rPr kumimoji="0" lang="en-US" altLang="en-US" sz="3200" b="1" i="0" u="none" strike="noStrike" kern="1200" cap="none" spc="0" normalizeH="0" noProof="0" dirty="0">
                <a:ln>
                  <a:noFill/>
                </a:ln>
                <a:solidFill>
                  <a:srgbClr val="FF0000"/>
                </a:solidFill>
                <a:effectLst/>
                <a:uLnTx/>
                <a:uFillTx/>
                <a:latin typeface="Algerian" panose="04020705040A02060702" pitchFamily="82" charset="0"/>
                <a:ea typeface="+mn-ea"/>
                <a:cs typeface="+mn-cs"/>
              </a:rPr>
              <a:t> 1</a:t>
            </a:r>
            <a:endParaRPr kumimoji="0" lang="en-US" altLang="en-US" sz="3200" b="1" i="0" u="none" strike="noStrike" kern="1200" cap="none" spc="0" normalizeH="0" baseline="0" noProof="0" dirty="0">
              <a:ln>
                <a:noFill/>
              </a:ln>
              <a:solidFill>
                <a:srgbClr val="FF0000"/>
              </a:solidFill>
              <a:effectLst/>
              <a:uLnTx/>
              <a:uFillTx/>
              <a:latin typeface="Algerian" panose="04020705040A02060702" pitchFamily="82" charset="0"/>
              <a:ea typeface="+mn-ea"/>
              <a:cs typeface="+mn-cs"/>
            </a:endParaRPr>
          </a:p>
        </p:txBody>
      </p:sp>
      <p:graphicFrame>
        <p:nvGraphicFramePr>
          <p:cNvPr id="5" name="Table 4">
            <a:extLst>
              <a:ext uri="{FF2B5EF4-FFF2-40B4-BE49-F238E27FC236}">
                <a16:creationId xmlns="" xmlns:a16="http://schemas.microsoft.com/office/drawing/2014/main" id="{E66962AB-E57A-4862-B51F-99340D5BA9EB}"/>
              </a:ext>
            </a:extLst>
          </p:cNvPr>
          <p:cNvGraphicFramePr>
            <a:graphicFrameLocks noGrp="1"/>
          </p:cNvGraphicFramePr>
          <p:nvPr>
            <p:extLst>
              <p:ext uri="{D42A27DB-BD31-4B8C-83A1-F6EECF244321}">
                <p14:modId xmlns:p14="http://schemas.microsoft.com/office/powerpoint/2010/main" val="2763088218"/>
              </p:ext>
            </p:extLst>
          </p:nvPr>
        </p:nvGraphicFramePr>
        <p:xfrm>
          <a:off x="546186" y="773126"/>
          <a:ext cx="11223448" cy="5779341"/>
        </p:xfrm>
        <a:graphic>
          <a:graphicData uri="http://schemas.openxmlformats.org/drawingml/2006/table">
            <a:tbl>
              <a:tblPr firstRow="1" firstCol="1" bandRow="1"/>
              <a:tblGrid>
                <a:gridCol w="603345">
                  <a:extLst>
                    <a:ext uri="{9D8B030D-6E8A-4147-A177-3AD203B41FA5}">
                      <a16:colId xmlns="" xmlns:a16="http://schemas.microsoft.com/office/drawing/2014/main" val="933412515"/>
                    </a:ext>
                  </a:extLst>
                </a:gridCol>
                <a:gridCol w="2011680">
                  <a:extLst>
                    <a:ext uri="{9D8B030D-6E8A-4147-A177-3AD203B41FA5}">
                      <a16:colId xmlns="" xmlns:a16="http://schemas.microsoft.com/office/drawing/2014/main" val="3418520780"/>
                    </a:ext>
                  </a:extLst>
                </a:gridCol>
                <a:gridCol w="6818812">
                  <a:extLst>
                    <a:ext uri="{9D8B030D-6E8A-4147-A177-3AD203B41FA5}">
                      <a16:colId xmlns="" xmlns:a16="http://schemas.microsoft.com/office/drawing/2014/main" val="2244609507"/>
                    </a:ext>
                  </a:extLst>
                </a:gridCol>
                <a:gridCol w="1789611">
                  <a:extLst>
                    <a:ext uri="{9D8B030D-6E8A-4147-A177-3AD203B41FA5}">
                      <a16:colId xmlns="" xmlns:a16="http://schemas.microsoft.com/office/drawing/2014/main" val="1956515853"/>
                    </a:ext>
                  </a:extLst>
                </a:gridCol>
              </a:tblGrid>
              <a:tr h="878706">
                <a:tc>
                  <a:txBody>
                    <a:bodyPr/>
                    <a:lstStyle/>
                    <a:p>
                      <a:pPr algn="ctr">
                        <a:lnSpc>
                          <a:spcPct val="115000"/>
                        </a:lnSpc>
                        <a:spcAft>
                          <a:spcPts val="0"/>
                        </a:spcAft>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huống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99052628"/>
                  </a:ext>
                </a:extLst>
              </a:tr>
              <a:tr h="920858">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5874225"/>
                  </a:ext>
                </a:extLst>
              </a:tr>
              <a:tr h="693024">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7228356"/>
                  </a:ext>
                </a:extLst>
              </a:tr>
              <a:tr h="927463">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4384010"/>
                  </a:ext>
                </a:extLst>
              </a:tr>
              <a:tr h="830936">
                <a:tc>
                  <a:txBody>
                    <a:bodyPr/>
                    <a:lstStyle/>
                    <a:p>
                      <a:pPr algn="ctr">
                        <a:lnSpc>
                          <a:spcPct val="115000"/>
                        </a:lnSpc>
                        <a:spcAft>
                          <a:spcPts val="0"/>
                        </a:spcAft>
                      </a:pP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418">
                <a:tc>
                  <a:txBody>
                    <a:bodyPr/>
                    <a:lstStyle/>
                    <a:p>
                      <a:pPr algn="ctr">
                        <a:lnSpc>
                          <a:spcPct val="115000"/>
                        </a:lnSpc>
                        <a:spcAft>
                          <a:spcPts val="0"/>
                        </a:spcAft>
                      </a:pP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936">
                <a:tc>
                  <a:txBody>
                    <a:bodyPr/>
                    <a:lstStyle/>
                    <a:p>
                      <a:pPr algn="ctr">
                        <a:lnSpc>
                          <a:spcPct val="115000"/>
                        </a:lnSpc>
                        <a:spcAft>
                          <a:spcPts val="0"/>
                        </a:spcAft>
                      </a:pP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a:extLst>
              <a:ext uri="{FF2B5EF4-FFF2-40B4-BE49-F238E27FC236}">
                <a16:creationId xmlns="" xmlns:a16="http://schemas.microsoft.com/office/drawing/2014/main" id="{BA4CDE64-0F6B-43B2-BA8B-A8FBBC7BFB4D}"/>
              </a:ext>
            </a:extLst>
          </p:cNvPr>
          <p:cNvSpPr txBox="1"/>
          <p:nvPr/>
        </p:nvSpPr>
        <p:spPr>
          <a:xfrm>
            <a:off x="1309996" y="1771137"/>
            <a:ext cx="2453640" cy="400110"/>
          </a:xfrm>
          <a:prstGeom prst="rect">
            <a:avLst/>
          </a:prstGeom>
          <a:noFill/>
        </p:spPr>
        <p:txBody>
          <a:bodyPr wrap="square" rtlCol="0">
            <a:spAutoFit/>
          </a:bodyPr>
          <a:lstStyle/>
          <a:p>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en-US" sz="2000" dirty="0"/>
          </a:p>
        </p:txBody>
      </p:sp>
      <p:sp>
        <p:nvSpPr>
          <p:cNvPr id="8" name="TextBox 7">
            <a:extLst>
              <a:ext uri="{FF2B5EF4-FFF2-40B4-BE49-F238E27FC236}">
                <a16:creationId xmlns="" xmlns:a16="http://schemas.microsoft.com/office/drawing/2014/main" id="{E95A7673-8533-4D89-90EA-ABE3CF601173}"/>
              </a:ext>
            </a:extLst>
          </p:cNvPr>
          <p:cNvSpPr txBox="1"/>
          <p:nvPr/>
        </p:nvSpPr>
        <p:spPr>
          <a:xfrm>
            <a:off x="1309996" y="2692724"/>
            <a:ext cx="1915088" cy="400110"/>
          </a:xfrm>
          <a:prstGeom prst="rect">
            <a:avLst/>
          </a:prstGeom>
          <a:noFill/>
        </p:spPr>
        <p:txBody>
          <a:bodyPr wrap="square" rtlCol="0">
            <a:spAutoFit/>
          </a:bodyPr>
          <a:lstStyle/>
          <a:p>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sz="2000" dirty="0"/>
          </a:p>
        </p:txBody>
      </p:sp>
      <p:sp>
        <p:nvSpPr>
          <p:cNvPr id="10" name="TextBox 9">
            <a:extLst>
              <a:ext uri="{FF2B5EF4-FFF2-40B4-BE49-F238E27FC236}">
                <a16:creationId xmlns="" xmlns:a16="http://schemas.microsoft.com/office/drawing/2014/main" id="{3FB9FB81-EDFF-4088-9409-E0A349B4461E}"/>
              </a:ext>
            </a:extLst>
          </p:cNvPr>
          <p:cNvSpPr txBox="1"/>
          <p:nvPr/>
        </p:nvSpPr>
        <p:spPr>
          <a:xfrm>
            <a:off x="1309996" y="4232672"/>
            <a:ext cx="2560320" cy="400110"/>
          </a:xfrm>
          <a:prstGeom prst="rect">
            <a:avLst/>
          </a:prstGeom>
          <a:noFill/>
        </p:spPr>
        <p:txBody>
          <a:bodyPr wrap="square" rtlCol="0">
            <a:spAutoFit/>
          </a:bodyPr>
          <a:lstStyle/>
          <a:p>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a:t>
            </a:r>
            <a:endParaRPr lang="en-US" sz="2000" dirty="0"/>
          </a:p>
        </p:txBody>
      </p:sp>
      <p:sp>
        <p:nvSpPr>
          <p:cNvPr id="6" name="TextBox 5">
            <a:extLst>
              <a:ext uri="{FF2B5EF4-FFF2-40B4-BE49-F238E27FC236}">
                <a16:creationId xmlns="" xmlns:a16="http://schemas.microsoft.com/office/drawing/2014/main" id="{0546EC11-EB33-4DF3-B4E3-FC03F313B8BC}"/>
              </a:ext>
            </a:extLst>
          </p:cNvPr>
          <p:cNvSpPr txBox="1"/>
          <p:nvPr/>
        </p:nvSpPr>
        <p:spPr>
          <a:xfrm>
            <a:off x="3225084" y="2481359"/>
            <a:ext cx="6452314" cy="1077218"/>
          </a:xfrm>
          <a:prstGeom prst="rect">
            <a:avLst/>
          </a:prstGeom>
          <a:noFill/>
        </p:spPr>
        <p:txBody>
          <a:bodyPr wrap="square" rtlCol="0">
            <a:spAutoFit/>
          </a:bodyPr>
          <a:lstStyle/>
          <a:p>
            <a:r>
              <a:rPr lang="pt-BR" sz="2000" dirty="0">
                <a:latin typeface="Times New Roman" panose="02020603050405020304" pitchFamily="18" charset="0"/>
                <a:cs typeface="Times New Roman" panose="02020603050405020304" pitchFamily="18" charset="0"/>
              </a:rPr>
              <a:t>Các bạn học sinh đã học tập tự giác, tích cực bằng cách chủ động phân chia công việc khi làm việc nhóm với nhau.</a:t>
            </a:r>
            <a:endParaRPr lang="en-US" sz="20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FF1DC451-855A-4FA4-B4FB-F326F621FD10}"/>
              </a:ext>
            </a:extLst>
          </p:cNvPr>
          <p:cNvSpPr txBox="1"/>
          <p:nvPr/>
        </p:nvSpPr>
        <p:spPr>
          <a:xfrm>
            <a:off x="3225084" y="3236590"/>
            <a:ext cx="6452317" cy="954107"/>
          </a:xfrm>
          <a:prstGeom prst="rect">
            <a:avLst/>
          </a:prstGeom>
          <a:noFill/>
        </p:spPr>
        <p:txBody>
          <a:bodyPr wrap="square" rtlCol="0">
            <a:spAutoFit/>
          </a:bodyPr>
          <a:lstStyle/>
          <a:p>
            <a:r>
              <a:rPr lang="pt-BR" sz="1400" dirty="0">
                <a:latin typeface="Times New Roman" panose="02020603050405020304" pitchFamily="18" charset="0"/>
                <a:cs typeface="Times New Roman" panose="02020603050405020304" pitchFamily="18" charset="0"/>
              </a:rPr>
              <a:t>Bạn nữ đã thể hiện biểu hiện học tập tự giác, tích cực bằng cách khi gặp bài khó đã không chùn bước, nghiêm túc suy nghĩ, cố gắng tìm ra cách giải. Trong khi bạn nam chưa có biểu hiện học tập tự giác, tích cực bởi vì khi gặp bài khó, bạn đã nhanh chóng nản chí, từ bỏ không suy nghĩ cách giải.</a:t>
            </a:r>
            <a:endParaRPr lang="en-US"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ADE8F404-4993-47CC-87B0-67D34243DD24}"/>
              </a:ext>
            </a:extLst>
          </p:cNvPr>
          <p:cNvSpPr txBox="1"/>
          <p:nvPr/>
        </p:nvSpPr>
        <p:spPr>
          <a:xfrm>
            <a:off x="3225084" y="4190697"/>
            <a:ext cx="6452316" cy="923330"/>
          </a:xfrm>
          <a:prstGeom prst="rect">
            <a:avLst/>
          </a:prstGeom>
          <a:noFill/>
        </p:spPr>
        <p:txBody>
          <a:bodyPr wrap="square" rtlCol="0">
            <a:spAutoFit/>
          </a:bodyPr>
          <a:lstStyle/>
          <a:p>
            <a:pPr algn="just"/>
            <a:r>
              <a:rPr lang="pt-BR" dirty="0">
                <a:latin typeface="Times New Roman" panose="02020603050405020304" pitchFamily="18" charset="0"/>
                <a:cs typeface="Times New Roman" panose="02020603050405020304" pitchFamily="18" charset="0"/>
              </a:rPr>
              <a:t>Bạn học sinh đã học tập tự giác, tích cực bằng cách lập ra kế hoạch học tập phù hợp với bản thân và nghiêm túc, quyết tâm thực hiện kế hoạch đó.</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5EE32B0F-180C-44E9-8C6A-111F0B6A5E9C}"/>
              </a:ext>
            </a:extLst>
          </p:cNvPr>
          <p:cNvSpPr txBox="1"/>
          <p:nvPr/>
        </p:nvSpPr>
        <p:spPr>
          <a:xfrm>
            <a:off x="10049385" y="2598890"/>
            <a:ext cx="1564447"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cực</a:t>
            </a:r>
            <a:endParaRPr lang="en-US"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48171BE7-BC43-46DD-A1AD-D973B5508380}"/>
              </a:ext>
            </a:extLst>
          </p:cNvPr>
          <p:cNvSpPr txBox="1"/>
          <p:nvPr/>
        </p:nvSpPr>
        <p:spPr>
          <a:xfrm>
            <a:off x="9968723" y="3269539"/>
            <a:ext cx="1725769" cy="830997"/>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Bạn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nữ</a:t>
            </a:r>
            <a:r>
              <a:rPr lang="en-US" sz="1600" dirty="0" smtClean="0">
                <a:latin typeface="Times New Roman" panose="02020603050405020304" pitchFamily="18" charset="0"/>
                <a:cs typeface="Times New Roman" panose="02020603050405020304" pitchFamily="18" charset="0"/>
              </a:rPr>
              <a:t> : </a:t>
            </a:r>
            <a:r>
              <a:rPr lang="en-US" sz="1600" dirty="0" err="1" smtClean="0">
                <a:latin typeface="Times New Roman" panose="02020603050405020304" pitchFamily="18" charset="0"/>
                <a:cs typeface="Times New Roman" panose="02020603050405020304" pitchFamily="18" charset="0"/>
              </a:rPr>
              <a:t>tích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cực</a:t>
            </a:r>
            <a:endParaRPr lang="en-US" sz="1600" dirty="0" smtClean="0">
              <a:latin typeface="Times New Roman" panose="02020603050405020304" pitchFamily="18" charset="0"/>
              <a:cs typeface="Times New Roman" panose="02020603050405020304" pitchFamily="18" charset="0"/>
            </a:endParaRPr>
          </a:p>
          <a:p>
            <a:r>
              <a:rPr lang="en-US" sz="1600" dirty="0" err="1" smtClean="0">
                <a:latin typeface="Times New Roman" panose="02020603050405020304" pitchFamily="18" charset="0"/>
                <a:cs typeface="Times New Roman" panose="02020603050405020304" pitchFamily="18" charset="0"/>
              </a:rPr>
              <a:t>Bạn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Chưa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tích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cực</a:t>
            </a:r>
            <a:endParaRPr lang="en-US" sz="1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C65F8DCA-4D6B-4884-A26D-17B1DEBAB720}"/>
              </a:ext>
            </a:extLst>
          </p:cNvPr>
          <p:cNvSpPr txBox="1"/>
          <p:nvPr/>
        </p:nvSpPr>
        <p:spPr>
          <a:xfrm>
            <a:off x="10107231" y="4292874"/>
            <a:ext cx="1448752"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cực</a:t>
            </a:r>
            <a:endParaRPr lang="en-US" sz="2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3FB9FB81-EDFF-4088-9409-E0A349B4461E}"/>
              </a:ext>
            </a:extLst>
          </p:cNvPr>
          <p:cNvSpPr txBox="1"/>
          <p:nvPr/>
        </p:nvSpPr>
        <p:spPr>
          <a:xfrm>
            <a:off x="1386196" y="3522292"/>
            <a:ext cx="1838888" cy="400110"/>
          </a:xfrm>
          <a:prstGeom prst="rect">
            <a:avLst/>
          </a:prstGeom>
          <a:noFill/>
        </p:spPr>
        <p:txBody>
          <a:bodyPr wrap="square" rtlCol="0">
            <a:spAutoFit/>
          </a:bodyPr>
          <a:lstStyle/>
          <a:p>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p>
        </p:txBody>
      </p:sp>
      <p:sp>
        <p:nvSpPr>
          <p:cNvPr id="16" name="TextBox 15">
            <a:extLst>
              <a:ext uri="{FF2B5EF4-FFF2-40B4-BE49-F238E27FC236}">
                <a16:creationId xmlns="" xmlns:a16="http://schemas.microsoft.com/office/drawing/2014/main" id="{3FB9FB81-EDFF-4088-9409-E0A349B4461E}"/>
              </a:ext>
            </a:extLst>
          </p:cNvPr>
          <p:cNvSpPr txBox="1"/>
          <p:nvPr/>
        </p:nvSpPr>
        <p:spPr>
          <a:xfrm>
            <a:off x="1309996" y="5053103"/>
            <a:ext cx="2560320" cy="400110"/>
          </a:xfrm>
          <a:prstGeom prst="rect">
            <a:avLst/>
          </a:prstGeom>
          <a:noFill/>
        </p:spPr>
        <p:txBody>
          <a:bodyPr wrap="square" rtlCol="0">
            <a:spAutoFit/>
          </a:bodyPr>
          <a:lstStyle/>
          <a:p>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endParaRPr lang="en-US" sz="2000" dirty="0"/>
          </a:p>
        </p:txBody>
      </p:sp>
      <p:sp>
        <p:nvSpPr>
          <p:cNvPr id="17" name="TextBox 16">
            <a:extLst>
              <a:ext uri="{FF2B5EF4-FFF2-40B4-BE49-F238E27FC236}">
                <a16:creationId xmlns="" xmlns:a16="http://schemas.microsoft.com/office/drawing/2014/main" id="{3FB9FB81-EDFF-4088-9409-E0A349B4461E}"/>
              </a:ext>
            </a:extLst>
          </p:cNvPr>
          <p:cNvSpPr txBox="1"/>
          <p:nvPr/>
        </p:nvSpPr>
        <p:spPr>
          <a:xfrm>
            <a:off x="1309996" y="5840426"/>
            <a:ext cx="2560320" cy="400110"/>
          </a:xfrm>
          <a:prstGeom prst="rect">
            <a:avLst/>
          </a:prstGeom>
          <a:noFill/>
        </p:spPr>
        <p:txBody>
          <a:bodyPr wrap="square" rtlCol="0">
            <a:spAutoFit/>
          </a:bodyPr>
          <a:lstStyle/>
          <a:p>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2000" dirty="0"/>
          </a:p>
        </p:txBody>
      </p:sp>
      <p:sp>
        <p:nvSpPr>
          <p:cNvPr id="18" name="TextBox 17">
            <a:extLst>
              <a:ext uri="{FF2B5EF4-FFF2-40B4-BE49-F238E27FC236}">
                <a16:creationId xmlns="" xmlns:a16="http://schemas.microsoft.com/office/drawing/2014/main" id="{ADE8F404-4993-47CC-87B0-67D34243DD24}"/>
              </a:ext>
            </a:extLst>
          </p:cNvPr>
          <p:cNvSpPr txBox="1"/>
          <p:nvPr/>
        </p:nvSpPr>
        <p:spPr>
          <a:xfrm>
            <a:off x="3225083" y="5053103"/>
            <a:ext cx="6469319" cy="646331"/>
          </a:xfrm>
          <a:prstGeom prst="rect">
            <a:avLst/>
          </a:prstGeom>
          <a:noFill/>
        </p:spPr>
        <p:txBody>
          <a:bodyPr wrap="square" rtlCol="0">
            <a:spAutoFit/>
          </a:bodyPr>
          <a:lstStyle/>
          <a:p>
            <a:r>
              <a:rPr lang="pt-BR" dirty="0">
                <a:latin typeface="Times New Roman" panose="02020603050405020304" pitchFamily="18" charset="0"/>
                <a:cs typeface="Times New Roman" panose="02020603050405020304" pitchFamily="18" charset="0"/>
              </a:rPr>
              <a:t>Bạn học sinh chưa tự giác, tích cực học tập khi bố mẹ nhắc nhở việc học bài nhưng không nghe lời.</a:t>
            </a:r>
            <a:endParaRPr lang="en-US"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ADE8F404-4993-47CC-87B0-67D34243DD24}"/>
              </a:ext>
            </a:extLst>
          </p:cNvPr>
          <p:cNvSpPr txBox="1"/>
          <p:nvPr/>
        </p:nvSpPr>
        <p:spPr>
          <a:xfrm>
            <a:off x="3225083" y="5694446"/>
            <a:ext cx="6452316" cy="738664"/>
          </a:xfrm>
          <a:prstGeom prst="rect">
            <a:avLst/>
          </a:prstGeom>
          <a:noFill/>
        </p:spPr>
        <p:txBody>
          <a:bodyPr wrap="square" rtlCol="0">
            <a:spAutoFit/>
          </a:bodyPr>
          <a:lstStyle/>
          <a:p>
            <a:r>
              <a:rPr lang="pt-BR" sz="1400" dirty="0">
                <a:latin typeface="Times New Roman" panose="02020603050405020304" pitchFamily="18" charset="0"/>
                <a:cs typeface="Times New Roman" panose="02020603050405020304" pitchFamily="18" charset="0"/>
              </a:rPr>
              <a:t>Bạn nữ đã học tập tự giác, tích cực khi chủ động làm hết bài tập được giao và còn nhắc nhở bạn nam cùng bàn về việc làm bài tập. Trong khi bạn nam không hề học tập tự giác, tích cực vì không chủ động làm bài tập mà lại chờ để chép bài của bạn.</a:t>
            </a:r>
            <a:endParaRPr lang="en-US" sz="1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0546EC11-EB33-4DF3-B4E3-FC03F313B8BC}"/>
              </a:ext>
            </a:extLst>
          </p:cNvPr>
          <p:cNvSpPr txBox="1"/>
          <p:nvPr/>
        </p:nvSpPr>
        <p:spPr>
          <a:xfrm>
            <a:off x="3225084" y="1640106"/>
            <a:ext cx="6452311" cy="1015663"/>
          </a:xfrm>
          <a:prstGeom prst="rect">
            <a:avLst/>
          </a:prstGeom>
          <a:noFill/>
        </p:spPr>
        <p:txBody>
          <a:bodyPr wrap="square" rtlCol="0">
            <a:spAutoFit/>
          </a:bodyPr>
          <a:lstStyle/>
          <a:p>
            <a:r>
              <a:rPr lang="pt-BR" sz="2000" dirty="0">
                <a:latin typeface="Times New Roman" panose="02020603050405020304" pitchFamily="18" charset="0"/>
                <a:cs typeface="Times New Roman" panose="02020603050405020304" pitchFamily="18" charset="0"/>
              </a:rPr>
              <a:t>Bạn học sinh đã học tập tự giác, tích cực bằng cách cố gắng hoàn thiện hết số lượng bài tập được giao, dù mệt cũng không bỏ dở.</a:t>
            </a:r>
            <a:endParaRPr lang="en-US" sz="20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BA4CDE64-0F6B-43B2-BA8B-A8FBBC7BFB4D}"/>
              </a:ext>
            </a:extLst>
          </p:cNvPr>
          <p:cNvSpPr txBox="1"/>
          <p:nvPr/>
        </p:nvSpPr>
        <p:spPr>
          <a:xfrm>
            <a:off x="9958373" y="1747827"/>
            <a:ext cx="1655459"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cực</a:t>
            </a:r>
            <a:endParaRPr lang="en-US" sz="20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C65F8DCA-4D6B-4884-A26D-17B1DEBAB720}"/>
              </a:ext>
            </a:extLst>
          </p:cNvPr>
          <p:cNvSpPr txBox="1"/>
          <p:nvPr/>
        </p:nvSpPr>
        <p:spPr>
          <a:xfrm>
            <a:off x="10010049" y="5053103"/>
            <a:ext cx="1552105"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Chưa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giác</a:t>
            </a:r>
            <a:endParaRPr lang="en-US" sz="2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48171BE7-BC43-46DD-A1AD-D973B5508380}"/>
              </a:ext>
            </a:extLst>
          </p:cNvPr>
          <p:cNvSpPr txBox="1"/>
          <p:nvPr/>
        </p:nvSpPr>
        <p:spPr>
          <a:xfrm>
            <a:off x="9958373" y="5694446"/>
            <a:ext cx="1725769" cy="830997"/>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Bạn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nữ</a:t>
            </a:r>
            <a:r>
              <a:rPr lang="en-US" sz="1600" dirty="0" smtClean="0">
                <a:latin typeface="Times New Roman" panose="02020603050405020304" pitchFamily="18" charset="0"/>
                <a:cs typeface="Times New Roman" panose="02020603050405020304" pitchFamily="18" charset="0"/>
              </a:rPr>
              <a:t> : </a:t>
            </a:r>
            <a:r>
              <a:rPr lang="en-US" sz="1600" dirty="0" err="1" smtClean="0">
                <a:latin typeface="Times New Roman" panose="02020603050405020304" pitchFamily="18" charset="0"/>
                <a:cs typeface="Times New Roman" panose="02020603050405020304" pitchFamily="18" charset="0"/>
              </a:rPr>
              <a:t>tích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cực</a:t>
            </a:r>
            <a:endParaRPr lang="en-US" sz="1600" dirty="0" smtClean="0">
              <a:latin typeface="Times New Roman" panose="02020603050405020304" pitchFamily="18" charset="0"/>
              <a:cs typeface="Times New Roman" panose="02020603050405020304" pitchFamily="18" charset="0"/>
            </a:endParaRPr>
          </a:p>
          <a:p>
            <a:r>
              <a:rPr lang="en-US" sz="1600" dirty="0" err="1" smtClean="0">
                <a:latin typeface="Times New Roman" panose="02020603050405020304" pitchFamily="18" charset="0"/>
                <a:cs typeface="Times New Roman" panose="02020603050405020304" pitchFamily="18" charset="0"/>
              </a:rPr>
              <a:t>Bạn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Chưa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tích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cực</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4">
                                            <p:txEl>
                                              <p:pRg st="0" end="0"/>
                                            </p:txEl>
                                          </p:spTgt>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3"/>
          <p:cNvSpPr txBox="1">
            <a:spLocks noChangeArrowheads="1"/>
          </p:cNvSpPr>
          <p:nvPr/>
        </p:nvSpPr>
        <p:spPr bwMode="auto">
          <a:xfrm>
            <a:off x="660010" y="494506"/>
            <a:ext cx="10679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Algerian" panose="04020705040A02060702" pitchFamily="82" charset="0"/>
                <a:ea typeface="+mn-ea"/>
                <a:cs typeface="+mn-cs"/>
              </a:rPr>
              <a:t>PHIẾU HỌC TẬP </a:t>
            </a:r>
            <a:r>
              <a:rPr kumimoji="0" lang="en-US" altLang="en-US" sz="3200" b="1" i="0" u="none" strike="noStrike" kern="1200" cap="none" spc="0" normalizeH="0" baseline="0" noProof="0" dirty="0" err="1">
                <a:ln>
                  <a:noFill/>
                </a:ln>
                <a:solidFill>
                  <a:srgbClr val="FF0000"/>
                </a:solidFill>
                <a:effectLst/>
                <a:uLnTx/>
                <a:uFillTx/>
                <a:latin typeface="Algerian" panose="04020705040A02060702" pitchFamily="82" charset="0"/>
                <a:ea typeface="+mn-ea"/>
                <a:cs typeface="+mn-cs"/>
              </a:rPr>
              <a:t>số</a:t>
            </a:r>
            <a:r>
              <a:rPr kumimoji="0" lang="en-US" altLang="en-US" sz="3200" b="1" i="0" u="none" strike="noStrike" kern="1200" cap="none" spc="0" normalizeH="0" noProof="0" dirty="0">
                <a:ln>
                  <a:noFill/>
                </a:ln>
                <a:solidFill>
                  <a:srgbClr val="FF0000"/>
                </a:solidFill>
                <a:effectLst/>
                <a:uLnTx/>
                <a:uFillTx/>
                <a:latin typeface="Algerian" panose="04020705040A02060702" pitchFamily="82" charset="0"/>
                <a:ea typeface="+mn-ea"/>
                <a:cs typeface="+mn-cs"/>
              </a:rPr>
              <a:t> 2</a:t>
            </a:r>
            <a:endParaRPr kumimoji="0" lang="en-US" altLang="en-US" sz="3200" b="1" i="0" u="none" strike="noStrike" kern="1200" cap="none" spc="0" normalizeH="0" baseline="0" noProof="0" dirty="0">
              <a:ln>
                <a:noFill/>
              </a:ln>
              <a:solidFill>
                <a:srgbClr val="FF0000"/>
              </a:solidFill>
              <a:effectLst/>
              <a:uLnTx/>
              <a:uFillTx/>
              <a:latin typeface="Algerian" panose="04020705040A02060702" pitchFamily="82" charset="0"/>
              <a:ea typeface="+mn-ea"/>
              <a:cs typeface="+mn-cs"/>
            </a:endParaRPr>
          </a:p>
        </p:txBody>
      </p:sp>
      <p:sp>
        <p:nvSpPr>
          <p:cNvPr id="8" name="Hộp Văn bản 32">
            <a:extLst>
              <a:ext uri="{FF2B5EF4-FFF2-40B4-BE49-F238E27FC236}">
                <a16:creationId xmlns:a16="http://schemas.microsoft.com/office/drawing/2014/main" xmlns="" id="{D92A4F44-1DBF-4881-9E17-6DEB4C151A78}"/>
              </a:ext>
            </a:extLst>
          </p:cNvPr>
          <p:cNvSpPr txBox="1"/>
          <p:nvPr/>
        </p:nvSpPr>
        <p:spPr>
          <a:xfrm>
            <a:off x="1408287" y="1373732"/>
            <a:ext cx="8444919" cy="400110"/>
          </a:xfrm>
          <a:prstGeom prst="rect">
            <a:avLst/>
          </a:prstGeom>
          <a:noFill/>
        </p:spPr>
        <p:txBody>
          <a:bodyPr wrap="square" rtlCol="0">
            <a:spAutoFit/>
          </a:bodyPr>
          <a:lstStyle/>
          <a:p>
            <a:r>
              <a:rPr lang="vi-VN" sz="2000" b="1" dirty="0" err="1">
                <a:latin typeface="+mj-lt"/>
              </a:rPr>
              <a:t>Báo</a:t>
            </a:r>
            <a:r>
              <a:rPr lang="vi-VN" sz="2000" b="1" dirty="0">
                <a:latin typeface="+mj-lt"/>
              </a:rPr>
              <a:t> </a:t>
            </a:r>
            <a:r>
              <a:rPr lang="vi-VN" sz="2000" b="1" dirty="0" err="1">
                <a:latin typeface="+mj-lt"/>
              </a:rPr>
              <a:t>cáo</a:t>
            </a:r>
            <a:r>
              <a:rPr lang="vi-VN" sz="2000" b="1" dirty="0">
                <a:latin typeface="+mj-lt"/>
              </a:rPr>
              <a:t>, </a:t>
            </a:r>
            <a:r>
              <a:rPr lang="vi-VN" sz="2000" b="1" dirty="0" err="1">
                <a:latin typeface="+mj-lt"/>
              </a:rPr>
              <a:t>thảo</a:t>
            </a:r>
            <a:r>
              <a:rPr lang="vi-VN" sz="2000" b="1" dirty="0">
                <a:latin typeface="+mj-lt"/>
              </a:rPr>
              <a:t> </a:t>
            </a:r>
            <a:r>
              <a:rPr lang="vi-VN" sz="2000" b="1" dirty="0" err="1">
                <a:latin typeface="+mj-lt"/>
              </a:rPr>
              <a:t>luận</a:t>
            </a:r>
            <a:r>
              <a:rPr lang="vi-VN" sz="2000" b="1" dirty="0">
                <a:latin typeface="+mj-lt"/>
              </a:rPr>
              <a:t>: </a:t>
            </a:r>
            <a:r>
              <a:rPr lang="vi-VN" sz="2000" dirty="0" err="1">
                <a:latin typeface="+mj-lt"/>
              </a:rPr>
              <a:t>Những</a:t>
            </a:r>
            <a:r>
              <a:rPr lang="vi-VN" sz="2000" dirty="0">
                <a:latin typeface="+mj-lt"/>
              </a:rPr>
              <a:t> </a:t>
            </a:r>
            <a:r>
              <a:rPr lang="vi-VN" sz="2000" dirty="0" err="1">
                <a:latin typeface="+mj-lt"/>
              </a:rPr>
              <a:t>biểu</a:t>
            </a:r>
            <a:r>
              <a:rPr lang="vi-VN" sz="2000" dirty="0">
                <a:latin typeface="+mj-lt"/>
              </a:rPr>
              <a:t> </a:t>
            </a:r>
            <a:r>
              <a:rPr lang="vi-VN" sz="2000" dirty="0" err="1">
                <a:latin typeface="+mj-lt"/>
              </a:rPr>
              <a:t>hiện</a:t>
            </a:r>
            <a:r>
              <a:rPr lang="vi-VN" sz="2000" dirty="0">
                <a:latin typeface="+mj-lt"/>
              </a:rPr>
              <a:t> </a:t>
            </a:r>
            <a:r>
              <a:rPr lang="vi-VN" sz="2000" dirty="0" err="1">
                <a:latin typeface="+mj-lt"/>
              </a:rPr>
              <a:t>khác</a:t>
            </a:r>
            <a:r>
              <a:rPr lang="vi-VN" sz="2000" dirty="0">
                <a:latin typeface="+mj-lt"/>
              </a:rPr>
              <a:t> </a:t>
            </a:r>
            <a:r>
              <a:rPr lang="vi-VN" sz="2000" dirty="0" err="1">
                <a:latin typeface="+mj-lt"/>
              </a:rPr>
              <a:t>của</a:t>
            </a:r>
            <a:r>
              <a:rPr lang="vi-VN" sz="2000" dirty="0">
                <a:latin typeface="+mj-lt"/>
              </a:rPr>
              <a:t> </a:t>
            </a:r>
            <a:r>
              <a:rPr lang="vi-VN" sz="2000" dirty="0" err="1">
                <a:latin typeface="+mj-lt"/>
              </a:rPr>
              <a:t>tự</a:t>
            </a:r>
            <a:r>
              <a:rPr lang="vi-VN" sz="2000" dirty="0">
                <a:latin typeface="+mj-lt"/>
              </a:rPr>
              <a:t> </a:t>
            </a:r>
            <a:r>
              <a:rPr lang="vi-VN" sz="2000" dirty="0" err="1">
                <a:latin typeface="+mj-lt"/>
              </a:rPr>
              <a:t>giác</a:t>
            </a:r>
            <a:r>
              <a:rPr lang="vi-VN" sz="2000" dirty="0">
                <a:latin typeface="+mj-lt"/>
              </a:rPr>
              <a:t>, </a:t>
            </a:r>
            <a:r>
              <a:rPr lang="vi-VN" sz="2000" dirty="0" err="1">
                <a:latin typeface="+mj-lt"/>
              </a:rPr>
              <a:t>tích</a:t>
            </a:r>
            <a:r>
              <a:rPr lang="vi-VN" sz="2000" dirty="0">
                <a:latin typeface="+mj-lt"/>
              </a:rPr>
              <a:t> </a:t>
            </a:r>
            <a:r>
              <a:rPr lang="vi-VN" sz="2000" dirty="0" err="1">
                <a:latin typeface="+mj-lt"/>
              </a:rPr>
              <a:t>cực</a:t>
            </a:r>
            <a:r>
              <a:rPr lang="vi-VN" sz="2000" dirty="0">
                <a:latin typeface="+mj-lt"/>
              </a:rPr>
              <a:t> trong </a:t>
            </a:r>
            <a:r>
              <a:rPr lang="vi-VN" sz="2000" dirty="0" err="1">
                <a:latin typeface="+mj-lt"/>
              </a:rPr>
              <a:t>học</a:t>
            </a:r>
            <a:r>
              <a:rPr lang="vi-VN" sz="2000" dirty="0">
                <a:latin typeface="+mj-lt"/>
              </a:rPr>
              <a:t> </a:t>
            </a:r>
            <a:r>
              <a:rPr lang="vi-VN" sz="2000" dirty="0" err="1">
                <a:latin typeface="+mj-lt"/>
              </a:rPr>
              <a:t>tập</a:t>
            </a:r>
            <a:r>
              <a:rPr lang="vi-VN" sz="2000" dirty="0">
                <a:latin typeface="+mj-lt"/>
              </a:rPr>
              <a:t>.</a:t>
            </a:r>
          </a:p>
        </p:txBody>
      </p:sp>
      <p:pic>
        <p:nvPicPr>
          <p:cNvPr id="9" name="Picture 10" descr="3 Phương Pháp Giúp Giữ Tỉnh Táo Khi Nghe Giảng - MODAFINIL VIETNAM -  AFINILVN">
            <a:extLst>
              <a:ext uri="{FF2B5EF4-FFF2-40B4-BE49-F238E27FC236}">
                <a16:creationId xmlns:a16="http://schemas.microsoft.com/office/drawing/2014/main" xmlns="" id="{E17511E5-26D7-45C1-943C-E4B6D4A859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632" y="2050209"/>
            <a:ext cx="2608301" cy="25984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3 Phương Pháp Giúp Giữ Tỉnh Táo Khi Nghe Giảng - MODAFINIL VIETNAM -  AFINILVN">
            <a:extLst>
              <a:ext uri="{FF2B5EF4-FFF2-40B4-BE49-F238E27FC236}">
                <a16:creationId xmlns:a16="http://schemas.microsoft.com/office/drawing/2014/main" xmlns="" id="{D9893CE4-5BC4-4D7C-98B8-A3C9572BA3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1460" y="2050209"/>
            <a:ext cx="2608301" cy="25984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Picture">
            <a:extLst>
              <a:ext uri="{FF2B5EF4-FFF2-40B4-BE49-F238E27FC236}">
                <a16:creationId xmlns:a16="http://schemas.microsoft.com/office/drawing/2014/main" xmlns="" id="{A30D68B7-DCD8-40CF-81E5-F2253192BC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8288" y="2032125"/>
            <a:ext cx="2608301" cy="25922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Picture">
            <a:extLst>
              <a:ext uri="{FF2B5EF4-FFF2-40B4-BE49-F238E27FC236}">
                <a16:creationId xmlns:a16="http://schemas.microsoft.com/office/drawing/2014/main" xmlns="" id="{4B0CEC5D-1F89-429C-8096-61ED42ABAD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33644" y="2032125"/>
            <a:ext cx="2608300" cy="2600622"/>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3">
            <a:extLst>
              <a:ext uri="{FF2B5EF4-FFF2-40B4-BE49-F238E27FC236}">
                <a16:creationId xmlns:a16="http://schemas.microsoft.com/office/drawing/2014/main" xmlns="" id="{68F95652-38A4-4E57-8528-425C8978DB4D}"/>
              </a:ext>
            </a:extLst>
          </p:cNvPr>
          <p:cNvSpPr txBox="1"/>
          <p:nvPr/>
        </p:nvSpPr>
        <p:spPr>
          <a:xfrm>
            <a:off x="660010" y="4825665"/>
            <a:ext cx="2575582" cy="40011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giảng</a:t>
            </a:r>
            <a:endParaRPr lang="en-US" sz="2000" dirty="0">
              <a:latin typeface="Times New Roman" panose="02020603050405020304" pitchFamily="18" charset="0"/>
              <a:cs typeface="Times New Roman" panose="02020603050405020304" pitchFamily="18" charset="0"/>
            </a:endParaRPr>
          </a:p>
        </p:txBody>
      </p:sp>
      <p:sp>
        <p:nvSpPr>
          <p:cNvPr id="15" name="Hộp Văn bản 27">
            <a:extLst>
              <a:ext uri="{FF2B5EF4-FFF2-40B4-BE49-F238E27FC236}">
                <a16:creationId xmlns:a16="http://schemas.microsoft.com/office/drawing/2014/main" xmlns="" id="{12EB277A-AA76-413D-BE5E-B9C4FD8A07E7}"/>
              </a:ext>
            </a:extLst>
          </p:cNvPr>
          <p:cNvSpPr txBox="1"/>
          <p:nvPr/>
        </p:nvSpPr>
        <p:spPr>
          <a:xfrm>
            <a:off x="3286685" y="4860750"/>
            <a:ext cx="2608301" cy="40011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endParaRPr lang="en-US" sz="2000" dirty="0">
              <a:latin typeface="Times New Roman" panose="02020603050405020304" pitchFamily="18" charset="0"/>
              <a:cs typeface="Times New Roman" panose="02020603050405020304" pitchFamily="18" charset="0"/>
            </a:endParaRPr>
          </a:p>
        </p:txBody>
      </p:sp>
      <p:sp>
        <p:nvSpPr>
          <p:cNvPr id="16" name="Hộp Văn bản 37">
            <a:extLst>
              <a:ext uri="{FF2B5EF4-FFF2-40B4-BE49-F238E27FC236}">
                <a16:creationId xmlns:a16="http://schemas.microsoft.com/office/drawing/2014/main" xmlns="" id="{783C67BD-C990-47F2-8B22-98E3E7486258}"/>
              </a:ext>
            </a:extLst>
          </p:cNvPr>
          <p:cNvSpPr txBox="1"/>
          <p:nvPr/>
        </p:nvSpPr>
        <p:spPr>
          <a:xfrm>
            <a:off x="6069194" y="4864302"/>
            <a:ext cx="2608301" cy="40011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bè</a:t>
            </a:r>
            <a:endParaRPr lang="en-US" sz="2000" dirty="0">
              <a:latin typeface="Times New Roman" panose="02020603050405020304" pitchFamily="18" charset="0"/>
              <a:cs typeface="Times New Roman" panose="02020603050405020304" pitchFamily="18" charset="0"/>
            </a:endParaRPr>
          </a:p>
        </p:txBody>
      </p:sp>
      <p:sp>
        <p:nvSpPr>
          <p:cNvPr id="17" name="Hộp Văn bản 39">
            <a:extLst>
              <a:ext uri="{FF2B5EF4-FFF2-40B4-BE49-F238E27FC236}">
                <a16:creationId xmlns:a16="http://schemas.microsoft.com/office/drawing/2014/main" xmlns="" id="{F348D36F-D256-4A8F-8545-EAB48997FB70}"/>
              </a:ext>
            </a:extLst>
          </p:cNvPr>
          <p:cNvSpPr txBox="1"/>
          <p:nvPr/>
        </p:nvSpPr>
        <p:spPr>
          <a:xfrm>
            <a:off x="8847240" y="4862945"/>
            <a:ext cx="2608301" cy="40011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20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2" name="Group 1"/>
          <p:cNvGrpSpPr/>
          <p:nvPr/>
        </p:nvGrpSpPr>
        <p:grpSpPr>
          <a:xfrm>
            <a:off x="597753" y="248268"/>
            <a:ext cx="10100727" cy="5330758"/>
            <a:chOff x="597753" y="248268"/>
            <a:chExt cx="9307899" cy="5330758"/>
          </a:xfrm>
        </p:grpSpPr>
        <p:grpSp>
          <p:nvGrpSpPr>
            <p:cNvPr id="18" name="Group 17"/>
            <p:cNvGrpSpPr/>
            <p:nvPr/>
          </p:nvGrpSpPr>
          <p:grpSpPr>
            <a:xfrm>
              <a:off x="597753" y="248268"/>
              <a:ext cx="5015423" cy="5330758"/>
              <a:chOff x="-813819" y="1817009"/>
              <a:chExt cx="6852236" cy="4502962"/>
            </a:xfrm>
          </p:grpSpPr>
          <p:pic>
            <p:nvPicPr>
              <p:cNvPr id="19"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813819" y="1817009"/>
                <a:ext cx="6852236" cy="4502962"/>
              </a:xfrm>
              <a:prstGeom prst="rect">
                <a:avLst/>
              </a:prstGeom>
              <a:noFill/>
              <a:ln>
                <a:noFill/>
              </a:ln>
            </p:spPr>
          </p:pic>
          <p:pic>
            <p:nvPicPr>
              <p:cNvPr id="20"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694414" y="1760932"/>
              <a:ext cx="449748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4400" b="1" i="0" u="none" strike="noStrike" kern="1200" cap="none" spc="0" normalizeH="0" baseline="0" noProof="0" dirty="0" smtClean="0">
                  <a:ln>
                    <a:noFill/>
                  </a:ln>
                  <a:solidFill>
                    <a:srgbClr val="0000FF"/>
                  </a:solidFill>
                  <a:effectLst/>
                  <a:uLnTx/>
                  <a:uFillTx/>
                  <a:latin typeface="Times New Roman" panose="02020603050405020304" pitchFamily="18" charset="0"/>
                  <a:ea typeface="Helvetica Neue"/>
                  <a:cs typeface="Times New Roman" panose="02020603050405020304" pitchFamily="18" charset="0"/>
                </a:rPr>
                <a:t>4: HỌC</a:t>
              </a:r>
              <a:r>
                <a:rPr kumimoji="0" lang="en-US" altLang="en-US" sz="4400" b="1" i="0" u="none" strike="noStrike" kern="1200" cap="none" spc="0" normalizeH="0" noProof="0" dirty="0" smtClean="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TẬP TỰ GIÁC, TÍCH CỰC</a:t>
              </a:r>
              <a:r>
                <a:rPr kumimoji="0" lang="en-US"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p:txBody>
        </p:sp>
        <p:sp>
          <p:nvSpPr>
            <p:cNvPr id="16" name="Rectangle 189"/>
            <p:cNvSpPr>
              <a:spLocks noChangeArrowheads="1"/>
            </p:cNvSpPr>
            <p:nvPr/>
          </p:nvSpPr>
          <p:spPr bwMode="auto">
            <a:xfrm>
              <a:off x="7238652" y="2868310"/>
              <a:ext cx="2667000" cy="584775"/>
            </a:xfrm>
            <a:prstGeom prst="rect">
              <a:avLst/>
            </a:prstGeom>
            <a:noFill/>
            <a:ln>
              <a:noFill/>
            </a:ln>
            <a:effec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0" cap="none" spc="0" normalizeH="0" baseline="0" noProof="0" dirty="0">
                <a:ln>
                  <a:noFill/>
                </a:ln>
                <a:solidFill>
                  <a:srgbClr val="0000FF"/>
                </a:solidFill>
                <a:effectLst/>
                <a:uLnTx/>
                <a:uFillTx/>
                <a:latin typeface="SVN-Vanilla Daisy Pro" panose="00000500000000000000" pitchFamily="2" charset="0"/>
                <a:ea typeface="微软雅黑" pitchFamily="34" charset="-122"/>
                <a:cs typeface="Times New Roman" pitchFamily="18" charset="0"/>
              </a:endParaRPr>
            </a:p>
          </p:txBody>
        </p:sp>
      </p:grpSp>
      <p:sp>
        <p:nvSpPr>
          <p:cNvPr id="3" name="TextBox 2">
            <a:extLst>
              <a:ext uri="{FF2B5EF4-FFF2-40B4-BE49-F238E27FC236}">
                <a16:creationId xmlns="" xmlns:a16="http://schemas.microsoft.com/office/drawing/2014/main" id="{544BC29B-8617-420C-AB2F-6CBE35F7D4C2}"/>
              </a:ext>
            </a:extLst>
          </p:cNvPr>
          <p:cNvSpPr txBox="1"/>
          <p:nvPr/>
        </p:nvSpPr>
        <p:spPr>
          <a:xfrm>
            <a:off x="6301658" y="742369"/>
            <a:ext cx="5280742" cy="954107"/>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Biểu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tự</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cực</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ABB1C43D-A721-4E8B-B51E-8E0631056E11}"/>
              </a:ext>
            </a:extLst>
          </p:cNvPr>
          <p:cNvSpPr txBox="1"/>
          <p:nvPr/>
        </p:nvSpPr>
        <p:spPr>
          <a:xfrm>
            <a:off x="6196764" y="1725506"/>
            <a:ext cx="5385636" cy="3416320"/>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Có mục tiêu học tập rõ ràng.</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Chủ động lập kế hoạch học tập để đạt được mục tiêu đã lập ra.</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Hoàn thành nhiệm vụ học tập mà không cần ai nhắc nhở.</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Luôn cố gắng, vượt khó, kiên trì học tập.</a:t>
            </a:r>
            <a:endParaRPr lang="en-US" sz="2400" dirty="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Có </a:t>
            </a:r>
            <a:r>
              <a:rPr lang="nl-NL" sz="2400" dirty="0">
                <a:latin typeface="Times New Roman" panose="02020603050405020304" pitchFamily="18" charset="0"/>
                <a:cs typeface="Times New Roman" panose="02020603050405020304" pitchFamily="18" charset="0"/>
              </a:rPr>
              <a:t>phương pháp học tập chủ động</a:t>
            </a:r>
            <a:r>
              <a:rPr lang="nl-NL" sz="2400" dirty="0" smtClean="0">
                <a:latin typeface="Times New Roman" panose="02020603050405020304" pitchFamily="18" charset="0"/>
                <a:cs typeface="Times New Roman" panose="02020603050405020304" pitchFamily="18" charset="0"/>
              </a:rPr>
              <a:t>.</a:t>
            </a:r>
          </a:p>
          <a:p>
            <a:r>
              <a:rPr lang="nl-NL" sz="2400" dirty="0" smtClean="0">
                <a:latin typeface="Times New Roman" panose="02020603050405020304" pitchFamily="18" charset="0"/>
                <a:cs typeface="Times New Roman" panose="02020603050405020304" pitchFamily="18" charset="0"/>
              </a:rPr>
              <a:t>- Biết </a:t>
            </a:r>
            <a:r>
              <a:rPr lang="nl-NL" sz="2400" dirty="0">
                <a:latin typeface="Times New Roman" panose="02020603050405020304" pitchFamily="18" charset="0"/>
                <a:cs typeface="Times New Roman" panose="02020603050405020304" pitchFamily="18" charset="0"/>
              </a:rPr>
              <a:t>vận dụng điều đã học vào cuộc sống</a:t>
            </a:r>
            <a:r>
              <a:rPr lang="nl-NL"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33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5.xml><?xml version="1.0" encoding="utf-8"?>
<a:theme xmlns:a="http://schemas.openxmlformats.org/drawingml/2006/main" name="www.33ppt.com ​​">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2177</Words>
  <Application>Microsoft Office PowerPoint</Application>
  <PresentationFormat>Custom</PresentationFormat>
  <Paragraphs>179</Paragraphs>
  <Slides>28</Slides>
  <Notes>5</Notes>
  <HiddenSlides>0</HiddenSlides>
  <MMClips>0</MMClips>
  <ScaleCrop>false</ScaleCrop>
  <HeadingPairs>
    <vt:vector size="4" baseType="variant">
      <vt:variant>
        <vt:lpstr>Theme</vt:lpstr>
      </vt:variant>
      <vt:variant>
        <vt:i4>9</vt:i4>
      </vt:variant>
      <vt:variant>
        <vt:lpstr>Slide Titles</vt:lpstr>
      </vt:variant>
      <vt:variant>
        <vt:i4>28</vt:i4>
      </vt:variant>
    </vt:vector>
  </HeadingPairs>
  <TitlesOfParts>
    <vt:vector size="37" baseType="lpstr">
      <vt:lpstr>Office 主题​​</vt:lpstr>
      <vt:lpstr>4_Office Theme</vt:lpstr>
      <vt:lpstr>1_Office Theme</vt:lpstr>
      <vt:lpstr>第一PPT，www.1ppt.com</vt:lpstr>
      <vt:lpstr>www.33ppt.com ​​</vt:lpstr>
      <vt:lpstr>2_Office Theme</vt:lpstr>
      <vt:lpstr>1_Thiết kế: Thạch Trương Thảo (0987 039 863)</vt:lpstr>
      <vt:lpstr>26_Office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2022-09-15T04:00:42Z</dcterms:created>
  <dcterms:modified xsi:type="dcterms:W3CDTF">2022-09-15T04:00:58Z</dcterms:modified>
</cp:coreProperties>
</file>