
<file path=[Content_Types].xml><?xml version="1.0" encoding="utf-8"?>
<Types xmlns="http://schemas.openxmlformats.org/package/2006/content-types">
  <Default Extension="png" ContentType="image/pn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60" r:id="rId2"/>
    <p:sldMasterId id="2147483672" r:id="rId3"/>
  </p:sldMasterIdLst>
  <p:notesMasterIdLst>
    <p:notesMasterId r:id="rId32"/>
  </p:notesMasterIdLst>
  <p:sldIdLst>
    <p:sldId id="256" r:id="rId4"/>
    <p:sldId id="257" r:id="rId5"/>
    <p:sldId id="266" r:id="rId6"/>
    <p:sldId id="265" r:id="rId7"/>
    <p:sldId id="267" r:id="rId8"/>
    <p:sldId id="258" r:id="rId9"/>
    <p:sldId id="259" r:id="rId10"/>
    <p:sldId id="260" r:id="rId11"/>
    <p:sldId id="264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55" d="100"/>
          <a:sy n="55" d="100"/>
        </p:scale>
        <p:origin x="-594" y="-96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749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9599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158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5712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5990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057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077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4377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418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8133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4798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4435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6527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8609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5125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1051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422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2543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85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5930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1705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9315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984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412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706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535061" y="4224697"/>
            <a:ext cx="11361532" cy="2407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57: CHIA SỐ CÓ BỐN CHỮ SỐ CHO SỐ CÓ MỘT CHỮ SỐ (T1)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891" y="6806930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422052" y="6737749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535061" y="4224697"/>
            <a:ext cx="11361532" cy="2407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57: CHIA SỐ CÓ BỐN CHỮ SỐ CHO SỐ CÓ MỘT CHỮ SỐ (T2)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891" y="6806930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422052" y="6737749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787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2446953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577660" y="1221702"/>
            <a:ext cx="11114477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57: CHIA SỐ CÓ BỐN CHỮ SỐ CHO SỐ CÓ MỘT CHỮ SỐ (T2)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865752" y="4038600"/>
            <a:ext cx="10515600" cy="4572000"/>
            <a:chOff x="975519" y="2514600"/>
            <a:chExt cx="14401800" cy="647700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41250" t="30000" r="10417" b="18148"/>
            <a:stretch/>
          </p:blipFill>
          <p:spPr>
            <a:xfrm>
              <a:off x="6538119" y="2514600"/>
              <a:ext cx="8839200" cy="53340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/>
            <a:srcRect l="10834" t="34445" r="58750" b="7037"/>
            <a:stretch/>
          </p:blipFill>
          <p:spPr>
            <a:xfrm>
              <a:off x="975519" y="2971800"/>
              <a:ext cx="5562600" cy="6019800"/>
            </a:xfrm>
            <a:prstGeom prst="rect">
              <a:avLst/>
            </a:prstGeom>
          </p:spPr>
        </p:pic>
      </p:grpSp>
      <p:sp>
        <p:nvSpPr>
          <p:cNvPr id="25" name="TextBox 24"/>
          <p:cNvSpPr txBox="1"/>
          <p:nvPr/>
        </p:nvSpPr>
        <p:spPr>
          <a:xfrm>
            <a:off x="1115451" y="2068494"/>
            <a:ext cx="1401620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9 365 con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thóc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con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thúng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thóc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thúng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thóc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8049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577660" y="1221702"/>
            <a:ext cx="11114477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57: CHIA SỐ CÓ BỐN CHỮ SỐ CHO SỐ CÓ MỘT CHỮ SỐ (T2)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46667" t="30741" r="29583" b="58148"/>
          <a:stretch/>
        </p:blipFill>
        <p:spPr>
          <a:xfrm>
            <a:off x="5951853" y="2102335"/>
            <a:ext cx="4343400" cy="1143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3750" t="79630" r="56250" b="9259"/>
          <a:stretch/>
        </p:blipFill>
        <p:spPr>
          <a:xfrm>
            <a:off x="1848498" y="6887607"/>
            <a:ext cx="4831747" cy="100661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154144" y="3600363"/>
            <a:ext cx="2618988" cy="1290054"/>
            <a:chOff x="1846491" y="3784866"/>
            <a:chExt cx="2618988" cy="1290054"/>
          </a:xfrm>
        </p:grpSpPr>
        <p:sp>
          <p:nvSpPr>
            <p:cNvPr id="17" name="TextBox 16"/>
            <p:cNvSpPr txBox="1"/>
            <p:nvPr/>
          </p:nvSpPr>
          <p:spPr>
            <a:xfrm>
              <a:off x="1846491" y="3787914"/>
              <a:ext cx="13388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9 365</a:t>
              </a: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3182270" y="3886200"/>
              <a:ext cx="0" cy="118872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>
              <a:off x="3825399" y="3779520"/>
              <a:ext cx="0" cy="128016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3566319" y="3784866"/>
              <a:ext cx="4411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503597" y="4281966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177847" y="4281966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558847" y="4281966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851781" y="4281966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578572" y="4960521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823226" y="4960521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098587" y="4281966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823226" y="5530497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062451" y="5530497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355497" y="4281966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062451" y="6100473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778799" y="3410563"/>
            <a:ext cx="78053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Clr>
                <a:srgbClr val="C0504D">
                  <a:lumMod val="60000"/>
                  <a:lumOff val="40000"/>
                </a:srgbClr>
              </a:buClr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 chia 3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3.</a:t>
            </a:r>
          </a:p>
          <a:p>
            <a:pPr>
              <a:buClr>
                <a:srgbClr val="C0504D">
                  <a:lumMod val="60000"/>
                  <a:lumOff val="40000"/>
                </a:srgbClr>
              </a:buClr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3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9; 9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0.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778799" y="4635909"/>
            <a:ext cx="78053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Clr>
                <a:srgbClr val="C0504D">
                  <a:lumMod val="60000"/>
                  <a:lumOff val="40000"/>
                </a:srgbClr>
              </a:buClr>
              <a:buFont typeface="Arial" panose="020B0604020202020204" pitchFamily="34" charset="0"/>
              <a:buChar char="•"/>
            </a:pP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3; 3 chia 3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1.</a:t>
            </a:r>
          </a:p>
          <a:p>
            <a:pPr>
              <a:buClr>
                <a:srgbClr val="C0504D">
                  <a:lumMod val="60000"/>
                  <a:lumOff val="40000"/>
                </a:srgbClr>
              </a:buClr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1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3; 3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0.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842919" y="7086600"/>
            <a:ext cx="767710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Clr>
                <a:srgbClr val="C0504D">
                  <a:lumMod val="60000"/>
                  <a:lumOff val="40000"/>
                </a:srgbClr>
              </a:buClr>
              <a:buFont typeface="Arial" panose="020B0604020202020204" pitchFamily="34" charset="0"/>
              <a:buChar char="•"/>
            </a:pP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5; 5 chia 3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1.</a:t>
            </a:r>
          </a:p>
          <a:p>
            <a:pPr>
              <a:buClr>
                <a:srgbClr val="C0504D">
                  <a:lumMod val="60000"/>
                  <a:lumOff val="40000"/>
                </a:srgbClr>
              </a:buClr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1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3; 5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778799" y="5861255"/>
            <a:ext cx="78053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Clr>
                <a:srgbClr val="C0504D">
                  <a:lumMod val="60000"/>
                  <a:lumOff val="40000"/>
                </a:srgbClr>
              </a:buClr>
              <a:buFont typeface="Arial" panose="020B0604020202020204" pitchFamily="34" charset="0"/>
              <a:buChar char="•"/>
            </a:pP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6; 6 chia 3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2.</a:t>
            </a:r>
          </a:p>
          <a:p>
            <a:pPr>
              <a:buClr>
                <a:srgbClr val="C0504D">
                  <a:lumMod val="60000"/>
                  <a:lumOff val="40000"/>
                </a:srgbClr>
              </a:buClr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2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6; 6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0.</a:t>
            </a:r>
          </a:p>
        </p:txBody>
      </p:sp>
    </p:spTree>
    <p:extLst>
      <p:ext uri="{BB962C8B-B14F-4D97-AF65-F5344CB8AC3E}">
        <p14:creationId xmlns:p14="http://schemas.microsoft.com/office/powerpoint/2010/main" val="189187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577660" y="1221702"/>
            <a:ext cx="11114477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57: CHIA SỐ CÓ BỐN CHỮ SỐ CHO SỐ CÓ MỘT CHỮ SỐ (T2)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47917" t="18889" r="24167" b="68518"/>
          <a:stretch/>
        </p:blipFill>
        <p:spPr>
          <a:xfrm>
            <a:off x="5776119" y="2355627"/>
            <a:ext cx="4756650" cy="12069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7917" t="63333" r="56667" b="24075"/>
          <a:stretch/>
        </p:blipFill>
        <p:spPr>
          <a:xfrm>
            <a:off x="1751189" y="7037478"/>
            <a:ext cx="4658730" cy="931746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2974552" y="4139908"/>
            <a:ext cx="2618988" cy="1290054"/>
            <a:chOff x="1846491" y="3784866"/>
            <a:chExt cx="2618988" cy="1290054"/>
          </a:xfrm>
        </p:grpSpPr>
        <p:sp>
          <p:nvSpPr>
            <p:cNvPr id="25" name="TextBox 24"/>
            <p:cNvSpPr txBox="1"/>
            <p:nvPr/>
          </p:nvSpPr>
          <p:spPr>
            <a:xfrm>
              <a:off x="1846491" y="3787914"/>
              <a:ext cx="13388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2 249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3182270" y="3886200"/>
              <a:ext cx="0" cy="118872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3825399" y="3779520"/>
              <a:ext cx="0" cy="128016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3566319" y="3784866"/>
              <a:ext cx="4411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4393381" y="4821511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379255" y="4821511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698181" y="4821511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615327" y="5500066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859981" y="5500066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002981" y="4821511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882859" y="6070042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599207" y="3950108"/>
            <a:ext cx="857478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Clr>
                <a:srgbClr val="C0504D">
                  <a:lumMod val="60000"/>
                  <a:lumOff val="40000"/>
                </a:srgbClr>
              </a:buClr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22 chia 4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5,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5.</a:t>
            </a:r>
          </a:p>
          <a:p>
            <a:pPr>
              <a:buClr>
                <a:srgbClr val="C0504D">
                  <a:lumMod val="60000"/>
                  <a:lumOff val="40000"/>
                </a:srgbClr>
              </a:buClr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5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20; 22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599207" y="5175454"/>
            <a:ext cx="857478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Clr>
                <a:srgbClr val="C0504D">
                  <a:lumMod val="60000"/>
                  <a:lumOff val="40000"/>
                </a:srgbClr>
              </a:buClr>
              <a:buFont typeface="Arial" panose="020B0604020202020204" pitchFamily="34" charset="0"/>
              <a:buChar char="•"/>
            </a:pP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4; 24 chia 4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6.</a:t>
            </a:r>
          </a:p>
          <a:p>
            <a:pPr>
              <a:buClr>
                <a:srgbClr val="C0504D">
                  <a:lumMod val="60000"/>
                  <a:lumOff val="40000"/>
                </a:srgbClr>
              </a:buClr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6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24; 24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24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0.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599207" y="6400800"/>
            <a:ext cx="78053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Clr>
                <a:srgbClr val="C0504D">
                  <a:lumMod val="60000"/>
                  <a:lumOff val="40000"/>
                </a:srgbClr>
              </a:buClr>
              <a:buFont typeface="Arial" panose="020B0604020202020204" pitchFamily="34" charset="0"/>
              <a:buChar char="•"/>
            </a:pP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9; 9 chia 4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2.</a:t>
            </a:r>
          </a:p>
          <a:p>
            <a:pPr>
              <a:buClr>
                <a:srgbClr val="C0504D">
                  <a:lumMod val="60000"/>
                  <a:lumOff val="40000"/>
                </a:srgbClr>
              </a:buClr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2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8; 9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622445" y="4821511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2119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36" grpId="0"/>
      <p:bldP spid="37" grpId="0"/>
      <p:bldP spid="38" grpId="0"/>
      <p:bldP spid="39" grpId="0"/>
      <p:bldP spid="41" grpId="0"/>
      <p:bldP spid="44" grpId="0"/>
      <p:bldP spid="45" grpId="0"/>
      <p:bldP spid="47" grpId="0"/>
      <p:bldP spid="4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1638680" y="1991843"/>
            <a:ext cx="2474675" cy="681454"/>
            <a:chOff x="1470819" y="1943100"/>
            <a:chExt cx="2474675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826975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a)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2577660" y="1221702"/>
            <a:ext cx="11114477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57: CHIA SỐ CÓ BỐN CHỮ SỐ CHO SỐ CÓ MỘT CHỮ SỐ (T2)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951058" y="3356331"/>
            <a:ext cx="8620955" cy="1290054"/>
            <a:chOff x="3951058" y="3356331"/>
            <a:chExt cx="8620955" cy="1290054"/>
          </a:xfrm>
        </p:grpSpPr>
        <p:grpSp>
          <p:nvGrpSpPr>
            <p:cNvPr id="25" name="Group 24"/>
            <p:cNvGrpSpPr/>
            <p:nvPr/>
          </p:nvGrpSpPr>
          <p:grpSpPr>
            <a:xfrm>
              <a:off x="3951058" y="3356331"/>
              <a:ext cx="2618988" cy="1290054"/>
              <a:chOff x="1846491" y="3784866"/>
              <a:chExt cx="2618988" cy="1290054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1846491" y="3787914"/>
                <a:ext cx="133882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6 729</a:t>
                </a:r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>
                <a:off x="3182270" y="3886200"/>
                <a:ext cx="0" cy="118872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rot="5400000">
                <a:off x="3825399" y="3779520"/>
                <a:ext cx="0" cy="128016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/>
              <p:cNvSpPr txBox="1"/>
              <p:nvPr/>
            </p:nvSpPr>
            <p:spPr>
              <a:xfrm>
                <a:off x="3566319" y="3784866"/>
                <a:ext cx="44114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6</a:t>
                </a: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9953025" y="3356331"/>
              <a:ext cx="2618988" cy="1290054"/>
              <a:chOff x="1846491" y="3784866"/>
              <a:chExt cx="2618988" cy="1290054"/>
            </a:xfrm>
          </p:grpSpPr>
          <p:sp>
            <p:nvSpPr>
              <p:cNvPr id="39" name="TextBox 38"/>
              <p:cNvSpPr txBox="1"/>
              <p:nvPr/>
            </p:nvSpPr>
            <p:spPr>
              <a:xfrm>
                <a:off x="1846491" y="3787914"/>
                <a:ext cx="133882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4 163</a:t>
                </a:r>
              </a:p>
            </p:txBody>
          </p:sp>
          <p:cxnSp>
            <p:nvCxnSpPr>
              <p:cNvPr id="40" name="Straight Connector 39"/>
              <p:cNvCxnSpPr/>
              <p:nvPr/>
            </p:nvCxnSpPr>
            <p:spPr>
              <a:xfrm>
                <a:off x="3182270" y="3886200"/>
                <a:ext cx="0" cy="118872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rot="5400000">
                <a:off x="3825399" y="3779520"/>
                <a:ext cx="0" cy="128016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41"/>
              <p:cNvSpPr txBox="1"/>
              <p:nvPr/>
            </p:nvSpPr>
            <p:spPr>
              <a:xfrm>
                <a:off x="3566319" y="3784866"/>
                <a:ext cx="44114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8</a:t>
                </a:r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3933539" y="4037934"/>
            <a:ext cx="2705924" cy="2581032"/>
            <a:chOff x="3933539" y="4037934"/>
            <a:chExt cx="2705924" cy="2581032"/>
          </a:xfrm>
        </p:grpSpPr>
        <p:sp>
          <p:nvSpPr>
            <p:cNvPr id="32" name="TextBox 31"/>
            <p:cNvSpPr txBox="1"/>
            <p:nvPr/>
          </p:nvSpPr>
          <p:spPr>
            <a:xfrm>
              <a:off x="5300635" y="4037934"/>
              <a:ext cx="13388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1 121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933539" y="4037934"/>
              <a:ext cx="82586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0 7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343818" y="4646385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12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570271" y="5275021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09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584069" y="5911080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3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589210" y="5906621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3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9935842" y="3991065"/>
            <a:ext cx="2449444" cy="1948023"/>
            <a:chOff x="3933539" y="4037934"/>
            <a:chExt cx="2449444" cy="1948023"/>
          </a:xfrm>
        </p:grpSpPr>
        <p:sp>
          <p:nvSpPr>
            <p:cNvPr id="49" name="TextBox 48"/>
            <p:cNvSpPr txBox="1"/>
            <p:nvPr/>
          </p:nvSpPr>
          <p:spPr>
            <a:xfrm>
              <a:off x="5300635" y="4037934"/>
              <a:ext cx="10823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520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933539" y="4037934"/>
              <a:ext cx="10823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16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343818" y="4646385"/>
              <a:ext cx="95410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03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620136" y="5278071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3</a:t>
              </a: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2880519" y="6889200"/>
            <a:ext cx="51748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6 729 : 6 = 1 121 (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3)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9256704" y="6889200"/>
            <a:ext cx="47900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4 163 : 8 = 520 (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335662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1638680" y="2366546"/>
            <a:ext cx="2267054" cy="681454"/>
            <a:chOff x="1470819" y="1943100"/>
            <a:chExt cx="2267054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619354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b)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?</a:t>
              </a:r>
            </a:p>
          </p:txBody>
        </p:sp>
      </p:grp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2577660" y="1221702"/>
            <a:ext cx="11114477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57: CHIA SỐ CÓ BỐN CHỮ SỐ CHO SỐ CÓ MỘT CHỮ SỐ (T2)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2083" t="34444" r="6666" b="35926"/>
          <a:stretch/>
        </p:blipFill>
        <p:spPr>
          <a:xfrm>
            <a:off x="594519" y="4267200"/>
            <a:ext cx="15240000" cy="278356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023519" y="5181600"/>
            <a:ext cx="2438400" cy="716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6 729</a:t>
            </a:r>
          </a:p>
        </p:txBody>
      </p:sp>
      <p:sp>
        <p:nvSpPr>
          <p:cNvPr id="45" name="Rectangle 44"/>
          <p:cNvSpPr/>
          <p:nvPr/>
        </p:nvSpPr>
        <p:spPr>
          <a:xfrm>
            <a:off x="4023678" y="6146661"/>
            <a:ext cx="2438400" cy="716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4 163</a:t>
            </a:r>
          </a:p>
        </p:txBody>
      </p:sp>
      <p:sp>
        <p:nvSpPr>
          <p:cNvPr id="52" name="Rectangle 51"/>
          <p:cNvSpPr/>
          <p:nvPr/>
        </p:nvSpPr>
        <p:spPr>
          <a:xfrm>
            <a:off x="6995319" y="5158740"/>
            <a:ext cx="2438400" cy="716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7" name="Rectangle 56"/>
          <p:cNvSpPr/>
          <p:nvPr/>
        </p:nvSpPr>
        <p:spPr>
          <a:xfrm>
            <a:off x="6995319" y="6154281"/>
            <a:ext cx="2438400" cy="716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8" name="Rectangle 57"/>
          <p:cNvSpPr/>
          <p:nvPr/>
        </p:nvSpPr>
        <p:spPr>
          <a:xfrm>
            <a:off x="9967119" y="5181600"/>
            <a:ext cx="2438400" cy="716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1 121</a:t>
            </a:r>
          </a:p>
        </p:txBody>
      </p:sp>
      <p:sp>
        <p:nvSpPr>
          <p:cNvPr id="59" name="Rectangle 58"/>
          <p:cNvSpPr/>
          <p:nvPr/>
        </p:nvSpPr>
        <p:spPr>
          <a:xfrm>
            <a:off x="9890919" y="6141720"/>
            <a:ext cx="2438400" cy="716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520</a:t>
            </a:r>
          </a:p>
        </p:txBody>
      </p:sp>
      <p:sp>
        <p:nvSpPr>
          <p:cNvPr id="61" name="Rectangle 60"/>
          <p:cNvSpPr/>
          <p:nvPr/>
        </p:nvSpPr>
        <p:spPr>
          <a:xfrm>
            <a:off x="13015119" y="5227320"/>
            <a:ext cx="2438400" cy="716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2" name="Rectangle 61"/>
          <p:cNvSpPr/>
          <p:nvPr/>
        </p:nvSpPr>
        <p:spPr>
          <a:xfrm>
            <a:off x="13015119" y="6187440"/>
            <a:ext cx="2438400" cy="716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9937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5" grpId="0" animBg="1"/>
      <p:bldP spid="52" grpId="0" animBg="1"/>
      <p:bldP spid="57" grpId="0" animBg="1"/>
      <p:bldP spid="58" grpId="0" animBg="1"/>
      <p:bldP spid="59" grpId="0" animBg="1"/>
      <p:bldP spid="61" grpId="0" animBg="1"/>
      <p:bldP spid="6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2577660" y="1221702"/>
            <a:ext cx="11114477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57: CHIA SỐ CÓ BỐN CHỮ SỐ CHO SỐ CÓ MỘT CHỮ SỐ (T2)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4167" t="18148" r="12083" b="10000"/>
          <a:stretch/>
        </p:blipFill>
        <p:spPr>
          <a:xfrm>
            <a:off x="1919476" y="2323134"/>
            <a:ext cx="12430844" cy="599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502489"/>
      </p:ext>
    </p:extLst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2577660" y="1221702"/>
            <a:ext cx="11114477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57: CHIA SỐ CÓ BỐN CHỮ SỐ CHO SỐ CÓ MỘT CHỮ SỐ (T2)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227478" y="2449837"/>
            <a:ext cx="13814839" cy="1851005"/>
            <a:chOff x="1470819" y="1943100"/>
            <a:chExt cx="13814839" cy="1851005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3167139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Đội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quân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tướng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Cao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Lỗ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6 308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Tướng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quân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muốn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chia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ấy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nhóm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nhỏ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nhóm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7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Họ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chia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nhóm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còn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dư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mấy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2447623" y="4953000"/>
            <a:ext cx="11351859" cy="289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endParaRPr lang="en-US" sz="3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algn="ctr">
              <a:lnSpc>
                <a:spcPct val="120000"/>
              </a:lnSpc>
            </a:pP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6 308 : 7 = 901 (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1)</a:t>
            </a:r>
          </a:p>
          <a:p>
            <a:pPr algn="ctr">
              <a:lnSpc>
                <a:spcPct val="120000"/>
              </a:lnSpc>
            </a:pPr>
            <a:r>
              <a:rPr lang="nl-NL" sz="3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	   	 Đáp số: 901 nhóm dư 1 người.</a:t>
            </a:r>
            <a:endParaRPr lang="en-US" sz="3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940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823119" y="2223522"/>
            <a:ext cx="14478000" cy="1266230"/>
            <a:chOff x="1470819" y="1943100"/>
            <a:chExt cx="14478000" cy="1266230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20" y="1947446"/>
              <a:ext cx="13830299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 algn="just">
                <a:buFontTx/>
                <a:buAutoNum type="alphaLcParenR"/>
              </a:pP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con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kiến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chúa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tuổi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thọ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9 940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gấp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đuôi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tuổi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thọ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ve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sầu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ve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sầu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tuổi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thọ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2577660" y="1221702"/>
            <a:ext cx="11114477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57: CHIA SỐ CÓ BỐN CHỮ SỐ CHO SỐ CÓ MỘT CHỮ SỐ (T2)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4583" t="30000" b="17407"/>
          <a:stretch/>
        </p:blipFill>
        <p:spPr>
          <a:xfrm>
            <a:off x="7681752" y="3489752"/>
            <a:ext cx="8305800" cy="54102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47197" y="4343400"/>
            <a:ext cx="7204075" cy="289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endParaRPr lang="en-US" sz="3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thọ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ve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sầu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 algn="ctr">
              <a:lnSpc>
                <a:spcPct val="120000"/>
              </a:lnSpc>
            </a:pP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9 490 : 2 = 4 745 (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algn="ctr">
              <a:lnSpc>
                <a:spcPct val="120000"/>
              </a:lnSpc>
            </a:pP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	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4 745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832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823119" y="2223522"/>
            <a:ext cx="14173200" cy="1851005"/>
            <a:chOff x="1470819" y="1943100"/>
            <a:chExt cx="14173200" cy="1851005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20" y="1947446"/>
              <a:ext cx="13525499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b)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ve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sầu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chui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lên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mặt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đất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mà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gặp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con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chim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algn="just"/>
              <a:endPara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2577660" y="1221702"/>
            <a:ext cx="11114477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57: CHIA SỐ CÓ BỐN CHỮ SỐ CHO SỐ CÓ MỘT CHỮ SỐ (T2)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4583" t="30000" b="17407"/>
          <a:stretch/>
        </p:blipFill>
        <p:spPr>
          <a:xfrm>
            <a:off x="3871118" y="3124200"/>
            <a:ext cx="9241665" cy="60198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7298221" y="4357284"/>
            <a:ext cx="2449200" cy="3969852"/>
            <a:chOff x="7298221" y="4357284"/>
            <a:chExt cx="2449200" cy="3969852"/>
          </a:xfrm>
        </p:grpSpPr>
        <p:sp>
          <p:nvSpPr>
            <p:cNvPr id="14" name="Freeform 13"/>
            <p:cNvSpPr/>
            <p:nvPr/>
          </p:nvSpPr>
          <p:spPr>
            <a:xfrm>
              <a:off x="7298221" y="4360648"/>
              <a:ext cx="2449200" cy="3966488"/>
            </a:xfrm>
            <a:custGeom>
              <a:avLst/>
              <a:gdLst>
                <a:gd name="connsiteX0" fmla="*/ 2351747 w 2449200"/>
                <a:gd name="connsiteY0" fmla="*/ 3966488 h 3966488"/>
                <a:gd name="connsiteX1" fmla="*/ 2339555 w 2449200"/>
                <a:gd name="connsiteY1" fmla="*/ 3308120 h 3966488"/>
                <a:gd name="connsiteX2" fmla="*/ 1242275 w 2449200"/>
                <a:gd name="connsiteY2" fmla="*/ 3277640 h 3966488"/>
                <a:gd name="connsiteX3" fmla="*/ 1236179 w 2449200"/>
                <a:gd name="connsiteY3" fmla="*/ 2600984 h 3966488"/>
                <a:gd name="connsiteX4" fmla="*/ 1888451 w 2449200"/>
                <a:gd name="connsiteY4" fmla="*/ 2552216 h 3966488"/>
                <a:gd name="connsiteX5" fmla="*/ 1992083 w 2449200"/>
                <a:gd name="connsiteY5" fmla="*/ 2192552 h 3966488"/>
                <a:gd name="connsiteX6" fmla="*/ 2333459 w 2449200"/>
                <a:gd name="connsiteY6" fmla="*/ 2204744 h 3966488"/>
                <a:gd name="connsiteX7" fmla="*/ 2321267 w 2449200"/>
                <a:gd name="connsiteY7" fmla="*/ 1838984 h 3966488"/>
                <a:gd name="connsiteX8" fmla="*/ 2028659 w 2449200"/>
                <a:gd name="connsiteY8" fmla="*/ 1857272 h 3966488"/>
                <a:gd name="connsiteX9" fmla="*/ 1992083 w 2449200"/>
                <a:gd name="connsiteY9" fmla="*/ 1186712 h 3966488"/>
                <a:gd name="connsiteX10" fmla="*/ 1230083 w 2449200"/>
                <a:gd name="connsiteY10" fmla="*/ 1174520 h 3966488"/>
                <a:gd name="connsiteX11" fmla="*/ 1138643 w 2449200"/>
                <a:gd name="connsiteY11" fmla="*/ 1485416 h 3966488"/>
                <a:gd name="connsiteX12" fmla="*/ 102323 w 2449200"/>
                <a:gd name="connsiteY12" fmla="*/ 1497608 h 3966488"/>
                <a:gd name="connsiteX13" fmla="*/ 71843 w 2449200"/>
                <a:gd name="connsiteY13" fmla="*/ 1150136 h 3966488"/>
                <a:gd name="connsiteX14" fmla="*/ 401027 w 2449200"/>
                <a:gd name="connsiteY14" fmla="*/ 1150136 h 3966488"/>
                <a:gd name="connsiteX15" fmla="*/ 370547 w 2449200"/>
                <a:gd name="connsiteY15" fmla="*/ 101624 h 3966488"/>
                <a:gd name="connsiteX16" fmla="*/ 364451 w 2449200"/>
                <a:gd name="connsiteY16" fmla="*/ 40664 h 3966488"/>
                <a:gd name="connsiteX17" fmla="*/ 364451 w 2449200"/>
                <a:gd name="connsiteY17" fmla="*/ 40664 h 396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449200" h="3966488">
                  <a:moveTo>
                    <a:pt x="2351747" y="3966488"/>
                  </a:moveTo>
                  <a:cubicBezTo>
                    <a:pt x="2438107" y="3694708"/>
                    <a:pt x="2524467" y="3422928"/>
                    <a:pt x="2339555" y="3308120"/>
                  </a:cubicBezTo>
                  <a:cubicBezTo>
                    <a:pt x="2154643" y="3193312"/>
                    <a:pt x="1426171" y="3395496"/>
                    <a:pt x="1242275" y="3277640"/>
                  </a:cubicBezTo>
                  <a:cubicBezTo>
                    <a:pt x="1058379" y="3159784"/>
                    <a:pt x="1128483" y="2721888"/>
                    <a:pt x="1236179" y="2600984"/>
                  </a:cubicBezTo>
                  <a:cubicBezTo>
                    <a:pt x="1343875" y="2480080"/>
                    <a:pt x="1762467" y="2620288"/>
                    <a:pt x="1888451" y="2552216"/>
                  </a:cubicBezTo>
                  <a:cubicBezTo>
                    <a:pt x="2014435" y="2484144"/>
                    <a:pt x="1917915" y="2250464"/>
                    <a:pt x="1992083" y="2192552"/>
                  </a:cubicBezTo>
                  <a:cubicBezTo>
                    <a:pt x="2066251" y="2134640"/>
                    <a:pt x="2278595" y="2263672"/>
                    <a:pt x="2333459" y="2204744"/>
                  </a:cubicBezTo>
                  <a:cubicBezTo>
                    <a:pt x="2388323" y="2145816"/>
                    <a:pt x="2372067" y="1896896"/>
                    <a:pt x="2321267" y="1838984"/>
                  </a:cubicBezTo>
                  <a:cubicBezTo>
                    <a:pt x="2270467" y="1781072"/>
                    <a:pt x="2083523" y="1965984"/>
                    <a:pt x="2028659" y="1857272"/>
                  </a:cubicBezTo>
                  <a:cubicBezTo>
                    <a:pt x="1973795" y="1748560"/>
                    <a:pt x="2125179" y="1300504"/>
                    <a:pt x="1992083" y="1186712"/>
                  </a:cubicBezTo>
                  <a:cubicBezTo>
                    <a:pt x="1858987" y="1072920"/>
                    <a:pt x="1372323" y="1124736"/>
                    <a:pt x="1230083" y="1174520"/>
                  </a:cubicBezTo>
                  <a:cubicBezTo>
                    <a:pt x="1087843" y="1224304"/>
                    <a:pt x="1326603" y="1431568"/>
                    <a:pt x="1138643" y="1485416"/>
                  </a:cubicBezTo>
                  <a:cubicBezTo>
                    <a:pt x="950683" y="1539264"/>
                    <a:pt x="280123" y="1553488"/>
                    <a:pt x="102323" y="1497608"/>
                  </a:cubicBezTo>
                  <a:cubicBezTo>
                    <a:pt x="-75477" y="1441728"/>
                    <a:pt x="22059" y="1208048"/>
                    <a:pt x="71843" y="1150136"/>
                  </a:cubicBezTo>
                  <a:cubicBezTo>
                    <a:pt x="121627" y="1092224"/>
                    <a:pt x="351243" y="1324888"/>
                    <a:pt x="401027" y="1150136"/>
                  </a:cubicBezTo>
                  <a:cubicBezTo>
                    <a:pt x="450811" y="975384"/>
                    <a:pt x="376643" y="286536"/>
                    <a:pt x="370547" y="101624"/>
                  </a:cubicBezTo>
                  <a:cubicBezTo>
                    <a:pt x="364451" y="-83288"/>
                    <a:pt x="364451" y="40664"/>
                    <a:pt x="364451" y="40664"/>
                  </a:cubicBezTo>
                  <a:lnTo>
                    <a:pt x="364451" y="40664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7621266" y="4357284"/>
              <a:ext cx="90966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534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542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535061" y="4224697"/>
            <a:ext cx="11361532" cy="2407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57: CHA SỐ CÓ BỐN CHỮ SỐ CHO SỐ CÓ MỘT CHỮ SỐ (T3)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891" y="6806930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422052" y="6737749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124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4811256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1499809" y="2009512"/>
            <a:ext cx="4349354" cy="681454"/>
            <a:chOff x="1470819" y="1943100"/>
            <a:chExt cx="4349354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3701654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Đặt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rồi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sp>
        <p:nvSpPr>
          <p:cNvPr id="49" name="Text Box 14"/>
          <p:cNvSpPr txBox="1">
            <a:spLocks noChangeArrowheads="1"/>
          </p:cNvSpPr>
          <p:nvPr/>
        </p:nvSpPr>
        <p:spPr bwMode="auto">
          <a:xfrm>
            <a:off x="2542981" y="1205780"/>
            <a:ext cx="11183836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57: CHIA SỐ CÓ BỐN CHỮ SỐ CHO SỐ CÓ MỘT CHỮ SỐ (T3)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8750" t="41852" r="1667" b="40371"/>
          <a:stretch/>
        </p:blipFill>
        <p:spPr>
          <a:xfrm>
            <a:off x="1280319" y="2800496"/>
            <a:ext cx="13944600" cy="155660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393795" y="4326622"/>
            <a:ext cx="2705924" cy="3262635"/>
            <a:chOff x="1393795" y="4326622"/>
            <a:chExt cx="2705924" cy="3262635"/>
          </a:xfrm>
        </p:grpSpPr>
        <p:grpSp>
          <p:nvGrpSpPr>
            <p:cNvPr id="53" name="Group 52"/>
            <p:cNvGrpSpPr/>
            <p:nvPr/>
          </p:nvGrpSpPr>
          <p:grpSpPr>
            <a:xfrm>
              <a:off x="1411314" y="4326622"/>
              <a:ext cx="2618988" cy="1290054"/>
              <a:chOff x="1846491" y="3784866"/>
              <a:chExt cx="2618988" cy="1290054"/>
            </a:xfrm>
          </p:grpSpPr>
          <p:sp>
            <p:nvSpPr>
              <p:cNvPr id="59" name="TextBox 58"/>
              <p:cNvSpPr txBox="1"/>
              <p:nvPr/>
            </p:nvSpPr>
            <p:spPr>
              <a:xfrm>
                <a:off x="1846491" y="3787914"/>
                <a:ext cx="133882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5 025</a:t>
                </a:r>
              </a:p>
            </p:txBody>
          </p:sp>
          <p:cxnSp>
            <p:nvCxnSpPr>
              <p:cNvPr id="60" name="Straight Connector 59"/>
              <p:cNvCxnSpPr/>
              <p:nvPr/>
            </p:nvCxnSpPr>
            <p:spPr>
              <a:xfrm>
                <a:off x="3182270" y="3886200"/>
                <a:ext cx="0" cy="118872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rot="5400000">
                <a:off x="3825399" y="3779520"/>
                <a:ext cx="0" cy="128016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TextBox 61"/>
              <p:cNvSpPr txBox="1"/>
              <p:nvPr/>
            </p:nvSpPr>
            <p:spPr>
              <a:xfrm>
                <a:off x="3566319" y="3784866"/>
                <a:ext cx="44114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5</a:t>
                </a: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1393795" y="5008225"/>
              <a:ext cx="2705924" cy="2581032"/>
              <a:chOff x="3933539" y="4037934"/>
              <a:chExt cx="2705924" cy="2581032"/>
            </a:xfrm>
          </p:grpSpPr>
          <p:sp>
            <p:nvSpPr>
              <p:cNvPr id="64" name="TextBox 63"/>
              <p:cNvSpPr txBox="1"/>
              <p:nvPr/>
            </p:nvSpPr>
            <p:spPr>
              <a:xfrm>
                <a:off x="5300635" y="4037934"/>
                <a:ext cx="133882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1 005</a:t>
                </a: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3933539" y="4037934"/>
                <a:ext cx="82586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0 0</a:t>
                </a: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4343818" y="4646385"/>
                <a:ext cx="69762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02</a:t>
                </a: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4570271" y="5275021"/>
                <a:ext cx="69762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25</a:t>
                </a: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4584069" y="5911080"/>
                <a:ext cx="69762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 0</a:t>
                </a:r>
              </a:p>
            </p:txBody>
          </p:sp>
        </p:grpSp>
      </p:grpSp>
      <p:grpSp>
        <p:nvGrpSpPr>
          <p:cNvPr id="15" name="Group 14"/>
          <p:cNvGrpSpPr/>
          <p:nvPr/>
        </p:nvGrpSpPr>
        <p:grpSpPr>
          <a:xfrm>
            <a:off x="5045581" y="4326622"/>
            <a:ext cx="2636171" cy="2604453"/>
            <a:chOff x="5045581" y="4326622"/>
            <a:chExt cx="2636171" cy="2604453"/>
          </a:xfrm>
        </p:grpSpPr>
        <p:grpSp>
          <p:nvGrpSpPr>
            <p:cNvPr id="54" name="Group 53"/>
            <p:cNvGrpSpPr/>
            <p:nvPr/>
          </p:nvGrpSpPr>
          <p:grpSpPr>
            <a:xfrm>
              <a:off x="5062764" y="4326622"/>
              <a:ext cx="2618988" cy="1290054"/>
              <a:chOff x="1846491" y="3784866"/>
              <a:chExt cx="2618988" cy="1290054"/>
            </a:xfrm>
          </p:grpSpPr>
          <p:sp>
            <p:nvSpPr>
              <p:cNvPr id="55" name="TextBox 54"/>
              <p:cNvSpPr txBox="1"/>
              <p:nvPr/>
            </p:nvSpPr>
            <p:spPr>
              <a:xfrm>
                <a:off x="1846491" y="3787914"/>
                <a:ext cx="133882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3 296</a:t>
                </a:r>
              </a:p>
            </p:txBody>
          </p:sp>
          <p:cxnSp>
            <p:nvCxnSpPr>
              <p:cNvPr id="56" name="Straight Connector 55"/>
              <p:cNvCxnSpPr/>
              <p:nvPr/>
            </p:nvCxnSpPr>
            <p:spPr>
              <a:xfrm>
                <a:off x="3182270" y="3886200"/>
                <a:ext cx="0" cy="118872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5400000">
                <a:off x="3825399" y="3779520"/>
                <a:ext cx="0" cy="128016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extBox 57"/>
              <p:cNvSpPr txBox="1"/>
              <p:nvPr/>
            </p:nvSpPr>
            <p:spPr>
              <a:xfrm>
                <a:off x="3566319" y="3784866"/>
                <a:ext cx="44114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5045581" y="4986102"/>
              <a:ext cx="2449444" cy="1944973"/>
              <a:chOff x="3933539" y="4037934"/>
              <a:chExt cx="2449444" cy="1944973"/>
            </a:xfrm>
          </p:grpSpPr>
          <p:sp>
            <p:nvSpPr>
              <p:cNvPr id="72" name="TextBox 71"/>
              <p:cNvSpPr txBox="1"/>
              <p:nvPr/>
            </p:nvSpPr>
            <p:spPr>
              <a:xfrm>
                <a:off x="5300635" y="4037934"/>
                <a:ext cx="108234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824</a:t>
                </a: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3933539" y="4037934"/>
                <a:ext cx="108234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  09</a:t>
                </a: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4343818" y="4646385"/>
                <a:ext cx="95410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 16</a:t>
                </a: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4570271" y="5275021"/>
                <a:ext cx="69762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 0</a:t>
                </a:r>
              </a:p>
            </p:txBody>
          </p:sp>
        </p:grpSp>
      </p:grpSp>
      <p:grpSp>
        <p:nvGrpSpPr>
          <p:cNvPr id="16" name="Group 15"/>
          <p:cNvGrpSpPr/>
          <p:nvPr/>
        </p:nvGrpSpPr>
        <p:grpSpPr>
          <a:xfrm>
            <a:off x="8727534" y="4326622"/>
            <a:ext cx="2705924" cy="3262635"/>
            <a:chOff x="8727534" y="4326622"/>
            <a:chExt cx="2705924" cy="3262635"/>
          </a:xfrm>
        </p:grpSpPr>
        <p:sp>
          <p:nvSpPr>
            <p:cNvPr id="78" name="TextBox 77"/>
            <p:cNvSpPr txBox="1"/>
            <p:nvPr/>
          </p:nvSpPr>
          <p:spPr>
            <a:xfrm>
              <a:off x="8745053" y="4329670"/>
              <a:ext cx="13388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2 487</a:t>
              </a:r>
            </a:p>
          </p:txBody>
        </p:sp>
        <p:cxnSp>
          <p:nvCxnSpPr>
            <p:cNvPr id="79" name="Straight Connector 78"/>
            <p:cNvCxnSpPr/>
            <p:nvPr/>
          </p:nvCxnSpPr>
          <p:spPr>
            <a:xfrm>
              <a:off x="10080832" y="4427956"/>
              <a:ext cx="0" cy="118872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10723961" y="4321276"/>
              <a:ext cx="0" cy="128016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/>
            <p:cNvSpPr txBox="1"/>
            <p:nvPr/>
          </p:nvSpPr>
          <p:spPr>
            <a:xfrm>
              <a:off x="10464881" y="4326622"/>
              <a:ext cx="4411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0094630" y="5008225"/>
              <a:ext cx="13388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1 243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727534" y="5008225"/>
              <a:ext cx="82586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0 4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9137813" y="5616676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08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9364266" y="6245312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07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9378064" y="6881371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1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2432201" y="4326622"/>
            <a:ext cx="2636171" cy="2604453"/>
            <a:chOff x="12432201" y="4326622"/>
            <a:chExt cx="2636171" cy="2604453"/>
          </a:xfrm>
        </p:grpSpPr>
        <p:grpSp>
          <p:nvGrpSpPr>
            <p:cNvPr id="88" name="Group 87"/>
            <p:cNvGrpSpPr/>
            <p:nvPr/>
          </p:nvGrpSpPr>
          <p:grpSpPr>
            <a:xfrm>
              <a:off x="12449384" y="4326622"/>
              <a:ext cx="2618988" cy="1290054"/>
              <a:chOff x="1846491" y="3784866"/>
              <a:chExt cx="2618988" cy="1290054"/>
            </a:xfrm>
          </p:grpSpPr>
          <p:sp>
            <p:nvSpPr>
              <p:cNvPr id="89" name="TextBox 88"/>
              <p:cNvSpPr txBox="1"/>
              <p:nvPr/>
            </p:nvSpPr>
            <p:spPr>
              <a:xfrm>
                <a:off x="1846491" y="3787914"/>
                <a:ext cx="133882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7 369</a:t>
                </a:r>
              </a:p>
            </p:txBody>
          </p:sp>
          <p:cxnSp>
            <p:nvCxnSpPr>
              <p:cNvPr id="90" name="Straight Connector 89"/>
              <p:cNvCxnSpPr/>
              <p:nvPr/>
            </p:nvCxnSpPr>
            <p:spPr>
              <a:xfrm>
                <a:off x="3182270" y="3886200"/>
                <a:ext cx="0" cy="118872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 rot="5400000">
                <a:off x="3825399" y="3779520"/>
                <a:ext cx="0" cy="128016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" name="TextBox 91"/>
              <p:cNvSpPr txBox="1"/>
              <p:nvPr/>
            </p:nvSpPr>
            <p:spPr>
              <a:xfrm>
                <a:off x="3566319" y="3784866"/>
                <a:ext cx="44114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8</a:t>
                </a:r>
              </a:p>
            </p:txBody>
          </p:sp>
        </p:grpSp>
        <p:grpSp>
          <p:nvGrpSpPr>
            <p:cNvPr id="93" name="Group 92"/>
            <p:cNvGrpSpPr/>
            <p:nvPr/>
          </p:nvGrpSpPr>
          <p:grpSpPr>
            <a:xfrm>
              <a:off x="12432201" y="4986102"/>
              <a:ext cx="2449444" cy="1944973"/>
              <a:chOff x="3933539" y="4037934"/>
              <a:chExt cx="2449444" cy="1944973"/>
            </a:xfrm>
          </p:grpSpPr>
          <p:sp>
            <p:nvSpPr>
              <p:cNvPr id="94" name="TextBox 93"/>
              <p:cNvSpPr txBox="1"/>
              <p:nvPr/>
            </p:nvSpPr>
            <p:spPr>
              <a:xfrm>
                <a:off x="5300635" y="4037934"/>
                <a:ext cx="108234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921</a:t>
                </a:r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3933539" y="4037934"/>
                <a:ext cx="108234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  16</a:t>
                </a: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4343818" y="4646385"/>
                <a:ext cx="95410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 09</a:t>
                </a: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4570271" y="5275021"/>
                <a:ext cx="69762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 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358476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1623219" y="2252597"/>
            <a:ext cx="5649390" cy="681454"/>
            <a:chOff x="1470819" y="1943100"/>
            <a:chExt cx="5649390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5001690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nhẩm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(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theo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mẫu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).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2016088" y="6205121"/>
            <a:ext cx="31935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indent="-742950">
              <a:buFontTx/>
              <a:buAutoNum type="alphaLcParenR"/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7 000 : 7 =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27498" t="35185" r="26252" b="34445"/>
          <a:stretch/>
        </p:blipFill>
        <p:spPr>
          <a:xfrm>
            <a:off x="4709319" y="3143388"/>
            <a:ext cx="6858000" cy="253313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157119" y="7620000"/>
            <a:ext cx="29706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c)  8000 : 4 =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897816" y="6205121"/>
            <a:ext cx="31566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b)  9 000 : 3 =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209591" y="6205121"/>
            <a:ext cx="13388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1 000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3054449" y="6205121"/>
            <a:ext cx="13388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3 000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078491" y="7620000"/>
            <a:ext cx="13388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2 000</a:t>
            </a:r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2542981" y="1205780"/>
            <a:ext cx="11183836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57: CHIA SỐ CÓ BỐN CHỮ SỐ CHO SỐ CÓ MỘT CHỮ SỐ (T3)</a:t>
            </a:r>
          </a:p>
        </p:txBody>
      </p:sp>
    </p:spTree>
    <p:extLst>
      <p:ext uri="{BB962C8B-B14F-4D97-AF65-F5344CB8AC3E}">
        <p14:creationId xmlns:p14="http://schemas.microsoft.com/office/powerpoint/2010/main" val="117671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1" grpId="0"/>
      <p:bldP spid="22" grpId="0"/>
      <p:bldP spid="25" grpId="0"/>
      <p:bldP spid="26" grpId="0"/>
      <p:bldP spid="3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1638680" y="2442746"/>
            <a:ext cx="2475444" cy="681454"/>
            <a:chOff x="1470819" y="1943100"/>
            <a:chExt cx="2475444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827744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&gt; ; &lt; ; =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30833" t="22592" r="35833" b="43333"/>
          <a:stretch/>
        </p:blipFill>
        <p:spPr>
          <a:xfrm>
            <a:off x="4171092" y="3307080"/>
            <a:ext cx="7904922" cy="459105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419704" y="3581400"/>
            <a:ext cx="480615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419703" y="5149111"/>
            <a:ext cx="480615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419703" y="6716822"/>
            <a:ext cx="480615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27" name="Text Box 14"/>
          <p:cNvSpPr txBox="1">
            <a:spLocks noChangeArrowheads="1"/>
          </p:cNvSpPr>
          <p:nvPr/>
        </p:nvSpPr>
        <p:spPr bwMode="auto">
          <a:xfrm>
            <a:off x="2542981" y="1205780"/>
            <a:ext cx="11183836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57: CHIA SỐ CÓ BỐN CHỮ SỐ CHO SỐ CÓ MỘT CHỮ SỐ (T3)</a:t>
            </a:r>
          </a:p>
        </p:txBody>
      </p:sp>
    </p:spTree>
    <p:extLst>
      <p:ext uri="{BB962C8B-B14F-4D97-AF65-F5344CB8AC3E}">
        <p14:creationId xmlns:p14="http://schemas.microsoft.com/office/powerpoint/2010/main" val="106611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5" grpId="0" animBg="1"/>
      <p:bldP spid="2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959132" y="2102898"/>
            <a:ext cx="14363700" cy="681454"/>
            <a:chOff x="1470819" y="1943100"/>
            <a:chExt cx="14363700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20" y="1947446"/>
              <a:ext cx="1371599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?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5000" t="20370" r="8333" b="10741"/>
          <a:stretch/>
        </p:blipFill>
        <p:spPr>
          <a:xfrm>
            <a:off x="10538620" y="2256608"/>
            <a:ext cx="5531802" cy="584610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10202" y="2941981"/>
            <a:ext cx="9398097" cy="4401205"/>
            <a:chOff x="1110202" y="2941981"/>
            <a:chExt cx="9398097" cy="4401205"/>
          </a:xfrm>
        </p:grpSpPr>
        <p:sp>
          <p:nvSpPr>
            <p:cNvPr id="16" name="TextBox 15"/>
            <p:cNvSpPr txBox="1"/>
            <p:nvPr/>
          </p:nvSpPr>
          <p:spPr>
            <a:xfrm>
              <a:off x="1110202" y="2941981"/>
              <a:ext cx="9398097" cy="4401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ba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vệ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tinh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bay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quanh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thiên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Vệ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tinh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B bay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vòng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1 527 km,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dài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gấp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3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lần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vòng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vệ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tinh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A.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Vậy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vệ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tinh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A bay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vòng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          km.</a:t>
              </a:r>
            </a:p>
            <a:p>
              <a:pPr algn="just"/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Vệ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tinh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C bay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vòng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dài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gấp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4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lần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vòng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vệ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tinh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A.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vậy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vệ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tinh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C bay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vòng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         km.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7097270" y="4813902"/>
              <a:ext cx="1371600" cy="640080"/>
            </a:xfrm>
            <a:prstGeom prst="roundRect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3642519" y="6629400"/>
              <a:ext cx="1371600" cy="640080"/>
            </a:xfrm>
            <a:prstGeom prst="roundRect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287770" y="4779999"/>
            <a:ext cx="99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509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22608" y="6629400"/>
            <a:ext cx="12114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2036</a:t>
            </a:r>
          </a:p>
        </p:txBody>
      </p: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2542981" y="1205780"/>
            <a:ext cx="11183836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57: CHIA SỐ CÓ BỐN CHỮ SỐ CHO SỐ CÓ MỘT CHỮ SỐ (T3)</a:t>
            </a:r>
          </a:p>
        </p:txBody>
      </p:sp>
    </p:spTree>
    <p:extLst>
      <p:ext uri="{BB962C8B-B14F-4D97-AF65-F5344CB8AC3E}">
        <p14:creationId xmlns:p14="http://schemas.microsoft.com/office/powerpoint/2010/main" val="318481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677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501460" y="1143000"/>
            <a:ext cx="11266877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57: CHIA SỐ CÓ BỐN CHỮ SỐ CHO SỐ CÓ MỘT CHỮ SỐ (T1)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46919" y="2057400"/>
            <a:ext cx="14774018" cy="6096000"/>
            <a:chOff x="-1005681" y="1143000"/>
            <a:chExt cx="17983200" cy="75438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32500" t="16667" r="1666" b="10740"/>
            <a:stretch/>
          </p:blipFill>
          <p:spPr>
            <a:xfrm>
              <a:off x="4937919" y="1143000"/>
              <a:ext cx="12039600" cy="74676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t="53704" r="62500" b="9999"/>
            <a:stretch/>
          </p:blipFill>
          <p:spPr>
            <a:xfrm>
              <a:off x="-1005681" y="4953000"/>
              <a:ext cx="6858000" cy="3733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9938346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501460" y="1143000"/>
            <a:ext cx="11266877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57: CHIA SỐ CÓ BỐN CHỮ SỐ CHO SỐ CÓ MỘT CHỮ SỐ (T1)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1250" t="44074" r="40833" b="44074"/>
          <a:stretch/>
        </p:blipFill>
        <p:spPr>
          <a:xfrm>
            <a:off x="5545861" y="2030943"/>
            <a:ext cx="5105400" cy="12192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160272" y="3813360"/>
            <a:ext cx="2618988" cy="1290054"/>
            <a:chOff x="1846491" y="3784866"/>
            <a:chExt cx="2618988" cy="1290054"/>
          </a:xfrm>
        </p:grpSpPr>
        <p:sp>
          <p:nvSpPr>
            <p:cNvPr id="9" name="TextBox 8"/>
            <p:cNvSpPr txBox="1"/>
            <p:nvPr/>
          </p:nvSpPr>
          <p:spPr>
            <a:xfrm>
              <a:off x="1846491" y="3787914"/>
              <a:ext cx="13388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6 408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3182270" y="3886200"/>
              <a:ext cx="0" cy="118872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5400000">
              <a:off x="3825399" y="3779520"/>
              <a:ext cx="0" cy="128016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3566319" y="3784866"/>
              <a:ext cx="4411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509725" y="4494963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83975" y="4494963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64975" y="4494963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857909" y="4494963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84700" y="5173518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29354" y="5173518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104715" y="4494963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829354" y="5743494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068579" y="5743494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61625" y="4494963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068579" y="6313470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784927" y="3623560"/>
            <a:ext cx="78053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 chia 2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3.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3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6; 6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0.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784927" y="4848906"/>
            <a:ext cx="78053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4; 4 chia 2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2.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2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4; 4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0.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849047" y="7299597"/>
            <a:ext cx="767710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8; 8 chia 2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4.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4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8; 8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784927" y="6074252"/>
            <a:ext cx="78053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0; 0 chia 2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0,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0.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0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0; 0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0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0.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21667" t="67037" r="50000" b="20370"/>
          <a:stretch/>
        </p:blipFill>
        <p:spPr>
          <a:xfrm>
            <a:off x="2079176" y="7118086"/>
            <a:ext cx="4419951" cy="110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0006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501460" y="1143000"/>
            <a:ext cx="11266877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57: CHIA SỐ CÓ BỐN CHỮ SỐ CHO SỐ CÓ MỘT CHỮ SỐ (T1)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160272" y="3813360"/>
            <a:ext cx="2618988" cy="1290054"/>
            <a:chOff x="1846491" y="3784866"/>
            <a:chExt cx="2618988" cy="1290054"/>
          </a:xfrm>
        </p:grpSpPr>
        <p:sp>
          <p:nvSpPr>
            <p:cNvPr id="9" name="TextBox 8"/>
            <p:cNvSpPr txBox="1"/>
            <p:nvPr/>
          </p:nvSpPr>
          <p:spPr>
            <a:xfrm>
              <a:off x="1846491" y="3787914"/>
              <a:ext cx="13388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1 275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3182270" y="3886200"/>
              <a:ext cx="0" cy="118872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5400000">
              <a:off x="3825399" y="3779520"/>
              <a:ext cx="0" cy="128016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3566319" y="3784866"/>
              <a:ext cx="4411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556919" y="4494963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19465" y="4494963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93512" y="4520931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857909" y="4494963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97153" y="5187119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182573" y="4494963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058105" y="5176739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068579" y="5769114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784927" y="3623560"/>
            <a:ext cx="857478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12 chia 3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4.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4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12; 12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0.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784927" y="4848906"/>
            <a:ext cx="78053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7; 7 chia 3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2.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2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6; 7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784927" y="6074252"/>
            <a:ext cx="857478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5; 15 chia 3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5,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5.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5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15; 15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0.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36667" t="38148" r="35000" b="49260"/>
          <a:stretch/>
        </p:blipFill>
        <p:spPr>
          <a:xfrm>
            <a:off x="5532753" y="1921594"/>
            <a:ext cx="5181600" cy="12954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/>
          <a:srcRect l="7003" t="80158" r="64664" b="7250"/>
          <a:stretch/>
        </p:blipFill>
        <p:spPr>
          <a:xfrm>
            <a:off x="2191747" y="6666052"/>
            <a:ext cx="4194810" cy="104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3021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27" grpId="0"/>
      <p:bldP spid="28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501460" y="1143000"/>
            <a:ext cx="11266877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57: CHIA SỐ CÓ BỐN CHỮ SỐ CHO SỐ CÓ MỘT CHỮ SỐ (T1)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623219" y="2252597"/>
            <a:ext cx="1956071" cy="681454"/>
            <a:chOff x="1470819" y="1943100"/>
            <a:chExt cx="1956071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308371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678932" y="3500090"/>
            <a:ext cx="11168126" cy="1290054"/>
            <a:chOff x="2263550" y="3886200"/>
            <a:chExt cx="11168126" cy="1290054"/>
          </a:xfrm>
        </p:grpSpPr>
        <p:grpSp>
          <p:nvGrpSpPr>
            <p:cNvPr id="21" name="Group 20"/>
            <p:cNvGrpSpPr/>
            <p:nvPr/>
          </p:nvGrpSpPr>
          <p:grpSpPr>
            <a:xfrm>
              <a:off x="2263550" y="3886200"/>
              <a:ext cx="2618988" cy="1290054"/>
              <a:chOff x="1846491" y="3784866"/>
              <a:chExt cx="2618988" cy="1290054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1846491" y="3787914"/>
                <a:ext cx="133882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6 393</a:t>
                </a:r>
              </a:p>
            </p:txBody>
          </p:sp>
          <p:cxnSp>
            <p:nvCxnSpPr>
              <p:cNvPr id="25" name="Straight Connector 24"/>
              <p:cNvCxnSpPr/>
              <p:nvPr/>
            </p:nvCxnSpPr>
            <p:spPr>
              <a:xfrm>
                <a:off x="3182270" y="3886200"/>
                <a:ext cx="0" cy="118872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rot="5400000">
                <a:off x="3825399" y="3779520"/>
                <a:ext cx="0" cy="128016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/>
              <p:cNvSpPr txBox="1"/>
              <p:nvPr/>
            </p:nvSpPr>
            <p:spPr>
              <a:xfrm>
                <a:off x="3566319" y="3784866"/>
                <a:ext cx="44114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6538119" y="3886200"/>
              <a:ext cx="2618988" cy="1290054"/>
              <a:chOff x="1846491" y="3784866"/>
              <a:chExt cx="2618988" cy="1290054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1846491" y="3787914"/>
                <a:ext cx="133882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6 606</a:t>
                </a:r>
              </a:p>
            </p:txBody>
          </p:sp>
          <p:cxnSp>
            <p:nvCxnSpPr>
              <p:cNvPr id="42" name="Straight Connector 41"/>
              <p:cNvCxnSpPr/>
              <p:nvPr/>
            </p:nvCxnSpPr>
            <p:spPr>
              <a:xfrm>
                <a:off x="3182270" y="3886200"/>
                <a:ext cx="0" cy="118872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rot="5400000">
                <a:off x="3825399" y="3779520"/>
                <a:ext cx="0" cy="128016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/>
              <p:cNvSpPr txBox="1"/>
              <p:nvPr/>
            </p:nvSpPr>
            <p:spPr>
              <a:xfrm>
                <a:off x="3566319" y="3784866"/>
                <a:ext cx="44114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6</a:t>
                </a: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10812688" y="3886200"/>
              <a:ext cx="2618988" cy="1290054"/>
              <a:chOff x="1846491" y="3784866"/>
              <a:chExt cx="2618988" cy="1290054"/>
            </a:xfrm>
          </p:grpSpPr>
          <p:sp>
            <p:nvSpPr>
              <p:cNvPr id="46" name="TextBox 45"/>
              <p:cNvSpPr txBox="1"/>
              <p:nvPr/>
            </p:nvSpPr>
            <p:spPr>
              <a:xfrm>
                <a:off x="1846491" y="3787914"/>
                <a:ext cx="133882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3 652</a:t>
                </a:r>
              </a:p>
            </p:txBody>
          </p:sp>
          <p:cxnSp>
            <p:nvCxnSpPr>
              <p:cNvPr id="47" name="Straight Connector 46"/>
              <p:cNvCxnSpPr/>
              <p:nvPr/>
            </p:nvCxnSpPr>
            <p:spPr>
              <a:xfrm>
                <a:off x="3182270" y="3886200"/>
                <a:ext cx="0" cy="118872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rot="5400000">
                <a:off x="3825399" y="3779520"/>
                <a:ext cx="0" cy="128016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Box 48"/>
              <p:cNvSpPr txBox="1"/>
              <p:nvPr/>
            </p:nvSpPr>
            <p:spPr>
              <a:xfrm>
                <a:off x="3566319" y="3784866"/>
                <a:ext cx="44114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2698634" y="4109690"/>
            <a:ext cx="2674876" cy="2498586"/>
            <a:chOff x="2283252" y="4581894"/>
            <a:chExt cx="2674876" cy="2498586"/>
          </a:xfrm>
        </p:grpSpPr>
        <p:sp>
          <p:nvSpPr>
            <p:cNvPr id="50" name="TextBox 49"/>
            <p:cNvSpPr txBox="1"/>
            <p:nvPr/>
          </p:nvSpPr>
          <p:spPr>
            <a:xfrm>
              <a:off x="3619300" y="4581894"/>
              <a:ext cx="13388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2 131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283252" y="4581894"/>
              <a:ext cx="82586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0 3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651027" y="5176254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09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868692" y="5755374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03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868691" y="6372594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0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6970154" y="4185890"/>
            <a:ext cx="2674876" cy="2498586"/>
            <a:chOff x="2283252" y="4581894"/>
            <a:chExt cx="2674876" cy="2498586"/>
          </a:xfrm>
        </p:grpSpPr>
        <p:sp>
          <p:nvSpPr>
            <p:cNvPr id="56" name="TextBox 55"/>
            <p:cNvSpPr txBox="1"/>
            <p:nvPr/>
          </p:nvSpPr>
          <p:spPr>
            <a:xfrm>
              <a:off x="3619300" y="4581894"/>
              <a:ext cx="13388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1 101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283252" y="4581894"/>
              <a:ext cx="82586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0 6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651027" y="5176254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00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868692" y="5755374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06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868691" y="6372594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0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11262519" y="4114226"/>
            <a:ext cx="2424177" cy="1881366"/>
            <a:chOff x="2283252" y="4581894"/>
            <a:chExt cx="2424177" cy="1881366"/>
          </a:xfrm>
        </p:grpSpPr>
        <p:sp>
          <p:nvSpPr>
            <p:cNvPr id="62" name="TextBox 61"/>
            <p:cNvSpPr txBox="1"/>
            <p:nvPr/>
          </p:nvSpPr>
          <p:spPr>
            <a:xfrm>
              <a:off x="3753322" y="4602492"/>
              <a:ext cx="95410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913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283252" y="4581894"/>
              <a:ext cx="10823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05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651027" y="5176254"/>
              <a:ext cx="95410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12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868692" y="5755374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0</a:t>
              </a:r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2105807" y="7039139"/>
            <a:ext cx="37257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6 393 : 3 = 2 131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538119" y="7039139"/>
            <a:ext cx="37257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6 606 : 6 = 1 101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0969540" y="7039139"/>
            <a:ext cx="33409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3 652 : 4 = 913</a:t>
            </a:r>
          </a:p>
        </p:txBody>
      </p: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  <p:bldP spid="6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1638680" y="1991843"/>
            <a:ext cx="10385839" cy="3020556"/>
            <a:chOff x="1470819" y="1943100"/>
            <a:chExt cx="10385839" cy="3020556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9738139" cy="3016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máy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xuất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4 575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bánh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răng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5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máy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xuất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bánh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rang?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rằng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bánh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rang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máy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xuất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như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nhau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2501460" y="1143000"/>
            <a:ext cx="11266877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57: CHIA SỐ CÓ BỐN CHỮ SỐ CHO SỐ CÓ MỘT CHỮ SỐ (T1)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62500" t="21852" r="12084" b="42593"/>
          <a:stretch/>
        </p:blipFill>
        <p:spPr>
          <a:xfrm>
            <a:off x="12176919" y="1991843"/>
            <a:ext cx="3581400" cy="281815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601616" y="5486400"/>
            <a:ext cx="111667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4 575 : 5 = 915 (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915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40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1499809" y="2009512"/>
            <a:ext cx="1712415" cy="681454"/>
            <a:chOff x="1470819" y="1943100"/>
            <a:chExt cx="1712415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064715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?</a:t>
              </a:r>
            </a:p>
          </p:txBody>
        </p:sp>
      </p:grp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2501460" y="1143000"/>
            <a:ext cx="11266877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57: CHIA SỐ CÓ BỐN CHỮ SỐ CHO SỐ CÓ MỘT CHỮ SỐ (T1)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5000" t="10742" r="4584" b="5555"/>
          <a:stretch/>
        </p:blipFill>
        <p:spPr>
          <a:xfrm>
            <a:off x="7071519" y="4191000"/>
            <a:ext cx="9067800" cy="472194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469488" y="2797646"/>
            <a:ext cx="1360303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trại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vịt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trại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4 500 con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vịt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vịt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trại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vịt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trại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484728" y="4953000"/>
            <a:ext cx="5292282" cy="2431435"/>
            <a:chOff x="1484728" y="4953000"/>
            <a:chExt cx="5292282" cy="2431435"/>
          </a:xfrm>
        </p:grpSpPr>
        <p:sp>
          <p:nvSpPr>
            <p:cNvPr id="32" name="TextBox 31"/>
            <p:cNvSpPr txBox="1"/>
            <p:nvPr/>
          </p:nvSpPr>
          <p:spPr>
            <a:xfrm>
              <a:off x="1484728" y="4953000"/>
              <a:ext cx="5292282" cy="2431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 algn="just">
                <a:buAutoNum type="alphaLcParenR"/>
              </a:pP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Trang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trại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thứ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      	    con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vịt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marL="742950" indent="-742950" algn="just">
                <a:buAutoNum type="alphaLcParenR"/>
              </a:pP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Cả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trang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trại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   	    con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vịt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2423319" y="5620077"/>
              <a:ext cx="1029671" cy="548640"/>
            </a:xfrm>
            <a:prstGeom prst="roundRect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2423318" y="6766560"/>
              <a:ext cx="1029671" cy="548640"/>
            </a:xfrm>
            <a:prstGeom prst="roundRect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347119" y="5602009"/>
            <a:ext cx="1149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1 500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363248" y="6730425"/>
            <a:ext cx="1149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6 000</a:t>
            </a:r>
          </a:p>
        </p:txBody>
      </p:sp>
    </p:spTree>
    <p:extLst>
      <p:ext uri="{BB962C8B-B14F-4D97-AF65-F5344CB8AC3E}">
        <p14:creationId xmlns:p14="http://schemas.microsoft.com/office/powerpoint/2010/main" val="4458102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6" grpId="0"/>
      <p:bldP spid="4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34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1597</Words>
  <Application>Microsoft Office PowerPoint</Application>
  <PresentationFormat>Custom</PresentationFormat>
  <Paragraphs>280</Paragraphs>
  <Slides>28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/>
  <cp:keywords>thuvienhoclieu.com</cp:keywords>
  <dc:description>thuvienhoclieu.com</dc:description>
  <cp:lastModifiedBy/>
  <cp:revision>1</cp:revision>
  <dcterms:created xsi:type="dcterms:W3CDTF">2023-03-01T03:49:31Z</dcterms:created>
  <dcterms:modified xsi:type="dcterms:W3CDTF">2023-03-01T07:45:00Z</dcterms:modified>
</cp:coreProperties>
</file>