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7fd8c96bef67404e" Type="http://schemas.microsoft.com/office/2007/relationships/ui/extensibility" Target="customUI/customUI14.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756" r:id="rId2"/>
    <p:sldMasterId id="2147483744" r:id="rId3"/>
    <p:sldMasterId id="2147483696" r:id="rId4"/>
    <p:sldMasterId id="2147483732" r:id="rId5"/>
    <p:sldMasterId id="2147483708" r:id="rId6"/>
    <p:sldMasterId id="2147483684" r:id="rId7"/>
    <p:sldMasterId id="2147483720" r:id="rId8"/>
    <p:sldMasterId id="2147483768" r:id="rId9"/>
    <p:sldMasterId id="2147483672" r:id="rId10"/>
    <p:sldMasterId id="2147483660" r:id="rId11"/>
    <p:sldMasterId id="2147483780" r:id="rId12"/>
  </p:sldMasterIdLst>
  <p:notesMasterIdLst>
    <p:notesMasterId r:id="rId45"/>
  </p:notesMasterIdLst>
  <p:sldIdLst>
    <p:sldId id="388" r:id="rId13"/>
    <p:sldId id="392" r:id="rId14"/>
    <p:sldId id="394" r:id="rId15"/>
    <p:sldId id="258" r:id="rId16"/>
    <p:sldId id="414" r:id="rId17"/>
    <p:sldId id="280" r:id="rId18"/>
    <p:sldId id="417" r:id="rId19"/>
    <p:sldId id="418" r:id="rId20"/>
    <p:sldId id="400" r:id="rId21"/>
    <p:sldId id="419" r:id="rId22"/>
    <p:sldId id="422" r:id="rId23"/>
    <p:sldId id="420" r:id="rId24"/>
    <p:sldId id="423" r:id="rId25"/>
    <p:sldId id="421" r:id="rId26"/>
    <p:sldId id="424" r:id="rId27"/>
    <p:sldId id="259" r:id="rId28"/>
    <p:sldId id="425" r:id="rId29"/>
    <p:sldId id="426" r:id="rId30"/>
    <p:sldId id="427" r:id="rId31"/>
    <p:sldId id="428" r:id="rId32"/>
    <p:sldId id="429" r:id="rId33"/>
    <p:sldId id="430" r:id="rId34"/>
    <p:sldId id="431" r:id="rId35"/>
    <p:sldId id="432" r:id="rId36"/>
    <p:sldId id="433" r:id="rId37"/>
    <p:sldId id="434" r:id="rId38"/>
    <p:sldId id="435" r:id="rId39"/>
    <p:sldId id="436" r:id="rId40"/>
    <p:sldId id="437" r:id="rId41"/>
    <p:sldId id="438" r:id="rId42"/>
    <p:sldId id="439" r:id="rId43"/>
    <p:sldId id="440" r:id="rId44"/>
  </p:sldIdLst>
  <p:sldSz cx="12192000" cy="6858000"/>
  <p:notesSz cx="6858000" cy="9144000"/>
  <p:embeddedFontLst>
    <p:embeddedFont>
      <p:font typeface="Calibri" pitchFamily="34" charset="0"/>
      <p:regular r:id="rId46"/>
      <p:bold r:id="rId47"/>
      <p:italic r:id="rId48"/>
      <p:boldItalic r:id="rId49"/>
    </p:embeddedFont>
    <p:embeddedFont>
      <p:font typeface="Calibri Light" charset="0"/>
      <p:regular r:id="rId50"/>
      <p:italic r:id="rId51"/>
    </p:embeddedFont>
    <p:embeddedFont>
      <p:font typeface="Century Gothic" pitchFamily="34" charset="0"/>
      <p:regular r:id="rId52"/>
      <p:bold r:id="rId53"/>
      <p:italic r:id="rId54"/>
      <p:boldItalic r:id="rId55"/>
    </p:embeddedFont>
    <p:embeddedFont>
      <p:font typeface="等线" charset="0"/>
      <p:regular r:id="rId56"/>
      <p:bold r:id="rId5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003399"/>
    <a:srgbClr val="000099"/>
    <a:srgbClr val="0033CC"/>
    <a:srgbClr val="FF33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56" autoAdjust="0"/>
    <p:restoredTop sz="94660"/>
  </p:normalViewPr>
  <p:slideViewPr>
    <p:cSldViewPr snapToGrid="0">
      <p:cViewPr varScale="1">
        <p:scale>
          <a:sx n="74" d="100"/>
          <a:sy n="74" d="100"/>
        </p:scale>
        <p:origin x="-438" y="-9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Master" Target="slideMasters/slideMaster8.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font" Target="fonts/font1.fntdata"/><Relationship Id="rId59"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font" Target="fonts/font7.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vi-VN"/>
              <a:t>Lượng mưa 7 ngày đầu tháng 6 năm 2019 tại Đắc Lắk</a:t>
            </a:r>
          </a:p>
        </c:rich>
      </c:tx>
      <c:layout/>
      <c:overlay val="0"/>
      <c:spPr>
        <a:noFill/>
        <a:ln>
          <a:noFill/>
        </a:ln>
        <a:effectLst/>
      </c:spPr>
    </c:title>
    <c:autoTitleDeleted val="0"/>
    <c:plotArea>
      <c:layout>
        <c:manualLayout>
          <c:layoutTarget val="inner"/>
          <c:xMode val="edge"/>
          <c:yMode val="edge"/>
          <c:x val="5.096273398145517E-2"/>
          <c:y val="0.14564711800077737"/>
          <c:w val="0.93635396161417328"/>
          <c:h val="0.78242545629764659"/>
        </c:manualLayout>
      </c:layout>
      <c:scatterChart>
        <c:scatterStyle val="lineMarker"/>
        <c:varyColors val="0"/>
        <c:ser>
          <c:idx val="0"/>
          <c:order val="0"/>
          <c:tx>
            <c:strRef>
              <c:f>Sheet1!$B$1</c:f>
              <c:strCache>
                <c:ptCount val="1"/>
                <c:pt idx="0">
                  <c:v>Lượng mưa 7 ngày đầu của tháng của tháng 6 năm 2019 tại Đắc Lắk</c:v>
                </c:pt>
              </c:strCache>
            </c:strRef>
          </c:tx>
          <c:spPr>
            <a:ln w="25400" cap="rnd">
              <a:noFill/>
              <a:round/>
            </a:ln>
            <a:effectLst>
              <a:outerShdw blurRad="57150" dist="19050" dir="5400000" algn="ctr" rotWithShape="0">
                <a:srgbClr val="000000">
                  <a:alpha val="48000"/>
                </a:srgbClr>
              </a:outerShdw>
            </a:effectLst>
          </c:spPr>
          <c:marker>
            <c:symbol val="circle"/>
            <c:size val="6"/>
            <c:spPr>
              <a:gradFill rotWithShape="1">
                <a:gsLst>
                  <a:gs pos="0">
                    <a:schemeClr val="accent1">
                      <a:tint val="96000"/>
                      <a:satMod val="100000"/>
                      <a:lumMod val="104000"/>
                    </a:schemeClr>
                  </a:gs>
                  <a:gs pos="78000">
                    <a:schemeClr val="accent1">
                      <a:shade val="100000"/>
                      <a:satMod val="110000"/>
                      <a:lumMod val="100000"/>
                    </a:schemeClr>
                  </a:gs>
                </a:gsLst>
                <a:lin ang="5400000" scaled="0"/>
              </a:gradFill>
              <a:ln w="9525" cap="rnd">
                <a:solidFill>
                  <a:schemeClr val="accent1"/>
                </a:solidFill>
                <a:round/>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c:spPr>
          </c:marker>
          <c:xVal>
            <c:numRef>
              <c:f>Sheet1!$A$2:$A$8</c:f>
              <c:numCache>
                <c:formatCode>General</c:formatCode>
                <c:ptCount val="7"/>
                <c:pt idx="0">
                  <c:v>1</c:v>
                </c:pt>
                <c:pt idx="1">
                  <c:v>2</c:v>
                </c:pt>
                <c:pt idx="2">
                  <c:v>3</c:v>
                </c:pt>
                <c:pt idx="3">
                  <c:v>4</c:v>
                </c:pt>
                <c:pt idx="4">
                  <c:v>5</c:v>
                </c:pt>
                <c:pt idx="5">
                  <c:v>6</c:v>
                </c:pt>
                <c:pt idx="6">
                  <c:v>7</c:v>
                </c:pt>
              </c:numCache>
            </c:numRef>
          </c:xVal>
          <c:yVal>
            <c:numRef>
              <c:f>Sheet1!$B$2:$B$8</c:f>
              <c:numCache>
                <c:formatCode>General</c:formatCode>
                <c:ptCount val="7"/>
                <c:pt idx="0">
                  <c:v>5</c:v>
                </c:pt>
                <c:pt idx="1">
                  <c:v>2</c:v>
                </c:pt>
                <c:pt idx="2">
                  <c:v>12</c:v>
                </c:pt>
                <c:pt idx="3">
                  <c:v>7</c:v>
                </c:pt>
                <c:pt idx="4">
                  <c:v>8</c:v>
                </c:pt>
                <c:pt idx="5">
                  <c:v>4</c:v>
                </c:pt>
                <c:pt idx="6">
                  <c:v>3</c:v>
                </c:pt>
              </c:numCache>
            </c:numRef>
          </c:yVal>
          <c:smooth val="0"/>
          <c:extLst xmlns:c16r2="http://schemas.microsoft.com/office/drawing/2015/06/chart">
            <c:ext xmlns:c16="http://schemas.microsoft.com/office/drawing/2014/chart" uri="{C3380CC4-5D6E-409C-BE32-E72D297353CC}">
              <c16:uniqueId val="{00000000-1B3F-4DA1-BC8A-A00AD094EC07}"/>
            </c:ext>
          </c:extLst>
        </c:ser>
        <c:dLbls>
          <c:showLegendKey val="0"/>
          <c:showVal val="0"/>
          <c:showCatName val="0"/>
          <c:showSerName val="0"/>
          <c:showPercent val="0"/>
          <c:showBubbleSize val="0"/>
        </c:dLbls>
        <c:axId val="154457152"/>
        <c:axId val="154457728"/>
      </c:scatterChart>
      <c:valAx>
        <c:axId val="1544571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Ngày</a:t>
                </a:r>
              </a:p>
            </c:rich>
          </c:tx>
          <c:layout>
            <c:manualLayout>
              <c:xMode val="edge"/>
              <c:yMode val="edge"/>
              <c:x val="0.93376387532504657"/>
              <c:y val="0.94527288108466512"/>
            </c:manualLayout>
          </c:layout>
          <c:overlay val="0"/>
          <c:spPr>
            <a:noFill/>
            <a:ln>
              <a:noFill/>
            </a:ln>
            <a:effectLst/>
          </c:sp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4457728"/>
        <c:crosses val="autoZero"/>
        <c:crossBetween val="midCat"/>
      </c:valAx>
      <c:valAx>
        <c:axId val="154457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mm</a:t>
                </a:r>
              </a:p>
            </c:rich>
          </c:tx>
          <c:layout>
            <c:manualLayout>
              <c:xMode val="edge"/>
              <c:yMode val="edge"/>
              <c:x val="1.756565085456506E-2"/>
              <c:y val="4.2503875437272784E-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4457152"/>
        <c:crosses val="autoZero"/>
        <c:crossBetween val="midCat"/>
      </c:valAx>
      <c:spPr>
        <a:noFill/>
        <a:ln>
          <a:noFill/>
        </a:ln>
        <a:effectLst/>
      </c:spPr>
    </c:plotArea>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sz="2000">
                <a:latin typeface="Times New Roman" panose="02020603050405020304" pitchFamily="18" charset="0"/>
                <a:cs typeface="Times New Roman" panose="02020603050405020304" pitchFamily="18" charset="0"/>
              </a:rPr>
              <a:t>Lượng mưa trung bình các tháng năm 2019 tại TP Hồ Chí Minh</a:t>
            </a:r>
          </a:p>
        </c:rich>
      </c:tx>
      <c:layout/>
      <c:overlay val="0"/>
      <c:spPr>
        <a:noFill/>
        <a:ln>
          <a:noFill/>
        </a:ln>
        <a:effectLst/>
      </c:spPr>
    </c:title>
    <c:autoTitleDeleted val="0"/>
    <c:plotArea>
      <c:layout>
        <c:manualLayout>
          <c:layoutTarget val="inner"/>
          <c:xMode val="edge"/>
          <c:yMode val="edge"/>
          <c:x val="6.6265748031496069E-2"/>
          <c:y val="0.17430467677751743"/>
          <c:w val="0.91399212598425195"/>
          <c:h val="0.75653126497716139"/>
        </c:manualLayout>
      </c:layout>
      <c:scatterChart>
        <c:scatterStyle val="lineMarker"/>
        <c:varyColors val="0"/>
        <c:ser>
          <c:idx val="0"/>
          <c:order val="0"/>
          <c:tx>
            <c:strRef>
              <c:f>Sheet1!$B$1</c:f>
              <c:strCache>
                <c:ptCount val="1"/>
                <c:pt idx="0">
                  <c:v>Series 1</c:v>
                </c:pt>
              </c:strCache>
            </c:strRef>
          </c:tx>
          <c:spPr>
            <a:ln w="25400" cap="rnd">
              <a:noFill/>
              <a:round/>
            </a:ln>
            <a:effectLst>
              <a:outerShdw blurRad="57150" dist="19050" dir="5400000" algn="ctr" rotWithShape="0">
                <a:srgbClr val="000000">
                  <a:alpha val="48000"/>
                </a:srgbClr>
              </a:outerShdw>
            </a:effectLst>
          </c:spPr>
          <c:marker>
            <c:symbol val="circle"/>
            <c:size val="6"/>
            <c:spPr>
              <a:gradFill rotWithShape="1">
                <a:gsLst>
                  <a:gs pos="0">
                    <a:schemeClr val="accent1">
                      <a:tint val="96000"/>
                      <a:satMod val="100000"/>
                      <a:lumMod val="104000"/>
                    </a:schemeClr>
                  </a:gs>
                  <a:gs pos="78000">
                    <a:schemeClr val="accent1">
                      <a:shade val="100000"/>
                      <a:satMod val="110000"/>
                      <a:lumMod val="100000"/>
                    </a:schemeClr>
                  </a:gs>
                </a:gsLst>
                <a:lin ang="5400000" scaled="0"/>
              </a:gradFill>
              <a:ln w="9525" cap="rnd">
                <a:solidFill>
                  <a:schemeClr val="accent1"/>
                </a:solidFill>
                <a:round/>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c:spPr>
          </c:marker>
          <c:xVal>
            <c:strRef>
              <c:f>Sheet1!$A$2:$A$13</c:f>
              <c:strCache>
                <c:ptCount val="12"/>
                <c:pt idx="0">
                  <c:v>Tháng 1</c:v>
                </c:pt>
                <c:pt idx="1">
                  <c:v>Tháng 2</c:v>
                </c:pt>
                <c:pt idx="2">
                  <c:v>Tháng 3</c:v>
                </c:pt>
                <c:pt idx="3">
                  <c:v>Tháng 4</c:v>
                </c:pt>
                <c:pt idx="4">
                  <c:v>Tháng 5</c:v>
                </c:pt>
                <c:pt idx="5">
                  <c:v>Tháng 6</c:v>
                </c:pt>
                <c:pt idx="6">
                  <c:v>Tháng 7</c:v>
                </c:pt>
                <c:pt idx="7">
                  <c:v>Tháng 8</c:v>
                </c:pt>
                <c:pt idx="8">
                  <c:v>Tháng 9</c:v>
                </c:pt>
                <c:pt idx="9">
                  <c:v>Tháng 10</c:v>
                </c:pt>
                <c:pt idx="10">
                  <c:v>Tháng 11</c:v>
                </c:pt>
                <c:pt idx="11">
                  <c:v>Tháng 12 </c:v>
                </c:pt>
              </c:strCache>
            </c:strRef>
          </c:xVal>
          <c:yVal>
            <c:numRef>
              <c:f>Sheet1!$B$2:$B$13</c:f>
              <c:numCache>
                <c:formatCode>General</c:formatCode>
                <c:ptCount val="12"/>
                <c:pt idx="0">
                  <c:v>14</c:v>
                </c:pt>
                <c:pt idx="1">
                  <c:v>4</c:v>
                </c:pt>
                <c:pt idx="2">
                  <c:v>9</c:v>
                </c:pt>
                <c:pt idx="3">
                  <c:v>51</c:v>
                </c:pt>
                <c:pt idx="4">
                  <c:v>213</c:v>
                </c:pt>
                <c:pt idx="5">
                  <c:v>309</c:v>
                </c:pt>
                <c:pt idx="6">
                  <c:v>295</c:v>
                </c:pt>
                <c:pt idx="7">
                  <c:v>271</c:v>
                </c:pt>
                <c:pt idx="8">
                  <c:v>342</c:v>
                </c:pt>
                <c:pt idx="9">
                  <c:v>260</c:v>
                </c:pt>
                <c:pt idx="10">
                  <c:v>119</c:v>
                </c:pt>
                <c:pt idx="11">
                  <c:v>47</c:v>
                </c:pt>
              </c:numCache>
            </c:numRef>
          </c:yVal>
          <c:smooth val="0"/>
          <c:extLst xmlns:c16r2="http://schemas.microsoft.com/office/drawing/2015/06/chart">
            <c:ext xmlns:c16="http://schemas.microsoft.com/office/drawing/2014/chart" uri="{C3380CC4-5D6E-409C-BE32-E72D297353CC}">
              <c16:uniqueId val="{00000000-8E1A-426D-881F-FD157CFD21D1}"/>
            </c:ext>
          </c:extLst>
        </c:ser>
        <c:dLbls>
          <c:showLegendKey val="0"/>
          <c:showVal val="0"/>
          <c:showCatName val="0"/>
          <c:showSerName val="0"/>
          <c:showPercent val="0"/>
          <c:showBubbleSize val="0"/>
        </c:dLbls>
        <c:axId val="189729600"/>
        <c:axId val="189730176"/>
      </c:scatterChart>
      <c:valAx>
        <c:axId val="1897296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Tháng</a:t>
                </a:r>
              </a:p>
            </c:rich>
          </c:tx>
          <c:layout>
            <c:manualLayout>
              <c:xMode val="edge"/>
              <c:yMode val="edge"/>
              <c:x val="0.92012155934119577"/>
              <c:y val="0.93679498718784737"/>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730176"/>
        <c:crosses val="autoZero"/>
        <c:crossBetween val="midCat"/>
      </c:valAx>
      <c:valAx>
        <c:axId val="1897301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mm</a:t>
                </a:r>
              </a:p>
            </c:rich>
          </c:tx>
          <c:layout>
            <c:manualLayout>
              <c:xMode val="edge"/>
              <c:yMode val="edge"/>
              <c:x val="1.4979658773398899E-2"/>
              <c:y val="7.3671026166181458E-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729600"/>
        <c:crosses val="autoZero"/>
        <c:crossBetween val="midCat"/>
      </c:valAx>
      <c:spPr>
        <a:noFill/>
        <a:ln w="25400">
          <a:noFill/>
        </a:ln>
        <a:effectLst/>
      </c:spPr>
    </c:plotArea>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1"/>
                </a:solidFill>
                <a:latin typeface="Times New Roman" panose="02020603050405020304" pitchFamily="18" charset="0"/>
                <a:cs typeface="Times New Roman" panose="02020603050405020304" pitchFamily="18" charset="0"/>
              </a:rPr>
              <a:t>Điểm bài ôn luyện môn Khoa học của bạn Khanh </a:t>
            </a:r>
          </a:p>
        </c:rich>
      </c:tx>
      <c:layout/>
      <c:overlay val="0"/>
      <c:spPr>
        <a:noFill/>
        <a:ln>
          <a:noFill/>
        </a:ln>
        <a:effectLst/>
      </c:spPr>
    </c:title>
    <c:autoTitleDeleted val="0"/>
    <c:plotArea>
      <c:layout/>
      <c:lineChart>
        <c:grouping val="standard"/>
        <c:varyColors val="0"/>
        <c:ser>
          <c:idx val="0"/>
          <c:order val="0"/>
          <c:tx>
            <c:strRef>
              <c:f>Sheet1!$B$1</c:f>
              <c:strCache>
                <c:ptCount val="1"/>
                <c:pt idx="0">
                  <c:v>Điểm bài ôn luyện môn Khoa học của bạn Khanh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Sheet1!$A$2:$A$6</c:f>
              <c:strCache>
                <c:ptCount val="5"/>
                <c:pt idx="0">
                  <c:v>Tuần 1</c:v>
                </c:pt>
                <c:pt idx="1">
                  <c:v>Tuần 2</c:v>
                </c:pt>
                <c:pt idx="2">
                  <c:v>Tuần 3</c:v>
                </c:pt>
                <c:pt idx="3">
                  <c:v>Tuần 4</c:v>
                </c:pt>
                <c:pt idx="4">
                  <c:v>Tuần 5</c:v>
                </c:pt>
              </c:strCache>
            </c:strRef>
          </c:cat>
          <c:val>
            <c:numRef>
              <c:f>Sheet1!$B$2:$B$6</c:f>
              <c:numCache>
                <c:formatCode>General</c:formatCode>
                <c:ptCount val="5"/>
                <c:pt idx="0">
                  <c:v>7</c:v>
                </c:pt>
                <c:pt idx="1">
                  <c:v>5</c:v>
                </c:pt>
                <c:pt idx="2">
                  <c:v>5</c:v>
                </c:pt>
                <c:pt idx="3">
                  <c:v>7</c:v>
                </c:pt>
                <c:pt idx="4">
                  <c:v>8</c:v>
                </c:pt>
              </c:numCache>
            </c:numRef>
          </c:val>
          <c:smooth val="0"/>
          <c:extLst xmlns:c16r2="http://schemas.microsoft.com/office/drawing/2015/06/chart">
            <c:ext xmlns:c16="http://schemas.microsoft.com/office/drawing/2014/chart" uri="{C3380CC4-5D6E-409C-BE32-E72D297353CC}">
              <c16:uniqueId val="{00000000-0AD2-40EB-A266-2EC1EC6DAFA9}"/>
            </c:ext>
          </c:extLst>
        </c:ser>
        <c:dLbls>
          <c:showLegendKey val="0"/>
          <c:showVal val="0"/>
          <c:showCatName val="0"/>
          <c:showSerName val="0"/>
          <c:showPercent val="0"/>
          <c:showBubbleSize val="0"/>
        </c:dLbls>
        <c:marker val="1"/>
        <c:smooth val="0"/>
        <c:axId val="191003136"/>
        <c:axId val="189732480"/>
      </c:lineChart>
      <c:catAx>
        <c:axId val="19100313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solidFill>
                      <a:schemeClr val="tx1"/>
                    </a:solidFill>
                    <a:latin typeface="Times New Roman" panose="02020603050405020304" pitchFamily="18" charset="0"/>
                    <a:cs typeface="Times New Roman" panose="02020603050405020304" pitchFamily="18" charset="0"/>
                  </a:rPr>
                  <a:t>Tuần</a:t>
                </a:r>
              </a:p>
            </c:rich>
          </c:tx>
          <c:layout>
            <c:manualLayout>
              <c:xMode val="edge"/>
              <c:yMode val="edge"/>
              <c:x val="0.9369929752082885"/>
              <c:y val="0.83299134003408337"/>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89732480"/>
        <c:crosses val="autoZero"/>
        <c:auto val="1"/>
        <c:lblAlgn val="ctr"/>
        <c:lblOffset val="100"/>
        <c:noMultiLvlLbl val="0"/>
      </c:catAx>
      <c:valAx>
        <c:axId val="189732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400">
                    <a:latin typeface="Times New Roman" panose="02020603050405020304" pitchFamily="18" charset="0"/>
                    <a:cs typeface="Times New Roman" panose="02020603050405020304" pitchFamily="18" charset="0"/>
                  </a:rPr>
                  <a:t>Điểm</a:t>
                </a:r>
              </a:p>
            </c:rich>
          </c:tx>
          <c:layout>
            <c:manualLayout>
              <c:xMode val="edge"/>
              <c:yMode val="edge"/>
              <c:x val="1.9028158880764055E-2"/>
              <c:y val="5.0318662400445175E-3"/>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100313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B3B92-5484-461E-89D5-50DB34F7A770}" type="datetimeFigureOut">
              <a:rPr lang="vi-VN" smtClean="0"/>
              <a:pPr/>
              <a:t>30/08/2022</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586A8-FAC1-4B77-9CC9-E1C8A40D9305}" type="slidenum">
              <a:rPr lang="vi-VN" smtClean="0"/>
              <a:pPr/>
              <a:t>‹#›</a:t>
            </a:fld>
            <a:endParaRPr lang="vi-VN"/>
          </a:p>
        </p:txBody>
      </p:sp>
    </p:spTree>
    <p:extLst>
      <p:ext uri="{BB962C8B-B14F-4D97-AF65-F5344CB8AC3E}">
        <p14:creationId xmlns:p14="http://schemas.microsoft.com/office/powerpoint/2010/main" val="605929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extLst>
      <p:ext uri="{BB962C8B-B14F-4D97-AF65-F5344CB8AC3E}">
        <p14:creationId xmlns:p14="http://schemas.microsoft.com/office/powerpoint/2010/main" val="773217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4647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AA6180A-5EBD-4128-8ACB-273A50B9446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D924DCC1-3AB4-42A3-A0A6-F417405BD67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BBC16C75-4BB6-44E8-9590-EB43B6F0C99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71640ECA-3A15-48A8-994F-CFEBB9B7D5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D189A241-1079-4B83-BECA-DF24DE42269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261852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45E106B-B959-49B1-B96E-CFEAD0B42F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1D16C24C-5113-4273-BCFC-817FA156D5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CC9EA255-DC54-489F-9CA5-58D3C8EA2301}"/>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5517E229-FBC4-4983-8837-530ED07496F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F02A1670-8688-4868-9781-366397B9746E}"/>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9627880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AAA16B4-F3FD-489F-AA36-950D1301513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F8C51C49-6EF6-4222-B037-1E8043A8C50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B80AB600-D54B-41EF-829D-9E895F085CB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8E4A8094-AFAC-47E2-A1E2-316A2783EA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AFCD51E6-3032-40E0-92AA-3F1C7099C17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869765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F29E9AA-ACEB-4012-B0E5-53B596FE0D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5D65F27C-1867-4483-B718-A8715E311D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14B8C790-F943-4926-BC82-33C75B877F2A}"/>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AEFD2871-8ABA-4A4C-B570-B4CBF70E7F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C892F0CD-2D59-4DEB-93B5-946C2E6F9A93}"/>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0458162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B312C98-5572-4D48-B566-3DDC91E009A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37AD9FA6-657D-41E4-A448-DC7D89BD4B7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48AABCE2-23BC-484E-A38C-D69808461AC6}"/>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C3706BB8-3965-47D2-98E9-8819986255DE}"/>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7EF68D51-7D4A-4470-8738-9F8384B15D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00C75017-C69F-46D5-A6D4-A0EA1597E7E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5598360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2EE14AB-79B2-4763-9EB1-A6DB68BE87B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F2EB3C1E-705C-4AB2-8A3A-D0895EB545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C3CB66FF-4F2A-4789-A857-26F34D7E1509}"/>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E2150FAE-4797-4ED6-984C-C3FDB470E8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4FEEED53-1845-4E91-A8BA-10FD109750E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7CD9C856-5810-4362-9F2A-AA41FAAC810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30/08/2022</a:t>
            </a:fld>
            <a:endParaRPr lang="vi-VN"/>
          </a:p>
        </p:txBody>
      </p:sp>
      <p:sp>
        <p:nvSpPr>
          <p:cNvPr id="8" name="Chỗ dành sẵn cho Chân trang 7">
            <a:extLst>
              <a:ext uri="{FF2B5EF4-FFF2-40B4-BE49-F238E27FC236}">
                <a16:creationId xmlns="" xmlns:a16="http://schemas.microsoft.com/office/drawing/2014/main" id="{4A2E5A96-EB5C-4245-8B1B-DF241B71B6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24C116F5-9A68-4467-9C8F-7EE895232EC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6815199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CABF118-9BB8-4B2A-AF8E-E8789C04E10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6C5B2556-61C7-4C4F-A0F0-1E286DBA43B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30/08/2022</a:t>
            </a:fld>
            <a:endParaRPr lang="vi-VN"/>
          </a:p>
        </p:txBody>
      </p:sp>
      <p:sp>
        <p:nvSpPr>
          <p:cNvPr id="4" name="Chỗ dành sẵn cho Chân trang 3">
            <a:extLst>
              <a:ext uri="{FF2B5EF4-FFF2-40B4-BE49-F238E27FC236}">
                <a16:creationId xmlns="" xmlns:a16="http://schemas.microsoft.com/office/drawing/2014/main" id="{AD742640-7790-4EC0-8211-EB4DA66BF3C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EA39C9A0-BB70-4912-8D60-959631AFF3EC}"/>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5148993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B1774615-5FE2-47A4-9DF0-3C4785E3E93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30/08/2022</a:t>
            </a:fld>
            <a:endParaRPr lang="vi-VN"/>
          </a:p>
        </p:txBody>
      </p:sp>
      <p:sp>
        <p:nvSpPr>
          <p:cNvPr id="3" name="Chỗ dành sẵn cho Chân trang 2">
            <a:extLst>
              <a:ext uri="{FF2B5EF4-FFF2-40B4-BE49-F238E27FC236}">
                <a16:creationId xmlns="" xmlns:a16="http://schemas.microsoft.com/office/drawing/2014/main" id="{7AA5F533-A03A-4501-8098-AB981D6709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ECE65624-4369-45A1-8BDB-A4BDE9B0428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8943076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280307F-161D-4DE2-967D-307919D37F1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EE77E04E-08D0-4AE0-943E-2CD5526DA51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D20C72C8-ED04-4067-9A30-4257767A7D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495FEB59-FE37-4905-84EC-81071570027F}"/>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F8FAC4C7-D6BC-4EC9-8877-59A5C171D7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86F53D4A-9908-44BB-BDCC-EF74C2503365}"/>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4827997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876C454-4E53-4FE0-B19D-F5B253E2D3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72D405DC-53B1-4859-A179-8F1352EA297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2C13411F-08D9-415D-A125-9E1B9DE21A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93EC49A1-3521-4CEE-A775-C542CD29EA45}"/>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CAAC26D2-CEEF-4048-A776-5194A7999F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D33A49D5-9F84-42C2-871E-C3AB651C2EC1}"/>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5001772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C6F8826-69B2-4571-AD96-FC61CD41394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D6F55560-47B1-41A0-962A-82B09EF4BB30}"/>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BC090E37-37E3-4279-831E-46E330362448}"/>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F7F94064-C73B-4FB6-BD35-D4DEBC00FE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438C8EAF-C8E6-4A90-AF91-C189BD235258}"/>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598530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43B57C78-8096-42E1-8917-15E3CE0E974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2FD1F0A7-326A-4BAF-BFF7-90409419D8A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26AA509D-0AD8-442A-842F-E147A0F7BCD5}"/>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8BCFE3B4-9C2A-41AA-A788-D5445896D75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0C59659B-A61B-4806-A588-F27BA50FA2C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1390300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B1A3932D-0B6F-49CC-AD13-A29A733D876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9E80D9D1-FDF8-4F2E-8328-6F3ADBC2292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608F9649-6ADA-4CB8-B533-76350A5A36E3}"/>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5DC09FA4-0D80-4ABE-9CF6-7233DC12868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9AC9BB3A-11BF-4D86-99B0-52C80A999FF9}"/>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1796505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833591D-AEE3-4DF2-93CB-E51D6ED4D4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6CDDEDD3-ED8B-492E-A35B-B226600497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666A8A55-D146-495F-81A4-6D75AD3BE861}"/>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A73BF327-9337-4556-9A1C-152701F3A2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1998A658-20C0-47FA-B666-A820D94980C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401472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45F3855-0B74-471D-BB30-110F1E6F94C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D47984D9-FD82-46FE-A1F6-49E612312FD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F09E2F4D-EEEE-4825-95EB-770F4587DA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2317A3E4-FB16-4D4E-861F-F2883927D8B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49926349-2BF4-4A65-96EE-E6C6F7F5647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8337996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D016BF1-3375-48B0-A783-87D7808254F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2C73F60E-791B-411A-BC69-7633A20B0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2AB3694B-A383-48AD-9BBE-293A566D691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D0AD5814-5934-4916-889C-E23454F8CB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8D15BCC6-351D-436D-97AE-DEB23F9D4ED6}"/>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7719040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2CD58AF-9168-4F77-8F08-64E4DA91F0E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224F295E-6D69-4E19-904E-D056C8E8CF12}"/>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AEDEB0CC-6879-4E53-A09B-74E7EB84AAE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0A28F3AB-EFA6-47F1-865A-2A3A9A31BAB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5450814D-9D38-4869-8198-4188F540EE0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4F3D104E-825B-48A9-AC27-B0F7B93B8C0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625982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9028996-0ED6-4ABD-9A9A-C3C31B925E5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70C4F36D-F219-41CA-8797-4D87CDD13E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93785732-4A1C-4D5D-9A51-1B5A12B0717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376E5716-0E09-4DA0-B2B9-700AABBD13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45EA0AA8-B625-43F6-BF5E-ADD9525CF33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1D2163BE-A65F-4FC7-8ED1-21E8B97190E9}"/>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30/08/2022</a:t>
            </a:fld>
            <a:endParaRPr lang="vi-VN"/>
          </a:p>
        </p:txBody>
      </p:sp>
      <p:sp>
        <p:nvSpPr>
          <p:cNvPr id="8" name="Chỗ dành sẵn cho Chân trang 7">
            <a:extLst>
              <a:ext uri="{FF2B5EF4-FFF2-40B4-BE49-F238E27FC236}">
                <a16:creationId xmlns="" xmlns:a16="http://schemas.microsoft.com/office/drawing/2014/main" id="{DBF755A3-CFB8-4885-B981-67B4BD6760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40305CD7-DF5D-44CA-9BCF-C5B38FBCB74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348155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1655AAD-D417-43E9-9F76-B807BC650BC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BC710F18-554C-4CEE-A1A8-9348ACA77A1E}"/>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30/08/2022</a:t>
            </a:fld>
            <a:endParaRPr lang="vi-VN"/>
          </a:p>
        </p:txBody>
      </p:sp>
      <p:sp>
        <p:nvSpPr>
          <p:cNvPr id="4" name="Chỗ dành sẵn cho Chân trang 3">
            <a:extLst>
              <a:ext uri="{FF2B5EF4-FFF2-40B4-BE49-F238E27FC236}">
                <a16:creationId xmlns="" xmlns:a16="http://schemas.microsoft.com/office/drawing/2014/main" id="{06D78CEF-99FA-41D3-9BC6-22E72F7A18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3DAF6AE9-C859-4686-A45D-80EB37872491}"/>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2944749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752A8140-AEE1-4BFD-B653-93A14FAC0C7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30/08/2022</a:t>
            </a:fld>
            <a:endParaRPr lang="vi-VN"/>
          </a:p>
        </p:txBody>
      </p:sp>
      <p:sp>
        <p:nvSpPr>
          <p:cNvPr id="3" name="Chỗ dành sẵn cho Chân trang 2">
            <a:extLst>
              <a:ext uri="{FF2B5EF4-FFF2-40B4-BE49-F238E27FC236}">
                <a16:creationId xmlns="" xmlns:a16="http://schemas.microsoft.com/office/drawing/2014/main" id="{7C70686D-B1F0-4BAC-AFBB-EDF468E063C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089AE9D2-DB36-4B2E-A078-5A5AB8A87252}"/>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8081868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244A983-78CC-4876-B4A3-84736C8BA5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5CCFE3A3-DE30-480C-8D9A-EF6D691C9BB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5A4E9432-5EF3-4157-8EC3-3DBF7F6676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F8545EBB-D300-4449-BF97-6C6157A930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B8ACA2A6-5771-4D4E-81F6-C1267ABF9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072EB9A1-E86F-419F-971F-8AB19878F784}"/>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7728358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A3A6DE7-6A6D-47A7-A39E-9D2E94585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7EBF3ACF-D1C1-4C3B-A437-1DC0040D307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68CF92FE-5D91-4B6D-B3AA-6ACBEF2DDC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050222C1-B2A0-4201-BB17-B022C356A722}"/>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6472F7ED-2223-40D2-8419-A113C74C425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EB4CBCD2-9781-4F4A-AE63-034B00738CA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010625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C1A0598-4777-4D5F-A983-A60D638AEB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BF8EE40D-BDA3-44F5-89B7-E797011BDA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A8AE04AC-3995-4A48-A6B0-DDD75D1835C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522D0340-9360-442C-BEAD-6B8A67A68D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15EF9002-0DF0-43CC-B4EB-52B8E2F8905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400837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54FA523-78DF-4E5D-B030-0E4D44F6DB2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DC728694-90F2-4196-809D-0B974591E74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BAB479ED-5461-4769-9D33-9E95F04482AC}"/>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2DB43E11-66EA-485A-8C87-2E156EFDC4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5C73AE72-E3C7-4F89-9A13-124BF78AC96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4218735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78385006-5781-4E45-947B-18BB50DC5EF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43634084-4532-4733-A59E-FEB0713BC71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7FB1896E-EE93-421A-9E55-14E5B9828F2D}"/>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2181990F-ED45-4618-ABBE-DF36159005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3A40272E-81EB-458E-9764-C94CA988D5B9}"/>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6007099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FA510A7A-D6A5-452E-9A0D-94D645D73BB9}"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a:xfrm>
            <a:off x="1371600" y="4323845"/>
            <a:ext cx="6400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077200" y="1430866"/>
            <a:ext cx="2743200" cy="365125"/>
          </a:xfrm>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9513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510A7A-D6A5-452E-9A0D-94D645D73BB9}"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5611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FA510A7A-D6A5-452E-9A0D-94D645D73BB9}"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a:xfrm>
            <a:off x="685800" y="381001"/>
            <a:ext cx="6991492" cy="36406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4454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510A7A-D6A5-452E-9A0D-94D645D73BB9}"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4715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510A7A-D6A5-452E-9A0D-94D645D73BB9}" type="datetimeFigureOut">
              <a:rPr lang="en-US" smtClean="0">
                <a:solidFill>
                  <a:prstClr val="black">
                    <a:tint val="75000"/>
                  </a:prstClr>
                </a:solidFill>
              </a:rPr>
              <a:pPr/>
              <a:t>8/30/2022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46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510A7A-D6A5-452E-9A0D-94D645D73BB9}" type="datetimeFigureOut">
              <a:rPr lang="en-US" smtClean="0">
                <a:solidFill>
                  <a:prstClr val="black">
                    <a:tint val="75000"/>
                  </a:prstClr>
                </a:solidFill>
              </a:rPr>
              <a:pPr/>
              <a:t>8/30/2022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23791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510A7A-D6A5-452E-9A0D-94D645D73BB9}" type="datetimeFigureOut">
              <a:rPr lang="en-US" smtClean="0">
                <a:solidFill>
                  <a:prstClr val="black">
                    <a:tint val="75000"/>
                  </a:prstClr>
                </a:solidFill>
              </a:rPr>
              <a:pPr/>
              <a:t>8/30/2022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229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510A7A-D6A5-452E-9A0D-94D645D73BB9}"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655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85D4425-15C2-4155-8E1B-7D7E71B8A9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5696A038-CA30-45E1-9D28-A3B5ED4A5694}"/>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6A16A0BE-6E4E-44B5-B35A-E4FC907899D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DFFE755F-C56A-4352-B5E3-8A4C5FA9A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EAE24577-7338-40A0-87B5-1CDDE33DCB8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4099219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510A7A-D6A5-452E-9A0D-94D645D73BB9}"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5626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510A7A-D6A5-452E-9A0D-94D645D73BB9}"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8247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FA510A7A-D6A5-452E-9A0D-94D645D73BB9}"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03756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FA510A7A-D6A5-452E-9A0D-94D645D73BB9}"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Tree>
    <p:extLst>
      <p:ext uri="{BB962C8B-B14F-4D97-AF65-F5344CB8AC3E}">
        <p14:creationId xmlns:p14="http://schemas.microsoft.com/office/powerpoint/2010/main" val="38697154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FA510A7A-D6A5-452E-9A0D-94D645D73BB9}"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a:xfrm>
            <a:off x="685800" y="378883"/>
            <a:ext cx="6991492"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4776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A510A7A-D6A5-452E-9A0D-94D645D73BB9}" type="datetimeFigureOut">
              <a:rPr lang="en-US" smtClean="0">
                <a:solidFill>
                  <a:prstClr val="black">
                    <a:tint val="75000"/>
                  </a:prstClr>
                </a:solidFill>
              </a:rPr>
              <a:pPr/>
              <a:t>8/30/2022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586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A510A7A-D6A5-452E-9A0D-94D645D73BB9}" type="datetimeFigureOut">
              <a:rPr lang="en-US" smtClean="0">
                <a:solidFill>
                  <a:prstClr val="black">
                    <a:tint val="75000"/>
                  </a:prstClr>
                </a:solidFill>
              </a:rPr>
              <a:pPr/>
              <a:t>8/30/2022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4876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510A7A-D6A5-452E-9A0D-94D645D73BB9}"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3054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FA510A7A-D6A5-452E-9A0D-94D645D73BB9}"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a:xfrm>
            <a:off x="685800" y="381000"/>
            <a:ext cx="6991492"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756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29454B3-012F-453F-90AB-63E0C969334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C57A8C33-D907-409D-ACD6-2020FAE3A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1705E4C7-FEC5-4290-A085-31670F8DDA11}"/>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11E5182C-20B5-4FAC-96F9-F0DFD9EAAB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59DB912B-4835-442D-8509-526F27308853}"/>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589419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EAB8239-D00E-4548-A1D9-BB3448F8E1F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8AC1D16C-9B1A-48D7-9A0C-4C2B7115DAE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789DB76E-96D5-48E6-8744-FB0EF5A0A5A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24D5AF13-ECEA-4CBF-B4A8-D145DF5E28E7}"/>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2B5911A4-BC34-432C-A5F1-0D4A1A9621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76088969-B0EA-4DCD-A7D4-53376DD7D7D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236687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EEBA24E-32BA-48F5-8B85-F01D8E35947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7B376526-0A9F-4F56-9C6E-554952A5A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B226F150-56EE-4DA9-8C05-23214401543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A0D65185-491E-48CE-9206-15B07586B9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81764E03-492D-4B6C-88BE-44D2E4293EA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A2DDC098-6A9D-492C-8DC0-2C7C33627496}"/>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30/08/2022</a:t>
            </a:fld>
            <a:endParaRPr lang="vi-VN"/>
          </a:p>
        </p:txBody>
      </p:sp>
      <p:sp>
        <p:nvSpPr>
          <p:cNvPr id="8" name="Chỗ dành sẵn cho Chân trang 7">
            <a:extLst>
              <a:ext uri="{FF2B5EF4-FFF2-40B4-BE49-F238E27FC236}">
                <a16:creationId xmlns="" xmlns:a16="http://schemas.microsoft.com/office/drawing/2014/main" id="{3E9DDFDF-094B-4307-9454-56646C64D0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447C6ACB-121E-4BDA-B388-548166A3E0D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175658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7915607-9848-49A9-B85E-655DF5EB6CC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0C8AAD45-91A0-4A9C-988B-2A17B3AB1AD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30/08/2022</a:t>
            </a:fld>
            <a:endParaRPr lang="vi-VN"/>
          </a:p>
        </p:txBody>
      </p:sp>
      <p:sp>
        <p:nvSpPr>
          <p:cNvPr id="4" name="Chỗ dành sẵn cho Chân trang 3">
            <a:extLst>
              <a:ext uri="{FF2B5EF4-FFF2-40B4-BE49-F238E27FC236}">
                <a16:creationId xmlns="" xmlns:a16="http://schemas.microsoft.com/office/drawing/2014/main" id="{EDE64183-C9FC-43FE-8E1F-F87EEDAE34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966B1940-471F-4B1D-8D22-99AF5FEA6FF1}"/>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512683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4131C36B-821E-4547-910E-D86ADA2A903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30/08/2022</a:t>
            </a:fld>
            <a:endParaRPr lang="vi-VN"/>
          </a:p>
        </p:txBody>
      </p:sp>
      <p:sp>
        <p:nvSpPr>
          <p:cNvPr id="3" name="Chỗ dành sẵn cho Chân trang 2">
            <a:extLst>
              <a:ext uri="{FF2B5EF4-FFF2-40B4-BE49-F238E27FC236}">
                <a16:creationId xmlns="" xmlns:a16="http://schemas.microsoft.com/office/drawing/2014/main" id="{573EC404-B338-4AB4-933B-6AA1ABBC7D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B45B7F9C-2C72-4B2F-94A8-7640308F2BEC}"/>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99588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72953C1-608A-43F1-9896-61ACDDD6BB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20A33D7A-F6CD-49B1-A087-9E43F18192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764F934A-078C-4174-A3AB-EE9CF48701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D29E987C-0A0B-4FD5-AD32-007C08F4149C}"/>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B1C1E503-8F60-4FD7-8020-33CCCD1EAB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8525E78C-3FCE-4D7D-9AEF-53BA5F4B4AB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084216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ECF68A6-1BFB-4E4F-80A5-2E85A968D2B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78F37FC1-2B17-4F84-AD76-296D55FDAB8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C0B7A9AA-B26C-4FAB-8322-B6B2ED0E0EF4}"/>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879CFCB7-EC45-4A5F-9B17-EE355BEF59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04B8D005-4FE9-4C16-B22F-4773D81097FD}"/>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3513093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D9E1E6E-819B-4D22-BF00-C0D2DDC681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E94C6359-E8EF-45A8-A857-6D18C25CB6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65758E3E-8B29-4035-9461-8C65025DD7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DDB54274-AEE0-4430-A68B-58722B6B3C0D}"/>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66B56CA6-2AF8-457F-A66B-CF8471819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6F5731CB-898B-4BB5-A6DC-B1C392FBED5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612749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98FF880-A7EE-456E-BDDD-90BEC9AB4DD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84C0B195-4A89-4E80-8471-DE203135500D}"/>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001B6623-416D-47FD-8B83-CF7B7E35FAB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77767775-BC8A-4EA9-BD4D-C23FCDB8B18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B406B14B-6AA3-4BD7-95A5-CD3B7C427EFF}"/>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369608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CA12956D-0E73-4492-86E3-ACFF77B1F4E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B7D30FC6-A621-4093-9F47-4094639FD2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0E3CA904-D764-43F6-B2DC-6B08766F21B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E08A223A-CC77-47AD-A137-7D3668AE5F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D6776A22-BC2A-4DF6-A8DA-88202AEAE35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292389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85A5A26-9E1E-4D82-A44C-140BD11D8A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9D29AA89-AC34-425B-AE8B-3509C2F12B4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2E19EA0F-3C1E-4349-92E0-B336E471BC9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AD5C9A7B-A42A-4269-AE04-176302EF72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5B79CD11-387B-47BF-918C-59573A6B5E1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110518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BF501E1-0B9E-4F30-BFE7-9D77F0AFBD0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1E7343BE-2F26-476E-BE81-462F109E84C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333AC8A8-2F72-4960-86C5-B3CCDC84F74C}"/>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BF935E13-B45E-403F-B30A-6C5D5F6D46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891BDF54-7CE4-4F24-AAF7-B2574CF824FD}"/>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41711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2AE7BB2-CE84-42CA-A129-B5B0868DFF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B1AF67FF-A4E1-448C-A308-BDB927BF48A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1BF5D710-4010-4656-9CEA-FEA7A469FE7E}"/>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0129B4C8-3B73-4DB4-95F9-F8C16DBDDA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95375C4F-3CCF-4E3D-92D0-D1BED201B5D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409734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D30B1AC-05FF-41E2-9F6B-D9F831E7CFF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DBEFB3EF-1B11-423C-BAF6-3687B6B69C5C}"/>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310079EC-3C1D-4881-A3CF-0B05EEDF2D5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7CA2D2E9-BF71-4D6C-A785-A7653D483444}"/>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510D407A-BD0F-452D-95F1-266F657535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B5DDC777-A57D-4E7C-93BD-53C9BF4FE080}"/>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31030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AAED1D9-4B8F-419D-BA2F-08F8CA0167C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644C2DF3-551A-4915-89D7-BC6D80C1D6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D238B1DC-B409-4F1E-9D6E-E611AAECF48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CB8C5609-AFBA-4771-8C4B-78BD8885A3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45BD86AB-8AC7-4524-A367-80F8E59EF28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5152F50D-8250-4F06-A8BE-9501838C2EB3}"/>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30/08/2022</a:t>
            </a:fld>
            <a:endParaRPr lang="vi-VN"/>
          </a:p>
        </p:txBody>
      </p:sp>
      <p:sp>
        <p:nvSpPr>
          <p:cNvPr id="8" name="Chỗ dành sẵn cho Chân trang 7">
            <a:extLst>
              <a:ext uri="{FF2B5EF4-FFF2-40B4-BE49-F238E27FC236}">
                <a16:creationId xmlns="" xmlns:a16="http://schemas.microsoft.com/office/drawing/2014/main" id="{BF3A4593-0471-45CC-93C9-658D0A00B83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D80D3BE2-24FF-4277-AA7F-A66AE77337E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780515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69A633C-C947-4372-AB43-14C3E5327BE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8DA7B6DF-1404-46E7-A6C1-09BC2423A73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30/08/2022</a:t>
            </a:fld>
            <a:endParaRPr lang="vi-VN"/>
          </a:p>
        </p:txBody>
      </p:sp>
      <p:sp>
        <p:nvSpPr>
          <p:cNvPr id="4" name="Chỗ dành sẵn cho Chân trang 3">
            <a:extLst>
              <a:ext uri="{FF2B5EF4-FFF2-40B4-BE49-F238E27FC236}">
                <a16:creationId xmlns="" xmlns:a16="http://schemas.microsoft.com/office/drawing/2014/main" id="{ABB810F4-134F-4892-90D1-58BA532EF0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4E7DB0FE-F693-40A7-8EB4-9B7F999D97FA}"/>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621183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C4C3D944-0C82-4F07-A39D-B11C5BFD8015}"/>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30/08/2022</a:t>
            </a:fld>
            <a:endParaRPr lang="vi-VN"/>
          </a:p>
        </p:txBody>
      </p:sp>
      <p:sp>
        <p:nvSpPr>
          <p:cNvPr id="3" name="Chỗ dành sẵn cho Chân trang 2">
            <a:extLst>
              <a:ext uri="{FF2B5EF4-FFF2-40B4-BE49-F238E27FC236}">
                <a16:creationId xmlns="" xmlns:a16="http://schemas.microsoft.com/office/drawing/2014/main" id="{3223DC7F-CD69-4FE6-A143-32D4F05DC3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B027F317-D0F8-403E-82E9-A7C73D767532}"/>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841130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3070A0A-AA4D-4A09-BD3B-A4E57F5281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0372EC37-B6AF-43D0-993A-A04DC3AD44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A3DAC885-79F2-4089-AF62-6B82A9DAFAF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1584FC9A-DC9E-43D4-AF41-659B01157F0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E828010A-F039-462A-880A-BCB669794A6A}"/>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001209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12606AF-9B15-4107-944C-AA6CCCFA98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2BF9A464-4A0C-404A-AC9F-57A3EFEEE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17BC54C0-EAA1-45E9-B6BF-4267FD8049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D05C16A0-2B1B-4070-98A3-461ECE29992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58D196E3-3B17-45EB-BBFC-B1CC8D7DEEF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6B72552E-1219-40FD-BE4D-3E8C5BFEA1C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864772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EFDD8C5-F8CF-4CFE-BF92-46424A1FC6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8FBFB9BB-9C34-4929-83CD-9F451283B3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2440EC9B-8F3B-46C2-86F0-7CCAFC6AC4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BA46FD68-0F77-4C6D-8CCB-39EFF995CEDD}"/>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0F638A94-120C-4D33-9BA6-9C96732B05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CFA9D051-66FF-4C7F-B8DE-E3A4486DDEB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112982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26C995F-C98C-440C-BF3C-F9D5438FC95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47E34A9E-FD05-4CA6-A052-FC80CD6A5D4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F07ACA2F-32D4-4092-9C44-7BE5CF03EEA6}"/>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0A9FFAA2-DC8D-4ECD-8641-F5A8F141D1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24F1B3A3-FFC9-44F7-AA89-4C43C0068C18}"/>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77876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9933DC53-545C-4BBF-BBAB-9EA33D657D8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9E2BA859-5A4E-49C5-910A-6DDCEFEEFE7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C2A9A3C0-0DF9-46CB-886A-F83B5D0DAAF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22A752C1-8446-4D15-8881-546790DBE8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BCA5CD5F-8CEB-4E5E-AAB2-6A421D8FE64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67593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C561282-AC57-417C-BD9E-EA94960E797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2F68E766-5C3F-4DE1-91A4-ABA7290548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779C0BEA-3114-424A-A627-619EC7C2D4B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3CD48F9D-DA25-4FF7-B321-1841B0EFDBE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F15D8714-51D9-420C-8E32-111C520B71B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10926021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D3081DA-BBA8-4F43-BC3D-7F7E6F9BA7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AA1F317F-2998-4273-89CD-C00FC51E485A}"/>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B006EF85-7A6E-4763-B1A0-94693284E50E}"/>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D4C5EF04-2D5A-448E-AECB-AD5752DBCE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55C09602-C4C1-4CB5-B656-DD064FA8C10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451303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4553A61-AEFE-4FFE-B74B-9F3FF76A70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5EF833E0-3788-476C-8C5E-D3E0EBF6CEB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7B774E4C-1819-4FB8-BED6-DF4D808DE86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B63DB152-B794-4D9E-996A-961A19F450E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BA8070A0-87FE-4F5B-BB48-E8400E73EC56}"/>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439008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0DD74B7-D203-4D4C-B618-E2CD521ED05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60C732E0-3A34-419B-8EC7-A50B4B8EBEE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FD83338E-E673-45A1-8091-3938F57D7FE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92D8D422-D0A2-48CF-9E8D-0511BF701C56}"/>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DDEF799E-9F23-456E-AF25-A5F85326AE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667AE996-7907-48FE-A3D5-9590DE6F57CE}"/>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16723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A2FD725-2DC6-4188-8274-191062FCE6F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5C1F7786-D744-44E1-9098-503D827F69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4B208C67-AE23-414C-B89D-FC87370C7DE6}"/>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31B1D9DA-C78D-45A5-8B92-37F6DFB299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849B49DA-585C-4AEE-B8D2-5CF00F5FB3A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44F74F27-FC99-48C1-9B35-48F97891F81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30/08/2022</a:t>
            </a:fld>
            <a:endParaRPr lang="vi-VN"/>
          </a:p>
        </p:txBody>
      </p:sp>
      <p:sp>
        <p:nvSpPr>
          <p:cNvPr id="8" name="Chỗ dành sẵn cho Chân trang 7">
            <a:extLst>
              <a:ext uri="{FF2B5EF4-FFF2-40B4-BE49-F238E27FC236}">
                <a16:creationId xmlns="" xmlns:a16="http://schemas.microsoft.com/office/drawing/2014/main" id="{7281C1DD-F8F7-442B-8E99-7B339DA3761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DA9F336B-BF37-46E6-8DA6-35DCF354EEAA}"/>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85226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A634EAC-C675-4C58-8008-863D71BF7D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C1C174ED-2529-440E-998C-0561E485EF81}"/>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30/08/2022</a:t>
            </a:fld>
            <a:endParaRPr lang="vi-VN"/>
          </a:p>
        </p:txBody>
      </p:sp>
      <p:sp>
        <p:nvSpPr>
          <p:cNvPr id="4" name="Chỗ dành sẵn cho Chân trang 3">
            <a:extLst>
              <a:ext uri="{FF2B5EF4-FFF2-40B4-BE49-F238E27FC236}">
                <a16:creationId xmlns="" xmlns:a16="http://schemas.microsoft.com/office/drawing/2014/main" id="{1597ED3E-4032-4BDB-BE8A-82427A76E4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2987A6B4-FF45-4D72-A60F-B1A5B59AC36D}"/>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62725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FCC697C-7842-4D80-92B3-11FD4A2589A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C58BB3ED-3326-47F1-9847-3CD4BEF2A9F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E8E31FEC-A30F-4C6C-A769-DBAEFFF19C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8319E837-664B-45C5-9DEA-DA9637243B3D}"/>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07542653-EF4B-4C2E-AA87-1E913B1685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4585AF98-566C-4D6D-A2E8-2E0E4A57843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486158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22712A1B-D9F9-44C0-A4D9-25AA83E6F632}"/>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30/08/2022</a:t>
            </a:fld>
            <a:endParaRPr lang="vi-VN"/>
          </a:p>
        </p:txBody>
      </p:sp>
      <p:sp>
        <p:nvSpPr>
          <p:cNvPr id="3" name="Chỗ dành sẵn cho Chân trang 2">
            <a:extLst>
              <a:ext uri="{FF2B5EF4-FFF2-40B4-BE49-F238E27FC236}">
                <a16:creationId xmlns="" xmlns:a16="http://schemas.microsoft.com/office/drawing/2014/main" id="{554C8200-8DD0-44B8-ABBB-5DED4FA94D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D95BDAF1-C12F-41C4-B136-EC252733204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80459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3D9686A-E17B-4F5E-8420-3AE1C5E158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AF3ACC7D-B7A1-49CB-930F-F600BEC0D6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7E3D67E9-0BFB-442D-812A-33E80FEA72A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815EC586-CE73-4FC7-B2C9-619B8C564755}"/>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58BDA4B7-BB3D-42DB-9E95-A2CF2E1E54D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7D67C293-33BF-4785-B71A-9DBD5B7B6A98}"/>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5353367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AD3EE81-D297-4325-B543-B1CDDDEC8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4B9BDC40-7C23-4AAE-947A-9B7593F032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1DC022AC-E39F-4908-99CB-85B620588A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E972A1AD-E3C8-4EC8-92E2-5691E84AD5F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242096F5-725E-4C95-898C-6ACE5F138D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55548EA9-A530-461F-A185-956FE6524792}"/>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894227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058DC8F-CDE9-4C11-BA95-619F57C82BA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F4712ACD-B80A-4384-B419-4114BA7FEDCC}"/>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CEA2EAF9-F3DB-41FD-9197-1D2741DBDCF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ABFAC292-F14F-40D9-BDF7-7D1994477C4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98D34781-B503-4A7B-B260-B419C40C6FA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403330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CA450965-658F-4656-8124-E784D422393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FF2A5C9A-D6FB-4DC8-8568-B5E89770EC5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4739A779-584C-4F52-B81E-EB06C5096AD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7F60B518-8270-4FA4-A4BF-7BFD8D1843B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C023102D-78F5-441D-950D-88B58ADCA084}"/>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551815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9BA0EDD-FC77-499D-A5CF-24D0268C577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A7EFCC88-F349-475A-894F-75CC4EC0EF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CF780193-AD39-4C0A-AA86-EA1C285D51E8}"/>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809673B1-F880-4939-B4DC-CB18B0277A9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F8E287B1-7E0E-42A4-969D-5A258DC7DDD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616105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FBBF67F-3291-4B23-A16E-90D37AA2BB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50AF0E28-CC2F-462A-94A7-244DA6476715}"/>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06CFB516-644A-4165-9CEA-4B7265353DE9}"/>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C45F628B-539B-40CF-B751-E371B0A67BA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1FACC2F4-B55E-450D-8EDD-6F5B99711F7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832048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BAEB9145-0E56-47B6-92EA-EF9D05C5DE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8E9477E3-4004-40D9-A791-9927026F686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340D97B3-17E5-425B-993F-656A8D67B017}"/>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3FD63D5E-8306-4E5D-B3C7-2CFC361D0A3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FEE622A9-52D5-4B99-BF48-5238DD36F80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94021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B70E901-6D2D-4730-AE7F-199102DF9F5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25023EEA-7C43-48F0-90B4-466A27A5226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93FECF61-A8A9-4E6C-A4B0-6B4D9EB2886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D1A2F77C-8D07-4CD2-8D30-11B39A49C461}"/>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D216A148-6467-404D-8D6E-643CD85D09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A4054C06-91F4-4640-8DD0-214A08B515E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324642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22CA02F-70D5-4084-BBF7-59B03FABAAE1}"/>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A4570560-669A-483D-A56D-56777083AED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15B0F997-4085-454E-9449-79C20341543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C60B0EC1-688A-46F9-85F5-4DE115D0F5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1508EA17-E7BD-4128-B3F8-2DDDE314AD9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CF3610DF-72A4-46C2-9A30-40FEBE032B80}"/>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30/08/2022</a:t>
            </a:fld>
            <a:endParaRPr lang="vi-VN"/>
          </a:p>
        </p:txBody>
      </p:sp>
      <p:sp>
        <p:nvSpPr>
          <p:cNvPr id="8" name="Chỗ dành sẵn cho Chân trang 7">
            <a:extLst>
              <a:ext uri="{FF2B5EF4-FFF2-40B4-BE49-F238E27FC236}">
                <a16:creationId xmlns="" xmlns:a16="http://schemas.microsoft.com/office/drawing/2014/main" id="{DD888E88-E0C9-4CC9-9C52-1081F3C3655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F6D86BE4-D07F-42B3-BF50-BD5123EF27F1}"/>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22266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AB4FA6C-18CF-4549-8033-E092A86A6629}"/>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EAEAA0B4-9101-47CA-8710-CF5073D6709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2D7229B6-3B00-4C31-9D94-5610EF023A6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4D55A381-1F55-4188-B370-90AA6350AA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AB91CA5E-FA34-492E-9B30-D2D48EF0E63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1D363C7E-DFED-4626-B0F5-54D459E58092}"/>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30/08/2022</a:t>
            </a:fld>
            <a:endParaRPr lang="vi-VN"/>
          </a:p>
        </p:txBody>
      </p:sp>
      <p:sp>
        <p:nvSpPr>
          <p:cNvPr id="8" name="Chỗ dành sẵn cho Chân trang 7">
            <a:extLst>
              <a:ext uri="{FF2B5EF4-FFF2-40B4-BE49-F238E27FC236}">
                <a16:creationId xmlns="" xmlns:a16="http://schemas.microsoft.com/office/drawing/2014/main" id="{73084B1A-3BE3-4126-A0C6-E060459D3C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FC953B9D-C224-4866-9D45-ACFCEDEAAF71}"/>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985831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CBC31D2-AA1B-48A6-AD5C-ABC511801DC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861AA370-87FC-4909-A5DF-67A27A9F2BBB}"/>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30/08/2022</a:t>
            </a:fld>
            <a:endParaRPr lang="vi-VN"/>
          </a:p>
        </p:txBody>
      </p:sp>
      <p:sp>
        <p:nvSpPr>
          <p:cNvPr id="4" name="Chỗ dành sẵn cho Chân trang 3">
            <a:extLst>
              <a:ext uri="{FF2B5EF4-FFF2-40B4-BE49-F238E27FC236}">
                <a16:creationId xmlns="" xmlns:a16="http://schemas.microsoft.com/office/drawing/2014/main" id="{C3754FE7-818A-4919-9358-DA52F1CD88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C697764F-E4D1-4062-9489-FE6CD0BEE4A4}"/>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272998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6D102869-D0FE-4441-B0F3-7D59185B0834}"/>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30/08/2022</a:t>
            </a:fld>
            <a:endParaRPr lang="vi-VN"/>
          </a:p>
        </p:txBody>
      </p:sp>
      <p:sp>
        <p:nvSpPr>
          <p:cNvPr id="3" name="Chỗ dành sẵn cho Chân trang 2">
            <a:extLst>
              <a:ext uri="{FF2B5EF4-FFF2-40B4-BE49-F238E27FC236}">
                <a16:creationId xmlns="" xmlns:a16="http://schemas.microsoft.com/office/drawing/2014/main" id="{7970F543-0439-4D7A-8542-C6230DA3BC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9917263A-9D95-4D91-A962-900FB68A944C}"/>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994248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49C46F7-77B7-4182-995C-BC45615546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9F537E44-EC00-4A0F-97BC-FEBE5C5F59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826B50A6-6A00-4618-8229-8839813F08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A4CD451A-991A-4CA7-9D7D-087B79FE81D3}"/>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E4714668-2574-4243-AF77-45A9C0EFCC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9067EDE5-89DF-4C6A-91DE-CF547F05676A}"/>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7402334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66FEB41-F80B-4DFD-9667-62AA78EFA5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8717BE32-0D1F-41BE-A62F-999517ADD3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9BB9F595-BAE5-47B8-9B8A-94109329BD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B57B9BA6-478C-4191-AEA2-402D09D4FCBA}"/>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A77709D8-26A8-4A0B-BF1A-3152E67E13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E907A3FE-B290-46C6-BB53-0D63DAA8E5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3281188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70D030D-8E43-4AAB-801F-A9A32487097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D75ECE4B-B966-49A7-91FC-2B429E0C735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4D87CE76-AB6E-45E6-B0B9-2133D873E63C}"/>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4E227BD6-F4F8-4C72-9E66-64C116C81FD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9F854D57-3649-41D8-8C6C-E6BA50FC6F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3463068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76C83D8F-369C-45CC-A05C-6C42CBFA480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001B45A0-1A26-42F3-8512-1474DBE3D7B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105919A8-B0B8-4AC8-9C1A-06EB9C285965}"/>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FFF7F0DF-E179-4702-B1E0-270BD0C8192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BA191C18-B44A-49BD-B77F-1DA10E7B0133}"/>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08451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5E562B0-D0E3-430C-A6BE-14A2270AE1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EBE7895C-D6B1-407A-AD3F-6444AAC343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AC0F32C2-1068-4265-B737-A727A8A72DB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907C21BA-66BA-4A13-840B-DC0498B357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F962978C-1506-4B43-8B44-CA54A90CFDC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786976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44DC0E7-83CB-4011-BE26-DE71940FCA7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FC27629D-FD11-49BC-98E9-D8924FD8250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07EF2945-3142-4DEC-9877-8676FE817205}"/>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E5B7A0F4-012F-48CF-86C6-A39171DD118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99D4B327-F156-4D41-8FFE-C522ED36B5A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713864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7B4BBE8-CE88-4DC7-A95B-5A33D6B2CE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6CCEE31D-0484-47A2-A35B-803751193C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181A1C41-1E3A-44E1-8CB2-DF072BB5750B}"/>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C01F47FE-4A89-4294-AF28-5DD75CF295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24B7D9BE-8B5C-4AD6-97F2-77B6E375C2A7}"/>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385464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033BA2F-4814-49CF-B948-C0206FBE546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5C8C3350-CF8B-4EA0-868D-F836E6554E4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013D3E08-C75A-4E0E-8514-4FC30923879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94DECC0F-8086-4CF4-9914-3EFB83E5581C}"/>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83A8F1D7-AAED-4379-A1C2-BE148A26F51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2721A88A-3D70-48A6-8708-C70FBA9B04F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989281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60AFFEC-E221-4FB3-82E3-89B5397F69C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F7DEA3C4-B29B-48D4-A761-8D444466ECFB}"/>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30/08/2022</a:t>
            </a:fld>
            <a:endParaRPr lang="vi-VN"/>
          </a:p>
        </p:txBody>
      </p:sp>
      <p:sp>
        <p:nvSpPr>
          <p:cNvPr id="4" name="Chỗ dành sẵn cho Chân trang 3">
            <a:extLst>
              <a:ext uri="{FF2B5EF4-FFF2-40B4-BE49-F238E27FC236}">
                <a16:creationId xmlns="" xmlns:a16="http://schemas.microsoft.com/office/drawing/2014/main" id="{C3CDA956-8ADF-4845-918F-BA3C591019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F9C2BA94-12B1-46A8-8D78-558A2CB38856}"/>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033046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8188CEC-7324-430B-BD08-B9DB30FE5EE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EB3779D8-2E68-4F2E-9954-F88D6F08D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4D350C42-94FE-40AF-94B0-BD80364468FB}"/>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628A3EBE-5ADA-40C0-8007-DB8FF2BBE5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6E2A4AA4-A86F-4F50-AD21-5E825FE2BB7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24BEDE39-29A6-4409-AE46-349EFE916CE8}"/>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30/08/2022</a:t>
            </a:fld>
            <a:endParaRPr lang="vi-VN"/>
          </a:p>
        </p:txBody>
      </p:sp>
      <p:sp>
        <p:nvSpPr>
          <p:cNvPr id="8" name="Chỗ dành sẵn cho Chân trang 7">
            <a:extLst>
              <a:ext uri="{FF2B5EF4-FFF2-40B4-BE49-F238E27FC236}">
                <a16:creationId xmlns="" xmlns:a16="http://schemas.microsoft.com/office/drawing/2014/main" id="{1A8FC6AD-2486-45BD-917A-60F7E6577ED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69E78504-84D7-47EB-8812-694A7E9D1474}"/>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4157270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FCC3426-280D-40DC-BF24-93EDBB09D4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02FB41AE-508D-4B30-82E9-446C9BC0293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30/08/2022</a:t>
            </a:fld>
            <a:endParaRPr lang="vi-VN"/>
          </a:p>
        </p:txBody>
      </p:sp>
      <p:sp>
        <p:nvSpPr>
          <p:cNvPr id="4" name="Chỗ dành sẵn cho Chân trang 3">
            <a:extLst>
              <a:ext uri="{FF2B5EF4-FFF2-40B4-BE49-F238E27FC236}">
                <a16:creationId xmlns="" xmlns:a16="http://schemas.microsoft.com/office/drawing/2014/main" id="{517E94C2-64A7-4E68-BC4F-BB58C63602C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8CA3C68D-881E-4ED7-AF1C-52253FD53FB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3294280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3FBB3A52-1F9A-495D-947C-05A207905170}"/>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30/08/2022</a:t>
            </a:fld>
            <a:endParaRPr lang="vi-VN"/>
          </a:p>
        </p:txBody>
      </p:sp>
      <p:sp>
        <p:nvSpPr>
          <p:cNvPr id="3" name="Chỗ dành sẵn cho Chân trang 2">
            <a:extLst>
              <a:ext uri="{FF2B5EF4-FFF2-40B4-BE49-F238E27FC236}">
                <a16:creationId xmlns="" xmlns:a16="http://schemas.microsoft.com/office/drawing/2014/main" id="{47C37D79-CB4F-4173-8BB6-4FFE5716692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A65FA9B2-7FF8-4B13-9556-1DEB2B2EA21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096619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4511EF5-D9FD-4ECE-BF96-FF8D480F14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0C7A513C-BCDD-43BB-9EAB-03A02D8077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44A46D48-410D-4E1F-BC8E-70049D5970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ED451872-06FB-4F3E-A745-E91774CA4953}"/>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4234DCE8-91B0-45D2-B187-AB5B6B23F2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EA5976F0-B0B2-4498-84DB-B616AAEB9A4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0616790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DA08652-294E-4962-8968-8576A1AB11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EEA0AED0-0AF0-4E28-AFEF-5DEBD1D895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87738783-1EEB-49F1-9EF5-EF990FC7DD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D34773BA-B624-44A6-A0E8-EFD4185BAC1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EA1A379B-C051-4AAE-BF28-72E915EE4FB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EC73A105-A494-4539-83B7-8EA8DC6BF5E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8895978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3BA7881-0EA2-40DE-9917-E28E413CF4D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B0E1B092-63AA-421E-8137-86E9F126D40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C6D6138F-AA7A-4E7F-B225-FECDD35F69A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3D7260B0-40F9-495A-8FA9-312B02402C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C6AFF596-ECB5-4C4B-9942-7C87B46903A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2125657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40E2D838-5C35-4573-835B-65619F0B8A83}"/>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BDA4B903-F43D-4DC8-8B49-B87973237828}"/>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7406336D-E75D-4334-ADB3-3EF8678092EE}"/>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E89CD070-4F4F-4993-A838-46D35C0620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90D828D0-5EB6-47F9-AF17-9898A173036E}"/>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859063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F53AEC0-DDAB-460A-8BD0-A0AEA93B84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ABD10939-F13D-4276-8A64-D976A90C3D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14AB3F2C-4BF2-4D4E-BCA9-6455FA58EBE6}"/>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96C389FE-B99D-490F-A17C-05B501D1C1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70703ECA-91DD-40A7-8CBE-15568B8E10D6}"/>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479613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8149118-25DF-4423-BC4B-99C74B3D5C6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9D268BAC-1B8F-4979-BC1E-8DA80322102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585F23F2-6DD8-42FD-A3C4-BD513E653087}"/>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967DD987-E4A9-47FD-A1F6-4E3C92774A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97303E1E-6555-422B-A112-F73325391315}"/>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086617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1C396A4-8133-4AD7-8E79-9D1F537924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2EE3EAF0-01BC-4590-823B-9A687D5D40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5D549F96-5B17-4FE3-9867-356A941BD098}"/>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73738EA2-CC45-45B1-A29F-75AA702D05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39F750CA-BF3B-49F6-A614-FE3121D64CA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6007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4FCD7032-F6EF-4F41-841D-38E25D10BFD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30/08/2022</a:t>
            </a:fld>
            <a:endParaRPr lang="vi-VN"/>
          </a:p>
        </p:txBody>
      </p:sp>
      <p:sp>
        <p:nvSpPr>
          <p:cNvPr id="3" name="Chỗ dành sẵn cho Chân trang 2">
            <a:extLst>
              <a:ext uri="{FF2B5EF4-FFF2-40B4-BE49-F238E27FC236}">
                <a16:creationId xmlns="" xmlns:a16="http://schemas.microsoft.com/office/drawing/2014/main" id="{BA70A6C4-93A4-45BB-95BF-29182453E6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D1E86C26-493A-4A4E-B151-B1B58C802B5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517500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3A7FBF2-0E56-4295-9F13-326F2030A81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E9993CC0-7AE4-4113-A252-0C95674F7A4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9C8018E5-9576-468C-9E5A-FE8CE07241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FC479F2B-1EDB-447B-954A-15D0701BC6F9}"/>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DCE21978-DF10-442D-BEF6-9090B1101D9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B15381F7-0A3C-4DDD-B9C7-0A60F468FE9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8707040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1DDFCFB-A216-4F72-85A0-E303DEBA549A}"/>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026887A4-3C94-4F58-8640-18FCAA52A9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60F8F593-FCCC-44AA-A65B-67E4468B014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430A8C59-C999-4CA5-A3D7-32B683D843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C9B03C75-3376-4A14-95A9-E4EF01CDF3A0}"/>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7DE1AE61-4C4B-427B-8931-8E81BCC8E1BB}"/>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30/08/2022</a:t>
            </a:fld>
            <a:endParaRPr lang="vi-VN"/>
          </a:p>
        </p:txBody>
      </p:sp>
      <p:sp>
        <p:nvSpPr>
          <p:cNvPr id="8" name="Chỗ dành sẵn cho Chân trang 7">
            <a:extLst>
              <a:ext uri="{FF2B5EF4-FFF2-40B4-BE49-F238E27FC236}">
                <a16:creationId xmlns="" xmlns:a16="http://schemas.microsoft.com/office/drawing/2014/main" id="{AABF2C67-B26B-4F7F-B4A2-F2E8EC485C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A431054C-B884-4A7D-A66D-FA5D56D4E0F9}"/>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0986062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E6A57CA-D1FA-4BA5-9D16-505C94A675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C37A38F4-BBB8-434A-8D4A-8538228E2DFA}"/>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30/08/2022</a:t>
            </a:fld>
            <a:endParaRPr lang="vi-VN"/>
          </a:p>
        </p:txBody>
      </p:sp>
      <p:sp>
        <p:nvSpPr>
          <p:cNvPr id="4" name="Chỗ dành sẵn cho Chân trang 3">
            <a:extLst>
              <a:ext uri="{FF2B5EF4-FFF2-40B4-BE49-F238E27FC236}">
                <a16:creationId xmlns="" xmlns:a16="http://schemas.microsoft.com/office/drawing/2014/main" id="{929C4830-ACCC-4A74-A18D-43FD9C5E33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FE5D9F41-4172-4E5D-8FC9-070BD13C7BC3}"/>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146742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2E0FFA0C-D605-4DCA-9EB3-44C52EC5BA7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30/08/2022</a:t>
            </a:fld>
            <a:endParaRPr lang="vi-VN"/>
          </a:p>
        </p:txBody>
      </p:sp>
      <p:sp>
        <p:nvSpPr>
          <p:cNvPr id="3" name="Chỗ dành sẵn cho Chân trang 2">
            <a:extLst>
              <a:ext uri="{FF2B5EF4-FFF2-40B4-BE49-F238E27FC236}">
                <a16:creationId xmlns="" xmlns:a16="http://schemas.microsoft.com/office/drawing/2014/main" id="{BAE28AE2-7AB0-42D2-B4D3-AFE729F298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427719D2-45CB-4672-A61D-6FA51132E4EA}"/>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833067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B0AED7B-5E9F-468B-B0AB-7B9B554206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D96C7C3E-5E05-4238-B165-15C2F707BE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ED9FBEF5-18B5-48C7-8641-936ABF34DE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5F877742-FD3D-4168-AF60-05516A3571F0}"/>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9DB0C690-1D3F-4F45-9E09-B0900DBE7EE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7F1EB4C5-FF0F-4BAE-92E3-C06A18F5B2E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4216437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676EA33-1CA1-474D-B8ED-B389EF9CB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4CE8412C-0D20-4877-9881-AC4D1A623C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EE57573D-8057-44A8-8FC0-D246CCBFD7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35AED46F-0E4F-460D-9DC1-43A3C46D61B5}"/>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CD701760-21AC-4769-AEEB-16D94D6219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3470CB80-168B-405B-87F1-A4D509C1D3BB}"/>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4232119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5CE31AA-F75A-4FC3-BB44-AB0707ED509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7B17F126-E71B-4118-B57C-D325F3D533A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7B1E542D-25FE-42C2-874B-1B55877482E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395CD4E1-F49A-45E0-B24F-1C52154640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246BFB52-8F21-4AF4-A415-00EC62CEB32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6610084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CA0D58E4-3EB6-4097-8451-164F03054A51}"/>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380A2E4F-3DAC-41D9-81A5-988C6BE7721D}"/>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D57E084D-061B-4391-9B8B-B57280E22E4E}"/>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622CC5CC-138D-465D-A81A-DBE38DAA41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2AFBA30C-9BF9-47DE-8D11-30C64AE5129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9855950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597806D-EAB9-4613-9151-E08254D8FD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41F08635-6F1D-4B86-B43D-1A24741085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5C3CCD40-BD34-4529-91E5-2698C7E344A0}"/>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C01FED19-8C45-4DFC-A9B3-BBBA6C780A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34FA4A35-2703-4DA2-88B4-B096C0CE20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9932102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5BA33F2-E623-4E7F-810B-0921B95BA16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5CA27FF0-9E04-45C5-BC68-30AAC943DE7B}"/>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73C10C02-4997-4D61-94CC-6214FA4D607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729C8ED1-4505-49BF-BD77-73D7FC11AE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7F7A64CA-FDD2-4D5B-9783-FD2764B0EE7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57707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7212EEC-9806-4BCC-B4E6-D99ABA5240E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F1A4866E-F056-40CB-BA7E-C34BB63487C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810498A1-A688-45E6-8550-EC3071B90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CAA7A761-3B85-47C9-963D-E138E1271D56}"/>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79574061-2217-4D22-8F9B-8723C8D4C7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FC785E12-3466-457C-A23C-8A2A93C0ECC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0809855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BC27D0EC-FA83-4860-9C53-7414EF7BA20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0F8648A6-C298-445C-B0A8-569C07D237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1BBF30BA-580F-4C96-9A54-67861F9B69C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9871CBA3-7F65-486F-B9CB-9BF9026188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1C09A8BA-D90B-4E4C-BB8C-F04A466097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8820917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40CD9F0-6BE1-4558-9F50-729252FFCD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2A352FD0-9D3A-4318-8A37-175EC6B58A1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D416334B-DD04-473F-8633-B25FA9EBBD5B}"/>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73888953-EE7A-4EF4-92D9-41C6E4AA3061}"/>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9154EDF2-156B-4765-94F4-BB96FC09DF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068F7C58-F921-4804-89D7-87CA21A86DC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102960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4377F72-3E5D-4E0E-BDE1-9198A21543A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60447395-8B68-4EC0-9B0F-91BA0FB612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B2CF7061-104C-4BB8-9DCB-DE76E62146B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7B6BA3B7-E1AA-497C-9914-50C3ED81657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1030EB45-BF5D-4876-80BA-434E77F084C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231DBE4F-9324-446B-9E4A-1830D93BBF75}"/>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30/08/2022</a:t>
            </a:fld>
            <a:endParaRPr lang="vi-VN"/>
          </a:p>
        </p:txBody>
      </p:sp>
      <p:sp>
        <p:nvSpPr>
          <p:cNvPr id="8" name="Chỗ dành sẵn cho Chân trang 7">
            <a:extLst>
              <a:ext uri="{FF2B5EF4-FFF2-40B4-BE49-F238E27FC236}">
                <a16:creationId xmlns="" xmlns:a16="http://schemas.microsoft.com/office/drawing/2014/main" id="{27592CD5-D020-4462-BE29-6816B8A6DB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C125CB20-0A70-4898-8EE5-D670853B077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9447152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323F429-0F89-435B-96DE-27E31133C6D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05AB4D98-BF90-40A7-8AD9-4C56670D1338}"/>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30/08/2022</a:t>
            </a:fld>
            <a:endParaRPr lang="vi-VN"/>
          </a:p>
        </p:txBody>
      </p:sp>
      <p:sp>
        <p:nvSpPr>
          <p:cNvPr id="4" name="Chỗ dành sẵn cho Chân trang 3">
            <a:extLst>
              <a:ext uri="{FF2B5EF4-FFF2-40B4-BE49-F238E27FC236}">
                <a16:creationId xmlns="" xmlns:a16="http://schemas.microsoft.com/office/drawing/2014/main" id="{A0B6121E-694F-4F5C-B79F-4BEAF11A1E6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6B1DB368-86C3-4D22-B0CC-A15324EA24A1}"/>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3258868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60221DE5-8696-4A23-B11F-D67AE88D661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30/08/2022</a:t>
            </a:fld>
            <a:endParaRPr lang="vi-VN"/>
          </a:p>
        </p:txBody>
      </p:sp>
      <p:sp>
        <p:nvSpPr>
          <p:cNvPr id="3" name="Chỗ dành sẵn cho Chân trang 2">
            <a:extLst>
              <a:ext uri="{FF2B5EF4-FFF2-40B4-BE49-F238E27FC236}">
                <a16:creationId xmlns="" xmlns:a16="http://schemas.microsoft.com/office/drawing/2014/main" id="{69599C7D-3AD8-4042-AC8E-8577DB8B51D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EBF11BBE-C092-4B73-8FBF-A679857E6ED9}"/>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41621496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A5D1549-3FD1-4134-BEA1-B0175D3119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A0B3BAD3-DF90-427D-BF85-6F7209BFA9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569073A0-56F1-42B7-ADEF-FA031A6208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75719827-58D2-4159-B9EB-B5B9A81DC983}"/>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742388F6-D8DC-4416-A328-EFE485118B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4FF9731E-FBAD-400C-B16A-72E0F8358B5A}"/>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911185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73503D6-160E-42C4-AB62-8459E8E32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5D534D75-358E-44CB-BD22-2DCFC2107B2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E6B444BD-864A-4E6C-BCA4-A3F24E16485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AA309D13-3997-4BB1-9C6F-68A03BDA2C2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2DF354E9-41AE-4150-8CBE-071699525B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D5071BC2-8164-41EF-87F9-D4493FA4A153}"/>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4098033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93B0FE0-61BE-42F8-AF77-EBEAF59CCD1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4C671535-81B0-4553-BA93-EA8A3A64845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470CB3FE-9C8B-4C52-AE2F-3380D1611AC2}"/>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40A3682A-4DD0-4328-A99C-D4DED59CB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B44225BC-BEA5-4546-AECF-97E4AC3AEF5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120765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2283E486-5B1A-403F-8A45-E4FAB0C4FD9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32270480-766B-490A-B8C2-881D4BB0ECB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4B71124B-A940-49E4-A0EC-CC59DA83FDC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D6F01446-DAB9-4CA0-A1E2-C4E7D83EC9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EF06735C-169A-4776-826E-5AEAA99FDFE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0036297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94C7D27-8BED-4A44-9D31-3099A81D7C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EBCB996B-AFBD-4DAA-9E89-A57A1F13C8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3364DA5E-1E79-44EC-936D-7835F8FDF257}"/>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725E7467-913F-4E98-8003-2C37981932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AC379CA0-1590-40B0-947F-B224F1470C5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187419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4F016CD-5719-4C60-AC2D-981ABE568A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0F280940-FC98-4C23-AE20-F43477478F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3CF626D2-3B6F-4437-AB68-6584573806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2958A0E5-7ECD-47B9-8CE8-1CFC401870AC}"/>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6DAE497D-734B-4969-AC33-A49EAD67F4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61EE0581-2B62-4AEF-8C9D-D52C7A72388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31152761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7F97FE3-329B-4194-B91D-3F2EBB793CD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CA08ACC9-8780-419C-9992-A8BA18A3942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F6253C64-9926-48A4-B377-E5AE9FE39E83}"/>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2FD16094-9032-4A05-9F95-A65675BE2CE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F6E8496E-48CD-46D6-AE5B-3704C96BBCC1}"/>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8731497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0E926A4-D1A8-4CCC-847B-96874D0476E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17086593-BDC1-411A-AB64-34AE5736887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BCC0EDD0-FC89-4E98-BA55-BFCAEA562F4E}"/>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3A756D09-C1FA-45F2-8AA8-0BD4685176D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3CB140EA-510F-4C49-B387-5669AD9AFE2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9337334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991DAC1-2772-4493-B10B-B8FAF65C817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B99B01A0-F13D-4A59-B04D-586BD2CDFFA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00879A96-B4DA-4655-92D7-11509792F0F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A7BB0C42-1444-4656-B0F7-855EB863A14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B6128D7F-994C-4DF7-A840-948C6A6C51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0FE4102A-B277-4E43-AA89-A83FA773496F}"/>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5424355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F34A999-A168-4559-A962-D4A117E67D1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292FA241-D6AA-440D-BB9D-F9C250A3C41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F86EA79F-E5C7-475F-932A-86E4341300A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C96D4F30-C7BE-4CDB-9A27-7DBB48BE3C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7A68DCAC-383D-4852-8963-26CB5E8A11D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333386B9-11EB-4A1D-ADCB-3BD416BF8F9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30/08/2022</a:t>
            </a:fld>
            <a:endParaRPr lang="vi-VN"/>
          </a:p>
        </p:txBody>
      </p:sp>
      <p:sp>
        <p:nvSpPr>
          <p:cNvPr id="8" name="Chỗ dành sẵn cho Chân trang 7">
            <a:extLst>
              <a:ext uri="{FF2B5EF4-FFF2-40B4-BE49-F238E27FC236}">
                <a16:creationId xmlns="" xmlns:a16="http://schemas.microsoft.com/office/drawing/2014/main" id="{93DF633E-2F21-48A4-818C-1EC1B16F11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ADE73FAB-716F-4687-A61D-6C8993F7F6E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3164032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7746823-3DDA-45AB-B9CD-999FFBE7D81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599DB440-FA3E-4C80-80AD-BA244E2DAB0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30/08/2022</a:t>
            </a:fld>
            <a:endParaRPr lang="vi-VN"/>
          </a:p>
        </p:txBody>
      </p:sp>
      <p:sp>
        <p:nvSpPr>
          <p:cNvPr id="4" name="Chỗ dành sẵn cho Chân trang 3">
            <a:extLst>
              <a:ext uri="{FF2B5EF4-FFF2-40B4-BE49-F238E27FC236}">
                <a16:creationId xmlns="" xmlns:a16="http://schemas.microsoft.com/office/drawing/2014/main" id="{86535943-0839-4111-BA94-682401CA302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634E0A2D-078F-47AA-BE1A-610DDC6048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2717382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C0430A6E-3DE6-4541-8B46-233B4FAC267B}"/>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30/08/2022</a:t>
            </a:fld>
            <a:endParaRPr lang="vi-VN"/>
          </a:p>
        </p:txBody>
      </p:sp>
      <p:sp>
        <p:nvSpPr>
          <p:cNvPr id="3" name="Chỗ dành sẵn cho Chân trang 2">
            <a:extLst>
              <a:ext uri="{FF2B5EF4-FFF2-40B4-BE49-F238E27FC236}">
                <a16:creationId xmlns="" xmlns:a16="http://schemas.microsoft.com/office/drawing/2014/main" id="{EDCCA399-09B5-4694-BD07-283C7DED3D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3F4FF8B0-FC16-4912-A25B-57329C9ECD7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41631985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661AE2B-2CEF-47DE-A6A4-56036D54C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835BA026-B9F5-4FD5-A0DC-9422E97B13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5614BBAB-4AE1-4799-B6FD-D0E25D0D713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77E59D51-B56F-4349-AC3E-4EF2F486051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599ABAFC-AFB7-40FD-940F-78FC61198D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9D6B48C4-BDBF-48FB-9450-24FCFAF2A8FD}"/>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412022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E8BDBDC-0FEB-4C67-B602-8A9790A766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A97932F6-F380-45C8-A305-94971A913B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D020F40D-3181-4654-BF02-E98EAE6F09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490D282F-2FF5-4169-BF89-9053BD58729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30/08/2022</a:t>
            </a:fld>
            <a:endParaRPr lang="vi-VN"/>
          </a:p>
        </p:txBody>
      </p:sp>
      <p:sp>
        <p:nvSpPr>
          <p:cNvPr id="6" name="Chỗ dành sẵn cho Chân trang 5">
            <a:extLst>
              <a:ext uri="{FF2B5EF4-FFF2-40B4-BE49-F238E27FC236}">
                <a16:creationId xmlns="" xmlns:a16="http://schemas.microsoft.com/office/drawing/2014/main" id="{CA4D21B6-1C19-482E-A5F3-8437847614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AB36ADA0-21A3-4F78-818B-7EA8675ED58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063126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5992F84-4837-4A1F-A9C0-86C0DD7F6ED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2666F529-6CE2-4B6E-9F78-AEAECC1E74BE}"/>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980BD98C-4A23-4D18-A479-7AB31B03F63F}"/>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8788006A-41DB-47CD-9F4A-4F63BF4101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ECC88BF3-DFF1-45AE-A745-B9D16CDB7A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7609328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C86482DC-584C-4F84-8C37-74A1F01E30B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A71CBB60-6465-4869-B2CA-5A8C0F23329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0D64DD05-0D13-4C3F-AB7D-00C4092B2580}"/>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30/08/2022</a:t>
            </a:fld>
            <a:endParaRPr lang="vi-VN"/>
          </a:p>
        </p:txBody>
      </p:sp>
      <p:sp>
        <p:nvSpPr>
          <p:cNvPr id="5" name="Chỗ dành sẵn cho Chân trang 4">
            <a:extLst>
              <a:ext uri="{FF2B5EF4-FFF2-40B4-BE49-F238E27FC236}">
                <a16:creationId xmlns="" xmlns:a16="http://schemas.microsoft.com/office/drawing/2014/main" id="{89528D6F-4778-4C7D-91A0-AB70AD8B9D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3B03EF72-78B8-4AB6-8A0B-2F78E9E3AB2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175322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4.gif"/><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16.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15.w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4.gif"/><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1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theme" Target="../theme/theme12.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19" Type="http://schemas.openxmlformats.org/officeDocument/2006/relationships/image" Target="../media/image18.png"/><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18" Type="http://schemas.openxmlformats.org/officeDocument/2006/relationships/image" Target="../media/image7.gi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6.gif"/><Relationship Id="rId2" Type="http://schemas.openxmlformats.org/officeDocument/2006/relationships/slideLayout" Target="../slideLayouts/slideLayout24.xml"/><Relationship Id="rId16" Type="http://schemas.openxmlformats.org/officeDocument/2006/relationships/image" Target="../media/image5.gif"/><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gi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8.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9.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0.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3.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996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18;p3">
            <a:extLst>
              <a:ext uri="{FF2B5EF4-FFF2-40B4-BE49-F238E27FC236}">
                <a16:creationId xmlns="" xmlns:a16="http://schemas.microsoft.com/office/drawing/2014/main" id="{59115894-669D-4D6B-9498-5D1F17800591}"/>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 name="Group 1">
            <a:extLst>
              <a:ext uri="{FF2B5EF4-FFF2-40B4-BE49-F238E27FC236}">
                <a16:creationId xmlns="" xmlns:a16="http://schemas.microsoft.com/office/drawing/2014/main" id="{C1FC985A-BDE8-4A05-BB60-FE67A1A64A11}"/>
              </a:ext>
            </a:extLst>
          </p:cNvPr>
          <p:cNvGrpSpPr>
            <a:grpSpLocks/>
          </p:cNvGrpSpPr>
          <p:nvPr userDrawn="1"/>
        </p:nvGrpSpPr>
        <p:grpSpPr bwMode="auto">
          <a:xfrm>
            <a:off x="0" y="914400"/>
            <a:ext cx="12090400" cy="5943600"/>
            <a:chOff x="-136506" y="-115873"/>
            <a:chExt cx="9144000" cy="6813550"/>
          </a:xfrm>
        </p:grpSpPr>
        <p:pic>
          <p:nvPicPr>
            <p:cNvPr id="9" name="Picture 4" descr="hinh">
              <a:extLst>
                <a:ext uri="{FF2B5EF4-FFF2-40B4-BE49-F238E27FC236}">
                  <a16:creationId xmlns="" xmlns:a16="http://schemas.microsoft.com/office/drawing/2014/main" id="{F49D4FE3-FF58-45EF-84D9-8FCAB4CF4921}"/>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506" y="-115873"/>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j0232133">
              <a:extLst>
                <a:ext uri="{FF2B5EF4-FFF2-40B4-BE49-F238E27FC236}">
                  <a16:creationId xmlns="" xmlns:a16="http://schemas.microsoft.com/office/drawing/2014/main" id="{E0FA9359-CB2B-4B43-A7D5-BDCA4BC6FE1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5763" y="5075238"/>
              <a:ext cx="1358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4">
            <a:extLst>
              <a:ext uri="{FF2B5EF4-FFF2-40B4-BE49-F238E27FC236}">
                <a16:creationId xmlns="" xmlns:a16="http://schemas.microsoft.com/office/drawing/2014/main" id="{7F4516A7-8458-49F6-B241-E38EAE8D76DD}"/>
              </a:ext>
            </a:extLst>
          </p:cNvPr>
          <p:cNvPicPr>
            <a:picLocks noChangeAspect="1"/>
          </p:cNvPicPr>
          <p:nvPr userDrawn="1"/>
        </p:nvPicPr>
        <p:blipFill>
          <a:blip r:embed="rId15" cstate="print"/>
          <a:stretch>
            <a:fillRect/>
          </a:stretch>
        </p:blipFill>
        <p:spPr>
          <a:xfrm>
            <a:off x="2783417" y="0"/>
            <a:ext cx="6845300" cy="955675"/>
          </a:xfrm>
          <a:prstGeom prst="rect">
            <a:avLst/>
          </a:prstGeom>
          <a:noFill/>
          <a:ln w="9525">
            <a:noFill/>
          </a:ln>
        </p:spPr>
      </p:pic>
    </p:spTree>
    <p:extLst>
      <p:ext uri="{BB962C8B-B14F-4D97-AF65-F5344CB8AC3E}">
        <p14:creationId xmlns:p14="http://schemas.microsoft.com/office/powerpoint/2010/main" val="18009932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descr="hinh">
            <a:extLst>
              <a:ext uri="{FF2B5EF4-FFF2-40B4-BE49-F238E27FC236}">
                <a16:creationId xmlns="" xmlns:a16="http://schemas.microsoft.com/office/drawing/2014/main" id="{77EE8823-672B-4B39-A76C-2E40DCCB7BA3}"/>
              </a:ext>
            </a:extLst>
          </p:cNvPr>
          <p:cNvPicPr>
            <a:picLocks noChangeAspect="1" noChangeArrowheads="1" noCrop="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1106824"/>
            <a:ext cx="12192000" cy="574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 xmlns:a16="http://schemas.microsoft.com/office/drawing/2014/main" id="{67C569DB-7D18-4B62-877E-48673535F1D5}"/>
              </a:ext>
            </a:extLst>
          </p:cNvPr>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5213" y="4760576"/>
            <a:ext cx="3378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18;p3">
            <a:extLst>
              <a:ext uri="{FF2B5EF4-FFF2-40B4-BE49-F238E27FC236}">
                <a16:creationId xmlns="" xmlns:a16="http://schemas.microsoft.com/office/drawing/2014/main" id="{5B9C5C71-48E5-42E4-94A3-58BC9FD006B4}"/>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54961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FA510A7A-D6A5-452E-9A0D-94D645D73BB9}" type="datetimeFigureOut">
              <a:rPr lang="en-US" smtClean="0">
                <a:solidFill>
                  <a:prstClr val="black">
                    <a:tint val="75000"/>
                  </a:prstClr>
                </a:solidFill>
              </a:rPr>
              <a:pPr defTabSz="457200"/>
              <a:t>8/30/2022</a:t>
            </a:fld>
            <a:endParaRPr lang="en-US">
              <a:solidFill>
                <a:prstClr val="black">
                  <a:tint val="75000"/>
                </a:prstClr>
              </a:solidFill>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49279F54-518A-453A-BF96-E324A51FDA0E}"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58022566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3"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768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a:blip r:embed="rId13" cstate="print"/>
          <a:stretch>
            <a:fillRect/>
          </a:stretch>
        </a:blipFill>
        <a:effectLst/>
      </p:bgPr>
    </p:bg>
    <p:spTree>
      <p:nvGrpSpPr>
        <p:cNvPr id="1" name=""/>
        <p:cNvGrpSpPr/>
        <p:nvPr/>
      </p:nvGrpSpPr>
      <p:grpSpPr>
        <a:xfrm>
          <a:off x="0" y="0"/>
          <a:ext cx="0" cy="0"/>
          <a:chOff x="0" y="0"/>
          <a:chExt cx="0" cy="0"/>
        </a:xfrm>
      </p:grpSpPr>
      <p:pic>
        <p:nvPicPr>
          <p:cNvPr id="7" name="Picture 5" descr="1133426gsfxbpjp44">
            <a:extLst>
              <a:ext uri="{FF2B5EF4-FFF2-40B4-BE49-F238E27FC236}">
                <a16:creationId xmlns="" xmlns:a16="http://schemas.microsoft.com/office/drawing/2014/main" id="{2D306DAA-E5D2-40C6-ACD5-512C5C7C81BC}"/>
              </a:ext>
            </a:extLst>
          </p:cNvPr>
          <p:cNvPicPr>
            <a:picLocks noChangeAspect="1" noChangeArrowheads="1" noCrop="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1133426gsfxbpjp44">
            <a:extLst>
              <a:ext uri="{FF2B5EF4-FFF2-40B4-BE49-F238E27FC236}">
                <a16:creationId xmlns="" xmlns:a16="http://schemas.microsoft.com/office/drawing/2014/main" id="{7C96E071-A310-42A5-89B4-B2651D8688F2}"/>
              </a:ext>
            </a:extLst>
          </p:cNvPr>
          <p:cNvPicPr>
            <a:picLocks noChangeAspect="1" noChangeArrowheads="1" noCrop="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descr="1707962tj3hg7yh59">
            <a:extLst>
              <a:ext uri="{FF2B5EF4-FFF2-40B4-BE49-F238E27FC236}">
                <a16:creationId xmlns="" xmlns:a16="http://schemas.microsoft.com/office/drawing/2014/main" id="{42E4D3BE-E5E5-4DCD-BAE8-D59D2363DFE6}"/>
              </a:ext>
            </a:extLst>
          </p:cNvPr>
          <p:cNvPicPr>
            <a:picLocks noChangeAspect="1" noChangeArrowheads="1" noCrop="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6200000">
            <a:off x="1116758" y="1279451"/>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1181071cimzwdep76">
            <a:extLst>
              <a:ext uri="{FF2B5EF4-FFF2-40B4-BE49-F238E27FC236}">
                <a16:creationId xmlns="" xmlns:a16="http://schemas.microsoft.com/office/drawing/2014/main" id="{BBCF5391-125F-4DF3-9A58-F811572B672D}"/>
              </a:ext>
            </a:extLst>
          </p:cNvPr>
          <p:cNvPicPr>
            <a:picLocks noChangeAspect="1" noChangeArrowheads="1" noCrop="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1181071cimzwdep76">
            <a:extLst>
              <a:ext uri="{FF2B5EF4-FFF2-40B4-BE49-F238E27FC236}">
                <a16:creationId xmlns="" xmlns:a16="http://schemas.microsoft.com/office/drawing/2014/main" id="{E64C8FB2-51E0-4D40-AAFA-DB688AD9267F}"/>
              </a:ext>
            </a:extLst>
          </p:cNvPr>
          <p:cNvPicPr>
            <a:picLocks noChangeAspect="1" noChangeArrowheads="1" noCrop="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0" descr="1228827kvwbhhiily">
            <a:extLst>
              <a:ext uri="{FF2B5EF4-FFF2-40B4-BE49-F238E27FC236}">
                <a16:creationId xmlns="" xmlns:a16="http://schemas.microsoft.com/office/drawing/2014/main" id="{7DC4422F-5A87-47AA-A081-F41208F7D8CE}"/>
              </a:ext>
            </a:extLst>
          </p:cNvPr>
          <p:cNvPicPr>
            <a:picLocks noChangeAspect="1" noChangeArrowheads="1" noCrop="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6">
            <a:extLst>
              <a:ext uri="{FF2B5EF4-FFF2-40B4-BE49-F238E27FC236}">
                <a16:creationId xmlns="" xmlns:a16="http://schemas.microsoft.com/office/drawing/2014/main" id="{4E3C1B13-E7AE-42C3-A148-84E5F04F5E0A}"/>
              </a:ext>
            </a:extLst>
          </p:cNvPr>
          <p:cNvSpPr/>
          <p:nvPr userDrawn="1"/>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4" name="Picture 4">
            <a:extLst>
              <a:ext uri="{FF2B5EF4-FFF2-40B4-BE49-F238E27FC236}">
                <a16:creationId xmlns="" xmlns:a16="http://schemas.microsoft.com/office/drawing/2014/main" id="{86446CFC-93FF-4E9D-85CB-946FD8ECAAF1}"/>
              </a:ext>
            </a:extLst>
          </p:cNvPr>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2848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ộ trò chơi khởi động phá băng - BTN HTTL An Trung">
            <a:extLst>
              <a:ext uri="{FF2B5EF4-FFF2-40B4-BE49-F238E27FC236}">
                <a16:creationId xmlns="" xmlns:a16="http://schemas.microsoft.com/office/drawing/2014/main" id="{3E074F03-8A28-4389-89A9-C890C273BB14}"/>
              </a:ext>
            </a:extLst>
          </p:cNvPr>
          <p:cNvPicPr>
            <a:picLocks noChangeAspect="1" noChangeArrowheads="1"/>
          </p:cNvPicPr>
          <p:nvPr userDrawn="1"/>
        </p:nvPicPr>
        <p:blipFill>
          <a:blip r:embed="rId13" cstate="print">
            <a:clrChange>
              <a:clrFrom>
                <a:srgbClr val="FEFBEA"/>
              </a:clrFrom>
              <a:clrTo>
                <a:srgbClr val="FEFBEA">
                  <a:alpha val="0"/>
                </a:srgbClr>
              </a:clrTo>
            </a:clrChange>
            <a:extLst>
              <a:ext uri="{28A0092B-C50C-407E-A947-70E740481C1C}">
                <a14:useLocalDpi xmlns:a14="http://schemas.microsoft.com/office/drawing/2010/main" val="0"/>
              </a:ext>
            </a:extLst>
          </a:blip>
          <a:srcRect/>
          <a:stretch>
            <a:fillRect/>
          </a:stretch>
        </p:blipFill>
        <p:spPr bwMode="auto">
          <a:xfrm>
            <a:off x="1806632" y="0"/>
            <a:ext cx="8578735" cy="58144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 xmlns:a16="http://schemas.microsoft.com/office/drawing/2014/main" id="{D64B406D-93A5-474C-A80C-F82A5489A53C}"/>
              </a:ext>
            </a:extLst>
          </p:cNvPr>
          <p:cNvSpPr/>
          <p:nvPr userDrawn="1"/>
        </p:nvSpPr>
        <p:spPr>
          <a:xfrm>
            <a:off x="4245637" y="5657671"/>
            <a:ext cx="4006225" cy="1200329"/>
          </a:xfrm>
          <a:prstGeom prst="rect">
            <a:avLst/>
          </a:prstGeom>
          <a:noFill/>
        </p:spPr>
        <p:txBody>
          <a:bodyPr wrap="none" lIns="91440" tIns="45720" rIns="91440" bIns="45720">
            <a:spAutoFit/>
          </a:bodyPr>
          <a:lstStyle/>
          <a:p>
            <a:pPr algn="ct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MỞ</a:t>
            </a:r>
            <a:r>
              <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ĐẦU</a:t>
            </a:r>
            <a:endPar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14167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 xmlns:a16="http://schemas.microsoft.com/office/drawing/2014/main" id="{4DF4AE69-609A-4640-9847-A4D1362C344D}"/>
              </a:ext>
            </a:extLst>
          </p:cNvPr>
          <p:cNvSpPr/>
          <p:nvPr userDrawn="1"/>
        </p:nvSpPr>
        <p:spPr>
          <a:xfrm>
            <a:off x="3439507" y="3121299"/>
            <a:ext cx="4878260" cy="1200329"/>
          </a:xfrm>
          <a:prstGeom prst="rect">
            <a:avLst/>
          </a:prstGeom>
          <a:noFill/>
        </p:spPr>
        <p:txBody>
          <a:bodyPr wrap="none" lIns="91440" tIns="45720" rIns="91440" bIns="45720">
            <a:spAutoFit/>
          </a:bodyPr>
          <a:lstStyle/>
          <a:p>
            <a:pPr algn="ctr"/>
            <a:r>
              <a:rPr lang="en-US" sz="7200" b="1">
                <a:ln w="22225">
                  <a:solidFill>
                    <a:schemeClr val="accent2"/>
                  </a:solidFill>
                  <a:prstDash val="solid"/>
                </a:ln>
                <a:solidFill>
                  <a:schemeClr val="bg1"/>
                </a:solidFill>
                <a:latin typeface="Times New Roman" panose="02020603050405020304" pitchFamily="18" charset="0"/>
                <a:cs typeface="Times New Roman" panose="02020603050405020304" pitchFamily="18" charset="0"/>
              </a:rPr>
              <a:t>NỘI DUNG</a:t>
            </a:r>
            <a:endParaRPr lang="en-US" sz="7200" b="1" dirty="0">
              <a:ln w="22225">
                <a:solidFill>
                  <a:schemeClr val="accent2"/>
                </a:solidFill>
                <a:prstDash val="solid"/>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654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 xmlns:a16="http://schemas.microsoft.com/office/drawing/2014/main" id="{D533A062-C49C-4433-A712-37282C8CE60E}"/>
              </a:ext>
            </a:extLst>
          </p:cNvPr>
          <p:cNvSpPr/>
          <p:nvPr userDrawn="1"/>
        </p:nvSpPr>
        <p:spPr>
          <a:xfrm>
            <a:off x="4018988" y="5311833"/>
            <a:ext cx="4154022"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LUYỆN TẬP</a:t>
            </a:r>
          </a:p>
        </p:txBody>
      </p:sp>
      <p:pic>
        <p:nvPicPr>
          <p:cNvPr id="8" name="Picture 2" descr="Cậu Bé Và Cô Gái đọc Những Cuốn Sách-vector Misc-miễn Phí Vector Miễn Phí  Tải Về">
            <a:extLst>
              <a:ext uri="{FF2B5EF4-FFF2-40B4-BE49-F238E27FC236}">
                <a16:creationId xmlns="" xmlns:a16="http://schemas.microsoft.com/office/drawing/2014/main" id="{80A00CC9-2EB7-43CD-8613-989D4D29E9DD}"/>
              </a:ext>
            </a:extLst>
          </p:cNvPr>
          <p:cNvPicPr>
            <a:picLocks noChangeAspect="1" noChangeArrowheads="1"/>
          </p:cNvPicPr>
          <p:nvPr userDrawn="1"/>
        </p:nvPicPr>
        <p:blipFill rotWithShape="1">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bwMode="auto">
          <a:xfrm>
            <a:off x="2169851" y="0"/>
            <a:ext cx="7852297" cy="531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937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 xmlns:a16="http://schemas.microsoft.com/office/drawing/2014/main" id="{F494B6D6-FAA0-4DC7-9511-8CB301D2995B}"/>
              </a:ext>
            </a:extLst>
          </p:cNvPr>
          <p:cNvSpPr/>
          <p:nvPr userDrawn="1"/>
        </p:nvSpPr>
        <p:spPr>
          <a:xfrm>
            <a:off x="4190266" y="5653977"/>
            <a:ext cx="3897221"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VẬN DỤNG</a:t>
            </a:r>
          </a:p>
        </p:txBody>
      </p:sp>
      <p:pic>
        <p:nvPicPr>
          <p:cNvPr id="8" name="Picture 4" descr="5 tuyệt chiêu luyện nói tiếng Anh cho học sinh tiểu học">
            <a:extLst>
              <a:ext uri="{FF2B5EF4-FFF2-40B4-BE49-F238E27FC236}">
                <a16:creationId xmlns="" xmlns:a16="http://schemas.microsoft.com/office/drawing/2014/main" id="{B56C9370-43D5-4B64-A3F2-0C3F1697D590}"/>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25978" y="0"/>
            <a:ext cx="10740044" cy="562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1466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a:extLst>
              <a:ext uri="{FF2B5EF4-FFF2-40B4-BE49-F238E27FC236}">
                <a16:creationId xmlns="" xmlns:a16="http://schemas.microsoft.com/office/drawing/2014/main" id="{C511B4BF-9FAE-4002-B663-5ECEE1E7C89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18365"/>
            <a:ext cx="12193098" cy="6858000"/>
          </a:xfrm>
          <a:prstGeom prst="rect">
            <a:avLst/>
          </a:prstGeom>
        </p:spPr>
      </p:pic>
      <p:sp>
        <p:nvSpPr>
          <p:cNvPr id="8" name="Rectangle 4">
            <a:extLst>
              <a:ext uri="{FF2B5EF4-FFF2-40B4-BE49-F238E27FC236}">
                <a16:creationId xmlns="" xmlns:a16="http://schemas.microsoft.com/office/drawing/2014/main" id="{06AD14FC-23F0-4EAB-9724-700B95340C72}"/>
              </a:ext>
            </a:extLst>
          </p:cNvPr>
          <p:cNvSpPr/>
          <p:nvPr userDrawn="1"/>
        </p:nvSpPr>
        <p:spPr>
          <a:xfrm>
            <a:off x="2656597" y="1811319"/>
            <a:ext cx="6878807" cy="923330"/>
          </a:xfrm>
          <a:prstGeom prst="rect">
            <a:avLst/>
          </a:prstGeom>
          <a:noFill/>
        </p:spPr>
        <p:txBody>
          <a:bodyPr wrap="none" lIns="91440" tIns="45720" rIns="91440" bIns="45720">
            <a:spAutoFit/>
          </a:bodyPr>
          <a:lstStyle/>
          <a:p>
            <a:pPr algn="ctr"/>
            <a:r>
              <a:rPr lang="en-US" sz="5400" b="1" kern="1200">
                <a:ln w="12700">
                  <a:solidFill>
                    <a:schemeClr val="accent1"/>
                  </a:solidFill>
                  <a:prstDash val="solid"/>
                </a:ln>
                <a:solidFill>
                  <a:schemeClr val="accent2"/>
                </a:solidFill>
                <a:effectLst>
                  <a:glow rad="101600">
                    <a:schemeClr val="accent5">
                      <a:satMod val="175000"/>
                      <a:alpha val="40000"/>
                    </a:schemeClr>
                  </a:glow>
                  <a:outerShdw dist="38100" dir="2640000" algn="bl" rotWithShape="0">
                    <a:schemeClr val="accent1"/>
                  </a:outerShdw>
                </a:effectLst>
                <a:latin typeface="Times New Roman" panose="02020603050405020304" pitchFamily="18" charset="0"/>
                <a:ea typeface="+mn-ea"/>
                <a:cs typeface="Times New Roman" panose="02020603050405020304" pitchFamily="18" charset="0"/>
              </a:rPr>
              <a:t>HOẠT ĐỘNG NHÓM</a:t>
            </a:r>
          </a:p>
        </p:txBody>
      </p:sp>
    </p:spTree>
    <p:extLst>
      <p:ext uri="{BB962C8B-B14F-4D97-AF65-F5344CB8AC3E}">
        <p14:creationId xmlns:p14="http://schemas.microsoft.com/office/powerpoint/2010/main" val="32810050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
            <a:extLst>
              <a:ext uri="{FF2B5EF4-FFF2-40B4-BE49-F238E27FC236}">
                <a16:creationId xmlns="" xmlns:a16="http://schemas.microsoft.com/office/drawing/2014/main" id="{ECAE7CEE-5916-4C8D-8AF1-A7B855CC1B0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4377" y="2424"/>
            <a:ext cx="12165936" cy="6819900"/>
          </a:xfrm>
          <a:prstGeom prst="rect">
            <a:avLst/>
          </a:prstGeom>
        </p:spPr>
      </p:pic>
    </p:spTree>
    <p:extLst>
      <p:ext uri="{BB962C8B-B14F-4D97-AF65-F5344CB8AC3E}">
        <p14:creationId xmlns:p14="http://schemas.microsoft.com/office/powerpoint/2010/main" val="288046883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3.xml"/></Relationships>
</file>

<file path=ppt/slides/_rels/slide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3.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3.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Rectangle 3">
            <a:extLst>
              <a:ext uri="{FF2B5EF4-FFF2-40B4-BE49-F238E27FC236}">
                <a16:creationId xmlns="" xmlns:a16="http://schemas.microsoft.com/office/drawing/2014/main" id="{D70C5431-9CD3-4BE8-B4C7-6531AB1835DE}"/>
              </a:ext>
            </a:extLst>
          </p:cNvPr>
          <p:cNvSpPr/>
          <p:nvPr/>
        </p:nvSpPr>
        <p:spPr>
          <a:xfrm>
            <a:off x="5061800" y="861227"/>
            <a:ext cx="5698997" cy="1200329"/>
          </a:xfrm>
          <a:prstGeom prst="rect">
            <a:avLst/>
          </a:prstGeom>
          <a:noFill/>
        </p:spPr>
        <p:txBody>
          <a:bodyPr wrap="none" lIns="91440" tIns="45720" rIns="91440" bIns="45720">
            <a:spAutoFit/>
          </a:bodyPr>
          <a:lstStyle/>
          <a:p>
            <a:pPr algn="ctr"/>
            <a:r>
              <a:rPr lang="en-US" sz="72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KHỞI ĐỘNG</a:t>
            </a:r>
            <a:endPar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9597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z3559818407212_7763439c0a9f3c319ee8cd6d16e636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0"/>
            <a:ext cx="10701338" cy="689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17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12192000" cy="6858001"/>
            <a:chOff x="0" y="-1"/>
            <a:chExt cx="12192000" cy="6858001"/>
          </a:xfrm>
        </p:grpSpPr>
        <p:pic>
          <p:nvPicPr>
            <p:cNvPr id="2" name="Picture 1"/>
            <p:cNvPicPr>
              <a:picLocks noChangeAspect="1"/>
            </p:cNvPicPr>
            <p:nvPr/>
          </p:nvPicPr>
          <p:blipFill>
            <a:blip r:embed="rId2"/>
            <a:stretch>
              <a:fillRect/>
            </a:stretch>
          </p:blipFill>
          <p:spPr>
            <a:xfrm>
              <a:off x="0" y="-1"/>
              <a:ext cx="12192000" cy="6858001"/>
            </a:xfrm>
            <a:prstGeom prst="rect">
              <a:avLst/>
            </a:prstGeom>
          </p:spPr>
        </p:pic>
        <p:sp>
          <p:nvSpPr>
            <p:cNvPr id="3" name="Rectangle 2"/>
            <p:cNvSpPr/>
            <p:nvPr/>
          </p:nvSpPr>
          <p:spPr>
            <a:xfrm rot="10800000" flipV="1">
              <a:off x="3676650" y="5353050"/>
              <a:ext cx="4838700" cy="85725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b="1" dirty="0" smtClean="0">
                  <a:ln w="22225">
                    <a:solidFill>
                      <a:schemeClr val="accent2"/>
                    </a:solidFill>
                    <a:prstDash val="solid"/>
                  </a:ln>
                  <a:solidFill>
                    <a:schemeClr val="accent2">
                      <a:lumMod val="40000"/>
                      <a:lumOff val="60000"/>
                    </a:schemeClr>
                  </a:solidFill>
                </a:rPr>
                <a:t>THỰC HÀNH</a:t>
              </a:r>
              <a:endParaRPr lang="en-US" sz="5400" b="1" dirty="0">
                <a:ln w="22225">
                  <a:solidFill>
                    <a:schemeClr val="accent2"/>
                  </a:solidFill>
                  <a:prstDash val="solid"/>
                </a:ln>
                <a:solidFill>
                  <a:schemeClr val="accent2">
                    <a:lumMod val="40000"/>
                    <a:lumOff val="60000"/>
                  </a:schemeClr>
                </a:solidFill>
              </a:endParaRPr>
            </a:p>
          </p:txBody>
        </p:sp>
      </p:grpSp>
    </p:spTree>
    <p:extLst>
      <p:ext uri="{BB962C8B-B14F-4D97-AF65-F5344CB8AC3E}">
        <p14:creationId xmlns:p14="http://schemas.microsoft.com/office/powerpoint/2010/main" val="3992740384"/>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525250" cy="1616075"/>
          </a:xfrm>
        </p:spPr>
        <p:txBody>
          <a:bodyPr/>
          <a:lstStyle/>
          <a:p>
            <a:r>
              <a:rPr lang="en-US" sz="3600" b="1" u="sng" dirty="0" smtClean="0">
                <a:solidFill>
                  <a:srgbClr val="FF0000"/>
                </a:solidFill>
              </a:rPr>
              <a:t>Thực hành 1</a:t>
            </a:r>
            <a:r>
              <a:rPr lang="en-US" sz="3600" dirty="0" smtClean="0">
                <a:solidFill>
                  <a:srgbClr val="FF0000"/>
                </a:solidFill>
              </a:rPr>
              <a:t>: </a:t>
            </a:r>
            <a:r>
              <a:rPr lang="en-US" sz="3600" dirty="0" smtClean="0"/>
              <a:t>Bảng dữ liệu sau cho biết số cá bắt được trong một giờ từ 7giờ đến 12h của bạn Cát. Em hãy vẽ biểu đồ đoạn thẳng biểu diễn bảng dữ liệu này.</a:t>
            </a:r>
            <a:endParaRPr lang="en-US"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27298013"/>
              </p:ext>
            </p:extLst>
          </p:nvPr>
        </p:nvGraphicFramePr>
        <p:xfrm>
          <a:off x="885825" y="1981200"/>
          <a:ext cx="10515600" cy="4591048"/>
        </p:xfrm>
        <a:graphic>
          <a:graphicData uri="http://schemas.openxmlformats.org/drawingml/2006/table">
            <a:tbl>
              <a:tblPr firstRow="1" bandRow="1">
                <a:tableStyleId>{5940675A-B579-460E-94D1-54222C63F5DA}</a:tableStyleId>
              </a:tblPr>
              <a:tblGrid>
                <a:gridCol w="5257800"/>
                <a:gridCol w="5257800"/>
              </a:tblGrid>
              <a:tr h="573881">
                <a:tc gridSpan="2">
                  <a:txBody>
                    <a:bodyPr/>
                    <a:lstStyle/>
                    <a:p>
                      <a:pPr algn="ctr"/>
                      <a:r>
                        <a:rPr lang="en-US" sz="3000" b="1" dirty="0" smtClean="0"/>
                        <a:t>Số</a:t>
                      </a:r>
                      <a:r>
                        <a:rPr lang="en-US" sz="3000" b="1" baseline="0" dirty="0" smtClean="0"/>
                        <a:t> cá bắt được khi cất vó từ 7 giờ đến 12 giờ của bạn Cát</a:t>
                      </a:r>
                      <a:endParaRPr lang="en-US" sz="3000" b="1" dirty="0"/>
                    </a:p>
                  </a:txBody>
                  <a:tcPr>
                    <a:solidFill>
                      <a:srgbClr val="00B0F0"/>
                    </a:solidFill>
                  </a:tcPr>
                </a:tc>
                <a:tc hMerge="1">
                  <a:txBody>
                    <a:bodyPr/>
                    <a:lstStyle/>
                    <a:p>
                      <a:endParaRPr lang="en-US" dirty="0"/>
                    </a:p>
                  </a:txBody>
                  <a:tcPr/>
                </a:tc>
              </a:tr>
              <a:tr h="573881">
                <a:tc>
                  <a:txBody>
                    <a:bodyPr/>
                    <a:lstStyle/>
                    <a:p>
                      <a:pPr algn="ctr"/>
                      <a:r>
                        <a:rPr lang="en-US" sz="3000" b="1" dirty="0" smtClean="0"/>
                        <a:t>Giờ</a:t>
                      </a:r>
                      <a:r>
                        <a:rPr lang="en-US" sz="3000" b="1" baseline="0" dirty="0" smtClean="0"/>
                        <a:t> cất vó</a:t>
                      </a:r>
                      <a:endParaRPr lang="en-US" sz="3000" b="1" dirty="0"/>
                    </a:p>
                  </a:txBody>
                  <a:tcPr>
                    <a:solidFill>
                      <a:srgbClr val="00B0F0"/>
                    </a:solidFill>
                  </a:tcPr>
                </a:tc>
                <a:tc>
                  <a:txBody>
                    <a:bodyPr/>
                    <a:lstStyle/>
                    <a:p>
                      <a:pPr algn="ctr"/>
                      <a:r>
                        <a:rPr lang="en-US" sz="3000" b="1" dirty="0" smtClean="0"/>
                        <a:t>Số cá</a:t>
                      </a:r>
                      <a:r>
                        <a:rPr lang="en-US" sz="3000" b="1" baseline="0" dirty="0" smtClean="0"/>
                        <a:t> (con)</a:t>
                      </a:r>
                      <a:endParaRPr lang="en-US" sz="3000" b="1" dirty="0"/>
                    </a:p>
                  </a:txBody>
                  <a:tcPr>
                    <a:solidFill>
                      <a:srgbClr val="00B0F0"/>
                    </a:solidFill>
                  </a:tcPr>
                </a:tc>
              </a:tr>
              <a:tr h="573881">
                <a:tc>
                  <a:txBody>
                    <a:bodyPr/>
                    <a:lstStyle/>
                    <a:p>
                      <a:pPr algn="ctr"/>
                      <a:r>
                        <a:rPr lang="en-US" sz="3000" dirty="0" smtClean="0"/>
                        <a:t>7 giờ</a:t>
                      </a:r>
                      <a:endParaRPr lang="en-US" sz="3000" dirty="0"/>
                    </a:p>
                  </a:txBody>
                  <a:tcPr/>
                </a:tc>
                <a:tc>
                  <a:txBody>
                    <a:bodyPr/>
                    <a:lstStyle/>
                    <a:p>
                      <a:pPr algn="ctr"/>
                      <a:r>
                        <a:rPr lang="en-US" sz="3000" dirty="0" smtClean="0"/>
                        <a:t>8</a:t>
                      </a:r>
                      <a:endParaRPr lang="en-US" sz="3000" dirty="0"/>
                    </a:p>
                  </a:txBody>
                  <a:tcPr/>
                </a:tc>
              </a:tr>
              <a:tr h="573881">
                <a:tc>
                  <a:txBody>
                    <a:bodyPr/>
                    <a:lstStyle/>
                    <a:p>
                      <a:pPr algn="ctr"/>
                      <a:r>
                        <a:rPr lang="en-US" sz="3000" dirty="0" smtClean="0"/>
                        <a:t>8 giờ</a:t>
                      </a:r>
                      <a:endParaRPr lang="en-US" sz="3000" dirty="0"/>
                    </a:p>
                  </a:txBody>
                  <a:tcPr/>
                </a:tc>
                <a:tc>
                  <a:txBody>
                    <a:bodyPr/>
                    <a:lstStyle/>
                    <a:p>
                      <a:pPr algn="ctr"/>
                      <a:r>
                        <a:rPr lang="en-US" sz="3000" dirty="0" smtClean="0"/>
                        <a:t>6</a:t>
                      </a:r>
                      <a:endParaRPr lang="en-US" sz="3000" dirty="0"/>
                    </a:p>
                  </a:txBody>
                  <a:tcPr/>
                </a:tc>
              </a:tr>
              <a:tr h="573881">
                <a:tc>
                  <a:txBody>
                    <a:bodyPr/>
                    <a:lstStyle/>
                    <a:p>
                      <a:pPr algn="ctr"/>
                      <a:r>
                        <a:rPr lang="en-US" sz="3000" dirty="0" smtClean="0"/>
                        <a:t>9 giờ</a:t>
                      </a:r>
                      <a:endParaRPr lang="en-US" sz="3000" dirty="0"/>
                    </a:p>
                  </a:txBody>
                  <a:tcPr/>
                </a:tc>
                <a:tc>
                  <a:txBody>
                    <a:bodyPr/>
                    <a:lstStyle/>
                    <a:p>
                      <a:pPr algn="ctr"/>
                      <a:r>
                        <a:rPr lang="en-US" sz="3000" dirty="0" smtClean="0"/>
                        <a:t>3</a:t>
                      </a:r>
                      <a:endParaRPr lang="en-US" sz="3000" dirty="0"/>
                    </a:p>
                  </a:txBody>
                  <a:tcPr/>
                </a:tc>
              </a:tr>
              <a:tr h="573881">
                <a:tc>
                  <a:txBody>
                    <a:bodyPr/>
                    <a:lstStyle/>
                    <a:p>
                      <a:pPr algn="ctr"/>
                      <a:r>
                        <a:rPr lang="en-US" sz="3000" dirty="0" smtClean="0"/>
                        <a:t>10 giờ</a:t>
                      </a:r>
                      <a:endParaRPr lang="en-US" sz="3000" dirty="0"/>
                    </a:p>
                  </a:txBody>
                  <a:tcPr/>
                </a:tc>
                <a:tc>
                  <a:txBody>
                    <a:bodyPr/>
                    <a:lstStyle/>
                    <a:p>
                      <a:pPr algn="ctr"/>
                      <a:r>
                        <a:rPr lang="en-US" sz="3000" dirty="0" smtClean="0"/>
                        <a:t>10</a:t>
                      </a:r>
                      <a:endParaRPr lang="en-US" sz="3000" dirty="0"/>
                    </a:p>
                  </a:txBody>
                  <a:tcPr/>
                </a:tc>
              </a:tr>
              <a:tr h="573881">
                <a:tc>
                  <a:txBody>
                    <a:bodyPr/>
                    <a:lstStyle/>
                    <a:p>
                      <a:pPr algn="ctr"/>
                      <a:r>
                        <a:rPr lang="en-US" sz="3000" dirty="0" smtClean="0"/>
                        <a:t>11 giờ</a:t>
                      </a:r>
                      <a:endParaRPr lang="en-US" sz="3000" dirty="0"/>
                    </a:p>
                  </a:txBody>
                  <a:tcPr/>
                </a:tc>
                <a:tc>
                  <a:txBody>
                    <a:bodyPr/>
                    <a:lstStyle/>
                    <a:p>
                      <a:pPr algn="ctr"/>
                      <a:r>
                        <a:rPr lang="en-US" sz="3000" dirty="0" smtClean="0"/>
                        <a:t>7</a:t>
                      </a:r>
                      <a:endParaRPr lang="en-US" sz="3000" dirty="0"/>
                    </a:p>
                  </a:txBody>
                  <a:tcPr/>
                </a:tc>
              </a:tr>
              <a:tr h="573881">
                <a:tc>
                  <a:txBody>
                    <a:bodyPr/>
                    <a:lstStyle/>
                    <a:p>
                      <a:pPr algn="ctr"/>
                      <a:r>
                        <a:rPr lang="en-US" sz="3000" dirty="0" smtClean="0"/>
                        <a:t>12 giờ</a:t>
                      </a:r>
                      <a:endParaRPr lang="en-US" sz="3000" dirty="0"/>
                    </a:p>
                  </a:txBody>
                  <a:tcPr/>
                </a:tc>
                <a:tc>
                  <a:txBody>
                    <a:bodyPr/>
                    <a:lstStyle/>
                    <a:p>
                      <a:pPr algn="ctr"/>
                      <a:r>
                        <a:rPr lang="en-US" sz="3000" dirty="0" smtClean="0"/>
                        <a:t>9</a:t>
                      </a:r>
                      <a:endParaRPr lang="en-US" sz="3000" dirty="0"/>
                    </a:p>
                  </a:txBody>
                  <a:tcPr/>
                </a:tc>
              </a:tr>
            </a:tbl>
          </a:graphicData>
        </a:graphic>
      </p:graphicFrame>
    </p:spTree>
    <p:extLst>
      <p:ext uri="{BB962C8B-B14F-4D97-AF65-F5344CB8AC3E}">
        <p14:creationId xmlns:p14="http://schemas.microsoft.com/office/powerpoint/2010/main" val="1584733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z3560023047753_634220b6464aa2e2d05c3b1fbc58f5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82601"/>
            <a:ext cx="10991850" cy="677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931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48"/>
            <a:ext cx="12192000" cy="6864095"/>
          </a:xfrm>
          <a:prstGeom prst="rect">
            <a:avLst/>
          </a:prstGeom>
        </p:spPr>
      </p:pic>
    </p:spTree>
    <p:extLst>
      <p:ext uri="{BB962C8B-B14F-4D97-AF65-F5344CB8AC3E}">
        <p14:creationId xmlns:p14="http://schemas.microsoft.com/office/powerpoint/2010/main" val="6101787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119980"/>
            <a:ext cx="11525250"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u="sng" dirty="0" smtClean="0">
                <a:solidFill>
                  <a:srgbClr val="FF0000"/>
                </a:solidFill>
              </a:rPr>
              <a:t>Vận dụng 1</a:t>
            </a:r>
            <a:r>
              <a:rPr lang="en-US" sz="3600" dirty="0" smtClean="0">
                <a:solidFill>
                  <a:srgbClr val="FF0000"/>
                </a:solidFill>
              </a:rPr>
              <a:t>: </a:t>
            </a:r>
            <a:r>
              <a:rPr lang="en-US" sz="3200" dirty="0" smtClean="0"/>
              <a:t>Trong các đoạn thẳng tạo thành biểu đồ đường gấp khúc trong biểu đồ  ở ví dụ 2, em hãy cho biết:</a:t>
            </a:r>
          </a:p>
          <a:p>
            <a:pPr marL="742950" indent="-742950">
              <a:buAutoNum type="alphaLcParenR"/>
            </a:pPr>
            <a:r>
              <a:rPr lang="en-US" sz="3200" dirty="0" smtClean="0"/>
              <a:t>Đoạn nào lên dốc, đoạn nào xuống dốc?</a:t>
            </a:r>
          </a:p>
          <a:p>
            <a:pPr marL="742950" indent="-742950">
              <a:buAutoNum type="alphaLcParenR"/>
            </a:pPr>
            <a:r>
              <a:rPr lang="en-US" sz="3200" dirty="0" smtClean="0"/>
              <a:t>Ngày nào lớp 7A thu gom được trên 100 chai nhựa?</a:t>
            </a:r>
            <a:endParaRPr lang="en-US" sz="3200" dirty="0"/>
          </a:p>
        </p:txBody>
      </p:sp>
      <p:pic>
        <p:nvPicPr>
          <p:cNvPr id="3" name="Picture 2"/>
          <p:cNvPicPr>
            <a:picLocks noChangeAspect="1"/>
          </p:cNvPicPr>
          <p:nvPr/>
        </p:nvPicPr>
        <p:blipFill>
          <a:blip r:embed="rId2"/>
          <a:stretch>
            <a:fillRect/>
          </a:stretch>
        </p:blipFill>
        <p:spPr>
          <a:xfrm>
            <a:off x="1487656" y="2076451"/>
            <a:ext cx="9311938" cy="4543194"/>
          </a:xfrm>
          <a:prstGeom prst="rect">
            <a:avLst/>
          </a:prstGeom>
        </p:spPr>
      </p:pic>
    </p:spTree>
    <p:extLst>
      <p:ext uri="{BB962C8B-B14F-4D97-AF65-F5344CB8AC3E}">
        <p14:creationId xmlns:p14="http://schemas.microsoft.com/office/powerpoint/2010/main" val="3724413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 xmlns:a16="http://schemas.microsoft.com/office/drawing/2014/main" id="{82AB88CB-A699-4959-96D0-43D8FFA5A597}"/>
              </a:ext>
            </a:extLst>
          </p:cNvPr>
          <p:cNvSpPr/>
          <p:nvPr/>
        </p:nvSpPr>
        <p:spPr>
          <a:xfrm>
            <a:off x="2294320" y="2187569"/>
            <a:ext cx="7603363"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CỦNG CỐ KIẾN THỨC</a:t>
            </a:r>
          </a:p>
        </p:txBody>
      </p:sp>
      <p:sp>
        <p:nvSpPr>
          <p:cNvPr id="2" name="Rectangle 1"/>
          <p:cNvSpPr/>
          <p:nvPr/>
        </p:nvSpPr>
        <p:spPr>
          <a:xfrm>
            <a:off x="251012" y="2826127"/>
            <a:ext cx="11940988" cy="4031873"/>
          </a:xfrm>
          <a:prstGeom prst="rect">
            <a:avLst/>
          </a:prstGeom>
        </p:spPr>
        <p:txBody>
          <a:bodyPr wrap="square">
            <a:spAutoFit/>
          </a:bodyPr>
          <a:lstStyle/>
          <a:p>
            <a:pPr>
              <a:spcAft>
                <a:spcPts val="0"/>
              </a:spcAft>
            </a:pPr>
            <a:r>
              <a:rPr lang="en-US" sz="3200" b="1" dirty="0">
                <a:latin typeface="Times New Roman" panose="02020603050405020304" pitchFamily="18" charset="0"/>
                <a:ea typeface="Times New Roman" panose="02020603050405020304" pitchFamily="18" charset="0"/>
              </a:rPr>
              <a:t>Các bước để vẽ biểu đồ đoạn thẳng:</a:t>
            </a:r>
          </a:p>
          <a:p>
            <a:pPr>
              <a:spcAft>
                <a:spcPts val="0"/>
              </a:spcAft>
            </a:pPr>
            <a:r>
              <a:rPr lang="en-US" sz="3200" b="1" dirty="0">
                <a:latin typeface="Times New Roman" panose="02020603050405020304" pitchFamily="18" charset="0"/>
                <a:ea typeface="Times New Roman" panose="02020603050405020304" pitchFamily="18" charset="0"/>
              </a:rPr>
              <a:t>+ </a:t>
            </a:r>
            <a:r>
              <a:rPr lang="en-US" sz="3200" b="1" u="sng" dirty="0">
                <a:latin typeface="Times New Roman" panose="02020603050405020304" pitchFamily="18" charset="0"/>
                <a:ea typeface="Times New Roman" panose="02020603050405020304" pitchFamily="18" charset="0"/>
              </a:rPr>
              <a:t>Bước 1</a:t>
            </a:r>
            <a:r>
              <a:rPr lang="en-US" sz="3200" b="1" dirty="0">
                <a:latin typeface="Times New Roman" panose="02020603050405020304" pitchFamily="18" charset="0"/>
                <a:ea typeface="Times New Roman" panose="02020603050405020304" pitchFamily="18" charset="0"/>
              </a:rPr>
              <a:t>: vẽ hai trục ngang dọc vuông góc với nhau: trục ngang ghi mốc thời gian, trục dọc chọn khoảng chia thích hợp và khoảng cách các vạch chia.</a:t>
            </a:r>
          </a:p>
          <a:p>
            <a:pPr>
              <a:spcAft>
                <a:spcPts val="0"/>
              </a:spcAft>
            </a:pPr>
            <a:r>
              <a:rPr lang="en-US" sz="3200" b="1" dirty="0">
                <a:latin typeface="Times New Roman" panose="02020603050405020304" pitchFamily="18" charset="0"/>
                <a:ea typeface="Times New Roman" panose="02020603050405020304" pitchFamily="18" charset="0"/>
              </a:rPr>
              <a:t>+ </a:t>
            </a:r>
            <a:r>
              <a:rPr lang="en-US" sz="3200" b="1" u="sng" dirty="0">
                <a:latin typeface="Times New Roman" panose="02020603050405020304" pitchFamily="18" charset="0"/>
                <a:ea typeface="Times New Roman" panose="02020603050405020304" pitchFamily="18" charset="0"/>
              </a:rPr>
              <a:t>Bước 2</a:t>
            </a:r>
            <a:r>
              <a:rPr lang="en-US" sz="3200" b="1" dirty="0">
                <a:latin typeface="Times New Roman" panose="02020603050405020304" pitchFamily="18" charset="0"/>
                <a:ea typeface="Times New Roman" panose="02020603050405020304" pitchFamily="18" charset="0"/>
              </a:rPr>
              <a:t>: Tại mốc thời gian đánh dấu một điểm cách điểm mốc thời gian theo chiều thẳng đứng một khoảng bằng số liệu tương ứng; vẽ các đoạn thẳng nối các điểm đã đánh dấu.</a:t>
            </a:r>
          </a:p>
          <a:p>
            <a:pPr>
              <a:spcAft>
                <a:spcPts val="0"/>
              </a:spcAft>
            </a:pPr>
            <a:r>
              <a:rPr lang="en-US" sz="3200" b="1" dirty="0">
                <a:latin typeface="Times New Roman" panose="02020603050405020304" pitchFamily="18" charset="0"/>
                <a:ea typeface="Times New Roman" panose="02020603050405020304" pitchFamily="18" charset="0"/>
              </a:rPr>
              <a:t>+ </a:t>
            </a:r>
            <a:r>
              <a:rPr lang="en-US" sz="3200" b="1" u="sng" dirty="0">
                <a:latin typeface="Times New Roman" panose="02020603050405020304" pitchFamily="18" charset="0"/>
                <a:ea typeface="Times New Roman" panose="02020603050405020304" pitchFamily="18" charset="0"/>
              </a:rPr>
              <a:t>Bước 3</a:t>
            </a:r>
            <a:r>
              <a:rPr lang="en-US" sz="3200" b="1" dirty="0">
                <a:latin typeface="Times New Roman" panose="02020603050405020304" pitchFamily="18" charset="0"/>
                <a:ea typeface="Times New Roman" panose="02020603050405020304" pitchFamily="18" charset="0"/>
              </a:rPr>
              <a:t>: Hoàn thành biểu đồ.</a:t>
            </a:r>
          </a:p>
        </p:txBody>
      </p:sp>
    </p:spTree>
    <p:extLst>
      <p:ext uri="{BB962C8B-B14F-4D97-AF65-F5344CB8AC3E}">
        <p14:creationId xmlns:p14="http://schemas.microsoft.com/office/powerpoint/2010/main" val="28712042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F72EA3A3-2A8C-4CFC-94EC-602382E85450}"/>
              </a:ext>
            </a:extLst>
          </p:cNvPr>
          <p:cNvSpPr>
            <a:spLocks noGrp="1"/>
          </p:cNvSpPr>
          <p:nvPr>
            <p:ph type="subTitle" idx="1"/>
          </p:nvPr>
        </p:nvSpPr>
        <p:spPr>
          <a:xfrm>
            <a:off x="6096000" y="6216327"/>
            <a:ext cx="5719864" cy="430416"/>
          </a:xfrm>
        </p:spPr>
        <p:txBody>
          <a:bodyPr>
            <a:noAutofit/>
          </a:bodyPr>
          <a:lstStyle/>
          <a:p>
            <a:r>
              <a:rPr lang="en-US" sz="2800" b="1">
                <a:solidFill>
                  <a:srgbClr val="002060"/>
                </a:solidFill>
                <a:latin typeface="Times New Roman" panose="02020603050405020304" pitchFamily="18" charset="0"/>
                <a:cs typeface="Times New Roman" panose="02020603050405020304" pitchFamily="18" charset="0"/>
              </a:rPr>
              <a:t>GV:……………….</a:t>
            </a:r>
          </a:p>
        </p:txBody>
      </p:sp>
      <p:sp>
        <p:nvSpPr>
          <p:cNvPr id="4" name="TextBox 3">
            <a:extLst>
              <a:ext uri="{FF2B5EF4-FFF2-40B4-BE49-F238E27FC236}">
                <a16:creationId xmlns="" xmlns:a16="http://schemas.microsoft.com/office/drawing/2014/main" id="{1A52276C-9A4D-4CEC-95BD-855513A40968}"/>
              </a:ext>
            </a:extLst>
          </p:cNvPr>
          <p:cNvSpPr txBox="1"/>
          <p:nvPr/>
        </p:nvSpPr>
        <p:spPr>
          <a:xfrm>
            <a:off x="486384" y="1595336"/>
            <a:ext cx="11556459" cy="1969851"/>
          </a:xfrm>
          <a:prstGeom prst="rect">
            <a:avLst/>
          </a:prstGeom>
          <a:noFill/>
        </p:spPr>
        <p:txBody>
          <a:bodyPr wrap="square" rtlCol="0">
            <a:spAutoFit/>
          </a:bodyPr>
          <a:lstStyle/>
          <a:p>
            <a:pPr algn="ctr" defTabSz="457200"/>
            <a:r>
              <a:rPr lang="en-US" sz="6000" b="1">
                <a:solidFill>
                  <a:srgbClr val="00B050"/>
                </a:solidFill>
                <a:latin typeface="Times New Roman" panose="02020603050405020304" pitchFamily="18" charset="0"/>
                <a:cs typeface="Times New Roman" panose="02020603050405020304" pitchFamily="18" charset="0"/>
              </a:rPr>
              <a:t>Bài 3. BIỂU ĐỒ ĐOẠN THẲNG (tiếp theo…)</a:t>
            </a:r>
          </a:p>
        </p:txBody>
      </p:sp>
    </p:spTree>
    <p:extLst>
      <p:ext uri="{BB962C8B-B14F-4D97-AF65-F5344CB8AC3E}">
        <p14:creationId xmlns:p14="http://schemas.microsoft.com/office/powerpoint/2010/main" val="25051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FC3658F8-45FE-439A-B18A-EEB941B54CE6}"/>
              </a:ext>
            </a:extLst>
          </p:cNvPr>
          <p:cNvSpPr txBox="1"/>
          <p:nvPr/>
        </p:nvSpPr>
        <p:spPr>
          <a:xfrm>
            <a:off x="6243585" y="331620"/>
            <a:ext cx="5118321" cy="523220"/>
          </a:xfrm>
          <a:prstGeom prst="rect">
            <a:avLst/>
          </a:prstGeom>
          <a:noFill/>
          <a:ln>
            <a:solidFill>
              <a:srgbClr val="00B050"/>
            </a:solidFill>
          </a:ln>
        </p:spPr>
        <p:txBody>
          <a:bodyPr wrap="square">
            <a:spAutoFit/>
          </a:bodyPr>
          <a:lstStyle/>
          <a:p>
            <a:pPr defTabSz="457200"/>
            <a:r>
              <a:rPr lang="vi-VN" sz="2800" b="1">
                <a:solidFill>
                  <a:srgbClr val="002060"/>
                </a:solidFill>
                <a:latin typeface="Times New Roman" panose="02020603050405020304" pitchFamily="18" charset="0"/>
                <a:ea typeface="Times New Roman" panose="02020603050405020304" pitchFamily="18" charset="0"/>
              </a:rPr>
              <a:t>H</a:t>
            </a:r>
            <a:r>
              <a:rPr lang="en-US" sz="2800" b="1">
                <a:solidFill>
                  <a:srgbClr val="002060"/>
                </a:solidFill>
                <a:latin typeface="Times New Roman" panose="02020603050405020304" pitchFamily="18" charset="0"/>
                <a:ea typeface="Times New Roman" panose="02020603050405020304" pitchFamily="18" charset="0"/>
              </a:rPr>
              <a:t>oạt động hình thành kiến thức</a:t>
            </a:r>
            <a:endParaRPr lang="en-US" sz="2800">
              <a:solidFill>
                <a:srgbClr val="002060"/>
              </a:solidFill>
            </a:endParaRPr>
          </a:p>
        </p:txBody>
      </p:sp>
      <p:sp>
        <p:nvSpPr>
          <p:cNvPr id="15" name="TextBox 14">
            <a:extLst>
              <a:ext uri="{FF2B5EF4-FFF2-40B4-BE49-F238E27FC236}">
                <a16:creationId xmlns="" xmlns:a16="http://schemas.microsoft.com/office/drawing/2014/main" id="{F1783946-72FD-4541-B1E4-D05EA5720E79}"/>
              </a:ext>
            </a:extLst>
          </p:cNvPr>
          <p:cNvSpPr txBox="1"/>
          <p:nvPr/>
        </p:nvSpPr>
        <p:spPr>
          <a:xfrm>
            <a:off x="2744183" y="1685545"/>
            <a:ext cx="6419272" cy="954107"/>
          </a:xfrm>
          <a:prstGeom prst="rect">
            <a:avLst/>
          </a:prstGeom>
          <a:noFill/>
        </p:spPr>
        <p:txBody>
          <a:bodyPr wrap="square">
            <a:spAutoFit/>
          </a:bodyPr>
          <a:lstStyle/>
          <a:p>
            <a:pPr algn="ctr" defTabSz="457200"/>
            <a:r>
              <a:rPr lang="nl-NL" sz="2800" b="1">
                <a:solidFill>
                  <a:srgbClr val="C00000"/>
                </a:solidFill>
                <a:latin typeface="Times New Roman" panose="02020603050405020304" pitchFamily="18" charset="0"/>
              </a:rPr>
              <a:t>3. ĐỌC VÀ PHÂN TÍCH DỮ LIỆU TỪ BIỂU ĐỒ ĐOẠN THẲNG</a:t>
            </a:r>
            <a:endParaRPr lang="en-US" sz="2800">
              <a:solidFill>
                <a:srgbClr val="C00000"/>
              </a:solidFill>
            </a:endParaRPr>
          </a:p>
        </p:txBody>
      </p:sp>
      <p:sp>
        <p:nvSpPr>
          <p:cNvPr id="18" name="TextBox 17">
            <a:extLst>
              <a:ext uri="{FF2B5EF4-FFF2-40B4-BE49-F238E27FC236}">
                <a16:creationId xmlns="" xmlns:a16="http://schemas.microsoft.com/office/drawing/2014/main" id="{05884D00-BE96-417E-925A-7FA94D8C8D91}"/>
              </a:ext>
            </a:extLst>
          </p:cNvPr>
          <p:cNvSpPr txBox="1"/>
          <p:nvPr/>
        </p:nvSpPr>
        <p:spPr>
          <a:xfrm>
            <a:off x="1117599" y="2824533"/>
            <a:ext cx="10086109" cy="1384995"/>
          </a:xfrm>
          <a:prstGeom prst="rect">
            <a:avLst/>
          </a:prstGeom>
          <a:noFill/>
        </p:spPr>
        <p:txBody>
          <a:bodyPr wrap="square">
            <a:spAutoFit/>
          </a:bodyPr>
          <a:lstStyle/>
          <a:p>
            <a:pPr defTabSz="457200"/>
            <a:r>
              <a:rPr lang="vi-VN" sz="2800" b="1" i="1">
                <a:solidFill>
                  <a:prstClr val="black"/>
                </a:solidFill>
                <a:latin typeface="Times New Roman" panose="02020603050405020304" pitchFamily="18" charset="0"/>
                <a:ea typeface="Times New Roman" panose="02020603050405020304" pitchFamily="18" charset="0"/>
              </a:rPr>
              <a:t>Mục tiêu</a:t>
            </a:r>
            <a:r>
              <a:rPr lang="vi-VN" sz="2800" i="1">
                <a:solidFill>
                  <a:prstClr val="black"/>
                </a:solidFill>
                <a:latin typeface="Times New Roman" panose="02020603050405020304" pitchFamily="18" charset="0"/>
                <a:ea typeface="Times New Roman" panose="02020603050405020304" pitchFamily="18" charset="0"/>
              </a:rPr>
              <a:t>: </a:t>
            </a:r>
            <a:r>
              <a:rPr lang="en-US" sz="2800" i="1">
                <a:solidFill>
                  <a:prstClr val="black"/>
                </a:solidFill>
                <a:latin typeface="Times New Roman" panose="02020603050405020304" pitchFamily="18" charset="0"/>
                <a:ea typeface="Times New Roman" panose="02020603050405020304" pitchFamily="18" charset="0"/>
              </a:rPr>
              <a:t>giới thiệu các thông tin trọng tâm cần chú ý khi phân tích một biểu đồ đoạn thẳng. HS có thể dựa theo hướng dẫn này để phân tích một biểu đồ đoạn thẳng tổng quát. </a:t>
            </a:r>
          </a:p>
        </p:txBody>
      </p:sp>
      <p:sp>
        <p:nvSpPr>
          <p:cNvPr id="21" name="TextBox 20">
            <a:extLst>
              <a:ext uri="{FF2B5EF4-FFF2-40B4-BE49-F238E27FC236}">
                <a16:creationId xmlns="" xmlns:a16="http://schemas.microsoft.com/office/drawing/2014/main" id="{FDC14078-3C26-458C-A7EE-F88256DAF517}"/>
              </a:ext>
            </a:extLst>
          </p:cNvPr>
          <p:cNvSpPr txBox="1"/>
          <p:nvPr/>
        </p:nvSpPr>
        <p:spPr>
          <a:xfrm>
            <a:off x="1052944" y="4394409"/>
            <a:ext cx="9855201" cy="954107"/>
          </a:xfrm>
          <a:prstGeom prst="rect">
            <a:avLst/>
          </a:prstGeom>
          <a:noFill/>
        </p:spPr>
        <p:txBody>
          <a:bodyPr wrap="square">
            <a:spAutoFit/>
          </a:bodyPr>
          <a:lstStyle/>
          <a:p>
            <a:pPr defTabSz="457200"/>
            <a:r>
              <a:rPr lang="vi-VN" sz="2800" b="1" i="1">
                <a:solidFill>
                  <a:prstClr val="black"/>
                </a:solidFill>
                <a:latin typeface="Times New Roman" panose="02020603050405020304" pitchFamily="18" charset="0"/>
                <a:ea typeface="Times New Roman" panose="02020603050405020304" pitchFamily="18" charset="0"/>
              </a:rPr>
              <a:t>Nội dung</a:t>
            </a:r>
            <a:r>
              <a:rPr lang="vi-VN" sz="2800" i="1">
                <a:solidFill>
                  <a:prstClr val="black"/>
                </a:solidFill>
                <a:latin typeface="Times New Roman" panose="02020603050405020304" pitchFamily="18" charset="0"/>
                <a:ea typeface="Times New Roman" panose="02020603050405020304" pitchFamily="18" charset="0"/>
              </a:rPr>
              <a:t>: </a:t>
            </a:r>
            <a:r>
              <a:rPr lang="en-US" sz="2800" i="1">
                <a:solidFill>
                  <a:prstClr val="black"/>
                </a:solidFill>
                <a:latin typeface="Times New Roman" panose="02020603050405020304" pitchFamily="18" charset="0"/>
                <a:ea typeface="Times New Roman" panose="02020603050405020304" pitchFamily="18" charset="0"/>
              </a:rPr>
              <a:t>phân tích lượng mưa 7 ngày đầu của tháng 6 năm 2019 tại Đắc Lắk (mm)</a:t>
            </a:r>
            <a:endParaRPr lang="en-US" sz="2800" i="1">
              <a:solidFill>
                <a:prstClr val="black"/>
              </a:solidFill>
            </a:endParaRPr>
          </a:p>
        </p:txBody>
      </p:sp>
    </p:spTree>
    <p:extLst>
      <p:ext uri="{BB962C8B-B14F-4D97-AF65-F5344CB8AC3E}">
        <p14:creationId xmlns:p14="http://schemas.microsoft.com/office/powerpoint/2010/main" val="124077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09D88580-D8B9-4FC2-A52F-D4ED4FEDBF3B}"/>
              </a:ext>
            </a:extLst>
          </p:cNvPr>
          <p:cNvSpPr txBox="1"/>
          <p:nvPr/>
        </p:nvSpPr>
        <p:spPr>
          <a:xfrm>
            <a:off x="1108362" y="2098745"/>
            <a:ext cx="9699068" cy="523220"/>
          </a:xfrm>
          <a:prstGeom prst="rect">
            <a:avLst/>
          </a:prstGeom>
          <a:noFill/>
        </p:spPr>
        <p:txBody>
          <a:bodyPr wrap="square">
            <a:spAutoFit/>
          </a:bodyPr>
          <a:lstStyle/>
          <a:p>
            <a:pPr defTabSz="457200">
              <a:tabLst>
                <a:tab pos="553085" algn="l"/>
              </a:tabLst>
            </a:pPr>
            <a:r>
              <a:rPr lang="en-US" sz="2800" b="1">
                <a:solidFill>
                  <a:srgbClr val="00B050"/>
                </a:solidFill>
                <a:latin typeface="Times New Roman" panose="02020603050405020304" pitchFamily="18" charset="0"/>
                <a:ea typeface="Times New Roman" panose="02020603050405020304" pitchFamily="18" charset="0"/>
              </a:rPr>
              <a:t>Khi phân tích dữ liệu có trên biểu đồ đoạn thẳng cần chú ý :</a:t>
            </a:r>
          </a:p>
        </p:txBody>
      </p:sp>
      <p:sp>
        <p:nvSpPr>
          <p:cNvPr id="9" name="TextBox 8">
            <a:extLst>
              <a:ext uri="{FF2B5EF4-FFF2-40B4-BE49-F238E27FC236}">
                <a16:creationId xmlns="" xmlns:a16="http://schemas.microsoft.com/office/drawing/2014/main" id="{F0E77D42-F477-4A8B-A692-D024B5A168A4}"/>
              </a:ext>
            </a:extLst>
          </p:cNvPr>
          <p:cNvSpPr txBox="1"/>
          <p:nvPr/>
        </p:nvSpPr>
        <p:spPr>
          <a:xfrm>
            <a:off x="1108363" y="2751220"/>
            <a:ext cx="6839136" cy="523220"/>
          </a:xfrm>
          <a:prstGeom prst="rect">
            <a:avLst/>
          </a:prstGeom>
          <a:noFill/>
        </p:spPr>
        <p:txBody>
          <a:bodyPr wrap="square">
            <a:spAutoFit/>
          </a:bodyPr>
          <a:lstStyle/>
          <a:p>
            <a:pPr defTabSz="457200">
              <a:tabLst>
                <a:tab pos="553085" algn="l"/>
              </a:tabLst>
            </a:pPr>
            <a:r>
              <a:rPr lang="en-US" sz="2800">
                <a:solidFill>
                  <a:prstClr val="black"/>
                </a:solidFill>
                <a:latin typeface="Times New Roman" panose="02020603050405020304" pitchFamily="18" charset="0"/>
                <a:ea typeface="Times New Roman" panose="02020603050405020304" pitchFamily="18" charset="0"/>
              </a:rPr>
              <a:t>Biểu đồ biểu diễn các thông tin về vấn đề gì ?</a:t>
            </a:r>
          </a:p>
        </p:txBody>
      </p:sp>
      <p:sp>
        <p:nvSpPr>
          <p:cNvPr id="12" name="TextBox 11">
            <a:extLst>
              <a:ext uri="{FF2B5EF4-FFF2-40B4-BE49-F238E27FC236}">
                <a16:creationId xmlns="" xmlns:a16="http://schemas.microsoft.com/office/drawing/2014/main" id="{CF6FA196-FD74-45EF-AC2D-9F58BF790A3A}"/>
              </a:ext>
            </a:extLst>
          </p:cNvPr>
          <p:cNvSpPr txBox="1"/>
          <p:nvPr/>
        </p:nvSpPr>
        <p:spPr>
          <a:xfrm>
            <a:off x="1108362" y="3339068"/>
            <a:ext cx="6096000" cy="523220"/>
          </a:xfrm>
          <a:prstGeom prst="rect">
            <a:avLst/>
          </a:prstGeom>
          <a:noFill/>
        </p:spPr>
        <p:txBody>
          <a:bodyPr wrap="square">
            <a:spAutoFit/>
          </a:bodyPr>
          <a:lstStyle/>
          <a:p>
            <a:pPr defTabSz="457200">
              <a:tabLst>
                <a:tab pos="553085" algn="l"/>
              </a:tabLst>
            </a:pPr>
            <a:r>
              <a:rPr lang="en-US" sz="2800">
                <a:solidFill>
                  <a:prstClr val="black"/>
                </a:solidFill>
                <a:latin typeface="Times New Roman" panose="02020603050405020304" pitchFamily="18" charset="0"/>
                <a:ea typeface="Times New Roman" panose="02020603050405020304" pitchFamily="18" charset="0"/>
              </a:rPr>
              <a:t>Đơn vị thời gian là gì ?</a:t>
            </a:r>
          </a:p>
        </p:txBody>
      </p:sp>
      <p:sp>
        <p:nvSpPr>
          <p:cNvPr id="15" name="TextBox 14">
            <a:extLst>
              <a:ext uri="{FF2B5EF4-FFF2-40B4-BE49-F238E27FC236}">
                <a16:creationId xmlns="" xmlns:a16="http://schemas.microsoft.com/office/drawing/2014/main" id="{43CFC4CB-A728-4051-94B3-2FC7733DCDA1}"/>
              </a:ext>
            </a:extLst>
          </p:cNvPr>
          <p:cNvSpPr txBox="1"/>
          <p:nvPr/>
        </p:nvSpPr>
        <p:spPr>
          <a:xfrm>
            <a:off x="1108362" y="3926916"/>
            <a:ext cx="6096000" cy="523220"/>
          </a:xfrm>
          <a:prstGeom prst="rect">
            <a:avLst/>
          </a:prstGeom>
          <a:noFill/>
        </p:spPr>
        <p:txBody>
          <a:bodyPr wrap="square">
            <a:spAutoFit/>
          </a:bodyPr>
          <a:lstStyle/>
          <a:p>
            <a:pPr defTabSz="457200">
              <a:tabLst>
                <a:tab pos="553085" algn="l"/>
              </a:tabLst>
            </a:pPr>
            <a:r>
              <a:rPr lang="en-US" sz="2800">
                <a:solidFill>
                  <a:prstClr val="black"/>
                </a:solidFill>
                <a:latin typeface="Times New Roman" panose="02020603050405020304" pitchFamily="18" charset="0"/>
                <a:ea typeface="Times New Roman" panose="02020603050405020304" pitchFamily="18" charset="0"/>
              </a:rPr>
              <a:t>Thời điểm nào số liệu cao hơn?</a:t>
            </a:r>
          </a:p>
        </p:txBody>
      </p:sp>
      <p:sp>
        <p:nvSpPr>
          <p:cNvPr id="18" name="TextBox 17">
            <a:extLst>
              <a:ext uri="{FF2B5EF4-FFF2-40B4-BE49-F238E27FC236}">
                <a16:creationId xmlns="" xmlns:a16="http://schemas.microsoft.com/office/drawing/2014/main" id="{8CD6126D-44F6-483C-BD0A-9361A07C15A0}"/>
              </a:ext>
            </a:extLst>
          </p:cNvPr>
          <p:cNvSpPr txBox="1"/>
          <p:nvPr/>
        </p:nvSpPr>
        <p:spPr>
          <a:xfrm>
            <a:off x="1108362" y="4499920"/>
            <a:ext cx="6096000" cy="523220"/>
          </a:xfrm>
          <a:prstGeom prst="rect">
            <a:avLst/>
          </a:prstGeom>
          <a:noFill/>
        </p:spPr>
        <p:txBody>
          <a:bodyPr wrap="square">
            <a:spAutoFit/>
          </a:bodyPr>
          <a:lstStyle/>
          <a:p>
            <a:pPr defTabSz="457200">
              <a:tabLst>
                <a:tab pos="553085" algn="l"/>
              </a:tabLst>
            </a:pPr>
            <a:r>
              <a:rPr lang="en-US" sz="2800">
                <a:solidFill>
                  <a:prstClr val="black"/>
                </a:solidFill>
                <a:latin typeface="Times New Roman" panose="02020603050405020304" pitchFamily="18" charset="0"/>
                <a:ea typeface="Times New Roman" panose="02020603050405020304" pitchFamily="18" charset="0"/>
              </a:rPr>
              <a:t>Thời điểm nào số liệu thấp hơn?</a:t>
            </a:r>
          </a:p>
        </p:txBody>
      </p:sp>
      <p:sp>
        <p:nvSpPr>
          <p:cNvPr id="21" name="TextBox 20">
            <a:extLst>
              <a:ext uri="{FF2B5EF4-FFF2-40B4-BE49-F238E27FC236}">
                <a16:creationId xmlns="" xmlns:a16="http://schemas.microsoft.com/office/drawing/2014/main" id="{D8456EC0-5743-4167-AB03-18B537902064}"/>
              </a:ext>
            </a:extLst>
          </p:cNvPr>
          <p:cNvSpPr txBox="1"/>
          <p:nvPr/>
        </p:nvSpPr>
        <p:spPr>
          <a:xfrm>
            <a:off x="1108362" y="5118825"/>
            <a:ext cx="7333673" cy="523220"/>
          </a:xfrm>
          <a:prstGeom prst="rect">
            <a:avLst/>
          </a:prstGeom>
          <a:noFill/>
        </p:spPr>
        <p:txBody>
          <a:bodyPr wrap="square">
            <a:spAutoFit/>
          </a:bodyPr>
          <a:lstStyle/>
          <a:p>
            <a:pPr defTabSz="457200">
              <a:tabLst>
                <a:tab pos="553085" algn="l"/>
              </a:tabLst>
            </a:pPr>
            <a:r>
              <a:rPr lang="en-US" sz="2800">
                <a:solidFill>
                  <a:prstClr val="black"/>
                </a:solidFill>
                <a:latin typeface="Times New Roman" panose="02020603050405020304" pitchFamily="18" charset="0"/>
                <a:ea typeface="Times New Roman" panose="02020603050405020304" pitchFamily="18" charset="0"/>
              </a:rPr>
              <a:t>Số liệu tăng trong những khoảng thời gian nào?</a:t>
            </a:r>
          </a:p>
        </p:txBody>
      </p:sp>
      <p:sp>
        <p:nvSpPr>
          <p:cNvPr id="24" name="TextBox 23">
            <a:extLst>
              <a:ext uri="{FF2B5EF4-FFF2-40B4-BE49-F238E27FC236}">
                <a16:creationId xmlns="" xmlns:a16="http://schemas.microsoft.com/office/drawing/2014/main" id="{6E593AF1-35F7-4E34-92F0-BA5AC66815D0}"/>
              </a:ext>
            </a:extLst>
          </p:cNvPr>
          <p:cNvSpPr txBox="1"/>
          <p:nvPr/>
        </p:nvSpPr>
        <p:spPr>
          <a:xfrm>
            <a:off x="1108362" y="5737731"/>
            <a:ext cx="7869382" cy="523220"/>
          </a:xfrm>
          <a:prstGeom prst="rect">
            <a:avLst/>
          </a:prstGeom>
          <a:noFill/>
        </p:spPr>
        <p:txBody>
          <a:bodyPr wrap="square">
            <a:spAutoFit/>
          </a:bodyPr>
          <a:lstStyle/>
          <a:p>
            <a:pPr defTabSz="457200"/>
            <a:r>
              <a:rPr lang="en-US" sz="2800">
                <a:solidFill>
                  <a:prstClr val="black"/>
                </a:solidFill>
                <a:latin typeface="Times New Roman" panose="02020603050405020304" pitchFamily="18" charset="0"/>
                <a:ea typeface="Times New Roman" panose="02020603050405020304" pitchFamily="18" charset="0"/>
              </a:rPr>
              <a:t>Số liệu tăng trong những khoảng thời gian nào?</a:t>
            </a:r>
            <a:endParaRPr lang="en-US" sz="2800">
              <a:solidFill>
                <a:prstClr val="black"/>
              </a:solidFill>
            </a:endParaRPr>
          </a:p>
        </p:txBody>
      </p:sp>
      <p:sp>
        <p:nvSpPr>
          <p:cNvPr id="10" name="TextBox 9">
            <a:extLst>
              <a:ext uri="{FF2B5EF4-FFF2-40B4-BE49-F238E27FC236}">
                <a16:creationId xmlns="" xmlns:a16="http://schemas.microsoft.com/office/drawing/2014/main" id="{AB1CAE3D-7F46-46C1-BF89-A61101FD4C2E}"/>
              </a:ext>
            </a:extLst>
          </p:cNvPr>
          <p:cNvSpPr txBox="1"/>
          <p:nvPr/>
        </p:nvSpPr>
        <p:spPr>
          <a:xfrm>
            <a:off x="4284295" y="819742"/>
            <a:ext cx="6419272" cy="954107"/>
          </a:xfrm>
          <a:prstGeom prst="rect">
            <a:avLst/>
          </a:prstGeom>
          <a:noFill/>
        </p:spPr>
        <p:txBody>
          <a:bodyPr wrap="square">
            <a:spAutoFit/>
          </a:bodyPr>
          <a:lstStyle/>
          <a:p>
            <a:pPr algn="ctr" defTabSz="457200"/>
            <a:r>
              <a:rPr lang="nl-NL" sz="2800" b="1">
                <a:solidFill>
                  <a:srgbClr val="0000FF"/>
                </a:solidFill>
                <a:latin typeface="Times New Roman" panose="02020603050405020304" pitchFamily="18" charset="0"/>
              </a:rPr>
              <a:t>3. ĐỌC VÀ PHÂN TÍCH DỮ LIỆU TỪ BIỂU ĐỒ ĐOẠN THẲNG</a:t>
            </a:r>
            <a:endParaRPr lang="en-US" sz="2800">
              <a:solidFill>
                <a:srgbClr val="0000FF"/>
              </a:solidFill>
            </a:endParaRPr>
          </a:p>
        </p:txBody>
      </p:sp>
    </p:spTree>
    <p:extLst>
      <p:ext uri="{BB962C8B-B14F-4D97-AF65-F5344CB8AC3E}">
        <p14:creationId xmlns:p14="http://schemas.microsoft.com/office/powerpoint/2010/main" val="158588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 calcmode="lin" valueType="num">
                                      <p:cBhvr additive="base">
                                        <p:cTn id="30"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1">
                                            <p:txEl>
                                              <p:pRg st="0" end="0"/>
                                            </p:txEl>
                                          </p:spTgt>
                                        </p:tgtEl>
                                        <p:attrNameLst>
                                          <p:attrName>style.visibility</p:attrName>
                                        </p:attrNameLst>
                                      </p:cBhvr>
                                      <p:to>
                                        <p:strVal val="visible"/>
                                      </p:to>
                                    </p:set>
                                    <p:anim calcmode="lin" valueType="num">
                                      <p:cBhvr additive="base">
                                        <p:cTn id="42"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4">
                                            <p:txEl>
                                              <p:pRg st="0" end="0"/>
                                            </p:txEl>
                                          </p:spTgt>
                                        </p:tgtEl>
                                        <p:attrNameLst>
                                          <p:attrName>style.visibility</p:attrName>
                                        </p:attrNameLst>
                                      </p:cBhvr>
                                      <p:to>
                                        <p:strVal val="visible"/>
                                      </p:to>
                                    </p:set>
                                    <p:anim calcmode="lin" valueType="num">
                                      <p:cBhvr additive="base">
                                        <p:cTn id="48"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731081" y="2913017"/>
            <a:ext cx="5603966" cy="809898"/>
          </a:xfrm>
          <a:prstGeom prst="rect">
            <a:avLst/>
          </a:prstGeom>
          <a:ln>
            <a:noFill/>
          </a:ln>
        </p:spPr>
        <p:txBody>
          <a:bodyPr vert="horz" wrap="none" lIns="91440" tIns="45720" rIns="91440" bIns="45720" rtlCol="0">
            <a:normAutofit/>
          </a:bodyPr>
          <a:lstStyle/>
          <a:p>
            <a:pPr algn="just"/>
            <a:r>
              <a:rPr lang="en-US" sz="3200" b="1" dirty="0" err="1" smtClean="0">
                <a:solidFill>
                  <a:srgbClr val="FF0000"/>
                </a:solidFill>
                <a:latin typeface="Times New Roman" pitchFamily="18" charset="0"/>
                <a:cs typeface="Times New Roman" pitchFamily="18" charset="0"/>
              </a:rPr>
              <a:t>Học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sinh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thảo</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luận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nhóm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đôi</a:t>
            </a:r>
            <a:endParaRPr lang="en-US" sz="3200" b="1" dirty="0">
              <a:solidFill>
                <a:srgbClr val="FF0000"/>
              </a:solidFill>
              <a:latin typeface="Times New Roman" pitchFamily="18" charset="0"/>
              <a:cs typeface="Times New Roman" pitchFamily="18" charset="0"/>
            </a:endParaRPr>
          </a:p>
        </p:txBody>
      </p:sp>
      <p:pic>
        <p:nvPicPr>
          <p:cNvPr id="14" name="Picture 13" descr="download (2).jpg"/>
          <p:cNvPicPr>
            <a:picLocks noChangeAspect="1"/>
          </p:cNvPicPr>
          <p:nvPr/>
        </p:nvPicPr>
        <p:blipFill>
          <a:blip r:embed="rId2" cstate="print">
            <a:lum bright="10000"/>
          </a:blip>
          <a:stretch>
            <a:fillRect/>
          </a:stretch>
        </p:blipFill>
        <p:spPr>
          <a:xfrm>
            <a:off x="1736407" y="2437311"/>
            <a:ext cx="1761309" cy="1761309"/>
          </a:xfrm>
          <a:prstGeom prst="rect">
            <a:avLst/>
          </a:prstGeom>
          <a:noFill/>
          <a:ln>
            <a:noFill/>
          </a:ln>
        </p:spPr>
      </p:pic>
      <p:sp>
        <p:nvSpPr>
          <p:cNvPr id="18" name="Rounded Rectangle 1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01:00</a:t>
            </a:r>
            <a:endParaRPr lang="en-US" sz="3200"/>
          </a:p>
        </p:txBody>
      </p:sp>
      <p:sp>
        <p:nvSpPr>
          <p:cNvPr id="19" name="Rounded Rectangle 1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00:59</a:t>
            </a:r>
            <a:endParaRPr lang="en-US" sz="3200"/>
          </a:p>
        </p:txBody>
      </p:sp>
      <p:sp>
        <p:nvSpPr>
          <p:cNvPr id="20" name="Rounded Rectangle 1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00:58</a:t>
            </a:r>
            <a:endParaRPr lang="en-US" sz="3200"/>
          </a:p>
        </p:txBody>
      </p:sp>
      <p:sp>
        <p:nvSpPr>
          <p:cNvPr id="21" name="Rounded Rectangle 2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00:57</a:t>
            </a:r>
            <a:endParaRPr lang="en-US" sz="3200"/>
          </a:p>
        </p:txBody>
      </p:sp>
      <p:sp>
        <p:nvSpPr>
          <p:cNvPr id="22" name="Rounded Rectangle 2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00:56</a:t>
            </a:r>
            <a:endParaRPr lang="en-US" sz="3200"/>
          </a:p>
        </p:txBody>
      </p:sp>
      <p:sp>
        <p:nvSpPr>
          <p:cNvPr id="23" name="Rounded Rectangle 2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00:55</a:t>
            </a:r>
            <a:endParaRPr lang="en-US" sz="3200"/>
          </a:p>
        </p:txBody>
      </p:sp>
      <p:sp>
        <p:nvSpPr>
          <p:cNvPr id="24" name="Rounded Rectangle 2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00:54</a:t>
            </a:r>
            <a:endParaRPr lang="en-US" sz="3200"/>
          </a:p>
        </p:txBody>
      </p:sp>
      <p:sp>
        <p:nvSpPr>
          <p:cNvPr id="25" name="Rounded Rectangle 2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00:53</a:t>
            </a:r>
            <a:endParaRPr lang="en-US" sz="3200"/>
          </a:p>
        </p:txBody>
      </p:sp>
      <p:sp>
        <p:nvSpPr>
          <p:cNvPr id="26" name="Rounded Rectangle 2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00:52</a:t>
            </a:r>
            <a:endParaRPr lang="en-US" sz="3200"/>
          </a:p>
        </p:txBody>
      </p:sp>
      <p:sp>
        <p:nvSpPr>
          <p:cNvPr id="27" name="Rounded Rectangle 2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00:51</a:t>
            </a:r>
            <a:endParaRPr lang="en-US" sz="3200"/>
          </a:p>
        </p:txBody>
      </p:sp>
      <p:sp>
        <p:nvSpPr>
          <p:cNvPr id="28" name="Rounded Rectangle 2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00:50</a:t>
            </a:r>
            <a:endParaRPr lang="en-US" sz="3200"/>
          </a:p>
        </p:txBody>
      </p:sp>
      <p:sp>
        <p:nvSpPr>
          <p:cNvPr id="29" name="Rounded Rectangle 2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00:49</a:t>
            </a:r>
            <a:endParaRPr lang="en-US" sz="3200"/>
          </a:p>
        </p:txBody>
      </p:sp>
      <p:sp>
        <p:nvSpPr>
          <p:cNvPr id="30" name="Rounded Rectangle 2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00:48</a:t>
            </a:r>
            <a:endParaRPr lang="en-US" sz="3200"/>
          </a:p>
        </p:txBody>
      </p:sp>
      <p:sp>
        <p:nvSpPr>
          <p:cNvPr id="31" name="Rounded Rectangle 3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00:47</a:t>
            </a:r>
            <a:endParaRPr lang="en-US" sz="3200"/>
          </a:p>
        </p:txBody>
      </p:sp>
      <p:sp>
        <p:nvSpPr>
          <p:cNvPr id="32" name="Rounded Rectangle 3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00:46</a:t>
            </a:r>
            <a:endParaRPr lang="en-US" sz="3200"/>
          </a:p>
        </p:txBody>
      </p:sp>
      <p:sp>
        <p:nvSpPr>
          <p:cNvPr id="33" name="Rounded Rectangle 3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00:45</a:t>
            </a:r>
            <a:endParaRPr lang="en-US" sz="3200"/>
          </a:p>
        </p:txBody>
      </p:sp>
      <p:sp>
        <p:nvSpPr>
          <p:cNvPr id="34" name="Rounded Rectangle 3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00:44</a:t>
            </a:r>
            <a:endParaRPr lang="en-US" sz="3200"/>
          </a:p>
        </p:txBody>
      </p:sp>
      <p:sp>
        <p:nvSpPr>
          <p:cNvPr id="35" name="Rounded Rectangle 3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00:43</a:t>
            </a:r>
            <a:endParaRPr lang="en-US" sz="3200"/>
          </a:p>
        </p:txBody>
      </p:sp>
      <p:sp>
        <p:nvSpPr>
          <p:cNvPr id="36" name="Rounded Rectangle 3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00:42</a:t>
            </a:r>
            <a:endParaRPr lang="en-US" sz="3200"/>
          </a:p>
        </p:txBody>
      </p:sp>
      <p:sp>
        <p:nvSpPr>
          <p:cNvPr id="37" name="Rounded Rectangle 3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00:41</a:t>
            </a:r>
            <a:endParaRPr lang="en-US" sz="3200"/>
          </a:p>
        </p:txBody>
      </p:sp>
      <p:sp>
        <p:nvSpPr>
          <p:cNvPr id="38" name="Rounded Rectangle 3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00:40</a:t>
            </a:r>
            <a:endParaRPr lang="en-US" sz="3200"/>
          </a:p>
        </p:txBody>
      </p:sp>
      <p:sp>
        <p:nvSpPr>
          <p:cNvPr id="39" name="Rounded Rectangle 3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00:39</a:t>
            </a:r>
            <a:endParaRPr lang="en-US" sz="3200"/>
          </a:p>
        </p:txBody>
      </p:sp>
      <p:sp>
        <p:nvSpPr>
          <p:cNvPr id="40" name="Rounded Rectangle 3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00:38</a:t>
            </a:r>
            <a:endParaRPr lang="en-US" sz="3200"/>
          </a:p>
        </p:txBody>
      </p:sp>
      <p:sp>
        <p:nvSpPr>
          <p:cNvPr id="41" name="Rounded Rectangle 4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00:37</a:t>
            </a:r>
            <a:endParaRPr lang="en-US" sz="3200"/>
          </a:p>
        </p:txBody>
      </p:sp>
      <p:sp>
        <p:nvSpPr>
          <p:cNvPr id="42" name="Rounded Rectangle 4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00:36</a:t>
            </a:r>
            <a:endParaRPr lang="en-US" sz="3200"/>
          </a:p>
        </p:txBody>
      </p:sp>
      <p:sp>
        <p:nvSpPr>
          <p:cNvPr id="43" name="Rounded Rectangle 4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00:35</a:t>
            </a:r>
            <a:endParaRPr lang="en-US" sz="3200"/>
          </a:p>
        </p:txBody>
      </p:sp>
      <p:sp>
        <p:nvSpPr>
          <p:cNvPr id="44" name="Rounded Rectangle 4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00:34</a:t>
            </a:r>
            <a:endParaRPr lang="en-US" sz="3200"/>
          </a:p>
        </p:txBody>
      </p:sp>
      <p:sp>
        <p:nvSpPr>
          <p:cNvPr id="45" name="Rounded Rectangle 4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00:33</a:t>
            </a:r>
            <a:endParaRPr lang="en-US" sz="3200"/>
          </a:p>
        </p:txBody>
      </p:sp>
      <p:sp>
        <p:nvSpPr>
          <p:cNvPr id="46" name="Rounded Rectangle 4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00:32</a:t>
            </a:r>
            <a:endParaRPr lang="en-US" sz="3200"/>
          </a:p>
        </p:txBody>
      </p:sp>
      <p:sp>
        <p:nvSpPr>
          <p:cNvPr id="47" name="Rounded Rectangle 4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00:31</a:t>
            </a:r>
            <a:endParaRPr lang="en-US" sz="3200"/>
          </a:p>
        </p:txBody>
      </p:sp>
      <p:sp>
        <p:nvSpPr>
          <p:cNvPr id="48" name="Rounded Rectangle 4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00:30</a:t>
            </a:r>
            <a:endParaRPr lang="en-US" sz="3200"/>
          </a:p>
        </p:txBody>
      </p:sp>
      <p:sp>
        <p:nvSpPr>
          <p:cNvPr id="49" name="Rounded Rectangle 4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00:29</a:t>
            </a:r>
            <a:endParaRPr lang="en-US" sz="3200"/>
          </a:p>
        </p:txBody>
      </p:sp>
      <p:sp>
        <p:nvSpPr>
          <p:cNvPr id="50" name="Rounded Rectangle 4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00:28</a:t>
            </a:r>
            <a:endParaRPr lang="en-US" sz="3200"/>
          </a:p>
        </p:txBody>
      </p:sp>
      <p:sp>
        <p:nvSpPr>
          <p:cNvPr id="51" name="Rounded Rectangle 5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00:27</a:t>
            </a:r>
            <a:endParaRPr lang="en-US" sz="3200"/>
          </a:p>
        </p:txBody>
      </p:sp>
      <p:sp>
        <p:nvSpPr>
          <p:cNvPr id="52" name="Rounded Rectangle 5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00:26</a:t>
            </a:r>
            <a:endParaRPr lang="en-US" sz="3200"/>
          </a:p>
        </p:txBody>
      </p:sp>
      <p:sp>
        <p:nvSpPr>
          <p:cNvPr id="53" name="Rounded Rectangle 5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00:25</a:t>
            </a:r>
            <a:endParaRPr lang="en-US" sz="3200"/>
          </a:p>
        </p:txBody>
      </p:sp>
      <p:sp>
        <p:nvSpPr>
          <p:cNvPr id="54" name="Rounded Rectangle 5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00:24</a:t>
            </a:r>
            <a:endParaRPr lang="en-US" sz="3200"/>
          </a:p>
        </p:txBody>
      </p:sp>
      <p:sp>
        <p:nvSpPr>
          <p:cNvPr id="55" name="Rounded Rectangle 5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00:23</a:t>
            </a:r>
            <a:endParaRPr lang="en-US" sz="3200"/>
          </a:p>
        </p:txBody>
      </p:sp>
      <p:sp>
        <p:nvSpPr>
          <p:cNvPr id="56" name="Rounded Rectangle 5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00:22</a:t>
            </a:r>
            <a:endParaRPr lang="en-US" sz="3200"/>
          </a:p>
        </p:txBody>
      </p:sp>
      <p:sp>
        <p:nvSpPr>
          <p:cNvPr id="57" name="Rounded Rectangle 5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00:21</a:t>
            </a:r>
            <a:endParaRPr lang="en-US" sz="3200"/>
          </a:p>
        </p:txBody>
      </p:sp>
      <p:sp>
        <p:nvSpPr>
          <p:cNvPr id="58" name="Rounded Rectangle 5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00:20</a:t>
            </a:r>
            <a:endParaRPr lang="en-US" sz="3200"/>
          </a:p>
        </p:txBody>
      </p:sp>
      <p:sp>
        <p:nvSpPr>
          <p:cNvPr id="59" name="Rounded Rectangle 5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00:19</a:t>
            </a:r>
            <a:endParaRPr lang="en-US" sz="3200"/>
          </a:p>
        </p:txBody>
      </p:sp>
      <p:sp>
        <p:nvSpPr>
          <p:cNvPr id="60" name="Rounded Rectangle 5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00:18</a:t>
            </a:r>
            <a:endParaRPr lang="en-US" sz="3200"/>
          </a:p>
        </p:txBody>
      </p:sp>
      <p:sp>
        <p:nvSpPr>
          <p:cNvPr id="61" name="Rounded Rectangle 6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00:17</a:t>
            </a:r>
            <a:endParaRPr lang="en-US" sz="3200"/>
          </a:p>
        </p:txBody>
      </p:sp>
      <p:sp>
        <p:nvSpPr>
          <p:cNvPr id="62" name="Rounded Rectangle 6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00:16</a:t>
            </a:r>
            <a:endParaRPr lang="en-US" sz="3200"/>
          </a:p>
        </p:txBody>
      </p:sp>
      <p:sp>
        <p:nvSpPr>
          <p:cNvPr id="63" name="Rounded Rectangle 6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00:15</a:t>
            </a:r>
            <a:endParaRPr lang="en-US" sz="3200"/>
          </a:p>
        </p:txBody>
      </p:sp>
      <p:sp>
        <p:nvSpPr>
          <p:cNvPr id="64" name="Rounded Rectangle 6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00:14</a:t>
            </a:r>
            <a:endParaRPr lang="en-US" sz="3200"/>
          </a:p>
        </p:txBody>
      </p:sp>
      <p:sp>
        <p:nvSpPr>
          <p:cNvPr id="65" name="Rounded Rectangle 6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00:13</a:t>
            </a:r>
            <a:endParaRPr lang="en-US" sz="3200"/>
          </a:p>
        </p:txBody>
      </p:sp>
      <p:sp>
        <p:nvSpPr>
          <p:cNvPr id="66" name="Rounded Rectangle 6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00:12</a:t>
            </a:r>
            <a:endParaRPr lang="en-US" sz="3200"/>
          </a:p>
        </p:txBody>
      </p:sp>
      <p:sp>
        <p:nvSpPr>
          <p:cNvPr id="67" name="Rounded Rectangle 6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00:11</a:t>
            </a:r>
            <a:endParaRPr lang="en-US" sz="3200"/>
          </a:p>
        </p:txBody>
      </p:sp>
      <p:sp>
        <p:nvSpPr>
          <p:cNvPr id="68" name="Rounded Rectangle 6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00:10</a:t>
            </a:r>
            <a:endParaRPr lang="en-US" sz="3200"/>
          </a:p>
        </p:txBody>
      </p:sp>
      <p:sp>
        <p:nvSpPr>
          <p:cNvPr id="69" name="Rounded Rectangle 6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00:09</a:t>
            </a:r>
            <a:endParaRPr lang="en-US" sz="3200"/>
          </a:p>
        </p:txBody>
      </p:sp>
      <p:sp>
        <p:nvSpPr>
          <p:cNvPr id="70" name="Rounded Rectangle 6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00:08</a:t>
            </a:r>
            <a:endParaRPr lang="en-US" sz="3200"/>
          </a:p>
        </p:txBody>
      </p:sp>
      <p:sp>
        <p:nvSpPr>
          <p:cNvPr id="71" name="Rounded Rectangle 7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00:07</a:t>
            </a:r>
            <a:endParaRPr lang="en-US" sz="3200"/>
          </a:p>
        </p:txBody>
      </p:sp>
      <p:sp>
        <p:nvSpPr>
          <p:cNvPr id="72" name="Rounded Rectangle 7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00:06</a:t>
            </a:r>
            <a:endParaRPr lang="en-US" sz="3200"/>
          </a:p>
        </p:txBody>
      </p:sp>
      <p:sp>
        <p:nvSpPr>
          <p:cNvPr id="73" name="Rounded Rectangle 7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00:05</a:t>
            </a:r>
            <a:endParaRPr lang="en-US" sz="3200"/>
          </a:p>
        </p:txBody>
      </p:sp>
      <p:sp>
        <p:nvSpPr>
          <p:cNvPr id="74" name="Rounded Rectangle 7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00:04</a:t>
            </a:r>
            <a:endParaRPr lang="en-US" sz="3200"/>
          </a:p>
        </p:txBody>
      </p:sp>
      <p:sp>
        <p:nvSpPr>
          <p:cNvPr id="75" name="Rounded Rectangle 7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00:03</a:t>
            </a:r>
            <a:endParaRPr lang="en-US" sz="3200"/>
          </a:p>
        </p:txBody>
      </p:sp>
      <p:sp>
        <p:nvSpPr>
          <p:cNvPr id="76" name="Rounded Rectangle 7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00:02</a:t>
            </a:r>
            <a:endParaRPr lang="en-US" sz="3200"/>
          </a:p>
        </p:txBody>
      </p:sp>
      <p:sp>
        <p:nvSpPr>
          <p:cNvPr id="77" name="Rounded Rectangle 7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00:01</a:t>
            </a:r>
            <a:endParaRPr lang="en-US" sz="3200"/>
          </a:p>
        </p:txBody>
      </p:sp>
      <p:sp>
        <p:nvSpPr>
          <p:cNvPr id="78" name="Rounded Rectangle 7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00:00</a:t>
            </a:r>
            <a:endParaRPr lang="en-US" sz="3200" dirty="0"/>
          </a:p>
        </p:txBody>
      </p:sp>
      <p:pic>
        <p:nvPicPr>
          <p:cNvPr id="79" name="Picture 2" descr="Káº¿t quáº£ hÃ¬nh áº£nh cho icon Äá»ng há»"/>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6550" y="771525"/>
            <a:ext cx="789361" cy="79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035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9"/>
                    </p:tgtEl>
                  </p:cond>
                </p:stCondLst>
                <p:endSync evt="end" delay="0">
                  <p:rtn val="all"/>
                </p:endSync>
                <p:childTnLst>
                  <p:par>
                    <p:cTn id="3" fill="hold">
                      <p:stCondLst>
                        <p:cond delay="0"/>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18"/>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9"/>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0"/>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1"/>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2"/>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3"/>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4"/>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5"/>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6"/>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7"/>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8"/>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9"/>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30"/>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31"/>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2"/>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3"/>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4"/>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5"/>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6"/>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7"/>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8"/>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39"/>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40"/>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41"/>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42"/>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43"/>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44"/>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45"/>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46"/>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7"/>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48"/>
                                        </p:tgtEl>
                                        <p:attrNameLst>
                                          <p:attrName>style.visibility</p:attrName>
                                        </p:attrNameLst>
                                      </p:cBhvr>
                                      <p:to>
                                        <p:strVal val="visible"/>
                                      </p:to>
                                    </p:set>
                                  </p:child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49"/>
                                        </p:tgtEl>
                                        <p:attrNameLst>
                                          <p:attrName>style.visibility</p:attrName>
                                        </p:attrNameLst>
                                      </p:cBhvr>
                                      <p:to>
                                        <p:strVal val="visible"/>
                                      </p:to>
                                    </p:set>
                                  </p:child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50"/>
                                        </p:tgtEl>
                                        <p:attrNameLst>
                                          <p:attrName>style.visibility</p:attrName>
                                        </p:attrNameLst>
                                      </p:cBhvr>
                                      <p:to>
                                        <p:strVal val="visible"/>
                                      </p:to>
                                    </p:set>
                                  </p:child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51"/>
                                        </p:tgtEl>
                                        <p:attrNameLst>
                                          <p:attrName>style.visibility</p:attrName>
                                        </p:attrNameLst>
                                      </p:cBhvr>
                                      <p:to>
                                        <p:strVal val="visible"/>
                                      </p:to>
                                    </p:set>
                                  </p:child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52"/>
                                        </p:tgtEl>
                                        <p:attrNameLst>
                                          <p:attrName>style.visibility</p:attrName>
                                        </p:attrNameLst>
                                      </p:cBhvr>
                                      <p:to>
                                        <p:strVal val="visible"/>
                                      </p:to>
                                    </p:set>
                                  </p:child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53"/>
                                        </p:tgtEl>
                                        <p:attrNameLst>
                                          <p:attrName>style.visibility</p:attrName>
                                        </p:attrNameLst>
                                      </p:cBhvr>
                                      <p:to>
                                        <p:strVal val="visible"/>
                                      </p:to>
                                    </p:set>
                                  </p:child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54"/>
                                        </p:tgtEl>
                                        <p:attrNameLst>
                                          <p:attrName>style.visibility</p:attrName>
                                        </p:attrNameLst>
                                      </p:cBhvr>
                                      <p:to>
                                        <p:strVal val="visible"/>
                                      </p:to>
                                    </p:set>
                                  </p:child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55"/>
                                        </p:tgtEl>
                                        <p:attrNameLst>
                                          <p:attrName>style.visibility</p:attrName>
                                        </p:attrNameLst>
                                      </p:cBhvr>
                                      <p:to>
                                        <p:strVal val="visible"/>
                                      </p:to>
                                    </p:set>
                                  </p:child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56"/>
                                        </p:tgtEl>
                                        <p:attrNameLst>
                                          <p:attrName>style.visibility</p:attrName>
                                        </p:attrNameLst>
                                      </p:cBhvr>
                                      <p:to>
                                        <p:strVal val="visible"/>
                                      </p:to>
                                    </p:set>
                                  </p:child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57"/>
                                        </p:tgtEl>
                                        <p:attrNameLst>
                                          <p:attrName>style.visibility</p:attrName>
                                        </p:attrNameLst>
                                      </p:cBhvr>
                                      <p:to>
                                        <p:strVal val="visible"/>
                                      </p:to>
                                    </p:set>
                                  </p:child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58"/>
                                        </p:tgtEl>
                                        <p:attrNameLst>
                                          <p:attrName>style.visibility</p:attrName>
                                        </p:attrNameLst>
                                      </p:cBhvr>
                                      <p:to>
                                        <p:strVal val="visible"/>
                                      </p:to>
                                    </p:set>
                                  </p:child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59"/>
                                        </p:tgtEl>
                                        <p:attrNameLst>
                                          <p:attrName>style.visibility</p:attrName>
                                        </p:attrNameLst>
                                      </p:cBhvr>
                                      <p:to>
                                        <p:strVal val="visible"/>
                                      </p:to>
                                    </p:set>
                                  </p:child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60"/>
                                        </p:tgtEl>
                                        <p:attrNameLst>
                                          <p:attrName>style.visibility</p:attrName>
                                        </p:attrNameLst>
                                      </p:cBhvr>
                                      <p:to>
                                        <p:strVal val="visible"/>
                                      </p:to>
                                    </p:set>
                                  </p:child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61"/>
                                        </p:tgtEl>
                                        <p:attrNameLst>
                                          <p:attrName>style.visibility</p:attrName>
                                        </p:attrNameLst>
                                      </p:cBhvr>
                                      <p:to>
                                        <p:strVal val="visible"/>
                                      </p:to>
                                    </p:set>
                                  </p:child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62"/>
                                        </p:tgtEl>
                                        <p:attrNameLst>
                                          <p:attrName>style.visibility</p:attrName>
                                        </p:attrNameLst>
                                      </p:cBhvr>
                                      <p:to>
                                        <p:strVal val="visible"/>
                                      </p:to>
                                    </p:set>
                                  </p:child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63"/>
                                        </p:tgtEl>
                                        <p:attrNameLst>
                                          <p:attrName>style.visibility</p:attrName>
                                        </p:attrNameLst>
                                      </p:cBhvr>
                                      <p:to>
                                        <p:strVal val="visible"/>
                                      </p:to>
                                    </p:set>
                                  </p:child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64"/>
                                        </p:tgtEl>
                                        <p:attrNameLst>
                                          <p:attrName>style.visibility</p:attrName>
                                        </p:attrNameLst>
                                      </p:cBhvr>
                                      <p:to>
                                        <p:strVal val="visible"/>
                                      </p:to>
                                    </p:set>
                                  </p:child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65"/>
                                        </p:tgtEl>
                                        <p:attrNameLst>
                                          <p:attrName>style.visibility</p:attrName>
                                        </p:attrNameLst>
                                      </p:cBhvr>
                                      <p:to>
                                        <p:strVal val="visible"/>
                                      </p:to>
                                    </p:set>
                                  </p:child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66"/>
                                        </p:tgtEl>
                                        <p:attrNameLst>
                                          <p:attrName>style.visibility</p:attrName>
                                        </p:attrNameLst>
                                      </p:cBhvr>
                                      <p:to>
                                        <p:strVal val="visible"/>
                                      </p:to>
                                    </p:set>
                                  </p:child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67"/>
                                        </p:tgtEl>
                                        <p:attrNameLst>
                                          <p:attrName>style.visibility</p:attrName>
                                        </p:attrNameLst>
                                      </p:cBhvr>
                                      <p:to>
                                        <p:strVal val="visible"/>
                                      </p:to>
                                    </p:set>
                                  </p:child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68"/>
                                        </p:tgtEl>
                                        <p:attrNameLst>
                                          <p:attrName>style.visibility</p:attrName>
                                        </p:attrNameLst>
                                      </p:cBhvr>
                                      <p:to>
                                        <p:strVal val="visible"/>
                                      </p:to>
                                    </p:set>
                                  </p:child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69"/>
                                        </p:tgtEl>
                                        <p:attrNameLst>
                                          <p:attrName>style.visibility</p:attrName>
                                        </p:attrNameLst>
                                      </p:cBhvr>
                                      <p:to>
                                        <p:strVal val="visible"/>
                                      </p:to>
                                    </p:set>
                                  </p:child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70"/>
                                        </p:tgtEl>
                                        <p:attrNameLst>
                                          <p:attrName>style.visibility</p:attrName>
                                        </p:attrNameLst>
                                      </p:cBhvr>
                                      <p:to>
                                        <p:strVal val="visible"/>
                                      </p:to>
                                    </p:set>
                                  </p:child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71"/>
                                        </p:tgtEl>
                                        <p:attrNameLst>
                                          <p:attrName>style.visibility</p:attrName>
                                        </p:attrNameLst>
                                      </p:cBhvr>
                                      <p:to>
                                        <p:strVal val="visible"/>
                                      </p:to>
                                    </p:set>
                                  </p:child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72"/>
                                        </p:tgtEl>
                                        <p:attrNameLst>
                                          <p:attrName>style.visibility</p:attrName>
                                        </p:attrNameLst>
                                      </p:cBhvr>
                                      <p:to>
                                        <p:strVal val="visible"/>
                                      </p:to>
                                    </p:set>
                                  </p:child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73"/>
                                        </p:tgtEl>
                                        <p:attrNameLst>
                                          <p:attrName>style.visibility</p:attrName>
                                        </p:attrNameLst>
                                      </p:cBhvr>
                                      <p:to>
                                        <p:strVal val="visible"/>
                                      </p:to>
                                    </p:set>
                                  </p:child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74"/>
                                        </p:tgtEl>
                                        <p:attrNameLst>
                                          <p:attrName>style.visibility</p:attrName>
                                        </p:attrNameLst>
                                      </p:cBhvr>
                                      <p:to>
                                        <p:strVal val="visible"/>
                                      </p:to>
                                    </p:set>
                                  </p:child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75"/>
                                        </p:tgtEl>
                                        <p:attrNameLst>
                                          <p:attrName>style.visibility</p:attrName>
                                        </p:attrNameLst>
                                      </p:cBhvr>
                                      <p:to>
                                        <p:strVal val="visible"/>
                                      </p:to>
                                    </p:set>
                                  </p:child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76"/>
                                        </p:tgtEl>
                                        <p:attrNameLst>
                                          <p:attrName>style.visibility</p:attrName>
                                        </p:attrNameLst>
                                      </p:cBhvr>
                                      <p:to>
                                        <p:strVal val="visible"/>
                                      </p:to>
                                    </p:set>
                                  </p:child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77"/>
                                        </p:tgtEl>
                                        <p:attrNameLst>
                                          <p:attrName>style.visibility</p:attrName>
                                        </p:attrNameLst>
                                      </p:cBhvr>
                                      <p:to>
                                        <p:strVal val="visible"/>
                                      </p:to>
                                    </p:set>
                                  </p:child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4EA79EA-DB2A-4966-A445-3C81AC586606}"/>
              </a:ext>
            </a:extLst>
          </p:cNvPr>
          <p:cNvGrpSpPr/>
          <p:nvPr/>
        </p:nvGrpSpPr>
        <p:grpSpPr>
          <a:xfrm>
            <a:off x="1167320" y="1022926"/>
            <a:ext cx="10466962" cy="5467125"/>
            <a:chOff x="1167320" y="1022926"/>
            <a:chExt cx="10466962" cy="5467125"/>
          </a:xfrm>
        </p:grpSpPr>
        <p:graphicFrame>
          <p:nvGraphicFramePr>
            <p:cNvPr id="6" name="Chart 5">
              <a:extLst>
                <a:ext uri="{FF2B5EF4-FFF2-40B4-BE49-F238E27FC236}">
                  <a16:creationId xmlns="" xmlns:a16="http://schemas.microsoft.com/office/drawing/2014/main" id="{FC537676-85FA-477B-A57A-834C13EFF441}"/>
                </a:ext>
              </a:extLst>
            </p:cNvPr>
            <p:cNvGraphicFramePr/>
            <p:nvPr>
              <p:extLst>
                <p:ext uri="{D42A27DB-BD31-4B8C-83A1-F6EECF244321}">
                  <p14:modId xmlns:p14="http://schemas.microsoft.com/office/powerpoint/2010/main" val="3325486918"/>
                </p:ext>
              </p:extLst>
            </p:nvPr>
          </p:nvGraphicFramePr>
          <p:xfrm>
            <a:off x="1167320" y="1022926"/>
            <a:ext cx="10466962" cy="5467125"/>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Arrow Connector 7">
              <a:extLst>
                <a:ext uri="{FF2B5EF4-FFF2-40B4-BE49-F238E27FC236}">
                  <a16:creationId xmlns="" xmlns:a16="http://schemas.microsoft.com/office/drawing/2014/main" id="{2F0CD216-9FDF-428B-AB2F-C11131C3386D}"/>
                </a:ext>
              </a:extLst>
            </p:cNvPr>
            <p:cNvCxnSpPr>
              <a:cxnSpLocks/>
            </p:cNvCxnSpPr>
            <p:nvPr/>
          </p:nvCxnSpPr>
          <p:spPr>
            <a:xfrm>
              <a:off x="1678024" y="6108970"/>
              <a:ext cx="9776298"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 xmlns:a16="http://schemas.microsoft.com/office/drawing/2014/main" id="{0FED8072-F744-4131-BCA1-4EB19C358FE8}"/>
                </a:ext>
              </a:extLst>
            </p:cNvPr>
            <p:cNvCxnSpPr>
              <a:cxnSpLocks/>
            </p:cNvCxnSpPr>
            <p:nvPr/>
          </p:nvCxnSpPr>
          <p:spPr>
            <a:xfrm flipV="1">
              <a:off x="1678024" y="1322961"/>
              <a:ext cx="0" cy="478600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 xmlns:a16="http://schemas.microsoft.com/office/drawing/2014/main" id="{4BB74B7F-63D9-4991-AE2A-452DC78752EB}"/>
              </a:ext>
            </a:extLst>
          </p:cNvPr>
          <p:cNvGrpSpPr/>
          <p:nvPr/>
        </p:nvGrpSpPr>
        <p:grpSpPr>
          <a:xfrm>
            <a:off x="2937753" y="2431915"/>
            <a:ext cx="7363832" cy="3025302"/>
            <a:chOff x="2937753" y="2431915"/>
            <a:chExt cx="7363832" cy="3025302"/>
          </a:xfrm>
        </p:grpSpPr>
        <p:cxnSp>
          <p:nvCxnSpPr>
            <p:cNvPr id="7" name="Straight Connector 6">
              <a:extLst>
                <a:ext uri="{FF2B5EF4-FFF2-40B4-BE49-F238E27FC236}">
                  <a16:creationId xmlns="" xmlns:a16="http://schemas.microsoft.com/office/drawing/2014/main" id="{7E8E79DE-DBAB-4288-A7A2-FC0E87082363}"/>
                </a:ext>
              </a:extLst>
            </p:cNvPr>
            <p:cNvCxnSpPr>
              <a:cxnSpLocks/>
            </p:cNvCxnSpPr>
            <p:nvPr/>
          </p:nvCxnSpPr>
          <p:spPr>
            <a:xfrm>
              <a:off x="2937753" y="4581728"/>
              <a:ext cx="1186775" cy="875489"/>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FD1C06D0-38F6-47BD-A12C-DCD2A8BA0F60}"/>
                </a:ext>
              </a:extLst>
            </p:cNvPr>
            <p:cNvCxnSpPr>
              <a:cxnSpLocks/>
            </p:cNvCxnSpPr>
            <p:nvPr/>
          </p:nvCxnSpPr>
          <p:spPr>
            <a:xfrm flipV="1">
              <a:off x="4124528" y="2431915"/>
              <a:ext cx="1240273" cy="3025302"/>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C9727AFF-C575-413D-9D27-9C6EDCBB2C68}"/>
                </a:ext>
              </a:extLst>
            </p:cNvPr>
            <p:cNvCxnSpPr>
              <a:cxnSpLocks/>
            </p:cNvCxnSpPr>
            <p:nvPr/>
          </p:nvCxnSpPr>
          <p:spPr>
            <a:xfrm>
              <a:off x="5384256" y="2431915"/>
              <a:ext cx="1181917" cy="151265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389C0A06-3B79-4D62-A5AA-B110C19F315E}"/>
                </a:ext>
              </a:extLst>
            </p:cNvPr>
            <p:cNvCxnSpPr>
              <a:cxnSpLocks/>
            </p:cNvCxnSpPr>
            <p:nvPr/>
          </p:nvCxnSpPr>
          <p:spPr>
            <a:xfrm flipV="1">
              <a:off x="6585628" y="3638146"/>
              <a:ext cx="1225676" cy="30642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FF99E0B4-A0AD-445B-9B5E-9072C840A9C1}"/>
                </a:ext>
              </a:extLst>
            </p:cNvPr>
            <p:cNvCxnSpPr>
              <a:cxnSpLocks/>
            </p:cNvCxnSpPr>
            <p:nvPr/>
          </p:nvCxnSpPr>
          <p:spPr>
            <a:xfrm flipH="1" flipV="1">
              <a:off x="7811306" y="3638147"/>
              <a:ext cx="1245146" cy="1250002"/>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043073FA-E1D2-454D-90F2-A854E91816AC}"/>
                </a:ext>
              </a:extLst>
            </p:cNvPr>
            <p:cNvCxnSpPr>
              <a:cxnSpLocks/>
            </p:cNvCxnSpPr>
            <p:nvPr/>
          </p:nvCxnSpPr>
          <p:spPr>
            <a:xfrm flipH="1" flipV="1">
              <a:off x="9056453" y="4888150"/>
              <a:ext cx="1245132" cy="296693"/>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783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09D88580-D8B9-4FC2-A52F-D4ED4FEDBF3B}"/>
              </a:ext>
            </a:extLst>
          </p:cNvPr>
          <p:cNvSpPr txBox="1"/>
          <p:nvPr/>
        </p:nvSpPr>
        <p:spPr>
          <a:xfrm>
            <a:off x="2246500" y="1208840"/>
            <a:ext cx="4572590" cy="523220"/>
          </a:xfrm>
          <a:prstGeom prst="rect">
            <a:avLst/>
          </a:prstGeom>
          <a:noFill/>
        </p:spPr>
        <p:txBody>
          <a:bodyPr wrap="square">
            <a:spAutoFit/>
          </a:bodyPr>
          <a:lstStyle/>
          <a:p>
            <a:pPr defTabSz="457200">
              <a:tabLst>
                <a:tab pos="553085" algn="l"/>
              </a:tabLst>
            </a:pPr>
            <a:r>
              <a:rPr lang="en-US" sz="2800">
                <a:solidFill>
                  <a:srgbClr val="FF0000"/>
                </a:solidFill>
                <a:latin typeface="Times New Roman" panose="02020603050405020304" pitchFamily="18" charset="0"/>
                <a:ea typeface="Times New Roman" panose="02020603050405020304" pitchFamily="18" charset="0"/>
              </a:rPr>
              <a:t>Phân tích biểu đồ trên ta thấy :</a:t>
            </a:r>
          </a:p>
        </p:txBody>
      </p:sp>
      <p:sp>
        <p:nvSpPr>
          <p:cNvPr id="9" name="TextBox 8">
            <a:extLst>
              <a:ext uri="{FF2B5EF4-FFF2-40B4-BE49-F238E27FC236}">
                <a16:creationId xmlns="" xmlns:a16="http://schemas.microsoft.com/office/drawing/2014/main" id="{F0E77D42-F477-4A8B-A692-D024B5A168A4}"/>
              </a:ext>
            </a:extLst>
          </p:cNvPr>
          <p:cNvSpPr txBox="1"/>
          <p:nvPr/>
        </p:nvSpPr>
        <p:spPr>
          <a:xfrm>
            <a:off x="685208" y="1871970"/>
            <a:ext cx="10039535" cy="523220"/>
          </a:xfrm>
          <a:prstGeom prst="rect">
            <a:avLst/>
          </a:prstGeom>
          <a:noFill/>
        </p:spPr>
        <p:txBody>
          <a:bodyPr wrap="square">
            <a:spAutoFit/>
          </a:bodyPr>
          <a:lstStyle/>
          <a:p>
            <a:pPr defTabSz="457200">
              <a:tabLst>
                <a:tab pos="553085" algn="l"/>
              </a:tabLst>
            </a:pPr>
            <a:r>
              <a:rPr lang="en-US" sz="2800">
                <a:solidFill>
                  <a:prstClr val="black"/>
                </a:solidFill>
                <a:latin typeface="Times New Roman" panose="02020603050405020304" pitchFamily="18" charset="0"/>
                <a:ea typeface="Times New Roman" panose="02020603050405020304" pitchFamily="18" charset="0"/>
              </a:rPr>
              <a:t>Biểu đồ biểu diễn về : </a:t>
            </a:r>
            <a:r>
              <a:rPr lang="en-US" sz="2400">
                <a:solidFill>
                  <a:prstClr val="black"/>
                </a:solidFill>
                <a:latin typeface="Times New Roman" panose="02020603050405020304" pitchFamily="18" charset="0"/>
                <a:ea typeface="Times New Roman" panose="02020603050405020304" pitchFamily="18" charset="0"/>
              </a:rPr>
              <a:t>………………………………..</a:t>
            </a:r>
          </a:p>
        </p:txBody>
      </p:sp>
      <p:sp>
        <p:nvSpPr>
          <p:cNvPr id="12" name="TextBox 11">
            <a:extLst>
              <a:ext uri="{FF2B5EF4-FFF2-40B4-BE49-F238E27FC236}">
                <a16:creationId xmlns="" xmlns:a16="http://schemas.microsoft.com/office/drawing/2014/main" id="{CF6FA196-FD74-45EF-AC2D-9F58BF790A3A}"/>
              </a:ext>
            </a:extLst>
          </p:cNvPr>
          <p:cNvSpPr txBox="1"/>
          <p:nvPr/>
        </p:nvSpPr>
        <p:spPr>
          <a:xfrm>
            <a:off x="685208" y="2503168"/>
            <a:ext cx="10506463" cy="523220"/>
          </a:xfrm>
          <a:prstGeom prst="rect">
            <a:avLst/>
          </a:prstGeom>
          <a:noFill/>
        </p:spPr>
        <p:txBody>
          <a:bodyPr wrap="square">
            <a:spAutoFit/>
          </a:bodyPr>
          <a:lstStyle/>
          <a:p>
            <a:pPr defTabSz="457200">
              <a:tabLst>
                <a:tab pos="553085" algn="l"/>
              </a:tabLst>
            </a:pPr>
            <a:r>
              <a:rPr lang="en-US" sz="2800">
                <a:solidFill>
                  <a:prstClr val="black"/>
                </a:solidFill>
                <a:latin typeface="Times New Roman" panose="02020603050405020304" pitchFamily="18" charset="0"/>
                <a:ea typeface="Times New Roman" panose="02020603050405020304" pitchFamily="18" charset="0"/>
              </a:rPr>
              <a:t>Đơn vị thời gian là:……………, đơn vị dữ liệu là:………….....</a:t>
            </a:r>
          </a:p>
        </p:txBody>
      </p:sp>
      <p:sp>
        <p:nvSpPr>
          <p:cNvPr id="15" name="TextBox 14">
            <a:extLst>
              <a:ext uri="{FF2B5EF4-FFF2-40B4-BE49-F238E27FC236}">
                <a16:creationId xmlns="" xmlns:a16="http://schemas.microsoft.com/office/drawing/2014/main" id="{43CFC4CB-A728-4051-94B3-2FC7733DCDA1}"/>
              </a:ext>
            </a:extLst>
          </p:cNvPr>
          <p:cNvSpPr txBox="1"/>
          <p:nvPr/>
        </p:nvSpPr>
        <p:spPr>
          <a:xfrm>
            <a:off x="685205" y="3155918"/>
            <a:ext cx="9387783" cy="523220"/>
          </a:xfrm>
          <a:prstGeom prst="rect">
            <a:avLst/>
          </a:prstGeom>
          <a:noFill/>
        </p:spPr>
        <p:txBody>
          <a:bodyPr wrap="square">
            <a:spAutoFit/>
          </a:bodyPr>
          <a:lstStyle/>
          <a:p>
            <a:pPr defTabSz="457200">
              <a:tabLst>
                <a:tab pos="553085" algn="l"/>
              </a:tabLst>
            </a:pPr>
            <a:r>
              <a:rPr lang="en-US" sz="2800">
                <a:solidFill>
                  <a:prstClr val="black"/>
                </a:solidFill>
                <a:latin typeface="Times New Roman" panose="02020603050405020304" pitchFamily="18" charset="0"/>
                <a:ea typeface="Times New Roman" panose="02020603050405020304" pitchFamily="18" charset="0"/>
              </a:rPr>
              <a:t>Ngày………………..lượng mưa cao nhất ……………………</a:t>
            </a:r>
          </a:p>
        </p:txBody>
      </p:sp>
      <p:sp>
        <p:nvSpPr>
          <p:cNvPr id="18" name="TextBox 17">
            <a:extLst>
              <a:ext uri="{FF2B5EF4-FFF2-40B4-BE49-F238E27FC236}">
                <a16:creationId xmlns="" xmlns:a16="http://schemas.microsoft.com/office/drawing/2014/main" id="{8CD6126D-44F6-483C-BD0A-9361A07C15A0}"/>
              </a:ext>
            </a:extLst>
          </p:cNvPr>
          <p:cNvSpPr txBox="1"/>
          <p:nvPr/>
        </p:nvSpPr>
        <p:spPr>
          <a:xfrm>
            <a:off x="699799" y="3827890"/>
            <a:ext cx="9387783" cy="523220"/>
          </a:xfrm>
          <a:prstGeom prst="rect">
            <a:avLst/>
          </a:prstGeom>
          <a:noFill/>
        </p:spPr>
        <p:txBody>
          <a:bodyPr wrap="square">
            <a:spAutoFit/>
          </a:bodyPr>
          <a:lstStyle/>
          <a:p>
            <a:pPr defTabSz="457200">
              <a:tabLst>
                <a:tab pos="553085" algn="l"/>
              </a:tabLst>
            </a:pPr>
            <a:r>
              <a:rPr lang="en-US" sz="2800">
                <a:solidFill>
                  <a:prstClr val="black"/>
                </a:solidFill>
                <a:latin typeface="Times New Roman" panose="02020603050405020304" pitchFamily="18" charset="0"/>
                <a:ea typeface="Times New Roman" panose="02020603050405020304" pitchFamily="18" charset="0"/>
              </a:rPr>
              <a:t>Ngày………………..lượng mưa thấp nhất…………………......</a:t>
            </a:r>
          </a:p>
        </p:txBody>
      </p:sp>
      <p:sp>
        <p:nvSpPr>
          <p:cNvPr id="21" name="TextBox 20">
            <a:extLst>
              <a:ext uri="{FF2B5EF4-FFF2-40B4-BE49-F238E27FC236}">
                <a16:creationId xmlns="" xmlns:a16="http://schemas.microsoft.com/office/drawing/2014/main" id="{D8456EC0-5743-4167-AB03-18B537902064}"/>
              </a:ext>
            </a:extLst>
          </p:cNvPr>
          <p:cNvSpPr txBox="1"/>
          <p:nvPr/>
        </p:nvSpPr>
        <p:spPr>
          <a:xfrm>
            <a:off x="685205" y="4495818"/>
            <a:ext cx="9222412" cy="523220"/>
          </a:xfrm>
          <a:prstGeom prst="rect">
            <a:avLst/>
          </a:prstGeom>
          <a:noFill/>
        </p:spPr>
        <p:txBody>
          <a:bodyPr wrap="square">
            <a:spAutoFit/>
          </a:bodyPr>
          <a:lstStyle/>
          <a:p>
            <a:pPr defTabSz="457200">
              <a:tabLst>
                <a:tab pos="553085" algn="l"/>
              </a:tabLst>
            </a:pPr>
            <a:r>
              <a:rPr lang="en-US" sz="2800">
                <a:solidFill>
                  <a:prstClr val="black"/>
                </a:solidFill>
                <a:latin typeface="Times New Roman" panose="02020603050405020304" pitchFamily="18" charset="0"/>
                <a:ea typeface="Times New Roman" panose="02020603050405020304" pitchFamily="18" charset="0"/>
              </a:rPr>
              <a:t>Lượng mưa giảm giữa các ngày:………………………………</a:t>
            </a:r>
          </a:p>
        </p:txBody>
      </p:sp>
      <p:sp>
        <p:nvSpPr>
          <p:cNvPr id="24" name="TextBox 23">
            <a:extLst>
              <a:ext uri="{FF2B5EF4-FFF2-40B4-BE49-F238E27FC236}">
                <a16:creationId xmlns="" xmlns:a16="http://schemas.microsoft.com/office/drawing/2014/main" id="{6E593AF1-35F7-4E34-92F0-BA5AC66815D0}"/>
              </a:ext>
            </a:extLst>
          </p:cNvPr>
          <p:cNvSpPr txBox="1"/>
          <p:nvPr/>
        </p:nvSpPr>
        <p:spPr>
          <a:xfrm>
            <a:off x="685205" y="5152377"/>
            <a:ext cx="9387782" cy="536796"/>
          </a:xfrm>
          <a:prstGeom prst="rect">
            <a:avLst/>
          </a:prstGeom>
          <a:noFill/>
        </p:spPr>
        <p:txBody>
          <a:bodyPr wrap="square">
            <a:spAutoFit/>
          </a:bodyPr>
          <a:lstStyle/>
          <a:p>
            <a:pPr defTabSz="457200"/>
            <a:r>
              <a:rPr lang="en-US" sz="2800">
                <a:solidFill>
                  <a:prstClr val="black"/>
                </a:solidFill>
                <a:latin typeface="Times New Roman" panose="02020603050405020304" pitchFamily="18" charset="0"/>
              </a:rPr>
              <a:t>Lượng mưa tang giữa các ngày:………………………………..</a:t>
            </a:r>
            <a:endParaRPr lang="en-US" sz="2800">
              <a:solidFill>
                <a:prstClr val="black"/>
              </a:solidFill>
            </a:endParaRPr>
          </a:p>
        </p:txBody>
      </p:sp>
      <p:sp>
        <p:nvSpPr>
          <p:cNvPr id="2" name="TextBox 1">
            <a:extLst>
              <a:ext uri="{FF2B5EF4-FFF2-40B4-BE49-F238E27FC236}">
                <a16:creationId xmlns="" xmlns:a16="http://schemas.microsoft.com/office/drawing/2014/main" id="{9EBCEFF2-8F40-48A4-B9F9-1CC2CB5A07B1}"/>
              </a:ext>
            </a:extLst>
          </p:cNvPr>
          <p:cNvSpPr txBox="1"/>
          <p:nvPr/>
        </p:nvSpPr>
        <p:spPr>
          <a:xfrm>
            <a:off x="3968884" y="1776116"/>
            <a:ext cx="8453337" cy="523220"/>
          </a:xfrm>
          <a:prstGeom prst="rect">
            <a:avLst/>
          </a:prstGeom>
          <a:noFill/>
        </p:spPr>
        <p:txBody>
          <a:bodyPr wrap="square" rtlCol="0">
            <a:spAutoFit/>
          </a:bodyPr>
          <a:lstStyle/>
          <a:p>
            <a:pPr defTabSz="457200"/>
            <a:r>
              <a:rPr lang="en-US" sz="2800">
                <a:solidFill>
                  <a:srgbClr val="00B050"/>
                </a:solidFill>
                <a:latin typeface="Times New Roman" panose="02020603050405020304" pitchFamily="18" charset="0"/>
                <a:cs typeface="Times New Roman" panose="02020603050405020304" pitchFamily="18" charset="0"/>
              </a:rPr>
              <a:t>lượng mưa tại tỉnh Đắc Lắc trong 7 ngày đầu tháng 6</a:t>
            </a:r>
          </a:p>
        </p:txBody>
      </p:sp>
      <p:sp>
        <p:nvSpPr>
          <p:cNvPr id="10" name="TextBox 9">
            <a:extLst>
              <a:ext uri="{FF2B5EF4-FFF2-40B4-BE49-F238E27FC236}">
                <a16:creationId xmlns="" xmlns:a16="http://schemas.microsoft.com/office/drawing/2014/main" id="{DC523D17-C40A-4D3B-AFA6-0F307AF716E1}"/>
              </a:ext>
            </a:extLst>
          </p:cNvPr>
          <p:cNvSpPr txBox="1"/>
          <p:nvPr/>
        </p:nvSpPr>
        <p:spPr>
          <a:xfrm>
            <a:off x="4119366" y="2394421"/>
            <a:ext cx="1274325" cy="523220"/>
          </a:xfrm>
          <a:prstGeom prst="rect">
            <a:avLst/>
          </a:prstGeom>
          <a:noFill/>
        </p:spPr>
        <p:txBody>
          <a:bodyPr wrap="square" rtlCol="0">
            <a:spAutoFit/>
          </a:bodyPr>
          <a:lstStyle/>
          <a:p>
            <a:pPr defTabSz="457200"/>
            <a:r>
              <a:rPr lang="en-US" sz="2800">
                <a:solidFill>
                  <a:srgbClr val="00B050"/>
                </a:solidFill>
                <a:latin typeface="Times New Roman" panose="02020603050405020304" pitchFamily="18" charset="0"/>
                <a:cs typeface="Times New Roman" panose="02020603050405020304" pitchFamily="18" charset="0"/>
              </a:rPr>
              <a:t>ngày</a:t>
            </a:r>
          </a:p>
        </p:txBody>
      </p:sp>
      <p:sp>
        <p:nvSpPr>
          <p:cNvPr id="11" name="TextBox 10">
            <a:extLst>
              <a:ext uri="{FF2B5EF4-FFF2-40B4-BE49-F238E27FC236}">
                <a16:creationId xmlns="" xmlns:a16="http://schemas.microsoft.com/office/drawing/2014/main" id="{A31DC3FA-517A-4E9D-BCC2-39CEEE5E06E9}"/>
              </a:ext>
            </a:extLst>
          </p:cNvPr>
          <p:cNvSpPr txBox="1"/>
          <p:nvPr/>
        </p:nvSpPr>
        <p:spPr>
          <a:xfrm>
            <a:off x="8354092" y="2438566"/>
            <a:ext cx="1741252" cy="523220"/>
          </a:xfrm>
          <a:prstGeom prst="rect">
            <a:avLst/>
          </a:prstGeom>
          <a:noFill/>
        </p:spPr>
        <p:txBody>
          <a:bodyPr wrap="square" rtlCol="0">
            <a:spAutoFit/>
          </a:bodyPr>
          <a:lstStyle/>
          <a:p>
            <a:pPr defTabSz="457200"/>
            <a:r>
              <a:rPr lang="en-US" sz="2800">
                <a:solidFill>
                  <a:srgbClr val="00B050"/>
                </a:solidFill>
                <a:latin typeface="Times New Roman" panose="02020603050405020304" pitchFamily="18" charset="0"/>
                <a:cs typeface="Times New Roman" panose="02020603050405020304" pitchFamily="18" charset="0"/>
              </a:rPr>
              <a:t> mm</a:t>
            </a:r>
          </a:p>
        </p:txBody>
      </p:sp>
      <p:sp>
        <p:nvSpPr>
          <p:cNvPr id="13" name="TextBox 12">
            <a:extLst>
              <a:ext uri="{FF2B5EF4-FFF2-40B4-BE49-F238E27FC236}">
                <a16:creationId xmlns="" xmlns:a16="http://schemas.microsoft.com/office/drawing/2014/main" id="{CA1921B3-17F7-4107-A644-5E548C57A450}"/>
              </a:ext>
            </a:extLst>
          </p:cNvPr>
          <p:cNvSpPr txBox="1"/>
          <p:nvPr/>
        </p:nvSpPr>
        <p:spPr>
          <a:xfrm>
            <a:off x="1875471" y="3099289"/>
            <a:ext cx="1741252" cy="523220"/>
          </a:xfrm>
          <a:prstGeom prst="rect">
            <a:avLst/>
          </a:prstGeom>
          <a:noFill/>
        </p:spPr>
        <p:txBody>
          <a:bodyPr wrap="square" rtlCol="0">
            <a:spAutoFit/>
          </a:bodyPr>
          <a:lstStyle/>
          <a:p>
            <a:pPr defTabSz="457200"/>
            <a:r>
              <a:rPr lang="en-US" sz="2800">
                <a:solidFill>
                  <a:srgbClr val="00B050"/>
                </a:solidFill>
                <a:latin typeface="Times New Roman" panose="02020603050405020304" pitchFamily="18" charset="0"/>
                <a:cs typeface="Times New Roman" panose="02020603050405020304" pitchFamily="18" charset="0"/>
              </a:rPr>
              <a:t>3 tháng 6</a:t>
            </a:r>
          </a:p>
        </p:txBody>
      </p:sp>
      <p:sp>
        <p:nvSpPr>
          <p:cNvPr id="14" name="TextBox 13">
            <a:extLst>
              <a:ext uri="{FF2B5EF4-FFF2-40B4-BE49-F238E27FC236}">
                <a16:creationId xmlns="" xmlns:a16="http://schemas.microsoft.com/office/drawing/2014/main" id="{84E762A2-5A0E-4A57-A051-E8D753059DAA}"/>
              </a:ext>
            </a:extLst>
          </p:cNvPr>
          <p:cNvSpPr txBox="1"/>
          <p:nvPr/>
        </p:nvSpPr>
        <p:spPr>
          <a:xfrm>
            <a:off x="1815487" y="3769239"/>
            <a:ext cx="1741252" cy="523220"/>
          </a:xfrm>
          <a:prstGeom prst="rect">
            <a:avLst/>
          </a:prstGeom>
          <a:noFill/>
        </p:spPr>
        <p:txBody>
          <a:bodyPr wrap="square" rtlCol="0">
            <a:spAutoFit/>
          </a:bodyPr>
          <a:lstStyle/>
          <a:p>
            <a:pPr defTabSz="457200"/>
            <a:r>
              <a:rPr lang="en-US" sz="2800">
                <a:solidFill>
                  <a:srgbClr val="00B050"/>
                </a:solidFill>
                <a:latin typeface="Times New Roman" panose="02020603050405020304" pitchFamily="18" charset="0"/>
                <a:cs typeface="Times New Roman" panose="02020603050405020304" pitchFamily="18" charset="0"/>
              </a:rPr>
              <a:t>2 tháng 6</a:t>
            </a:r>
          </a:p>
        </p:txBody>
      </p:sp>
      <p:sp>
        <p:nvSpPr>
          <p:cNvPr id="16" name="TextBox 15">
            <a:extLst>
              <a:ext uri="{FF2B5EF4-FFF2-40B4-BE49-F238E27FC236}">
                <a16:creationId xmlns="" xmlns:a16="http://schemas.microsoft.com/office/drawing/2014/main" id="{D535FD6C-E3E5-45FA-A560-18AE85BB972B}"/>
              </a:ext>
            </a:extLst>
          </p:cNvPr>
          <p:cNvSpPr txBox="1"/>
          <p:nvPr/>
        </p:nvSpPr>
        <p:spPr>
          <a:xfrm>
            <a:off x="7186773" y="3099289"/>
            <a:ext cx="1741252" cy="523220"/>
          </a:xfrm>
          <a:prstGeom prst="rect">
            <a:avLst/>
          </a:prstGeom>
          <a:noFill/>
        </p:spPr>
        <p:txBody>
          <a:bodyPr wrap="square" rtlCol="0">
            <a:spAutoFit/>
          </a:bodyPr>
          <a:lstStyle/>
          <a:p>
            <a:pPr defTabSz="457200"/>
            <a:r>
              <a:rPr lang="en-US" sz="2800">
                <a:solidFill>
                  <a:srgbClr val="00B050"/>
                </a:solidFill>
                <a:latin typeface="Times New Roman" panose="02020603050405020304" pitchFamily="18" charset="0"/>
                <a:cs typeface="Times New Roman" panose="02020603050405020304" pitchFamily="18" charset="0"/>
              </a:rPr>
              <a:t> 12 mm</a:t>
            </a:r>
          </a:p>
        </p:txBody>
      </p:sp>
      <p:sp>
        <p:nvSpPr>
          <p:cNvPr id="17" name="TextBox 16">
            <a:extLst>
              <a:ext uri="{FF2B5EF4-FFF2-40B4-BE49-F238E27FC236}">
                <a16:creationId xmlns="" xmlns:a16="http://schemas.microsoft.com/office/drawing/2014/main" id="{4165A83A-8A3D-40BE-817E-9FEBF60EDBFB}"/>
              </a:ext>
            </a:extLst>
          </p:cNvPr>
          <p:cNvSpPr txBox="1"/>
          <p:nvPr/>
        </p:nvSpPr>
        <p:spPr>
          <a:xfrm>
            <a:off x="6095999" y="4398802"/>
            <a:ext cx="3310647" cy="523220"/>
          </a:xfrm>
          <a:prstGeom prst="rect">
            <a:avLst/>
          </a:prstGeom>
          <a:noFill/>
        </p:spPr>
        <p:txBody>
          <a:bodyPr wrap="square" rtlCol="0">
            <a:spAutoFit/>
          </a:bodyPr>
          <a:lstStyle/>
          <a:p>
            <a:pPr defTabSz="457200"/>
            <a:r>
              <a:rPr lang="en-US" sz="2800">
                <a:solidFill>
                  <a:srgbClr val="00B050"/>
                </a:solidFill>
                <a:latin typeface="Times New Roman" panose="02020603050405020304" pitchFamily="18" charset="0"/>
                <a:cs typeface="Times New Roman" panose="02020603050405020304" pitchFamily="18" charset="0"/>
              </a:rPr>
              <a:t>1-2; 3-4; 5-6; 6-7</a:t>
            </a:r>
          </a:p>
        </p:txBody>
      </p:sp>
      <p:sp>
        <p:nvSpPr>
          <p:cNvPr id="19" name="TextBox 18">
            <a:extLst>
              <a:ext uri="{FF2B5EF4-FFF2-40B4-BE49-F238E27FC236}">
                <a16:creationId xmlns="" xmlns:a16="http://schemas.microsoft.com/office/drawing/2014/main" id="{9558BFCF-0F9D-469D-9619-F9CF2CB6E9D3}"/>
              </a:ext>
            </a:extLst>
          </p:cNvPr>
          <p:cNvSpPr txBox="1"/>
          <p:nvPr/>
        </p:nvSpPr>
        <p:spPr>
          <a:xfrm>
            <a:off x="7246757" y="3780199"/>
            <a:ext cx="1741252" cy="523220"/>
          </a:xfrm>
          <a:prstGeom prst="rect">
            <a:avLst/>
          </a:prstGeom>
          <a:noFill/>
        </p:spPr>
        <p:txBody>
          <a:bodyPr wrap="square" rtlCol="0">
            <a:spAutoFit/>
          </a:bodyPr>
          <a:lstStyle/>
          <a:p>
            <a:pPr defTabSz="457200"/>
            <a:r>
              <a:rPr lang="en-US" sz="2800">
                <a:solidFill>
                  <a:srgbClr val="00B050"/>
                </a:solidFill>
                <a:latin typeface="Times New Roman" panose="02020603050405020304" pitchFamily="18" charset="0"/>
                <a:cs typeface="Times New Roman" panose="02020603050405020304" pitchFamily="18" charset="0"/>
              </a:rPr>
              <a:t> 2 mm</a:t>
            </a:r>
          </a:p>
        </p:txBody>
      </p:sp>
      <p:sp>
        <p:nvSpPr>
          <p:cNvPr id="20" name="TextBox 19">
            <a:extLst>
              <a:ext uri="{FF2B5EF4-FFF2-40B4-BE49-F238E27FC236}">
                <a16:creationId xmlns="" xmlns:a16="http://schemas.microsoft.com/office/drawing/2014/main" id="{C4E57463-9A53-4A04-B16F-86E1DCF7A620}"/>
              </a:ext>
            </a:extLst>
          </p:cNvPr>
          <p:cNvSpPr txBox="1"/>
          <p:nvPr/>
        </p:nvSpPr>
        <p:spPr>
          <a:xfrm>
            <a:off x="6096000" y="5058491"/>
            <a:ext cx="1741252" cy="523220"/>
          </a:xfrm>
          <a:prstGeom prst="rect">
            <a:avLst/>
          </a:prstGeom>
          <a:noFill/>
        </p:spPr>
        <p:txBody>
          <a:bodyPr wrap="square" rtlCol="0">
            <a:spAutoFit/>
          </a:bodyPr>
          <a:lstStyle/>
          <a:p>
            <a:pPr defTabSz="457200"/>
            <a:r>
              <a:rPr lang="en-US" sz="2800">
                <a:solidFill>
                  <a:srgbClr val="00B050"/>
                </a:solidFill>
                <a:latin typeface="Times New Roman" panose="02020603050405020304" pitchFamily="18" charset="0"/>
                <a:cs typeface="Times New Roman" panose="02020603050405020304" pitchFamily="18" charset="0"/>
              </a:rPr>
              <a:t>2-3; 4-5 </a:t>
            </a:r>
          </a:p>
        </p:txBody>
      </p:sp>
    </p:spTree>
    <p:extLst>
      <p:ext uri="{BB962C8B-B14F-4D97-AF65-F5344CB8AC3E}">
        <p14:creationId xmlns:p14="http://schemas.microsoft.com/office/powerpoint/2010/main" val="211446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18" grpId="0"/>
      <p:bldP spid="21" grpId="0"/>
      <p:bldP spid="24" grpId="0"/>
      <p:bldP spid="2" grpId="0"/>
      <p:bldP spid="10" grpId="0"/>
      <p:bldP spid="11" grpId="0"/>
      <p:bldP spid="13" grpId="0"/>
      <p:bldP spid="14" grpId="0"/>
      <p:bldP spid="16" grpId="0"/>
      <p:bldP spid="17"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86B85504-7EB8-4614-A687-A432644E7C06}"/>
              </a:ext>
            </a:extLst>
          </p:cNvPr>
          <p:cNvSpPr txBox="1"/>
          <p:nvPr/>
        </p:nvSpPr>
        <p:spPr>
          <a:xfrm>
            <a:off x="7333083" y="331621"/>
            <a:ext cx="4038552" cy="461665"/>
          </a:xfrm>
          <a:prstGeom prst="rect">
            <a:avLst/>
          </a:prstGeom>
          <a:noFill/>
          <a:ln>
            <a:solidFill>
              <a:srgbClr val="00B050"/>
            </a:solidFill>
          </a:ln>
        </p:spPr>
        <p:txBody>
          <a:bodyPr wrap="square">
            <a:spAutoFit/>
          </a:bodyPr>
          <a:lstStyle/>
          <a:p>
            <a:pPr defTabSz="457200"/>
            <a:r>
              <a:rPr lang="vi-VN" sz="2400" b="1">
                <a:solidFill>
                  <a:srgbClr val="0000FF"/>
                </a:solidFill>
                <a:latin typeface="Times New Roman" panose="02020603050405020304" pitchFamily="18" charset="0"/>
                <a:ea typeface="Times New Roman" panose="02020603050405020304" pitchFamily="18" charset="0"/>
              </a:rPr>
              <a:t>H</a:t>
            </a:r>
            <a:r>
              <a:rPr lang="en-US" sz="2400" b="1">
                <a:solidFill>
                  <a:srgbClr val="0000FF"/>
                </a:solidFill>
                <a:latin typeface="Times New Roman" panose="02020603050405020304" pitchFamily="18" charset="0"/>
                <a:ea typeface="Times New Roman" panose="02020603050405020304" pitchFamily="18" charset="0"/>
              </a:rPr>
              <a:t>OẠT ĐỘNG THỰC HÀNH</a:t>
            </a:r>
            <a:endParaRPr lang="en-US" sz="2400">
              <a:solidFill>
                <a:srgbClr val="0000FF"/>
              </a:solidFill>
            </a:endParaRPr>
          </a:p>
        </p:txBody>
      </p:sp>
      <p:sp>
        <p:nvSpPr>
          <p:cNvPr id="7" name="TextBox 6">
            <a:extLst>
              <a:ext uri="{FF2B5EF4-FFF2-40B4-BE49-F238E27FC236}">
                <a16:creationId xmlns="" xmlns:a16="http://schemas.microsoft.com/office/drawing/2014/main" id="{0BE6BB51-63DF-41E8-AC96-2BA8C0F9CDCD}"/>
              </a:ext>
            </a:extLst>
          </p:cNvPr>
          <p:cNvSpPr txBox="1"/>
          <p:nvPr/>
        </p:nvSpPr>
        <p:spPr>
          <a:xfrm>
            <a:off x="1322962" y="2762655"/>
            <a:ext cx="9941668" cy="1815882"/>
          </a:xfrm>
          <a:prstGeom prst="rect">
            <a:avLst/>
          </a:prstGeom>
          <a:noFill/>
        </p:spPr>
        <p:txBody>
          <a:bodyPr wrap="square" rtlCol="0">
            <a:spAutoFit/>
          </a:bodyPr>
          <a:lstStyle/>
          <a:p>
            <a:pPr marL="514350" indent="-514350" defTabSz="457200">
              <a:buFontTx/>
              <a:buAutoNum type="arabicPeriod"/>
            </a:pPr>
            <a:r>
              <a:rPr lang="en-US" sz="2800">
                <a:solidFill>
                  <a:prstClr val="black"/>
                </a:solidFill>
                <a:latin typeface="Times New Roman" panose="02020603050405020304" pitchFamily="18" charset="0"/>
                <a:cs typeface="Times New Roman" panose="02020603050405020304" pitchFamily="18" charset="0"/>
              </a:rPr>
              <a:t>Mục tiêu: Giúp HS thực hành đọc và phân tích dữ liệu từ biểu đồ đoạn thẳng.</a:t>
            </a:r>
          </a:p>
          <a:p>
            <a:pPr marL="514350" indent="-514350" defTabSz="457200">
              <a:buFontTx/>
              <a:buAutoNum type="arabicPeriod"/>
            </a:pPr>
            <a:r>
              <a:rPr lang="en-US" sz="2800">
                <a:solidFill>
                  <a:prstClr val="black"/>
                </a:solidFill>
                <a:latin typeface="Times New Roman" panose="02020603050405020304" pitchFamily="18" charset="0"/>
                <a:cs typeface="Times New Roman" panose="02020603050405020304" pitchFamily="18" charset="0"/>
              </a:rPr>
              <a:t> Nội dung: phân tích lượng mưa trung bình các tháng trong năm 2019 tại TPHCM</a:t>
            </a:r>
          </a:p>
        </p:txBody>
      </p:sp>
      <p:sp>
        <p:nvSpPr>
          <p:cNvPr id="12" name="TextBox 11">
            <a:extLst>
              <a:ext uri="{FF2B5EF4-FFF2-40B4-BE49-F238E27FC236}">
                <a16:creationId xmlns="" xmlns:a16="http://schemas.microsoft.com/office/drawing/2014/main" id="{9277DAD4-C33B-4E79-B685-8D630695984B}"/>
              </a:ext>
            </a:extLst>
          </p:cNvPr>
          <p:cNvSpPr txBox="1"/>
          <p:nvPr/>
        </p:nvSpPr>
        <p:spPr>
          <a:xfrm>
            <a:off x="4260334" y="1960284"/>
            <a:ext cx="3671332" cy="523220"/>
          </a:xfrm>
          <a:prstGeom prst="rect">
            <a:avLst/>
          </a:prstGeom>
          <a:noFill/>
        </p:spPr>
        <p:txBody>
          <a:bodyPr wrap="square">
            <a:spAutoFit/>
          </a:bodyPr>
          <a:lstStyle/>
          <a:p>
            <a:pPr algn="just" defTabSz="457200"/>
            <a:r>
              <a:rPr lang="en-US" sz="2800" b="1">
                <a:solidFill>
                  <a:srgbClr val="C00000"/>
                </a:solidFill>
                <a:latin typeface="Times New Roman" panose="02020603050405020304" pitchFamily="18" charset="0"/>
                <a:ea typeface="Times New Roman" panose="02020603050405020304" pitchFamily="18" charset="0"/>
              </a:rPr>
              <a:t>Thực hành 2/SGK/106</a:t>
            </a:r>
            <a:endParaRPr lang="en-US" sz="2800">
              <a:solidFill>
                <a:srgbClr val="C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1851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Box 74">
            <a:extLst>
              <a:ext uri="{FF2B5EF4-FFF2-40B4-BE49-F238E27FC236}">
                <a16:creationId xmlns="" xmlns:a16="http://schemas.microsoft.com/office/drawing/2014/main" id="{DB69C624-6D71-4096-B91B-47C812DA74BF}"/>
              </a:ext>
            </a:extLst>
          </p:cNvPr>
          <p:cNvSpPr txBox="1"/>
          <p:nvPr/>
        </p:nvSpPr>
        <p:spPr>
          <a:xfrm>
            <a:off x="475526" y="1275481"/>
            <a:ext cx="4494664" cy="1384995"/>
          </a:xfrm>
          <a:prstGeom prst="rect">
            <a:avLst/>
          </a:prstGeom>
          <a:noFill/>
        </p:spPr>
        <p:txBody>
          <a:bodyPr wrap="square">
            <a:spAutoFit/>
          </a:bodyPr>
          <a:lstStyle/>
          <a:p>
            <a:pPr defTabSz="457200"/>
            <a:r>
              <a:rPr lang="en-US" sz="2800">
                <a:solidFill>
                  <a:prstClr val="black"/>
                </a:solidFill>
                <a:latin typeface="Times New Roman" panose="02020603050405020304" pitchFamily="18" charset="0"/>
                <a:ea typeface="Times New Roman" panose="02020603050405020304" pitchFamily="18" charset="0"/>
              </a:rPr>
              <a:t>Biểu đồ : </a:t>
            </a:r>
            <a:r>
              <a:rPr lang="en-US" sz="2800">
                <a:solidFill>
                  <a:srgbClr val="000000"/>
                </a:solidFill>
                <a:latin typeface="Times New Roman" panose="02020603050405020304" pitchFamily="18" charset="0"/>
                <a:ea typeface="Times New Roman" panose="02020603050405020304" pitchFamily="18" charset="0"/>
              </a:rPr>
              <a:t>Lượng mưa trung bình các tháng năm 2019 tại TPHCM</a:t>
            </a:r>
            <a:endParaRPr lang="en-US" sz="2800">
              <a:solidFill>
                <a:prstClr val="black"/>
              </a:solidFill>
              <a:latin typeface="Times New Roman" panose="02020603050405020304" pitchFamily="18" charset="0"/>
              <a:ea typeface="Times New Roman" panose="02020603050405020304" pitchFamily="18" charset="0"/>
            </a:endParaRPr>
          </a:p>
        </p:txBody>
      </p:sp>
      <p:sp>
        <p:nvSpPr>
          <p:cNvPr id="91" name="TextBox 90">
            <a:extLst>
              <a:ext uri="{FF2B5EF4-FFF2-40B4-BE49-F238E27FC236}">
                <a16:creationId xmlns="" xmlns:a16="http://schemas.microsoft.com/office/drawing/2014/main" id="{4E2898A1-18B1-4467-B0E4-F9541A641917}"/>
              </a:ext>
            </a:extLst>
          </p:cNvPr>
          <p:cNvSpPr txBox="1"/>
          <p:nvPr/>
        </p:nvSpPr>
        <p:spPr>
          <a:xfrm>
            <a:off x="503122" y="2654372"/>
            <a:ext cx="3750658" cy="523220"/>
          </a:xfrm>
          <a:prstGeom prst="rect">
            <a:avLst/>
          </a:prstGeom>
          <a:noFill/>
        </p:spPr>
        <p:txBody>
          <a:bodyPr wrap="square">
            <a:spAutoFit/>
          </a:bodyPr>
          <a:lstStyle/>
          <a:p>
            <a:pPr defTabSz="457200"/>
            <a:r>
              <a:rPr lang="en-US" sz="2800">
                <a:solidFill>
                  <a:prstClr val="black"/>
                </a:solidFill>
                <a:latin typeface="Times New Roman" panose="02020603050405020304" pitchFamily="18" charset="0"/>
                <a:ea typeface="Times New Roman" panose="02020603050405020304" pitchFamily="18" charset="0"/>
              </a:rPr>
              <a:t>Đơn vị thời gian: tháng</a:t>
            </a:r>
          </a:p>
        </p:txBody>
      </p:sp>
      <p:sp>
        <p:nvSpPr>
          <p:cNvPr id="94" name="TextBox 93">
            <a:extLst>
              <a:ext uri="{FF2B5EF4-FFF2-40B4-BE49-F238E27FC236}">
                <a16:creationId xmlns="" xmlns:a16="http://schemas.microsoft.com/office/drawing/2014/main" id="{911E2498-A40D-43E6-82BD-9CA3A4F32B6F}"/>
              </a:ext>
            </a:extLst>
          </p:cNvPr>
          <p:cNvSpPr txBox="1"/>
          <p:nvPr/>
        </p:nvSpPr>
        <p:spPr>
          <a:xfrm>
            <a:off x="525961" y="3156811"/>
            <a:ext cx="3750658" cy="523220"/>
          </a:xfrm>
          <a:prstGeom prst="rect">
            <a:avLst/>
          </a:prstGeom>
          <a:noFill/>
        </p:spPr>
        <p:txBody>
          <a:bodyPr wrap="square">
            <a:spAutoFit/>
          </a:bodyPr>
          <a:lstStyle/>
          <a:p>
            <a:pPr defTabSz="457200"/>
            <a:r>
              <a:rPr lang="en-US" sz="2800">
                <a:solidFill>
                  <a:prstClr val="black"/>
                </a:solidFill>
                <a:latin typeface="Times New Roman" panose="02020603050405020304" pitchFamily="18" charset="0"/>
                <a:ea typeface="Times New Roman" panose="02020603050405020304" pitchFamily="18" charset="0"/>
              </a:rPr>
              <a:t>Mưa nhiều nhất tháng 9</a:t>
            </a:r>
          </a:p>
        </p:txBody>
      </p:sp>
      <p:sp>
        <p:nvSpPr>
          <p:cNvPr id="97" name="TextBox 96">
            <a:extLst>
              <a:ext uri="{FF2B5EF4-FFF2-40B4-BE49-F238E27FC236}">
                <a16:creationId xmlns="" xmlns:a16="http://schemas.microsoft.com/office/drawing/2014/main" id="{EA77823E-B999-4F83-9823-7AD9D51524D7}"/>
              </a:ext>
            </a:extLst>
          </p:cNvPr>
          <p:cNvSpPr txBox="1"/>
          <p:nvPr/>
        </p:nvSpPr>
        <p:spPr>
          <a:xfrm>
            <a:off x="516330" y="3706418"/>
            <a:ext cx="3647765" cy="523220"/>
          </a:xfrm>
          <a:prstGeom prst="rect">
            <a:avLst/>
          </a:prstGeom>
          <a:noFill/>
        </p:spPr>
        <p:txBody>
          <a:bodyPr wrap="square">
            <a:spAutoFit/>
          </a:bodyPr>
          <a:lstStyle/>
          <a:p>
            <a:pPr defTabSz="457200"/>
            <a:r>
              <a:rPr lang="en-US" sz="2800">
                <a:solidFill>
                  <a:prstClr val="black"/>
                </a:solidFill>
                <a:latin typeface="Times New Roman" panose="02020603050405020304" pitchFamily="18" charset="0"/>
                <a:ea typeface="Times New Roman" panose="02020603050405020304" pitchFamily="18" charset="0"/>
              </a:rPr>
              <a:t>Mưa ít nhất tháng 2</a:t>
            </a:r>
            <a:endParaRPr lang="en-US" sz="2800">
              <a:solidFill>
                <a:prstClr val="black"/>
              </a:solidFill>
            </a:endParaRPr>
          </a:p>
        </p:txBody>
      </p:sp>
      <p:sp>
        <p:nvSpPr>
          <p:cNvPr id="23" name="TextBox 22">
            <a:extLst>
              <a:ext uri="{FF2B5EF4-FFF2-40B4-BE49-F238E27FC236}">
                <a16:creationId xmlns="" xmlns:a16="http://schemas.microsoft.com/office/drawing/2014/main" id="{C443A998-DB7E-44BA-81AC-91D6D723E44D}"/>
              </a:ext>
            </a:extLst>
          </p:cNvPr>
          <p:cNvSpPr txBox="1"/>
          <p:nvPr/>
        </p:nvSpPr>
        <p:spPr>
          <a:xfrm>
            <a:off x="5240453" y="5240547"/>
            <a:ext cx="6096000" cy="954107"/>
          </a:xfrm>
          <a:prstGeom prst="rect">
            <a:avLst/>
          </a:prstGeom>
          <a:noFill/>
        </p:spPr>
        <p:txBody>
          <a:bodyPr wrap="square">
            <a:spAutoFit/>
          </a:bodyPr>
          <a:lstStyle/>
          <a:p>
            <a:pPr defTabSz="457200"/>
            <a:r>
              <a:rPr lang="en-US" sz="2800" i="1">
                <a:solidFill>
                  <a:prstClr val="black"/>
                </a:solidFill>
                <a:latin typeface="Times New Roman" panose="02020603050405020304" pitchFamily="18" charset="0"/>
                <a:cs typeface="Times New Roman" panose="02020603050405020304" pitchFamily="18" charset="0"/>
              </a:rPr>
              <a:t>Hãy phân tích lượng mưa trung bình các tháng trong năm 2019 tại TPHCM ?</a:t>
            </a:r>
            <a:endParaRPr lang="en-US" sz="2800" i="1">
              <a:solidFill>
                <a:prstClr val="black"/>
              </a:solidFill>
            </a:endParaRPr>
          </a:p>
        </p:txBody>
      </p:sp>
      <p:sp>
        <p:nvSpPr>
          <p:cNvPr id="26" name="TextBox 25">
            <a:extLst>
              <a:ext uri="{FF2B5EF4-FFF2-40B4-BE49-F238E27FC236}">
                <a16:creationId xmlns="" xmlns:a16="http://schemas.microsoft.com/office/drawing/2014/main" id="{5351114B-A0C3-4A05-8990-40AE25A5740C}"/>
              </a:ext>
            </a:extLst>
          </p:cNvPr>
          <p:cNvSpPr txBox="1"/>
          <p:nvPr/>
        </p:nvSpPr>
        <p:spPr>
          <a:xfrm>
            <a:off x="516330" y="4269298"/>
            <a:ext cx="3647765" cy="954107"/>
          </a:xfrm>
          <a:prstGeom prst="rect">
            <a:avLst/>
          </a:prstGeom>
          <a:noFill/>
        </p:spPr>
        <p:txBody>
          <a:bodyPr wrap="square">
            <a:spAutoFit/>
          </a:bodyPr>
          <a:lstStyle/>
          <a:p>
            <a:pPr defTabSz="457200"/>
            <a:r>
              <a:rPr lang="en-US" sz="2800">
                <a:solidFill>
                  <a:prstClr val="black"/>
                </a:solidFill>
                <a:latin typeface="Times New Roman" panose="02020603050405020304" pitchFamily="18" charset="0"/>
                <a:ea typeface="Times New Roman" panose="02020603050405020304" pitchFamily="18" charset="0"/>
              </a:rPr>
              <a:t>Lượng mưa tăng từ tháng 5 đến tháng 10</a:t>
            </a:r>
            <a:endParaRPr lang="en-US" sz="2800">
              <a:solidFill>
                <a:prstClr val="black"/>
              </a:solidFill>
            </a:endParaRPr>
          </a:p>
        </p:txBody>
      </p:sp>
      <p:sp>
        <p:nvSpPr>
          <p:cNvPr id="27" name="TextBox 26">
            <a:extLst>
              <a:ext uri="{FF2B5EF4-FFF2-40B4-BE49-F238E27FC236}">
                <a16:creationId xmlns="" xmlns:a16="http://schemas.microsoft.com/office/drawing/2014/main" id="{9498ED3B-1564-4474-A87F-EE381645BBC9}"/>
              </a:ext>
            </a:extLst>
          </p:cNvPr>
          <p:cNvSpPr txBox="1"/>
          <p:nvPr/>
        </p:nvSpPr>
        <p:spPr>
          <a:xfrm>
            <a:off x="503122" y="5223405"/>
            <a:ext cx="3647765" cy="954107"/>
          </a:xfrm>
          <a:prstGeom prst="rect">
            <a:avLst/>
          </a:prstGeom>
          <a:noFill/>
        </p:spPr>
        <p:txBody>
          <a:bodyPr wrap="square">
            <a:spAutoFit/>
          </a:bodyPr>
          <a:lstStyle/>
          <a:p>
            <a:pPr defTabSz="457200"/>
            <a:r>
              <a:rPr lang="en-US" sz="2800">
                <a:solidFill>
                  <a:prstClr val="black"/>
                </a:solidFill>
                <a:latin typeface="Times New Roman" panose="02020603050405020304" pitchFamily="18" charset="0"/>
                <a:ea typeface="Times New Roman" panose="02020603050405020304" pitchFamily="18" charset="0"/>
              </a:rPr>
              <a:t>Lượng mưa giảm từ tháng 11 đến tháng 4</a:t>
            </a:r>
            <a:endParaRPr lang="en-US" sz="2800">
              <a:solidFill>
                <a:prstClr val="black"/>
              </a:solidFill>
            </a:endParaRPr>
          </a:p>
        </p:txBody>
      </p:sp>
      <p:pic>
        <p:nvPicPr>
          <p:cNvPr id="3" name="Picture 2">
            <a:extLst>
              <a:ext uri="{FF2B5EF4-FFF2-40B4-BE49-F238E27FC236}">
                <a16:creationId xmlns="" xmlns:a16="http://schemas.microsoft.com/office/drawing/2014/main" id="{63EA048A-1209-4404-A682-CC3C2759EDFB}"/>
              </a:ext>
            </a:extLst>
          </p:cNvPr>
          <p:cNvPicPr>
            <a:picLocks noChangeAspect="1"/>
          </p:cNvPicPr>
          <p:nvPr/>
        </p:nvPicPr>
        <p:blipFill>
          <a:blip r:embed="rId2"/>
          <a:stretch>
            <a:fillRect/>
          </a:stretch>
        </p:blipFill>
        <p:spPr>
          <a:xfrm>
            <a:off x="4723680" y="809255"/>
            <a:ext cx="7125420" cy="4378964"/>
          </a:xfrm>
          <a:prstGeom prst="rect">
            <a:avLst/>
          </a:prstGeom>
        </p:spPr>
      </p:pic>
      <p:grpSp>
        <p:nvGrpSpPr>
          <p:cNvPr id="52" name="Group 51">
            <a:extLst>
              <a:ext uri="{FF2B5EF4-FFF2-40B4-BE49-F238E27FC236}">
                <a16:creationId xmlns="" xmlns:a16="http://schemas.microsoft.com/office/drawing/2014/main" id="{2F876C91-1CC3-493D-AFCC-049AA9F2C6DD}"/>
              </a:ext>
            </a:extLst>
          </p:cNvPr>
          <p:cNvGrpSpPr/>
          <p:nvPr/>
        </p:nvGrpSpPr>
        <p:grpSpPr>
          <a:xfrm>
            <a:off x="5695950" y="2000250"/>
            <a:ext cx="4895850" cy="2790825"/>
            <a:chOff x="5695950" y="2000250"/>
            <a:chExt cx="4895850" cy="2790825"/>
          </a:xfrm>
        </p:grpSpPr>
        <p:cxnSp>
          <p:nvCxnSpPr>
            <p:cNvPr id="5" name="Straight Connector 4">
              <a:extLst>
                <a:ext uri="{FF2B5EF4-FFF2-40B4-BE49-F238E27FC236}">
                  <a16:creationId xmlns="" xmlns:a16="http://schemas.microsoft.com/office/drawing/2014/main" id="{041A48D4-EA02-4E88-A85A-2983276448BA}"/>
                </a:ext>
              </a:extLst>
            </p:cNvPr>
            <p:cNvCxnSpPr>
              <a:cxnSpLocks/>
            </p:cNvCxnSpPr>
            <p:nvPr/>
          </p:nvCxnSpPr>
          <p:spPr>
            <a:xfrm>
              <a:off x="5695950" y="4705350"/>
              <a:ext cx="457200" cy="85725"/>
            </a:xfrm>
            <a:prstGeom prst="line">
              <a:avLst/>
            </a:prstGeom>
            <a:ln w="38100">
              <a:solidFill>
                <a:srgbClr val="0000FF"/>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 xmlns:a16="http://schemas.microsoft.com/office/drawing/2014/main" id="{9C321C05-C038-4976-86D8-A3E7FC0164CA}"/>
                </a:ext>
              </a:extLst>
            </p:cNvPr>
            <p:cNvCxnSpPr>
              <a:cxnSpLocks/>
            </p:cNvCxnSpPr>
            <p:nvPr/>
          </p:nvCxnSpPr>
          <p:spPr>
            <a:xfrm flipV="1">
              <a:off x="6153150" y="4779944"/>
              <a:ext cx="457200" cy="11131"/>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1F70F9A7-A35F-4064-91A4-96BCDD4920C4}"/>
                </a:ext>
              </a:extLst>
            </p:cNvPr>
            <p:cNvCxnSpPr>
              <a:cxnSpLocks/>
            </p:cNvCxnSpPr>
            <p:nvPr/>
          </p:nvCxnSpPr>
          <p:spPr>
            <a:xfrm flipV="1">
              <a:off x="6610350" y="4429125"/>
              <a:ext cx="400050" cy="35081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B3445A78-7103-4688-923C-73823A42B3EC}"/>
                </a:ext>
              </a:extLst>
            </p:cNvPr>
            <p:cNvCxnSpPr/>
            <p:nvPr/>
          </p:nvCxnSpPr>
          <p:spPr>
            <a:xfrm flipV="1">
              <a:off x="7057411" y="3048000"/>
              <a:ext cx="410189" cy="13348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E9784A04-32DE-48EF-9A04-EFD812711167}"/>
                </a:ext>
              </a:extLst>
            </p:cNvPr>
            <p:cNvCxnSpPr>
              <a:cxnSpLocks/>
            </p:cNvCxnSpPr>
            <p:nvPr/>
          </p:nvCxnSpPr>
          <p:spPr>
            <a:xfrm flipV="1">
              <a:off x="7477125" y="2286000"/>
              <a:ext cx="437536" cy="771525"/>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B59E6AA7-49F7-4772-8100-B5DB414F326D}"/>
                </a:ext>
              </a:extLst>
            </p:cNvPr>
            <p:cNvCxnSpPr/>
            <p:nvPr/>
          </p:nvCxnSpPr>
          <p:spPr>
            <a:xfrm>
              <a:off x="7914661" y="2276475"/>
              <a:ext cx="467339" cy="1143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898EF87A-F51F-4E86-8C7D-E01F9CD0755D}"/>
                </a:ext>
              </a:extLst>
            </p:cNvPr>
            <p:cNvCxnSpPr/>
            <p:nvPr/>
          </p:nvCxnSpPr>
          <p:spPr>
            <a:xfrm>
              <a:off x="8384561" y="2390775"/>
              <a:ext cx="445114" cy="17145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A87E1AAD-D79D-40CB-8988-4AAA872BE9D1}"/>
                </a:ext>
              </a:extLst>
            </p:cNvPr>
            <p:cNvCxnSpPr>
              <a:cxnSpLocks/>
            </p:cNvCxnSpPr>
            <p:nvPr/>
          </p:nvCxnSpPr>
          <p:spPr>
            <a:xfrm flipV="1">
              <a:off x="8829061" y="2000250"/>
              <a:ext cx="438764" cy="561976"/>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D615E795-8BE2-4D01-B5B1-CCEEC4769C5C}"/>
                </a:ext>
              </a:extLst>
            </p:cNvPr>
            <p:cNvCxnSpPr/>
            <p:nvPr/>
          </p:nvCxnSpPr>
          <p:spPr>
            <a:xfrm>
              <a:off x="9276736" y="2000250"/>
              <a:ext cx="438764" cy="654122"/>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1BD5ED73-4C0B-454C-9308-9A57355BA0BA}"/>
                </a:ext>
              </a:extLst>
            </p:cNvPr>
            <p:cNvCxnSpPr>
              <a:cxnSpLocks/>
            </p:cNvCxnSpPr>
            <p:nvPr/>
          </p:nvCxnSpPr>
          <p:spPr>
            <a:xfrm>
              <a:off x="9715500" y="2654372"/>
              <a:ext cx="437536" cy="1190995"/>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9248389F-92C2-4267-B77C-619357913806}"/>
                </a:ext>
              </a:extLst>
            </p:cNvPr>
            <p:cNvCxnSpPr>
              <a:cxnSpLocks/>
            </p:cNvCxnSpPr>
            <p:nvPr/>
          </p:nvCxnSpPr>
          <p:spPr>
            <a:xfrm>
              <a:off x="10153036" y="3845367"/>
              <a:ext cx="438764" cy="58375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176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20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5"/>
                                        </p:tgtEl>
                                        <p:attrNameLst>
                                          <p:attrName>style.visibility</p:attrName>
                                        </p:attrNameLst>
                                      </p:cBhvr>
                                      <p:to>
                                        <p:strVal val="visible"/>
                                      </p:to>
                                    </p:set>
                                    <p:anim calcmode="lin" valueType="num">
                                      <p:cBhvr additive="base">
                                        <p:cTn id="24" dur="500" fill="hold"/>
                                        <p:tgtEl>
                                          <p:spTgt spid="75"/>
                                        </p:tgtEl>
                                        <p:attrNameLst>
                                          <p:attrName>ppt_x</p:attrName>
                                        </p:attrNameLst>
                                      </p:cBhvr>
                                      <p:tavLst>
                                        <p:tav tm="0">
                                          <p:val>
                                            <p:strVal val="#ppt_x"/>
                                          </p:val>
                                        </p:tav>
                                        <p:tav tm="100000">
                                          <p:val>
                                            <p:strVal val="#ppt_x"/>
                                          </p:val>
                                        </p:tav>
                                      </p:tavLst>
                                    </p:anim>
                                    <p:anim calcmode="lin" valueType="num">
                                      <p:cBhvr additive="base">
                                        <p:cTn id="25"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1"/>
                                        </p:tgtEl>
                                        <p:attrNameLst>
                                          <p:attrName>style.visibility</p:attrName>
                                        </p:attrNameLst>
                                      </p:cBhvr>
                                      <p:to>
                                        <p:strVal val="visible"/>
                                      </p:to>
                                    </p:set>
                                    <p:anim calcmode="lin" valueType="num">
                                      <p:cBhvr additive="base">
                                        <p:cTn id="30" dur="500" fill="hold"/>
                                        <p:tgtEl>
                                          <p:spTgt spid="91"/>
                                        </p:tgtEl>
                                        <p:attrNameLst>
                                          <p:attrName>ppt_x</p:attrName>
                                        </p:attrNameLst>
                                      </p:cBhvr>
                                      <p:tavLst>
                                        <p:tav tm="0">
                                          <p:val>
                                            <p:strVal val="#ppt_x"/>
                                          </p:val>
                                        </p:tav>
                                        <p:tav tm="100000">
                                          <p:val>
                                            <p:strVal val="#ppt_x"/>
                                          </p:val>
                                        </p:tav>
                                      </p:tavLst>
                                    </p:anim>
                                    <p:anim calcmode="lin" valueType="num">
                                      <p:cBhvr additive="base">
                                        <p:cTn id="31"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4"/>
                                        </p:tgtEl>
                                        <p:attrNameLst>
                                          <p:attrName>style.visibility</p:attrName>
                                        </p:attrNameLst>
                                      </p:cBhvr>
                                      <p:to>
                                        <p:strVal val="visible"/>
                                      </p:to>
                                    </p:set>
                                    <p:anim calcmode="lin" valueType="num">
                                      <p:cBhvr additive="base">
                                        <p:cTn id="36" dur="500" fill="hold"/>
                                        <p:tgtEl>
                                          <p:spTgt spid="94"/>
                                        </p:tgtEl>
                                        <p:attrNameLst>
                                          <p:attrName>ppt_x</p:attrName>
                                        </p:attrNameLst>
                                      </p:cBhvr>
                                      <p:tavLst>
                                        <p:tav tm="0">
                                          <p:val>
                                            <p:strVal val="#ppt_x"/>
                                          </p:val>
                                        </p:tav>
                                        <p:tav tm="100000">
                                          <p:val>
                                            <p:strVal val="#ppt_x"/>
                                          </p:val>
                                        </p:tav>
                                      </p:tavLst>
                                    </p:anim>
                                    <p:anim calcmode="lin" valueType="num">
                                      <p:cBhvr additive="base">
                                        <p:cTn id="37"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7"/>
                                        </p:tgtEl>
                                        <p:attrNameLst>
                                          <p:attrName>style.visibility</p:attrName>
                                        </p:attrNameLst>
                                      </p:cBhvr>
                                      <p:to>
                                        <p:strVal val="visible"/>
                                      </p:to>
                                    </p:set>
                                    <p:anim calcmode="lin" valueType="num">
                                      <p:cBhvr additive="base">
                                        <p:cTn id="42" dur="500" fill="hold"/>
                                        <p:tgtEl>
                                          <p:spTgt spid="97"/>
                                        </p:tgtEl>
                                        <p:attrNameLst>
                                          <p:attrName>ppt_x</p:attrName>
                                        </p:attrNameLst>
                                      </p:cBhvr>
                                      <p:tavLst>
                                        <p:tav tm="0">
                                          <p:val>
                                            <p:strVal val="#ppt_x"/>
                                          </p:val>
                                        </p:tav>
                                        <p:tav tm="100000">
                                          <p:val>
                                            <p:strVal val="#ppt_x"/>
                                          </p:val>
                                        </p:tav>
                                      </p:tavLst>
                                    </p:anim>
                                    <p:anim calcmode="lin" valueType="num">
                                      <p:cBhvr additive="base">
                                        <p:cTn id="43"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7">
                                            <p:txEl>
                                              <p:pRg st="0" end="0"/>
                                            </p:txEl>
                                          </p:spTgt>
                                        </p:tgtEl>
                                        <p:attrNameLst>
                                          <p:attrName>style.visibility</p:attrName>
                                        </p:attrNameLst>
                                      </p:cBhvr>
                                      <p:to>
                                        <p:strVal val="visible"/>
                                      </p:to>
                                    </p:set>
                                    <p:anim calcmode="lin" valueType="num">
                                      <p:cBhvr additive="base">
                                        <p:cTn id="54"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91" grpId="0"/>
      <p:bldP spid="94" grpId="0"/>
      <p:bldP spid="97" grpId="0"/>
      <p:bldP spid="23"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F55B2279-2BED-4E95-A42F-604D9E543360}"/>
              </a:ext>
            </a:extLst>
          </p:cNvPr>
          <p:cNvSpPr txBox="1"/>
          <p:nvPr/>
        </p:nvSpPr>
        <p:spPr>
          <a:xfrm>
            <a:off x="7121237" y="254061"/>
            <a:ext cx="3906982" cy="461665"/>
          </a:xfrm>
          <a:prstGeom prst="rect">
            <a:avLst/>
          </a:prstGeom>
          <a:noFill/>
          <a:ln>
            <a:solidFill>
              <a:srgbClr val="00B050"/>
            </a:solidFill>
          </a:ln>
        </p:spPr>
        <p:txBody>
          <a:bodyPr wrap="square">
            <a:spAutoFit/>
          </a:bodyPr>
          <a:lstStyle/>
          <a:p>
            <a:pPr defTabSz="457200"/>
            <a:r>
              <a:rPr lang="vi-VN" sz="2400" b="1">
                <a:solidFill>
                  <a:srgbClr val="0000FF"/>
                </a:solidFill>
                <a:latin typeface="Times New Roman" panose="02020603050405020304" pitchFamily="18" charset="0"/>
                <a:ea typeface="Times New Roman" panose="02020603050405020304" pitchFamily="18" charset="0"/>
              </a:rPr>
              <a:t>HOẠT ĐỘNG  VẬN DỤNG </a:t>
            </a:r>
            <a:endParaRPr lang="en-US" sz="2400">
              <a:solidFill>
                <a:prstClr val="black"/>
              </a:solidFill>
            </a:endParaRPr>
          </a:p>
        </p:txBody>
      </p:sp>
      <p:sp>
        <p:nvSpPr>
          <p:cNvPr id="8" name="TextBox 7">
            <a:extLst>
              <a:ext uri="{FF2B5EF4-FFF2-40B4-BE49-F238E27FC236}">
                <a16:creationId xmlns="" xmlns:a16="http://schemas.microsoft.com/office/drawing/2014/main" id="{F50BDE61-B4B2-46AB-9716-6C3E3DE00B13}"/>
              </a:ext>
            </a:extLst>
          </p:cNvPr>
          <p:cNvSpPr txBox="1"/>
          <p:nvPr/>
        </p:nvSpPr>
        <p:spPr>
          <a:xfrm>
            <a:off x="914399" y="1713499"/>
            <a:ext cx="10113819" cy="1384995"/>
          </a:xfrm>
          <a:prstGeom prst="rect">
            <a:avLst/>
          </a:prstGeom>
          <a:noFill/>
        </p:spPr>
        <p:txBody>
          <a:bodyPr wrap="square">
            <a:spAutoFit/>
          </a:bodyPr>
          <a:lstStyle/>
          <a:p>
            <a:pPr defTabSz="457200"/>
            <a:r>
              <a:rPr lang="vi-VN" sz="2800" b="1">
                <a:solidFill>
                  <a:prstClr val="black"/>
                </a:solidFill>
                <a:latin typeface="Times New Roman" panose="02020603050405020304" pitchFamily="18" charset="0"/>
                <a:ea typeface="Times New Roman" panose="02020603050405020304" pitchFamily="18" charset="0"/>
              </a:rPr>
              <a:t>Mục tiêu</a:t>
            </a:r>
            <a:r>
              <a:rPr lang="vi-VN" sz="2800">
                <a:solidFill>
                  <a:prstClr val="black"/>
                </a:solidFill>
                <a:latin typeface="Times New Roman" panose="02020603050405020304" pitchFamily="18" charset="0"/>
                <a:ea typeface="Times New Roman" panose="02020603050405020304" pitchFamily="18" charset="0"/>
              </a:rPr>
              <a:t>: </a:t>
            </a:r>
            <a:r>
              <a:rPr lang="en-US" sz="2800">
                <a:solidFill>
                  <a:prstClr val="black"/>
                </a:solidFill>
                <a:latin typeface="Times New Roman" panose="02020603050405020304" pitchFamily="18" charset="0"/>
                <a:ea typeface="Times New Roman" panose="02020603050405020304" pitchFamily="18" charset="0"/>
              </a:rPr>
              <a:t>HS thực hành đọc và phân tích thông tin từ biểu đồ đoạn thẳng với các tình huống trong thực tế để rèn luyện kĩ năng theo yêu cầu cần đạt. </a:t>
            </a:r>
          </a:p>
        </p:txBody>
      </p:sp>
      <p:sp>
        <p:nvSpPr>
          <p:cNvPr id="10" name="TextBox 9">
            <a:extLst>
              <a:ext uri="{FF2B5EF4-FFF2-40B4-BE49-F238E27FC236}">
                <a16:creationId xmlns="" xmlns:a16="http://schemas.microsoft.com/office/drawing/2014/main" id="{EB4676A6-4DD1-435D-91A8-CAF59DEF2BDE}"/>
              </a:ext>
            </a:extLst>
          </p:cNvPr>
          <p:cNvSpPr txBox="1"/>
          <p:nvPr/>
        </p:nvSpPr>
        <p:spPr>
          <a:xfrm>
            <a:off x="914399" y="3318385"/>
            <a:ext cx="10317018" cy="968214"/>
          </a:xfrm>
          <a:prstGeom prst="rect">
            <a:avLst/>
          </a:prstGeom>
          <a:noFill/>
        </p:spPr>
        <p:txBody>
          <a:bodyPr wrap="square">
            <a:spAutoFit/>
          </a:bodyPr>
          <a:lstStyle/>
          <a:p>
            <a:pPr algn="just" defTabSz="457200">
              <a:lnSpc>
                <a:spcPct val="105000"/>
              </a:lnSpc>
            </a:pPr>
            <a:r>
              <a:rPr lang="vi-VN" sz="2800" b="1">
                <a:solidFill>
                  <a:prstClr val="black"/>
                </a:solidFill>
                <a:latin typeface="Times New Roman" panose="02020603050405020304" pitchFamily="18" charset="0"/>
                <a:ea typeface="Times New Roman" panose="02020603050405020304" pitchFamily="18" charset="0"/>
              </a:rPr>
              <a:t>Nội dung</a:t>
            </a:r>
            <a:r>
              <a:rPr lang="vi-VN" sz="2800">
                <a:solidFill>
                  <a:prstClr val="black"/>
                </a:solidFill>
                <a:latin typeface="Times New Roman" panose="02020603050405020304" pitchFamily="18" charset="0"/>
                <a:ea typeface="Times New Roman" panose="02020603050405020304" pitchFamily="18" charset="0"/>
              </a:rPr>
              <a:t>: </a:t>
            </a:r>
            <a:r>
              <a:rPr lang="en-US" sz="2800">
                <a:solidFill>
                  <a:prstClr val="black"/>
                </a:solidFill>
                <a:latin typeface="Times New Roman" panose="02020603050405020304" pitchFamily="18" charset="0"/>
                <a:ea typeface="Times New Roman" panose="02020603050405020304" pitchFamily="18" charset="0"/>
              </a:rPr>
              <a:t>Mùa mưa tại Thành phố HCM thường bắt đầu từ tháng nào đến tháng nào nếu quy ước lượng mưa phải trên 100mm. </a:t>
            </a:r>
            <a:r>
              <a:rPr lang="en-US" sz="2800" i="1" spc="-20">
                <a:solidFill>
                  <a:prstClr val="black"/>
                </a:solidFill>
                <a:latin typeface="Times New Roman" panose="02020603050405020304" pitchFamily="18" charset="0"/>
                <a:ea typeface="Times New Roman" panose="02020603050405020304" pitchFamily="18" charset="0"/>
              </a:rPr>
              <a:t> </a:t>
            </a:r>
            <a:endParaRPr lang="en-US" sz="280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8262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 xmlns:a16="http://schemas.microsoft.com/office/drawing/2014/main" id="{DFF86E64-A2AD-42EE-83F0-E1A519B47429}"/>
              </a:ext>
            </a:extLst>
          </p:cNvPr>
          <p:cNvGrpSpPr/>
          <p:nvPr/>
        </p:nvGrpSpPr>
        <p:grpSpPr>
          <a:xfrm>
            <a:off x="4876104" y="444774"/>
            <a:ext cx="6782531" cy="4355240"/>
            <a:chOff x="3863840" y="817124"/>
            <a:chExt cx="8128000" cy="5418667"/>
          </a:xfrm>
        </p:grpSpPr>
        <p:graphicFrame>
          <p:nvGraphicFramePr>
            <p:cNvPr id="6" name="Chart 5">
              <a:extLst>
                <a:ext uri="{FF2B5EF4-FFF2-40B4-BE49-F238E27FC236}">
                  <a16:creationId xmlns="" xmlns:a16="http://schemas.microsoft.com/office/drawing/2014/main" id="{445E642C-479C-4C9A-8450-84CB73E00FF1}"/>
                </a:ext>
              </a:extLst>
            </p:cNvPr>
            <p:cNvGraphicFramePr/>
            <p:nvPr>
              <p:extLst>
                <p:ext uri="{D42A27DB-BD31-4B8C-83A1-F6EECF244321}">
                  <p14:modId xmlns:p14="http://schemas.microsoft.com/office/powerpoint/2010/main" val="1722455452"/>
                </p:ext>
              </p:extLst>
            </p:nvPr>
          </p:nvGraphicFramePr>
          <p:xfrm>
            <a:off x="3863840" y="817124"/>
            <a:ext cx="8128000" cy="5418667"/>
          </p:xfrm>
          <a:graphic>
            <a:graphicData uri="http://schemas.openxmlformats.org/drawingml/2006/chart">
              <c:chart xmlns:c="http://schemas.openxmlformats.org/drawingml/2006/chart" xmlns:r="http://schemas.openxmlformats.org/officeDocument/2006/relationships" r:id="rId2"/>
            </a:graphicData>
          </a:graphic>
        </p:graphicFrame>
        <p:grpSp>
          <p:nvGrpSpPr>
            <p:cNvPr id="72" name="Group 71">
              <a:extLst>
                <a:ext uri="{FF2B5EF4-FFF2-40B4-BE49-F238E27FC236}">
                  <a16:creationId xmlns="" xmlns:a16="http://schemas.microsoft.com/office/drawing/2014/main" id="{CD9B1D42-510C-4611-9B63-FEC2B9F6BAF7}"/>
                </a:ext>
              </a:extLst>
            </p:cNvPr>
            <p:cNvGrpSpPr/>
            <p:nvPr/>
          </p:nvGrpSpPr>
          <p:grpSpPr>
            <a:xfrm>
              <a:off x="4922196" y="2383277"/>
              <a:ext cx="5836595" cy="3424136"/>
              <a:chOff x="4922196" y="2383277"/>
              <a:chExt cx="5836595" cy="3424136"/>
            </a:xfrm>
          </p:grpSpPr>
          <p:cxnSp>
            <p:nvCxnSpPr>
              <p:cNvPr id="34" name="Straight Connector 33">
                <a:extLst>
                  <a:ext uri="{FF2B5EF4-FFF2-40B4-BE49-F238E27FC236}">
                    <a16:creationId xmlns="" xmlns:a16="http://schemas.microsoft.com/office/drawing/2014/main" id="{CE8410CF-6506-4FEC-8697-9B5D5454225E}"/>
                  </a:ext>
                </a:extLst>
              </p:cNvPr>
              <p:cNvCxnSpPr>
                <a:cxnSpLocks/>
              </p:cNvCxnSpPr>
              <p:nvPr/>
            </p:nvCxnSpPr>
            <p:spPr>
              <a:xfrm>
                <a:off x="4922196" y="5719864"/>
                <a:ext cx="525293" cy="87549"/>
              </a:xfrm>
              <a:prstGeom prst="line">
                <a:avLst/>
              </a:prstGeom>
              <a:ln w="38100">
                <a:solidFill>
                  <a:srgbClr val="0000FF"/>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 xmlns:a16="http://schemas.microsoft.com/office/drawing/2014/main" id="{6D4F31E3-1EDC-40EC-8096-307A18670063}"/>
                  </a:ext>
                </a:extLst>
              </p:cNvPr>
              <p:cNvCxnSpPr>
                <a:cxnSpLocks/>
              </p:cNvCxnSpPr>
              <p:nvPr/>
            </p:nvCxnSpPr>
            <p:spPr>
              <a:xfrm flipV="1">
                <a:off x="5447489" y="5763638"/>
                <a:ext cx="554477" cy="43775"/>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D8817894-BA90-4E31-A96E-749B4AA699A9}"/>
                  </a:ext>
                </a:extLst>
              </p:cNvPr>
              <p:cNvCxnSpPr>
                <a:cxnSpLocks/>
              </p:cNvCxnSpPr>
              <p:nvPr/>
            </p:nvCxnSpPr>
            <p:spPr>
              <a:xfrm flipV="1">
                <a:off x="6001966" y="5340485"/>
                <a:ext cx="503879" cy="42315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D639C4A5-102C-444F-ABBC-5B1E8C327E28}"/>
                  </a:ext>
                </a:extLst>
              </p:cNvPr>
              <p:cNvCxnSpPr>
                <a:cxnSpLocks/>
              </p:cNvCxnSpPr>
              <p:nvPr/>
            </p:nvCxnSpPr>
            <p:spPr>
              <a:xfrm flipV="1">
                <a:off x="6505845" y="3686783"/>
                <a:ext cx="554477" cy="1653702"/>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6EC5AA5E-131F-4B69-8F89-64BA75FCCEEC}"/>
                  </a:ext>
                </a:extLst>
              </p:cNvPr>
              <p:cNvCxnSpPr>
                <a:cxnSpLocks/>
              </p:cNvCxnSpPr>
              <p:nvPr/>
            </p:nvCxnSpPr>
            <p:spPr>
              <a:xfrm flipV="1">
                <a:off x="7060322" y="2665379"/>
                <a:ext cx="503879" cy="1021404"/>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4507C401-F7CA-4BCA-8B15-E9AB4E1D2AA7}"/>
                  </a:ext>
                </a:extLst>
              </p:cNvPr>
              <p:cNvCxnSpPr/>
              <p:nvPr/>
            </p:nvCxnSpPr>
            <p:spPr>
              <a:xfrm>
                <a:off x="7564201" y="2665379"/>
                <a:ext cx="548667" cy="16537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2950BAC7-FF8F-40C6-8975-E8DECE8E8A76}"/>
                  </a:ext>
                </a:extLst>
              </p:cNvPr>
              <p:cNvCxnSpPr>
                <a:cxnSpLocks/>
              </p:cNvCxnSpPr>
              <p:nvPr/>
            </p:nvCxnSpPr>
            <p:spPr>
              <a:xfrm>
                <a:off x="8112868" y="2830749"/>
                <a:ext cx="503879" cy="233464"/>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0CBDD3E3-3A97-40B5-A8F7-00CDDFC5D5CF}"/>
                  </a:ext>
                </a:extLst>
              </p:cNvPr>
              <p:cNvCxnSpPr>
                <a:cxnSpLocks/>
              </p:cNvCxnSpPr>
              <p:nvPr/>
            </p:nvCxnSpPr>
            <p:spPr>
              <a:xfrm flipV="1">
                <a:off x="8661535" y="2383277"/>
                <a:ext cx="503879" cy="680936"/>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3457D8C2-9C1D-4D18-80F4-3804A239F795}"/>
                  </a:ext>
                </a:extLst>
              </p:cNvPr>
              <p:cNvCxnSpPr>
                <a:cxnSpLocks/>
              </p:cNvCxnSpPr>
              <p:nvPr/>
            </p:nvCxnSpPr>
            <p:spPr>
              <a:xfrm>
                <a:off x="9165414" y="2383277"/>
                <a:ext cx="548665" cy="792804"/>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D3012161-4587-4E66-9EFA-A5A964ACD9F8}"/>
                  </a:ext>
                </a:extLst>
              </p:cNvPr>
              <p:cNvCxnSpPr>
                <a:cxnSpLocks/>
              </p:cNvCxnSpPr>
              <p:nvPr/>
            </p:nvCxnSpPr>
            <p:spPr>
              <a:xfrm>
                <a:off x="10223770" y="4630366"/>
                <a:ext cx="535021" cy="710119"/>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350924EB-EFF3-4FF9-BEBC-4295711FAE6E}"/>
                  </a:ext>
                </a:extLst>
              </p:cNvPr>
              <p:cNvCxnSpPr>
                <a:cxnSpLocks/>
              </p:cNvCxnSpPr>
              <p:nvPr/>
            </p:nvCxnSpPr>
            <p:spPr>
              <a:xfrm>
                <a:off x="9714080" y="3176081"/>
                <a:ext cx="542725" cy="1454285"/>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p:grpSp>
      <p:sp>
        <p:nvSpPr>
          <p:cNvPr id="21" name="TextBox 20">
            <a:extLst>
              <a:ext uri="{FF2B5EF4-FFF2-40B4-BE49-F238E27FC236}">
                <a16:creationId xmlns="" xmlns:a16="http://schemas.microsoft.com/office/drawing/2014/main" id="{BCD99977-45E9-4D91-9834-7387BEF31FCE}"/>
              </a:ext>
            </a:extLst>
          </p:cNvPr>
          <p:cNvSpPr txBox="1"/>
          <p:nvPr/>
        </p:nvSpPr>
        <p:spPr>
          <a:xfrm>
            <a:off x="4915925" y="4932930"/>
            <a:ext cx="6742710" cy="1384995"/>
          </a:xfrm>
          <a:prstGeom prst="rect">
            <a:avLst/>
          </a:prstGeom>
          <a:noFill/>
        </p:spPr>
        <p:txBody>
          <a:bodyPr wrap="square">
            <a:spAutoFit/>
          </a:bodyPr>
          <a:lstStyle/>
          <a:p>
            <a:pPr defTabSz="457200"/>
            <a:r>
              <a:rPr lang="en-US" sz="2800" i="1">
                <a:solidFill>
                  <a:prstClr val="black"/>
                </a:solidFill>
                <a:latin typeface="Times New Roman" panose="02020603050405020304" pitchFamily="18" charset="0"/>
                <a:ea typeface="Times New Roman" panose="02020603050405020304" pitchFamily="18" charset="0"/>
              </a:rPr>
              <a:t>Hãy cho biết mùa mưa tại Thành phố HCM thường bắt đầu từ tháng nào đến tháng nào nếu quy ước lượng mưa phải trên 100mm</a:t>
            </a:r>
            <a:endParaRPr lang="en-US" sz="2800" i="1">
              <a:solidFill>
                <a:prstClr val="black"/>
              </a:solidFill>
            </a:endParaRPr>
          </a:p>
        </p:txBody>
      </p:sp>
      <p:sp>
        <p:nvSpPr>
          <p:cNvPr id="23" name="TextBox 22">
            <a:extLst>
              <a:ext uri="{FF2B5EF4-FFF2-40B4-BE49-F238E27FC236}">
                <a16:creationId xmlns="" xmlns:a16="http://schemas.microsoft.com/office/drawing/2014/main" id="{E8C563C5-1039-442E-9E18-C580490D2365}"/>
              </a:ext>
            </a:extLst>
          </p:cNvPr>
          <p:cNvSpPr txBox="1"/>
          <p:nvPr/>
        </p:nvSpPr>
        <p:spPr>
          <a:xfrm>
            <a:off x="382524" y="1916866"/>
            <a:ext cx="4235658" cy="1384995"/>
          </a:xfrm>
          <a:prstGeom prst="rect">
            <a:avLst/>
          </a:prstGeom>
          <a:noFill/>
        </p:spPr>
        <p:txBody>
          <a:bodyPr wrap="square">
            <a:spAutoFit/>
          </a:bodyPr>
          <a:lstStyle/>
          <a:p>
            <a:pPr defTabSz="457200"/>
            <a:r>
              <a:rPr lang="en-US" sz="2800">
                <a:solidFill>
                  <a:prstClr val="black"/>
                </a:solidFill>
                <a:latin typeface="Times New Roman" panose="02020603050405020304" pitchFamily="18" charset="0"/>
                <a:ea typeface="Times New Roman" panose="02020603050405020304" pitchFamily="18" charset="0"/>
              </a:rPr>
              <a:t>Mùa mưa tại Thành phố HCM thường bắt đầu từ tháng 6 đến tháng 10 </a:t>
            </a:r>
            <a:endParaRPr lang="en-US" sz="2800">
              <a:solidFill>
                <a:prstClr val="black"/>
              </a:solidFill>
            </a:endParaRPr>
          </a:p>
        </p:txBody>
      </p:sp>
      <p:grpSp>
        <p:nvGrpSpPr>
          <p:cNvPr id="24" name="Group 23">
            <a:extLst>
              <a:ext uri="{FF2B5EF4-FFF2-40B4-BE49-F238E27FC236}">
                <a16:creationId xmlns="" xmlns:a16="http://schemas.microsoft.com/office/drawing/2014/main" id="{8B220EC3-0B6F-49FD-854A-196F05ABBB53}"/>
              </a:ext>
            </a:extLst>
          </p:cNvPr>
          <p:cNvGrpSpPr/>
          <p:nvPr/>
        </p:nvGrpSpPr>
        <p:grpSpPr>
          <a:xfrm>
            <a:off x="5301570" y="933857"/>
            <a:ext cx="6235430" cy="3602724"/>
            <a:chOff x="5428034" y="894945"/>
            <a:chExt cx="6235430" cy="3602724"/>
          </a:xfrm>
        </p:grpSpPr>
        <p:cxnSp>
          <p:nvCxnSpPr>
            <p:cNvPr id="25" name="Straight Arrow Connector 24">
              <a:extLst>
                <a:ext uri="{FF2B5EF4-FFF2-40B4-BE49-F238E27FC236}">
                  <a16:creationId xmlns="" xmlns:a16="http://schemas.microsoft.com/office/drawing/2014/main" id="{7666CB75-FB28-4C5B-B2CB-F0CBF3B5D7B8}"/>
                </a:ext>
              </a:extLst>
            </p:cNvPr>
            <p:cNvCxnSpPr/>
            <p:nvPr/>
          </p:nvCxnSpPr>
          <p:spPr>
            <a:xfrm>
              <a:off x="5428034" y="4487941"/>
              <a:ext cx="6235430"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 xmlns:a16="http://schemas.microsoft.com/office/drawing/2014/main" id="{3A249281-E301-4E62-9326-2BEBCCDED466}"/>
                </a:ext>
              </a:extLst>
            </p:cNvPr>
            <p:cNvCxnSpPr/>
            <p:nvPr/>
          </p:nvCxnSpPr>
          <p:spPr>
            <a:xfrm flipV="1">
              <a:off x="5428034" y="894945"/>
              <a:ext cx="0" cy="3602724"/>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122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 xmlns:a16="http://schemas.microsoft.com/office/drawing/2014/main" id="{8262F8FF-7E9F-42D3-BC71-9356592EFC9D}"/>
              </a:ext>
            </a:extLst>
          </p:cNvPr>
          <p:cNvGraphicFramePr/>
          <p:nvPr>
            <p:extLst>
              <p:ext uri="{D42A27DB-BD31-4B8C-83A1-F6EECF244321}">
                <p14:modId xmlns:p14="http://schemas.microsoft.com/office/powerpoint/2010/main" val="264372766"/>
              </p:ext>
            </p:extLst>
          </p:nvPr>
        </p:nvGraphicFramePr>
        <p:xfrm>
          <a:off x="141295" y="1468185"/>
          <a:ext cx="6899564" cy="46004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2">
            <a:extLst>
              <a:ext uri="{FF2B5EF4-FFF2-40B4-BE49-F238E27FC236}">
                <a16:creationId xmlns="" xmlns:a16="http://schemas.microsoft.com/office/drawing/2014/main" id="{E229F814-E98D-4473-A0EE-474B9FF7671E}"/>
              </a:ext>
            </a:extLst>
          </p:cNvPr>
          <p:cNvGraphicFramePr>
            <a:graphicFrameLocks noGrp="1"/>
          </p:cNvGraphicFramePr>
          <p:nvPr>
            <p:extLst>
              <p:ext uri="{D42A27DB-BD31-4B8C-83A1-F6EECF244321}">
                <p14:modId xmlns:p14="http://schemas.microsoft.com/office/powerpoint/2010/main" val="981792386"/>
              </p:ext>
            </p:extLst>
          </p:nvPr>
        </p:nvGraphicFramePr>
        <p:xfrm>
          <a:off x="6096000" y="3000717"/>
          <a:ext cx="5885233" cy="1737360"/>
        </p:xfrm>
        <a:graphic>
          <a:graphicData uri="http://schemas.openxmlformats.org/drawingml/2006/table">
            <a:tbl>
              <a:tblPr firstRow="1" bandRow="1">
                <a:tableStyleId>{5C22544A-7EE6-4342-B048-85BDC9FD1C3A}</a:tableStyleId>
              </a:tblPr>
              <a:tblGrid>
                <a:gridCol w="981013">
                  <a:extLst>
                    <a:ext uri="{9D8B030D-6E8A-4147-A177-3AD203B41FA5}">
                      <a16:colId xmlns="" xmlns:a16="http://schemas.microsoft.com/office/drawing/2014/main" val="4150375184"/>
                    </a:ext>
                  </a:extLst>
                </a:gridCol>
                <a:gridCol w="980844">
                  <a:extLst>
                    <a:ext uri="{9D8B030D-6E8A-4147-A177-3AD203B41FA5}">
                      <a16:colId xmlns="" xmlns:a16="http://schemas.microsoft.com/office/drawing/2014/main" val="2959663951"/>
                    </a:ext>
                  </a:extLst>
                </a:gridCol>
                <a:gridCol w="980844">
                  <a:extLst>
                    <a:ext uri="{9D8B030D-6E8A-4147-A177-3AD203B41FA5}">
                      <a16:colId xmlns="" xmlns:a16="http://schemas.microsoft.com/office/drawing/2014/main" val="3394372146"/>
                    </a:ext>
                  </a:extLst>
                </a:gridCol>
                <a:gridCol w="980844">
                  <a:extLst>
                    <a:ext uri="{9D8B030D-6E8A-4147-A177-3AD203B41FA5}">
                      <a16:colId xmlns="" xmlns:a16="http://schemas.microsoft.com/office/drawing/2014/main" val="4219417661"/>
                    </a:ext>
                  </a:extLst>
                </a:gridCol>
                <a:gridCol w="980844">
                  <a:extLst>
                    <a:ext uri="{9D8B030D-6E8A-4147-A177-3AD203B41FA5}">
                      <a16:colId xmlns="" xmlns:a16="http://schemas.microsoft.com/office/drawing/2014/main" val="3839699666"/>
                    </a:ext>
                  </a:extLst>
                </a:gridCol>
                <a:gridCol w="980844">
                  <a:extLst>
                    <a:ext uri="{9D8B030D-6E8A-4147-A177-3AD203B41FA5}">
                      <a16:colId xmlns="" xmlns:a16="http://schemas.microsoft.com/office/drawing/2014/main" val="1799714692"/>
                    </a:ext>
                  </a:extLst>
                </a:gridCol>
              </a:tblGrid>
              <a:tr h="780539">
                <a:tc gridSpan="6">
                  <a:txBody>
                    <a:bodyPr/>
                    <a:lstStyle/>
                    <a:p>
                      <a:pPr algn="ctr"/>
                      <a:r>
                        <a:rPr lang="en-US" sz="2400">
                          <a:latin typeface="Times New Roman" panose="02020603050405020304" pitchFamily="18" charset="0"/>
                          <a:cs typeface="Times New Roman" panose="02020603050405020304" pitchFamily="18" charset="0"/>
                        </a:rPr>
                        <a:t>Điểm bài ôn luyện môn Khoa học của bạn Khanh trong 5 tuần đầu</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552437813"/>
                  </a:ext>
                </a:extLst>
              </a:tr>
              <a:tr h="433633">
                <a:tc>
                  <a:txBody>
                    <a:bodyPr/>
                    <a:lstStyle/>
                    <a:p>
                      <a:pPr algn="ctr"/>
                      <a:r>
                        <a:rPr lang="en-US" sz="2400">
                          <a:latin typeface="Times New Roman" panose="02020603050405020304" pitchFamily="18" charset="0"/>
                          <a:cs typeface="Times New Roman" panose="02020603050405020304" pitchFamily="18" charset="0"/>
                        </a:rPr>
                        <a:t>Tuần </a:t>
                      </a:r>
                    </a:p>
                  </a:txBody>
                  <a:tcPr/>
                </a:tc>
                <a:tc>
                  <a:txBody>
                    <a:bodyPr/>
                    <a:lstStyle/>
                    <a:p>
                      <a:pPr algn="ctr"/>
                      <a:r>
                        <a:rPr lang="en-US" sz="2400">
                          <a:latin typeface="Times New Roman" panose="02020603050405020304" pitchFamily="18" charset="0"/>
                          <a:cs typeface="Times New Roman" panose="02020603050405020304" pitchFamily="18" charset="0"/>
                        </a:rPr>
                        <a:t>1</a:t>
                      </a:r>
                    </a:p>
                  </a:txBody>
                  <a:tcPr/>
                </a:tc>
                <a:tc>
                  <a:txBody>
                    <a:bodyPr/>
                    <a:lstStyle/>
                    <a:p>
                      <a:pPr algn="ctr"/>
                      <a:r>
                        <a:rPr lang="en-US" sz="2400">
                          <a:latin typeface="Times New Roman" panose="02020603050405020304" pitchFamily="18" charset="0"/>
                          <a:cs typeface="Times New Roman" panose="02020603050405020304" pitchFamily="18" charset="0"/>
                        </a:rPr>
                        <a:t>2</a:t>
                      </a:r>
                    </a:p>
                  </a:txBody>
                  <a:tcPr/>
                </a:tc>
                <a:tc>
                  <a:txBody>
                    <a:bodyPr/>
                    <a:lstStyle/>
                    <a:p>
                      <a:pPr algn="ctr"/>
                      <a:r>
                        <a:rPr lang="en-US" sz="2400">
                          <a:latin typeface="Times New Roman" panose="02020603050405020304" pitchFamily="18" charset="0"/>
                          <a:cs typeface="Times New Roman" panose="02020603050405020304" pitchFamily="18" charset="0"/>
                        </a:rPr>
                        <a:t>3</a:t>
                      </a:r>
                    </a:p>
                  </a:txBody>
                  <a:tcPr/>
                </a:tc>
                <a:tc>
                  <a:txBody>
                    <a:bodyPr/>
                    <a:lstStyle/>
                    <a:p>
                      <a:pPr algn="ctr"/>
                      <a:r>
                        <a:rPr lang="en-US" sz="2400">
                          <a:latin typeface="Times New Roman" panose="02020603050405020304" pitchFamily="18" charset="0"/>
                          <a:cs typeface="Times New Roman" panose="02020603050405020304" pitchFamily="18" charset="0"/>
                        </a:rPr>
                        <a:t>4</a:t>
                      </a:r>
                    </a:p>
                  </a:txBody>
                  <a:tcPr/>
                </a:tc>
                <a:tc>
                  <a:txBody>
                    <a:bodyPr/>
                    <a:lstStyle/>
                    <a:p>
                      <a:pPr algn="ctr"/>
                      <a:r>
                        <a:rPr lang="en-US" sz="2400">
                          <a:latin typeface="Times New Roman" panose="02020603050405020304" pitchFamily="18" charset="0"/>
                          <a:cs typeface="Times New Roman" panose="02020603050405020304" pitchFamily="18" charset="0"/>
                        </a:rPr>
                        <a:t>5</a:t>
                      </a:r>
                    </a:p>
                  </a:txBody>
                  <a:tcPr/>
                </a:tc>
                <a:extLst>
                  <a:ext uri="{0D108BD9-81ED-4DB2-BD59-A6C34878D82A}">
                    <a16:rowId xmlns="" xmlns:a16="http://schemas.microsoft.com/office/drawing/2014/main" val="2131920097"/>
                  </a:ext>
                </a:extLst>
              </a:tr>
              <a:tr h="433633">
                <a:tc>
                  <a:txBody>
                    <a:bodyPr/>
                    <a:lstStyle/>
                    <a:p>
                      <a:pPr algn="ctr"/>
                      <a:r>
                        <a:rPr lang="en-US" sz="2400">
                          <a:latin typeface="Times New Roman" panose="02020603050405020304" pitchFamily="18" charset="0"/>
                          <a:cs typeface="Times New Roman" panose="02020603050405020304" pitchFamily="18" charset="0"/>
                        </a:rPr>
                        <a:t>Điểm</a:t>
                      </a:r>
                    </a:p>
                  </a:txBody>
                  <a:tcPr/>
                </a:tc>
                <a:tc>
                  <a:txBody>
                    <a:bodyPr/>
                    <a:lstStyle/>
                    <a:p>
                      <a:pPr algn="ctr"/>
                      <a:r>
                        <a:rPr lang="en-US" sz="2400">
                          <a:latin typeface="Times New Roman" panose="02020603050405020304" pitchFamily="18" charset="0"/>
                          <a:cs typeface="Times New Roman" panose="02020603050405020304" pitchFamily="18" charset="0"/>
                        </a:rPr>
                        <a:t>7</a:t>
                      </a:r>
                    </a:p>
                  </a:txBody>
                  <a:tcPr/>
                </a:tc>
                <a:tc>
                  <a:txBody>
                    <a:bodyPr/>
                    <a:lstStyle/>
                    <a:p>
                      <a:pPr algn="ctr"/>
                      <a:r>
                        <a:rPr lang="en-US" sz="2400">
                          <a:latin typeface="Times New Roman" panose="02020603050405020304" pitchFamily="18" charset="0"/>
                          <a:cs typeface="Times New Roman" panose="02020603050405020304" pitchFamily="18" charset="0"/>
                        </a:rPr>
                        <a:t>5</a:t>
                      </a:r>
                    </a:p>
                  </a:txBody>
                  <a:tcPr/>
                </a:tc>
                <a:tc>
                  <a:txBody>
                    <a:bodyPr/>
                    <a:lstStyle/>
                    <a:p>
                      <a:pPr algn="ctr"/>
                      <a:r>
                        <a:rPr lang="en-US" sz="2400">
                          <a:latin typeface="Times New Roman" panose="02020603050405020304" pitchFamily="18" charset="0"/>
                          <a:cs typeface="Times New Roman" panose="02020603050405020304" pitchFamily="18" charset="0"/>
                        </a:rPr>
                        <a:t>5</a:t>
                      </a:r>
                    </a:p>
                  </a:txBody>
                  <a:tcPr/>
                </a:tc>
                <a:tc>
                  <a:txBody>
                    <a:bodyPr/>
                    <a:lstStyle/>
                    <a:p>
                      <a:pPr algn="ctr"/>
                      <a:r>
                        <a:rPr lang="en-US" sz="2400">
                          <a:latin typeface="Times New Roman" panose="02020603050405020304" pitchFamily="18" charset="0"/>
                          <a:cs typeface="Times New Roman" panose="02020603050405020304" pitchFamily="18" charset="0"/>
                        </a:rPr>
                        <a:t>7</a:t>
                      </a:r>
                    </a:p>
                  </a:txBody>
                  <a:tcPr/>
                </a:tc>
                <a:tc>
                  <a:txBody>
                    <a:bodyPr/>
                    <a:lstStyle/>
                    <a:p>
                      <a:pPr algn="ctr"/>
                      <a:r>
                        <a:rPr lang="en-US" sz="2400" dirty="0">
                          <a:latin typeface="Times New Roman" panose="02020603050405020304" pitchFamily="18" charset="0"/>
                          <a:cs typeface="Times New Roman" panose="02020603050405020304" pitchFamily="18" charset="0"/>
                        </a:rPr>
                        <a:t>8</a:t>
                      </a:r>
                    </a:p>
                  </a:txBody>
                  <a:tcPr/>
                </a:tc>
                <a:extLst>
                  <a:ext uri="{0D108BD9-81ED-4DB2-BD59-A6C34878D82A}">
                    <a16:rowId xmlns="" xmlns:a16="http://schemas.microsoft.com/office/drawing/2014/main" val="2899048026"/>
                  </a:ext>
                </a:extLst>
              </a:tr>
            </a:tbl>
          </a:graphicData>
        </a:graphic>
      </p:graphicFrame>
      <p:sp>
        <p:nvSpPr>
          <p:cNvPr id="6" name="TextBox 5">
            <a:extLst>
              <a:ext uri="{FF2B5EF4-FFF2-40B4-BE49-F238E27FC236}">
                <a16:creationId xmlns="" xmlns:a16="http://schemas.microsoft.com/office/drawing/2014/main" id="{AA156808-18F4-4D9C-909D-20CA78BD20E7}"/>
              </a:ext>
            </a:extLst>
          </p:cNvPr>
          <p:cNvSpPr txBox="1"/>
          <p:nvPr/>
        </p:nvSpPr>
        <p:spPr>
          <a:xfrm>
            <a:off x="5568053" y="304611"/>
            <a:ext cx="5938984" cy="954107"/>
          </a:xfrm>
          <a:prstGeom prst="rect">
            <a:avLst/>
          </a:prstGeom>
          <a:noFill/>
        </p:spPr>
        <p:txBody>
          <a:bodyPr wrap="square">
            <a:spAutoFit/>
          </a:bodyPr>
          <a:lstStyle/>
          <a:p>
            <a:pPr defTabSz="457200"/>
            <a:r>
              <a:rPr lang="nl-NL" sz="2800">
                <a:solidFill>
                  <a:prstClr val="black"/>
                </a:solidFill>
                <a:latin typeface="Times New Roman" panose="02020603050405020304" pitchFamily="18" charset="0"/>
                <a:ea typeface="Times New Roman" panose="02020603050405020304" pitchFamily="18" charset="0"/>
              </a:rPr>
              <a:t>Đọc thông tin từ biểu đồ sau và ghi vào bảng thống kê tương ứng</a:t>
            </a:r>
            <a:endParaRPr lang="en-US" sz="2800">
              <a:solidFill>
                <a:prstClr val="black"/>
              </a:solidFill>
            </a:endParaRPr>
          </a:p>
        </p:txBody>
      </p:sp>
      <p:cxnSp>
        <p:nvCxnSpPr>
          <p:cNvPr id="8" name="Straight Arrow Connector 7">
            <a:extLst>
              <a:ext uri="{FF2B5EF4-FFF2-40B4-BE49-F238E27FC236}">
                <a16:creationId xmlns="" xmlns:a16="http://schemas.microsoft.com/office/drawing/2014/main" id="{4319CA41-59DD-4ACF-AE6D-06A0B6FB8764}"/>
              </a:ext>
            </a:extLst>
          </p:cNvPr>
          <p:cNvCxnSpPr/>
          <p:nvPr/>
        </p:nvCxnSpPr>
        <p:spPr>
          <a:xfrm>
            <a:off x="719847" y="5398852"/>
            <a:ext cx="5885234"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 xmlns:a16="http://schemas.microsoft.com/office/drawing/2014/main" id="{8F932BD3-4E37-47B1-A26F-E1B307CF333B}"/>
              </a:ext>
            </a:extLst>
          </p:cNvPr>
          <p:cNvCxnSpPr>
            <a:cxnSpLocks/>
          </p:cNvCxnSpPr>
          <p:nvPr/>
        </p:nvCxnSpPr>
        <p:spPr>
          <a:xfrm flipV="1">
            <a:off x="719847" y="1571017"/>
            <a:ext cx="0" cy="385215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9458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730C61A-8D26-4098-89F2-EEFF44F12169}"/>
              </a:ext>
            </a:extLst>
          </p:cNvPr>
          <p:cNvSpPr txBox="1"/>
          <p:nvPr/>
        </p:nvSpPr>
        <p:spPr>
          <a:xfrm>
            <a:off x="6096000" y="374134"/>
            <a:ext cx="2890982" cy="523220"/>
          </a:xfrm>
          <a:prstGeom prst="rect">
            <a:avLst/>
          </a:prstGeom>
          <a:noFill/>
          <a:ln w="19050">
            <a:solidFill>
              <a:srgbClr val="FF0000"/>
            </a:solidFill>
          </a:ln>
        </p:spPr>
        <p:txBody>
          <a:bodyPr wrap="square">
            <a:spAutoFit/>
          </a:bodyPr>
          <a:lstStyle/>
          <a:p>
            <a:pPr defTabSz="457200"/>
            <a:r>
              <a:rPr lang="nl-NL" sz="2800" b="1">
                <a:solidFill>
                  <a:srgbClr val="0000FF"/>
                </a:solidFill>
                <a:latin typeface="Times New Roman" panose="02020603050405020304" pitchFamily="18" charset="0"/>
                <a:ea typeface="Times New Roman" panose="02020603050405020304" pitchFamily="18" charset="0"/>
              </a:rPr>
              <a:t>TRẮC NGHIỆM</a:t>
            </a:r>
            <a:endParaRPr lang="en-US" sz="2800">
              <a:solidFill>
                <a:prstClr val="black"/>
              </a:solidFill>
            </a:endParaRPr>
          </a:p>
        </p:txBody>
      </p:sp>
      <p:sp>
        <p:nvSpPr>
          <p:cNvPr id="8" name="TextBox 7">
            <a:extLst>
              <a:ext uri="{FF2B5EF4-FFF2-40B4-BE49-F238E27FC236}">
                <a16:creationId xmlns="" xmlns:a16="http://schemas.microsoft.com/office/drawing/2014/main" id="{C0BB2838-E56D-4889-845D-201303A818E1}"/>
              </a:ext>
            </a:extLst>
          </p:cNvPr>
          <p:cNvSpPr txBox="1"/>
          <p:nvPr/>
        </p:nvSpPr>
        <p:spPr>
          <a:xfrm>
            <a:off x="775853" y="1513751"/>
            <a:ext cx="10326255" cy="4278094"/>
          </a:xfrm>
          <a:prstGeom prst="rect">
            <a:avLst/>
          </a:prstGeom>
          <a:noFill/>
        </p:spPr>
        <p:txBody>
          <a:bodyPr wrap="square">
            <a:spAutoFit/>
          </a:bodyPr>
          <a:lstStyle/>
          <a:p>
            <a:pPr defTabSz="457200"/>
            <a:r>
              <a:rPr lang="nl-NL" sz="2800" b="1">
                <a:solidFill>
                  <a:srgbClr val="0000FF"/>
                </a:solidFill>
                <a:latin typeface="Times New Roman" panose="02020603050405020304" pitchFamily="18" charset="0"/>
                <a:ea typeface="Times New Roman" panose="02020603050405020304" pitchFamily="18" charset="0"/>
              </a:rPr>
              <a:t>Câu 1 : </a:t>
            </a:r>
            <a:r>
              <a:rPr lang="en-US" sz="2800">
                <a:solidFill>
                  <a:srgbClr val="333333"/>
                </a:solidFill>
                <a:latin typeface="Times New Roman" panose="02020603050405020304" pitchFamily="18" charset="0"/>
                <a:ea typeface="Times New Roman" panose="02020603050405020304" pitchFamily="18" charset="0"/>
              </a:rPr>
              <a:t>Khẳng định nào sau đây là sai khi nói về biểu đồ đoạn thẳng?</a:t>
            </a:r>
            <a:endParaRPr lang="en-US" sz="2800">
              <a:solidFill>
                <a:prstClr val="black"/>
              </a:solidFill>
              <a:latin typeface="Times New Roman" panose="02020603050405020304" pitchFamily="18" charset="0"/>
              <a:ea typeface="Times New Roman" panose="02020603050405020304" pitchFamily="18" charset="0"/>
            </a:endParaRPr>
          </a:p>
          <a:p>
            <a:pPr defTabSz="457200">
              <a:spcAft>
                <a:spcPts val="750"/>
              </a:spcAft>
            </a:pPr>
            <a:r>
              <a:rPr lang="en-US" sz="2800" b="1" kern="1800">
                <a:solidFill>
                  <a:srgbClr val="0000FF"/>
                </a:solidFill>
                <a:latin typeface="Times New Roman" panose="02020603050405020304" pitchFamily="18" charset="0"/>
                <a:ea typeface="Times New Roman" panose="02020603050405020304" pitchFamily="18" charset="0"/>
              </a:rPr>
              <a:t>A. </a:t>
            </a:r>
            <a:r>
              <a:rPr lang="en-US" sz="2800" kern="1800">
                <a:solidFill>
                  <a:srgbClr val="333333"/>
                </a:solidFill>
                <a:latin typeface="Times New Roman" panose="02020603050405020304" pitchFamily="18" charset="0"/>
                <a:ea typeface="Times New Roman" panose="02020603050405020304" pitchFamily="18" charset="0"/>
              </a:rPr>
              <a:t>Trục nằm ngang biểu diễn các đối tượng thống kê.</a:t>
            </a:r>
            <a:endParaRPr lang="en-US" sz="2800">
              <a:solidFill>
                <a:prstClr val="black"/>
              </a:solidFill>
              <a:latin typeface="Times New Roman" panose="02020603050405020304" pitchFamily="18" charset="0"/>
              <a:ea typeface="Times New Roman" panose="02020603050405020304" pitchFamily="18" charset="0"/>
            </a:endParaRPr>
          </a:p>
          <a:p>
            <a:pPr defTabSz="457200">
              <a:spcAft>
                <a:spcPts val="750"/>
              </a:spcAft>
            </a:pPr>
            <a:r>
              <a:rPr lang="en-US" sz="2800" b="1" kern="1800">
                <a:solidFill>
                  <a:srgbClr val="0000FF"/>
                </a:solidFill>
                <a:latin typeface="Times New Roman" panose="02020603050405020304" pitchFamily="18" charset="0"/>
                <a:ea typeface="Times New Roman" panose="02020603050405020304" pitchFamily="18" charset="0"/>
              </a:rPr>
              <a:t>B. </a:t>
            </a:r>
            <a:r>
              <a:rPr lang="en-US" sz="2800" kern="1800">
                <a:solidFill>
                  <a:srgbClr val="333333"/>
                </a:solidFill>
                <a:latin typeface="Times New Roman" panose="02020603050405020304" pitchFamily="18" charset="0"/>
                <a:ea typeface="Times New Roman" panose="02020603050405020304" pitchFamily="18" charset="0"/>
              </a:rPr>
              <a:t>Biểu đồ đoạn thẳng là đường gấp khúc nối từng điểm liên tiếp bằng các đoạn thẳng</a:t>
            </a:r>
            <a:endParaRPr lang="en-US" sz="2800">
              <a:solidFill>
                <a:prstClr val="black"/>
              </a:solidFill>
              <a:latin typeface="Times New Roman" panose="02020603050405020304" pitchFamily="18" charset="0"/>
              <a:ea typeface="Times New Roman" panose="02020603050405020304" pitchFamily="18" charset="0"/>
            </a:endParaRPr>
          </a:p>
          <a:p>
            <a:pPr defTabSz="457200">
              <a:spcAft>
                <a:spcPts val="750"/>
              </a:spcAft>
            </a:pPr>
            <a:r>
              <a:rPr lang="en-US" sz="2800" b="1" kern="1800">
                <a:solidFill>
                  <a:srgbClr val="0000FF"/>
                </a:solidFill>
                <a:latin typeface="Times New Roman" panose="02020603050405020304" pitchFamily="18" charset="0"/>
                <a:ea typeface="Times New Roman" panose="02020603050405020304" pitchFamily="18" charset="0"/>
              </a:rPr>
              <a:t>C. </a:t>
            </a:r>
            <a:r>
              <a:rPr lang="en-US" sz="2800" kern="1800">
                <a:solidFill>
                  <a:srgbClr val="333333"/>
                </a:solidFill>
                <a:latin typeface="Times New Roman" panose="02020603050405020304" pitchFamily="18" charset="0"/>
                <a:ea typeface="Times New Roman" panose="02020603050405020304" pitchFamily="18" charset="0"/>
              </a:rPr>
              <a:t>Mỗi điểm đầu mút của các đoạn thẳng trong từng đường gấp khúc được xác định bởi một đối tượng thống kê và số liệu thống kê theo tiêu chí của đối tượng đó.</a:t>
            </a:r>
            <a:endParaRPr lang="en-US" sz="2800">
              <a:solidFill>
                <a:prstClr val="black"/>
              </a:solidFill>
              <a:latin typeface="Times New Roman" panose="02020603050405020304" pitchFamily="18" charset="0"/>
              <a:ea typeface="Times New Roman" panose="02020603050405020304" pitchFamily="18" charset="0"/>
            </a:endParaRPr>
          </a:p>
          <a:p>
            <a:pPr defTabSz="457200">
              <a:spcAft>
                <a:spcPts val="750"/>
              </a:spcAft>
            </a:pPr>
            <a:r>
              <a:rPr lang="en-US" sz="2800" b="1" kern="1800">
                <a:solidFill>
                  <a:srgbClr val="0000FF"/>
                </a:solidFill>
                <a:latin typeface="Times New Roman" panose="02020603050405020304" pitchFamily="18" charset="0"/>
                <a:ea typeface="Times New Roman" panose="02020603050405020304" pitchFamily="18" charset="0"/>
              </a:rPr>
              <a:t>D. </a:t>
            </a:r>
            <a:r>
              <a:rPr lang="en-US" sz="2800" kern="1800">
                <a:solidFill>
                  <a:srgbClr val="333333"/>
                </a:solidFill>
                <a:latin typeface="Times New Roman" panose="02020603050405020304" pitchFamily="18" charset="0"/>
                <a:ea typeface="Times New Roman" panose="02020603050405020304" pitchFamily="18" charset="0"/>
              </a:rPr>
              <a:t>Trục nằm ngang biểu diễn tiêu chí thống kê và trên trục đó đã xác định độ dài đơn vị thống kê. </a:t>
            </a:r>
            <a:endParaRPr lang="en-US" sz="2800">
              <a:solidFill>
                <a:prstClr val="black"/>
              </a:solidFill>
              <a:latin typeface="Times New Roman" panose="02020603050405020304" pitchFamily="18" charset="0"/>
              <a:ea typeface="Times New Roman" panose="02020603050405020304" pitchFamily="18" charset="0"/>
            </a:endParaRPr>
          </a:p>
        </p:txBody>
      </p:sp>
      <p:sp>
        <p:nvSpPr>
          <p:cNvPr id="10" name="Oval 9">
            <a:extLst>
              <a:ext uri="{FF2B5EF4-FFF2-40B4-BE49-F238E27FC236}">
                <a16:creationId xmlns="" xmlns:a16="http://schemas.microsoft.com/office/drawing/2014/main" id="{4222DC95-CDEA-4249-AB41-1D3E8F14AA9A}"/>
              </a:ext>
            </a:extLst>
          </p:cNvPr>
          <p:cNvSpPr/>
          <p:nvPr/>
        </p:nvSpPr>
        <p:spPr>
          <a:xfrm>
            <a:off x="673241" y="4762920"/>
            <a:ext cx="572756" cy="5813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89610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4F801A78-B8DA-4D71-96B6-DC6163A5DEFD}"/>
              </a:ext>
            </a:extLst>
          </p:cNvPr>
          <p:cNvSpPr txBox="1"/>
          <p:nvPr/>
        </p:nvSpPr>
        <p:spPr>
          <a:xfrm>
            <a:off x="6054436" y="406105"/>
            <a:ext cx="5606473" cy="3108543"/>
          </a:xfrm>
          <a:prstGeom prst="rect">
            <a:avLst/>
          </a:prstGeom>
          <a:noFill/>
        </p:spPr>
        <p:txBody>
          <a:bodyPr wrap="square">
            <a:spAutoFit/>
          </a:bodyPr>
          <a:lstStyle/>
          <a:p>
            <a:pPr defTabSz="457200">
              <a:spcAft>
                <a:spcPts val="750"/>
              </a:spcAft>
            </a:pPr>
            <a:r>
              <a:rPr lang="nl-NL" sz="2800" b="1">
                <a:solidFill>
                  <a:srgbClr val="0000FF"/>
                </a:solidFill>
                <a:latin typeface="Times New Roman" panose="02020603050405020304" pitchFamily="18" charset="0"/>
                <a:ea typeface="Times New Roman" panose="02020603050405020304" pitchFamily="18" charset="0"/>
              </a:rPr>
              <a:t>Câu 2 : </a:t>
            </a:r>
            <a:r>
              <a:rPr lang="en-US" sz="2800" kern="1800">
                <a:solidFill>
                  <a:srgbClr val="333333"/>
                </a:solidFill>
                <a:latin typeface="Times New Roman" panose="02020603050405020304" pitchFamily="18" charset="0"/>
                <a:ea typeface="Times New Roman" panose="02020603050405020304" pitchFamily="18" charset="0"/>
              </a:rPr>
              <a:t>Biểu đồ dưới đây cho biết thứ hạng của bóng đá nam Việt Nam trên bảng xếp hạng của Liên đoàn Bóng đá thế giới (FIFA) trong các năm từ 2016 đến 2020.</a:t>
            </a:r>
            <a:r>
              <a:rPr lang="en-US" sz="2800" kern="1800">
                <a:solidFill>
                  <a:prstClr val="black"/>
                </a:solidFill>
                <a:latin typeface="Times New Roman" panose="02020603050405020304" pitchFamily="18" charset="0"/>
                <a:ea typeface="Times New Roman" panose="02020603050405020304" pitchFamily="18" charset="0"/>
              </a:rPr>
              <a:t> Hỏi </a:t>
            </a:r>
            <a:r>
              <a:rPr lang="en-US" sz="2800" kern="1800">
                <a:solidFill>
                  <a:srgbClr val="333333"/>
                </a:solidFill>
                <a:latin typeface="Times New Roman" panose="02020603050405020304" pitchFamily="18" charset="0"/>
                <a:ea typeface="Times New Roman" panose="02020603050405020304" pitchFamily="18" charset="0"/>
              </a:rPr>
              <a:t>n</a:t>
            </a:r>
            <a:r>
              <a:rPr lang="en-US" sz="2800">
                <a:solidFill>
                  <a:srgbClr val="333333"/>
                </a:solidFill>
                <a:latin typeface="Times New Roman" panose="02020603050405020304" pitchFamily="18" charset="0"/>
                <a:ea typeface="Times New Roman" panose="02020603050405020304" pitchFamily="18" charset="0"/>
              </a:rPr>
              <a:t>ăm 2020, bóng đá nam Việt Nam xếp thứ hạng bao nhiêu?</a:t>
            </a:r>
            <a:endParaRPr lang="en-US" sz="2800">
              <a:solidFill>
                <a:prstClr val="black"/>
              </a:solidFill>
              <a:latin typeface="Times New Roman" panose="02020603050405020304" pitchFamily="18" charset="0"/>
              <a:ea typeface="Times New Roman" panose="02020603050405020304" pitchFamily="18" charset="0"/>
            </a:endParaRPr>
          </a:p>
        </p:txBody>
      </p:sp>
      <p:pic>
        <p:nvPicPr>
          <p:cNvPr id="1026" name="Picture 2" descr="Biểu đồ dưới đây cho biết thứ hạng của bóng đá nam Việt Nam trên bảng xếp hạng  (ảnh 1)">
            <a:extLst>
              <a:ext uri="{FF2B5EF4-FFF2-40B4-BE49-F238E27FC236}">
                <a16:creationId xmlns="" xmlns:a16="http://schemas.microsoft.com/office/drawing/2014/main" id="{42EAE1AA-3371-4B4E-B826-BDDFE9CB8B3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508" y="1491567"/>
            <a:ext cx="5953239" cy="4724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70DA3C88-2A61-4D10-9800-0708135E00D3}"/>
              </a:ext>
            </a:extLst>
          </p:cNvPr>
          <p:cNvSpPr txBox="1"/>
          <p:nvPr/>
        </p:nvSpPr>
        <p:spPr>
          <a:xfrm>
            <a:off x="6285746" y="3853819"/>
            <a:ext cx="4336071" cy="1684564"/>
          </a:xfrm>
          <a:prstGeom prst="rect">
            <a:avLst/>
          </a:prstGeom>
          <a:noFill/>
        </p:spPr>
        <p:txBody>
          <a:bodyPr wrap="square">
            <a:spAutoFit/>
          </a:bodyPr>
          <a:lstStyle/>
          <a:p>
            <a:pPr defTabSz="457200">
              <a:lnSpc>
                <a:spcPct val="200000"/>
              </a:lnSpc>
            </a:pPr>
            <a:r>
              <a:rPr lang="nl-NL" sz="2800" b="1">
                <a:solidFill>
                  <a:srgbClr val="0000FF"/>
                </a:solidFill>
                <a:latin typeface="Times New Roman" panose="02020603050405020304" pitchFamily="18" charset="0"/>
                <a:ea typeface="Times New Roman" panose="02020603050405020304" pitchFamily="18" charset="0"/>
              </a:rPr>
              <a:t>A</a:t>
            </a:r>
            <a:r>
              <a:rPr lang="nl-NL" sz="2800">
                <a:solidFill>
                  <a:prstClr val="black"/>
                </a:solidFill>
                <a:latin typeface="Times New Roman" panose="02020603050405020304" pitchFamily="18" charset="0"/>
                <a:ea typeface="Times New Roman" panose="02020603050405020304" pitchFamily="18" charset="0"/>
              </a:rPr>
              <a:t>. 93					</a:t>
            </a:r>
            <a:r>
              <a:rPr lang="nl-NL" sz="2800" b="1">
                <a:solidFill>
                  <a:srgbClr val="0000FF"/>
                </a:solidFill>
                <a:latin typeface="Times New Roman" panose="02020603050405020304" pitchFamily="18" charset="0"/>
                <a:ea typeface="Times New Roman" panose="02020603050405020304" pitchFamily="18" charset="0"/>
              </a:rPr>
              <a:t>B</a:t>
            </a:r>
            <a:r>
              <a:rPr lang="nl-NL" sz="2800">
                <a:solidFill>
                  <a:prstClr val="black"/>
                </a:solidFill>
                <a:latin typeface="Times New Roman" panose="02020603050405020304" pitchFamily="18" charset="0"/>
                <a:ea typeface="Times New Roman" panose="02020603050405020304" pitchFamily="18" charset="0"/>
              </a:rPr>
              <a:t>. 94</a:t>
            </a:r>
            <a:endParaRPr lang="en-US" sz="2800">
              <a:solidFill>
                <a:prstClr val="black"/>
              </a:solidFill>
              <a:latin typeface="Times New Roman" panose="02020603050405020304" pitchFamily="18" charset="0"/>
              <a:ea typeface="Times New Roman" panose="02020603050405020304" pitchFamily="18" charset="0"/>
            </a:endParaRPr>
          </a:p>
          <a:p>
            <a:pPr defTabSz="457200">
              <a:lnSpc>
                <a:spcPct val="200000"/>
              </a:lnSpc>
            </a:pPr>
            <a:r>
              <a:rPr lang="nl-NL" sz="2800" b="1">
                <a:solidFill>
                  <a:srgbClr val="0000FF"/>
                </a:solidFill>
                <a:latin typeface="Times New Roman" panose="02020603050405020304" pitchFamily="18" charset="0"/>
                <a:ea typeface="Times New Roman" panose="02020603050405020304" pitchFamily="18" charset="0"/>
              </a:rPr>
              <a:t>C</a:t>
            </a:r>
            <a:r>
              <a:rPr lang="nl-NL" sz="2800">
                <a:solidFill>
                  <a:prstClr val="black"/>
                </a:solidFill>
                <a:latin typeface="Times New Roman" panose="02020603050405020304" pitchFamily="18" charset="0"/>
                <a:ea typeface="Times New Roman" panose="02020603050405020304" pitchFamily="18" charset="0"/>
              </a:rPr>
              <a:t>. 100				</a:t>
            </a:r>
            <a:r>
              <a:rPr lang="nl-NL" sz="2800" b="1">
                <a:solidFill>
                  <a:srgbClr val="0000FF"/>
                </a:solidFill>
                <a:latin typeface="Times New Roman" panose="02020603050405020304" pitchFamily="18" charset="0"/>
                <a:ea typeface="Times New Roman" panose="02020603050405020304" pitchFamily="18" charset="0"/>
              </a:rPr>
              <a:t>D</a:t>
            </a:r>
            <a:r>
              <a:rPr lang="nl-NL" sz="2800">
                <a:solidFill>
                  <a:prstClr val="black"/>
                </a:solidFill>
                <a:latin typeface="Times New Roman" panose="02020603050405020304" pitchFamily="18" charset="0"/>
                <a:ea typeface="Times New Roman" panose="02020603050405020304" pitchFamily="18" charset="0"/>
              </a:rPr>
              <a:t>. 112</a:t>
            </a:r>
            <a:endParaRPr lang="en-US" sz="2800">
              <a:solidFill>
                <a:prstClr val="black"/>
              </a:solidFill>
              <a:latin typeface="Times New Roman" panose="02020603050405020304" pitchFamily="18" charset="0"/>
              <a:ea typeface="Times New Roman" panose="02020603050405020304" pitchFamily="18" charset="0"/>
            </a:endParaRPr>
          </a:p>
        </p:txBody>
      </p:sp>
      <p:sp>
        <p:nvSpPr>
          <p:cNvPr id="8" name="Oval 7">
            <a:extLst>
              <a:ext uri="{FF2B5EF4-FFF2-40B4-BE49-F238E27FC236}">
                <a16:creationId xmlns="" xmlns:a16="http://schemas.microsoft.com/office/drawing/2014/main" id="{473C8BE3-F8B3-450E-9381-54889472EEB0}"/>
              </a:ext>
            </a:extLst>
          </p:cNvPr>
          <p:cNvSpPr/>
          <p:nvPr/>
        </p:nvSpPr>
        <p:spPr>
          <a:xfrm>
            <a:off x="6169891" y="4119418"/>
            <a:ext cx="1311564" cy="6188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193995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500" fill="hold"/>
                                        <p:tgtEl>
                                          <p:spTgt spid="1026"/>
                                        </p:tgtEl>
                                        <p:attrNameLst>
                                          <p:attrName>ppt_x</p:attrName>
                                        </p:attrNameLst>
                                      </p:cBhvr>
                                      <p:tavLst>
                                        <p:tav tm="0">
                                          <p:val>
                                            <p:strVal val="#ppt_x"/>
                                          </p:val>
                                        </p:tav>
                                        <p:tav tm="100000">
                                          <p:val>
                                            <p:strVal val="#ppt_x"/>
                                          </p:val>
                                        </p:tav>
                                      </p:tavLst>
                                    </p:anim>
                                    <p:anim calcmode="lin" valueType="num">
                                      <p:cBhvr additive="base">
                                        <p:cTn id="1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32DEC57F-2F85-4F70-9CF3-36CAEB7A3C7A}"/>
              </a:ext>
            </a:extLst>
          </p:cNvPr>
          <p:cNvSpPr txBox="1"/>
          <p:nvPr/>
        </p:nvSpPr>
        <p:spPr>
          <a:xfrm>
            <a:off x="4461163" y="526178"/>
            <a:ext cx="7730837" cy="1918474"/>
          </a:xfrm>
          <a:prstGeom prst="rect">
            <a:avLst/>
          </a:prstGeom>
          <a:noFill/>
        </p:spPr>
        <p:txBody>
          <a:bodyPr wrap="square">
            <a:spAutoFit/>
          </a:bodyPr>
          <a:lstStyle/>
          <a:p>
            <a:pPr defTabSz="457200">
              <a:spcAft>
                <a:spcPts val="750"/>
              </a:spcAft>
            </a:pPr>
            <a:r>
              <a:rPr lang="nl-NL" sz="2800" b="1">
                <a:solidFill>
                  <a:srgbClr val="0000FF"/>
                </a:solidFill>
                <a:latin typeface="Times New Roman" panose="02020603050405020304" pitchFamily="18" charset="0"/>
                <a:ea typeface="Times New Roman" panose="02020603050405020304" pitchFamily="18" charset="0"/>
              </a:rPr>
              <a:t>Câu 3 : </a:t>
            </a:r>
            <a:r>
              <a:rPr lang="en-US" sz="2800" kern="1800">
                <a:solidFill>
                  <a:srgbClr val="333333"/>
                </a:solidFill>
                <a:latin typeface="Times New Roman" panose="02020603050405020304" pitchFamily="18" charset="0"/>
                <a:ea typeface="Times New Roman" panose="02020603050405020304" pitchFamily="18" charset="0"/>
              </a:rPr>
              <a:t>Cho biểu đồ đoạn thẳng biểu diễn chiều cao của một cây đậu trong 5 ngày.</a:t>
            </a:r>
            <a:endParaRPr lang="en-US" sz="2800">
              <a:solidFill>
                <a:prstClr val="black"/>
              </a:solidFill>
              <a:latin typeface="Times New Roman" panose="02020603050405020304" pitchFamily="18" charset="0"/>
              <a:ea typeface="Times New Roman" panose="02020603050405020304" pitchFamily="18" charset="0"/>
            </a:endParaRPr>
          </a:p>
          <a:p>
            <a:pPr defTabSz="457200">
              <a:spcAft>
                <a:spcPts val="750"/>
              </a:spcAft>
            </a:pPr>
            <a:r>
              <a:rPr lang="en-US" sz="2800" kern="1800">
                <a:solidFill>
                  <a:srgbClr val="333333"/>
                </a:solidFill>
                <a:latin typeface="Times New Roman" panose="02020603050405020304" pitchFamily="18" charset="0"/>
                <a:ea typeface="Times New Roman" panose="02020603050405020304" pitchFamily="18" charset="0"/>
              </a:rPr>
              <a:t>Theo em, ngày thứ 5 chiều cao của cây đậu tăng bao nhiêu so với ngày thứ 4?</a:t>
            </a:r>
            <a:endParaRPr lang="en-US" sz="2800">
              <a:solidFill>
                <a:prstClr val="black"/>
              </a:solidFill>
              <a:latin typeface="Times New Roman" panose="02020603050405020304" pitchFamily="18" charset="0"/>
              <a:ea typeface="Times New Roman" panose="02020603050405020304" pitchFamily="18" charset="0"/>
            </a:endParaRPr>
          </a:p>
        </p:txBody>
      </p:sp>
      <p:pic>
        <p:nvPicPr>
          <p:cNvPr id="2050" name="Picture 2" descr="Cho biểu đồ đoạn thẳng biểu diễn chiều cao của một cây đậu trong 5 ngày. (ảnh 1)">
            <a:extLst>
              <a:ext uri="{FF2B5EF4-FFF2-40B4-BE49-F238E27FC236}">
                <a16:creationId xmlns="" xmlns:a16="http://schemas.microsoft.com/office/drawing/2014/main" id="{D7ECB8C4-3523-4C11-A563-77EFD6C1724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898" y="2307017"/>
            <a:ext cx="6730183" cy="438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 xmlns:a16="http://schemas.microsoft.com/office/drawing/2014/main" id="{6A510C5F-98C1-464F-9F8E-BAF275EAB53E}"/>
              </a:ext>
            </a:extLst>
          </p:cNvPr>
          <p:cNvSpPr txBox="1"/>
          <p:nvPr/>
        </p:nvSpPr>
        <p:spPr>
          <a:xfrm>
            <a:off x="6855753" y="3213019"/>
            <a:ext cx="5242461" cy="1684564"/>
          </a:xfrm>
          <a:prstGeom prst="rect">
            <a:avLst/>
          </a:prstGeom>
          <a:noFill/>
        </p:spPr>
        <p:txBody>
          <a:bodyPr wrap="square">
            <a:spAutoFit/>
          </a:bodyPr>
          <a:lstStyle/>
          <a:p>
            <a:pPr defTabSz="457200">
              <a:lnSpc>
                <a:spcPct val="200000"/>
              </a:lnSpc>
            </a:pPr>
            <a:r>
              <a:rPr lang="nl-NL" sz="2800" b="1">
                <a:solidFill>
                  <a:srgbClr val="0000FF"/>
                </a:solidFill>
                <a:latin typeface="Times New Roman" panose="02020603050405020304" pitchFamily="18" charset="0"/>
                <a:ea typeface="Times New Roman" panose="02020603050405020304" pitchFamily="18" charset="0"/>
              </a:rPr>
              <a:t>A.</a:t>
            </a:r>
            <a:r>
              <a:rPr lang="nl-NL" sz="2800">
                <a:solidFill>
                  <a:prstClr val="black"/>
                </a:solidFill>
                <a:latin typeface="Times New Roman" panose="02020603050405020304" pitchFamily="18" charset="0"/>
                <a:ea typeface="Times New Roman" panose="02020603050405020304" pitchFamily="18" charset="0"/>
              </a:rPr>
              <a:t> 1,4m					</a:t>
            </a:r>
            <a:r>
              <a:rPr lang="nl-NL" sz="2800" b="1">
                <a:solidFill>
                  <a:srgbClr val="0000FF"/>
                </a:solidFill>
                <a:latin typeface="Times New Roman" panose="02020603050405020304" pitchFamily="18" charset="0"/>
                <a:ea typeface="Times New Roman" panose="02020603050405020304" pitchFamily="18" charset="0"/>
              </a:rPr>
              <a:t>B.</a:t>
            </a:r>
            <a:r>
              <a:rPr lang="nl-NL" sz="2800">
                <a:solidFill>
                  <a:prstClr val="black"/>
                </a:solidFill>
                <a:latin typeface="Times New Roman" panose="02020603050405020304" pitchFamily="18" charset="0"/>
                <a:ea typeface="Times New Roman" panose="02020603050405020304" pitchFamily="18" charset="0"/>
              </a:rPr>
              <a:t> 1,3m</a:t>
            </a:r>
            <a:endParaRPr lang="en-US" sz="2800">
              <a:solidFill>
                <a:prstClr val="black"/>
              </a:solidFill>
              <a:latin typeface="Times New Roman" panose="02020603050405020304" pitchFamily="18" charset="0"/>
              <a:ea typeface="Times New Roman" panose="02020603050405020304" pitchFamily="18" charset="0"/>
            </a:endParaRPr>
          </a:p>
          <a:p>
            <a:pPr defTabSz="457200">
              <a:lnSpc>
                <a:spcPct val="200000"/>
              </a:lnSpc>
            </a:pPr>
            <a:r>
              <a:rPr lang="nl-NL" sz="2800" b="1">
                <a:solidFill>
                  <a:srgbClr val="0000FF"/>
                </a:solidFill>
                <a:latin typeface="Times New Roman" panose="02020603050405020304" pitchFamily="18" charset="0"/>
                <a:ea typeface="Times New Roman" panose="02020603050405020304" pitchFamily="18" charset="0"/>
              </a:rPr>
              <a:t>C.</a:t>
            </a:r>
            <a:r>
              <a:rPr lang="nl-NL" sz="2800">
                <a:solidFill>
                  <a:prstClr val="black"/>
                </a:solidFill>
                <a:latin typeface="Times New Roman" panose="02020603050405020304" pitchFamily="18" charset="0"/>
                <a:ea typeface="Times New Roman" panose="02020603050405020304" pitchFamily="18" charset="0"/>
              </a:rPr>
              <a:t> 1,2m					</a:t>
            </a:r>
            <a:r>
              <a:rPr lang="nl-NL" sz="2800" b="1">
                <a:solidFill>
                  <a:srgbClr val="0000FF"/>
                </a:solidFill>
                <a:latin typeface="Times New Roman" panose="02020603050405020304" pitchFamily="18" charset="0"/>
                <a:ea typeface="Times New Roman" panose="02020603050405020304" pitchFamily="18" charset="0"/>
              </a:rPr>
              <a:t>D. </a:t>
            </a:r>
            <a:r>
              <a:rPr lang="nl-NL" sz="2800">
                <a:solidFill>
                  <a:prstClr val="black"/>
                </a:solidFill>
                <a:latin typeface="Times New Roman" panose="02020603050405020304" pitchFamily="18" charset="0"/>
                <a:ea typeface="Times New Roman" panose="02020603050405020304" pitchFamily="18" charset="0"/>
              </a:rPr>
              <a:t>1,1m</a:t>
            </a:r>
            <a:endParaRPr lang="en-US" sz="2800">
              <a:solidFill>
                <a:prstClr val="black"/>
              </a:solidFill>
              <a:latin typeface="Times New Roman" panose="02020603050405020304" pitchFamily="18" charset="0"/>
              <a:ea typeface="Times New Roman" panose="02020603050405020304" pitchFamily="18" charset="0"/>
            </a:endParaRPr>
          </a:p>
        </p:txBody>
      </p:sp>
      <p:sp>
        <p:nvSpPr>
          <p:cNvPr id="10" name="Oval 9">
            <a:extLst>
              <a:ext uri="{FF2B5EF4-FFF2-40B4-BE49-F238E27FC236}">
                <a16:creationId xmlns="" xmlns:a16="http://schemas.microsoft.com/office/drawing/2014/main" id="{83E58185-523C-497D-95B7-148FE0B195A9}"/>
              </a:ext>
            </a:extLst>
          </p:cNvPr>
          <p:cNvSpPr/>
          <p:nvPr/>
        </p:nvSpPr>
        <p:spPr>
          <a:xfrm>
            <a:off x="9917723" y="4320791"/>
            <a:ext cx="1537398" cy="7033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56677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additive="base">
                                        <p:cTn id="14" dur="500" fill="hold"/>
                                        <p:tgtEl>
                                          <p:spTgt spid="2050"/>
                                        </p:tgtEl>
                                        <p:attrNameLst>
                                          <p:attrName>ppt_x</p:attrName>
                                        </p:attrNameLst>
                                      </p:cBhvr>
                                      <p:tavLst>
                                        <p:tav tm="0">
                                          <p:val>
                                            <p:strVal val="#ppt_x"/>
                                          </p:val>
                                        </p:tav>
                                        <p:tav tm="100000">
                                          <p:val>
                                            <p:strVal val="#ppt_x"/>
                                          </p:val>
                                        </p:tav>
                                      </p:tavLst>
                                    </p:anim>
                                    <p:anim calcmode="lin" valueType="num">
                                      <p:cBhvr additive="base">
                                        <p:cTn id="15"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z3559809300782_dce884ffedc6d55429a584d29526cb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151" y="1403257"/>
            <a:ext cx="11522603" cy="339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0357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0E0D8EA2-0FEC-4FE9-A021-A29FFBF67263}"/>
              </a:ext>
            </a:extLst>
          </p:cNvPr>
          <p:cNvSpPr txBox="1"/>
          <p:nvPr/>
        </p:nvSpPr>
        <p:spPr>
          <a:xfrm>
            <a:off x="5350177" y="547971"/>
            <a:ext cx="6719836" cy="1384995"/>
          </a:xfrm>
          <a:prstGeom prst="rect">
            <a:avLst/>
          </a:prstGeom>
          <a:noFill/>
        </p:spPr>
        <p:txBody>
          <a:bodyPr wrap="square">
            <a:spAutoFit/>
          </a:bodyPr>
          <a:lstStyle/>
          <a:p>
            <a:pPr defTabSz="457200">
              <a:spcAft>
                <a:spcPts val="750"/>
              </a:spcAft>
            </a:pPr>
            <a:r>
              <a:rPr lang="nl-NL" sz="2800" b="1">
                <a:solidFill>
                  <a:srgbClr val="0000FF"/>
                </a:solidFill>
                <a:latin typeface="Times New Roman" panose="02020603050405020304" pitchFamily="18" charset="0"/>
                <a:ea typeface="Times New Roman" panose="02020603050405020304" pitchFamily="18" charset="0"/>
              </a:rPr>
              <a:t>Câu 4: </a:t>
            </a:r>
            <a:r>
              <a:rPr lang="en-US" sz="2800" kern="1800">
                <a:solidFill>
                  <a:srgbClr val="333333"/>
                </a:solidFill>
                <a:latin typeface="Times New Roman" panose="02020603050405020304" pitchFamily="18" charset="0"/>
                <a:ea typeface="Times New Roman" panose="02020603050405020304" pitchFamily="18" charset="0"/>
              </a:rPr>
              <a:t>Cho biểu đồ biểu diễn số vụ tai nạn giao thông (TNGT) của nước ta trong giai đoạn từ năm 2016 đến 2020</a:t>
            </a:r>
            <a:endParaRPr lang="en-US" sz="2800">
              <a:solidFill>
                <a:prstClr val="black"/>
              </a:solidFill>
              <a:latin typeface="Times New Roman" panose="02020603050405020304" pitchFamily="18" charset="0"/>
              <a:ea typeface="Times New Roman" panose="02020603050405020304" pitchFamily="18" charset="0"/>
            </a:endParaRPr>
          </a:p>
        </p:txBody>
      </p:sp>
      <p:pic>
        <p:nvPicPr>
          <p:cNvPr id="3074" name="Picture 2" descr="Cho biểu đồ biểu diễn số vụ tai nạn giao thông (TNGT) của nước ta trong giai đoạn  (ảnh 1)">
            <a:extLst>
              <a:ext uri="{FF2B5EF4-FFF2-40B4-BE49-F238E27FC236}">
                <a16:creationId xmlns="" xmlns:a16="http://schemas.microsoft.com/office/drawing/2014/main" id="{777786F6-63CA-4312-A633-DC06B9B34A6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0177" y="2054757"/>
            <a:ext cx="6678270" cy="397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 xmlns:a16="http://schemas.microsoft.com/office/drawing/2014/main" id="{3B52C092-C59A-458E-A472-0051E8628846}"/>
              </a:ext>
            </a:extLst>
          </p:cNvPr>
          <p:cNvSpPr txBox="1"/>
          <p:nvPr/>
        </p:nvSpPr>
        <p:spPr>
          <a:xfrm>
            <a:off x="265712" y="1614645"/>
            <a:ext cx="5000161" cy="1815882"/>
          </a:xfrm>
          <a:prstGeom prst="rect">
            <a:avLst/>
          </a:prstGeom>
          <a:noFill/>
        </p:spPr>
        <p:txBody>
          <a:bodyPr wrap="square">
            <a:spAutoFit/>
          </a:bodyPr>
          <a:lstStyle/>
          <a:p>
            <a:pPr defTabSz="457200">
              <a:spcAft>
                <a:spcPts val="750"/>
              </a:spcAft>
            </a:pPr>
            <a:r>
              <a:rPr lang="en-US" sz="2800" kern="1800">
                <a:solidFill>
                  <a:srgbClr val="333333"/>
                </a:solidFill>
                <a:latin typeface="Times New Roman" panose="02020603050405020304" pitchFamily="18" charset="0"/>
                <a:ea typeface="Times New Roman" panose="02020603050405020304" pitchFamily="18" charset="0"/>
              </a:rPr>
              <a:t>Hỏi số vụ TNGT năm 2020 đã giảm bao nhiêu phần trăm so với năm 2019 (làm tròn kết quả đến hàng phần mười)?</a:t>
            </a:r>
            <a:endParaRPr lang="en-US" sz="2800">
              <a:solidFill>
                <a:prstClr val="black"/>
              </a:solidFill>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 xmlns:a16="http://schemas.microsoft.com/office/drawing/2014/main" id="{B9BD565C-4597-4154-A3CA-9084248F89A9}"/>
              </a:ext>
            </a:extLst>
          </p:cNvPr>
          <p:cNvSpPr txBox="1"/>
          <p:nvPr/>
        </p:nvSpPr>
        <p:spPr>
          <a:xfrm>
            <a:off x="350016" y="3223931"/>
            <a:ext cx="4077119" cy="3408112"/>
          </a:xfrm>
          <a:prstGeom prst="rect">
            <a:avLst/>
          </a:prstGeom>
          <a:noFill/>
        </p:spPr>
        <p:txBody>
          <a:bodyPr wrap="square">
            <a:spAutoFit/>
          </a:bodyPr>
          <a:lstStyle/>
          <a:p>
            <a:pPr defTabSz="457200">
              <a:lnSpc>
                <a:spcPct val="200000"/>
              </a:lnSpc>
            </a:pPr>
            <a:r>
              <a:rPr lang="nl-NL" sz="2800" b="1">
                <a:solidFill>
                  <a:srgbClr val="0000FF"/>
                </a:solidFill>
                <a:latin typeface="Times New Roman" panose="02020603050405020304" pitchFamily="18" charset="0"/>
                <a:ea typeface="Times New Roman" panose="02020603050405020304" pitchFamily="18" charset="0"/>
              </a:rPr>
              <a:t>A. </a:t>
            </a:r>
            <a:r>
              <a:rPr lang="nl-NL" sz="2800">
                <a:solidFill>
                  <a:prstClr val="black"/>
                </a:solidFill>
                <a:latin typeface="Times New Roman" panose="02020603050405020304" pitchFamily="18" charset="0"/>
                <a:ea typeface="Times New Roman" panose="02020603050405020304" pitchFamily="18" charset="0"/>
              </a:rPr>
              <a:t>16,7%				</a:t>
            </a:r>
          </a:p>
          <a:p>
            <a:pPr defTabSz="457200">
              <a:lnSpc>
                <a:spcPct val="200000"/>
              </a:lnSpc>
            </a:pPr>
            <a:r>
              <a:rPr lang="nl-NL" sz="2800" b="1">
                <a:solidFill>
                  <a:srgbClr val="0000FF"/>
                </a:solidFill>
                <a:latin typeface="Times New Roman" panose="02020603050405020304" pitchFamily="18" charset="0"/>
                <a:ea typeface="Times New Roman" panose="02020603050405020304" pitchFamily="18" charset="0"/>
              </a:rPr>
              <a:t>B. </a:t>
            </a:r>
            <a:r>
              <a:rPr lang="nl-NL" sz="2800">
                <a:solidFill>
                  <a:prstClr val="black"/>
                </a:solidFill>
                <a:latin typeface="Times New Roman" panose="02020603050405020304" pitchFamily="18" charset="0"/>
                <a:ea typeface="Times New Roman" panose="02020603050405020304" pitchFamily="18" charset="0"/>
              </a:rPr>
              <a:t>17,7%</a:t>
            </a:r>
            <a:endParaRPr lang="en-US" sz="2800">
              <a:solidFill>
                <a:prstClr val="black"/>
              </a:solidFill>
              <a:latin typeface="Times New Roman" panose="02020603050405020304" pitchFamily="18" charset="0"/>
              <a:ea typeface="Times New Roman" panose="02020603050405020304" pitchFamily="18" charset="0"/>
            </a:endParaRPr>
          </a:p>
          <a:p>
            <a:pPr defTabSz="457200">
              <a:lnSpc>
                <a:spcPct val="200000"/>
              </a:lnSpc>
            </a:pPr>
            <a:r>
              <a:rPr lang="nl-NL" sz="2800" b="1">
                <a:solidFill>
                  <a:srgbClr val="0000FF"/>
                </a:solidFill>
                <a:latin typeface="Times New Roman" panose="02020603050405020304" pitchFamily="18" charset="0"/>
                <a:ea typeface="Times New Roman" panose="02020603050405020304" pitchFamily="18" charset="0"/>
              </a:rPr>
              <a:t>C. </a:t>
            </a:r>
            <a:r>
              <a:rPr lang="nl-NL" sz="2800">
                <a:solidFill>
                  <a:prstClr val="black"/>
                </a:solidFill>
                <a:latin typeface="Times New Roman" panose="02020603050405020304" pitchFamily="18" charset="0"/>
                <a:ea typeface="Times New Roman" panose="02020603050405020304" pitchFamily="18" charset="0"/>
              </a:rPr>
              <a:t>18,7%					</a:t>
            </a:r>
          </a:p>
          <a:p>
            <a:pPr defTabSz="457200">
              <a:lnSpc>
                <a:spcPct val="200000"/>
              </a:lnSpc>
            </a:pPr>
            <a:r>
              <a:rPr lang="nl-NL" sz="2800" b="1">
                <a:solidFill>
                  <a:srgbClr val="0000FF"/>
                </a:solidFill>
                <a:latin typeface="Times New Roman" panose="02020603050405020304" pitchFamily="18" charset="0"/>
                <a:ea typeface="Times New Roman" panose="02020603050405020304" pitchFamily="18" charset="0"/>
              </a:rPr>
              <a:t>D. </a:t>
            </a:r>
            <a:r>
              <a:rPr lang="nl-NL" sz="2800">
                <a:solidFill>
                  <a:prstClr val="black"/>
                </a:solidFill>
                <a:latin typeface="Times New Roman" panose="02020603050405020304" pitchFamily="18" charset="0"/>
                <a:ea typeface="Times New Roman" panose="02020603050405020304" pitchFamily="18" charset="0"/>
              </a:rPr>
              <a:t>19,7%</a:t>
            </a:r>
            <a:endParaRPr lang="en-US" sz="2800">
              <a:solidFill>
                <a:prstClr val="black"/>
              </a:solidFill>
              <a:latin typeface="Times New Roman" panose="02020603050405020304" pitchFamily="18" charset="0"/>
              <a:ea typeface="Times New Roman" panose="02020603050405020304" pitchFamily="18" charset="0"/>
            </a:endParaRPr>
          </a:p>
        </p:txBody>
      </p:sp>
      <p:sp>
        <p:nvSpPr>
          <p:cNvPr id="13" name="Oval 12">
            <a:extLst>
              <a:ext uri="{FF2B5EF4-FFF2-40B4-BE49-F238E27FC236}">
                <a16:creationId xmlns="" xmlns:a16="http://schemas.microsoft.com/office/drawing/2014/main" id="{475EB873-F2FF-4E74-BA24-E2740042B26C}"/>
              </a:ext>
            </a:extLst>
          </p:cNvPr>
          <p:cNvSpPr/>
          <p:nvPr/>
        </p:nvSpPr>
        <p:spPr>
          <a:xfrm>
            <a:off x="265712" y="4350936"/>
            <a:ext cx="1593233" cy="6029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35046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heel(1)">
                                      <p:cBhvr>
                                        <p:cTn id="12" dur="2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4" grpId="0"/>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48D7EF6-C35B-41F0-A559-204098355A71}"/>
              </a:ext>
            </a:extLst>
          </p:cNvPr>
          <p:cNvSpPr txBox="1"/>
          <p:nvPr/>
        </p:nvSpPr>
        <p:spPr>
          <a:xfrm>
            <a:off x="6015613" y="676645"/>
            <a:ext cx="5720862" cy="1384995"/>
          </a:xfrm>
          <a:prstGeom prst="rect">
            <a:avLst/>
          </a:prstGeom>
          <a:noFill/>
        </p:spPr>
        <p:txBody>
          <a:bodyPr wrap="square">
            <a:spAutoFit/>
          </a:bodyPr>
          <a:lstStyle/>
          <a:p>
            <a:pPr defTabSz="457200">
              <a:spcAft>
                <a:spcPts val="750"/>
              </a:spcAft>
            </a:pPr>
            <a:r>
              <a:rPr lang="nl-NL" sz="2800" b="1">
                <a:solidFill>
                  <a:srgbClr val="0000FF"/>
                </a:solidFill>
                <a:latin typeface="Times New Roman" panose="02020603050405020304" pitchFamily="18" charset="0"/>
                <a:ea typeface="Times New Roman" panose="02020603050405020304" pitchFamily="18" charset="0"/>
              </a:rPr>
              <a:t>Câu 5: </a:t>
            </a:r>
            <a:r>
              <a:rPr lang="en-US" sz="2800" kern="1800">
                <a:solidFill>
                  <a:srgbClr val="333333"/>
                </a:solidFill>
                <a:latin typeface="Times New Roman" panose="02020603050405020304" pitchFamily="18" charset="0"/>
                <a:ea typeface="Times New Roman" panose="02020603050405020304" pitchFamily="18" charset="0"/>
              </a:rPr>
              <a:t>Biểu đồ dưới đây cho biết kỉ lục thế giới về thời gian chạy cự li 100 m trong các năm từ 1912 đến 2005:</a:t>
            </a:r>
            <a:endParaRPr lang="en-US" sz="2800">
              <a:solidFill>
                <a:prstClr val="black"/>
              </a:solidFill>
              <a:latin typeface="Times New Roman" panose="02020603050405020304" pitchFamily="18" charset="0"/>
              <a:ea typeface="Times New Roman" panose="02020603050405020304" pitchFamily="18" charset="0"/>
            </a:endParaRPr>
          </a:p>
        </p:txBody>
      </p:sp>
      <p:pic>
        <p:nvPicPr>
          <p:cNvPr id="4098" name="Picture 2" descr="Biểu đồ dưới đây cho biết kỉ lục thế giới về thời gian chạy cự li 100 m trong  (ảnh 1)">
            <a:extLst>
              <a:ext uri="{FF2B5EF4-FFF2-40B4-BE49-F238E27FC236}">
                <a16:creationId xmlns="" xmlns:a16="http://schemas.microsoft.com/office/drawing/2014/main" id="{E2D33E44-0ADA-4E8E-B17F-5787BC620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5695" y="2161193"/>
            <a:ext cx="7672473" cy="37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 xmlns:a16="http://schemas.microsoft.com/office/drawing/2014/main" id="{FC2514CC-20AD-4065-8225-0DCF4A0707CE}"/>
              </a:ext>
            </a:extLst>
          </p:cNvPr>
          <p:cNvSpPr txBox="1"/>
          <p:nvPr/>
        </p:nvSpPr>
        <p:spPr>
          <a:xfrm>
            <a:off x="299220" y="1613118"/>
            <a:ext cx="4116475" cy="1815882"/>
          </a:xfrm>
          <a:prstGeom prst="rect">
            <a:avLst/>
          </a:prstGeom>
          <a:noFill/>
        </p:spPr>
        <p:txBody>
          <a:bodyPr wrap="square">
            <a:spAutoFit/>
          </a:bodyPr>
          <a:lstStyle/>
          <a:p>
            <a:pPr defTabSz="457200">
              <a:spcAft>
                <a:spcPts val="750"/>
              </a:spcAft>
            </a:pPr>
            <a:r>
              <a:rPr lang="en-US" sz="2800" kern="1800">
                <a:solidFill>
                  <a:srgbClr val="333333"/>
                </a:solidFill>
                <a:latin typeface="Times New Roman" panose="02020603050405020304" pitchFamily="18" charset="0"/>
                <a:ea typeface="Times New Roman" panose="02020603050405020304" pitchFamily="18" charset="0"/>
              </a:rPr>
              <a:t>Hỏi từ năm 1912 đến 2005, kỉ lục thế giới về chạy cự li 100 m đã giảm được bao nhiêu giây?</a:t>
            </a:r>
            <a:endParaRPr lang="en-US" sz="2800">
              <a:solidFill>
                <a:prstClr val="black"/>
              </a:solidFill>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 xmlns:a16="http://schemas.microsoft.com/office/drawing/2014/main" id="{A1F84ED6-5C2F-4F36-814D-C39A2B9A9DCB}"/>
              </a:ext>
            </a:extLst>
          </p:cNvPr>
          <p:cNvSpPr txBox="1"/>
          <p:nvPr/>
        </p:nvSpPr>
        <p:spPr>
          <a:xfrm>
            <a:off x="426782" y="3249025"/>
            <a:ext cx="2388995" cy="3408112"/>
          </a:xfrm>
          <a:prstGeom prst="rect">
            <a:avLst/>
          </a:prstGeom>
          <a:noFill/>
        </p:spPr>
        <p:txBody>
          <a:bodyPr wrap="square">
            <a:spAutoFit/>
          </a:bodyPr>
          <a:lstStyle/>
          <a:p>
            <a:pPr defTabSz="457200">
              <a:lnSpc>
                <a:spcPct val="200000"/>
              </a:lnSpc>
            </a:pPr>
            <a:r>
              <a:rPr lang="nl-NL"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 0,81 giây</a:t>
            </a:r>
          </a:p>
          <a:p>
            <a:pPr defTabSz="457200">
              <a:lnSpc>
                <a:spcPct val="200000"/>
              </a:lnSpc>
            </a:pPr>
            <a:r>
              <a:rPr lang="nl-NL"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 0,83 giây</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defTabSz="457200">
              <a:lnSpc>
                <a:spcPct val="200000"/>
              </a:lnSpc>
            </a:pPr>
            <a:r>
              <a:rPr lang="nl-NL"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 0,85 giây</a:t>
            </a:r>
          </a:p>
          <a:p>
            <a:pPr defTabSz="457200">
              <a:lnSpc>
                <a:spcPct val="200000"/>
              </a:lnSpc>
            </a:pPr>
            <a:r>
              <a:rPr lang="nl-NL"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 0,87 giây</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 xmlns:a16="http://schemas.microsoft.com/office/drawing/2014/main" id="{F4CF1EDA-C696-4C9A-91ED-167DC9DDAE37}"/>
              </a:ext>
            </a:extLst>
          </p:cNvPr>
          <p:cNvSpPr/>
          <p:nvPr/>
        </p:nvSpPr>
        <p:spPr>
          <a:xfrm>
            <a:off x="299220" y="4381081"/>
            <a:ext cx="2042046" cy="612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17985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additive="base">
                                        <p:cTn id="13" dur="500" fill="hold"/>
                                        <p:tgtEl>
                                          <p:spTgt spid="4098"/>
                                        </p:tgtEl>
                                        <p:attrNameLst>
                                          <p:attrName>ppt_x</p:attrName>
                                        </p:attrNameLst>
                                      </p:cBhvr>
                                      <p:tavLst>
                                        <p:tav tm="0">
                                          <p:val>
                                            <p:strVal val="#ppt_x"/>
                                          </p:val>
                                        </p:tav>
                                        <p:tav tm="100000">
                                          <p:val>
                                            <p:strVal val="#ppt_x"/>
                                          </p:val>
                                        </p:tav>
                                      </p:tavLst>
                                    </p:anim>
                                    <p:anim calcmode="lin" valueType="num">
                                      <p:cBhvr additive="base">
                                        <p:cTn id="14"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BE5BB302-B9D1-46E2-A64D-B2EED8530702}"/>
              </a:ext>
            </a:extLst>
          </p:cNvPr>
          <p:cNvSpPr txBox="1"/>
          <p:nvPr/>
        </p:nvSpPr>
        <p:spPr>
          <a:xfrm>
            <a:off x="2253343" y="1171192"/>
            <a:ext cx="8558684" cy="1381089"/>
          </a:xfrm>
          <a:prstGeom prst="rect">
            <a:avLst/>
          </a:prstGeom>
          <a:noFill/>
        </p:spPr>
        <p:txBody>
          <a:bodyPr wrap="square">
            <a:spAutoFit/>
          </a:bodyPr>
          <a:lstStyle/>
          <a:p>
            <a:pPr algn="just" defTabSz="457200"/>
            <a:r>
              <a:rPr lang="en-US" sz="2800" b="1">
                <a:solidFill>
                  <a:srgbClr val="0000FF"/>
                </a:solidFill>
                <a:latin typeface="Times New Roman" panose="02020603050405020304" pitchFamily="18" charset="0"/>
                <a:ea typeface="Times New Roman" panose="02020603050405020304" pitchFamily="18" charset="0"/>
              </a:rPr>
              <a:t>GIAO VIỆC VỀ NHÀ</a:t>
            </a:r>
            <a:endParaRPr lang="en-US" sz="2800">
              <a:solidFill>
                <a:prstClr val="black"/>
              </a:solidFill>
              <a:latin typeface="Times New Roman" panose="02020603050405020304" pitchFamily="18" charset="0"/>
              <a:ea typeface="Times New Roman" panose="02020603050405020304" pitchFamily="18" charset="0"/>
            </a:endParaRPr>
          </a:p>
          <a:p>
            <a:pPr marL="342900" indent="-342900" defTabSz="457200">
              <a:buFont typeface="Times New Roman" panose="02020603050405020304" pitchFamily="18" charset="0"/>
              <a:buChar char="-"/>
            </a:pPr>
            <a:r>
              <a:rPr lang="nl-NL" sz="2800">
                <a:solidFill>
                  <a:prstClr val="black"/>
                </a:solidFill>
                <a:latin typeface="Times New Roman" panose="02020603050405020304" pitchFamily="18" charset="0"/>
                <a:ea typeface="Times New Roman" panose="02020603050405020304" pitchFamily="18" charset="0"/>
              </a:rPr>
              <a:t>Coi lại bài học cũ, làm các bài tập 2, 3 trong SGK</a:t>
            </a:r>
            <a:endParaRPr lang="en-US" sz="2800">
              <a:solidFill>
                <a:prstClr val="black"/>
              </a:solidFill>
              <a:latin typeface="Times New Roman" panose="02020603050405020304" pitchFamily="18" charset="0"/>
              <a:ea typeface="Times New Roman" panose="02020603050405020304" pitchFamily="18" charset="0"/>
            </a:endParaRPr>
          </a:p>
          <a:p>
            <a:pPr marL="342900" indent="-342900" defTabSz="457200">
              <a:buFont typeface="Times New Roman" panose="02020603050405020304" pitchFamily="18" charset="0"/>
              <a:buChar char="-"/>
            </a:pPr>
            <a:r>
              <a:rPr lang="nl-NL" sz="2800">
                <a:solidFill>
                  <a:prstClr val="black"/>
                </a:solidFill>
                <a:latin typeface="Times New Roman" panose="02020603050405020304" pitchFamily="18" charset="0"/>
                <a:ea typeface="Times New Roman" panose="02020603050405020304" pitchFamily="18" charset="0"/>
              </a:rPr>
              <a:t>Chuẩn bị phần luyện tập.</a:t>
            </a:r>
            <a:endParaRPr lang="en-US" sz="2800">
              <a:solidFill>
                <a:prstClr val="black"/>
              </a:solidFill>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 xmlns:a16="http://schemas.microsoft.com/office/drawing/2014/main" id="{F78C3475-41EB-416F-A540-3670394187A6}"/>
              </a:ext>
            </a:extLst>
          </p:cNvPr>
          <p:cNvSpPr txBox="1"/>
          <p:nvPr/>
        </p:nvSpPr>
        <p:spPr>
          <a:xfrm>
            <a:off x="6652010" y="3903674"/>
            <a:ext cx="3808324" cy="1200329"/>
          </a:xfrm>
          <a:prstGeom prst="rect">
            <a:avLst/>
          </a:prstGeom>
          <a:noFill/>
        </p:spPr>
        <p:txBody>
          <a:bodyPr wrap="square" rtlCol="0">
            <a:spAutoFit/>
          </a:bodyPr>
          <a:lstStyle/>
          <a:p>
            <a:pPr defTabSz="457200"/>
            <a:r>
              <a:rPr lang="en-US" sz="7200" i="1">
                <a:solidFill>
                  <a:srgbClr val="FF0000"/>
                </a:solidFill>
                <a:latin typeface="Times New Roman" panose="02020603050405020304" pitchFamily="18" charset="0"/>
                <a:cs typeface="Times New Roman" panose="02020603050405020304" pitchFamily="18" charset="0"/>
              </a:rPr>
              <a:t>Cám ơn!</a:t>
            </a:r>
          </a:p>
        </p:txBody>
      </p:sp>
    </p:spTree>
    <p:extLst>
      <p:ext uri="{BB962C8B-B14F-4D97-AF65-F5344CB8AC3E}">
        <p14:creationId xmlns:p14="http://schemas.microsoft.com/office/powerpoint/2010/main" val="139571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6000" b="-16000"/>
          </a:stretch>
        </a:blipFill>
        <a:effectLst/>
      </p:bgPr>
    </p:bg>
    <p:spTree>
      <p:nvGrpSpPr>
        <p:cNvPr id="1" name=""/>
        <p:cNvGrpSpPr/>
        <p:nvPr/>
      </p:nvGrpSpPr>
      <p:grpSpPr>
        <a:xfrm>
          <a:off x="0" y="0"/>
          <a:ext cx="0" cy="0"/>
          <a:chOff x="0" y="0"/>
          <a:chExt cx="0" cy="0"/>
        </a:xfrm>
      </p:grpSpPr>
      <p:sp>
        <p:nvSpPr>
          <p:cNvPr id="2" name="Line 2">
            <a:extLst>
              <a:ext uri="{FF2B5EF4-FFF2-40B4-BE49-F238E27FC236}">
                <a16:creationId xmlns="" xmlns:a16="http://schemas.microsoft.com/office/drawing/2014/main" id="{B1FCD977-79E8-461C-9BF5-EF40586ED9CC}"/>
              </a:ext>
            </a:extLst>
          </p:cNvPr>
          <p:cNvSpPr>
            <a:spLocks noChangeShapeType="1"/>
          </p:cNvSpPr>
          <p:nvPr/>
        </p:nvSpPr>
        <p:spPr bwMode="auto">
          <a:xfrm>
            <a:off x="2625725" y="-14288"/>
            <a:ext cx="0" cy="327660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 name="Text Box 8">
            <a:extLst>
              <a:ext uri="{FF2B5EF4-FFF2-40B4-BE49-F238E27FC236}">
                <a16:creationId xmlns="" xmlns:a16="http://schemas.microsoft.com/office/drawing/2014/main" id="{421ADBCF-D4A1-45AD-9714-27F26C2A8689}"/>
              </a:ext>
            </a:extLst>
          </p:cNvPr>
          <p:cNvSpPr txBox="1">
            <a:spLocks noChangeArrowheads="1"/>
          </p:cNvSpPr>
          <p:nvPr/>
        </p:nvSpPr>
        <p:spPr bwMode="auto">
          <a:xfrm>
            <a:off x="1862797" y="219347"/>
            <a:ext cx="853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5400" b="1" dirty="0">
                <a:solidFill>
                  <a:srgbClr val="FF0066"/>
                </a:solidFill>
                <a:latin typeface="Times New Roman" panose="02020603050405020304" pitchFamily="18" charset="0"/>
                <a:cs typeface="Times New Roman" panose="02020603050405020304" pitchFamily="18" charset="0"/>
              </a:rPr>
              <a:t>TIẾT …..</a:t>
            </a:r>
          </a:p>
        </p:txBody>
      </p:sp>
      <p:sp>
        <p:nvSpPr>
          <p:cNvPr id="4" name="Rectangle 2">
            <a:extLst>
              <a:ext uri="{FF2B5EF4-FFF2-40B4-BE49-F238E27FC236}">
                <a16:creationId xmlns="" xmlns:a16="http://schemas.microsoft.com/office/drawing/2014/main" id="{3766E115-EF35-475C-9205-CDC815EB80DF}"/>
              </a:ext>
            </a:extLst>
          </p:cNvPr>
          <p:cNvSpPr/>
          <p:nvPr/>
        </p:nvSpPr>
        <p:spPr>
          <a:xfrm>
            <a:off x="1283745" y="1009628"/>
            <a:ext cx="9924833" cy="1754326"/>
          </a:xfrm>
          <a:prstGeom prst="rect">
            <a:avLst/>
          </a:prstGeom>
          <a:noFill/>
        </p:spPr>
        <p:txBody>
          <a:bodyPr wrap="none" lIns="91440" tIns="45720" rIns="91440" bIns="45720">
            <a:spAutoFit/>
          </a:bodyPr>
          <a:lstStyle/>
          <a:p>
            <a:pPr algn="ctr"/>
            <a:r>
              <a:rPr lang="en-US" sz="5400" b="1" u="sng" cap="none" spc="0"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Bài 3:</a:t>
            </a:r>
            <a:r>
              <a:rPr lang="en-US" sz="5400" b="1" cap="none" spc="0"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BIỂU ĐỒ ĐOẠN THẲNG</a:t>
            </a:r>
            <a:endParaRPr lang="en-US" sz="5400" b="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endParaRPr>
          </a:p>
          <a:p>
            <a:pPr algn="ctr"/>
            <a:r>
              <a:rPr lang="en-US" sz="5400" b="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(Tiết 1, 2)</a:t>
            </a:r>
            <a:endParaRPr lang="en-US" sz="54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08773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647551"/>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77CE9DA1-CFCC-44CF-A3CB-81107D528218}"/>
              </a:ext>
            </a:extLst>
          </p:cNvPr>
          <p:cNvSpPr txBox="1"/>
          <p:nvPr/>
        </p:nvSpPr>
        <p:spPr>
          <a:xfrm>
            <a:off x="0" y="16934"/>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effectLst/>
                <a:latin typeface="Times New Roman" pitchFamily="18" charset="0"/>
                <a:ea typeface="Calibri" panose="020F0502020204030204" pitchFamily="34" charset="0"/>
                <a:cs typeface="Times New Roman" pitchFamily="18" charset="0"/>
              </a:rPr>
              <a:t>Tiết </a:t>
            </a:r>
            <a:r>
              <a:rPr lang="en-US" sz="3200" b="1" dirty="0" smtClean="0">
                <a:solidFill>
                  <a:srgbClr val="FF0000"/>
                </a:solidFill>
                <a:latin typeface="Times New Roman" pitchFamily="18" charset="0"/>
                <a:ea typeface="Calibri" panose="020F0502020204030204" pitchFamily="34" charset="0"/>
                <a:cs typeface="Times New Roman" pitchFamily="18" charset="0"/>
              </a:rPr>
              <a:t>…</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Bài </a:t>
            </a:r>
            <a:r>
              <a:rPr lang="en-US" sz="3200" b="1" dirty="0">
                <a:solidFill>
                  <a:srgbClr val="FF0000"/>
                </a:solidFill>
                <a:latin typeface="Times New Roman" pitchFamily="18" charset="0"/>
                <a:ea typeface="Calibri" panose="020F0502020204030204" pitchFamily="34" charset="0"/>
                <a:cs typeface="Times New Roman" pitchFamily="18" charset="0"/>
              </a:rPr>
              <a:t>3</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smtClean="0">
                <a:solidFill>
                  <a:srgbClr val="FFFFFF"/>
                </a:solidFill>
                <a:latin typeface="Times New Roman" pitchFamily="18" charset="0"/>
                <a:ea typeface="Calibri" panose="020F0502020204030204" pitchFamily="34" charset="0"/>
                <a:cs typeface="Times New Roman" pitchFamily="18" charset="0"/>
              </a:rPr>
              <a:t>BIỂU ĐỒ ĐOẠN THẲNG</a:t>
            </a:r>
            <a:endParaRPr lang="vi-VN" sz="3200" b="1" dirty="0">
              <a:solidFill>
                <a:srgbClr val="FFFFFF"/>
              </a:solidFill>
              <a:latin typeface="Times New Roman" pitchFamily="18" charset="0"/>
              <a:cs typeface="Times New Roman" pitchFamily="18" charset="0"/>
            </a:endParaRPr>
          </a:p>
        </p:txBody>
      </p:sp>
      <p:sp>
        <p:nvSpPr>
          <p:cNvPr id="6" name="Hộp Văn bản 5">
            <a:extLst>
              <a:ext uri="{FF2B5EF4-FFF2-40B4-BE49-F238E27FC236}">
                <a16:creationId xmlns="" xmlns:a16="http://schemas.microsoft.com/office/drawing/2014/main" id="{16336C16-5CCD-471A-A6C9-53B8EA177AE9}"/>
              </a:ext>
            </a:extLst>
          </p:cNvPr>
          <p:cNvSpPr txBox="1"/>
          <p:nvPr/>
        </p:nvSpPr>
        <p:spPr>
          <a:xfrm>
            <a:off x="31864" y="643466"/>
            <a:ext cx="6368936"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effectLst/>
                <a:latin typeface="Times New Roman" pitchFamily="18" charset="0"/>
                <a:ea typeface="Calibri" panose="020F0502020204030204" pitchFamily="34" charset="0"/>
                <a:cs typeface="Times New Roman" pitchFamily="18" charset="0"/>
              </a:rPr>
              <a:t>1. </a:t>
            </a:r>
            <a:r>
              <a:rPr lang="en-US" sz="3200" b="1" dirty="0" smtClean="0">
                <a:solidFill>
                  <a:srgbClr val="FF0000"/>
                </a:solidFill>
                <a:latin typeface="Times New Roman" pitchFamily="18" charset="0"/>
                <a:ea typeface="Calibri" panose="020F0502020204030204" pitchFamily="34" charset="0"/>
                <a:cs typeface="Times New Roman" pitchFamily="18" charset="0"/>
              </a:rPr>
              <a:t>Giới thiệu biểu đồ đoạn thẳng</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a:t>
            </a:r>
            <a:endParaRPr lang="vi-VN" sz="3200" b="1" dirty="0">
              <a:solidFill>
                <a:srgbClr val="FFFFFF"/>
              </a:solidFill>
              <a:latin typeface="Times New Roman" pitchFamily="18" charset="0"/>
              <a:cs typeface="Times New Roman" pitchFamily="18" charset="0"/>
            </a:endParaRP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1864" y="1302108"/>
            <a:ext cx="1009651"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pngtree-student-learn-write-homework-thinking-about-the-problem-png-image_381912.jpg"/>
          <p:cNvPicPr>
            <a:picLocks noChangeAspect="1"/>
          </p:cNvPicPr>
          <p:nvPr/>
        </p:nvPicPr>
        <p:blipFill>
          <a:blip r:embed="rId3" cstate="print">
            <a:lum bright="10000"/>
          </a:blip>
          <a:stretch>
            <a:fillRect/>
          </a:stretch>
        </p:blipFill>
        <p:spPr>
          <a:xfrm>
            <a:off x="276224" y="3924297"/>
            <a:ext cx="2724151" cy="2724151"/>
          </a:xfrm>
          <a:prstGeom prst="rect">
            <a:avLst/>
          </a:prstGeom>
        </p:spPr>
      </p:pic>
      <p:pic>
        <p:nvPicPr>
          <p:cNvPr id="20482" name="Picture 2" descr="z3559811236009_0589722abbc6c2547fb64d37bead13f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838450" y="2533650"/>
            <a:ext cx="9209464" cy="404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a:extLst>
              <a:ext uri="{FF2B5EF4-FFF2-40B4-BE49-F238E27FC236}">
                <a16:creationId xmlns="" xmlns:a16="http://schemas.microsoft.com/office/drawing/2014/main" id="{E736D542-09DA-4A9F-9C8C-DA318D3AB632}"/>
              </a:ext>
            </a:extLst>
          </p:cNvPr>
          <p:cNvSpPr txBox="1">
            <a:spLocks/>
          </p:cNvSpPr>
          <p:nvPr/>
        </p:nvSpPr>
        <p:spPr>
          <a:xfrm>
            <a:off x="800100" y="1443041"/>
            <a:ext cx="11391901" cy="1018407"/>
          </a:xfrm>
          <a:prstGeom prst="rect">
            <a:avLst/>
          </a:prstGeom>
          <a:ln>
            <a:no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r>
              <a:rPr lang="en-US" sz="3000" b="1" dirty="0" smtClean="0">
                <a:solidFill>
                  <a:schemeClr val="tx1"/>
                </a:solidFill>
                <a:latin typeface="Times New Roman" pitchFamily="18" charset="0"/>
                <a:cs typeface="Times New Roman" pitchFamily="18" charset="0"/>
              </a:rPr>
              <a:t> Quan sát Hình, em hãy cho biết số ly bán được lần lượt trong các ngày thứ ba, tư, năm? Số liệu vừa tìn được tắng hay giảm?</a:t>
            </a:r>
            <a:endParaRPr lang="en-US" sz="3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54165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6" presetClass="emph" presetSubtype="0" fill="hold" nodeType="withEffect">
                                  <p:stCondLst>
                                    <p:cond delay="0"/>
                                  </p:stCondLst>
                                  <p:childTnLst>
                                    <p:animScale>
                                      <p:cBhvr>
                                        <p:cTn id="11" dur="2000" fill="hold"/>
                                        <p:tgtEl>
                                          <p:spTgt spid="5"/>
                                        </p:tgtEl>
                                      </p:cBhvr>
                                      <p:by x="150000" y="150000"/>
                                    </p:animScale>
                                  </p:childTnLst>
                                </p:cTn>
                              </p:par>
                              <p:par>
                                <p:cTn id="12" presetID="17"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blinds(horizontal)">
                                      <p:cBhvr>
                                        <p:cTn id="2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2" name="Picture 12"/>
          <p:cNvPicPr>
            <a:picLocks noChangeAspect="1" noChangeArrowheads="1"/>
          </p:cNvPicPr>
          <p:nvPr/>
        </p:nvPicPr>
        <p:blipFill>
          <a:blip r:embed="rId2" cstate="print">
            <a:lum bright="10000"/>
          </a:blip>
          <a:srcRect/>
          <a:stretch>
            <a:fillRect/>
          </a:stretch>
        </p:blipFill>
        <p:spPr bwMode="auto">
          <a:xfrm>
            <a:off x="9877425" y="4471989"/>
            <a:ext cx="2366828" cy="2366828"/>
          </a:xfrm>
          <a:prstGeom prst="ellipse">
            <a:avLst/>
          </a:prstGeom>
          <a:ln>
            <a:noFill/>
          </a:ln>
          <a:effectLst>
            <a:softEdge rad="112500"/>
          </a:effectLst>
        </p:spPr>
      </p:pic>
      <p:sp>
        <p:nvSpPr>
          <p:cNvPr id="6" name="Hộp Văn bản 5">
            <a:extLst>
              <a:ext uri="{FF2B5EF4-FFF2-40B4-BE49-F238E27FC236}">
                <a16:creationId xmlns="" xmlns:a16="http://schemas.microsoft.com/office/drawing/2014/main" id="{16336C16-5CCD-471A-A6C9-53B8EA177AE9}"/>
              </a:ext>
            </a:extLst>
          </p:cNvPr>
          <p:cNvSpPr txBox="1"/>
          <p:nvPr/>
        </p:nvSpPr>
        <p:spPr>
          <a:xfrm>
            <a:off x="31864" y="643466"/>
            <a:ext cx="5797436"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effectLst/>
                <a:latin typeface="Times New Roman" pitchFamily="18" charset="0"/>
                <a:ea typeface="Calibri" panose="020F0502020204030204" pitchFamily="34" charset="0"/>
                <a:cs typeface="Times New Roman" pitchFamily="18" charset="0"/>
              </a:rPr>
              <a:t>1. </a:t>
            </a:r>
            <a:r>
              <a:rPr lang="en-US" sz="3200" b="1" dirty="0" err="1" smtClean="0">
                <a:solidFill>
                  <a:srgbClr val="FF0000"/>
                </a:solidFill>
                <a:effectLst/>
                <a:latin typeface="Times New Roman" pitchFamily="18" charset="0"/>
                <a:ea typeface="Calibri" panose="020F0502020204030204" pitchFamily="34" charset="0"/>
                <a:cs typeface="Times New Roman" pitchFamily="18" charset="0"/>
              </a:rPr>
              <a:t>Làm</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err="1" smtClean="0">
                <a:solidFill>
                  <a:srgbClr val="FF0000"/>
                </a:solidFill>
                <a:effectLst/>
                <a:latin typeface="Times New Roman" pitchFamily="18" charset="0"/>
                <a:ea typeface="Calibri" panose="020F0502020204030204" pitchFamily="34" charset="0"/>
                <a:cs typeface="Times New Roman" pitchFamily="18" charset="0"/>
              </a:rPr>
              <a:t>quen</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err="1" smtClean="0">
                <a:solidFill>
                  <a:srgbClr val="FF0000"/>
                </a:solidFill>
                <a:effectLst/>
                <a:latin typeface="Times New Roman" pitchFamily="18" charset="0"/>
                <a:ea typeface="Calibri" panose="020F0502020204030204" pitchFamily="34" charset="0"/>
                <a:cs typeface="Times New Roman" pitchFamily="18" charset="0"/>
              </a:rPr>
              <a:t>với</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err="1" smtClean="0">
                <a:solidFill>
                  <a:srgbClr val="FF0000"/>
                </a:solidFill>
                <a:effectLst/>
                <a:latin typeface="Times New Roman" pitchFamily="18" charset="0"/>
                <a:ea typeface="Calibri" panose="020F0502020204030204" pitchFamily="34" charset="0"/>
                <a:cs typeface="Times New Roman" pitchFamily="18" charset="0"/>
              </a:rPr>
              <a:t>số</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err="1" smtClean="0">
                <a:solidFill>
                  <a:srgbClr val="FF0000"/>
                </a:solidFill>
                <a:effectLst/>
                <a:latin typeface="Times New Roman" pitchFamily="18" charset="0"/>
                <a:ea typeface="Calibri" panose="020F0502020204030204" pitchFamily="34" charset="0"/>
                <a:cs typeface="Times New Roman" pitchFamily="18" charset="0"/>
              </a:rPr>
              <a:t>nguyên</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err="1" smtClean="0">
                <a:solidFill>
                  <a:srgbClr val="FF0000"/>
                </a:solidFill>
                <a:effectLst/>
                <a:latin typeface="Times New Roman" pitchFamily="18" charset="0"/>
                <a:ea typeface="Calibri" panose="020F0502020204030204" pitchFamily="34" charset="0"/>
                <a:cs typeface="Times New Roman" pitchFamily="18" charset="0"/>
              </a:rPr>
              <a:t>âm</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a:t>
            </a:r>
            <a:endParaRPr lang="vi-VN" sz="3200" b="1" dirty="0">
              <a:solidFill>
                <a:srgbClr val="FFFFFF"/>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3" cstate="print"/>
          <a:srcRect/>
          <a:stretch>
            <a:fillRect/>
          </a:stretch>
        </p:blipFill>
        <p:spPr bwMode="auto">
          <a:xfrm>
            <a:off x="466729" y="1686511"/>
            <a:ext cx="951904" cy="976312"/>
          </a:xfrm>
          <a:prstGeom prst="ellipse">
            <a:avLst/>
          </a:prstGeom>
          <a:ln>
            <a:noFill/>
          </a:ln>
          <a:effectLst>
            <a:softEdge rad="112500"/>
          </a:effectLst>
        </p:spPr>
      </p:pic>
      <p:sp>
        <p:nvSpPr>
          <p:cNvPr id="5" name="Rectangle 4"/>
          <p:cNvSpPr/>
          <p:nvPr/>
        </p:nvSpPr>
        <p:spPr>
          <a:xfrm>
            <a:off x="1418633" y="1686511"/>
            <a:ext cx="9363667" cy="5016758"/>
          </a:xfrm>
          <a:prstGeom prst="rect">
            <a:avLst/>
          </a:prstGeom>
        </p:spPr>
        <p:txBody>
          <a:bodyPr wrap="square">
            <a:spAutoFit/>
          </a:bodyPr>
          <a:lstStyle/>
          <a:p>
            <a:pPr marL="342900" lvl="0" indent="-342900">
              <a:spcAft>
                <a:spcPts val="0"/>
              </a:spcAft>
              <a:buFont typeface="Times New Roman" panose="02020603050405020304" pitchFamily="18" charset="0"/>
              <a:buChar char="-"/>
            </a:pPr>
            <a:r>
              <a:rPr lang="en-US" sz="3200" b="1" dirty="0">
                <a:latin typeface="Times New Roman" panose="02020603050405020304" pitchFamily="18" charset="0"/>
                <a:ea typeface="Times New Roman" panose="02020603050405020304" pitchFamily="18" charset="0"/>
              </a:rPr>
              <a:t>Để biểu diễn sự thay đổi của một đối tượng theo thời gian, người ta thường dùng biểu đồ đoạn thẳng</a:t>
            </a:r>
            <a:r>
              <a:rPr lang="en-US" sz="3200" b="1" dirty="0" smtClean="0">
                <a:latin typeface="Times New Roman" panose="02020603050405020304" pitchFamily="18" charset="0"/>
                <a:ea typeface="Times New Roman" panose="02020603050405020304" pitchFamily="18" charset="0"/>
              </a:rPr>
              <a:t>.</a:t>
            </a:r>
          </a:p>
          <a:p>
            <a:pPr lvl="0">
              <a:spcAft>
                <a:spcPts val="0"/>
              </a:spcAft>
            </a:pPr>
            <a:endParaRPr lang="en-US" sz="3200" b="1" dirty="0">
              <a:latin typeface="Times New Roman" panose="020206030504050203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pPr>
            <a:r>
              <a:rPr lang="en-US" sz="3200" b="1" dirty="0">
                <a:latin typeface="Times New Roman" panose="02020603050405020304" pitchFamily="18" charset="0"/>
                <a:ea typeface="Times New Roman" panose="02020603050405020304" pitchFamily="18" charset="0"/>
              </a:rPr>
              <a:t>Hai trục vuông góc: trục ngang biểu diễn các mốc thời gian. Trục dọc biểu diễn độ lớn của dữ liệu</a:t>
            </a:r>
            <a:r>
              <a:rPr lang="en-US" sz="3200" b="1" dirty="0" smtClean="0">
                <a:latin typeface="Times New Roman" panose="02020603050405020304" pitchFamily="18" charset="0"/>
                <a:ea typeface="Times New Roman" panose="02020603050405020304" pitchFamily="18" charset="0"/>
              </a:rPr>
              <a:t>.</a:t>
            </a:r>
          </a:p>
          <a:p>
            <a:pPr marL="342900" lvl="0" indent="-342900">
              <a:spcAft>
                <a:spcPts val="0"/>
              </a:spcAft>
              <a:buFont typeface="Times New Roman" panose="02020603050405020304" pitchFamily="18" charset="0"/>
              <a:buChar char="-"/>
            </a:pPr>
            <a:endParaRPr lang="en-US" sz="3200" b="1" dirty="0">
              <a:latin typeface="Times New Roman" panose="020206030504050203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pPr>
            <a:r>
              <a:rPr lang="en-US" sz="3200" b="1" dirty="0">
                <a:latin typeface="Times New Roman" panose="02020603050405020304" pitchFamily="18" charset="0"/>
                <a:ea typeface="Times New Roman" panose="02020603050405020304" pitchFamily="18" charset="0"/>
              </a:rPr>
              <a:t>Các đạon thẳng nối nhau tạo thành một đường gấp khúc cho ta thấy được sự thay đổi của dữ liệu </a:t>
            </a:r>
            <a:r>
              <a:rPr lang="en-US" sz="3200" b="1" dirty="0" smtClean="0">
                <a:latin typeface="Times New Roman" panose="02020603050405020304" pitchFamily="18" charset="0"/>
                <a:ea typeface="Times New Roman" panose="02020603050405020304" pitchFamily="18" charset="0"/>
              </a:rPr>
              <a:t>theo </a:t>
            </a:r>
            <a:r>
              <a:rPr lang="en-US" sz="3200" b="1" dirty="0">
                <a:latin typeface="Times New Roman" panose="02020603050405020304" pitchFamily="18" charset="0"/>
                <a:ea typeface="Times New Roman" panose="02020603050405020304" pitchFamily="18" charset="0"/>
              </a:rPr>
              <a:t>thời gian.</a:t>
            </a:r>
            <a:endParaRPr lang="en-US" sz="3200" b="1" dirty="0">
              <a:effectLst/>
              <a:latin typeface="Times New Roman" panose="02020603050405020304" pitchFamily="18" charset="0"/>
              <a:ea typeface="Times New Roman" panose="02020603050405020304" pitchFamily="18" charset="0"/>
            </a:endParaRPr>
          </a:p>
        </p:txBody>
      </p:sp>
      <p:sp>
        <p:nvSpPr>
          <p:cNvPr id="13" name="Hộp Văn bản 3">
            <a:extLst>
              <a:ext uri="{FF2B5EF4-FFF2-40B4-BE49-F238E27FC236}">
                <a16:creationId xmlns="" xmlns:a16="http://schemas.microsoft.com/office/drawing/2014/main" id="{77CE9DA1-CFCC-44CF-A3CB-81107D528218}"/>
              </a:ext>
            </a:extLst>
          </p:cNvPr>
          <p:cNvSpPr txBox="1"/>
          <p:nvPr/>
        </p:nvSpPr>
        <p:spPr>
          <a:xfrm>
            <a:off x="0" y="16934"/>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effectLst/>
                <a:latin typeface="Times New Roman" pitchFamily="18" charset="0"/>
                <a:ea typeface="Calibri" panose="020F0502020204030204" pitchFamily="34" charset="0"/>
                <a:cs typeface="Times New Roman" pitchFamily="18" charset="0"/>
              </a:rPr>
              <a:t>Tiết </a:t>
            </a:r>
            <a:r>
              <a:rPr lang="en-US" sz="3200" b="1" dirty="0" smtClean="0">
                <a:solidFill>
                  <a:srgbClr val="FF0000"/>
                </a:solidFill>
                <a:latin typeface="Times New Roman" pitchFamily="18" charset="0"/>
                <a:ea typeface="Calibri" panose="020F0502020204030204" pitchFamily="34" charset="0"/>
                <a:cs typeface="Times New Roman" pitchFamily="18" charset="0"/>
              </a:rPr>
              <a:t>…</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Bài </a:t>
            </a:r>
            <a:r>
              <a:rPr lang="en-US" sz="3200" b="1" dirty="0">
                <a:solidFill>
                  <a:srgbClr val="FF0000"/>
                </a:solidFill>
                <a:latin typeface="Times New Roman" pitchFamily="18" charset="0"/>
                <a:ea typeface="Calibri" panose="020F0502020204030204" pitchFamily="34" charset="0"/>
                <a:cs typeface="Times New Roman" pitchFamily="18" charset="0"/>
              </a:rPr>
              <a:t>3</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smtClean="0">
                <a:solidFill>
                  <a:srgbClr val="FFFFFF"/>
                </a:solidFill>
                <a:latin typeface="Times New Roman" pitchFamily="18" charset="0"/>
                <a:ea typeface="Calibri" panose="020F0502020204030204" pitchFamily="34" charset="0"/>
                <a:cs typeface="Times New Roman" pitchFamily="18" charset="0"/>
              </a:rPr>
              <a:t>BIỂU ĐỒ ĐOẠN THẲNG</a:t>
            </a:r>
            <a:endParaRPr lang="vi-VN" sz="3200" b="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315164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0" fill="hold"/>
                                        <p:tgtEl>
                                          <p:spTgt spid="5123"/>
                                        </p:tgtEl>
                                        <p:attrNameLst>
                                          <p:attrName>ppt_w</p:attrName>
                                        </p:attrNameLst>
                                      </p:cBhvr>
                                      <p:tavLst>
                                        <p:tav tm="0" fmla="#ppt_w*sin(2.5*pi*$)">
                                          <p:val>
                                            <p:fltVal val="0"/>
                                          </p:val>
                                        </p:tav>
                                        <p:tav tm="100000">
                                          <p:val>
                                            <p:fltVal val="1"/>
                                          </p:val>
                                        </p:tav>
                                      </p:tavLst>
                                    </p:anim>
                                    <p:anim calcmode="lin" valueType="num">
                                      <p:cBhvr>
                                        <p:cTn id="8" dur="5000" fill="hold"/>
                                        <p:tgtEl>
                                          <p:spTgt spid="5123"/>
                                        </p:tgtEl>
                                        <p:attrNameLst>
                                          <p:attrName>ppt_h</p:attrName>
                                        </p:attrNameLst>
                                      </p:cBhvr>
                                      <p:tavLst>
                                        <p:tav tm="0">
                                          <p:val>
                                            <p:strVal val="#ppt_h"/>
                                          </p:val>
                                        </p:tav>
                                        <p:tav tm="100000">
                                          <p:val>
                                            <p:strVal val="#ppt_h"/>
                                          </p:val>
                                        </p:tav>
                                      </p:tavLst>
                                    </p:anim>
                                  </p:childTnLst>
                                </p:cTn>
                              </p:par>
                              <p:par>
                                <p:cTn id="9" presetID="6" presetClass="emph" presetSubtype="0" fill="hold" nodeType="withEffect">
                                  <p:stCondLst>
                                    <p:cond delay="0"/>
                                  </p:stCondLst>
                                  <p:childTnLst>
                                    <p:animScale>
                                      <p:cBhvr>
                                        <p:cTn id="10" dur="2000" fill="hold"/>
                                        <p:tgtEl>
                                          <p:spTgt spid="5123"/>
                                        </p:tgtEl>
                                      </p:cBhvr>
                                      <p:by x="150000" y="150000"/>
                                    </p:animScale>
                                  </p:childTnLst>
                                </p:cTn>
                              </p:par>
                              <p:par>
                                <p:cTn id="11" presetID="20" presetClass="entr" presetSubtype="0" fill="hold" nodeType="withEffect">
                                  <p:stCondLst>
                                    <p:cond delay="0"/>
                                  </p:stCondLst>
                                  <p:childTnLst>
                                    <p:set>
                                      <p:cBhvr>
                                        <p:cTn id="12" dur="1" fill="hold">
                                          <p:stCondLst>
                                            <p:cond delay="0"/>
                                          </p:stCondLst>
                                        </p:cTn>
                                        <p:tgtEl>
                                          <p:spTgt spid="5132"/>
                                        </p:tgtEl>
                                        <p:attrNameLst>
                                          <p:attrName>style.visibility</p:attrName>
                                        </p:attrNameLst>
                                      </p:cBhvr>
                                      <p:to>
                                        <p:strVal val="visible"/>
                                      </p:to>
                                    </p:set>
                                    <p:animEffect transition="in" filter="wedge">
                                      <p:cBhvr>
                                        <p:cTn id="13" dur="10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759530" y="2508067"/>
            <a:ext cx="7927519" cy="809898"/>
          </a:xfrm>
          <a:prstGeom prst="rect">
            <a:avLst/>
          </a:prstGeom>
          <a:ln>
            <a:noFill/>
          </a:ln>
        </p:spPr>
        <p:txBody>
          <a:bodyPr vert="horz" wrap="none" lIns="91440" tIns="45720" rIns="91440" bIns="45720" rtlCol="0">
            <a:noAutofit/>
          </a:bodyPr>
          <a:lstStyle/>
          <a:p>
            <a:pPr algn="just"/>
            <a:r>
              <a:rPr lang="en-US" sz="4000" b="1" dirty="0" smtClean="0">
                <a:latin typeface="Times New Roman" pitchFamily="18" charset="0"/>
                <a:cs typeface="Times New Roman" pitchFamily="18" charset="0"/>
              </a:rPr>
              <a:t>Học sinh thảo luận nhóm đôi nghiên cứu</a:t>
            </a:r>
          </a:p>
          <a:p>
            <a:pPr algn="just"/>
            <a:r>
              <a:rPr lang="en-US" sz="4000" b="1" dirty="0" smtClean="0">
                <a:latin typeface="Times New Roman" pitchFamily="18" charset="0"/>
                <a:cs typeface="Times New Roman" pitchFamily="18" charset="0"/>
              </a:rPr>
              <a:t> các bước vẽ biểu đồ đoạn thẳng</a:t>
            </a:r>
            <a:endParaRPr lang="en-US" sz="4000" b="1" dirty="0">
              <a:latin typeface="Times New Roman" pitchFamily="18" charset="0"/>
              <a:cs typeface="Times New Roman" pitchFamily="18" charset="0"/>
            </a:endParaRPr>
          </a:p>
        </p:txBody>
      </p:sp>
      <p:pic>
        <p:nvPicPr>
          <p:cNvPr id="14" name="Picture 13" descr="download (2).jpg"/>
          <p:cNvPicPr>
            <a:picLocks noChangeAspect="1"/>
          </p:cNvPicPr>
          <p:nvPr/>
        </p:nvPicPr>
        <p:blipFill>
          <a:blip r:embed="rId2" cstate="print">
            <a:lum bright="10000"/>
          </a:blip>
          <a:stretch>
            <a:fillRect/>
          </a:stretch>
        </p:blipFill>
        <p:spPr>
          <a:xfrm>
            <a:off x="707707" y="2032362"/>
            <a:ext cx="1761309" cy="1761309"/>
          </a:xfrm>
          <a:prstGeom prst="rect">
            <a:avLst/>
          </a:prstGeom>
          <a:noFill/>
          <a:ln>
            <a:noFill/>
          </a:ln>
        </p:spPr>
      </p:pic>
      <p:sp>
        <p:nvSpPr>
          <p:cNvPr id="18" name="Rounded Rectangle 1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01:00</a:t>
            </a:r>
            <a:endParaRPr lang="en-US" sz="3200"/>
          </a:p>
        </p:txBody>
      </p:sp>
      <p:sp>
        <p:nvSpPr>
          <p:cNvPr id="19" name="Rounded Rectangle 1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00:59</a:t>
            </a:r>
            <a:endParaRPr lang="en-US" sz="3200"/>
          </a:p>
        </p:txBody>
      </p:sp>
      <p:sp>
        <p:nvSpPr>
          <p:cNvPr id="20" name="Rounded Rectangle 1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00:58</a:t>
            </a:r>
            <a:endParaRPr lang="en-US" sz="3200"/>
          </a:p>
        </p:txBody>
      </p:sp>
      <p:sp>
        <p:nvSpPr>
          <p:cNvPr id="21" name="Rounded Rectangle 2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00:57</a:t>
            </a:r>
            <a:endParaRPr lang="en-US" sz="3200"/>
          </a:p>
        </p:txBody>
      </p:sp>
      <p:sp>
        <p:nvSpPr>
          <p:cNvPr id="22" name="Rounded Rectangle 2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00:56</a:t>
            </a:r>
            <a:endParaRPr lang="en-US" sz="3200"/>
          </a:p>
        </p:txBody>
      </p:sp>
      <p:sp>
        <p:nvSpPr>
          <p:cNvPr id="23" name="Rounded Rectangle 2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00:55</a:t>
            </a:r>
            <a:endParaRPr lang="en-US" sz="3200"/>
          </a:p>
        </p:txBody>
      </p:sp>
      <p:sp>
        <p:nvSpPr>
          <p:cNvPr id="24" name="Rounded Rectangle 2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00:54</a:t>
            </a:r>
            <a:endParaRPr lang="en-US" sz="3200"/>
          </a:p>
        </p:txBody>
      </p:sp>
      <p:sp>
        <p:nvSpPr>
          <p:cNvPr id="25" name="Rounded Rectangle 2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00:53</a:t>
            </a:r>
            <a:endParaRPr lang="en-US" sz="3200"/>
          </a:p>
        </p:txBody>
      </p:sp>
      <p:sp>
        <p:nvSpPr>
          <p:cNvPr id="26" name="Rounded Rectangle 2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00:52</a:t>
            </a:r>
            <a:endParaRPr lang="en-US" sz="3200"/>
          </a:p>
        </p:txBody>
      </p:sp>
      <p:sp>
        <p:nvSpPr>
          <p:cNvPr id="27" name="Rounded Rectangle 2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00:51</a:t>
            </a:r>
            <a:endParaRPr lang="en-US" sz="3200"/>
          </a:p>
        </p:txBody>
      </p:sp>
      <p:sp>
        <p:nvSpPr>
          <p:cNvPr id="28" name="Rounded Rectangle 2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00:50</a:t>
            </a:r>
            <a:endParaRPr lang="en-US" sz="3200"/>
          </a:p>
        </p:txBody>
      </p:sp>
      <p:sp>
        <p:nvSpPr>
          <p:cNvPr id="29" name="Rounded Rectangle 2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00:49</a:t>
            </a:r>
            <a:endParaRPr lang="en-US" sz="3200"/>
          </a:p>
        </p:txBody>
      </p:sp>
      <p:sp>
        <p:nvSpPr>
          <p:cNvPr id="30" name="Rounded Rectangle 2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00:48</a:t>
            </a:r>
            <a:endParaRPr lang="en-US" sz="3200"/>
          </a:p>
        </p:txBody>
      </p:sp>
      <p:sp>
        <p:nvSpPr>
          <p:cNvPr id="31" name="Rounded Rectangle 3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00:47</a:t>
            </a:r>
            <a:endParaRPr lang="en-US" sz="3200"/>
          </a:p>
        </p:txBody>
      </p:sp>
      <p:sp>
        <p:nvSpPr>
          <p:cNvPr id="32" name="Rounded Rectangle 3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00:46</a:t>
            </a:r>
            <a:endParaRPr lang="en-US" sz="3200"/>
          </a:p>
        </p:txBody>
      </p:sp>
      <p:sp>
        <p:nvSpPr>
          <p:cNvPr id="33" name="Rounded Rectangle 3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00:45</a:t>
            </a:r>
            <a:endParaRPr lang="en-US" sz="3200"/>
          </a:p>
        </p:txBody>
      </p:sp>
      <p:sp>
        <p:nvSpPr>
          <p:cNvPr id="34" name="Rounded Rectangle 3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00:44</a:t>
            </a:r>
            <a:endParaRPr lang="en-US" sz="3200"/>
          </a:p>
        </p:txBody>
      </p:sp>
      <p:sp>
        <p:nvSpPr>
          <p:cNvPr id="35" name="Rounded Rectangle 3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00:43</a:t>
            </a:r>
            <a:endParaRPr lang="en-US" sz="3200"/>
          </a:p>
        </p:txBody>
      </p:sp>
      <p:sp>
        <p:nvSpPr>
          <p:cNvPr id="36" name="Rounded Rectangle 3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00:42</a:t>
            </a:r>
            <a:endParaRPr lang="en-US" sz="3200"/>
          </a:p>
        </p:txBody>
      </p:sp>
      <p:sp>
        <p:nvSpPr>
          <p:cNvPr id="37" name="Rounded Rectangle 3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00:41</a:t>
            </a:r>
            <a:endParaRPr lang="en-US" sz="3200"/>
          </a:p>
        </p:txBody>
      </p:sp>
      <p:sp>
        <p:nvSpPr>
          <p:cNvPr id="38" name="Rounded Rectangle 3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00:40</a:t>
            </a:r>
            <a:endParaRPr lang="en-US" sz="3200"/>
          </a:p>
        </p:txBody>
      </p:sp>
      <p:sp>
        <p:nvSpPr>
          <p:cNvPr id="39" name="Rounded Rectangle 3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00:39</a:t>
            </a:r>
            <a:endParaRPr lang="en-US" sz="3200"/>
          </a:p>
        </p:txBody>
      </p:sp>
      <p:sp>
        <p:nvSpPr>
          <p:cNvPr id="40" name="Rounded Rectangle 3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00:38</a:t>
            </a:r>
            <a:endParaRPr lang="en-US" sz="3200"/>
          </a:p>
        </p:txBody>
      </p:sp>
      <p:sp>
        <p:nvSpPr>
          <p:cNvPr id="41" name="Rounded Rectangle 4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00:37</a:t>
            </a:r>
            <a:endParaRPr lang="en-US" sz="3200"/>
          </a:p>
        </p:txBody>
      </p:sp>
      <p:sp>
        <p:nvSpPr>
          <p:cNvPr id="42" name="Rounded Rectangle 4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00:36</a:t>
            </a:r>
            <a:endParaRPr lang="en-US" sz="3200"/>
          </a:p>
        </p:txBody>
      </p:sp>
      <p:sp>
        <p:nvSpPr>
          <p:cNvPr id="43" name="Rounded Rectangle 4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00:35</a:t>
            </a:r>
            <a:endParaRPr lang="en-US" sz="3200"/>
          </a:p>
        </p:txBody>
      </p:sp>
      <p:sp>
        <p:nvSpPr>
          <p:cNvPr id="44" name="Rounded Rectangle 4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00:34</a:t>
            </a:r>
            <a:endParaRPr lang="en-US" sz="3200"/>
          </a:p>
        </p:txBody>
      </p:sp>
      <p:sp>
        <p:nvSpPr>
          <p:cNvPr id="45" name="Rounded Rectangle 4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00:33</a:t>
            </a:r>
            <a:endParaRPr lang="en-US" sz="3200"/>
          </a:p>
        </p:txBody>
      </p:sp>
      <p:sp>
        <p:nvSpPr>
          <p:cNvPr id="46" name="Rounded Rectangle 4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00:32</a:t>
            </a:r>
            <a:endParaRPr lang="en-US" sz="3200"/>
          </a:p>
        </p:txBody>
      </p:sp>
      <p:sp>
        <p:nvSpPr>
          <p:cNvPr id="47" name="Rounded Rectangle 4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00:31</a:t>
            </a:r>
            <a:endParaRPr lang="en-US" sz="3200"/>
          </a:p>
        </p:txBody>
      </p:sp>
      <p:sp>
        <p:nvSpPr>
          <p:cNvPr id="48" name="Rounded Rectangle 4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00:30</a:t>
            </a:r>
            <a:endParaRPr lang="en-US" sz="3200"/>
          </a:p>
        </p:txBody>
      </p:sp>
      <p:sp>
        <p:nvSpPr>
          <p:cNvPr id="49" name="Rounded Rectangle 4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00:29</a:t>
            </a:r>
            <a:endParaRPr lang="en-US" sz="3200"/>
          </a:p>
        </p:txBody>
      </p:sp>
      <p:sp>
        <p:nvSpPr>
          <p:cNvPr id="50" name="Rounded Rectangle 4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00:28</a:t>
            </a:r>
            <a:endParaRPr lang="en-US" sz="3200"/>
          </a:p>
        </p:txBody>
      </p:sp>
      <p:sp>
        <p:nvSpPr>
          <p:cNvPr id="51" name="Rounded Rectangle 5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00:27</a:t>
            </a:r>
            <a:endParaRPr lang="en-US" sz="3200"/>
          </a:p>
        </p:txBody>
      </p:sp>
      <p:sp>
        <p:nvSpPr>
          <p:cNvPr id="52" name="Rounded Rectangle 5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00:26</a:t>
            </a:r>
            <a:endParaRPr lang="en-US" sz="3200"/>
          </a:p>
        </p:txBody>
      </p:sp>
      <p:sp>
        <p:nvSpPr>
          <p:cNvPr id="53" name="Rounded Rectangle 5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00:25</a:t>
            </a:r>
            <a:endParaRPr lang="en-US" sz="3200"/>
          </a:p>
        </p:txBody>
      </p:sp>
      <p:sp>
        <p:nvSpPr>
          <p:cNvPr id="54" name="Rounded Rectangle 5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00:24</a:t>
            </a:r>
            <a:endParaRPr lang="en-US" sz="3200"/>
          </a:p>
        </p:txBody>
      </p:sp>
      <p:sp>
        <p:nvSpPr>
          <p:cNvPr id="55" name="Rounded Rectangle 5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00:23</a:t>
            </a:r>
            <a:endParaRPr lang="en-US" sz="3200"/>
          </a:p>
        </p:txBody>
      </p:sp>
      <p:sp>
        <p:nvSpPr>
          <p:cNvPr id="56" name="Rounded Rectangle 5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00:22</a:t>
            </a:r>
            <a:endParaRPr lang="en-US" sz="3200"/>
          </a:p>
        </p:txBody>
      </p:sp>
      <p:sp>
        <p:nvSpPr>
          <p:cNvPr id="57" name="Rounded Rectangle 5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00:21</a:t>
            </a:r>
            <a:endParaRPr lang="en-US" sz="3200"/>
          </a:p>
        </p:txBody>
      </p:sp>
      <p:sp>
        <p:nvSpPr>
          <p:cNvPr id="58" name="Rounded Rectangle 5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00:20</a:t>
            </a:r>
            <a:endParaRPr lang="en-US" sz="3200"/>
          </a:p>
        </p:txBody>
      </p:sp>
      <p:sp>
        <p:nvSpPr>
          <p:cNvPr id="59" name="Rounded Rectangle 5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00:19</a:t>
            </a:r>
            <a:endParaRPr lang="en-US" sz="3200"/>
          </a:p>
        </p:txBody>
      </p:sp>
      <p:sp>
        <p:nvSpPr>
          <p:cNvPr id="60" name="Rounded Rectangle 5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00:18</a:t>
            </a:r>
            <a:endParaRPr lang="en-US" sz="3200"/>
          </a:p>
        </p:txBody>
      </p:sp>
      <p:sp>
        <p:nvSpPr>
          <p:cNvPr id="61" name="Rounded Rectangle 6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00:17</a:t>
            </a:r>
            <a:endParaRPr lang="en-US" sz="3200"/>
          </a:p>
        </p:txBody>
      </p:sp>
      <p:sp>
        <p:nvSpPr>
          <p:cNvPr id="62" name="Rounded Rectangle 6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00:16</a:t>
            </a:r>
            <a:endParaRPr lang="en-US" sz="3200"/>
          </a:p>
        </p:txBody>
      </p:sp>
      <p:sp>
        <p:nvSpPr>
          <p:cNvPr id="63" name="Rounded Rectangle 6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00:15</a:t>
            </a:r>
            <a:endParaRPr lang="en-US" sz="3200"/>
          </a:p>
        </p:txBody>
      </p:sp>
      <p:sp>
        <p:nvSpPr>
          <p:cNvPr id="64" name="Rounded Rectangle 6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00:14</a:t>
            </a:r>
            <a:endParaRPr lang="en-US" sz="3200"/>
          </a:p>
        </p:txBody>
      </p:sp>
      <p:sp>
        <p:nvSpPr>
          <p:cNvPr id="65" name="Rounded Rectangle 6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00:13</a:t>
            </a:r>
            <a:endParaRPr lang="en-US" sz="3200"/>
          </a:p>
        </p:txBody>
      </p:sp>
      <p:sp>
        <p:nvSpPr>
          <p:cNvPr id="66" name="Rounded Rectangle 6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00:12</a:t>
            </a:r>
            <a:endParaRPr lang="en-US" sz="3200"/>
          </a:p>
        </p:txBody>
      </p:sp>
      <p:sp>
        <p:nvSpPr>
          <p:cNvPr id="67" name="Rounded Rectangle 6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00:11</a:t>
            </a:r>
            <a:endParaRPr lang="en-US" sz="3200"/>
          </a:p>
        </p:txBody>
      </p:sp>
      <p:sp>
        <p:nvSpPr>
          <p:cNvPr id="68" name="Rounded Rectangle 6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00:10</a:t>
            </a:r>
            <a:endParaRPr lang="en-US" sz="3200"/>
          </a:p>
        </p:txBody>
      </p:sp>
      <p:sp>
        <p:nvSpPr>
          <p:cNvPr id="69" name="Rounded Rectangle 6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00:09</a:t>
            </a:r>
            <a:endParaRPr lang="en-US" sz="3200"/>
          </a:p>
        </p:txBody>
      </p:sp>
      <p:sp>
        <p:nvSpPr>
          <p:cNvPr id="70" name="Rounded Rectangle 6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00:08</a:t>
            </a:r>
            <a:endParaRPr lang="en-US" sz="3200"/>
          </a:p>
        </p:txBody>
      </p:sp>
      <p:sp>
        <p:nvSpPr>
          <p:cNvPr id="71" name="Rounded Rectangle 7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00:07</a:t>
            </a:r>
            <a:endParaRPr lang="en-US" sz="3200"/>
          </a:p>
        </p:txBody>
      </p:sp>
      <p:sp>
        <p:nvSpPr>
          <p:cNvPr id="72" name="Rounded Rectangle 7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00:06</a:t>
            </a:r>
            <a:endParaRPr lang="en-US" sz="3200"/>
          </a:p>
        </p:txBody>
      </p:sp>
      <p:sp>
        <p:nvSpPr>
          <p:cNvPr id="73" name="Rounded Rectangle 7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00:05</a:t>
            </a:r>
            <a:endParaRPr lang="en-US" sz="3200"/>
          </a:p>
        </p:txBody>
      </p:sp>
      <p:sp>
        <p:nvSpPr>
          <p:cNvPr id="74" name="Rounded Rectangle 7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00:04</a:t>
            </a:r>
            <a:endParaRPr lang="en-US" sz="3200"/>
          </a:p>
        </p:txBody>
      </p:sp>
      <p:sp>
        <p:nvSpPr>
          <p:cNvPr id="75" name="Rounded Rectangle 7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00:03</a:t>
            </a:r>
            <a:endParaRPr lang="en-US" sz="3200"/>
          </a:p>
        </p:txBody>
      </p:sp>
      <p:sp>
        <p:nvSpPr>
          <p:cNvPr id="76" name="Rounded Rectangle 7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00:02</a:t>
            </a:r>
            <a:endParaRPr lang="en-US" sz="3200"/>
          </a:p>
        </p:txBody>
      </p:sp>
      <p:sp>
        <p:nvSpPr>
          <p:cNvPr id="77" name="Rounded Rectangle 7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00:01</a:t>
            </a:r>
            <a:endParaRPr lang="en-US" sz="3200"/>
          </a:p>
        </p:txBody>
      </p:sp>
      <p:sp>
        <p:nvSpPr>
          <p:cNvPr id="78" name="Rounded Rectangle 7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00:00</a:t>
            </a:r>
            <a:endParaRPr lang="en-US" sz="3200" dirty="0"/>
          </a:p>
        </p:txBody>
      </p:sp>
      <p:pic>
        <p:nvPicPr>
          <p:cNvPr id="79" name="Picture 2" descr="Káº¿t quáº£ hÃ¬nh áº£nh cho icon Äá»ng há»"/>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6550" y="771525"/>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80" name="Hộp Văn bản 5">
            <a:extLst>
              <a:ext uri="{FF2B5EF4-FFF2-40B4-BE49-F238E27FC236}">
                <a16:creationId xmlns="" xmlns:a16="http://schemas.microsoft.com/office/drawing/2014/main" id="{16336C16-5CCD-471A-A6C9-53B8EA177AE9}"/>
              </a:ext>
            </a:extLst>
          </p:cNvPr>
          <p:cNvSpPr txBox="1"/>
          <p:nvPr/>
        </p:nvSpPr>
        <p:spPr>
          <a:xfrm>
            <a:off x="31864" y="643466"/>
            <a:ext cx="5797436"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latin typeface="Times New Roman" pitchFamily="18" charset="0"/>
                <a:ea typeface="Calibri" panose="020F0502020204030204" pitchFamily="34" charset="0"/>
                <a:cs typeface="Times New Roman" pitchFamily="18" charset="0"/>
              </a:rPr>
              <a:t>2</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smtClean="0">
                <a:solidFill>
                  <a:srgbClr val="FF0000"/>
                </a:solidFill>
                <a:latin typeface="Times New Roman" pitchFamily="18" charset="0"/>
                <a:ea typeface="Calibri" panose="020F0502020204030204" pitchFamily="34" charset="0"/>
                <a:cs typeface="Times New Roman" pitchFamily="18" charset="0"/>
              </a:rPr>
              <a:t>Vẽ biểu đồ đoạn thẳng</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a:t>
            </a:r>
            <a:endParaRPr lang="vi-VN" sz="3200" b="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2497013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9"/>
                    </p:tgtEl>
                  </p:cond>
                </p:stCondLst>
                <p:endSync evt="end" delay="0">
                  <p:rtn val="all"/>
                </p:endSync>
                <p:childTnLst>
                  <p:par>
                    <p:cTn id="3" fill="hold">
                      <p:stCondLst>
                        <p:cond delay="0"/>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18"/>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9"/>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0"/>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1"/>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2"/>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3"/>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4"/>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5"/>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6"/>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7"/>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8"/>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9"/>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30"/>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31"/>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2"/>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3"/>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4"/>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5"/>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6"/>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7"/>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8"/>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39"/>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40"/>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41"/>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42"/>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43"/>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44"/>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45"/>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46"/>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7"/>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48"/>
                                        </p:tgtEl>
                                        <p:attrNameLst>
                                          <p:attrName>style.visibility</p:attrName>
                                        </p:attrNameLst>
                                      </p:cBhvr>
                                      <p:to>
                                        <p:strVal val="visible"/>
                                      </p:to>
                                    </p:set>
                                  </p:child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49"/>
                                        </p:tgtEl>
                                        <p:attrNameLst>
                                          <p:attrName>style.visibility</p:attrName>
                                        </p:attrNameLst>
                                      </p:cBhvr>
                                      <p:to>
                                        <p:strVal val="visible"/>
                                      </p:to>
                                    </p:set>
                                  </p:child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50"/>
                                        </p:tgtEl>
                                        <p:attrNameLst>
                                          <p:attrName>style.visibility</p:attrName>
                                        </p:attrNameLst>
                                      </p:cBhvr>
                                      <p:to>
                                        <p:strVal val="visible"/>
                                      </p:to>
                                    </p:set>
                                  </p:child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51"/>
                                        </p:tgtEl>
                                        <p:attrNameLst>
                                          <p:attrName>style.visibility</p:attrName>
                                        </p:attrNameLst>
                                      </p:cBhvr>
                                      <p:to>
                                        <p:strVal val="visible"/>
                                      </p:to>
                                    </p:set>
                                  </p:child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52"/>
                                        </p:tgtEl>
                                        <p:attrNameLst>
                                          <p:attrName>style.visibility</p:attrName>
                                        </p:attrNameLst>
                                      </p:cBhvr>
                                      <p:to>
                                        <p:strVal val="visible"/>
                                      </p:to>
                                    </p:set>
                                  </p:child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53"/>
                                        </p:tgtEl>
                                        <p:attrNameLst>
                                          <p:attrName>style.visibility</p:attrName>
                                        </p:attrNameLst>
                                      </p:cBhvr>
                                      <p:to>
                                        <p:strVal val="visible"/>
                                      </p:to>
                                    </p:set>
                                  </p:child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54"/>
                                        </p:tgtEl>
                                        <p:attrNameLst>
                                          <p:attrName>style.visibility</p:attrName>
                                        </p:attrNameLst>
                                      </p:cBhvr>
                                      <p:to>
                                        <p:strVal val="visible"/>
                                      </p:to>
                                    </p:set>
                                  </p:child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55"/>
                                        </p:tgtEl>
                                        <p:attrNameLst>
                                          <p:attrName>style.visibility</p:attrName>
                                        </p:attrNameLst>
                                      </p:cBhvr>
                                      <p:to>
                                        <p:strVal val="visible"/>
                                      </p:to>
                                    </p:set>
                                  </p:child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56"/>
                                        </p:tgtEl>
                                        <p:attrNameLst>
                                          <p:attrName>style.visibility</p:attrName>
                                        </p:attrNameLst>
                                      </p:cBhvr>
                                      <p:to>
                                        <p:strVal val="visible"/>
                                      </p:to>
                                    </p:set>
                                  </p:child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57"/>
                                        </p:tgtEl>
                                        <p:attrNameLst>
                                          <p:attrName>style.visibility</p:attrName>
                                        </p:attrNameLst>
                                      </p:cBhvr>
                                      <p:to>
                                        <p:strVal val="visible"/>
                                      </p:to>
                                    </p:set>
                                  </p:child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58"/>
                                        </p:tgtEl>
                                        <p:attrNameLst>
                                          <p:attrName>style.visibility</p:attrName>
                                        </p:attrNameLst>
                                      </p:cBhvr>
                                      <p:to>
                                        <p:strVal val="visible"/>
                                      </p:to>
                                    </p:set>
                                  </p:child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59"/>
                                        </p:tgtEl>
                                        <p:attrNameLst>
                                          <p:attrName>style.visibility</p:attrName>
                                        </p:attrNameLst>
                                      </p:cBhvr>
                                      <p:to>
                                        <p:strVal val="visible"/>
                                      </p:to>
                                    </p:set>
                                  </p:child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60"/>
                                        </p:tgtEl>
                                        <p:attrNameLst>
                                          <p:attrName>style.visibility</p:attrName>
                                        </p:attrNameLst>
                                      </p:cBhvr>
                                      <p:to>
                                        <p:strVal val="visible"/>
                                      </p:to>
                                    </p:set>
                                  </p:child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61"/>
                                        </p:tgtEl>
                                        <p:attrNameLst>
                                          <p:attrName>style.visibility</p:attrName>
                                        </p:attrNameLst>
                                      </p:cBhvr>
                                      <p:to>
                                        <p:strVal val="visible"/>
                                      </p:to>
                                    </p:set>
                                  </p:child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62"/>
                                        </p:tgtEl>
                                        <p:attrNameLst>
                                          <p:attrName>style.visibility</p:attrName>
                                        </p:attrNameLst>
                                      </p:cBhvr>
                                      <p:to>
                                        <p:strVal val="visible"/>
                                      </p:to>
                                    </p:set>
                                  </p:child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63"/>
                                        </p:tgtEl>
                                        <p:attrNameLst>
                                          <p:attrName>style.visibility</p:attrName>
                                        </p:attrNameLst>
                                      </p:cBhvr>
                                      <p:to>
                                        <p:strVal val="visible"/>
                                      </p:to>
                                    </p:set>
                                  </p:child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64"/>
                                        </p:tgtEl>
                                        <p:attrNameLst>
                                          <p:attrName>style.visibility</p:attrName>
                                        </p:attrNameLst>
                                      </p:cBhvr>
                                      <p:to>
                                        <p:strVal val="visible"/>
                                      </p:to>
                                    </p:set>
                                  </p:child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65"/>
                                        </p:tgtEl>
                                        <p:attrNameLst>
                                          <p:attrName>style.visibility</p:attrName>
                                        </p:attrNameLst>
                                      </p:cBhvr>
                                      <p:to>
                                        <p:strVal val="visible"/>
                                      </p:to>
                                    </p:set>
                                  </p:child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66"/>
                                        </p:tgtEl>
                                        <p:attrNameLst>
                                          <p:attrName>style.visibility</p:attrName>
                                        </p:attrNameLst>
                                      </p:cBhvr>
                                      <p:to>
                                        <p:strVal val="visible"/>
                                      </p:to>
                                    </p:set>
                                  </p:child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67"/>
                                        </p:tgtEl>
                                        <p:attrNameLst>
                                          <p:attrName>style.visibility</p:attrName>
                                        </p:attrNameLst>
                                      </p:cBhvr>
                                      <p:to>
                                        <p:strVal val="visible"/>
                                      </p:to>
                                    </p:set>
                                  </p:child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68"/>
                                        </p:tgtEl>
                                        <p:attrNameLst>
                                          <p:attrName>style.visibility</p:attrName>
                                        </p:attrNameLst>
                                      </p:cBhvr>
                                      <p:to>
                                        <p:strVal val="visible"/>
                                      </p:to>
                                    </p:set>
                                  </p:child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69"/>
                                        </p:tgtEl>
                                        <p:attrNameLst>
                                          <p:attrName>style.visibility</p:attrName>
                                        </p:attrNameLst>
                                      </p:cBhvr>
                                      <p:to>
                                        <p:strVal val="visible"/>
                                      </p:to>
                                    </p:set>
                                  </p:child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70"/>
                                        </p:tgtEl>
                                        <p:attrNameLst>
                                          <p:attrName>style.visibility</p:attrName>
                                        </p:attrNameLst>
                                      </p:cBhvr>
                                      <p:to>
                                        <p:strVal val="visible"/>
                                      </p:to>
                                    </p:set>
                                  </p:child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71"/>
                                        </p:tgtEl>
                                        <p:attrNameLst>
                                          <p:attrName>style.visibility</p:attrName>
                                        </p:attrNameLst>
                                      </p:cBhvr>
                                      <p:to>
                                        <p:strVal val="visible"/>
                                      </p:to>
                                    </p:set>
                                  </p:child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72"/>
                                        </p:tgtEl>
                                        <p:attrNameLst>
                                          <p:attrName>style.visibility</p:attrName>
                                        </p:attrNameLst>
                                      </p:cBhvr>
                                      <p:to>
                                        <p:strVal val="visible"/>
                                      </p:to>
                                    </p:set>
                                  </p:child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73"/>
                                        </p:tgtEl>
                                        <p:attrNameLst>
                                          <p:attrName>style.visibility</p:attrName>
                                        </p:attrNameLst>
                                      </p:cBhvr>
                                      <p:to>
                                        <p:strVal val="visible"/>
                                      </p:to>
                                    </p:set>
                                  </p:child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74"/>
                                        </p:tgtEl>
                                        <p:attrNameLst>
                                          <p:attrName>style.visibility</p:attrName>
                                        </p:attrNameLst>
                                      </p:cBhvr>
                                      <p:to>
                                        <p:strVal val="visible"/>
                                      </p:to>
                                    </p:set>
                                  </p:child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75"/>
                                        </p:tgtEl>
                                        <p:attrNameLst>
                                          <p:attrName>style.visibility</p:attrName>
                                        </p:attrNameLst>
                                      </p:cBhvr>
                                      <p:to>
                                        <p:strVal val="visible"/>
                                      </p:to>
                                    </p:set>
                                  </p:child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76"/>
                                        </p:tgtEl>
                                        <p:attrNameLst>
                                          <p:attrName>style.visibility</p:attrName>
                                        </p:attrNameLst>
                                      </p:cBhvr>
                                      <p:to>
                                        <p:strVal val="visible"/>
                                      </p:to>
                                    </p:set>
                                  </p:child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77"/>
                                        </p:tgtEl>
                                        <p:attrNameLst>
                                          <p:attrName>style.visibility</p:attrName>
                                        </p:attrNameLst>
                                      </p:cBhvr>
                                      <p:to>
                                        <p:strVal val="visible"/>
                                      </p:to>
                                    </p:set>
                                  </p:child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77CE9DA1-CFCC-44CF-A3CB-81107D528218}"/>
              </a:ext>
            </a:extLst>
          </p:cNvPr>
          <p:cNvSpPr txBox="1"/>
          <p:nvPr/>
        </p:nvSpPr>
        <p:spPr>
          <a:xfrm>
            <a:off x="0" y="16934"/>
            <a:ext cx="12192000" cy="613245"/>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err="1">
                <a:solidFill>
                  <a:srgbClr val="FF0000"/>
                </a:solidFill>
                <a:effectLst/>
                <a:latin typeface="Times New Roman" pitchFamily="18" charset="0"/>
                <a:ea typeface="Calibri" panose="020F0502020204030204" pitchFamily="34" charset="0"/>
                <a:cs typeface="Times New Roman" pitchFamily="18" charset="0"/>
              </a:rPr>
              <a:t>Tiết</a:t>
            </a:r>
            <a:r>
              <a:rPr lang="en-US" sz="3200" b="1" dirty="0">
                <a:solidFill>
                  <a:srgbClr val="FF0000"/>
                </a:solidFill>
                <a:effectLst/>
                <a:latin typeface="Times New Roman" pitchFamily="18" charset="0"/>
                <a:ea typeface="Calibri" panose="020F0502020204030204" pitchFamily="34" charset="0"/>
                <a:cs typeface="Times New Roman" pitchFamily="18" charset="0"/>
              </a:rPr>
              <a:t> </a:t>
            </a:r>
            <a:r>
              <a:rPr lang="en-US" sz="3200" b="1" dirty="0" smtClean="0">
                <a:solidFill>
                  <a:srgbClr val="FF0000"/>
                </a:solidFill>
                <a:latin typeface="Times New Roman" pitchFamily="18" charset="0"/>
                <a:ea typeface="Calibri" panose="020F0502020204030204" pitchFamily="34" charset="0"/>
                <a:cs typeface="Times New Roman" pitchFamily="18" charset="0"/>
              </a:rPr>
              <a:t>…</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err="1" smtClean="0">
                <a:solidFill>
                  <a:srgbClr val="FF0000"/>
                </a:solidFill>
                <a:effectLst/>
                <a:latin typeface="Times New Roman" pitchFamily="18" charset="0"/>
                <a:ea typeface="Calibri" panose="020F0502020204030204" pitchFamily="34" charset="0"/>
                <a:cs typeface="Times New Roman" pitchFamily="18" charset="0"/>
              </a:rPr>
              <a:t>Bài</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1: </a:t>
            </a:r>
            <a:r>
              <a:rPr lang="en-US" sz="3200" b="1" dirty="0" smtClean="0">
                <a:solidFill>
                  <a:srgbClr val="FFFFFF"/>
                </a:solidFill>
                <a:effectLst/>
                <a:latin typeface="Times New Roman" pitchFamily="18" charset="0"/>
                <a:ea typeface="Calibri" panose="020F0502020204030204" pitchFamily="34" charset="0"/>
                <a:cs typeface="Times New Roman" pitchFamily="18" charset="0"/>
              </a:rPr>
              <a:t>SỐ NGUYÊN ÂM VÀ TẬP HỢP CÁC SỐ NGUYÊN</a:t>
            </a:r>
            <a:endParaRPr lang="vi-VN" sz="3200" b="1" dirty="0">
              <a:solidFill>
                <a:srgbClr val="FFFFFF"/>
              </a:solidFill>
              <a:latin typeface="Times New Roman" pitchFamily="18" charset="0"/>
              <a:cs typeface="Times New Roman" pitchFamily="18" charset="0"/>
            </a:endParaRPr>
          </a:p>
        </p:txBody>
      </p:sp>
      <p:sp>
        <p:nvSpPr>
          <p:cNvPr id="6" name="Hộp Văn bản 5">
            <a:extLst>
              <a:ext uri="{FF2B5EF4-FFF2-40B4-BE49-F238E27FC236}">
                <a16:creationId xmlns="" xmlns:a16="http://schemas.microsoft.com/office/drawing/2014/main" id="{16336C16-5CCD-471A-A6C9-53B8EA177AE9}"/>
              </a:ext>
            </a:extLst>
          </p:cNvPr>
          <p:cNvSpPr txBox="1"/>
          <p:nvPr/>
        </p:nvSpPr>
        <p:spPr>
          <a:xfrm>
            <a:off x="31864" y="643466"/>
            <a:ext cx="5797436"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smtClean="0">
                <a:solidFill>
                  <a:srgbClr val="FF0000"/>
                </a:solidFill>
                <a:latin typeface="Times New Roman" pitchFamily="18" charset="0"/>
                <a:ea typeface="Calibri" panose="020F0502020204030204" pitchFamily="34" charset="0"/>
                <a:cs typeface="Times New Roman" pitchFamily="18" charset="0"/>
              </a:rPr>
              <a:t>2. Vẽ Biểu đồ đoạn thẳng:</a:t>
            </a:r>
            <a:endParaRPr lang="vi-VN" sz="3200" b="1" dirty="0">
              <a:solidFill>
                <a:srgbClr val="FFFFFF"/>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2" cstate="print"/>
          <a:srcRect/>
          <a:stretch>
            <a:fillRect/>
          </a:stretch>
        </p:blipFill>
        <p:spPr bwMode="auto">
          <a:xfrm>
            <a:off x="466729" y="1709742"/>
            <a:ext cx="951904" cy="976312"/>
          </a:xfrm>
          <a:prstGeom prst="ellipse">
            <a:avLst/>
          </a:prstGeom>
          <a:ln>
            <a:noFill/>
          </a:ln>
          <a:effectLst>
            <a:softEdge rad="112500"/>
          </a:effectLst>
        </p:spPr>
      </p:pic>
      <p:pic>
        <p:nvPicPr>
          <p:cNvPr id="14" name="Picture 12"/>
          <p:cNvPicPr>
            <a:picLocks noChangeAspect="1" noChangeArrowheads="1"/>
          </p:cNvPicPr>
          <p:nvPr/>
        </p:nvPicPr>
        <p:blipFill>
          <a:blip r:embed="rId3" cstate="print">
            <a:lum bright="10000"/>
          </a:blip>
          <a:srcRect/>
          <a:stretch>
            <a:fillRect/>
          </a:stretch>
        </p:blipFill>
        <p:spPr bwMode="auto">
          <a:xfrm>
            <a:off x="9287691" y="3934507"/>
            <a:ext cx="2904309" cy="2904309"/>
          </a:xfrm>
          <a:prstGeom prst="ellipse">
            <a:avLst/>
          </a:prstGeom>
          <a:ln>
            <a:noFill/>
          </a:ln>
          <a:effectLst>
            <a:softEdge rad="112500"/>
          </a:effectLst>
        </p:spPr>
      </p:pic>
      <p:sp>
        <p:nvSpPr>
          <p:cNvPr id="5" name="Rectangle 4"/>
          <p:cNvSpPr/>
          <p:nvPr/>
        </p:nvSpPr>
        <p:spPr>
          <a:xfrm>
            <a:off x="1418633" y="1426128"/>
            <a:ext cx="9144000" cy="5016758"/>
          </a:xfrm>
          <a:prstGeom prst="rect">
            <a:avLst/>
          </a:prstGeom>
        </p:spPr>
        <p:txBody>
          <a:bodyPr wrap="square">
            <a:spAutoFit/>
          </a:bodyPr>
          <a:lstStyle/>
          <a:p>
            <a:pPr>
              <a:spcAft>
                <a:spcPts val="0"/>
              </a:spcAft>
            </a:pPr>
            <a:r>
              <a:rPr lang="en-US" sz="3200" b="1" dirty="0">
                <a:latin typeface="Times New Roman" panose="02020603050405020304" pitchFamily="18" charset="0"/>
                <a:ea typeface="Times New Roman" panose="02020603050405020304" pitchFamily="18" charset="0"/>
              </a:rPr>
              <a:t>Các bước để vẽ biểu đồ đoạn thẳng:</a:t>
            </a:r>
          </a:p>
          <a:p>
            <a:pPr>
              <a:spcAft>
                <a:spcPts val="0"/>
              </a:spcAft>
            </a:pPr>
            <a:r>
              <a:rPr lang="en-US" sz="3200" b="1" dirty="0">
                <a:latin typeface="Times New Roman" panose="02020603050405020304" pitchFamily="18" charset="0"/>
                <a:ea typeface="Times New Roman" panose="02020603050405020304" pitchFamily="18" charset="0"/>
              </a:rPr>
              <a:t>+ </a:t>
            </a:r>
            <a:r>
              <a:rPr lang="en-US" sz="3200" b="1" u="sng" dirty="0">
                <a:latin typeface="Times New Roman" panose="02020603050405020304" pitchFamily="18" charset="0"/>
                <a:ea typeface="Times New Roman" panose="02020603050405020304" pitchFamily="18" charset="0"/>
              </a:rPr>
              <a:t>Bước 1</a:t>
            </a:r>
            <a:r>
              <a:rPr lang="en-US" sz="3200" b="1" dirty="0">
                <a:latin typeface="Times New Roman" panose="02020603050405020304" pitchFamily="18" charset="0"/>
                <a:ea typeface="Times New Roman" panose="02020603050405020304" pitchFamily="18" charset="0"/>
              </a:rPr>
              <a:t>: vẽ hai trục ngang dọc vuông góc với nhau: trục ngang ghi mốc thời gian, trục dọc chọn khoảng chia thích hợp và khoảng cách các vạch chia.</a:t>
            </a:r>
          </a:p>
          <a:p>
            <a:pPr>
              <a:spcAft>
                <a:spcPts val="0"/>
              </a:spcAft>
            </a:pPr>
            <a:r>
              <a:rPr lang="en-US" sz="3200" b="1" dirty="0">
                <a:latin typeface="Times New Roman" panose="02020603050405020304" pitchFamily="18" charset="0"/>
                <a:ea typeface="Times New Roman" panose="02020603050405020304" pitchFamily="18" charset="0"/>
              </a:rPr>
              <a:t>+ </a:t>
            </a:r>
            <a:r>
              <a:rPr lang="en-US" sz="3200" b="1" u="sng" dirty="0">
                <a:latin typeface="Times New Roman" panose="02020603050405020304" pitchFamily="18" charset="0"/>
                <a:ea typeface="Times New Roman" panose="02020603050405020304" pitchFamily="18" charset="0"/>
              </a:rPr>
              <a:t>Bước 2</a:t>
            </a:r>
            <a:r>
              <a:rPr lang="en-US" sz="3200" b="1" dirty="0">
                <a:latin typeface="Times New Roman" panose="02020603050405020304" pitchFamily="18" charset="0"/>
                <a:ea typeface="Times New Roman" panose="02020603050405020304" pitchFamily="18" charset="0"/>
              </a:rPr>
              <a:t>: Tại mốc thời gian đánh dấu một điểm cách điểm mốc thời gian theo chiều thẳng đứng một khoảng bằng số liệu tương ứng; vẽ các đoạn thẳng nối các điểm đã đánh dấu.</a:t>
            </a:r>
          </a:p>
          <a:p>
            <a:pPr>
              <a:spcAft>
                <a:spcPts val="0"/>
              </a:spcAft>
            </a:pPr>
            <a:r>
              <a:rPr lang="en-US" sz="3200" b="1" dirty="0">
                <a:latin typeface="Times New Roman" panose="02020603050405020304" pitchFamily="18" charset="0"/>
                <a:ea typeface="Times New Roman" panose="02020603050405020304" pitchFamily="18" charset="0"/>
              </a:rPr>
              <a:t>+ </a:t>
            </a:r>
            <a:r>
              <a:rPr lang="en-US" sz="3200" b="1" u="sng" dirty="0">
                <a:latin typeface="Times New Roman" panose="02020603050405020304" pitchFamily="18" charset="0"/>
                <a:ea typeface="Times New Roman" panose="02020603050405020304" pitchFamily="18" charset="0"/>
              </a:rPr>
              <a:t>Bước 3</a:t>
            </a:r>
            <a:r>
              <a:rPr lang="en-US" sz="3200" b="1" dirty="0">
                <a:latin typeface="Times New Roman" panose="02020603050405020304" pitchFamily="18" charset="0"/>
                <a:ea typeface="Times New Roman" panose="02020603050405020304" pitchFamily="18" charset="0"/>
              </a:rPr>
              <a:t>: Hoàn thành biểu đồ.</a:t>
            </a:r>
            <a:endParaRPr lang="en-US" sz="3200" b="1" dirty="0">
              <a:effectLst/>
              <a:latin typeface="Times New Roman" panose="02020603050405020304" pitchFamily="18" charset="0"/>
              <a:ea typeface="Times New Roman" panose="02020603050405020304" pitchFamily="18" charset="0"/>
            </a:endParaRPr>
          </a:p>
        </p:txBody>
      </p:sp>
      <p:sp>
        <p:nvSpPr>
          <p:cNvPr id="16" name="Hộp Văn bản 3">
            <a:extLst>
              <a:ext uri="{FF2B5EF4-FFF2-40B4-BE49-F238E27FC236}">
                <a16:creationId xmlns="" xmlns:a16="http://schemas.microsoft.com/office/drawing/2014/main" id="{77CE9DA1-CFCC-44CF-A3CB-81107D528218}"/>
              </a:ext>
            </a:extLst>
          </p:cNvPr>
          <p:cNvSpPr txBox="1"/>
          <p:nvPr/>
        </p:nvSpPr>
        <p:spPr>
          <a:xfrm>
            <a:off x="0" y="16934"/>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effectLst/>
                <a:latin typeface="Times New Roman" pitchFamily="18" charset="0"/>
                <a:ea typeface="Calibri" panose="020F0502020204030204" pitchFamily="34" charset="0"/>
                <a:cs typeface="Times New Roman" pitchFamily="18" charset="0"/>
              </a:rPr>
              <a:t>Tiết </a:t>
            </a:r>
            <a:r>
              <a:rPr lang="en-US" sz="3200" b="1" dirty="0" smtClean="0">
                <a:solidFill>
                  <a:srgbClr val="FF0000"/>
                </a:solidFill>
                <a:latin typeface="Times New Roman" pitchFamily="18" charset="0"/>
                <a:ea typeface="Calibri" panose="020F0502020204030204" pitchFamily="34" charset="0"/>
                <a:cs typeface="Times New Roman" pitchFamily="18" charset="0"/>
              </a:rPr>
              <a:t>…</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Bài </a:t>
            </a:r>
            <a:r>
              <a:rPr lang="en-US" sz="3200" b="1" dirty="0">
                <a:solidFill>
                  <a:srgbClr val="FF0000"/>
                </a:solidFill>
                <a:latin typeface="Times New Roman" pitchFamily="18" charset="0"/>
                <a:ea typeface="Calibri" panose="020F0502020204030204" pitchFamily="34" charset="0"/>
                <a:cs typeface="Times New Roman" pitchFamily="18" charset="0"/>
              </a:rPr>
              <a:t>3</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smtClean="0">
                <a:solidFill>
                  <a:srgbClr val="FFFFFF"/>
                </a:solidFill>
                <a:latin typeface="Times New Roman" pitchFamily="18" charset="0"/>
                <a:ea typeface="Calibri" panose="020F0502020204030204" pitchFamily="34" charset="0"/>
                <a:cs typeface="Times New Roman" pitchFamily="18" charset="0"/>
              </a:rPr>
              <a:t>BIỂU ĐỒ ĐOẠN THẲNG</a:t>
            </a:r>
            <a:endParaRPr lang="vi-VN" sz="3200" b="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154165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0" fill="hold"/>
                                        <p:tgtEl>
                                          <p:spTgt spid="5123"/>
                                        </p:tgtEl>
                                        <p:attrNameLst>
                                          <p:attrName>ppt_w</p:attrName>
                                        </p:attrNameLst>
                                      </p:cBhvr>
                                      <p:tavLst>
                                        <p:tav tm="0" fmla="#ppt_w*sin(2.5*pi*$)">
                                          <p:val>
                                            <p:fltVal val="0"/>
                                          </p:val>
                                        </p:tav>
                                        <p:tav tm="100000">
                                          <p:val>
                                            <p:fltVal val="1"/>
                                          </p:val>
                                        </p:tav>
                                      </p:tavLst>
                                    </p:anim>
                                    <p:anim calcmode="lin" valueType="num">
                                      <p:cBhvr>
                                        <p:cTn id="8" dur="5000" fill="hold"/>
                                        <p:tgtEl>
                                          <p:spTgt spid="5123"/>
                                        </p:tgtEl>
                                        <p:attrNameLst>
                                          <p:attrName>ppt_h</p:attrName>
                                        </p:attrNameLst>
                                      </p:cBhvr>
                                      <p:tavLst>
                                        <p:tav tm="0">
                                          <p:val>
                                            <p:strVal val="#ppt_h"/>
                                          </p:val>
                                        </p:tav>
                                        <p:tav tm="100000">
                                          <p:val>
                                            <p:strVal val="#ppt_h"/>
                                          </p:val>
                                        </p:tav>
                                      </p:tavLst>
                                    </p:anim>
                                  </p:childTnLst>
                                </p:cTn>
                              </p:par>
                              <p:par>
                                <p:cTn id="9" presetID="6" presetClass="emph" presetSubtype="0" fill="hold" nodeType="withEffect">
                                  <p:stCondLst>
                                    <p:cond delay="0"/>
                                  </p:stCondLst>
                                  <p:childTnLst>
                                    <p:animScale>
                                      <p:cBhvr>
                                        <p:cTn id="10" dur="2000" fill="hold"/>
                                        <p:tgtEl>
                                          <p:spTgt spid="5123"/>
                                        </p:tgtEl>
                                      </p:cBhvr>
                                      <p:by x="150000" y="150000"/>
                                    </p:animScale>
                                  </p:childTnLst>
                                </p:cTn>
                              </p:par>
                              <p:par>
                                <p:cTn id="11" presetID="2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edg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57150">
          <a:solidFill>
            <a:srgbClr val="92D050"/>
          </a:solidFill>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lIns="91440" tIns="45720" rIns="91440" bIns="45720" rtlCol="0">
        <a:normAutofit/>
      </a:bodyPr>
      <a:lstStyle>
        <a:defPPr algn="just">
          <a:defRPr b="1">
            <a:solidFill>
              <a:srgbClr val="0000FF"/>
            </a:solidFil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Vapor Trail" id="{4FDF2955-7D9C-493C-B9F9-C205151B46CD}" vid="{FE1EB5C7-81A8-4CBA-AE6E-B3BF73DC3895}"/>
    </a:ext>
  </a:extLst>
</a:theme>
</file>

<file path=ppt/theme/theme1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UI/customUI14.xml>PPPT6 CTST 53

</file>

<file path=docProps/app.xml><?xml version="1.0" encoding="utf-8"?>
<Properties xmlns="http://schemas.openxmlformats.org/officeDocument/2006/extended-properties" xmlns:vt="http://schemas.openxmlformats.org/officeDocument/2006/docPropsVTypes">
  <TotalTime>0</TotalTime>
  <Words>1600</Words>
  <Application>Microsoft Office PowerPoint</Application>
  <PresentationFormat>Custom</PresentationFormat>
  <Paragraphs>271</Paragraphs>
  <Slides>32</Slides>
  <Notes>1</Notes>
  <HiddenSlides>0</HiddenSlides>
  <MMClips>0</MMClips>
  <ScaleCrop>false</ScaleCrop>
  <HeadingPairs>
    <vt:vector size="6" baseType="variant">
      <vt:variant>
        <vt:lpstr>Fonts Used</vt:lpstr>
      </vt:variant>
      <vt:variant>
        <vt:i4>6</vt:i4>
      </vt:variant>
      <vt:variant>
        <vt:lpstr>Theme</vt:lpstr>
      </vt:variant>
      <vt:variant>
        <vt:i4>12</vt:i4>
      </vt:variant>
      <vt:variant>
        <vt:lpstr>Slide Titles</vt:lpstr>
      </vt:variant>
      <vt:variant>
        <vt:i4>32</vt:i4>
      </vt:variant>
    </vt:vector>
  </HeadingPairs>
  <TitlesOfParts>
    <vt:vector size="50" baseType="lpstr">
      <vt:lpstr>Arial</vt:lpstr>
      <vt:lpstr>Times New Roman</vt:lpstr>
      <vt:lpstr>Calibri</vt:lpstr>
      <vt:lpstr>Calibri Light</vt:lpstr>
      <vt:lpstr>Century Gothic</vt:lpstr>
      <vt:lpstr>等线</vt:lpstr>
      <vt:lpstr>Chủ đề Office</vt:lpstr>
      <vt:lpstr>8_Thiết kế Tùy chỉnh</vt:lpstr>
      <vt:lpstr>7_Thiết kế Tùy chỉnh</vt:lpstr>
      <vt:lpstr>3_Thiết kế Tùy chỉnh</vt:lpstr>
      <vt:lpstr>6_Thiết kế Tùy chỉnh</vt:lpstr>
      <vt:lpstr>4_Thiết kế Tùy chỉnh</vt:lpstr>
      <vt:lpstr>2_Thiết kế Tùy chỉnh</vt:lpstr>
      <vt:lpstr>5_Thiết kế Tùy chỉnh</vt:lpstr>
      <vt:lpstr>9_Thiết kế Tùy chỉnh</vt:lpstr>
      <vt:lpstr>1_Thiết kế Tùy chỉnh</vt:lpstr>
      <vt:lpstr>Thiết kế Tùy chỉnh</vt:lpstr>
      <vt:lpstr>Vapor Trail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 1: Bảng dữ liệu sau cho biết số cá bắt được trong một giờ từ 7giờ đến 12h của bạn Cát. Em hãy vẽ biểu đồ đoạn thẳng biểu diễn bảng dữ liệu này.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2022-08-30T05:31:37Z</dcterms:created>
  <dcterms:modified xsi:type="dcterms:W3CDTF">2022-08-30T05:31:46Z</dcterms:modified>
</cp:coreProperties>
</file>