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1"/>
  </p:sldMasterIdLst>
  <p:notesMasterIdLst>
    <p:notesMasterId r:id="rId33"/>
  </p:notesMasterIdLst>
  <p:sldIdLst>
    <p:sldId id="487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481" r:id="rId10"/>
    <p:sldId id="264" r:id="rId11"/>
    <p:sldId id="344" r:id="rId12"/>
    <p:sldId id="347" r:id="rId13"/>
    <p:sldId id="483" r:id="rId14"/>
    <p:sldId id="482" r:id="rId15"/>
    <p:sldId id="485" r:id="rId16"/>
    <p:sldId id="263" r:id="rId17"/>
    <p:sldId id="346" r:id="rId18"/>
    <p:sldId id="345" r:id="rId19"/>
    <p:sldId id="484" r:id="rId20"/>
    <p:sldId id="333" r:id="rId21"/>
    <p:sldId id="308" r:id="rId22"/>
    <p:sldId id="334" r:id="rId23"/>
    <p:sldId id="335" r:id="rId24"/>
    <p:sldId id="338" r:id="rId25"/>
    <p:sldId id="340" r:id="rId26"/>
    <p:sldId id="337" r:id="rId27"/>
    <p:sldId id="339" r:id="rId28"/>
    <p:sldId id="342" r:id="rId29"/>
    <p:sldId id="336" r:id="rId30"/>
    <p:sldId id="341" r:id="rId31"/>
    <p:sldId id="486" r:id="rId32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425"/>
    <a:srgbClr val="2E4D24"/>
    <a:srgbClr val="21411C"/>
    <a:srgbClr val="2F4929"/>
    <a:srgbClr val="F3DE76"/>
    <a:srgbClr val="C05044"/>
    <a:srgbClr val="3A143A"/>
    <a:srgbClr val="283603"/>
    <a:srgbClr val="1B676B"/>
    <a:srgbClr val="519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6AEC-3697-461F-97E9-BA09BD678BB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3181-BBC0-4764-A405-C5E67F34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4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7C56E0F2-7BB0-4109-A98A-E67BF37EC8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1DC0ADEE-7D90-48CE-8A90-CD1A46D2A7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6786553E-CB74-4CFF-8A92-8096A9DF2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F5A3E6-1DFF-4D9D-9667-A5945A17A5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74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3B406-2E82-4D5D-B903-994E3A882372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D4A6-672C-45D9-B2CC-760954BE18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6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5B89D-1A3F-4A70-BA56-E7DF8269C7EC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4204-0419-4229-B2C4-64FD79D41F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34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1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7674F70-2DD0-492D-826F-54F56AD2C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A535-6320-418C-9600-AEFAF11C159B}" type="datetimeFigureOut">
              <a:rPr lang="en-US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78F6A13-3AE9-451A-BBB3-89F6B638E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1EA32F1-DB05-4C2E-B7DD-45C279EAE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777F4-EB74-4B71-91C2-7A559086A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31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0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B41FF-7D32-46D6-937C-F532D77E1B30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AAC5-5D4A-493D-A8C4-C0536BD8B1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70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E94E-D7C1-4CE2-BC21-8F9D57E6139D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296F-68F0-498B-97F3-34F3BA9952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40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6385C-8D0E-4458-BBCC-AA41E082FF04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E3F-5227-48A1-B09A-0F68F081EF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04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CEEF6-EA97-4984-97DD-4D3F86680638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D901-D1DC-43EE-9D87-40E076DB74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39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1A5D-E4FF-4911-AE10-90CD2D1C932A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45A5-4FE3-44AE-AD49-43BA1CA6FC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91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94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D724A-9F60-4923-8496-E99A68EB6F12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84B0-ED62-42A5-866E-DB98F94DEB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33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49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gif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11.jpe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3BF918-39BC-4024-B7F1-BE8F880CE0FF}"/>
              </a:ext>
            </a:extLst>
          </p:cNvPr>
          <p:cNvSpPr txBox="1"/>
          <p:nvPr/>
        </p:nvSpPr>
        <p:spPr>
          <a:xfrm>
            <a:off x="650928" y="1193977"/>
            <a:ext cx="10984302" cy="217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28 - THỰC HÀNH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88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 SỮA CHUA VÀ QUAN SÁT VI KHUẨN</a:t>
            </a:r>
            <a:endParaRPr lang="en-US" sz="4000" b="1" dirty="0">
              <a:solidFill>
                <a:srgbClr val="88C4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8B71C5A-AEC6-45B3-8609-518FD4DDAB93}"/>
              </a:ext>
            </a:extLst>
          </p:cNvPr>
          <p:cNvSpPr/>
          <p:nvPr/>
        </p:nvSpPr>
        <p:spPr>
          <a:xfrm>
            <a:off x="4907569" y="379426"/>
            <a:ext cx="6852186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531F73-0AF0-442C-9D5A-A721BA44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731" y="1318431"/>
            <a:ext cx="6003861" cy="38425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20547B"/>
                </a:solidFill>
              </a:rPr>
              <a:t>Đề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xuất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phương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án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làm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sữa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chua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theo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phiếu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học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tập</a:t>
            </a:r>
            <a:r>
              <a:rPr lang="en-US" sz="3200" b="1" dirty="0">
                <a:solidFill>
                  <a:srgbClr val="20547B"/>
                </a:solidFill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20547B"/>
                </a:solidFill>
              </a:rPr>
              <a:t>Phân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công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nhiệm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vụ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cho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từng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thành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viên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trong</a:t>
            </a:r>
            <a:r>
              <a:rPr lang="en-US" sz="3200" b="1" dirty="0">
                <a:solidFill>
                  <a:srgbClr val="20547B"/>
                </a:solidFill>
              </a:rPr>
              <a:t> </a:t>
            </a:r>
            <a:r>
              <a:rPr lang="en-US" sz="3200" b="1" dirty="0" err="1">
                <a:solidFill>
                  <a:srgbClr val="20547B"/>
                </a:solidFill>
              </a:rPr>
              <a:t>nhóm</a:t>
            </a:r>
            <a:r>
              <a:rPr lang="en-US" sz="3200" b="1" dirty="0">
                <a:solidFill>
                  <a:srgbClr val="20547B"/>
                </a:solidFill>
              </a:rPr>
              <a:t>.</a:t>
            </a:r>
            <a:endParaRPr lang="en-US" sz="3200" b="1" dirty="0">
              <a:solidFill>
                <a:srgbClr val="20547B"/>
              </a:solidFill>
              <a:effectLst/>
              <a:ea typeface="Arial" panose="020B0604020202020204" pitchFamily="34" charset="0"/>
            </a:endParaRPr>
          </a:p>
        </p:txBody>
      </p:sp>
      <p:grpSp>
        <p:nvGrpSpPr>
          <p:cNvPr id="6" name="start timer"/>
          <p:cNvGrpSpPr/>
          <p:nvPr/>
        </p:nvGrpSpPr>
        <p:grpSpPr>
          <a:xfrm>
            <a:off x="1071557" y="443043"/>
            <a:ext cx="3255169" cy="699946"/>
            <a:chOff x="1063719" y="285875"/>
            <a:chExt cx="3255169" cy="699946"/>
          </a:xfrm>
        </p:grpSpPr>
        <p:sp>
          <p:nvSpPr>
            <p:cNvPr id="9" name="Rounded Rectangle 8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3719" y="285875"/>
              <a:ext cx="3255169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2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GB" sz="2800" b="1" kern="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GB" sz="2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8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endParaRPr lang="en-GB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times up"/>
          <p:cNvGrpSpPr/>
          <p:nvPr/>
        </p:nvGrpSpPr>
        <p:grpSpPr>
          <a:xfrm>
            <a:off x="554032" y="431142"/>
            <a:ext cx="4130676" cy="709460"/>
            <a:chOff x="4321176" y="273974"/>
            <a:chExt cx="2636838" cy="709460"/>
          </a:xfrm>
        </p:grpSpPr>
        <p:sp>
          <p:nvSpPr>
            <p:cNvPr id="12" name="Rounded Rectangle 11"/>
            <p:cNvSpPr/>
            <p:nvPr/>
          </p:nvSpPr>
          <p:spPr>
            <a:xfrm>
              <a:off x="4321176" y="273974"/>
              <a:ext cx="2636838" cy="697559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321176" y="285875"/>
              <a:ext cx="2636838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 </a:t>
              </a: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Phút</a:t>
              </a: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8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1" i="0" u="none" strike="noStrike" kern="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-77000" y="1304885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484432" y="1899046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484432" y="1899046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484432" y="1899046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484432" y="1899046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2327269" y="1791096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3354382" y="2038746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>
            <a:off x="855657" y="2018109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1066794" y="2324496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Freeform 13"/>
          <p:cNvSpPr>
            <a:spLocks noEditPoints="1"/>
          </p:cNvSpPr>
          <p:nvPr/>
        </p:nvSpPr>
        <p:spPr bwMode="auto">
          <a:xfrm>
            <a:off x="1066794" y="2324496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1066794" y="2324496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4027482" y="2500709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3787769" y="2346721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285744" y="1506934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18"/>
          <p:cNvSpPr>
            <a:spLocks noEditPoints="1"/>
          </p:cNvSpPr>
          <p:nvPr/>
        </p:nvSpPr>
        <p:spPr bwMode="auto">
          <a:xfrm>
            <a:off x="501644" y="2710259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>
            <a:off x="434969" y="1746646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896932" y="5785246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Freeform 21"/>
          <p:cNvSpPr>
            <a:spLocks noEditPoints="1"/>
          </p:cNvSpPr>
          <p:nvPr/>
        </p:nvSpPr>
        <p:spPr bwMode="auto">
          <a:xfrm>
            <a:off x="1166807" y="6058296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22"/>
          <p:cNvSpPr>
            <a:spLocks noEditPoints="1"/>
          </p:cNvSpPr>
          <p:nvPr/>
        </p:nvSpPr>
        <p:spPr bwMode="auto">
          <a:xfrm>
            <a:off x="1166807" y="6058296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Freeform 23"/>
          <p:cNvSpPr>
            <a:spLocks/>
          </p:cNvSpPr>
          <p:nvPr/>
        </p:nvSpPr>
        <p:spPr bwMode="auto">
          <a:xfrm>
            <a:off x="1166807" y="6058296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24"/>
          <p:cNvSpPr>
            <a:spLocks/>
          </p:cNvSpPr>
          <p:nvPr/>
        </p:nvSpPr>
        <p:spPr bwMode="auto">
          <a:xfrm>
            <a:off x="3462332" y="5785246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>
            <a:off x="3922707" y="6056709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Freeform 26"/>
          <p:cNvSpPr>
            <a:spLocks/>
          </p:cNvSpPr>
          <p:nvPr/>
        </p:nvSpPr>
        <p:spPr bwMode="auto">
          <a:xfrm>
            <a:off x="3922707" y="6056709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Freeform 27"/>
          <p:cNvSpPr>
            <a:spLocks/>
          </p:cNvSpPr>
          <p:nvPr/>
        </p:nvSpPr>
        <p:spPr bwMode="auto">
          <a:xfrm>
            <a:off x="3624257" y="6056709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646107" y="2421334"/>
            <a:ext cx="3829050" cy="3830638"/>
            <a:chOff x="817563" y="2264166"/>
            <a:chExt cx="3829050" cy="3830638"/>
          </a:xfrm>
        </p:grpSpPr>
        <p:sp>
          <p:nvSpPr>
            <p:cNvPr id="39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Freeform 29"/>
          <p:cNvSpPr>
            <a:spLocks noEditPoints="1"/>
          </p:cNvSpPr>
          <p:nvPr/>
        </p:nvSpPr>
        <p:spPr bwMode="auto">
          <a:xfrm>
            <a:off x="366707" y="2143521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30"/>
          <p:cNvSpPr>
            <a:spLocks noEditPoints="1"/>
          </p:cNvSpPr>
          <p:nvPr/>
        </p:nvSpPr>
        <p:spPr bwMode="auto">
          <a:xfrm>
            <a:off x="539744" y="2314971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Freeform 31"/>
          <p:cNvSpPr>
            <a:spLocks noEditPoints="1"/>
          </p:cNvSpPr>
          <p:nvPr/>
        </p:nvSpPr>
        <p:spPr bwMode="auto">
          <a:xfrm>
            <a:off x="449257" y="2224484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01883F7-E2D0-4668-ADC1-08DB75C94392}"/>
              </a:ext>
            </a:extLst>
          </p:cNvPr>
          <p:cNvGrpSpPr/>
          <p:nvPr/>
        </p:nvGrpSpPr>
        <p:grpSpPr>
          <a:xfrm>
            <a:off x="2284407" y="2568971"/>
            <a:ext cx="566738" cy="56673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FA30F05-0786-4729-95CC-45C7C7E8CE61}"/>
              </a:ext>
            </a:extLst>
          </p:cNvPr>
          <p:cNvGrpSpPr/>
          <p:nvPr/>
        </p:nvGrpSpPr>
        <p:grpSpPr>
          <a:xfrm>
            <a:off x="3073394" y="2819796"/>
            <a:ext cx="662782" cy="573088"/>
            <a:chOff x="3244850" y="2662628"/>
            <a:chExt cx="662782" cy="573088"/>
          </a:xfrm>
        </p:grpSpPr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8" name="Freeform 46"/>
          <p:cNvSpPr>
            <a:spLocks noEditPoints="1"/>
          </p:cNvSpPr>
          <p:nvPr/>
        </p:nvSpPr>
        <p:spPr bwMode="auto">
          <a:xfrm>
            <a:off x="3614732" y="3429396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E9EEB34-0B24-4738-B9CA-F59F6D427BD7}"/>
              </a:ext>
            </a:extLst>
          </p:cNvPr>
          <p:cNvGrpSpPr/>
          <p:nvPr/>
        </p:nvGrpSpPr>
        <p:grpSpPr>
          <a:xfrm>
            <a:off x="3740938" y="3570932"/>
            <a:ext cx="585788" cy="587375"/>
            <a:chOff x="3912394" y="3413764"/>
            <a:chExt cx="585788" cy="587375"/>
          </a:xfrm>
        </p:grpSpPr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5" name="Freeform 52"/>
          <p:cNvSpPr>
            <a:spLocks noEditPoints="1"/>
          </p:cNvSpPr>
          <p:nvPr/>
        </p:nvSpPr>
        <p:spPr bwMode="auto">
          <a:xfrm>
            <a:off x="3822694" y="4135834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Freeform 58"/>
          <p:cNvSpPr>
            <a:spLocks noEditPoints="1"/>
          </p:cNvSpPr>
          <p:nvPr/>
        </p:nvSpPr>
        <p:spPr bwMode="auto">
          <a:xfrm>
            <a:off x="3638544" y="4889896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ED846C36-3BC6-4CAC-8DD2-942F64124F39}"/>
              </a:ext>
            </a:extLst>
          </p:cNvPr>
          <p:cNvGrpSpPr/>
          <p:nvPr/>
        </p:nvGrpSpPr>
        <p:grpSpPr>
          <a:xfrm>
            <a:off x="3744359" y="4526561"/>
            <a:ext cx="566738" cy="568325"/>
            <a:chOff x="3915815" y="4369393"/>
            <a:chExt cx="566738" cy="568325"/>
          </a:xfrm>
        </p:grpSpPr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DC0B3D13-A8F9-4279-B713-2BADFD594A54}"/>
              </a:ext>
            </a:extLst>
          </p:cNvPr>
          <p:cNvGrpSpPr/>
          <p:nvPr/>
        </p:nvGrpSpPr>
        <p:grpSpPr>
          <a:xfrm>
            <a:off x="3109907" y="5303053"/>
            <a:ext cx="631031" cy="577850"/>
            <a:chOff x="3281363" y="5145885"/>
            <a:chExt cx="631031" cy="577850"/>
          </a:xfrm>
        </p:grpSpPr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80" name="Freeform 78"/>
          <p:cNvSpPr>
            <a:spLocks noEditPoints="1"/>
          </p:cNvSpPr>
          <p:nvPr/>
        </p:nvSpPr>
        <p:spPr bwMode="auto">
          <a:xfrm>
            <a:off x="841369" y="4289821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50EA5C35-990C-4313-B366-CD6EBA7C2152}"/>
              </a:ext>
            </a:extLst>
          </p:cNvPr>
          <p:cNvGrpSpPr/>
          <p:nvPr/>
        </p:nvGrpSpPr>
        <p:grpSpPr>
          <a:xfrm>
            <a:off x="2272501" y="5619743"/>
            <a:ext cx="568325" cy="566738"/>
            <a:chOff x="2443957" y="5462575"/>
            <a:chExt cx="568325" cy="566738"/>
          </a:xfrm>
        </p:grpSpPr>
        <p:sp>
          <p:nvSpPr>
            <p:cNvPr id="8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D21CD1CA-1E62-44BF-86B1-1A09622D4975}"/>
              </a:ext>
            </a:extLst>
          </p:cNvPr>
          <p:cNvGrpSpPr/>
          <p:nvPr/>
        </p:nvGrpSpPr>
        <p:grpSpPr>
          <a:xfrm>
            <a:off x="1371855" y="2805509"/>
            <a:ext cx="571500" cy="573088"/>
            <a:chOff x="1543311" y="2648341"/>
            <a:chExt cx="571500" cy="573088"/>
          </a:xfrm>
        </p:grpSpPr>
        <p:sp>
          <p:nvSpPr>
            <p:cNvPr id="89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D5907B19-8D9B-4605-9F7F-9DE0DC9565BA}"/>
              </a:ext>
            </a:extLst>
          </p:cNvPr>
          <p:cNvGrpSpPr/>
          <p:nvPr/>
        </p:nvGrpSpPr>
        <p:grpSpPr>
          <a:xfrm>
            <a:off x="796830" y="3546871"/>
            <a:ext cx="584200" cy="594502"/>
            <a:chOff x="968286" y="3389703"/>
            <a:chExt cx="584200" cy="594502"/>
          </a:xfrm>
        </p:grpSpPr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92A13D9D-0A3F-4690-8C10-FE4CE9ABDD80}"/>
              </a:ext>
            </a:extLst>
          </p:cNvPr>
          <p:cNvGrpSpPr/>
          <p:nvPr/>
        </p:nvGrpSpPr>
        <p:grpSpPr>
          <a:xfrm>
            <a:off x="821525" y="4553723"/>
            <a:ext cx="569913" cy="568325"/>
            <a:chOff x="992981" y="4396555"/>
            <a:chExt cx="569913" cy="568325"/>
          </a:xfrm>
        </p:grpSpPr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AD23F028-5DC5-45C9-A71B-6BBF60C08194}"/>
              </a:ext>
            </a:extLst>
          </p:cNvPr>
          <p:cNvGrpSpPr/>
          <p:nvPr/>
        </p:nvGrpSpPr>
        <p:grpSpPr>
          <a:xfrm>
            <a:off x="1370166" y="5310206"/>
            <a:ext cx="579438" cy="577850"/>
            <a:chOff x="1541622" y="5153038"/>
            <a:chExt cx="579438" cy="577850"/>
          </a:xfrm>
        </p:grpSpPr>
        <p:sp>
          <p:nvSpPr>
            <p:cNvPr id="110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16" name="Oval 107"/>
          <p:cNvSpPr>
            <a:spLocks noChangeArrowheads="1"/>
          </p:cNvSpPr>
          <p:nvPr/>
        </p:nvSpPr>
        <p:spPr bwMode="auto">
          <a:xfrm>
            <a:off x="2428869" y="4199334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Oval 108"/>
          <p:cNvSpPr>
            <a:spLocks noChangeArrowheads="1"/>
          </p:cNvSpPr>
          <p:nvPr/>
        </p:nvSpPr>
        <p:spPr bwMode="auto">
          <a:xfrm>
            <a:off x="2487607" y="4261246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1636707" y="1459309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Freeform 110"/>
          <p:cNvSpPr>
            <a:spLocks/>
          </p:cNvSpPr>
          <p:nvPr/>
        </p:nvSpPr>
        <p:spPr bwMode="auto">
          <a:xfrm>
            <a:off x="1792282" y="1375171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Freeform 111"/>
          <p:cNvSpPr>
            <a:spLocks/>
          </p:cNvSpPr>
          <p:nvPr/>
        </p:nvSpPr>
        <p:spPr bwMode="auto">
          <a:xfrm>
            <a:off x="-141293" y="236259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Freeform 113"/>
          <p:cNvSpPr>
            <a:spLocks/>
          </p:cNvSpPr>
          <p:nvPr/>
        </p:nvSpPr>
        <p:spPr bwMode="auto">
          <a:xfrm>
            <a:off x="3168644" y="1416446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Freeform 114"/>
          <p:cNvSpPr>
            <a:spLocks/>
          </p:cNvSpPr>
          <p:nvPr/>
        </p:nvSpPr>
        <p:spPr bwMode="auto">
          <a:xfrm>
            <a:off x="3013069" y="1333896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Freeform 115"/>
          <p:cNvSpPr>
            <a:spLocks/>
          </p:cNvSpPr>
          <p:nvPr/>
        </p:nvSpPr>
        <p:spPr bwMode="auto">
          <a:xfrm>
            <a:off x="3275007" y="1529159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Freeform 116"/>
          <p:cNvSpPr>
            <a:spLocks/>
          </p:cNvSpPr>
          <p:nvPr/>
        </p:nvSpPr>
        <p:spPr bwMode="auto">
          <a:xfrm>
            <a:off x="4602157" y="2818209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Freeform 117"/>
          <p:cNvSpPr>
            <a:spLocks/>
          </p:cNvSpPr>
          <p:nvPr/>
        </p:nvSpPr>
        <p:spPr bwMode="auto">
          <a:xfrm>
            <a:off x="4324344" y="1768871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49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andom Green">
            <a:extLst>
              <a:ext uri="{FF2B5EF4-FFF2-40B4-BE49-F238E27FC236}">
                <a16:creationId xmlns:a16="http://schemas.microsoft.com/office/drawing/2014/main" xmlns="" id="{B11731F7-1323-4579-8230-34EF89006071}"/>
              </a:ext>
            </a:extLst>
          </p:cNvPr>
          <p:cNvSpPr/>
          <p:nvPr/>
        </p:nvSpPr>
        <p:spPr>
          <a:xfrm>
            <a:off x="1653918" y="1901692"/>
            <a:ext cx="1227017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3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3900" dirty="0">
              <a:solidFill>
                <a:srgbClr val="00CC00"/>
              </a:solidFill>
            </a:endParaRPr>
          </a:p>
        </p:txBody>
      </p:sp>
      <p:grpSp>
        <p:nvGrpSpPr>
          <p:cNvPr id="3" name="Green Word List">
            <a:extLst>
              <a:ext uri="{FF2B5EF4-FFF2-40B4-BE49-F238E27FC236}">
                <a16:creationId xmlns:a16="http://schemas.microsoft.com/office/drawing/2014/main" xmlns="" id="{2FBC786B-5782-4A02-91A0-4F398416446F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7135813"/>
            <a:ext cx="3240088" cy="14211300"/>
            <a:chOff x="692894" y="-3431359"/>
            <a:chExt cx="3240000" cy="14210759"/>
          </a:xfrm>
        </p:grpSpPr>
        <p:sp>
          <p:nvSpPr>
            <p:cNvPr id="30" name="Word10">
              <a:extLst>
                <a:ext uri="{FF2B5EF4-FFF2-40B4-BE49-F238E27FC236}">
                  <a16:creationId xmlns:a16="http://schemas.microsoft.com/office/drawing/2014/main" xmlns="" id="{285449C1-6641-4B03-89E1-AB3CD9458FF7}"/>
                </a:ext>
              </a:extLst>
            </p:cNvPr>
            <p:cNvSpPr/>
            <p:nvPr/>
          </p:nvSpPr>
          <p:spPr>
            <a:xfrm>
              <a:off x="692894" y="9339400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8" name="Word9">
              <a:extLst>
                <a:ext uri="{FF2B5EF4-FFF2-40B4-BE49-F238E27FC236}">
                  <a16:creationId xmlns:a16="http://schemas.microsoft.com/office/drawing/2014/main" xmlns="" id="{81593C40-C46A-488E-8BA0-1368D3FC8237}"/>
                </a:ext>
              </a:extLst>
            </p:cNvPr>
            <p:cNvSpPr/>
            <p:nvPr/>
          </p:nvSpPr>
          <p:spPr>
            <a:xfrm>
              <a:off x="692894" y="7899400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1" name="Word8">
              <a:extLst>
                <a:ext uri="{FF2B5EF4-FFF2-40B4-BE49-F238E27FC236}">
                  <a16:creationId xmlns:a16="http://schemas.microsoft.com/office/drawing/2014/main" xmlns="" id="{58F42F86-960B-42D3-863F-3B63527D13BC}"/>
                </a:ext>
              </a:extLst>
            </p:cNvPr>
            <p:cNvSpPr/>
            <p:nvPr/>
          </p:nvSpPr>
          <p:spPr>
            <a:xfrm>
              <a:off x="692894" y="6453394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18" name="Word7">
              <a:extLst>
                <a:ext uri="{FF2B5EF4-FFF2-40B4-BE49-F238E27FC236}">
                  <a16:creationId xmlns:a16="http://schemas.microsoft.com/office/drawing/2014/main" xmlns="" id="{D8566F42-A98B-48CE-A67B-C73344ECF6B0}"/>
                </a:ext>
              </a:extLst>
            </p:cNvPr>
            <p:cNvSpPr/>
            <p:nvPr/>
          </p:nvSpPr>
          <p:spPr>
            <a:xfrm>
              <a:off x="692894" y="5064144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17" name="Word6">
              <a:extLst>
                <a:ext uri="{FF2B5EF4-FFF2-40B4-BE49-F238E27FC236}">
                  <a16:creationId xmlns:a16="http://schemas.microsoft.com/office/drawing/2014/main" xmlns="" id="{AF56D159-A569-4B34-AF52-518C1DB8E63B}"/>
                </a:ext>
              </a:extLst>
            </p:cNvPr>
            <p:cNvSpPr/>
            <p:nvPr/>
          </p:nvSpPr>
          <p:spPr>
            <a:xfrm>
              <a:off x="692894" y="3647491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" name="Word5">
              <a:extLst>
                <a:ext uri="{FF2B5EF4-FFF2-40B4-BE49-F238E27FC236}">
                  <a16:creationId xmlns:a16="http://schemas.microsoft.com/office/drawing/2014/main" xmlns="" id="{201FC6E3-A93A-406B-B2DE-D46A6E183C03}"/>
                </a:ext>
              </a:extLst>
            </p:cNvPr>
            <p:cNvSpPr/>
            <p:nvPr/>
          </p:nvSpPr>
          <p:spPr>
            <a:xfrm>
              <a:off x="692894" y="2207491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19" name="Word4">
              <a:extLst>
                <a:ext uri="{FF2B5EF4-FFF2-40B4-BE49-F238E27FC236}">
                  <a16:creationId xmlns:a16="http://schemas.microsoft.com/office/drawing/2014/main" xmlns="" id="{16EFB43B-0351-4F33-9D12-272C845FF574}"/>
                </a:ext>
              </a:extLst>
            </p:cNvPr>
            <p:cNvSpPr/>
            <p:nvPr/>
          </p:nvSpPr>
          <p:spPr>
            <a:xfrm>
              <a:off x="692894" y="790838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20" name="Word3">
              <a:extLst>
                <a:ext uri="{FF2B5EF4-FFF2-40B4-BE49-F238E27FC236}">
                  <a16:creationId xmlns:a16="http://schemas.microsoft.com/office/drawing/2014/main" xmlns="" id="{A37C4308-96A8-4A15-975A-F31AA5C8A4AA}"/>
                </a:ext>
              </a:extLst>
            </p:cNvPr>
            <p:cNvSpPr/>
            <p:nvPr/>
          </p:nvSpPr>
          <p:spPr>
            <a:xfrm>
              <a:off x="692894" y="-649162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22" name="Word2">
              <a:extLst>
                <a:ext uri="{FF2B5EF4-FFF2-40B4-BE49-F238E27FC236}">
                  <a16:creationId xmlns:a16="http://schemas.microsoft.com/office/drawing/2014/main" xmlns="" id="{69E16B91-09A5-45CF-BD3B-37CD8F2C9154}"/>
                </a:ext>
              </a:extLst>
            </p:cNvPr>
            <p:cNvSpPr/>
            <p:nvPr/>
          </p:nvSpPr>
          <p:spPr>
            <a:xfrm>
              <a:off x="692894" y="-2015065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29" name="Word1">
              <a:extLst>
                <a:ext uri="{FF2B5EF4-FFF2-40B4-BE49-F238E27FC236}">
                  <a16:creationId xmlns:a16="http://schemas.microsoft.com/office/drawing/2014/main" xmlns="" id="{22B35FA8-A3DE-4D0C-8613-E7261A80B250}"/>
                </a:ext>
              </a:extLst>
            </p:cNvPr>
            <p:cNvSpPr/>
            <p:nvPr/>
          </p:nvSpPr>
          <p:spPr>
            <a:xfrm>
              <a:off x="692894" y="-3431359"/>
              <a:ext cx="32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  <a:gs pos="53000">
                  <a:schemeClr val="bg1"/>
                </a:gs>
              </a:gsLst>
              <a:lin ang="5400000" scaled="1"/>
              <a:tileRect/>
            </a:gradFill>
            <a:ln w="6350"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algn="ctr">
                <a:defRPr/>
              </a:pPr>
              <a:r>
                <a:rPr lang="en-GB" sz="5400" b="1" dirty="0" err="1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GB" sz="54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CC00"/>
                  </a:solidFill>
                  <a:effectLst>
                    <a:outerShdw blurRad="63500" dist="635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en-GB" sz="54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388" name="Marker One">
            <a:extLst>
              <a:ext uri="{FF2B5EF4-FFF2-40B4-BE49-F238E27FC236}">
                <a16:creationId xmlns:a16="http://schemas.microsoft.com/office/drawing/2014/main" xmlns="" id="{393580FF-2889-45D9-B3A5-0C7897FF7E13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2619375"/>
            <a:ext cx="2928937" cy="498475"/>
            <a:chOff x="848783" y="2618706"/>
            <a:chExt cx="2929786" cy="498639"/>
          </a:xfrm>
        </p:grpSpPr>
        <p:sp>
          <p:nvSpPr>
            <p:cNvPr id="15" name="Left">
              <a:extLst>
                <a:ext uri="{FF2B5EF4-FFF2-40B4-BE49-F238E27FC236}">
                  <a16:creationId xmlns:a16="http://schemas.microsoft.com/office/drawing/2014/main" xmlns="" id="{87203704-DF51-4474-97EC-4D5C80802264}"/>
                </a:ext>
              </a:extLst>
            </p:cNvPr>
            <p:cNvSpPr/>
            <p:nvPr/>
          </p:nvSpPr>
          <p:spPr>
            <a:xfrm rot="5400000">
              <a:off x="795576" y="2671913"/>
              <a:ext cx="498639" cy="39222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9" name="Right">
              <a:extLst>
                <a:ext uri="{FF2B5EF4-FFF2-40B4-BE49-F238E27FC236}">
                  <a16:creationId xmlns:a16="http://schemas.microsoft.com/office/drawing/2014/main" xmlns="" id="{B4664D97-7722-4F89-A94F-AC6B5C054795}"/>
                </a:ext>
              </a:extLst>
            </p:cNvPr>
            <p:cNvSpPr/>
            <p:nvPr/>
          </p:nvSpPr>
          <p:spPr>
            <a:xfrm rot="16200000" flipH="1">
              <a:off x="3287086" y="2625862"/>
              <a:ext cx="498639" cy="48432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4" name="Selection1">
            <a:extLst>
              <a:ext uri="{FF2B5EF4-FFF2-40B4-BE49-F238E27FC236}">
                <a16:creationId xmlns:a16="http://schemas.microsoft.com/office/drawing/2014/main" xmlns="" id="{86F54D32-1422-4E3A-916C-F100ED915199}"/>
              </a:ext>
            </a:extLst>
          </p:cNvPr>
          <p:cNvSpPr/>
          <p:nvPr/>
        </p:nvSpPr>
        <p:spPr>
          <a:xfrm>
            <a:off x="692894" y="1029688"/>
            <a:ext cx="3240000" cy="3960000"/>
          </a:xfrm>
          <a:custGeom>
            <a:avLst/>
            <a:gdLst>
              <a:gd name="connsiteX0" fmla="*/ 540011 w 3240000"/>
              <a:gd name="connsiteY0" fmla="*/ 0 h 3960000"/>
              <a:gd name="connsiteX1" fmla="*/ 2699989 w 3240000"/>
              <a:gd name="connsiteY1" fmla="*/ 0 h 3960000"/>
              <a:gd name="connsiteX2" fmla="*/ 3240000 w 3240000"/>
              <a:gd name="connsiteY2" fmla="*/ 540011 h 3960000"/>
              <a:gd name="connsiteX3" fmla="*/ 3240000 w 3240000"/>
              <a:gd name="connsiteY3" fmla="*/ 3419989 h 3960000"/>
              <a:gd name="connsiteX4" fmla="*/ 2699989 w 3240000"/>
              <a:gd name="connsiteY4" fmla="*/ 3960000 h 3960000"/>
              <a:gd name="connsiteX5" fmla="*/ 540011 w 3240000"/>
              <a:gd name="connsiteY5" fmla="*/ 3960000 h 3960000"/>
              <a:gd name="connsiteX6" fmla="*/ 0 w 3240000"/>
              <a:gd name="connsiteY6" fmla="*/ 3419989 h 3960000"/>
              <a:gd name="connsiteX7" fmla="*/ 0 w 3240000"/>
              <a:gd name="connsiteY7" fmla="*/ 540011 h 3960000"/>
              <a:gd name="connsiteX8" fmla="*/ 540011 w 3240000"/>
              <a:gd name="connsiteY8" fmla="*/ 0 h 3960000"/>
              <a:gd name="connsiteX9" fmla="*/ 660010 w 3240000"/>
              <a:gd name="connsiteY9" fmla="*/ 180000 h 3960000"/>
              <a:gd name="connsiteX10" fmla="*/ 180000 w 3240000"/>
              <a:gd name="connsiteY10" fmla="*/ 660010 h 3960000"/>
              <a:gd name="connsiteX11" fmla="*/ 180000 w 3240000"/>
              <a:gd name="connsiteY11" fmla="*/ 3299990 h 3960000"/>
              <a:gd name="connsiteX12" fmla="*/ 660010 w 3240000"/>
              <a:gd name="connsiteY12" fmla="*/ 3780000 h 3960000"/>
              <a:gd name="connsiteX13" fmla="*/ 2579990 w 3240000"/>
              <a:gd name="connsiteY13" fmla="*/ 3780000 h 3960000"/>
              <a:gd name="connsiteX14" fmla="*/ 3060000 w 3240000"/>
              <a:gd name="connsiteY14" fmla="*/ 3299990 h 3960000"/>
              <a:gd name="connsiteX15" fmla="*/ 3060000 w 3240000"/>
              <a:gd name="connsiteY15" fmla="*/ 660010 h 3960000"/>
              <a:gd name="connsiteX16" fmla="*/ 2579990 w 3240000"/>
              <a:gd name="connsiteY16" fmla="*/ 180000 h 3960000"/>
              <a:gd name="connsiteX17" fmla="*/ 660010 w 3240000"/>
              <a:gd name="connsiteY17" fmla="*/ 18000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40000" h="3960000"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3419989"/>
                </a:lnTo>
                <a:cubicBezTo>
                  <a:pt x="3240000" y="3718229"/>
                  <a:pt x="2998229" y="3960000"/>
                  <a:pt x="2699989" y="3960000"/>
                </a:cubicBezTo>
                <a:lnTo>
                  <a:pt x="540011" y="3960000"/>
                </a:lnTo>
                <a:cubicBezTo>
                  <a:pt x="241771" y="3960000"/>
                  <a:pt x="0" y="3718229"/>
                  <a:pt x="0" y="3419989"/>
                </a:cubicBez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  <a:moveTo>
                  <a:pt x="660010" y="180000"/>
                </a:moveTo>
                <a:cubicBezTo>
                  <a:pt x="394908" y="180000"/>
                  <a:pt x="180000" y="394908"/>
                  <a:pt x="180000" y="660010"/>
                </a:cubicBezTo>
                <a:lnTo>
                  <a:pt x="180000" y="3299990"/>
                </a:lnTo>
                <a:cubicBezTo>
                  <a:pt x="180000" y="3565092"/>
                  <a:pt x="394908" y="3780000"/>
                  <a:pt x="660010" y="3780000"/>
                </a:cubicBezTo>
                <a:lnTo>
                  <a:pt x="2579990" y="3780000"/>
                </a:lnTo>
                <a:cubicBezTo>
                  <a:pt x="2845092" y="3780000"/>
                  <a:pt x="3060000" y="3565092"/>
                  <a:pt x="3060000" y="3299990"/>
                </a:cubicBezTo>
                <a:lnTo>
                  <a:pt x="3060000" y="660010"/>
                </a:lnTo>
                <a:cubicBezTo>
                  <a:pt x="3060000" y="394908"/>
                  <a:pt x="2845092" y="180000"/>
                  <a:pt x="2579990" y="180000"/>
                </a:cubicBezTo>
                <a:lnTo>
                  <a:pt x="660010" y="180000"/>
                </a:lnTo>
                <a:close/>
              </a:path>
            </a:pathLst>
          </a:custGeom>
          <a:gradFill flip="none" rotWithShape="1">
            <a:gsLst>
              <a:gs pos="99462">
                <a:schemeClr val="bg1">
                  <a:lumMod val="50000"/>
                </a:schemeClr>
              </a:gs>
              <a:gs pos="1613">
                <a:schemeClr val="bg1">
                  <a:lumMod val="50000"/>
                </a:schemeClr>
              </a:gs>
              <a:gs pos="32000">
                <a:schemeClr val="bg1">
                  <a:lumMod val="75000"/>
                </a:schemeClr>
              </a:gs>
              <a:gs pos="52000">
                <a:schemeClr val="bg1"/>
              </a:gs>
              <a:gs pos="74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Green Anchor">
            <a:extLst>
              <a:ext uri="{FF2B5EF4-FFF2-40B4-BE49-F238E27FC236}">
                <a16:creationId xmlns:a16="http://schemas.microsoft.com/office/drawing/2014/main" xmlns="" id="{4628BD13-658A-461E-95A1-1A0D9A469928}"/>
              </a:ext>
            </a:extLst>
          </p:cNvPr>
          <p:cNvSpPr/>
          <p:nvPr/>
        </p:nvSpPr>
        <p:spPr>
          <a:xfrm>
            <a:off x="1547813" y="5064125"/>
            <a:ext cx="1439862" cy="1439863"/>
          </a:xfrm>
          <a:prstGeom prst="ellipse">
            <a:avLst/>
          </a:prstGeom>
          <a:solidFill>
            <a:srgbClr val="00CC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0" name="Green Button">
            <a:extLst>
              <a:ext uri="{FF2B5EF4-FFF2-40B4-BE49-F238E27FC236}">
                <a16:creationId xmlns:a16="http://schemas.microsoft.com/office/drawing/2014/main" xmlns="" id="{777BCE6C-6EFE-4E37-B62B-9E5CCB74E197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064125"/>
            <a:ext cx="1439862" cy="1439863"/>
            <a:chOff x="1547427" y="5089544"/>
            <a:chExt cx="1440000" cy="1440000"/>
          </a:xfrm>
        </p:grpSpPr>
        <p:sp>
          <p:nvSpPr>
            <p:cNvPr id="8" name="Back">
              <a:extLst>
                <a:ext uri="{FF2B5EF4-FFF2-40B4-BE49-F238E27FC236}">
                  <a16:creationId xmlns:a16="http://schemas.microsoft.com/office/drawing/2014/main" xmlns="" id="{9D2968CA-7485-48E8-B679-7B691B053F41}"/>
                </a:ext>
              </a:extLst>
            </p:cNvPr>
            <p:cNvSpPr/>
            <p:nvPr/>
          </p:nvSpPr>
          <p:spPr>
            <a:xfrm>
              <a:off x="1547427" y="5089544"/>
              <a:ext cx="1440000" cy="144000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wo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Button">
              <a:extLst>
                <a:ext uri="{FF2B5EF4-FFF2-40B4-BE49-F238E27FC236}">
                  <a16:creationId xmlns:a16="http://schemas.microsoft.com/office/drawing/2014/main" xmlns="" id="{F44618ED-CB68-4951-861B-3166E68E5DD8}"/>
                </a:ext>
              </a:extLst>
            </p:cNvPr>
            <p:cNvSpPr/>
            <p:nvPr/>
          </p:nvSpPr>
          <p:spPr>
            <a:xfrm>
              <a:off x="1637427" y="5179544"/>
              <a:ext cx="1260000" cy="1260000"/>
            </a:xfrm>
            <a:prstGeom prst="ellipse">
              <a:avLst/>
            </a:prstGeom>
            <a:solidFill>
              <a:srgbClr val="00CC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GB" sz="2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SPIN!</a:t>
              </a:r>
            </a:p>
          </p:txBody>
        </p:sp>
      </p:grpSp>
      <p:grpSp>
        <p:nvGrpSpPr>
          <p:cNvPr id="16396" name="Tekhnologic Logo">
            <a:extLst>
              <a:ext uri="{FF2B5EF4-FFF2-40B4-BE49-F238E27FC236}">
                <a16:creationId xmlns:a16="http://schemas.microsoft.com/office/drawing/2014/main" xmlns="" id="{6B647CE0-384E-49A4-82F0-8ED5786C8BBB}"/>
              </a:ext>
            </a:extLst>
          </p:cNvPr>
          <p:cNvGrpSpPr>
            <a:grpSpLocks/>
          </p:cNvGrpSpPr>
          <p:nvPr/>
        </p:nvGrpSpPr>
        <p:grpSpPr bwMode="auto">
          <a:xfrm>
            <a:off x="11056938" y="6411913"/>
            <a:ext cx="820737" cy="179387"/>
            <a:chOff x="5464435" y="6630924"/>
            <a:chExt cx="820768" cy="180000"/>
          </a:xfrm>
        </p:grpSpPr>
        <p:pic>
          <p:nvPicPr>
            <p:cNvPr id="93" name="Image">
              <a:extLst>
                <a:ext uri="{FF2B5EF4-FFF2-40B4-BE49-F238E27FC236}">
                  <a16:creationId xmlns:a16="http://schemas.microsoft.com/office/drawing/2014/main" xmlns="" id="{9E4020E3-0779-4C78-9D08-137F5FF3E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94" name="Text">
              <a:extLst>
                <a:ext uri="{FF2B5EF4-FFF2-40B4-BE49-F238E27FC236}">
                  <a16:creationId xmlns:a16="http://schemas.microsoft.com/office/drawing/2014/main" xmlns="" id="{8386927C-04FF-467F-9B93-4DE968041634}"/>
                </a:ext>
              </a:extLst>
            </p:cNvPr>
            <p:cNvSpPr/>
            <p:nvPr/>
          </p:nvSpPr>
          <p:spPr>
            <a:xfrm>
              <a:off x="5624778" y="6651632"/>
              <a:ext cx="660425" cy="138585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pic>
        <p:nvPicPr>
          <p:cNvPr id="16397" name="Picture 5">
            <a:extLst>
              <a:ext uri="{FF2B5EF4-FFF2-40B4-BE49-F238E27FC236}">
                <a16:creationId xmlns:a16="http://schemas.microsoft.com/office/drawing/2014/main" xmlns="" id="{29290D95-6604-4099-B75A-02DEAA77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271" y="2380890"/>
            <a:ext cx="4015673" cy="37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5E32DD3-4A9F-46A8-AE6D-C392136C8DF2}"/>
              </a:ext>
            </a:extLst>
          </p:cNvPr>
          <p:cNvGrpSpPr/>
          <p:nvPr/>
        </p:nvGrpSpPr>
        <p:grpSpPr>
          <a:xfrm>
            <a:off x="4527194" y="266700"/>
            <a:ext cx="7151785" cy="1439863"/>
            <a:chOff x="4527194" y="266700"/>
            <a:chExt cx="7151785" cy="1439863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xmlns="" id="{B641127F-0B92-4A3F-8106-A2C821FBC352}"/>
                </a:ext>
              </a:extLst>
            </p:cNvPr>
            <p:cNvSpPr/>
            <p:nvPr/>
          </p:nvSpPr>
          <p:spPr>
            <a:xfrm>
              <a:off x="4527194" y="266700"/>
              <a:ext cx="7151785" cy="1439863"/>
            </a:xfrm>
            <a:prstGeom prst="homePlate">
              <a:avLst/>
            </a:prstGeom>
            <a:solidFill>
              <a:srgbClr val="00CC00">
                <a:alpha val="54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1510784-DB80-4157-A9AF-119F61B10D4A}"/>
                </a:ext>
              </a:extLst>
            </p:cNvPr>
            <p:cNvSpPr txBox="1"/>
            <p:nvPr/>
          </p:nvSpPr>
          <p:spPr>
            <a:xfrm>
              <a:off x="4537494" y="377553"/>
              <a:ext cx="669943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TRÌNH BÀY ĐỀ XUẤT PHƯƠNG ÁN LÀM SỮA CHUA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806EE36-CD9B-4EF7-9327-71710A68C5B8}"/>
              </a:ext>
            </a:extLst>
          </p:cNvPr>
          <p:cNvGrpSpPr/>
          <p:nvPr/>
        </p:nvGrpSpPr>
        <p:grpSpPr>
          <a:xfrm>
            <a:off x="480203" y="88507"/>
            <a:ext cx="11231592" cy="1411917"/>
            <a:chOff x="652732" y="278771"/>
            <a:chExt cx="11231592" cy="14119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64EC6B2A-2E8B-4DCC-AB51-75C406319BA8}"/>
                </a:ext>
              </a:extLst>
            </p:cNvPr>
            <p:cNvSpPr/>
            <p:nvPr/>
          </p:nvSpPr>
          <p:spPr>
            <a:xfrm>
              <a:off x="652732" y="278771"/>
              <a:ext cx="11231592" cy="141191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956294E-EEF7-4022-B15B-6D757B2E65A6}"/>
                </a:ext>
              </a:extLst>
            </p:cNvPr>
            <p:cNvSpPr txBox="1"/>
            <p:nvPr/>
          </p:nvSpPr>
          <p:spPr>
            <a:xfrm>
              <a:off x="902898" y="600008"/>
              <a:ext cx="107312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</a:rPr>
                <a:t>NGUYÊN LIỆU VÀ DỤNG CỤ LÀM SỮA CHUA</a:t>
              </a:r>
              <a:endParaRPr lang="en-US" sz="4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7AC98D9-FC35-4707-B847-76ED2C1030F4}"/>
              </a:ext>
            </a:extLst>
          </p:cNvPr>
          <p:cNvGrpSpPr/>
          <p:nvPr/>
        </p:nvGrpSpPr>
        <p:grpSpPr>
          <a:xfrm>
            <a:off x="623129" y="1702777"/>
            <a:ext cx="2257425" cy="2532933"/>
            <a:chOff x="623129" y="1702777"/>
            <a:chExt cx="2257425" cy="2532933"/>
          </a:xfrm>
        </p:grpSpPr>
        <p:pic>
          <p:nvPicPr>
            <p:cNvPr id="9" name="Picture 6" descr="http://static.eway.vn/public/ware/pictures_fullsize/aqk1274162232.jpg">
              <a:extLst>
                <a:ext uri="{FF2B5EF4-FFF2-40B4-BE49-F238E27FC236}">
                  <a16:creationId xmlns:a16="http://schemas.microsoft.com/office/drawing/2014/main" xmlns="" id="{9B822451-71CE-4606-8844-A57053B40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00" y="1702777"/>
              <a:ext cx="1727662" cy="172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441CDB4-E886-4DCF-AA4F-6307BCF5BACB}"/>
                </a:ext>
              </a:extLst>
            </p:cNvPr>
            <p:cNvSpPr txBox="1"/>
            <p:nvPr/>
          </p:nvSpPr>
          <p:spPr>
            <a:xfrm>
              <a:off x="623129" y="3404713"/>
              <a:ext cx="22574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01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hộp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sữa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đặc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đường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E80E463-8402-405A-BE85-53363898C9A4}"/>
              </a:ext>
            </a:extLst>
          </p:cNvPr>
          <p:cNvGrpSpPr/>
          <p:nvPr/>
        </p:nvGrpSpPr>
        <p:grpSpPr>
          <a:xfrm>
            <a:off x="3449782" y="1840672"/>
            <a:ext cx="2257425" cy="2395037"/>
            <a:chOff x="3449782" y="1840672"/>
            <a:chExt cx="2257425" cy="2395037"/>
          </a:xfrm>
        </p:grpSpPr>
        <p:pic>
          <p:nvPicPr>
            <p:cNvPr id="10" name="Picture 12" descr="http://www.i-mart.vn/img/p/1871-1559-thickbox.jpg">
              <a:extLst>
                <a:ext uri="{FF2B5EF4-FFF2-40B4-BE49-F238E27FC236}">
                  <a16:creationId xmlns:a16="http://schemas.microsoft.com/office/drawing/2014/main" xmlns="" id="{73CAAB88-1785-40AC-B2FA-28B88C5BC1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8023" y="1840672"/>
              <a:ext cx="1380945" cy="172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58BAB94-6ECB-48CA-A960-F4B3B9CDF0D0}"/>
                </a:ext>
              </a:extLst>
            </p:cNvPr>
            <p:cNvSpPr txBox="1"/>
            <p:nvPr/>
          </p:nvSpPr>
          <p:spPr>
            <a:xfrm>
              <a:off x="3449782" y="3404712"/>
              <a:ext cx="22574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Sữa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tươi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hoặc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lọc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309E8D6-DF27-4716-B966-911BFEE61DB9}"/>
              </a:ext>
            </a:extLst>
          </p:cNvPr>
          <p:cNvGrpSpPr/>
          <p:nvPr/>
        </p:nvGrpSpPr>
        <p:grpSpPr>
          <a:xfrm>
            <a:off x="6416434" y="1790770"/>
            <a:ext cx="2257425" cy="2260272"/>
            <a:chOff x="6416434" y="1790770"/>
            <a:chExt cx="2257425" cy="2260272"/>
          </a:xfrm>
        </p:grpSpPr>
        <p:pic>
          <p:nvPicPr>
            <p:cNvPr id="11" name="Picture 14" descr="https://encrypted-tbn0.gstatic.com/images?q=tbn:ANd9GcTA6fxoKx6OXlCMxQKeDiGgi7ZZrUsUXKRh7XWsO4OzVgUAZCKj">
              <a:extLst>
                <a:ext uri="{FF2B5EF4-FFF2-40B4-BE49-F238E27FC236}">
                  <a16:creationId xmlns:a16="http://schemas.microsoft.com/office/drawing/2014/main" xmlns="" id="{9E413C05-A0BA-47FC-A808-47368863E0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662" y="1790770"/>
              <a:ext cx="1772343" cy="1772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E130A70-217C-473C-9D7D-879EE5187F14}"/>
                </a:ext>
              </a:extLst>
            </p:cNvPr>
            <p:cNvSpPr txBox="1"/>
            <p:nvPr/>
          </p:nvSpPr>
          <p:spPr>
            <a:xfrm>
              <a:off x="6416434" y="3589377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01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hộp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Sữa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chua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E511E04-A595-4E94-8393-6C2E5C2B9146}"/>
              </a:ext>
            </a:extLst>
          </p:cNvPr>
          <p:cNvGrpSpPr/>
          <p:nvPr/>
        </p:nvGrpSpPr>
        <p:grpSpPr>
          <a:xfrm>
            <a:off x="9338388" y="2104620"/>
            <a:ext cx="2257425" cy="1991131"/>
            <a:chOff x="9338388" y="2104620"/>
            <a:chExt cx="2257425" cy="19911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9184540-0D7E-472E-909D-365B41BE5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2498" y="2104620"/>
              <a:ext cx="1957284" cy="145849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1747363-0862-45DC-A3F5-C06B1E17E6F7}"/>
                </a:ext>
              </a:extLst>
            </p:cNvPr>
            <p:cNvSpPr txBox="1"/>
            <p:nvPr/>
          </p:nvSpPr>
          <p:spPr>
            <a:xfrm>
              <a:off x="9338388" y="3634086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Lọ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thủy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tinh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2A0382A-2A08-44A2-AAFA-FE0A028BFB89}"/>
              </a:ext>
            </a:extLst>
          </p:cNvPr>
          <p:cNvGrpSpPr/>
          <p:nvPr/>
        </p:nvGrpSpPr>
        <p:grpSpPr>
          <a:xfrm>
            <a:off x="646218" y="4559723"/>
            <a:ext cx="2257425" cy="2119365"/>
            <a:chOff x="646218" y="4559723"/>
            <a:chExt cx="2257425" cy="21193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D7B797A-3685-49F7-993A-5C80863DE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1100" y="4559723"/>
              <a:ext cx="1958915" cy="15772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48C4637-DBA2-4ADB-B629-E28E249C2B48}"/>
                </a:ext>
              </a:extLst>
            </p:cNvPr>
            <p:cNvSpPr txBox="1"/>
            <p:nvPr/>
          </p:nvSpPr>
          <p:spPr>
            <a:xfrm>
              <a:off x="646218" y="6217423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01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thùng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xốp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58BA0C9-3A18-4753-ABD2-C546FDC89382}"/>
              </a:ext>
            </a:extLst>
          </p:cNvPr>
          <p:cNvGrpSpPr/>
          <p:nvPr/>
        </p:nvGrpSpPr>
        <p:grpSpPr>
          <a:xfrm>
            <a:off x="3647488" y="4597823"/>
            <a:ext cx="2257425" cy="2081265"/>
            <a:chOff x="3647488" y="4597823"/>
            <a:chExt cx="2257425" cy="20812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9B7D7EC-1271-40F9-91F6-44350BA86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25384" y="4597823"/>
              <a:ext cx="1901634" cy="1577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3D23CAE-9F72-443E-83DB-DBABA3920875}"/>
                </a:ext>
              </a:extLst>
            </p:cNvPr>
            <p:cNvSpPr txBox="1"/>
            <p:nvPr/>
          </p:nvSpPr>
          <p:spPr>
            <a:xfrm>
              <a:off x="3647488" y="6217423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Nước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đun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sôi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20FD465-B08C-4446-9C0F-BB3AFFC6AE83}"/>
              </a:ext>
            </a:extLst>
          </p:cNvPr>
          <p:cNvGrpSpPr/>
          <p:nvPr/>
        </p:nvGrpSpPr>
        <p:grpSpPr>
          <a:xfrm>
            <a:off x="6416433" y="4578773"/>
            <a:ext cx="2257425" cy="2100314"/>
            <a:chOff x="6416433" y="4578773"/>
            <a:chExt cx="2257425" cy="21003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B1731D8-0619-4698-AD70-C2D70207E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2387" y="4578773"/>
              <a:ext cx="1905000" cy="156530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B970A26-1C39-4E21-8E1D-190FD8B3B479}"/>
                </a:ext>
              </a:extLst>
            </p:cNvPr>
            <p:cNvSpPr txBox="1"/>
            <p:nvPr/>
          </p:nvSpPr>
          <p:spPr>
            <a:xfrm>
              <a:off x="6416433" y="6217422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Bình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pha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2F8936A-8B21-47C4-94F9-92B1C929DB08}"/>
              </a:ext>
            </a:extLst>
          </p:cNvPr>
          <p:cNvGrpSpPr/>
          <p:nvPr/>
        </p:nvGrpSpPr>
        <p:grpSpPr>
          <a:xfrm>
            <a:off x="9196321" y="4525919"/>
            <a:ext cx="2399492" cy="2121811"/>
            <a:chOff x="9196321" y="4525919"/>
            <a:chExt cx="2399492" cy="21218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BB255F2-536D-4A42-900D-89FE705EB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1375" y="4525919"/>
              <a:ext cx="2074438" cy="16181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1B38568-4363-43F2-86EE-13F1CACA6E62}"/>
                </a:ext>
              </a:extLst>
            </p:cNvPr>
            <p:cNvSpPr txBox="1"/>
            <p:nvPr/>
          </p:nvSpPr>
          <p:spPr>
            <a:xfrm>
              <a:off x="9196321" y="6186065"/>
              <a:ext cx="22574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Nhiệt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+mj-lt"/>
                  <a:ea typeface="+mn-ea"/>
                  <a:cs typeface="Times New Roman" pitchFamily="18" charset="0"/>
                </a:rPr>
                <a:t>kế</a:t>
              </a:r>
              <a:endParaRPr lang="en-US" sz="1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9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8B71C5A-AEC6-45B3-8609-518FD4DDAB93}"/>
              </a:ext>
            </a:extLst>
          </p:cNvPr>
          <p:cNvSpPr/>
          <p:nvPr/>
        </p:nvSpPr>
        <p:spPr>
          <a:xfrm>
            <a:off x="4310900" y="388251"/>
            <a:ext cx="7664005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531F73-0AF0-442C-9D5A-A721BA44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628651"/>
            <a:ext cx="7124699" cy="5486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1F253B"/>
                </a:solidFill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solidFill>
                  <a:srgbClr val="1F253B"/>
                </a:solidFill>
                <a:ea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hực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quay video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1F253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1445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</a:tabLst>
            </a:pP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b="1" dirty="0">
                <a:solidFill>
                  <a:srgbClr val="A9071D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A0, poster </a:t>
            </a:r>
            <a:r>
              <a:rPr lang="en-US" b="1" dirty="0" err="1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b="1" dirty="0">
                <a:solidFill>
                  <a:srgbClr val="1F253B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ppt…).</a:t>
            </a:r>
            <a:endParaRPr lang="en-US" b="1" dirty="0">
              <a:solidFill>
                <a:srgbClr val="1F253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985E0D-2AD4-455E-BD9A-96252830C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807" y="82904"/>
            <a:ext cx="3724605" cy="3377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95E365-B715-4BDB-B8A5-FADEB483B4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1" y="3459996"/>
            <a:ext cx="3401240" cy="2818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61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DC21138-4090-4843-9910-5A4B3746E65C}"/>
              </a:ext>
            </a:extLst>
          </p:cNvPr>
          <p:cNvGrpSpPr/>
          <p:nvPr/>
        </p:nvGrpSpPr>
        <p:grpSpPr>
          <a:xfrm>
            <a:off x="828675" y="1901099"/>
            <a:ext cx="10534650" cy="4625583"/>
            <a:chOff x="819150" y="2346186"/>
            <a:chExt cx="10534650" cy="390525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0DC1F62A-A496-4F60-A5A7-220F72B13B52}"/>
                </a:ext>
              </a:extLst>
            </p:cNvPr>
            <p:cNvSpPr/>
            <p:nvPr/>
          </p:nvSpPr>
          <p:spPr>
            <a:xfrm>
              <a:off x="819150" y="2346186"/>
              <a:ext cx="10534650" cy="390525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51B6479-3B8C-4860-8349-2851AC7F5F66}"/>
                </a:ext>
              </a:extLst>
            </p:cNvPr>
            <p:cNvSpPr txBox="1"/>
            <p:nvPr/>
          </p:nvSpPr>
          <p:spPr>
            <a:xfrm>
              <a:off x="1150143" y="2597903"/>
              <a:ext cx="9891713" cy="36118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- 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Mùi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GB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sản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phẩm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phải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mùi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thơm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đặc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trưng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của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sữa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chua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cùng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với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mùi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thơm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của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trái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cây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bổ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sung (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nếu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bổ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sung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trái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cây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),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hết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mùi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sữa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mùi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lạ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.</a:t>
              </a:r>
              <a:endParaRPr lang="en-GB" sz="3200" b="1" u="sng" dirty="0">
                <a:solidFill>
                  <a:srgbClr val="0000CC"/>
                </a:solidFill>
                <a:latin typeface="Calibri Light (Headings)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-</a:t>
              </a:r>
              <a:r>
                <a:rPr lang="en-GB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GB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sản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phẩm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vị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chua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vừa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phải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quá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chua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cũng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quá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ngọt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.</a:t>
              </a:r>
              <a:endParaRPr lang="en-GB" sz="3200" b="1" u="sng" dirty="0">
                <a:solidFill>
                  <a:srgbClr val="0000CC"/>
                </a:solidFill>
                <a:latin typeface="Calibri Light (Headings)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- 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Cấu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trúc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32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thái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: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sản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phẩm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có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cấu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trúc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chắc</a:t>
              </a:r>
              <a:r>
                <a:rPr lang="en-GB" sz="3600" b="1" dirty="0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600" b="1" dirty="0" err="1">
                  <a:solidFill>
                    <a:srgbClr val="C00000"/>
                  </a:solidFill>
                  <a:latin typeface="Calibri Light (Headings)"/>
                  <a:cs typeface="Times New Roman" pitchFamily="18" charset="0"/>
                </a:rPr>
                <a:t>chắn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không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tách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nước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mặt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cắt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mịn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quả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phân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tán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đều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,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liên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kết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rất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 </a:t>
              </a:r>
              <a:r>
                <a:rPr lang="en-GB" sz="3200" b="1" dirty="0" err="1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tốt</a:t>
              </a:r>
              <a:r>
                <a:rPr lang="en-GB" sz="3200" b="1" dirty="0">
                  <a:solidFill>
                    <a:srgbClr val="0000CC"/>
                  </a:solidFill>
                  <a:latin typeface="Calibri Light (Headings)"/>
                  <a:cs typeface="Times New Roman" pitchFamily="18" charset="0"/>
                </a:rPr>
                <a:t>.</a:t>
              </a:r>
              <a:endParaRPr lang="en-GB" sz="3200" b="1" u="sng" dirty="0">
                <a:solidFill>
                  <a:srgbClr val="0000CC"/>
                </a:solidFill>
                <a:latin typeface="Calibri Light (Headings)"/>
                <a:cs typeface="Times New Roman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1AEC8F5-AF3F-4077-8762-B9A645A4F68B}"/>
              </a:ext>
            </a:extLst>
          </p:cNvPr>
          <p:cNvGrpSpPr/>
          <p:nvPr/>
        </p:nvGrpSpPr>
        <p:grpSpPr>
          <a:xfrm>
            <a:off x="1838325" y="230808"/>
            <a:ext cx="9010650" cy="966567"/>
            <a:chOff x="1857375" y="361950"/>
            <a:chExt cx="9010650" cy="1371600"/>
          </a:xfrm>
          <a:solidFill>
            <a:srgbClr val="FFFF00"/>
          </a:solidFill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xmlns="" id="{A3BA7280-8E26-4572-98E2-7FE3F7D4351A}"/>
                </a:ext>
              </a:extLst>
            </p:cNvPr>
            <p:cNvSpPr/>
            <p:nvPr/>
          </p:nvSpPr>
          <p:spPr>
            <a:xfrm>
              <a:off x="1857375" y="361950"/>
              <a:ext cx="9010650" cy="1371600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55A7C86-F0F1-4962-9C22-60437D090C5A}"/>
                </a:ext>
              </a:extLst>
            </p:cNvPr>
            <p:cNvSpPr txBox="1"/>
            <p:nvPr/>
          </p:nvSpPr>
          <p:spPr>
            <a:xfrm>
              <a:off x="2324100" y="504578"/>
              <a:ext cx="8077200" cy="707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Yêu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cầu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phẩm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bảo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quản</a:t>
              </a:r>
              <a:endParaRPr lang="en-US" sz="2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9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DC21138-4090-4843-9910-5A4B3746E65C}"/>
              </a:ext>
            </a:extLst>
          </p:cNvPr>
          <p:cNvGrpSpPr/>
          <p:nvPr/>
        </p:nvGrpSpPr>
        <p:grpSpPr>
          <a:xfrm>
            <a:off x="1564481" y="2129699"/>
            <a:ext cx="9063038" cy="2918551"/>
            <a:chOff x="819150" y="2346186"/>
            <a:chExt cx="10534650" cy="24640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0DC1F62A-A496-4F60-A5A7-220F72B13B52}"/>
                </a:ext>
              </a:extLst>
            </p:cNvPr>
            <p:cNvSpPr/>
            <p:nvPr/>
          </p:nvSpPr>
          <p:spPr>
            <a:xfrm>
              <a:off x="819150" y="2346186"/>
              <a:ext cx="10534650" cy="246405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51B6479-3B8C-4860-8349-2851AC7F5F66}"/>
                </a:ext>
              </a:extLst>
            </p:cNvPr>
            <p:cNvSpPr txBox="1"/>
            <p:nvPr/>
          </p:nvSpPr>
          <p:spPr>
            <a:xfrm>
              <a:off x="1140618" y="2597018"/>
              <a:ext cx="9891714" cy="1962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nên </a:t>
              </a:r>
              <a:r>
                <a:rPr lang="vi-VN" altLang="en-US" sz="36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vi-VN" altLang="en-US" sz="3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ngăn </a:t>
              </a:r>
              <a:r>
                <a:rPr lang="vi-VN" altLang="en-US" sz="36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mát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không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ngăn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Trung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bình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chua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cất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giữ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trong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tủ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lạnh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 – 7 </a:t>
              </a:r>
              <a:r>
                <a:rPr lang="vi-VN" altLang="en-US" sz="3200" b="1" dirty="0" err="1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ngày</a:t>
              </a:r>
              <a:r>
                <a:rPr lang="vi-VN" altLang="en-US" sz="3200" b="1" dirty="0">
                  <a:solidFill>
                    <a:srgbClr val="1F253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GB" sz="3200" b="1" u="sng" dirty="0">
                <a:solidFill>
                  <a:srgbClr val="1F253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1AEC8F5-AF3F-4077-8762-B9A645A4F68B}"/>
              </a:ext>
            </a:extLst>
          </p:cNvPr>
          <p:cNvGrpSpPr/>
          <p:nvPr/>
        </p:nvGrpSpPr>
        <p:grpSpPr>
          <a:xfrm>
            <a:off x="1838325" y="230808"/>
            <a:ext cx="9010650" cy="966567"/>
            <a:chOff x="1857375" y="361950"/>
            <a:chExt cx="9010650" cy="1371600"/>
          </a:xfrm>
          <a:solidFill>
            <a:srgbClr val="FFFF00"/>
          </a:solidFill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xmlns="" id="{A3BA7280-8E26-4572-98E2-7FE3F7D4351A}"/>
                </a:ext>
              </a:extLst>
            </p:cNvPr>
            <p:cNvSpPr/>
            <p:nvPr/>
          </p:nvSpPr>
          <p:spPr>
            <a:xfrm>
              <a:off x="1857375" y="361950"/>
              <a:ext cx="9010650" cy="1371600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55A7C86-F0F1-4962-9C22-60437D090C5A}"/>
                </a:ext>
              </a:extLst>
            </p:cNvPr>
            <p:cNvSpPr txBox="1"/>
            <p:nvPr/>
          </p:nvSpPr>
          <p:spPr>
            <a:xfrm>
              <a:off x="2324100" y="504578"/>
              <a:ext cx="8077200" cy="707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Yêu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cầu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phẩm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,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bảo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Arial" panose="020B0604020202020204" pitchFamily="34" charset="0"/>
                </a:rPr>
                <a:t>quản</a:t>
              </a:r>
              <a:endParaRPr lang="en-US" sz="2400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8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49929D6-FBFE-4750-AB33-D432889C8DBD}"/>
              </a:ext>
            </a:extLst>
          </p:cNvPr>
          <p:cNvGrpSpPr/>
          <p:nvPr/>
        </p:nvGrpSpPr>
        <p:grpSpPr>
          <a:xfrm>
            <a:off x="-121849" y="414068"/>
            <a:ext cx="7263442" cy="1483743"/>
            <a:chOff x="484875" y="362309"/>
            <a:chExt cx="7263442" cy="1483743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xmlns="" id="{D4FF11D9-1F12-4F40-B6DD-3CC9076C811A}"/>
                </a:ext>
              </a:extLst>
            </p:cNvPr>
            <p:cNvSpPr/>
            <p:nvPr/>
          </p:nvSpPr>
          <p:spPr>
            <a:xfrm>
              <a:off x="484875" y="362309"/>
              <a:ext cx="7263442" cy="1483743"/>
            </a:xfrm>
            <a:prstGeom prst="chevron">
              <a:avLst/>
            </a:prstGeom>
            <a:solidFill>
              <a:srgbClr val="B8DAF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48EAF32-7880-4D9D-BB48-E839DD340BA6}"/>
                </a:ext>
              </a:extLst>
            </p:cNvPr>
            <p:cNvSpPr txBox="1"/>
            <p:nvPr/>
          </p:nvSpPr>
          <p:spPr>
            <a:xfrm>
              <a:off x="1479607" y="750237"/>
              <a:ext cx="62455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741A1B"/>
                  </a:solidFill>
                </a:rPr>
                <a:t>TRƯNG BÀY SẢN PHẨM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98C3A0F-162A-4E21-84A5-ADF3BD574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79" y="2516899"/>
            <a:ext cx="5348926" cy="3470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start timer"/>
          <p:cNvGrpSpPr/>
          <p:nvPr/>
        </p:nvGrpSpPr>
        <p:grpSpPr>
          <a:xfrm>
            <a:off x="7786917" y="514483"/>
            <a:ext cx="3255169" cy="699946"/>
            <a:chOff x="1063719" y="285875"/>
            <a:chExt cx="3255169" cy="699946"/>
          </a:xfrm>
        </p:grpSpPr>
        <p:sp>
          <p:nvSpPr>
            <p:cNvPr id="9" name="Rounded Rectangle 8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63719" y="285875"/>
              <a:ext cx="3255169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2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GB" sz="2800" b="1" kern="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GB" sz="2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8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endParaRPr lang="en-GB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times up"/>
          <p:cNvGrpSpPr/>
          <p:nvPr/>
        </p:nvGrpSpPr>
        <p:grpSpPr>
          <a:xfrm>
            <a:off x="7269392" y="502582"/>
            <a:ext cx="4130676" cy="709460"/>
            <a:chOff x="4321176" y="273974"/>
            <a:chExt cx="2636838" cy="709460"/>
          </a:xfrm>
        </p:grpSpPr>
        <p:sp>
          <p:nvSpPr>
            <p:cNvPr id="12" name="Rounded Rectangle 11"/>
            <p:cNvSpPr/>
            <p:nvPr/>
          </p:nvSpPr>
          <p:spPr>
            <a:xfrm>
              <a:off x="4321176" y="273974"/>
              <a:ext cx="2636838" cy="697559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321176" y="285875"/>
              <a:ext cx="2636838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 </a:t>
              </a: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Phút</a:t>
              </a: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8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1" i="0" u="none" strike="noStrike" kern="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6638360" y="1376325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9199792" y="1970486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9199792" y="1970486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9199792" y="1970486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9199792" y="1970486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9042629" y="1862536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10069742" y="2110186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7571017" y="2089549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2"/>
          <p:cNvSpPr>
            <a:spLocks noEditPoints="1"/>
          </p:cNvSpPr>
          <p:nvPr/>
        </p:nvSpPr>
        <p:spPr bwMode="auto">
          <a:xfrm>
            <a:off x="7782154" y="2395936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7782154" y="2395936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7782154" y="2395936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>
            <a:off x="10742842" y="2572149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>
            <a:off x="10503129" y="2418161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>
            <a:off x="7001104" y="1578374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Freeform 18"/>
          <p:cNvSpPr>
            <a:spLocks noEditPoints="1"/>
          </p:cNvSpPr>
          <p:nvPr/>
        </p:nvSpPr>
        <p:spPr bwMode="auto">
          <a:xfrm>
            <a:off x="7217004" y="2781699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7150329" y="1818086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20"/>
          <p:cNvSpPr>
            <a:spLocks/>
          </p:cNvSpPr>
          <p:nvPr/>
        </p:nvSpPr>
        <p:spPr bwMode="auto">
          <a:xfrm>
            <a:off x="7612292" y="5856686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Freeform 21"/>
          <p:cNvSpPr>
            <a:spLocks noEditPoints="1"/>
          </p:cNvSpPr>
          <p:nvPr/>
        </p:nvSpPr>
        <p:spPr bwMode="auto">
          <a:xfrm>
            <a:off x="7882167" y="6129736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7882167" y="6129736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Freeform 23"/>
          <p:cNvSpPr>
            <a:spLocks/>
          </p:cNvSpPr>
          <p:nvPr/>
        </p:nvSpPr>
        <p:spPr bwMode="auto">
          <a:xfrm>
            <a:off x="7882167" y="6129736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Freeform 24"/>
          <p:cNvSpPr>
            <a:spLocks/>
          </p:cNvSpPr>
          <p:nvPr/>
        </p:nvSpPr>
        <p:spPr bwMode="auto">
          <a:xfrm>
            <a:off x="10177692" y="5856686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Freeform 25"/>
          <p:cNvSpPr>
            <a:spLocks/>
          </p:cNvSpPr>
          <p:nvPr/>
        </p:nvSpPr>
        <p:spPr bwMode="auto">
          <a:xfrm>
            <a:off x="10638067" y="6128149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Freeform 26"/>
          <p:cNvSpPr>
            <a:spLocks/>
          </p:cNvSpPr>
          <p:nvPr/>
        </p:nvSpPr>
        <p:spPr bwMode="auto">
          <a:xfrm>
            <a:off x="10638067" y="6128149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Freeform 27"/>
          <p:cNvSpPr>
            <a:spLocks/>
          </p:cNvSpPr>
          <p:nvPr/>
        </p:nvSpPr>
        <p:spPr bwMode="auto">
          <a:xfrm>
            <a:off x="10339617" y="6128149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7361467" y="2492774"/>
            <a:ext cx="3829050" cy="3830638"/>
            <a:chOff x="817563" y="2264166"/>
            <a:chExt cx="3829050" cy="3830638"/>
          </a:xfrm>
        </p:grpSpPr>
        <p:sp>
          <p:nvSpPr>
            <p:cNvPr id="44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Freeform 29"/>
          <p:cNvSpPr>
            <a:spLocks noEditPoints="1"/>
          </p:cNvSpPr>
          <p:nvPr/>
        </p:nvSpPr>
        <p:spPr bwMode="auto">
          <a:xfrm>
            <a:off x="7082067" y="2214961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Freeform 30"/>
          <p:cNvSpPr>
            <a:spLocks noEditPoints="1"/>
          </p:cNvSpPr>
          <p:nvPr/>
        </p:nvSpPr>
        <p:spPr bwMode="auto">
          <a:xfrm>
            <a:off x="7255104" y="2386411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Freeform 31"/>
          <p:cNvSpPr>
            <a:spLocks noEditPoints="1"/>
          </p:cNvSpPr>
          <p:nvPr/>
        </p:nvSpPr>
        <p:spPr bwMode="auto">
          <a:xfrm>
            <a:off x="7164617" y="2295924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01883F7-E2D0-4668-ADC1-08DB75C94392}"/>
              </a:ext>
            </a:extLst>
          </p:cNvPr>
          <p:cNvGrpSpPr/>
          <p:nvPr/>
        </p:nvGrpSpPr>
        <p:grpSpPr>
          <a:xfrm>
            <a:off x="8999767" y="2640411"/>
            <a:ext cx="566738" cy="56673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6FA30F05-0786-4729-95CC-45C7C7E8CE61}"/>
              </a:ext>
            </a:extLst>
          </p:cNvPr>
          <p:cNvGrpSpPr/>
          <p:nvPr/>
        </p:nvGrpSpPr>
        <p:grpSpPr>
          <a:xfrm>
            <a:off x="9788754" y="2891236"/>
            <a:ext cx="662782" cy="573088"/>
            <a:chOff x="3244850" y="2662628"/>
            <a:chExt cx="662782" cy="573088"/>
          </a:xfrm>
        </p:grpSpPr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3" name="Freeform 46"/>
          <p:cNvSpPr>
            <a:spLocks noEditPoints="1"/>
          </p:cNvSpPr>
          <p:nvPr/>
        </p:nvSpPr>
        <p:spPr bwMode="auto">
          <a:xfrm>
            <a:off x="10330092" y="3500836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E9EEB34-0B24-4738-B9CA-F59F6D427BD7}"/>
              </a:ext>
            </a:extLst>
          </p:cNvPr>
          <p:cNvGrpSpPr/>
          <p:nvPr/>
        </p:nvGrpSpPr>
        <p:grpSpPr>
          <a:xfrm>
            <a:off x="10456298" y="3642372"/>
            <a:ext cx="585788" cy="587375"/>
            <a:chOff x="3912394" y="3413764"/>
            <a:chExt cx="585788" cy="587375"/>
          </a:xfrm>
        </p:grpSpPr>
        <p:sp>
          <p:nvSpPr>
            <p:cNvPr id="65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70" name="Freeform 52"/>
          <p:cNvSpPr>
            <a:spLocks noEditPoints="1"/>
          </p:cNvSpPr>
          <p:nvPr/>
        </p:nvSpPr>
        <p:spPr bwMode="auto">
          <a:xfrm>
            <a:off x="10538054" y="4207274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Freeform 58"/>
          <p:cNvSpPr>
            <a:spLocks noEditPoints="1"/>
          </p:cNvSpPr>
          <p:nvPr/>
        </p:nvSpPr>
        <p:spPr bwMode="auto">
          <a:xfrm>
            <a:off x="10353904" y="4961336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ED846C36-3BC6-4CAC-8DD2-942F64124F39}"/>
              </a:ext>
            </a:extLst>
          </p:cNvPr>
          <p:cNvGrpSpPr/>
          <p:nvPr/>
        </p:nvGrpSpPr>
        <p:grpSpPr>
          <a:xfrm>
            <a:off x="10459719" y="4598001"/>
            <a:ext cx="566738" cy="568325"/>
            <a:chOff x="3915815" y="4369393"/>
            <a:chExt cx="566738" cy="568325"/>
          </a:xfrm>
        </p:grpSpPr>
        <p:sp>
          <p:nvSpPr>
            <p:cNvPr id="73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DC0B3D13-A8F9-4279-B713-2BADFD594A54}"/>
              </a:ext>
            </a:extLst>
          </p:cNvPr>
          <p:cNvGrpSpPr/>
          <p:nvPr/>
        </p:nvGrpSpPr>
        <p:grpSpPr>
          <a:xfrm>
            <a:off x="9825267" y="5374493"/>
            <a:ext cx="631031" cy="577850"/>
            <a:chOff x="3281363" y="5145885"/>
            <a:chExt cx="631031" cy="577850"/>
          </a:xfrm>
        </p:grpSpPr>
        <p:sp>
          <p:nvSpPr>
            <p:cNvPr id="79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85" name="Freeform 78"/>
          <p:cNvSpPr>
            <a:spLocks noEditPoints="1"/>
          </p:cNvSpPr>
          <p:nvPr/>
        </p:nvSpPr>
        <p:spPr bwMode="auto">
          <a:xfrm>
            <a:off x="7556729" y="4361261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50EA5C35-990C-4313-B366-CD6EBA7C2152}"/>
              </a:ext>
            </a:extLst>
          </p:cNvPr>
          <p:cNvGrpSpPr/>
          <p:nvPr/>
        </p:nvGrpSpPr>
        <p:grpSpPr>
          <a:xfrm>
            <a:off x="8987861" y="5691183"/>
            <a:ext cx="568325" cy="566738"/>
            <a:chOff x="2443957" y="5462575"/>
            <a:chExt cx="568325" cy="566738"/>
          </a:xfrm>
        </p:grpSpPr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D21CD1CA-1E62-44BF-86B1-1A09622D4975}"/>
              </a:ext>
            </a:extLst>
          </p:cNvPr>
          <p:cNvGrpSpPr/>
          <p:nvPr/>
        </p:nvGrpSpPr>
        <p:grpSpPr>
          <a:xfrm>
            <a:off x="8087215" y="2876949"/>
            <a:ext cx="571500" cy="573088"/>
            <a:chOff x="1543311" y="2648341"/>
            <a:chExt cx="571500" cy="573088"/>
          </a:xfrm>
        </p:grpSpPr>
        <p:sp>
          <p:nvSpPr>
            <p:cNvPr id="94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D5907B19-8D9B-4605-9F7F-9DE0DC9565BA}"/>
              </a:ext>
            </a:extLst>
          </p:cNvPr>
          <p:cNvGrpSpPr/>
          <p:nvPr/>
        </p:nvGrpSpPr>
        <p:grpSpPr>
          <a:xfrm>
            <a:off x="7512190" y="3618311"/>
            <a:ext cx="584200" cy="594502"/>
            <a:chOff x="968286" y="3389703"/>
            <a:chExt cx="584200" cy="594502"/>
          </a:xfrm>
        </p:grpSpPr>
        <p:sp>
          <p:nvSpPr>
            <p:cNvPr id="101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2A13D9D-0A3F-4690-8C10-FE4CE9ABDD80}"/>
              </a:ext>
            </a:extLst>
          </p:cNvPr>
          <p:cNvGrpSpPr/>
          <p:nvPr/>
        </p:nvGrpSpPr>
        <p:grpSpPr>
          <a:xfrm>
            <a:off x="7536885" y="4625163"/>
            <a:ext cx="569913" cy="568325"/>
            <a:chOff x="992981" y="4396555"/>
            <a:chExt cx="569913" cy="568325"/>
          </a:xfrm>
        </p:grpSpPr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AD23F028-5DC5-45C9-A71B-6BBF60C08194}"/>
              </a:ext>
            </a:extLst>
          </p:cNvPr>
          <p:cNvGrpSpPr/>
          <p:nvPr/>
        </p:nvGrpSpPr>
        <p:grpSpPr>
          <a:xfrm>
            <a:off x="8085526" y="5381646"/>
            <a:ext cx="579438" cy="577850"/>
            <a:chOff x="1541622" y="5153038"/>
            <a:chExt cx="579438" cy="577850"/>
          </a:xfrm>
        </p:grpSpPr>
        <p:sp>
          <p:nvSpPr>
            <p:cNvPr id="115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21" name="Oval 107"/>
          <p:cNvSpPr>
            <a:spLocks noChangeArrowheads="1"/>
          </p:cNvSpPr>
          <p:nvPr/>
        </p:nvSpPr>
        <p:spPr bwMode="auto">
          <a:xfrm>
            <a:off x="9144229" y="4270774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Oval 108"/>
          <p:cNvSpPr>
            <a:spLocks noChangeArrowheads="1"/>
          </p:cNvSpPr>
          <p:nvPr/>
        </p:nvSpPr>
        <p:spPr bwMode="auto">
          <a:xfrm>
            <a:off x="9202967" y="4332686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Freeform 109"/>
          <p:cNvSpPr>
            <a:spLocks/>
          </p:cNvSpPr>
          <p:nvPr/>
        </p:nvSpPr>
        <p:spPr bwMode="auto">
          <a:xfrm>
            <a:off x="8352067" y="1530749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Freeform 110"/>
          <p:cNvSpPr>
            <a:spLocks/>
          </p:cNvSpPr>
          <p:nvPr/>
        </p:nvSpPr>
        <p:spPr bwMode="auto">
          <a:xfrm>
            <a:off x="8507642" y="1446611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Freeform 111"/>
          <p:cNvSpPr>
            <a:spLocks/>
          </p:cNvSpPr>
          <p:nvPr/>
        </p:nvSpPr>
        <p:spPr bwMode="auto">
          <a:xfrm>
            <a:off x="6574067" y="243403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Freeform 113"/>
          <p:cNvSpPr>
            <a:spLocks/>
          </p:cNvSpPr>
          <p:nvPr/>
        </p:nvSpPr>
        <p:spPr bwMode="auto">
          <a:xfrm>
            <a:off x="9884004" y="1487886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Freeform 114"/>
          <p:cNvSpPr>
            <a:spLocks/>
          </p:cNvSpPr>
          <p:nvPr/>
        </p:nvSpPr>
        <p:spPr bwMode="auto">
          <a:xfrm>
            <a:off x="9728429" y="1405336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Freeform 115"/>
          <p:cNvSpPr>
            <a:spLocks/>
          </p:cNvSpPr>
          <p:nvPr/>
        </p:nvSpPr>
        <p:spPr bwMode="auto">
          <a:xfrm>
            <a:off x="9990367" y="1600599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Freeform 116"/>
          <p:cNvSpPr>
            <a:spLocks/>
          </p:cNvSpPr>
          <p:nvPr/>
        </p:nvSpPr>
        <p:spPr bwMode="auto">
          <a:xfrm>
            <a:off x="11317517" y="2889649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Freeform 117"/>
          <p:cNvSpPr>
            <a:spLocks/>
          </p:cNvSpPr>
          <p:nvPr/>
        </p:nvSpPr>
        <p:spPr bwMode="auto">
          <a:xfrm>
            <a:off x="11039704" y="1840311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43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49929D6-FBFE-4750-AB33-D432889C8DBD}"/>
              </a:ext>
            </a:extLst>
          </p:cNvPr>
          <p:cNvGrpSpPr/>
          <p:nvPr/>
        </p:nvGrpSpPr>
        <p:grpSpPr>
          <a:xfrm>
            <a:off x="2464278" y="414068"/>
            <a:ext cx="8826221" cy="1827793"/>
            <a:chOff x="3071003" y="362309"/>
            <a:chExt cx="7384908" cy="1827793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xmlns="" id="{D4FF11D9-1F12-4F40-B6DD-3CC9076C811A}"/>
                </a:ext>
              </a:extLst>
            </p:cNvPr>
            <p:cNvSpPr/>
            <p:nvPr/>
          </p:nvSpPr>
          <p:spPr>
            <a:xfrm>
              <a:off x="3071003" y="362309"/>
              <a:ext cx="7263442" cy="1483743"/>
            </a:xfrm>
            <a:prstGeom prst="chevron">
              <a:avLst/>
            </a:prstGeom>
            <a:solidFill>
              <a:srgbClr val="B8DAF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48EAF32-7880-4D9D-BB48-E839DD340BA6}"/>
                </a:ext>
              </a:extLst>
            </p:cNvPr>
            <p:cNvSpPr txBox="1"/>
            <p:nvPr/>
          </p:nvSpPr>
          <p:spPr>
            <a:xfrm>
              <a:off x="4210385" y="743552"/>
              <a:ext cx="624552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741A1B"/>
                  </a:solidFill>
                </a:rPr>
                <a:t>THUYẾT TRÌNH SẢN PHẨM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EA0C665-7C36-477A-922E-E02D1AE2F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14" y="2436690"/>
            <a:ext cx="5354552" cy="3550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0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211" y="2436690"/>
            <a:ext cx="5613402" cy="355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229" y="2436691"/>
            <a:ext cx="5725074" cy="367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74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D2727838-2E74-4A03-8D5D-12270F59BAEB}"/>
              </a:ext>
            </a:extLst>
          </p:cNvPr>
          <p:cNvSpPr/>
          <p:nvPr/>
        </p:nvSpPr>
        <p:spPr>
          <a:xfrm>
            <a:off x="423504" y="324323"/>
            <a:ext cx="6355453" cy="1465870"/>
          </a:xfrm>
          <a:prstGeom prst="ellipse">
            <a:avLst/>
          </a:prstGeom>
          <a:solidFill>
            <a:srgbClr val="FFFF00">
              <a:alpha val="31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>
                <a:solidFill>
                  <a:srgbClr val="A9071D"/>
                </a:solidFill>
                <a:latin typeface="Arial"/>
                <a:cs typeface="Calibri" panose="020F0502020204030204" pitchFamily="34" charset="0"/>
              </a:rPr>
              <a:t>ĐÁNH GIÁ SẢN PHẨM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A9071D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706D1C4-5CEA-4167-8A5C-7614C8E99FE3}"/>
              </a:ext>
            </a:extLst>
          </p:cNvPr>
          <p:cNvGrpSpPr/>
          <p:nvPr/>
        </p:nvGrpSpPr>
        <p:grpSpPr>
          <a:xfrm rot="20904875">
            <a:off x="6298214" y="765520"/>
            <a:ext cx="4924705" cy="4838153"/>
            <a:chOff x="1931310" y="-46429"/>
            <a:chExt cx="6383071" cy="6662006"/>
          </a:xfrm>
        </p:grpSpPr>
        <p:sp>
          <p:nvSpPr>
            <p:cNvPr id="28" name="Arrow: Curved Left 27">
              <a:extLst>
                <a:ext uri="{FF2B5EF4-FFF2-40B4-BE49-F238E27FC236}">
                  <a16:creationId xmlns:a16="http://schemas.microsoft.com/office/drawing/2014/main" xmlns="" id="{029702F5-277D-4761-9772-308F596C276F}"/>
                </a:ext>
              </a:extLst>
            </p:cNvPr>
            <p:cNvSpPr/>
            <p:nvPr/>
          </p:nvSpPr>
          <p:spPr>
            <a:xfrm rot="12526219">
              <a:off x="2409194" y="306218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Arrow: Curved Left 26">
              <a:extLst>
                <a:ext uri="{FF2B5EF4-FFF2-40B4-BE49-F238E27FC236}">
                  <a16:creationId xmlns:a16="http://schemas.microsoft.com/office/drawing/2014/main" xmlns="" id="{EAB51AFD-BED5-45FD-9130-555347009504}"/>
                </a:ext>
              </a:extLst>
            </p:cNvPr>
            <p:cNvSpPr/>
            <p:nvPr/>
          </p:nvSpPr>
          <p:spPr>
            <a:xfrm rot="10145484">
              <a:off x="1931310" y="3143412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Arrow: Curved Left 25">
              <a:extLst>
                <a:ext uri="{FF2B5EF4-FFF2-40B4-BE49-F238E27FC236}">
                  <a16:creationId xmlns:a16="http://schemas.microsoft.com/office/drawing/2014/main" xmlns="" id="{A8EDDD4A-0883-4E4B-8696-B83548F515C5}"/>
                </a:ext>
              </a:extLst>
            </p:cNvPr>
            <p:cNvSpPr/>
            <p:nvPr/>
          </p:nvSpPr>
          <p:spPr>
            <a:xfrm rot="5400000">
              <a:off x="4141751" y="4913729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Arrow: Curved Left 24">
              <a:extLst>
                <a:ext uri="{FF2B5EF4-FFF2-40B4-BE49-F238E27FC236}">
                  <a16:creationId xmlns:a16="http://schemas.microsoft.com/office/drawing/2014/main" xmlns="" id="{0E645664-1511-4ACF-AEC4-75E7F83769B3}"/>
                </a:ext>
              </a:extLst>
            </p:cNvPr>
            <p:cNvSpPr/>
            <p:nvPr/>
          </p:nvSpPr>
          <p:spPr>
            <a:xfrm rot="2382020">
              <a:off x="6767006" y="3790421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74EA3A4-8ACF-4FD2-9D57-AC908F5B1216}"/>
                </a:ext>
              </a:extLst>
            </p:cNvPr>
            <p:cNvSpPr/>
            <p:nvPr/>
          </p:nvSpPr>
          <p:spPr>
            <a:xfrm>
              <a:off x="3774795" y="652612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6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D743134-6D6D-4442-937D-90DD980F68D6}"/>
                </a:ext>
              </a:extLst>
            </p:cNvPr>
            <p:cNvSpPr/>
            <p:nvPr/>
          </p:nvSpPr>
          <p:spPr>
            <a:xfrm>
              <a:off x="2711313" y="2589168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5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D5F7987-290C-4281-A6AB-52C8A00D191E}"/>
                </a:ext>
              </a:extLst>
            </p:cNvPr>
            <p:cNvSpPr/>
            <p:nvPr/>
          </p:nvSpPr>
          <p:spPr>
            <a:xfrm>
              <a:off x="3049544" y="4612857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4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B0196F5-71AD-473A-91D9-F402057670CA}"/>
                </a:ext>
              </a:extLst>
            </p:cNvPr>
            <p:cNvSpPr/>
            <p:nvPr/>
          </p:nvSpPr>
          <p:spPr>
            <a:xfrm>
              <a:off x="5276850" y="4739601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FFE0A13-6A37-4899-81D8-46966EF271AB}"/>
                </a:ext>
              </a:extLst>
            </p:cNvPr>
            <p:cNvSpPr/>
            <p:nvPr/>
          </p:nvSpPr>
          <p:spPr>
            <a:xfrm>
              <a:off x="6667502" y="2992153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Arrow: Curved Left 23">
              <a:extLst>
                <a:ext uri="{FF2B5EF4-FFF2-40B4-BE49-F238E27FC236}">
                  <a16:creationId xmlns:a16="http://schemas.microsoft.com/office/drawing/2014/main" xmlns="" id="{E69DC57E-0502-42D8-BA66-DC9616D6C7BC}"/>
                </a:ext>
              </a:extLst>
            </p:cNvPr>
            <p:cNvSpPr/>
            <p:nvPr/>
          </p:nvSpPr>
          <p:spPr>
            <a:xfrm rot="20214035">
              <a:off x="7239010" y="1058317"/>
              <a:ext cx="1075371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32D1F0C-5B4D-4956-96A0-BEA5299F52DE}"/>
                </a:ext>
              </a:extLst>
            </p:cNvPr>
            <p:cNvSpPr/>
            <p:nvPr/>
          </p:nvSpPr>
          <p:spPr>
            <a:xfrm>
              <a:off x="5907942" y="1198080"/>
              <a:ext cx="971550" cy="9715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Arrow: Curved Left 28">
              <a:extLst>
                <a:ext uri="{FF2B5EF4-FFF2-40B4-BE49-F238E27FC236}">
                  <a16:creationId xmlns:a16="http://schemas.microsoft.com/office/drawing/2014/main" xmlns="" id="{51FA190A-CB40-4559-9357-EC3C542FE91F}"/>
                </a:ext>
              </a:extLst>
            </p:cNvPr>
            <p:cNvSpPr/>
            <p:nvPr/>
          </p:nvSpPr>
          <p:spPr>
            <a:xfrm rot="17095564">
              <a:off x="5087718" y="-791068"/>
              <a:ext cx="957209" cy="244648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FE9E408-760A-4A39-8E57-E613F078DB86}"/>
              </a:ext>
            </a:extLst>
          </p:cNvPr>
          <p:cNvSpPr txBox="1"/>
          <p:nvPr/>
        </p:nvSpPr>
        <p:spPr>
          <a:xfrm>
            <a:off x="6815449" y="6048899"/>
            <a:ext cx="456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</a:rPr>
              <a:t>Sơ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đồ</a:t>
            </a:r>
            <a:r>
              <a:rPr lang="en-US" sz="3600" b="1" dirty="0">
                <a:solidFill>
                  <a:srgbClr val="C00000"/>
                </a:solidFill>
              </a:rPr>
              <a:t> di </a:t>
            </a:r>
            <a:r>
              <a:rPr lang="en-US" sz="3600" b="1" dirty="0" err="1">
                <a:solidFill>
                  <a:srgbClr val="C00000"/>
                </a:solidFill>
              </a:rPr>
              <a:t>chuyển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18" name="Picture 12" descr="Digit 60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016" y="310491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05DBB4E-BD18-4304-9690-EDF177C4C37A}"/>
              </a:ext>
            </a:extLst>
          </p:cNvPr>
          <p:cNvGrpSpPr/>
          <p:nvPr/>
        </p:nvGrpSpPr>
        <p:grpSpPr>
          <a:xfrm>
            <a:off x="1892778" y="185469"/>
            <a:ext cx="8737121" cy="1148032"/>
            <a:chOff x="3071003" y="362309"/>
            <a:chExt cx="7263442" cy="1483743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xmlns="" id="{ACA8E134-1085-460F-8706-451D52CDD630}"/>
                </a:ext>
              </a:extLst>
            </p:cNvPr>
            <p:cNvSpPr/>
            <p:nvPr/>
          </p:nvSpPr>
          <p:spPr>
            <a:xfrm>
              <a:off x="3071003" y="362309"/>
              <a:ext cx="7263442" cy="1483743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11347ED-4BBC-4E95-A68C-FBD64529AA18}"/>
                </a:ext>
              </a:extLst>
            </p:cNvPr>
            <p:cNvSpPr txBox="1"/>
            <p:nvPr/>
          </p:nvSpPr>
          <p:spPr>
            <a:xfrm>
              <a:off x="4037159" y="651755"/>
              <a:ext cx="6245526" cy="994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FF00"/>
                  </a:solidFill>
                </a:rPr>
                <a:t>CÁC BƯỚC LÀM SỮA CHUA</a:t>
              </a:r>
            </a:p>
          </p:txBody>
        </p:sp>
      </p:grp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04BCD777-B957-43A4-969B-B967ADB5323F}"/>
              </a:ext>
            </a:extLst>
          </p:cNvPr>
          <p:cNvSpPr/>
          <p:nvPr/>
        </p:nvSpPr>
        <p:spPr>
          <a:xfrm>
            <a:off x="425489" y="1709857"/>
            <a:ext cx="3876166" cy="1279357"/>
          </a:xfrm>
          <a:prstGeom prst="homePlate">
            <a:avLst/>
          </a:prstGeom>
          <a:solidFill>
            <a:srgbClr val="1B67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40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ớc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xmlns="" id="{705AE22B-B2A0-4D27-958D-DC0EBDED2A6F}"/>
              </a:ext>
            </a:extLst>
          </p:cNvPr>
          <p:cNvSpPr/>
          <p:nvPr/>
        </p:nvSpPr>
        <p:spPr>
          <a:xfrm>
            <a:off x="3946995" y="1753929"/>
            <a:ext cx="4298009" cy="1279357"/>
          </a:xfrm>
          <a:prstGeom prst="chevron">
            <a:avLst/>
          </a:prstGeom>
          <a:solidFill>
            <a:srgbClr val="5195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40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ớc</a:t>
            </a:r>
            <a:r>
              <a:rPr lang="en-U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xmlns="" id="{8F78A6F5-725C-45B2-A543-87DE954B5EA6}"/>
              </a:ext>
            </a:extLst>
          </p:cNvPr>
          <p:cNvSpPr/>
          <p:nvPr/>
        </p:nvSpPr>
        <p:spPr>
          <a:xfrm>
            <a:off x="7851570" y="1756982"/>
            <a:ext cx="4203434" cy="1279357"/>
          </a:xfrm>
          <a:prstGeom prst="chevron">
            <a:avLst/>
          </a:prstGeom>
          <a:solidFill>
            <a:srgbClr val="88C4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40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4000" b="1" u="sng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ớc</a:t>
            </a:r>
            <a:r>
              <a:rPr lang="en-US" sz="4000" b="1" u="sng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4B93283-C7B6-4EA3-BA98-2E99CC58212F}"/>
              </a:ext>
            </a:extLst>
          </p:cNvPr>
          <p:cNvGrpSpPr/>
          <p:nvPr/>
        </p:nvGrpSpPr>
        <p:grpSpPr>
          <a:xfrm>
            <a:off x="425488" y="3150639"/>
            <a:ext cx="3281428" cy="3593451"/>
            <a:chOff x="425488" y="3150639"/>
            <a:chExt cx="3281428" cy="35934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74CF68D-329F-4355-ADB6-0980650D8B3B}"/>
                </a:ext>
              </a:extLst>
            </p:cNvPr>
            <p:cNvSpPr/>
            <p:nvPr/>
          </p:nvSpPr>
          <p:spPr>
            <a:xfrm>
              <a:off x="425488" y="3150639"/>
              <a:ext cx="3281428" cy="3593451"/>
            </a:xfrm>
            <a:prstGeom prst="rect">
              <a:avLst/>
            </a:prstGeom>
            <a:solidFill>
              <a:srgbClr val="1B676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63DFB98-A758-46C5-86A0-E1613C960A25}"/>
                </a:ext>
              </a:extLst>
            </p:cNvPr>
            <p:cNvSpPr txBox="1"/>
            <p:nvPr/>
          </p:nvSpPr>
          <p:spPr>
            <a:xfrm>
              <a:off x="425488" y="3150639"/>
              <a:ext cx="3205229" cy="32571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Đun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sôi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lít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nguội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khoảng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50</a:t>
              </a:r>
              <a:r>
                <a:rPr lang="en-US" sz="2800" b="1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 (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nhiệt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4B18C7-9820-4326-99B2-7E1B9A441109}"/>
              </a:ext>
            </a:extLst>
          </p:cNvPr>
          <p:cNvGrpSpPr/>
          <p:nvPr/>
        </p:nvGrpSpPr>
        <p:grpSpPr>
          <a:xfrm>
            <a:off x="3889845" y="3150639"/>
            <a:ext cx="3778796" cy="3593451"/>
            <a:chOff x="3889845" y="3150639"/>
            <a:chExt cx="3778796" cy="35934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FFE926D-D678-47FD-9053-E2DD74A61A0B}"/>
                </a:ext>
              </a:extLst>
            </p:cNvPr>
            <p:cNvSpPr/>
            <p:nvPr/>
          </p:nvSpPr>
          <p:spPr>
            <a:xfrm>
              <a:off x="3889845" y="3150639"/>
              <a:ext cx="3778796" cy="3593451"/>
            </a:xfrm>
            <a:prstGeom prst="rect">
              <a:avLst/>
            </a:prstGeom>
            <a:solidFill>
              <a:srgbClr val="51954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C7D78A2-9C1A-49FE-A090-82B19E11F850}"/>
                </a:ext>
              </a:extLst>
            </p:cNvPr>
            <p:cNvSpPr txBox="1"/>
            <p:nvPr/>
          </p:nvSpPr>
          <p:spPr>
            <a:xfrm>
              <a:off x="3966045" y="3204660"/>
              <a:ext cx="3702596" cy="35394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Đổ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hỗn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cốc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đựng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thêm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ấm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đạt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lít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trộn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đều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tan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hết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Sau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đổ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thêm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chua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hỗn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pha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tiếp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tục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trộn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đều</a:t>
              </a:r>
              <a:r>
                <a:rPr lang="en-US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51165A2-6975-491D-B348-AA3F61CA010F}"/>
              </a:ext>
            </a:extLst>
          </p:cNvPr>
          <p:cNvGrpSpPr/>
          <p:nvPr/>
        </p:nvGrpSpPr>
        <p:grpSpPr>
          <a:xfrm>
            <a:off x="7827407" y="3204660"/>
            <a:ext cx="3702597" cy="3539430"/>
            <a:chOff x="7827407" y="3204660"/>
            <a:chExt cx="3939105" cy="35394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4E74368-A99C-4257-ABAE-A823D0C412D1}"/>
                </a:ext>
              </a:extLst>
            </p:cNvPr>
            <p:cNvSpPr/>
            <p:nvPr/>
          </p:nvSpPr>
          <p:spPr>
            <a:xfrm>
              <a:off x="7851570" y="3204660"/>
              <a:ext cx="3914942" cy="3539430"/>
            </a:xfrm>
            <a:prstGeom prst="rect">
              <a:avLst/>
            </a:prstGeom>
            <a:solidFill>
              <a:srgbClr val="88C4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CB9F9BF-DD58-4CB1-9344-49402D625ADA}"/>
                </a:ext>
              </a:extLst>
            </p:cNvPr>
            <p:cNvSpPr txBox="1"/>
            <p:nvPr/>
          </p:nvSpPr>
          <p:spPr>
            <a:xfrm>
              <a:off x="7827407" y="3347584"/>
              <a:ext cx="3914942" cy="32932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Rót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toàn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hỗn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thu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lọ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tinh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thùng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xốp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đậy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nắp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lại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giữ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ấm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10 – 12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/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Sau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thời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ủ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ấm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lấy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sản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phẩm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ra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bảo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quản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tủ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lạnh</a:t>
              </a:r>
              <a:r>
                <a:rPr lang="en-US" sz="2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0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41C17-760A-4D69-A267-86969599D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ADAB68-1147-4022-9E4E-EF480871D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9DCC56-58A8-4407-B824-307BFAFC8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31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EC443F-4175-4B70-A413-09EC4B1E6853}"/>
              </a:ext>
            </a:extLst>
          </p:cNvPr>
          <p:cNvSpPr txBox="1"/>
          <p:nvPr/>
        </p:nvSpPr>
        <p:spPr>
          <a:xfrm>
            <a:off x="2673458" y="352922"/>
            <a:ext cx="322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6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BF069E-4D16-400E-AA28-5FF9E59A409C}"/>
              </a:ext>
            </a:extLst>
          </p:cNvPr>
          <p:cNvSpPr txBox="1"/>
          <p:nvPr/>
        </p:nvSpPr>
        <p:spPr>
          <a:xfrm>
            <a:off x="2198176" y="2505670"/>
            <a:ext cx="779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THÔNG MINH HƠN?</a:t>
            </a:r>
          </a:p>
        </p:txBody>
      </p:sp>
    </p:spTree>
    <p:extLst>
      <p:ext uri="{BB962C8B-B14F-4D97-AF65-F5344CB8AC3E}">
        <p14:creationId xmlns:p14="http://schemas.microsoft.com/office/powerpoint/2010/main" val="27759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2D2BD41-EEA2-4249-AE9E-EB9FEA0B8F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F2E822-AEC1-4F07-BFD9-6188BEA40C7B}"/>
              </a:ext>
            </a:extLst>
          </p:cNvPr>
          <p:cNvSpPr txBox="1"/>
          <p:nvPr/>
        </p:nvSpPr>
        <p:spPr>
          <a:xfrm>
            <a:off x="907211" y="2354214"/>
            <a:ext cx="9913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Hãy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chọn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</a:t>
            </a:r>
            <a:r>
              <a:rPr lang="vi-VN" sz="3200" b="1" dirty="0">
                <a:solidFill>
                  <a:srgbClr val="002060"/>
                </a:solidFill>
              </a:rPr>
              <a:t>ư</a:t>
            </a:r>
            <a:r>
              <a:rPr lang="en-US" sz="3200" b="1" dirty="0" err="1">
                <a:solidFill>
                  <a:srgbClr val="002060"/>
                </a:solidFill>
              </a:rPr>
              <a:t>ơng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đúng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7CA536-B2D7-4840-9D3E-E297B36B0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3615928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xmlns="" id="{807B566B-6CCB-4D17-B980-648BEC6D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291" y="4980076"/>
            <a:ext cx="1708332" cy="1531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B1C284-71D2-4043-9750-36A83A3D68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080" y="163332"/>
            <a:ext cx="1788071" cy="1516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3FE9659-B944-4775-84B7-153C88D5D0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6479" y="2513133"/>
            <a:ext cx="1356473" cy="1163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750A7BA-326D-4CB4-B4B5-EA26E81F6A01}"/>
              </a:ext>
            </a:extLst>
          </p:cNvPr>
          <p:cNvGrpSpPr/>
          <p:nvPr/>
        </p:nvGrpSpPr>
        <p:grpSpPr>
          <a:xfrm>
            <a:off x="4362450" y="346550"/>
            <a:ext cx="4248150" cy="1333500"/>
            <a:chOff x="4362450" y="346550"/>
            <a:chExt cx="4248150" cy="1333500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xmlns="" id="{664ABB25-6026-49D1-A90C-B4AB42032157}"/>
                </a:ext>
              </a:extLst>
            </p:cNvPr>
            <p:cNvSpPr/>
            <p:nvPr/>
          </p:nvSpPr>
          <p:spPr>
            <a:xfrm>
              <a:off x="4362450" y="346550"/>
              <a:ext cx="4248150" cy="1333500"/>
            </a:xfrm>
            <a:prstGeom prst="homePlate">
              <a:avLst/>
            </a:prstGeom>
            <a:solidFill>
              <a:srgbClr val="F3DE7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CD5ED05-29BE-4B77-B825-5CE814282C65}"/>
                </a:ext>
              </a:extLst>
            </p:cNvPr>
            <p:cNvSpPr txBox="1"/>
            <p:nvPr/>
          </p:nvSpPr>
          <p:spPr>
            <a:xfrm>
              <a:off x="4929187" y="505468"/>
              <a:ext cx="284797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#9Slide03 Bebas Neue Bold" panose="020B0606020202050201" pitchFamily="34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4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483B8A2-D55B-4EC7-807D-AD0291AE3D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3048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Bánh gai      		B. Giả cầy		C. Giò lụa      	D. Sữa chua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1. 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Vi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khuẩn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lactic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được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sử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dụng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để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tạo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ra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món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ăn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nào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rgbClr val="21411C"/>
                </a:solidFill>
                <a:latin typeface="+mn-lt"/>
              </a:rPr>
              <a:t>dưới</a:t>
            </a:r>
            <a:r>
              <a:rPr lang="vi-VN" sz="3200" b="1" dirty="0">
                <a:solidFill>
                  <a:srgbClr val="21411C"/>
                </a:solidFill>
                <a:latin typeface="+mn-lt"/>
              </a:rPr>
              <a:t> đây?</a:t>
            </a:r>
            <a:endParaRPr lang="en-US" sz="3200" b="1" dirty="0">
              <a:solidFill>
                <a:srgbClr val="21411C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114901-1769-47F4-8E4D-6EBAE3F4C86E}"/>
              </a:ext>
            </a:extLst>
          </p:cNvPr>
          <p:cNvSpPr/>
          <p:nvPr/>
        </p:nvSpPr>
        <p:spPr>
          <a:xfrm>
            <a:off x="527381" y="5505520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BE3AAA-664E-4395-AA85-A69AC0E5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841" y="4012267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xmlns="" id="{7D71D394-8BAC-40FA-9CB3-15FE8C388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002" y="4651790"/>
            <a:ext cx="1708332" cy="1531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B9CC160-E531-4390-BB62-DB9178C93D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783" y="1979312"/>
            <a:ext cx="2024367" cy="1717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B16DD3-C4B0-4384-890A-6E5366C59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9343" y="1509097"/>
            <a:ext cx="2445007" cy="209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3B3FA0-7F2A-4BBA-BDBC-07DEDD49E3DD}"/>
              </a:ext>
            </a:extLst>
          </p:cNvPr>
          <p:cNvSpPr txBox="1"/>
          <p:nvPr/>
        </p:nvSpPr>
        <p:spPr>
          <a:xfrm>
            <a:off x="920077" y="2309216"/>
            <a:ext cx="3209925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2F4929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mắm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Rượu</a:t>
            </a:r>
            <a:r>
              <a:rPr lang="en-US" sz="3200" b="1" dirty="0">
                <a:solidFill>
                  <a:srgbClr val="2F4929"/>
                </a:solidFill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a typeface="Times New Roman" panose="02020603050405020304" pitchFamily="18" charset="0"/>
              </a:rPr>
              <a:t>nếp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marR="3048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chua</a:t>
            </a:r>
            <a:r>
              <a:rPr lang="en-US" sz="3200" b="1" dirty="0">
                <a:solidFill>
                  <a:srgbClr val="2F4929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2F4929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82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D13BC1-0479-4C3A-AA27-7D0AB87A1957}"/>
              </a:ext>
            </a:extLst>
          </p:cNvPr>
          <p:cNvSpPr/>
          <p:nvPr/>
        </p:nvSpPr>
        <p:spPr>
          <a:xfrm>
            <a:off x="-22353" y="112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Tất cả các phương án đưa ra			B. Sấy khô</a:t>
            </a:r>
          </a:p>
          <a:p>
            <a:r>
              <a:rPr lang="vi-VN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Ướp muối						D. Ướp lạnh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3849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tấn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công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hoại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sinh,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áp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phương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vi-VN" sz="3200" b="1" dirty="0">
                <a:solidFill>
                  <a:srgbClr val="2F4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sau đây?</a:t>
            </a:r>
            <a:endParaRPr lang="en-US" sz="3200" b="1" dirty="0">
              <a:solidFill>
                <a:srgbClr val="2F49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114901-1769-47F4-8E4D-6EBAE3F4C86E}"/>
              </a:ext>
            </a:extLst>
          </p:cNvPr>
          <p:cNvSpPr/>
          <p:nvPr/>
        </p:nvSpPr>
        <p:spPr>
          <a:xfrm>
            <a:off x="628770" y="2065856"/>
            <a:ext cx="892120" cy="8675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784B5DA-F868-445C-93AC-E4C5FADC8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789" y="4313561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xmlns="" id="{842EF4DA-292F-4D3E-9026-B16883B61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75" y="5788898"/>
            <a:ext cx="1067496" cy="956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BE4A4C9-45D5-40D0-9546-081DB5A32C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638" y="5788898"/>
            <a:ext cx="1067496" cy="905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5D17C51-9C5B-4842-87AD-21EE97863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093" y="2053641"/>
            <a:ext cx="2445007" cy="2097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7D03FB-F2C3-4232-8ECE-97B3353E289F}"/>
              </a:ext>
            </a:extLst>
          </p:cNvPr>
          <p:cNvSpPr txBox="1"/>
          <p:nvPr/>
        </p:nvSpPr>
        <p:spPr>
          <a:xfrm>
            <a:off x="1032975" y="2004316"/>
            <a:ext cx="6477000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200000"/>
              </a:lnSpc>
            </a:pP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A.Ướp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sấy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R="30480" algn="just"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Sấy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R="30480" algn="just"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R="30480" algn="just">
              <a:lnSpc>
                <a:spcPct val="200000"/>
              </a:lnSpc>
            </a:pP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Ướp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sấy</a:t>
            </a:r>
            <a:r>
              <a:rPr lang="en-US" sz="28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1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A839D2-C67D-40A6-AA4F-2BFF1EE217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071078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Câu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3. </a:t>
            </a:r>
            <a:r>
              <a:rPr lang="vi-VN" sz="2800" b="1" dirty="0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vi-VN" sz="2800" b="1" dirty="0" err="1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800" b="1" dirty="0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vai </a:t>
            </a:r>
            <a:r>
              <a:rPr lang="vi-VN" sz="2800" b="1" dirty="0" err="1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vi-VN" sz="2800" b="1" dirty="0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sau </a:t>
            </a:r>
            <a:r>
              <a:rPr lang="vi-VN" sz="2800" b="1" dirty="0" err="1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800" b="1" dirty="0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vi-VN" sz="2800" b="1" dirty="0" err="1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vi-VN" sz="2800" b="1" dirty="0">
                <a:solidFill>
                  <a:srgbClr val="2E4D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b="1" dirty="0">
              <a:solidFill>
                <a:srgbClr val="2E4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>
                <a:solidFill>
                  <a:srgbClr val="2E4D24"/>
                </a:solidFill>
                <a:latin typeface="+mn-lt"/>
              </a:rPr>
              <a:t>1.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Phân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giải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xác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động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thực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vật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thành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chất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mùn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rồi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thành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muối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khoáng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cung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cấp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cho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cây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sử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dụng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 </a:t>
            </a:r>
          </a:p>
          <a:p>
            <a:pPr algn="just"/>
            <a:r>
              <a:rPr lang="en-US" sz="2800" b="1" dirty="0">
                <a:solidFill>
                  <a:srgbClr val="2E4D24"/>
                </a:solidFill>
                <a:latin typeface="+mn-lt"/>
              </a:rPr>
              <a:t>2.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Phân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hủy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không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hoàn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toàn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chất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hữu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cơ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tạo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ra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hợp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chất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đơn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giản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chứa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cacbon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rồi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thành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than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đá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hoặc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dầu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lửa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 </a:t>
            </a:r>
          </a:p>
          <a:p>
            <a:pPr algn="just"/>
            <a:r>
              <a:rPr lang="en-US" sz="2800" b="1" dirty="0">
                <a:solidFill>
                  <a:srgbClr val="2E4D24"/>
                </a:solidFill>
                <a:latin typeface="+mn-lt"/>
              </a:rPr>
              <a:t>3.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số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vi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khuẩn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cố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định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đạm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bổ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sung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nguồn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đạm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cho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đất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 </a:t>
            </a:r>
          </a:p>
          <a:p>
            <a:pPr algn="just"/>
            <a:r>
              <a:rPr lang="en-US" sz="2800" b="1" dirty="0">
                <a:solidFill>
                  <a:srgbClr val="2E4D24"/>
                </a:solidFill>
                <a:latin typeface="+mn-lt"/>
              </a:rPr>
              <a:t>4.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Một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số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vi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khuẩn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lên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men,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được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sử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dụng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để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muối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dưa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làm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dấm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làm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sản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phẩm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lên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men... </a:t>
            </a:r>
          </a:p>
          <a:p>
            <a:pPr algn="just"/>
            <a:r>
              <a:rPr lang="en-US" sz="2800" b="1" dirty="0">
                <a:solidFill>
                  <a:srgbClr val="2E4D24"/>
                </a:solidFill>
                <a:latin typeface="+mn-lt"/>
              </a:rPr>
              <a:t>5. Vi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khuẩn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vai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trò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công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nghệ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sinh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học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làm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sạch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nước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thải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làm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sạch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môi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2E4D24"/>
                </a:solidFill>
                <a:latin typeface="+mn-lt"/>
              </a:rPr>
              <a:t>trường</a:t>
            </a:r>
            <a:r>
              <a:rPr lang="en-US" sz="2800" b="1" dirty="0">
                <a:solidFill>
                  <a:srgbClr val="2E4D24"/>
                </a:solidFill>
                <a:latin typeface="+mn-lt"/>
              </a:rPr>
              <a:t> </a:t>
            </a:r>
          </a:p>
          <a:p>
            <a:pPr algn="just"/>
            <a:r>
              <a:rPr lang="vi-VN" sz="2800" b="1" dirty="0">
                <a:solidFill>
                  <a:srgbClr val="2E4D24"/>
                </a:solidFill>
                <a:latin typeface="+mn-lt"/>
              </a:rPr>
              <a:t>6. Vi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khuẩn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còn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có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vai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trò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làm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sạch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không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khí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,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nhất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là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ở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thành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vi-VN" sz="2800" b="1" dirty="0" err="1">
                <a:solidFill>
                  <a:srgbClr val="2E4D24"/>
                </a:solidFill>
                <a:latin typeface="+mn-lt"/>
              </a:rPr>
              <a:t>phố</a:t>
            </a:r>
            <a:r>
              <a:rPr lang="vi-VN" sz="2800" b="1" dirty="0">
                <a:solidFill>
                  <a:srgbClr val="2E4D24"/>
                </a:solidFill>
                <a:latin typeface="+mn-lt"/>
              </a:rPr>
              <a:t>.</a:t>
            </a:r>
            <a:endParaRPr lang="en-US" sz="2800" b="1" dirty="0">
              <a:solidFill>
                <a:srgbClr val="2E4D24"/>
              </a:solidFill>
              <a:latin typeface="+mn-lt"/>
            </a:endParaRP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+mn-lt"/>
              </a:rPr>
              <a:t>Vi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khuẩn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lợi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ích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114901-1769-47F4-8E4D-6EBAE3F4C86E}"/>
              </a:ext>
            </a:extLst>
          </p:cNvPr>
          <p:cNvSpPr/>
          <p:nvPr/>
        </p:nvSpPr>
        <p:spPr>
          <a:xfrm>
            <a:off x="466723" y="5080680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1A59AB-F072-49A2-8CA5-F60DDFEB4662}"/>
              </a:ext>
            </a:extLst>
          </p:cNvPr>
          <p:cNvSpPr txBox="1"/>
          <p:nvPr/>
        </p:nvSpPr>
        <p:spPr>
          <a:xfrm>
            <a:off x="885824" y="4899826"/>
            <a:ext cx="10887075" cy="1695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A. 1, 2, 3, 4, 5	                            B. 2, 3, 4, 5, 6	</a:t>
            </a: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C. 1, 3, 4, 5, 6	                            D. 1, 2, 3, 5, 6</a:t>
            </a:r>
          </a:p>
        </p:txBody>
      </p:sp>
      <p:pic>
        <p:nvPicPr>
          <p:cNvPr id="17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xmlns="" id="{2C33035C-E960-4DFB-B3BA-63A591EC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0840" y="5891479"/>
            <a:ext cx="1067496" cy="9569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DA55688-ECC0-4637-A31D-B0C1D7EC25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403" y="4836142"/>
            <a:ext cx="1067496" cy="905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922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67CBFB-0345-4B9A-9449-2E7FE962B8DB}"/>
              </a:ext>
            </a:extLst>
          </p:cNvPr>
          <p:cNvSpPr/>
          <p:nvPr/>
        </p:nvSpPr>
        <p:spPr>
          <a:xfrm>
            <a:off x="0" y="13866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114901-1769-47F4-8E4D-6EBAE3F4C86E}"/>
              </a:ext>
            </a:extLst>
          </p:cNvPr>
          <p:cNvSpPr/>
          <p:nvPr/>
        </p:nvSpPr>
        <p:spPr>
          <a:xfrm>
            <a:off x="428003" y="4193507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65EC920-495A-44C1-AD4A-79EE1431BA3E}"/>
              </a:ext>
            </a:extLst>
          </p:cNvPr>
          <p:cNvSpPr txBox="1">
            <a:spLocks/>
          </p:cNvSpPr>
          <p:nvPr/>
        </p:nvSpPr>
        <p:spPr>
          <a:xfrm rot="10800000" flipV="1">
            <a:off x="-3" y="17247"/>
            <a:ext cx="12191999" cy="131122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en-US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 V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vi-VN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vi-VN" sz="3200" b="1" dirty="0">
                <a:solidFill>
                  <a:srgbClr val="2E4D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dirty="0">
              <a:solidFill>
                <a:srgbClr val="2E4D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04287F-2F53-4653-A1E6-67B3A43B4874}"/>
              </a:ext>
            </a:extLst>
          </p:cNvPr>
          <p:cNvSpPr txBox="1"/>
          <p:nvPr/>
        </p:nvSpPr>
        <p:spPr>
          <a:xfrm>
            <a:off x="787146" y="1615915"/>
            <a:ext cx="11004804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 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khuẩn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 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khuẩn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hỏng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ôi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thối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rữa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 Vi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khuẩn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huỷ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nguồn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hữu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mùi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hôi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thối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ô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nhiễm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môi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 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khuẩn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gây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con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ăn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ôi thiu; phân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hủy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gây ô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môi </a:t>
            </a:r>
            <a:r>
              <a:rPr lang="vi-VN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xmlns="" id="{106EBE55-0900-4860-BBCD-8E614C3D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0888" y="4731451"/>
            <a:ext cx="2233966" cy="2002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91E201-7D38-4740-AD5E-CFF69F6C7C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227" y="5509817"/>
            <a:ext cx="1515463" cy="1285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5739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7CC2A7-3A7D-49AB-93FC-6F2CB0936C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114901-1769-47F4-8E4D-6EBAE3F4C86E}"/>
              </a:ext>
            </a:extLst>
          </p:cNvPr>
          <p:cNvSpPr/>
          <p:nvPr/>
        </p:nvSpPr>
        <p:spPr>
          <a:xfrm>
            <a:off x="808069" y="3949638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4C98773-26D6-4DC6-9731-59AAD9FABCA9}"/>
              </a:ext>
            </a:extLst>
          </p:cNvPr>
          <p:cNvSpPr txBox="1">
            <a:spLocks/>
          </p:cNvSpPr>
          <p:nvPr/>
        </p:nvSpPr>
        <p:spPr>
          <a:xfrm>
            <a:off x="0" y="-11957"/>
            <a:ext cx="12192000" cy="151824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5.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cần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tiến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bao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nhiêu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để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làm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tiêu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bản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quan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vi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khuẩn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A33755-8B16-45BF-803B-C331F2A47430}"/>
              </a:ext>
            </a:extLst>
          </p:cNvPr>
          <p:cNvSpPr txBox="1"/>
          <p:nvPr/>
        </p:nvSpPr>
        <p:spPr>
          <a:xfrm>
            <a:off x="1247775" y="1729320"/>
            <a:ext cx="2619375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pic>
        <p:nvPicPr>
          <p:cNvPr id="13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xmlns="" id="{CBFC48E1-467F-4B1E-B910-CF4944E9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198" y="1771004"/>
            <a:ext cx="2890900" cy="2591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322772-23F8-400A-8C1C-B4C9CB8CEC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537" y="2828163"/>
            <a:ext cx="1515463" cy="1285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B12CF4A-7977-4E02-AE46-C78843274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789" y="4313561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597A299-BC2A-4FE5-BB0D-6DC3085891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0" y="5138128"/>
            <a:ext cx="1873507" cy="1607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827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0B018C-E6BA-4087-B3B6-43D3FC7542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114901-1769-47F4-8E4D-6EBAE3F4C86E}"/>
              </a:ext>
            </a:extLst>
          </p:cNvPr>
          <p:cNvSpPr/>
          <p:nvPr/>
        </p:nvSpPr>
        <p:spPr>
          <a:xfrm>
            <a:off x="630167" y="5220926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8191CDE-72DD-4512-8322-4BA0BCC19FB4}"/>
              </a:ext>
            </a:extLst>
          </p:cNvPr>
          <p:cNvSpPr txBox="1">
            <a:spLocks/>
          </p:cNvSpPr>
          <p:nvPr/>
        </p:nvSpPr>
        <p:spPr>
          <a:xfrm>
            <a:off x="17252" y="17822"/>
            <a:ext cx="12192000" cy="1923804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6. Vi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khuẩn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tốt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E4D24"/>
                </a:solidFill>
                <a:latin typeface="+mn-lt"/>
              </a:rPr>
              <a:t>cho</a:t>
            </a:r>
            <a:r>
              <a:rPr lang="en-US" sz="3200" b="1" dirty="0">
                <a:solidFill>
                  <a:srgbClr val="2E4D24"/>
                </a:solidFill>
                <a:latin typeface="+mn-lt"/>
              </a:rPr>
              <a:t>:</a:t>
            </a:r>
            <a:endParaRPr lang="en-US" sz="3200" dirty="0">
              <a:solidFill>
                <a:srgbClr val="2E4D24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749A05-407D-44CE-9D2B-1904C419CD08}"/>
              </a:ext>
            </a:extLst>
          </p:cNvPr>
          <p:cNvSpPr txBox="1"/>
          <p:nvPr/>
        </p:nvSpPr>
        <p:spPr>
          <a:xfrm>
            <a:off x="1069873" y="1959448"/>
            <a:ext cx="6391274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da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ruột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D.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2E4D2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B686978-9E68-42BD-8EA9-933D7DFD0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652" y="2444188"/>
            <a:ext cx="2700011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DBEC47B-B8C5-4760-900B-F3938662D2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898" y="5049961"/>
            <a:ext cx="1873507" cy="1607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53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6A4895B-1591-46C1-9611-8A00A054BB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B19CFA6-2505-4A88-9614-D5093F70CDF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4365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7.  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Qua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bài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học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có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bao nhiêu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bước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trong quy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chình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chế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biến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vi-VN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sữa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chua?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114901-1769-47F4-8E4D-6EBAE3F4C86E}"/>
              </a:ext>
            </a:extLst>
          </p:cNvPr>
          <p:cNvSpPr/>
          <p:nvPr/>
        </p:nvSpPr>
        <p:spPr>
          <a:xfrm>
            <a:off x="1020144" y="1947217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68B185-8955-45F1-AAD1-8A799618AD5E}"/>
              </a:ext>
            </a:extLst>
          </p:cNvPr>
          <p:cNvSpPr txBox="1"/>
          <p:nvPr/>
        </p:nvSpPr>
        <p:spPr>
          <a:xfrm>
            <a:off x="1459850" y="1720334"/>
            <a:ext cx="2995612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414BE9B-E375-4C5D-BEDD-1E09B9E1B3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945" y="4056956"/>
            <a:ext cx="2032631" cy="1836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F53DEE1-A2EF-4980-9599-454340521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810" y="1720334"/>
            <a:ext cx="2844379" cy="2439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3029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2DE894-E2DB-4D5B-A5BF-220DECA9021F}"/>
              </a:ext>
            </a:extLst>
          </p:cNvPr>
          <p:cNvSpPr/>
          <p:nvPr/>
        </p:nvSpPr>
        <p:spPr>
          <a:xfrm>
            <a:off x="0" y="13731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114901-1769-47F4-8E4D-6EBAE3F4C86E}"/>
              </a:ext>
            </a:extLst>
          </p:cNvPr>
          <p:cNvSpPr/>
          <p:nvPr/>
        </p:nvSpPr>
        <p:spPr>
          <a:xfrm>
            <a:off x="873775" y="4950130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D6F50D2-8D27-4AC9-85F5-B5CFBE659F2F}"/>
              </a:ext>
            </a:extLst>
          </p:cNvPr>
          <p:cNvSpPr txBox="1">
            <a:spLocks/>
          </p:cNvSpPr>
          <p:nvPr/>
        </p:nvSpPr>
        <p:spPr>
          <a:xfrm>
            <a:off x="0" y="-13987"/>
            <a:ext cx="12192000" cy="129110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8.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Cần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chuẩn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bị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những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gì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bài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thực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hành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làm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?</a:t>
            </a:r>
            <a:endParaRPr lang="en-US" sz="3200" dirty="0">
              <a:solidFill>
                <a:srgbClr val="21411C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FA9BB7-0158-4FD7-AE85-F3873D590F19}"/>
              </a:ext>
            </a:extLst>
          </p:cNvPr>
          <p:cNvSpPr txBox="1"/>
          <p:nvPr/>
        </p:nvSpPr>
        <p:spPr>
          <a:xfrm>
            <a:off x="1313480" y="1786481"/>
            <a:ext cx="9770155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đun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sôi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1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lọ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đặc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nước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dụng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cụ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Calibri" panose="020F0502020204030204"/>
              </a:rPr>
              <a:t>thiết</a:t>
            </a:r>
            <a:r>
              <a:rPr lang="en-US" sz="3200" b="1" dirty="0">
                <a:solidFill>
                  <a:srgbClr val="21411C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41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19E9EB-34CB-4EE0-A786-3FAD6D3B2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924" y="2431808"/>
            <a:ext cx="2507839" cy="2266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DAE274-D18D-4BDF-9E05-75EA647D8F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832" y="2299855"/>
            <a:ext cx="1476490" cy="1266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992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BE646C-8F06-4065-9AFE-47BC4B4FD3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114901-1769-47F4-8E4D-6EBAE3F4C86E}"/>
              </a:ext>
            </a:extLst>
          </p:cNvPr>
          <p:cNvSpPr/>
          <p:nvPr/>
        </p:nvSpPr>
        <p:spPr>
          <a:xfrm>
            <a:off x="1208869" y="2342678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A064D51-CD60-47D6-B448-B79E5BF9BC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1824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9. Sau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khoảng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thời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gian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ủ bao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thì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đông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lại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F8A5D5-1765-4ED7-AB2B-5A956ECAD1C5}"/>
              </a:ext>
            </a:extLst>
          </p:cNvPr>
          <p:cNvSpPr txBox="1"/>
          <p:nvPr/>
        </p:nvSpPr>
        <p:spPr>
          <a:xfrm>
            <a:off x="1514844" y="2489997"/>
            <a:ext cx="92873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411C"/>
                </a:solidFill>
                <a:effectLst/>
                <a:ea typeface="Times New Roman" panose="02020603050405020304" pitchFamily="18" charset="0"/>
              </a:rPr>
              <a:t>A. 10 – 12h		B. 2 – 3h		C. 4 – 5h		D. 8 – 9h</a:t>
            </a:r>
            <a:endParaRPr lang="en-US" sz="3200" b="1" dirty="0">
              <a:solidFill>
                <a:srgbClr val="21411C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7D20BB-1897-4205-BE0B-6BE1337978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72" y="5533314"/>
            <a:ext cx="973215" cy="879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E2808D-6140-43C3-B8B4-E391779F93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459" y="5020139"/>
            <a:ext cx="1923524" cy="1649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xmlns="" id="{01D46EBD-A605-44B2-859A-B60EACAA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1805" y="4633993"/>
            <a:ext cx="2217362" cy="19876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9377AEF-269C-4967-A468-C7D7A9DDA5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90" y="5157787"/>
            <a:ext cx="1620543" cy="1374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D339D02-3A2E-4BED-8B26-CBD178EAD99E}"/>
              </a:ext>
            </a:extLst>
          </p:cNvPr>
          <p:cNvSpPr/>
          <p:nvPr/>
        </p:nvSpPr>
        <p:spPr>
          <a:xfrm>
            <a:off x="542441" y="926024"/>
            <a:ext cx="2588217" cy="5005952"/>
          </a:xfrm>
          <a:prstGeom prst="roundRect">
            <a:avLst/>
          </a:prstGeom>
          <a:solidFill>
            <a:srgbClr val="FFFF00">
              <a:alpha val="7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694432-BF0E-407D-86E0-11F2034EB5BD}"/>
              </a:ext>
            </a:extLst>
          </p:cNvPr>
          <p:cNvSpPr txBox="1"/>
          <p:nvPr/>
        </p:nvSpPr>
        <p:spPr>
          <a:xfrm>
            <a:off x="542441" y="1803651"/>
            <a:ext cx="2588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THÔNG MINH HƠN?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1213B04-F8D8-4818-AE97-65E40E2D5E11}"/>
              </a:ext>
            </a:extLst>
          </p:cNvPr>
          <p:cNvSpPr/>
          <p:nvPr/>
        </p:nvSpPr>
        <p:spPr>
          <a:xfrm>
            <a:off x="3471620" y="926024"/>
            <a:ext cx="8307092" cy="5005952"/>
          </a:xfrm>
          <a:prstGeom prst="roundRect">
            <a:avLst>
              <a:gd name="adj" fmla="val 1075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B57A6B-83F9-4873-9A9E-9AE13C08660A}"/>
              </a:ext>
            </a:extLst>
          </p:cNvPr>
          <p:cNvSpPr txBox="1"/>
          <p:nvPr/>
        </p:nvSpPr>
        <p:spPr>
          <a:xfrm>
            <a:off x="3777711" y="1154082"/>
            <a:ext cx="7644539" cy="471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lượt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HS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thúc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theo.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Tôi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minh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!</a:t>
            </a:r>
            <a:r>
              <a:rPr lang="en-US" sz="2800" b="1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”.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" name="Picture 12" descr="Digit 60"/>
          <p:cNvPicPr>
            <a:picLocks noChangeAspect="1" noChangeArrowheads="1" noCrop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2280" y="4980105"/>
            <a:ext cx="1862656" cy="10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569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D04DEFD-BD24-4A80-AFC1-1EB7512232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114901-1769-47F4-8E4D-6EBAE3F4C86E}"/>
              </a:ext>
            </a:extLst>
          </p:cNvPr>
          <p:cNvSpPr/>
          <p:nvPr/>
        </p:nvSpPr>
        <p:spPr>
          <a:xfrm>
            <a:off x="1683161" y="3769141"/>
            <a:ext cx="879412" cy="8794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E7346DD-B7BC-4F43-9892-919BD506294C}"/>
              </a:ext>
            </a:extLst>
          </p:cNvPr>
          <p:cNvSpPr txBox="1">
            <a:spLocks/>
          </p:cNvSpPr>
          <p:nvPr/>
        </p:nvSpPr>
        <p:spPr>
          <a:xfrm>
            <a:off x="-3594" y="19782"/>
            <a:ext cx="12192000" cy="1951892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10.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Nhiệt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độ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thích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hợp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để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vi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khuẩn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lactic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trong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sữa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chua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phát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triển</a:t>
            </a:r>
            <a:r>
              <a:rPr lang="en-US" sz="3200" b="1" dirty="0">
                <a:solidFill>
                  <a:srgbClr val="21411C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1411C"/>
                </a:solidFill>
                <a:latin typeface="+mn-lt"/>
              </a:rPr>
              <a:t>là</a:t>
            </a:r>
            <a:endParaRPr lang="en-US" sz="3200" b="1" dirty="0">
              <a:solidFill>
                <a:srgbClr val="21411C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ED1A9D-AF3D-4779-99E1-8995F5686158}"/>
              </a:ext>
            </a:extLst>
          </p:cNvPr>
          <p:cNvSpPr txBox="1"/>
          <p:nvPr/>
        </p:nvSpPr>
        <p:spPr>
          <a:xfrm>
            <a:off x="2122867" y="2490591"/>
            <a:ext cx="9016139" cy="1924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20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	                          B. 5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10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R="0" lvl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40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50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	                     D. 60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– 90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411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CD69DCB-3491-4BE9-8E35-FC796D91EE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264" y="5331337"/>
            <a:ext cx="1560719" cy="1338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xmlns="" id="{38F8F27E-7421-49A5-A1BB-B90DCE14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9017" y="4147430"/>
            <a:ext cx="2760150" cy="24742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05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E7332C-77D3-41D7-A442-21402362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226" y="500062"/>
            <a:ext cx="4153547" cy="1325563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#9Slide03 Bebas Neue Bold" panose="020B0606020202050201" pitchFamily="34" charset="0"/>
              </a:rPr>
              <a:t>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371867-3139-4D3A-AB4A-3AACA7903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b="1" dirty="0">
                <a:solidFill>
                  <a:srgbClr val="2E4D24"/>
                </a:solidFill>
              </a:rPr>
              <a:t>1.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Tại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chua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thêm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chua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ủ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ấm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 40</a:t>
            </a:r>
            <a:r>
              <a:rPr lang="en-US" b="1" baseline="30000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 – 50</a:t>
            </a:r>
            <a:r>
              <a:rPr lang="en-US" b="1" baseline="30000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o</a:t>
            </a:r>
            <a:r>
              <a:rPr lang="en-US" b="1" dirty="0">
                <a:solidFill>
                  <a:srgbClr val="2E4D24"/>
                </a:solidFill>
                <a:effectLst/>
                <a:ea typeface="Times New Roman" panose="02020603050405020304" pitchFamily="18" charset="0"/>
              </a:rPr>
              <a:t>C?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b="1" dirty="0">
                <a:solidFill>
                  <a:srgbClr val="2E4D24"/>
                </a:solidFill>
              </a:rPr>
              <a:t>2.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nhóm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chua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bằng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khác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đậu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nành</a:t>
            </a:r>
            <a:r>
              <a:rPr lang="en-US" b="1" dirty="0">
                <a:solidFill>
                  <a:srgbClr val="2E4D24"/>
                </a:solidFill>
                <a:effectLst/>
                <a:ea typeface="Arial" panose="020B0604020202020204" pitchFamily="34" charset="0"/>
              </a:rPr>
              <a:t>)</a:t>
            </a:r>
            <a:endParaRPr lang="en-US" b="1" dirty="0">
              <a:solidFill>
                <a:srgbClr val="2E4D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C9366D-E7BD-40BE-A14C-3C7A2B58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DAE31E7C-3DC7-4920-989A-FCEDF29C9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69479" cy="6858001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82609CF-415A-46FE-A706-3B1BA90FD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479" y="-1"/>
            <a:ext cx="6222521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C6BC8AC-25D9-4EE0-9B4E-EF0D08801237}"/>
              </a:ext>
            </a:extLst>
          </p:cNvPr>
          <p:cNvSpPr/>
          <p:nvPr/>
        </p:nvSpPr>
        <p:spPr>
          <a:xfrm>
            <a:off x="-2212" y="1445796"/>
            <a:ext cx="12194212" cy="4261537"/>
          </a:xfrm>
          <a:prstGeom prst="roundRect">
            <a:avLst/>
          </a:prstGeom>
          <a:solidFill>
            <a:srgbClr val="ACB826">
              <a:alpha val="44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70882EE-3D85-4796-85EC-E52361EB4AC0}"/>
              </a:ext>
            </a:extLst>
          </p:cNvPr>
          <p:cNvSpPr txBox="1"/>
          <p:nvPr/>
        </p:nvSpPr>
        <p:spPr>
          <a:xfrm>
            <a:off x="603849" y="2650817"/>
            <a:ext cx="10984302" cy="198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1B3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BÀI 28 - THỰC HÀNH</a:t>
            </a:r>
            <a:endParaRPr lang="en-US" sz="4800" b="1" dirty="0">
              <a:solidFill>
                <a:srgbClr val="1B3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1B3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 SỮA CHUA VÀ QUAN SÁT VI KHUẨN</a:t>
            </a:r>
            <a:endParaRPr lang="en-US" sz="4000" b="1" dirty="0">
              <a:solidFill>
                <a:srgbClr val="1B3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6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FC319C-878C-4C23-AE2C-1D8C3E80E295}"/>
              </a:ext>
            </a:extLst>
          </p:cNvPr>
          <p:cNvSpPr/>
          <p:nvPr/>
        </p:nvSpPr>
        <p:spPr>
          <a:xfrm>
            <a:off x="4964976" y="465742"/>
            <a:ext cx="6852186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531F73-0AF0-442C-9D5A-A721BA44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434" y="691809"/>
            <a:ext cx="6429271" cy="54383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a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N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ghiên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cứu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thông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tin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mục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II.1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trang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96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US" b="1" dirty="0" err="1">
                <a:solidFill>
                  <a:srgbClr val="20547B"/>
                </a:solidFill>
                <a:ea typeface="Arial" panose="020B0604020202020204" pitchFamily="34" charset="0"/>
              </a:rPr>
              <a:t>T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hảo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luận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nhóm</a:t>
            </a:r>
            <a:r>
              <a:rPr lang="en-US" b="1" dirty="0">
                <a:solidFill>
                  <a:srgbClr val="20547B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dụng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cụ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B1D29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b="1" dirty="0">
                <a:solidFill>
                  <a:srgbClr val="1B391B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cần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dùng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cho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thí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nghiệm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quan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sát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vi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khuẩn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sữa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chua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vào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cột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3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phiếu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.</a:t>
            </a:r>
            <a:endParaRPr lang="en-US" b="1" dirty="0">
              <a:solidFill>
                <a:srgbClr val="20547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A93E34-428D-4D63-8D6D-EF708F239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295" y="326258"/>
            <a:ext cx="3724605" cy="3377092"/>
          </a:xfrm>
          <a:prstGeom prst="rect">
            <a:avLst/>
          </a:prstGeom>
        </p:spPr>
      </p:pic>
      <p:pic>
        <p:nvPicPr>
          <p:cNvPr id="6" name="Picture 10" descr="Digit 1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608" y="4086230"/>
            <a:ext cx="327681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istrator\Desktop\word-218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88" y="4043394"/>
            <a:ext cx="3237552" cy="182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27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2198AFD-E6C4-4EC4-87AA-BE85248176BC}"/>
              </a:ext>
            </a:extLst>
          </p:cNvPr>
          <p:cNvGrpSpPr/>
          <p:nvPr/>
        </p:nvGrpSpPr>
        <p:grpSpPr>
          <a:xfrm>
            <a:off x="2329912" y="355088"/>
            <a:ext cx="7532176" cy="1132749"/>
            <a:chOff x="2329912" y="355088"/>
            <a:chExt cx="7532176" cy="113274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9B0D920F-CDB8-4DB3-BD5A-72988536786E}"/>
                </a:ext>
              </a:extLst>
            </p:cNvPr>
            <p:cNvSpPr/>
            <p:nvPr/>
          </p:nvSpPr>
          <p:spPr>
            <a:xfrm>
              <a:off x="2329912" y="355088"/>
              <a:ext cx="7532176" cy="1132749"/>
            </a:xfrm>
            <a:prstGeom prst="roundRect">
              <a:avLst/>
            </a:prstGeom>
            <a:solidFill>
              <a:srgbClr val="FFFB05">
                <a:alpha val="6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E04064B-087E-46E7-9EF4-D885759D9BF1}"/>
                </a:ext>
              </a:extLst>
            </p:cNvPr>
            <p:cNvSpPr txBox="1"/>
            <p:nvPr/>
          </p:nvSpPr>
          <p:spPr>
            <a:xfrm>
              <a:off x="2841355" y="505963"/>
              <a:ext cx="70207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C00000"/>
                  </a:solidFill>
                  <a:latin typeface="#9Slide03 Bebas Neue Bold" panose="020B0606020202050201" pitchFamily="34" charset="0"/>
                </a:rPr>
                <a:t>CÁC BƯỚC TIẾN HÀNH LÀM TIÊU BẢN</a:t>
              </a:r>
              <a:endParaRPr lang="en-US" sz="4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9C64BC-8180-4CD9-B4C4-ABCCA890C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1990724"/>
            <a:ext cx="11533856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6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8B71C5A-AEC6-45B3-8609-518FD4DDAB93}"/>
              </a:ext>
            </a:extLst>
          </p:cNvPr>
          <p:cNvSpPr/>
          <p:nvPr/>
        </p:nvSpPr>
        <p:spPr>
          <a:xfrm>
            <a:off x="4907569" y="379426"/>
            <a:ext cx="6852186" cy="6143491"/>
          </a:xfrm>
          <a:prstGeom prst="rect">
            <a:avLst/>
          </a:prstGeom>
          <a:solidFill>
            <a:srgbClr val="41A4AA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531F73-0AF0-442C-9D5A-A721BA44F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1731" y="1318431"/>
            <a:ext cx="6003861" cy="38425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Nhiệm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vụ</a:t>
            </a:r>
            <a:r>
              <a:rPr lang="en-US" sz="3200" b="1" u="sng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:</a:t>
            </a:r>
            <a:r>
              <a:rPr lang="en-US" sz="3200" b="1" dirty="0">
                <a:solidFill>
                  <a:srgbClr val="BC4FA2"/>
                </a:solidFill>
                <a:effectLst/>
                <a:ea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L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àm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tiêu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bản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quan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sát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tiêu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bản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bằng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kính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hiển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vi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solidFill>
                  <a:srgbClr val="205479"/>
                </a:solidFill>
                <a:ea typeface="Arial" panose="020B0604020202020204" pitchFamily="34" charset="0"/>
              </a:rPr>
              <a:t>V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ẽ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hình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nhận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xét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vào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phiếu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205479"/>
                </a:solidFill>
                <a:effectLst/>
                <a:ea typeface="Arial" panose="020B0604020202020204" pitchFamily="34" charset="0"/>
              </a:rPr>
              <a:t>.</a:t>
            </a:r>
          </a:p>
        </p:txBody>
      </p:sp>
      <p:grpSp>
        <p:nvGrpSpPr>
          <p:cNvPr id="6" name="start timer"/>
          <p:cNvGrpSpPr/>
          <p:nvPr/>
        </p:nvGrpSpPr>
        <p:grpSpPr>
          <a:xfrm>
            <a:off x="871525" y="385891"/>
            <a:ext cx="3255169" cy="699946"/>
            <a:chOff x="1063719" y="285875"/>
            <a:chExt cx="3255169" cy="699946"/>
          </a:xfrm>
        </p:grpSpPr>
        <p:sp>
          <p:nvSpPr>
            <p:cNvPr id="10" name="Rounded Rectangle 9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63719" y="285875"/>
              <a:ext cx="3255169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2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GB" sz="2800" b="1" kern="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GB" sz="28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8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endParaRPr lang="en-GB" sz="2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times up"/>
          <p:cNvGrpSpPr/>
          <p:nvPr/>
        </p:nvGrpSpPr>
        <p:grpSpPr>
          <a:xfrm>
            <a:off x="354000" y="373990"/>
            <a:ext cx="4130676" cy="709460"/>
            <a:chOff x="4321176" y="273974"/>
            <a:chExt cx="2636838" cy="709460"/>
          </a:xfrm>
        </p:grpSpPr>
        <p:sp>
          <p:nvSpPr>
            <p:cNvPr id="13" name="Rounded Rectangle 12"/>
            <p:cNvSpPr/>
            <p:nvPr/>
          </p:nvSpPr>
          <p:spPr>
            <a:xfrm>
              <a:off x="4321176" y="273974"/>
              <a:ext cx="2636838" cy="697559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321176" y="285875"/>
              <a:ext cx="2636838" cy="697559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 </a:t>
              </a: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Phút</a:t>
              </a:r>
              <a:r>
                <a:rPr kumimoji="0" lang="en-GB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8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1" i="0" u="none" strike="noStrike" kern="0" cap="none" spc="0" normalizeH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AutoShape 3"/>
          <p:cNvSpPr>
            <a:spLocks noChangeAspect="1" noChangeArrowheads="1" noTextEdit="1"/>
          </p:cNvSpPr>
          <p:nvPr/>
        </p:nvSpPr>
        <p:spPr bwMode="auto">
          <a:xfrm>
            <a:off x="-277032" y="1247733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84400" y="1841894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284400" y="1841894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284400" y="1841894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284400" y="1841894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2127237" y="1733944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3154350" y="1981594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Freeform 11"/>
          <p:cNvSpPr>
            <a:spLocks/>
          </p:cNvSpPr>
          <p:nvPr/>
        </p:nvSpPr>
        <p:spPr bwMode="auto">
          <a:xfrm>
            <a:off x="655625" y="1960957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Freeform 12"/>
          <p:cNvSpPr>
            <a:spLocks noEditPoints="1"/>
          </p:cNvSpPr>
          <p:nvPr/>
        </p:nvSpPr>
        <p:spPr bwMode="auto">
          <a:xfrm>
            <a:off x="866762" y="2267344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866762" y="2267344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14"/>
          <p:cNvSpPr>
            <a:spLocks/>
          </p:cNvSpPr>
          <p:nvPr/>
        </p:nvSpPr>
        <p:spPr bwMode="auto">
          <a:xfrm>
            <a:off x="866762" y="2267344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5"/>
          <p:cNvSpPr>
            <a:spLocks/>
          </p:cNvSpPr>
          <p:nvPr/>
        </p:nvSpPr>
        <p:spPr bwMode="auto">
          <a:xfrm>
            <a:off x="3827450" y="2443557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reeform 16"/>
          <p:cNvSpPr>
            <a:spLocks/>
          </p:cNvSpPr>
          <p:nvPr/>
        </p:nvSpPr>
        <p:spPr bwMode="auto">
          <a:xfrm>
            <a:off x="3587737" y="2289569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Freeform 17"/>
          <p:cNvSpPr>
            <a:spLocks/>
          </p:cNvSpPr>
          <p:nvPr/>
        </p:nvSpPr>
        <p:spPr bwMode="auto">
          <a:xfrm>
            <a:off x="85712" y="1449782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Freeform 18"/>
          <p:cNvSpPr>
            <a:spLocks noEditPoints="1"/>
          </p:cNvSpPr>
          <p:nvPr/>
        </p:nvSpPr>
        <p:spPr bwMode="auto">
          <a:xfrm>
            <a:off x="301612" y="2653107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19"/>
          <p:cNvSpPr>
            <a:spLocks/>
          </p:cNvSpPr>
          <p:nvPr/>
        </p:nvSpPr>
        <p:spPr bwMode="auto">
          <a:xfrm>
            <a:off x="234937" y="1689494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Freeform 20"/>
          <p:cNvSpPr>
            <a:spLocks/>
          </p:cNvSpPr>
          <p:nvPr/>
        </p:nvSpPr>
        <p:spPr bwMode="auto">
          <a:xfrm>
            <a:off x="696900" y="5728094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Freeform 21"/>
          <p:cNvSpPr>
            <a:spLocks noEditPoints="1"/>
          </p:cNvSpPr>
          <p:nvPr/>
        </p:nvSpPr>
        <p:spPr bwMode="auto">
          <a:xfrm>
            <a:off x="966775" y="6001144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Freeform 22"/>
          <p:cNvSpPr>
            <a:spLocks noEditPoints="1"/>
          </p:cNvSpPr>
          <p:nvPr/>
        </p:nvSpPr>
        <p:spPr bwMode="auto">
          <a:xfrm>
            <a:off x="966775" y="6001144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23"/>
          <p:cNvSpPr>
            <a:spLocks/>
          </p:cNvSpPr>
          <p:nvPr/>
        </p:nvSpPr>
        <p:spPr bwMode="auto">
          <a:xfrm>
            <a:off x="966775" y="6001144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24"/>
          <p:cNvSpPr>
            <a:spLocks/>
          </p:cNvSpPr>
          <p:nvPr/>
        </p:nvSpPr>
        <p:spPr bwMode="auto">
          <a:xfrm>
            <a:off x="3262300" y="5728094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Freeform 25"/>
          <p:cNvSpPr>
            <a:spLocks/>
          </p:cNvSpPr>
          <p:nvPr/>
        </p:nvSpPr>
        <p:spPr bwMode="auto">
          <a:xfrm>
            <a:off x="3722675" y="5999557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Freeform 26"/>
          <p:cNvSpPr>
            <a:spLocks/>
          </p:cNvSpPr>
          <p:nvPr/>
        </p:nvSpPr>
        <p:spPr bwMode="auto">
          <a:xfrm>
            <a:off x="3722675" y="5999557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Freeform 27"/>
          <p:cNvSpPr>
            <a:spLocks/>
          </p:cNvSpPr>
          <p:nvPr/>
        </p:nvSpPr>
        <p:spPr bwMode="auto">
          <a:xfrm>
            <a:off x="3424225" y="5999557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446075" y="2364182"/>
            <a:ext cx="3829050" cy="3830638"/>
            <a:chOff x="817563" y="2264166"/>
            <a:chExt cx="3829050" cy="3830638"/>
          </a:xfrm>
        </p:grpSpPr>
        <p:sp>
          <p:nvSpPr>
            <p:cNvPr id="40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Freeform 29"/>
          <p:cNvSpPr>
            <a:spLocks noEditPoints="1"/>
          </p:cNvSpPr>
          <p:nvPr/>
        </p:nvSpPr>
        <p:spPr bwMode="auto">
          <a:xfrm>
            <a:off x="166675" y="2086369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Freeform 30"/>
          <p:cNvSpPr>
            <a:spLocks noEditPoints="1"/>
          </p:cNvSpPr>
          <p:nvPr/>
        </p:nvSpPr>
        <p:spPr bwMode="auto">
          <a:xfrm>
            <a:off x="339712" y="2257819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Freeform 31"/>
          <p:cNvSpPr>
            <a:spLocks noEditPoints="1"/>
          </p:cNvSpPr>
          <p:nvPr/>
        </p:nvSpPr>
        <p:spPr bwMode="auto">
          <a:xfrm>
            <a:off x="249225" y="2167332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01883F7-E2D0-4668-ADC1-08DB75C94392}"/>
              </a:ext>
            </a:extLst>
          </p:cNvPr>
          <p:cNvGrpSpPr/>
          <p:nvPr/>
        </p:nvGrpSpPr>
        <p:grpSpPr>
          <a:xfrm>
            <a:off x="2084375" y="2511819"/>
            <a:ext cx="566738" cy="56673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6FA30F05-0786-4729-95CC-45C7C7E8CE61}"/>
              </a:ext>
            </a:extLst>
          </p:cNvPr>
          <p:cNvGrpSpPr/>
          <p:nvPr/>
        </p:nvGrpSpPr>
        <p:grpSpPr>
          <a:xfrm>
            <a:off x="2873362" y="2762644"/>
            <a:ext cx="662782" cy="573088"/>
            <a:chOff x="3244850" y="2662628"/>
            <a:chExt cx="662782" cy="573088"/>
          </a:xfrm>
        </p:grpSpPr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9" name="Freeform 46"/>
          <p:cNvSpPr>
            <a:spLocks noEditPoints="1"/>
          </p:cNvSpPr>
          <p:nvPr/>
        </p:nvSpPr>
        <p:spPr bwMode="auto">
          <a:xfrm>
            <a:off x="3414700" y="3372244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AE9EEB34-0B24-4738-B9CA-F59F6D427BD7}"/>
              </a:ext>
            </a:extLst>
          </p:cNvPr>
          <p:cNvGrpSpPr/>
          <p:nvPr/>
        </p:nvGrpSpPr>
        <p:grpSpPr>
          <a:xfrm>
            <a:off x="3540906" y="3513780"/>
            <a:ext cx="585788" cy="587375"/>
            <a:chOff x="3912394" y="3413764"/>
            <a:chExt cx="585788" cy="587375"/>
          </a:xfrm>
        </p:grpSpPr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66" name="Freeform 52"/>
          <p:cNvSpPr>
            <a:spLocks noEditPoints="1"/>
          </p:cNvSpPr>
          <p:nvPr/>
        </p:nvSpPr>
        <p:spPr bwMode="auto">
          <a:xfrm>
            <a:off x="3622662" y="4078682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Freeform 58"/>
          <p:cNvSpPr>
            <a:spLocks noEditPoints="1"/>
          </p:cNvSpPr>
          <p:nvPr/>
        </p:nvSpPr>
        <p:spPr bwMode="auto">
          <a:xfrm>
            <a:off x="3438512" y="4832744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ED846C36-3BC6-4CAC-8DD2-942F64124F39}"/>
              </a:ext>
            </a:extLst>
          </p:cNvPr>
          <p:cNvGrpSpPr/>
          <p:nvPr/>
        </p:nvGrpSpPr>
        <p:grpSpPr>
          <a:xfrm>
            <a:off x="3544327" y="4469409"/>
            <a:ext cx="566738" cy="568325"/>
            <a:chOff x="3915815" y="4369393"/>
            <a:chExt cx="566738" cy="568325"/>
          </a:xfrm>
        </p:grpSpPr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DC0B3D13-A8F9-4279-B713-2BADFD594A54}"/>
              </a:ext>
            </a:extLst>
          </p:cNvPr>
          <p:cNvGrpSpPr/>
          <p:nvPr/>
        </p:nvGrpSpPr>
        <p:grpSpPr>
          <a:xfrm>
            <a:off x="2909875" y="5245901"/>
            <a:ext cx="631031" cy="577850"/>
            <a:chOff x="3281363" y="5145885"/>
            <a:chExt cx="631031" cy="577850"/>
          </a:xfrm>
        </p:grpSpPr>
        <p:sp>
          <p:nvSpPr>
            <p:cNvPr id="75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81" name="Freeform 78"/>
          <p:cNvSpPr>
            <a:spLocks noEditPoints="1"/>
          </p:cNvSpPr>
          <p:nvPr/>
        </p:nvSpPr>
        <p:spPr bwMode="auto">
          <a:xfrm>
            <a:off x="641337" y="4232669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50EA5C35-990C-4313-B366-CD6EBA7C2152}"/>
              </a:ext>
            </a:extLst>
          </p:cNvPr>
          <p:cNvGrpSpPr/>
          <p:nvPr/>
        </p:nvGrpSpPr>
        <p:grpSpPr>
          <a:xfrm>
            <a:off x="2072469" y="5562591"/>
            <a:ext cx="568325" cy="566738"/>
            <a:chOff x="2443957" y="5462575"/>
            <a:chExt cx="568325" cy="566738"/>
          </a:xfrm>
        </p:grpSpPr>
        <p:sp>
          <p:nvSpPr>
            <p:cNvPr id="83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D21CD1CA-1E62-44BF-86B1-1A09622D4975}"/>
              </a:ext>
            </a:extLst>
          </p:cNvPr>
          <p:cNvGrpSpPr/>
          <p:nvPr/>
        </p:nvGrpSpPr>
        <p:grpSpPr>
          <a:xfrm>
            <a:off x="1171823" y="2748357"/>
            <a:ext cx="571500" cy="573088"/>
            <a:chOff x="1543311" y="2648341"/>
            <a:chExt cx="571500" cy="573088"/>
          </a:xfrm>
        </p:grpSpPr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D5907B19-8D9B-4605-9F7F-9DE0DC9565BA}"/>
              </a:ext>
            </a:extLst>
          </p:cNvPr>
          <p:cNvGrpSpPr/>
          <p:nvPr/>
        </p:nvGrpSpPr>
        <p:grpSpPr>
          <a:xfrm>
            <a:off x="596798" y="3489719"/>
            <a:ext cx="584200" cy="594502"/>
            <a:chOff x="968286" y="3389703"/>
            <a:chExt cx="584200" cy="594502"/>
          </a:xfrm>
        </p:grpSpPr>
        <p:sp>
          <p:nvSpPr>
            <p:cNvPr id="97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92A13D9D-0A3F-4690-8C10-FE4CE9ABDD80}"/>
              </a:ext>
            </a:extLst>
          </p:cNvPr>
          <p:cNvGrpSpPr/>
          <p:nvPr/>
        </p:nvGrpSpPr>
        <p:grpSpPr>
          <a:xfrm>
            <a:off x="621493" y="4496571"/>
            <a:ext cx="569913" cy="568325"/>
            <a:chOff x="992981" y="4396555"/>
            <a:chExt cx="569913" cy="568325"/>
          </a:xfrm>
        </p:grpSpPr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AD23F028-5DC5-45C9-A71B-6BBF60C08194}"/>
              </a:ext>
            </a:extLst>
          </p:cNvPr>
          <p:cNvGrpSpPr/>
          <p:nvPr/>
        </p:nvGrpSpPr>
        <p:grpSpPr>
          <a:xfrm>
            <a:off x="1170134" y="5253054"/>
            <a:ext cx="579438" cy="577850"/>
            <a:chOff x="1541622" y="5153038"/>
            <a:chExt cx="579438" cy="577850"/>
          </a:xfrm>
        </p:grpSpPr>
        <p:sp>
          <p:nvSpPr>
            <p:cNvPr id="111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17" name="Oval 107"/>
          <p:cNvSpPr>
            <a:spLocks noChangeArrowheads="1"/>
          </p:cNvSpPr>
          <p:nvPr/>
        </p:nvSpPr>
        <p:spPr bwMode="auto">
          <a:xfrm>
            <a:off x="2228837" y="4142182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Oval 108"/>
          <p:cNvSpPr>
            <a:spLocks noChangeArrowheads="1"/>
          </p:cNvSpPr>
          <p:nvPr/>
        </p:nvSpPr>
        <p:spPr bwMode="auto">
          <a:xfrm>
            <a:off x="2287575" y="4204094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Freeform 109"/>
          <p:cNvSpPr>
            <a:spLocks/>
          </p:cNvSpPr>
          <p:nvPr/>
        </p:nvSpPr>
        <p:spPr bwMode="auto">
          <a:xfrm>
            <a:off x="1436675" y="1402157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Freeform 110"/>
          <p:cNvSpPr>
            <a:spLocks/>
          </p:cNvSpPr>
          <p:nvPr/>
        </p:nvSpPr>
        <p:spPr bwMode="auto">
          <a:xfrm>
            <a:off x="1592250" y="1318019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Freeform 111"/>
          <p:cNvSpPr>
            <a:spLocks/>
          </p:cNvSpPr>
          <p:nvPr/>
        </p:nvSpPr>
        <p:spPr bwMode="auto">
          <a:xfrm>
            <a:off x="-341325" y="2305444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Freeform 113"/>
          <p:cNvSpPr>
            <a:spLocks/>
          </p:cNvSpPr>
          <p:nvPr/>
        </p:nvSpPr>
        <p:spPr bwMode="auto">
          <a:xfrm>
            <a:off x="2968612" y="1359294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Freeform 114"/>
          <p:cNvSpPr>
            <a:spLocks/>
          </p:cNvSpPr>
          <p:nvPr/>
        </p:nvSpPr>
        <p:spPr bwMode="auto">
          <a:xfrm>
            <a:off x="2813037" y="1276744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Freeform 115"/>
          <p:cNvSpPr>
            <a:spLocks/>
          </p:cNvSpPr>
          <p:nvPr/>
        </p:nvSpPr>
        <p:spPr bwMode="auto">
          <a:xfrm>
            <a:off x="3074975" y="1472007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Freeform 116"/>
          <p:cNvSpPr>
            <a:spLocks/>
          </p:cNvSpPr>
          <p:nvPr/>
        </p:nvSpPr>
        <p:spPr bwMode="auto">
          <a:xfrm>
            <a:off x="4402125" y="2761057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Freeform 117"/>
          <p:cNvSpPr>
            <a:spLocks/>
          </p:cNvSpPr>
          <p:nvPr/>
        </p:nvSpPr>
        <p:spPr bwMode="auto">
          <a:xfrm>
            <a:off x="4124312" y="1711719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58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DA51E95-F6A0-48E3-80A7-CB9222A6C148}"/>
              </a:ext>
            </a:extLst>
          </p:cNvPr>
          <p:cNvGrpSpPr/>
          <p:nvPr/>
        </p:nvGrpSpPr>
        <p:grpSpPr>
          <a:xfrm>
            <a:off x="2386739" y="294468"/>
            <a:ext cx="7997125" cy="1286359"/>
            <a:chOff x="2386739" y="294468"/>
            <a:chExt cx="7997125" cy="1286359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xmlns="" id="{0F3C7830-650A-42D6-BDD0-63953741073D}"/>
                </a:ext>
              </a:extLst>
            </p:cNvPr>
            <p:cNvSpPr/>
            <p:nvPr/>
          </p:nvSpPr>
          <p:spPr>
            <a:xfrm>
              <a:off x="2386739" y="294468"/>
              <a:ext cx="7997125" cy="1286359"/>
            </a:xfrm>
            <a:prstGeom prst="homePlat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BB85889-2932-4B6B-B327-991DC9C761B7}"/>
                </a:ext>
              </a:extLst>
            </p:cNvPr>
            <p:cNvSpPr txBox="1"/>
            <p:nvPr/>
          </p:nvSpPr>
          <p:spPr>
            <a:xfrm>
              <a:off x="2758698" y="604434"/>
              <a:ext cx="70207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2EC00"/>
                  </a:solidFill>
                  <a:latin typeface="#9Slide03 Bebas Neue Bold" panose="020B0606020202050201" pitchFamily="34" charset="0"/>
                </a:rPr>
                <a:t>MỘT SỐ VI KHUẨN CÓ TRONG SỮA CHUA</a:t>
              </a:r>
              <a:endParaRPr lang="en-US" sz="4400" dirty="0">
                <a:solidFill>
                  <a:srgbClr val="F2EC0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6524D2-DED1-41D7-B956-18D8234C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5" y="2362448"/>
            <a:ext cx="2371724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7A5A8B-498B-4CFF-9EDA-688F4D7C7EAD}"/>
              </a:ext>
            </a:extLst>
          </p:cNvPr>
          <p:cNvSpPr txBox="1"/>
          <p:nvPr/>
        </p:nvSpPr>
        <p:spPr>
          <a:xfrm>
            <a:off x="0" y="5065526"/>
            <a:ext cx="3333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836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Lactobacillus Acidophilus</a:t>
            </a:r>
            <a:endParaRPr lang="en-US" dirty="0">
              <a:solidFill>
                <a:srgbClr val="2836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ifidobacterium bifidum at Rs 3300/kg | Aqua Probiotics | ID: 19237985448">
            <a:extLst>
              <a:ext uri="{FF2B5EF4-FFF2-40B4-BE49-F238E27FC236}">
                <a16:creationId xmlns:a16="http://schemas.microsoft.com/office/drawing/2014/main" xmlns="" id="{B07F2CAA-BF06-4716-8118-E827DE10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788" y="2362448"/>
            <a:ext cx="239077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C8BD85-02B8-4ED0-ADA1-DDF20FB0531E}"/>
              </a:ext>
            </a:extLst>
          </p:cNvPr>
          <p:cNvSpPr txBox="1"/>
          <p:nvPr/>
        </p:nvSpPr>
        <p:spPr>
          <a:xfrm>
            <a:off x="3048000" y="5087170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A14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Bifidobacterium Bifidum</a:t>
            </a:r>
            <a:endParaRPr lang="en-US" dirty="0">
              <a:solidFill>
                <a:srgbClr val="3A1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A134F9-3C96-4E86-8134-01DA1F71FEFA}"/>
              </a:ext>
            </a:extLst>
          </p:cNvPr>
          <p:cNvSpPr txBox="1"/>
          <p:nvPr/>
        </p:nvSpPr>
        <p:spPr>
          <a:xfrm>
            <a:off x="6172200" y="5064478"/>
            <a:ext cx="2686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50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Bifidobacterium Breve</a:t>
            </a:r>
            <a:endParaRPr lang="en-US" dirty="0">
              <a:solidFill>
                <a:srgbClr val="C050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1ED036-3936-4999-967F-7037831BE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252" y="2362448"/>
            <a:ext cx="2526548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7405E50-F558-4131-ABE9-E0EFB19F09DB}"/>
              </a:ext>
            </a:extLst>
          </p:cNvPr>
          <p:cNvSpPr txBox="1"/>
          <p:nvPr/>
        </p:nvSpPr>
        <p:spPr>
          <a:xfrm>
            <a:off x="9360369" y="5087170"/>
            <a:ext cx="2390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E4D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b="1" i="0" dirty="0" err="1">
                <a:solidFill>
                  <a:srgbClr val="2E4D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Coagulans</a:t>
            </a:r>
            <a:endParaRPr lang="en-US" dirty="0">
              <a:solidFill>
                <a:srgbClr val="2E4D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5EA0947-2380-4CFA-A77A-FAE7F83CC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489" y="2362448"/>
            <a:ext cx="2498537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89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3B094A3E-9F96-4302-9F5B-5B90F5D0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22" y="1713026"/>
            <a:ext cx="10110157" cy="173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chua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en-US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sắc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hơn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chua ăn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ngon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khát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3200" b="1" dirty="0" err="1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vi-VN" altLang="en-US" sz="3200" b="1" dirty="0">
                <a:solidFill>
                  <a:srgbClr val="D458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nhau.</a:t>
            </a:r>
            <a:endParaRPr lang="en-US" altLang="en-US" dirty="0">
              <a:solidFill>
                <a:srgbClr val="D458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2" descr="http://nhanh.vn/media/stories/images/sua-chua.jpg">
            <a:extLst>
              <a:ext uri="{FF2B5EF4-FFF2-40B4-BE49-F238E27FC236}">
                <a16:creationId xmlns:a16="http://schemas.microsoft.com/office/drawing/2014/main" xmlns="" id="{6C8B1DFD-1364-4519-BAE3-539C9B62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22" y="3429000"/>
            <a:ext cx="4829192" cy="305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images.danviet.vn/CMSImage/Resources/Uploaded/sv_vananh/191112_LSSK_sua-chua02_dan-viet.jpg">
            <a:extLst>
              <a:ext uri="{FF2B5EF4-FFF2-40B4-BE49-F238E27FC236}">
                <a16:creationId xmlns:a16="http://schemas.microsoft.com/office/drawing/2014/main" xmlns="" id="{F5BD15A3-7A17-4D3F-902F-71999690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611" y="3429000"/>
            <a:ext cx="4581369" cy="305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76F16A84-1EB1-4517-82EC-9EC0E673C08E}"/>
              </a:ext>
            </a:extLst>
          </p:cNvPr>
          <p:cNvSpPr/>
          <p:nvPr/>
        </p:nvSpPr>
        <p:spPr>
          <a:xfrm>
            <a:off x="3998343" y="196970"/>
            <a:ext cx="4347714" cy="1328468"/>
          </a:xfrm>
          <a:prstGeom prst="ellipse">
            <a:avLst/>
          </a:prstGeom>
          <a:solidFill>
            <a:srgbClr val="A0232B">
              <a:alpha val="3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solidFill>
                  <a:srgbClr val="A907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 CHUA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1003</Words>
  <Application>Microsoft Office PowerPoint</Application>
  <PresentationFormat>Custom</PresentationFormat>
  <Paragraphs>171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1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2021-08-23T09:09:24Z</dcterms:created>
  <dcterms:modified xsi:type="dcterms:W3CDTF">2021-08-23T13:05:43Z</dcterms:modified>
</cp:coreProperties>
</file>