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Lst>
  <p:notesMasterIdLst>
    <p:notesMasterId r:id="rId16"/>
  </p:notesMasterIdLst>
  <p:sldIdLst>
    <p:sldId id="256" r:id="rId2"/>
    <p:sldId id="269" r:id="rId3"/>
    <p:sldId id="266" r:id="rId4"/>
    <p:sldId id="271" r:id="rId5"/>
    <p:sldId id="304" r:id="rId6"/>
    <p:sldId id="272" r:id="rId7"/>
    <p:sldId id="308" r:id="rId8"/>
    <p:sldId id="282" r:id="rId9"/>
    <p:sldId id="293" r:id="rId10"/>
    <p:sldId id="296" r:id="rId11"/>
    <p:sldId id="328" r:id="rId12"/>
    <p:sldId id="298" r:id="rId13"/>
    <p:sldId id="300" r:id="rId14"/>
    <p:sldId id="265" r:id="rId15"/>
  </p:sldIdLst>
  <p:sldSz cx="18288000" cy="10287000"/>
  <p:notesSz cx="6858000" cy="9144000"/>
  <p:embeddedFontLst>
    <p:embeddedFont>
      <p:font typeface="Calibri" pitchFamily="34" charset="0"/>
      <p:regular r:id="rId17"/>
      <p:bold r:id="rId18"/>
      <p:italic r:id="rId19"/>
      <p:boldItalic r:id="rId20"/>
    </p:embeddedFont>
    <p:embeddedFont>
      <p:font typeface="Cambria Math" pitchFamily="18" charset="0"/>
      <p:regular r:id="rId21"/>
    </p:embeddedFont>
    <p:embeddedFont>
      <p:font typeface="Gill Sans MT"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49" d="100"/>
          <a:sy n="49" d="100"/>
        </p:scale>
        <p:origin x="-4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4</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728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497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470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396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531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959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387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19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637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381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b="-1562"/>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835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2" Type="http://schemas.openxmlformats.org/officeDocument/2006/relationships/image" Target="../media/image4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31"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6" Type="http://schemas.openxmlformats.org/officeDocument/2006/relationships/image" Target="../media/image45.png"/><Relationship Id="rId1" Type="http://schemas.openxmlformats.org/officeDocument/2006/relationships/slideLayout" Target="../slideLayouts/slideLayout7.xml"/><Relationship Id="rId15"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71600" y="6265042"/>
            <a:ext cx="17586158" cy="2862322"/>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latin typeface="Arial" panose="020B0604020202020204" pitchFamily="34" charset="0"/>
                <a:ea typeface="Calibri" panose="020F0502020204030204" pitchFamily="34" charset="0"/>
                <a:cs typeface="Arial" panose="020B0604020202020204" pitchFamily="34" charset="0"/>
              </a:rPr>
              <a:t>Cạnh</a:t>
            </a:r>
            <a:r>
              <a:rPr lang="fr-FR" sz="4000" dirty="0">
                <a:latin typeface="Arial" panose="020B0604020202020204" pitchFamily="34" charset="0"/>
                <a:ea typeface="Calibri" panose="020F0502020204030204" pitchFamily="34" charset="0"/>
                <a:cs typeface="Arial" panose="020B0604020202020204" pitchFamily="34" charset="0"/>
              </a:rPr>
              <a:t> bé </a:t>
            </a:r>
            <a:r>
              <a:rPr lang="fr-FR" sz="4000" dirty="0" err="1">
                <a:latin typeface="Arial" panose="020B0604020202020204" pitchFamily="34" charset="0"/>
                <a:ea typeface="Calibri" panose="020F0502020204030204" pitchFamily="34" charset="0"/>
                <a:cs typeface="Arial" panose="020B0604020202020204" pitchFamily="34" charset="0"/>
              </a:rPr>
              <a:t>nhất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có</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1 (cm). </a:t>
            </a:r>
            <a:r>
              <a:rPr lang="fr-FR" sz="4000" dirty="0" err="1">
                <a:latin typeface="Arial" panose="020B0604020202020204" pitchFamily="34" charset="0"/>
                <a:ea typeface="Calibri" panose="020F0502020204030204" pitchFamily="34" charset="0"/>
                <a:cs typeface="Arial" panose="020B0604020202020204" pitchFamily="34" charset="0"/>
              </a:rPr>
              <a:t>Đặt</a:t>
            </a:r>
            <a:r>
              <a:rPr lang="fr-FR" sz="4000" dirty="0">
                <a:latin typeface="Arial" panose="020B0604020202020204" pitchFamily="34" charset="0"/>
                <a:ea typeface="Calibri" panose="020F0502020204030204" pitchFamily="34" charset="0"/>
                <a:cs typeface="Arial" panose="020B0604020202020204" pitchFamily="34" charset="0"/>
              </a:rPr>
              <a:t> CA = b (cm)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Theo </a:t>
            </a:r>
            <a:r>
              <a:rPr lang="fr-FR" sz="4000" dirty="0" err="1">
                <a:latin typeface="Arial" panose="020B0604020202020204" pitchFamily="34" charset="0"/>
                <a:ea typeface="Calibri" panose="020F0502020204030204" pitchFamily="34" charset="0"/>
                <a:cs typeface="Arial" panose="020B0604020202020204" pitchFamily="34" charset="0"/>
              </a:rPr>
              <a:t>tính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b là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nguyên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thỏa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mãn</a:t>
            </a:r>
            <a:r>
              <a:rPr lang="fr-FR" sz="4000" dirty="0">
                <a:latin typeface="Arial" panose="020B0604020202020204" pitchFamily="34" charset="0"/>
                <a:ea typeface="Calibri" panose="020F0502020204030204" pitchFamily="34" charset="0"/>
                <a:cs typeface="Arial" panose="020B0604020202020204" pitchFamily="34" charset="0"/>
              </a:rPr>
              <a:t> 7 – 1 &lt; b &lt; 7 + 1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hay</a:t>
            </a:r>
            <a:r>
              <a:rPr lang="fr-FR" sz="4000" dirty="0">
                <a:latin typeface="Arial" panose="020B0604020202020204" pitchFamily="34" charset="0"/>
                <a:ea typeface="Calibri" panose="020F0502020204030204" pitchFamily="34" charset="0"/>
                <a:cs typeface="Arial" panose="020B0604020202020204" pitchFamily="34" charset="0"/>
              </a:rPr>
              <a:t> 6 &lt; b &lt; 8</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410200" y="8124472"/>
                <a:ext cx="3409908" cy="1015663"/>
              </a:xfrm>
              <a:prstGeom prst="rect">
                <a:avLst/>
              </a:prstGeom>
            </p:spPr>
            <p:txBody>
              <a:bodyPr wrap="none">
                <a:spAutoFit/>
              </a:bodyPr>
              <a:lstStyle/>
              <a:p>
                <a:pPr lvl="0" algn="just">
                  <a:lnSpc>
                    <a:spcPct val="150000"/>
                  </a:lnSpc>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chỉ</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8124472"/>
                <a:ext cx="3409908" cy="1015663"/>
              </a:xfrm>
              <a:prstGeom prst="rect">
                <a:avLst/>
              </a:prstGeom>
              <a:blipFill>
                <a:blip r:embed="rId12"/>
                <a:stretch>
                  <a:fillRect r="-5188" b="-14458"/>
                </a:stretch>
              </a:blipFill>
            </p:spPr>
            <p:txBody>
              <a:bodyPr/>
              <a:lstStyle/>
              <a:p>
                <a:r>
                  <a:rPr lang="en-US">
                    <a:noFill/>
                  </a:rPr>
                  <a:t> </a:t>
                </a:r>
              </a:p>
            </p:txBody>
          </p:sp>
        </mc:Fallback>
      </mc:AlternateContent>
      <p:sp>
        <p:nvSpPr>
          <p:cNvPr id="12" name="Rectangle 11"/>
          <p:cNvSpPr/>
          <p:nvPr/>
        </p:nvSpPr>
        <p:spPr>
          <a:xfrm>
            <a:off x="6066480" y="9080837"/>
            <a:ext cx="3734292"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7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sp>
        <p:nvSpPr>
          <p:cNvPr id="20" name="Oval Callout 19"/>
          <p:cNvSpPr/>
          <p:nvPr/>
        </p:nvSpPr>
        <p:spPr>
          <a:xfrm>
            <a:off x="8385516" y="53721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08338" y="6433847"/>
            <a:ext cx="17586158" cy="2862322"/>
          </a:xfrm>
          <a:prstGeom prst="rect">
            <a:avLst/>
          </a:prstGeom>
        </p:spPr>
        <p:txBody>
          <a:bodyPr wrap="square">
            <a:spAutoFit/>
          </a:bodyPr>
          <a:lstStyle/>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Đặt</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b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6 </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6 &lt; 2 +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tức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&gt; 4)</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 b = 6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5.</a:t>
            </a:r>
          </a:p>
        </p:txBody>
      </p:sp>
      <p:sp>
        <p:nvSpPr>
          <p:cNvPr id="19" name="Rectangle 18"/>
          <p:cNvSpPr/>
          <p:nvPr/>
        </p:nvSpPr>
        <p:spPr>
          <a:xfrm>
            <a:off x="3048000" y="9082881"/>
            <a:ext cx="7370479"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6 cm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a:solidFill>
                  <a:prstClr val="black"/>
                </a:solidFill>
                <a:latin typeface="Arial" panose="020B0604020202020204" pitchFamily="34" charset="0"/>
                <a:ea typeface="Calibri" panose="020F0502020204030204" pitchFamily="34" charset="0"/>
                <a:cs typeface="Arial" panose="020B0604020202020204" pitchFamily="34" charset="0"/>
              </a:rPr>
              <a:t>VẬN </a:t>
            </a:r>
            <a:r>
              <a:rPr lang="en-US" sz="6000" b="1" dirty="0">
                <a:solidFill>
                  <a:prstClr val="black"/>
                </a:solidFill>
                <a:latin typeface="Arial" panose="020B0604020202020204" pitchFamily="34" charset="0"/>
                <a:ea typeface="Calibri" panose="020F0502020204030204" pitchFamily="34" charset="0"/>
                <a:cs typeface="Arial" panose="020B0604020202020204" pitchFamily="34" charset="0"/>
              </a:rPr>
              <a:t>DỤNG</a:t>
            </a:r>
            <a:endParaRPr lang="vi-VN" sz="6000" b="1" dirty="0">
              <a:solidFill>
                <a:prstClr val="black"/>
              </a:solidFill>
              <a:ea typeface="Calibri" panose="020F0502020204030204" pitchFamily="34" charset="0"/>
              <a:cs typeface="Arial" panose="020B0604020202020204" pitchFamily="34" charset="0"/>
            </a:endParaRPr>
          </a:p>
        </p:txBody>
      </p:sp>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434343"/>
                  </a:solidFill>
                  <a:effectLst/>
                  <a:uLnTx/>
                  <a:uFillTx/>
                  <a:latin typeface="Arial"/>
                </a:rPr>
                <a:t>Hoạt</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động</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nhóm</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đôi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để</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hoàn</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thành</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bài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tập</a:t>
              </a:r>
              <a:endParaRPr kumimoji="0" lang="en-US" sz="4000" b="0" i="0" u="none" strike="noStrike" kern="0" cap="none" spc="0" normalizeH="0" baseline="0" noProof="0" dirty="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38314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MA + MB &lt; 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NA + NB &lt; CA + 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MB &lt; 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40"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9.12: (SGK – tr.69)</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48200" y="7557157"/>
            <a:ext cx="2759910" cy="2418371"/>
          </a:xfrm>
          <a:prstGeom prst="rect">
            <a:avLst/>
          </a:prstGeom>
        </p:spPr>
      </p:pic>
    </p:spTree>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spTree>
    <p:extLst>
      <p:ext uri="{BB962C8B-B14F-4D97-AF65-F5344CB8AC3E}">
        <p14:creationId xmlns:p14="http://schemas.microsoft.com/office/powerpoint/2010/main" val="279798999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a:solidFill>
                  <a:schemeClr val="bg1"/>
                </a:solidFill>
                <a:cs typeface="Arial" panose="020B0604020202020204" pitchFamily="34" charset="0"/>
              </a:rPr>
              <a:t>Cho 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3" cstate="print">
            <a:biLevel thresh="75000"/>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a:solidFill>
                  <a:schemeClr val="bg1"/>
                </a:solidFill>
                <a:latin typeface="Arial" panose="020B0604020202020204" pitchFamily="34" charset="0"/>
                <a:cs typeface="Arial" panose="020B0604020202020204" pitchFamily="34" charset="0"/>
              </a:rPr>
              <a:t>HĐ 1:</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7" name="Rectangle 26"/>
          <p:cNvSpPr/>
          <p:nvPr/>
        </p:nvSpPr>
        <p:spPr>
          <a:xfrm>
            <a:off x="980477" y="1508101"/>
            <a:ext cx="5149339" cy="1938992"/>
          </a:xfrm>
          <a:prstGeom prst="rect">
            <a:avLst/>
          </a:prstGeom>
        </p:spPr>
        <p:txBody>
          <a:bodyPr wrap="square">
            <a:spAutoFit/>
          </a:bodyPr>
          <a:lstStyle/>
          <a:p>
            <a:pPr algn="ctr">
              <a:lnSpc>
                <a:spcPct val="150000"/>
              </a:lnSpc>
              <a:spcBef>
                <a:spcPts val="600"/>
              </a:spcBef>
              <a:spcAft>
                <a:spcPts val="600"/>
              </a:spcAft>
            </a:pPr>
            <a:r>
              <a:rPr lang="vi-VN" sz="4000" dirty="0">
                <a:solidFill>
                  <a:prstClr val="black"/>
                </a:solidFill>
                <a:ea typeface="Times New Roman" panose="02020603050405020304" pitchFamily="18" charset="0"/>
                <a:cs typeface="Arial" panose="020B0604020202020204" pitchFamily="34" charset="0"/>
              </a:rPr>
              <a:t>Em hiểu thế nào là bất đẳng 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hi 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spTree>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Trong một tam giác, độ dài của một cạnh bất kì </a:t>
            </a:r>
            <a:endParaRPr lang="en-US" sz="4000" b="1" dirty="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luôn nhỏ hơn tổng độ dài hai cạnh còn lại</a:t>
            </a:r>
          </a:p>
        </p:txBody>
      </p:sp>
      <p:pic>
        <p:nvPicPr>
          <p:cNvPr id="6" name="Picture 5"/>
          <p:cNvPicPr>
            <a:picLocks noChangeAspect="1"/>
          </p:cNvPicPr>
          <p:nvPr/>
        </p:nvPicPr>
        <p:blipFill>
          <a:blip r:embed="rId2">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xmlns="" val="4262731914"/>
                        </a:ext>
                      </a:extLst>
                    </a:gridCol>
                    <a:gridCol w="3881013">
                      <a:extLst>
                        <a:ext uri="{9D8B030D-6E8A-4147-A177-3AD203B41FA5}">
                          <a16:colId xmlns:a16="http://schemas.microsoft.com/office/drawing/2014/main" xmlns=""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xmlns="" val="367005615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a:solidFill>
                  <a:prstClr val="white"/>
                </a:solidFill>
                <a:latin typeface="Arial" panose="020B0604020202020204" pitchFamily="34" charset="0"/>
                <a:cs typeface="Arial" panose="020B0604020202020204" pitchFamily="34" charset="0"/>
              </a:rPr>
              <a:t>CHÚ Ý</a:t>
            </a:r>
          </a:p>
        </p:txBody>
      </p:sp>
      <p:sp>
        <p:nvSpPr>
          <p:cNvPr id="6" name="Rectangle 5"/>
          <p:cNvSpPr/>
          <p:nvPr/>
        </p:nvSpPr>
        <p:spPr>
          <a:xfrm>
            <a:off x="3374572" y="2950877"/>
            <a:ext cx="12523047" cy="470898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tổng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VẬN DỤNG </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685800" y="1409700"/>
            <a:ext cx="10194758"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cs typeface="Arial" panose="020B0604020202020204" pitchFamily="34" charset="0"/>
              </a:rPr>
              <a:t>Trở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lại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huống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đầu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hãy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thích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sao</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nếu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dựng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ở </a:t>
            </a:r>
            <a:r>
              <a:rPr lang="en-US" sz="4000" dirty="0" err="1">
                <a:solidFill>
                  <a:srgbClr val="000000"/>
                </a:solidFill>
                <a:latin typeface="Arial" panose="020B0604020202020204" pitchFamily="34" charset="0"/>
                <a:cs typeface="Arial" panose="020B0604020202020204" pitchFamily="34" charset="0"/>
              </a:rPr>
              <a:t>vị</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trí</a:t>
            </a:r>
            <a:r>
              <a:rPr lang="en-US" sz="4000" dirty="0">
                <a:solidFill>
                  <a:srgbClr val="000000"/>
                </a:solidFill>
                <a:latin typeface="Arial" panose="020B0604020202020204" pitchFamily="34" charset="0"/>
                <a:cs typeface="Arial" panose="020B0604020202020204" pitchFamily="34" charset="0"/>
              </a:rPr>
              <a:t> C </a:t>
            </a:r>
            <a:r>
              <a:rPr lang="en-US" sz="4000" dirty="0" err="1">
                <a:solidFill>
                  <a:srgbClr val="000000"/>
                </a:solidFill>
                <a:latin typeface="Arial" panose="020B0604020202020204" pitchFamily="34" charset="0"/>
                <a:cs typeface="Arial" panose="020B0604020202020204" pitchFamily="34" charset="0"/>
              </a:rPr>
              <a:t>trên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đoạn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thẳng</a:t>
            </a:r>
            <a:r>
              <a:rPr lang="en-US" sz="4000" dirty="0">
                <a:solidFill>
                  <a:srgbClr val="000000"/>
                </a:solidFill>
                <a:latin typeface="Arial" panose="020B0604020202020204" pitchFamily="34" charset="0"/>
                <a:cs typeface="Arial" panose="020B0604020202020204" pitchFamily="34" charset="0"/>
              </a:rPr>
              <a:t> AB </a:t>
            </a:r>
            <a:r>
              <a:rPr lang="en-US" sz="4000" dirty="0" err="1">
                <a:solidFill>
                  <a:srgbClr val="000000"/>
                </a:solidFill>
                <a:latin typeface="Arial" panose="020B0604020202020204" pitchFamily="34" charset="0"/>
                <a:cs typeface="Arial" panose="020B0604020202020204" pitchFamily="34" charset="0"/>
              </a:rPr>
              <a:t>thì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tổng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dài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dây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dẫn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ngắn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7" name="Rectangle 6"/>
          <p:cNvSpPr/>
          <p:nvPr/>
        </p:nvSpPr>
        <p:spPr>
          <a:xfrm>
            <a:off x="685800" y="6156682"/>
            <a:ext cx="18722954" cy="306750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C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r>
              <a:rPr lang="en-US" sz="4000" dirty="0" err="1">
                <a:effectLst/>
                <a:latin typeface="Arial" panose="020B0604020202020204" pitchFamily="34" charset="0"/>
                <a:ea typeface="Calibri" panose="020F0502020204030204" pitchFamily="34" charset="0"/>
                <a:cs typeface="Arial" panose="020B0604020202020204" pitchFamily="34" charset="0"/>
              </a:rPr>
              <a:t>nhưng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8" name="Rectangle 7"/>
              <p:cNvSpPr/>
              <p:nvPr/>
            </p:nvSpPr>
            <p:spPr>
              <a:xfrm>
                <a:off x="5362379" y="6127587"/>
                <a:ext cx="1280160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a:t>
                </a:r>
              </a:p>
            </p:txBody>
          </p:sp>
        </mc:Choice>
        <mc:Fallback xmlns="">
          <p:sp>
            <p:nvSpPr>
              <p:cNvPr id="8" name="Rectangle 7"/>
              <p:cNvSpPr>
                <a:spLocks noRot="1" noChangeAspect="1" noMove="1" noResize="1" noEditPoints="1" noAdjustHandles="1" noChangeArrowheads="1" noChangeShapeType="1" noTextEdit="1"/>
              </p:cNvSpPr>
              <p:nvPr/>
            </p:nvSpPr>
            <p:spPr>
              <a:xfrm>
                <a:off x="5362379" y="6127587"/>
                <a:ext cx="12801600" cy="1015663"/>
              </a:xfrm>
              <a:prstGeom prst="rect">
                <a:avLst/>
              </a:prstGeom>
              <a:blipFill>
                <a:blip r:embed="rId15"/>
                <a:stretch>
                  <a:fillRect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10400" y="8053614"/>
                <a:ext cx="427435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&gt; AB </a:t>
                </a:r>
              </a:p>
            </p:txBody>
          </p:sp>
        </mc:Choice>
        <mc:Fallback xmlns="">
          <p:sp>
            <p:nvSpPr>
              <p:cNvPr id="9" name="Rectangle 8"/>
              <p:cNvSpPr>
                <a:spLocks noRot="1" noChangeAspect="1" noMove="1" noResize="1" noEditPoints="1" noAdjustHandles="1" noChangeArrowheads="1" noChangeShapeType="1" noTextEdit="1"/>
              </p:cNvSpPr>
              <p:nvPr/>
            </p:nvSpPr>
            <p:spPr>
              <a:xfrm>
                <a:off x="7010400" y="8053614"/>
                <a:ext cx="4274350" cy="1015663"/>
              </a:xfrm>
              <a:prstGeom prst="rect">
                <a:avLst/>
              </a:prstGeom>
              <a:blipFill>
                <a:blip r:embed="rId16"/>
                <a:stretch>
                  <a:fillRect r="-713" b="-13772"/>
                </a:stretch>
              </a:blipFill>
            </p:spPr>
            <p:txBody>
              <a:bodyPr/>
              <a:lstStyle/>
              <a:p>
                <a:r>
                  <a:rPr lang="en-US">
                    <a:noFill/>
                  </a:rPr>
                  <a:t> </a:t>
                </a:r>
              </a:p>
            </p:txBody>
          </p:sp>
        </mc:Fallback>
      </mc:AlternateContent>
      <p:sp>
        <p:nvSpPr>
          <p:cNvPr id="10" name="Rectangle 9"/>
          <p:cNvSpPr/>
          <p:nvPr/>
        </p:nvSpPr>
        <p:spPr>
          <a:xfrm>
            <a:off x="709925" y="8953500"/>
            <a:ext cx="16206475"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 CA + CB &gt; AB.</a:t>
            </a: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b) 3 cm, 4 cm, 6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c)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Vì sao ? Với mỗi bộ ba còn lại, hãy vẽ một tam giác có độ dài</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 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9.10: (SGK – tr.69)</a:t>
            </a: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0"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effectLst/>
                <a:latin typeface="Arial" panose="020B0604020202020204" pitchFamily="34" charset="0"/>
                <a:ea typeface="Calibri" panose="020F0502020204030204" pitchFamily="34" charset="0"/>
                <a:cs typeface="Arial" panose="020B0604020202020204" pitchFamily="34" charset="0"/>
              </a:rPr>
              <a:t>Không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2041585"/>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&lt; 2 + 4.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8938831" y="7001974"/>
            <a:ext cx="3674189" cy="2874335"/>
            <a:chOff x="8967422" y="7412665"/>
            <a:chExt cx="3674189" cy="2874335"/>
          </a:xfrm>
        </p:grpSpPr>
        <p:sp>
          <p:nvSpPr>
            <p:cNvPr id="8" name="Isosceles Triangle 7"/>
            <p:cNvSpPr/>
            <p:nvPr/>
          </p:nvSpPr>
          <p:spPr>
            <a:xfrm>
              <a:off x="8967422" y="7412665"/>
              <a:ext cx="3353796" cy="2286000"/>
            </a:xfrm>
            <a:prstGeom prst="triangle">
              <a:avLst>
                <a:gd name="adj" fmla="val 78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790496">
              <a:off x="12017589" y="8009696"/>
              <a:ext cx="540157" cy="707886"/>
            </a:xfrm>
            <a:prstGeom prst="rect">
              <a:avLst/>
            </a:prstGeom>
          </p:spPr>
          <p:txBody>
            <a:bodyPr wrap="square">
              <a:spAutoFit/>
            </a:bodyPr>
            <a:lstStyle/>
            <a:p>
              <a:r>
                <a:rPr lang="vi-VN" sz="4000" dirty="0">
                  <a:solidFill>
                    <a:srgbClr val="000000"/>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6" name="Rectangle 35"/>
            <p:cNvSpPr/>
            <p:nvPr/>
          </p:nvSpPr>
          <p:spPr>
            <a:xfrm>
              <a:off x="10506394" y="9579114"/>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7" name="Rectangle 36"/>
            <p:cNvSpPr/>
            <p:nvPr/>
          </p:nvSpPr>
          <p:spPr>
            <a:xfrm rot="19473591">
              <a:off x="9501359" y="8133988"/>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grpSp>
        <p:nvGrpSpPr>
          <p:cNvPr id="12" name="Group 11"/>
          <p:cNvGrpSpPr/>
          <p:nvPr/>
        </p:nvGrpSpPr>
        <p:grpSpPr>
          <a:xfrm>
            <a:off x="13604352" y="6647576"/>
            <a:ext cx="3639238" cy="2099410"/>
            <a:chOff x="13604352" y="6647576"/>
            <a:chExt cx="3639238" cy="2099410"/>
          </a:xfrm>
        </p:grpSpPr>
        <p:sp>
          <p:nvSpPr>
            <p:cNvPr id="38" name="Isosceles Triangle 37"/>
            <p:cNvSpPr/>
            <p:nvPr/>
          </p:nvSpPr>
          <p:spPr>
            <a:xfrm>
              <a:off x="13604352" y="6667500"/>
              <a:ext cx="3353796" cy="1404999"/>
            </a:xfrm>
            <a:prstGeom prst="triangle">
              <a:avLst>
                <a:gd name="adj" fmla="val 74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3790496">
              <a:off x="16619568" y="6822255"/>
              <a:ext cx="54015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0" name="Rectangle 39"/>
            <p:cNvSpPr/>
            <p:nvPr/>
          </p:nvSpPr>
          <p:spPr>
            <a:xfrm rot="19473591">
              <a:off x="14282597" y="6647576"/>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Rectangle 40"/>
            <p:cNvSpPr/>
            <p:nvPr/>
          </p:nvSpPr>
          <p:spPr>
            <a:xfrm>
              <a:off x="15252659" y="8039100"/>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845</Words>
  <Application>Microsoft Office PowerPoint</Application>
  <PresentationFormat>Custom</PresentationFormat>
  <Paragraphs>78</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Times New Roman</vt:lpstr>
      <vt:lpstr>Calibri</vt:lpstr>
      <vt:lpstr>Cambria Math</vt:lpstr>
      <vt:lpstr>Kavoon</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revision>1</cp:revision>
  <dcterms:created xsi:type="dcterms:W3CDTF">2023-02-07T03:40:45Z</dcterms:created>
  <dcterms:modified xsi:type="dcterms:W3CDTF">2023-02-07T03:40:48Z</dcterms:modified>
  <dc:identifier/>
</cp:coreProperties>
</file>