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90" r:id="rId1"/>
  </p:sldMasterIdLst>
  <p:notesMasterIdLst>
    <p:notesMasterId r:id="rId40"/>
  </p:notesMasterIdLst>
  <p:sldIdLst>
    <p:sldId id="403" r:id="rId2"/>
    <p:sldId id="404" r:id="rId3"/>
    <p:sldId id="405" r:id="rId4"/>
    <p:sldId id="426" r:id="rId5"/>
    <p:sldId id="427" r:id="rId6"/>
    <p:sldId id="428" r:id="rId7"/>
    <p:sldId id="286" r:id="rId8"/>
    <p:sldId id="430" r:id="rId9"/>
    <p:sldId id="406" r:id="rId10"/>
    <p:sldId id="431" r:id="rId11"/>
    <p:sldId id="407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3" r:id="rId23"/>
    <p:sldId id="446" r:id="rId24"/>
    <p:sldId id="442" r:id="rId25"/>
    <p:sldId id="444" r:id="rId26"/>
    <p:sldId id="1200" r:id="rId27"/>
    <p:sldId id="445" r:id="rId28"/>
    <p:sldId id="1202" r:id="rId29"/>
    <p:sldId id="1204" r:id="rId30"/>
    <p:sldId id="1205" r:id="rId31"/>
    <p:sldId id="1209" r:id="rId32"/>
    <p:sldId id="1208" r:id="rId33"/>
    <p:sldId id="1207" r:id="rId34"/>
    <p:sldId id="1210" r:id="rId35"/>
    <p:sldId id="1211" r:id="rId36"/>
    <p:sldId id="1212" r:id="rId37"/>
    <p:sldId id="1213" r:id="rId38"/>
    <p:sldId id="1214" r:id="rId39"/>
  </p:sldIdLst>
  <p:sldSz cx="12192000" cy="6858000"/>
  <p:notesSz cx="6858000" cy="9144000"/>
  <p:embeddedFontLst>
    <p:embeddedFont>
      <p:font typeface="#9Slide07 IcielStormtrooper" charset="0"/>
      <p:regular r:id="rId41"/>
    </p:embeddedFont>
    <p:embeddedFont>
      <p:font typeface="#9Slide03 Fairview Regular" charset="0"/>
      <p:regular r:id="rId42"/>
    </p:embeddedFont>
    <p:embeddedFont>
      <p:font typeface="#9Slide03 Oswald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Calibri Light" charset="0"/>
      <p:regular r:id="rId48"/>
      <p:italic r:id="rId49"/>
    </p:embeddedFont>
    <p:embeddedFont>
      <p:font typeface="#9Slide07 SFU Rhythm" charset="0"/>
      <p:regular r:id="rId50"/>
    </p:embeddedFont>
    <p:embeddedFont>
      <p:font typeface="Cambria" pitchFamily="18" charset="0"/>
      <p:regular r:id="rId51"/>
      <p:bold r:id="rId52"/>
      <p:italic r:id="rId53"/>
      <p:boldItalic r:id="rId54"/>
    </p:embeddedFont>
    <p:embeddedFont>
      <p:font typeface="#9Slide03 SFU Futura_12" charset="0"/>
      <p:regular r:id="rId55"/>
    </p:embeddedFont>
    <p:embeddedFont>
      <p:font typeface="#9Slide03 Bebas Neue Bold" charset="0"/>
      <p:bold r:id="rId56"/>
    </p:embeddedFont>
    <p:embeddedFont>
      <p:font typeface="Tahoma" pitchFamily="34" charset="0"/>
      <p:regular r:id="rId57"/>
      <p:bold r:id="rId58"/>
    </p:embeddedFont>
    <p:embeddedFont>
      <p:font typeface="#9Slide07 IcielBC Cubano Normal" charset="0"/>
      <p:regular r:id="rId5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28"/>
    <a:srgbClr val="CF6B71"/>
    <a:srgbClr val="FF9797"/>
    <a:srgbClr val="038D8D"/>
    <a:srgbClr val="002060"/>
    <a:srgbClr val="C47378"/>
    <a:srgbClr val="FFAF5F"/>
    <a:srgbClr val="2A7FAE"/>
    <a:srgbClr val="F2884B"/>
    <a:srgbClr val="E5B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5428A-FC91-4E40-BF70-08C8D10A54BE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36ABF-963B-4326-B913-CACBEA759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698F78-62C2-498F-A11C-7D183A13C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1AC3914-00A5-4EFF-AA06-5411DC5BB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8BCCC3-9192-4B24-8A75-0850EC4C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584C3C-F24D-453E-B46C-0C87D255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A6CF37-C1BC-4A3E-A2A4-D1FCF367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3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C1C7CE-4441-469D-91B9-58648165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D7B73A-E92F-48A9-82AB-807DAB49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B18C81-3C88-4B3B-A5C2-6E9D6474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2BBE66-CF56-407E-BF92-3B35C5B1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5828E4-6EF7-45F2-BD54-D62F6DB8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3544504-F183-4502-BE6C-2AB53D446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D7AE8A-BA1C-413F-B943-CDC98701B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3EB547-76AB-4A11-933A-79CEBAA7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475F52-0015-4CE6-AAF9-5F928452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5AD74C-A7E7-48ED-976A-CA3A84DF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8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F8632-8EAE-4067-B8C3-89257A4A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D34075-4086-4891-BDCD-5C587967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65709C-67D9-49AB-857E-E3DD01B5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67FCC3-89B6-481B-A49B-5194666E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B9BD18-FD82-4137-BC24-D8B601E8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9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B8F16-34FE-4CA1-98ED-06456EA0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39D116-9832-4D4B-AF94-3A397D203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A396DC-FD40-417D-8506-B5B5F761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C29C03-AD54-4A54-A072-E7F0CD52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4C17A1-C734-4E9B-BAB6-3EF1DEFC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0F9AE-F586-49EE-A674-038772FD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3B3B62-03E6-4D91-85AC-39DE48ADE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9CD4DF-15BF-41D5-99B5-A0D8628AD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80F624-734A-4900-AC28-590E8270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E1C946-0149-4632-A421-F611E623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CBE1FB-3A83-4F68-B24C-300A3513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7450A-26E2-4E94-A8EF-461E90A4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33E8CA-D3CF-47CF-BFB8-CC7FC337D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C1D998-4338-47AC-A7E1-123BA1C4E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EFD8956-0E57-4898-8D10-2FE7B2111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ABFA54-35FD-4727-9148-596C54C19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70C47A7-2427-40B8-8369-66A7C394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8908A1A-49BF-4494-987D-2A1C966A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A0A155-D2E3-49F1-AC78-684AFB73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771B8-171F-4D6A-AF44-C8E95BFC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8902D2-5BBA-4690-B450-DDBD1478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1123973-D00F-4037-94BD-EF5CC0FA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6CF46F-89BA-4227-8D6A-BA95DD47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4FA6FA-F8DA-4BF3-965C-53AF2A18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1C5766-43DC-447D-9673-5B3CE130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A789E5F-D564-4E22-AFC7-2ADAC8E3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3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FBBEC5-9111-4D3C-A68C-63E9D487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C3E507-0211-426F-BDFD-89B5A7E06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F718BD-54ED-42AB-8E7A-6C0063FDE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2D360D-6C0F-4EB7-A802-B4BDABA89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FE27CA-8438-4027-BDDD-F3C3266B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E722D1-82E7-4046-B490-9BA8A3DA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3380DB-5783-4C09-A9EA-90B8FF17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5ED1171-E217-4E59-99F8-CC033E005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A23372-A7C0-408E-9025-8494B2918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A83AFB-F749-4FD9-A038-F7F3EF90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3EFA69-5EF4-482D-B5B1-FC1E247E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D459A0-E9B2-4CDE-AE08-D39B0121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D3854C8-282F-452C-802D-228CF842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098DA7-3E82-41E5-B63E-4577D46A0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9EDBE0-5ED5-4ED9-8BE0-4F89EF8E3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B73BE-E4BC-4270-BDF7-10A2E6EEBCA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ADC939-701C-4A8D-BA7C-AD7201785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D5CB7E-00FA-4485-ADA3-04ED8A99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0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89CA7E-4078-4F70-AED7-01D81A4B317D}"/>
              </a:ext>
            </a:extLst>
          </p:cNvPr>
          <p:cNvSpPr txBox="1"/>
          <p:nvPr/>
        </p:nvSpPr>
        <p:spPr>
          <a:xfrm>
            <a:off x="634180" y="4709531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latin typeface="#9Slide07 IcielBC Cubano Normal" panose="00000500000000000000" pitchFamily="2" charset="0"/>
                <a:ea typeface="+mj-ea"/>
                <a:cs typeface="+mj-cs"/>
              </a:rPr>
              <a:t>ĐUỔI HÌNH BẮT CHỮ</a:t>
            </a:r>
          </a:p>
        </p:txBody>
      </p:sp>
      <p:pic>
        <p:nvPicPr>
          <p:cNvPr id="2" name="Picture 1" descr="A person in a costume&#10;&#10;Description automatically generated with low confidence">
            <a:extLst>
              <a:ext uri="{FF2B5EF4-FFF2-40B4-BE49-F238E27FC236}">
                <a16:creationId xmlns="" xmlns:a16="http://schemas.microsoft.com/office/drawing/2014/main" id="{62F21B72-7744-4FA4-82A9-B479B9A9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6" b="14766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4BD98BB-FC41-4AF6-802E-10C01B9F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7A42448F-416E-40A4-8CEF-B776D2BDF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30" name="Straight Connector 23">
            <a:extLst>
              <a:ext uri="{FF2B5EF4-FFF2-40B4-BE49-F238E27FC236}">
                <a16:creationId xmlns=""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5">
            <a:extLst>
              <a:ext uri="{FF2B5EF4-FFF2-40B4-BE49-F238E27FC236}">
                <a16:creationId xmlns="" xmlns:a16="http://schemas.microsoft.com/office/drawing/2014/main" id="{0627B73E-D784-4780-AA33-DCDFE7DA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7">
            <a:extLst>
              <a:ext uri="{FF2B5EF4-FFF2-40B4-BE49-F238E27FC236}">
                <a16:creationId xmlns=""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9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AA43139B-0E31-4586-5147-E6DB81A523B4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731FB6-AE60-BFA5-0142-42B06490D0D5}"/>
              </a:ext>
            </a:extLst>
          </p:cNvPr>
          <p:cNvSpPr txBox="1"/>
          <p:nvPr/>
        </p:nvSpPr>
        <p:spPr>
          <a:xfrm>
            <a:off x="3882452" y="4726"/>
            <a:ext cx="433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NỘI DUNG BÀI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D6EBA7-2EC1-8CEA-BACA-E8BA09D3CD74}"/>
              </a:ext>
            </a:extLst>
          </p:cNvPr>
          <p:cNvSpPr txBox="1"/>
          <p:nvPr/>
        </p:nvSpPr>
        <p:spPr>
          <a:xfrm>
            <a:off x="3154182" y="3274492"/>
            <a:ext cx="396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ĐIỆN TỬ, TIN HỌC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44AD1B-1F54-9D86-2BB7-D95E74915DCE}"/>
              </a:ext>
            </a:extLst>
          </p:cNvPr>
          <p:cNvSpPr txBox="1"/>
          <p:nvPr/>
        </p:nvSpPr>
        <p:spPr>
          <a:xfrm>
            <a:off x="2829742" y="2230558"/>
            <a:ext cx="3335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ĐIỆN LỰC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3DC406-5D5B-86F5-CE01-00EF272ACA49}"/>
              </a:ext>
            </a:extLst>
          </p:cNvPr>
          <p:cNvSpPr txBox="1"/>
          <p:nvPr/>
        </p:nvSpPr>
        <p:spPr>
          <a:xfrm>
            <a:off x="2256020" y="1355387"/>
            <a:ext cx="6258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KHI THÁC THAN, DẦU KHÍ, QUẶNG KIM LOẠI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7B66872-0C76-9CF7-B824-23FE2755186E}"/>
              </a:ext>
            </a:extLst>
          </p:cNvPr>
          <p:cNvSpPr/>
          <p:nvPr/>
        </p:nvSpPr>
        <p:spPr>
          <a:xfrm>
            <a:off x="-29979" y="1139254"/>
            <a:ext cx="2713221" cy="5198190"/>
          </a:xfrm>
          <a:custGeom>
            <a:avLst/>
            <a:gdLst>
              <a:gd name="connsiteX0" fmla="*/ 57465 w 2713221"/>
              <a:gd name="connsiteY0" fmla="*/ 0 h 5198190"/>
              <a:gd name="connsiteX1" fmla="*/ 2713221 w 2713221"/>
              <a:gd name="connsiteY1" fmla="*/ 2599095 h 5198190"/>
              <a:gd name="connsiteX2" fmla="*/ 57465 w 2713221"/>
              <a:gd name="connsiteY2" fmla="*/ 5198190 h 5198190"/>
              <a:gd name="connsiteX3" fmla="*/ 0 w 2713221"/>
              <a:gd name="connsiteY3" fmla="*/ 5195350 h 5198190"/>
              <a:gd name="connsiteX4" fmla="*/ 0 w 2713221"/>
              <a:gd name="connsiteY4" fmla="*/ 2840 h 519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221" h="5198190">
                <a:moveTo>
                  <a:pt x="57465" y="0"/>
                </a:moveTo>
                <a:cubicBezTo>
                  <a:pt x="1524199" y="0"/>
                  <a:pt x="2713221" y="1163654"/>
                  <a:pt x="2713221" y="2599095"/>
                </a:cubicBezTo>
                <a:cubicBezTo>
                  <a:pt x="2713221" y="4034536"/>
                  <a:pt x="1524199" y="5198190"/>
                  <a:pt x="57465" y="5198190"/>
                </a:cubicBezTo>
                <a:lnTo>
                  <a:pt x="0" y="5195350"/>
                </a:lnTo>
                <a:lnTo>
                  <a:pt x="0" y="2840"/>
                </a:lnTo>
                <a:close/>
              </a:path>
            </a:pathLst>
          </a:custGeom>
          <a:noFill/>
          <a:ln w="762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CF6B7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BD6244DB-6BA3-1C6F-F924-5381F1B10672}"/>
              </a:ext>
            </a:extLst>
          </p:cNvPr>
          <p:cNvSpPr/>
          <p:nvPr/>
        </p:nvSpPr>
        <p:spPr>
          <a:xfrm>
            <a:off x="0" y="1597968"/>
            <a:ext cx="2256020" cy="4280762"/>
          </a:xfrm>
          <a:custGeom>
            <a:avLst/>
            <a:gdLst>
              <a:gd name="connsiteX0" fmla="*/ 0 w 2256020"/>
              <a:gd name="connsiteY0" fmla="*/ 0 h 4280762"/>
              <a:gd name="connsiteX1" fmla="*/ 2256020 w 2256020"/>
              <a:gd name="connsiteY1" fmla="*/ 2140381 h 4280762"/>
              <a:gd name="connsiteX2" fmla="*/ 0 w 2256020"/>
              <a:gd name="connsiteY2" fmla="*/ 4280762 h 428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6020" h="4280762">
                <a:moveTo>
                  <a:pt x="0" y="0"/>
                </a:moveTo>
                <a:cubicBezTo>
                  <a:pt x="1245965" y="0"/>
                  <a:pt x="2256020" y="958281"/>
                  <a:pt x="2256020" y="2140381"/>
                </a:cubicBezTo>
                <a:cubicBezTo>
                  <a:pt x="2256020" y="3322481"/>
                  <a:pt x="1245965" y="4280762"/>
                  <a:pt x="0" y="4280762"/>
                </a:cubicBezTo>
                <a:close/>
              </a:path>
            </a:pathLst>
          </a:custGeom>
          <a:solidFill>
            <a:srgbClr val="CF6B7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CF6B7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43FFF8B-DE4B-1BE4-99EB-744C27A9E18F}"/>
              </a:ext>
            </a:extLst>
          </p:cNvPr>
          <p:cNvSpPr txBox="1"/>
          <p:nvPr/>
        </p:nvSpPr>
        <p:spPr>
          <a:xfrm>
            <a:off x="2840638" y="4358336"/>
            <a:ext cx="4894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SẢN XUẤT HÀNG TIÊU DÙNG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C88FE59-B16B-3228-64D2-0B8046C64E52}"/>
              </a:ext>
            </a:extLst>
          </p:cNvPr>
          <p:cNvSpPr txBox="1"/>
          <p:nvPr/>
        </p:nvSpPr>
        <p:spPr>
          <a:xfrm>
            <a:off x="2256020" y="5502613"/>
            <a:ext cx="3132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THỰC PHẨM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FD72165D-4C33-33F8-4D29-6D3B083F6903}"/>
              </a:ext>
            </a:extLst>
          </p:cNvPr>
          <p:cNvSpPr/>
          <p:nvPr/>
        </p:nvSpPr>
        <p:spPr>
          <a:xfrm>
            <a:off x="1229189" y="1257876"/>
            <a:ext cx="694547" cy="6801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E030075-4E15-A925-D57D-E904A92FCAD6}"/>
              </a:ext>
            </a:extLst>
          </p:cNvPr>
          <p:cNvSpPr/>
          <p:nvPr/>
        </p:nvSpPr>
        <p:spPr>
          <a:xfrm>
            <a:off x="2024019" y="2170497"/>
            <a:ext cx="694547" cy="680183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2C53E70-DAA7-7C89-8A90-DC0A976EDB21}"/>
              </a:ext>
            </a:extLst>
          </p:cNvPr>
          <p:cNvSpPr/>
          <p:nvPr/>
        </p:nvSpPr>
        <p:spPr>
          <a:xfrm>
            <a:off x="2365947" y="3190983"/>
            <a:ext cx="694547" cy="680183"/>
          </a:xfrm>
          <a:prstGeom prst="ellipse">
            <a:avLst/>
          </a:prstGeom>
          <a:solidFill>
            <a:srgbClr val="FFAF5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9E8C29CD-25E1-F382-7BA7-3F377708DB8A}"/>
              </a:ext>
            </a:extLst>
          </p:cNvPr>
          <p:cNvSpPr/>
          <p:nvPr/>
        </p:nvSpPr>
        <p:spPr>
          <a:xfrm>
            <a:off x="2194259" y="4190543"/>
            <a:ext cx="694547" cy="68018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D1468CCE-4D4F-4F10-7FE0-0601908A336F}"/>
              </a:ext>
            </a:extLst>
          </p:cNvPr>
          <p:cNvSpPr/>
          <p:nvPr/>
        </p:nvSpPr>
        <p:spPr>
          <a:xfrm>
            <a:off x="1607462" y="5276796"/>
            <a:ext cx="694547" cy="6801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A0F80EB-B639-4874-B72F-28FB23B4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02" y="0"/>
            <a:ext cx="2585804" cy="25858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309547F-AAC3-2D03-BE2B-AB3695C4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277" y="2313766"/>
            <a:ext cx="2209800" cy="2209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DB4D2AC-8BB9-18C0-FF32-F5DC33431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815" y="4436624"/>
            <a:ext cx="2438400" cy="2438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79C9E9C-770D-C279-A3CD-3D3DBA63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646" y="4781550"/>
            <a:ext cx="2209800" cy="2076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0DCA915-7178-DABA-D582-B4ECBBFD1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0776" y="2332007"/>
            <a:ext cx="1645489" cy="21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D404B616-127B-46E8-929A-9ACB5AB0040D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0BC0238-DC1A-D550-DE23-54541475A040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F693784-B878-6BEE-A726-A02926DA719C}"/>
              </a:ext>
            </a:extLst>
          </p:cNvPr>
          <p:cNvGrpSpPr/>
          <p:nvPr/>
        </p:nvGrpSpPr>
        <p:grpSpPr>
          <a:xfrm>
            <a:off x="1315144" y="925928"/>
            <a:ext cx="9561712" cy="2503072"/>
            <a:chOff x="1315144" y="925928"/>
            <a:chExt cx="9561712" cy="250307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CCB517E-2CAE-C19C-CE9D-447F3DA214EA}"/>
                </a:ext>
              </a:extLst>
            </p:cNvPr>
            <p:cNvSpPr/>
            <p:nvPr/>
          </p:nvSpPr>
          <p:spPr>
            <a:xfrm>
              <a:off x="1315144" y="1139254"/>
              <a:ext cx="9561712" cy="22897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C2703F50-74B3-6E91-07C5-D37ECE8A44BD}"/>
                </a:ext>
              </a:extLst>
            </p:cNvPr>
            <p:cNvSpPr/>
            <p:nvPr/>
          </p:nvSpPr>
          <p:spPr>
            <a:xfrm>
              <a:off x="4184937" y="925928"/>
              <a:ext cx="3671209" cy="524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#9Slide03 Bebas Neue Bold" panose="020B0606020202050201" pitchFamily="34" charset="0"/>
                </a:rPr>
                <a:t>CHUYỂN GIAO NHIỆM VỤ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7A714CC-B076-621D-B822-FE5F4769BDDC}"/>
                </a:ext>
              </a:extLst>
            </p:cNvPr>
            <p:cNvSpPr txBox="1"/>
            <p:nvPr/>
          </p:nvSpPr>
          <p:spPr>
            <a:xfrm>
              <a:off x="1558337" y="1495877"/>
              <a:ext cx="90337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latin typeface="#9Slide03 Oswald" panose="00000500000000000000" pitchFamily="2" charset="0"/>
                </a:rPr>
                <a:t>HS hoạt động cặp đôi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latin typeface="#9Slide03 Oswald" panose="00000500000000000000" pitchFamily="2" charset="0"/>
                </a:rPr>
                <a:t>Đọc SGK và sự hiểu biết bản thân &gt;&gt;Hoàn thành phiếu học tập sau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latin typeface="#9Slide03 Oswald" panose="00000500000000000000" pitchFamily="2" charset="0"/>
                </a:rPr>
                <a:t>Thời gian: 4 phút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latin typeface="#9Slide03 Oswald" panose="00000500000000000000" pitchFamily="2" charset="0"/>
                </a:rPr>
                <a:t>Trình bày nhóm ngẫu nhiên</a:t>
              </a: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C3718165-01C0-350C-0EC9-04019A8AB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65992"/>
              </p:ext>
            </p:extLst>
          </p:nvPr>
        </p:nvGraphicFramePr>
        <p:xfrm>
          <a:off x="1315144" y="4199714"/>
          <a:ext cx="9561712" cy="2403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9921">
                  <a:extLst>
                    <a:ext uri="{9D8B030D-6E8A-4147-A177-3AD203B41FA5}">
                      <a16:colId xmlns="" xmlns:a16="http://schemas.microsoft.com/office/drawing/2014/main" val="3833541766"/>
                    </a:ext>
                  </a:extLst>
                </a:gridCol>
                <a:gridCol w="2389921">
                  <a:extLst>
                    <a:ext uri="{9D8B030D-6E8A-4147-A177-3AD203B41FA5}">
                      <a16:colId xmlns="" xmlns:a16="http://schemas.microsoft.com/office/drawing/2014/main" val="1530289402"/>
                    </a:ext>
                  </a:extLst>
                </a:gridCol>
                <a:gridCol w="2390935">
                  <a:extLst>
                    <a:ext uri="{9D8B030D-6E8A-4147-A177-3AD203B41FA5}">
                      <a16:colId xmlns="" xmlns:a16="http://schemas.microsoft.com/office/drawing/2014/main" val="2836191389"/>
                    </a:ext>
                  </a:extLst>
                </a:gridCol>
                <a:gridCol w="2390935">
                  <a:extLst>
                    <a:ext uri="{9D8B030D-6E8A-4147-A177-3AD203B41FA5}">
                      <a16:colId xmlns="" xmlns:a16="http://schemas.microsoft.com/office/drawing/2014/main" val="2475095245"/>
                    </a:ext>
                  </a:extLst>
                </a:gridCol>
              </a:tblGrid>
              <a:tr h="566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than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dầu khí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quặng kim loại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1225539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063056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4332042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874750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Việt Nam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9E21EEE8-D66B-065F-7AD2-9E70FD4F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937" y="3694617"/>
            <a:ext cx="30130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06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80478"/>
              </p:ext>
            </p:extLst>
          </p:nvPr>
        </p:nvGraphicFramePr>
        <p:xfrm>
          <a:off x="524656" y="1019332"/>
          <a:ext cx="11227633" cy="5419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823">
                  <a:extLst>
                    <a:ext uri="{9D8B030D-6E8A-4147-A177-3AD203B41FA5}">
                      <a16:colId xmlns="" xmlns:a16="http://schemas.microsoft.com/office/drawing/2014/main" val="3833541766"/>
                    </a:ext>
                  </a:extLst>
                </a:gridCol>
                <a:gridCol w="8828810">
                  <a:extLst>
                    <a:ext uri="{9D8B030D-6E8A-4147-A177-3AD203B41FA5}">
                      <a16:colId xmlns="" xmlns:a16="http://schemas.microsoft.com/office/drawing/2014/main" val="1530289402"/>
                    </a:ext>
                  </a:extLst>
                </a:gridCol>
              </a:tblGrid>
              <a:tr h="59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than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1225539"/>
                  </a:ext>
                </a:extLst>
              </a:tr>
              <a:tr h="1712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063056"/>
                  </a:ext>
                </a:extLst>
              </a:tr>
              <a:tr h="794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4332042"/>
                  </a:ext>
                </a:extLst>
              </a:tr>
              <a:tr h="1158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874750"/>
                  </a:ext>
                </a:extLst>
              </a:tr>
              <a:tr h="1158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B55095-8F50-B156-664F-87DA9ADC9DED}"/>
              </a:ext>
            </a:extLst>
          </p:cNvPr>
          <p:cNvSpPr txBox="1"/>
          <p:nvPr/>
        </p:nvSpPr>
        <p:spPr>
          <a:xfrm>
            <a:off x="3374803" y="1669362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Là nguồn năng lượng truyền thống và cơ bản.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7D0759-9109-62CD-38BE-3E1B0D16989C}"/>
              </a:ext>
            </a:extLst>
          </p:cNvPr>
          <p:cNvSpPr txBox="1"/>
          <p:nvPr/>
        </p:nvSpPr>
        <p:spPr>
          <a:xfrm>
            <a:off x="3374803" y="2151686"/>
            <a:ext cx="792778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Được sử dụng làm nhiên liệu cho CN nhiệt điên, luyện kim.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5BB0494-873A-2B6D-3825-15B04CCA5006}"/>
              </a:ext>
            </a:extLst>
          </p:cNvPr>
          <p:cNvSpPr txBox="1"/>
          <p:nvPr/>
        </p:nvSpPr>
        <p:spPr>
          <a:xfrm>
            <a:off x="3350303" y="2732877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Làm nguyên liệu cho CN hoá chất.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2EC0CDF-86EF-46B1-E2FC-937170281083}"/>
              </a:ext>
            </a:extLst>
          </p:cNvPr>
          <p:cNvSpPr txBox="1"/>
          <p:nvPr/>
        </p:nvSpPr>
        <p:spPr>
          <a:xfrm>
            <a:off x="3455234" y="3483462"/>
            <a:ext cx="2630772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Xuất hiện sớm.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CA87E0-E868-795E-A544-E1FE2C18ED14}"/>
              </a:ext>
            </a:extLst>
          </p:cNvPr>
          <p:cNvSpPr txBox="1"/>
          <p:nvPr/>
        </p:nvSpPr>
        <p:spPr>
          <a:xfrm>
            <a:off x="6305378" y="3534782"/>
            <a:ext cx="407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Gây ô nhiễm môi trường.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BED5BDC-B19D-B9D9-D51A-00083DC5AAB6}"/>
              </a:ext>
            </a:extLst>
          </p:cNvPr>
          <p:cNvSpPr txBox="1"/>
          <p:nvPr/>
        </p:nvSpPr>
        <p:spPr>
          <a:xfrm>
            <a:off x="3350303" y="4448110"/>
            <a:ext cx="8032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Trung Quốc, Ấn Độ, Hoa Kỳ, In – đô – nê – xi – a, LB Nga…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DE4D087-C3C5-DFEC-8AE3-06DC220887B4}"/>
              </a:ext>
            </a:extLst>
          </p:cNvPr>
          <p:cNvSpPr txBox="1"/>
          <p:nvPr/>
        </p:nvSpPr>
        <p:spPr>
          <a:xfrm>
            <a:off x="3350303" y="5376594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Sản lượng kai thác ngày càng tăng.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EE0A72C-1D45-97A0-635B-2E83AEB50BBF}"/>
              </a:ext>
            </a:extLst>
          </p:cNvPr>
          <p:cNvSpPr txBox="1"/>
          <p:nvPr/>
        </p:nvSpPr>
        <p:spPr>
          <a:xfrm>
            <a:off x="3350303" y="5905120"/>
            <a:ext cx="7508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Phân bố nhiều ở TDMNBB, đặc biệt tỉnh Quảng Ninh.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72025"/>
              </p:ext>
            </p:extLst>
          </p:nvPr>
        </p:nvGraphicFramePr>
        <p:xfrm>
          <a:off x="464695" y="980834"/>
          <a:ext cx="11375035" cy="5695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316">
                  <a:extLst>
                    <a:ext uri="{9D8B030D-6E8A-4147-A177-3AD203B41FA5}">
                      <a16:colId xmlns="" xmlns:a16="http://schemas.microsoft.com/office/drawing/2014/main" val="3833541766"/>
                    </a:ext>
                  </a:extLst>
                </a:gridCol>
                <a:gridCol w="8944719">
                  <a:extLst>
                    <a:ext uri="{9D8B030D-6E8A-4147-A177-3AD203B41FA5}">
                      <a16:colId xmlns="" xmlns:a16="http://schemas.microsoft.com/office/drawing/2014/main" val="1530289402"/>
                    </a:ext>
                  </a:extLst>
                </a:gridCol>
              </a:tblGrid>
              <a:tr h="506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dầu khí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1225539"/>
                  </a:ext>
                </a:extLst>
              </a:tr>
              <a:tr h="145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063056"/>
                  </a:ext>
                </a:extLst>
              </a:tr>
              <a:tr h="1673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4332042"/>
                  </a:ext>
                </a:extLst>
              </a:tr>
              <a:tr h="1004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874750"/>
                  </a:ext>
                </a:extLst>
              </a:tr>
              <a:tr h="984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744F3F5-46B2-91B7-40B6-87FB2DF47AE7}"/>
              </a:ext>
            </a:extLst>
          </p:cNvPr>
          <p:cNvSpPr txBox="1"/>
          <p:nvPr/>
        </p:nvSpPr>
        <p:spPr>
          <a:xfrm>
            <a:off x="2970553" y="1497816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Là nguồn năng lượng truyền thống và cơ bản.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662870-EB13-B710-CDB1-A29F2C14E7C6}"/>
              </a:ext>
            </a:extLst>
          </p:cNvPr>
          <p:cNvSpPr txBox="1"/>
          <p:nvPr/>
        </p:nvSpPr>
        <p:spPr>
          <a:xfrm>
            <a:off x="2974638" y="1909773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Nguyên liệu để sản xuất hoá phẩm, dược phẩm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23DD1A3-CEF5-03E7-97FF-9F8842BB7EEA}"/>
              </a:ext>
            </a:extLst>
          </p:cNvPr>
          <p:cNvSpPr txBox="1"/>
          <p:nvPr/>
        </p:nvSpPr>
        <p:spPr>
          <a:xfrm>
            <a:off x="2970552" y="2427411"/>
            <a:ext cx="8823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Xuất khẩu dầu khí là nguồn thu ngoại tệ chủ yếu của nhiều nước.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01C797B-63C2-928A-EEED-B58F7E841981}"/>
              </a:ext>
            </a:extLst>
          </p:cNvPr>
          <p:cNvSpPr txBox="1"/>
          <p:nvPr/>
        </p:nvSpPr>
        <p:spPr>
          <a:xfrm>
            <a:off x="2981793" y="2953855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Các mỏ dầu phân bố sâu trong lòng đất.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16DF5BA-5DA2-A38F-558D-BC24EE2ABEB6}"/>
              </a:ext>
            </a:extLst>
          </p:cNvPr>
          <p:cNvSpPr txBox="1"/>
          <p:nvPr/>
        </p:nvSpPr>
        <p:spPr>
          <a:xfrm>
            <a:off x="2981793" y="3465302"/>
            <a:ext cx="6265012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Việc khai thác phụ thuộc vào tiến bộ KH – KT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53E4E0E-F138-95B8-DDB5-87B9641856A1}"/>
              </a:ext>
            </a:extLst>
          </p:cNvPr>
          <p:cNvSpPr txBox="1"/>
          <p:nvPr/>
        </p:nvSpPr>
        <p:spPr>
          <a:xfrm>
            <a:off x="2970552" y="4035742"/>
            <a:ext cx="6827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Ảnh hưởng lớn đến MT và gây biến đổi khí hậu.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65509D8-8C2E-E5E6-0D25-C5CD7DD2FC50}"/>
              </a:ext>
            </a:extLst>
          </p:cNvPr>
          <p:cNvSpPr txBox="1"/>
          <p:nvPr/>
        </p:nvSpPr>
        <p:spPr>
          <a:xfrm>
            <a:off x="3020517" y="4597255"/>
            <a:ext cx="882306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Các quốc gia khai thác dầu: Ả - rập Xê – Út, I – ran, Hoa Kỳ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BAA51BB-1CA9-1EA6-E9B6-430060E90D7B}"/>
              </a:ext>
            </a:extLst>
          </p:cNvPr>
          <p:cNvSpPr txBox="1"/>
          <p:nvPr/>
        </p:nvSpPr>
        <p:spPr>
          <a:xfrm>
            <a:off x="3035506" y="5098236"/>
            <a:ext cx="8662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Các quốc gia khai thác khí: Hoa Kỳ, LB Nga, Ca – ta, I – ran…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34D0177-E4B4-975A-779C-B4E433E09A72}"/>
              </a:ext>
            </a:extLst>
          </p:cNvPr>
          <p:cNvSpPr txBox="1"/>
          <p:nvPr/>
        </p:nvSpPr>
        <p:spPr>
          <a:xfrm>
            <a:off x="2970552" y="5652221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từ 1986 và sản lượng ngày càng tăng.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FF30CA1-1314-F1C4-23AF-F2C51CEFC218}"/>
              </a:ext>
            </a:extLst>
          </p:cNvPr>
          <p:cNvSpPr txBox="1"/>
          <p:nvPr/>
        </p:nvSpPr>
        <p:spPr>
          <a:xfrm>
            <a:off x="2970552" y="6168442"/>
            <a:ext cx="6827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CN khai thác dầu khí phát triển ở Vũng Tàu.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02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73812"/>
              </p:ext>
            </p:extLst>
          </p:nvPr>
        </p:nvGraphicFramePr>
        <p:xfrm>
          <a:off x="464695" y="980834"/>
          <a:ext cx="11375035" cy="5620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316">
                  <a:extLst>
                    <a:ext uri="{9D8B030D-6E8A-4147-A177-3AD203B41FA5}">
                      <a16:colId xmlns="" xmlns:a16="http://schemas.microsoft.com/office/drawing/2014/main" val="3833541766"/>
                    </a:ext>
                  </a:extLst>
                </a:gridCol>
                <a:gridCol w="8944719">
                  <a:extLst>
                    <a:ext uri="{9D8B030D-6E8A-4147-A177-3AD203B41FA5}">
                      <a16:colId xmlns="" xmlns:a16="http://schemas.microsoft.com/office/drawing/2014/main" val="1530289402"/>
                    </a:ext>
                  </a:extLst>
                </a:gridCol>
              </a:tblGrid>
              <a:tr h="506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quặng kim loại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1225539"/>
                  </a:ext>
                </a:extLst>
              </a:tr>
              <a:tr h="145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6063056"/>
                  </a:ext>
                </a:extLst>
              </a:tr>
              <a:tr h="1193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4332042"/>
                  </a:ext>
                </a:extLst>
              </a:tr>
              <a:tr h="1409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7874750"/>
                  </a:ext>
                </a:extLst>
              </a:tr>
              <a:tr h="984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D95E860-F6F3-926E-8690-39CA9E495D5B}"/>
              </a:ext>
            </a:extLst>
          </p:cNvPr>
          <p:cNvSpPr txBox="1"/>
          <p:nvPr/>
        </p:nvSpPr>
        <p:spPr>
          <a:xfrm>
            <a:off x="3015522" y="1523853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Phát triển gắn liền với CNH.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483878B-003A-C27E-B9C0-B06DFF67CB36}"/>
              </a:ext>
            </a:extLst>
          </p:cNvPr>
          <p:cNvSpPr txBox="1"/>
          <p:nvPr/>
        </p:nvSpPr>
        <p:spPr>
          <a:xfrm>
            <a:off x="3015521" y="1912629"/>
            <a:ext cx="8931640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Sử dụng để SX máy móc, thiết bị, làm vật liệu trong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XD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GTVT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AD33D8E-2C78-D3FF-A106-03F19E4BAED1}"/>
              </a:ext>
            </a:extLst>
          </p:cNvPr>
          <p:cNvSpPr txBox="1"/>
          <p:nvPr/>
        </p:nvSpPr>
        <p:spPr>
          <a:xfrm>
            <a:off x="3015520" y="2406550"/>
            <a:ext cx="7012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Được sử dụng nhiều ở các thiết bị trong đời sống...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E667A06-E4BB-144D-8CFB-B385BAAF5374}"/>
              </a:ext>
            </a:extLst>
          </p:cNvPr>
          <p:cNvSpPr txBox="1"/>
          <p:nvPr/>
        </p:nvSpPr>
        <p:spPr>
          <a:xfrm>
            <a:off x="3015522" y="3046816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Gồm: KL đen, KL màu, KL quý, KL hiếm…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57FB96E-444A-FB7B-A46C-E4A15A1C1421}"/>
              </a:ext>
            </a:extLst>
          </p:cNvPr>
          <p:cNvSpPr txBox="1"/>
          <p:nvPr/>
        </p:nvSpPr>
        <p:spPr>
          <a:xfrm>
            <a:off x="3015522" y="3548135"/>
            <a:ext cx="7252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Có nguy cơ ngày càng cạn kiệt và gây ô nhiễm MT.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136FC84-6037-C3C2-6A05-A17B955A93CD}"/>
              </a:ext>
            </a:extLst>
          </p:cNvPr>
          <p:cNvSpPr txBox="1"/>
          <p:nvPr/>
        </p:nvSpPr>
        <p:spPr>
          <a:xfrm>
            <a:off x="2985540" y="4161384"/>
            <a:ext cx="906405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Sắt (LB Nga, Trung Quốc, U - crai – na, Ấn Độ, Bra – xin, Hoa Kỳ…)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E9BED4C-F481-28DD-5583-E442E859BC1A}"/>
              </a:ext>
            </a:extLst>
          </p:cNvPr>
          <p:cNvSpPr txBox="1"/>
          <p:nvPr/>
        </p:nvSpPr>
        <p:spPr>
          <a:xfrm>
            <a:off x="2979920" y="5059762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Đồng: Chi lê, Hoa Kì, Ca – na – đa, LB Nga…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D85EE6C-20CB-4D22-D364-CA727CD21E46}"/>
              </a:ext>
            </a:extLst>
          </p:cNvPr>
          <p:cNvSpPr txBox="1"/>
          <p:nvPr/>
        </p:nvSpPr>
        <p:spPr>
          <a:xfrm>
            <a:off x="2985540" y="4616940"/>
            <a:ext cx="760126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Bô xít (Ô – xtrây – li – a, Gia – mai – ca, Bra - xin).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3861BA5-156B-470D-84D0-36F2591516D3}"/>
              </a:ext>
            </a:extLst>
          </p:cNvPr>
          <p:cNvSpPr txBox="1"/>
          <p:nvPr/>
        </p:nvSpPr>
        <p:spPr>
          <a:xfrm>
            <a:off x="3015520" y="5548750"/>
            <a:ext cx="8451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Phân bố rộng khắp: Vàng (Quảng Nam), Bô xít (Tây Nguyên), Sắt (Cao Bằng)…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98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0288D2-BE16-4BFC-2817-5BD57F4F6C42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25BC766-2D7E-6046-C867-8C2CD677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62" y="475176"/>
            <a:ext cx="10215076" cy="55161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EC20C3-B179-6DBE-714F-D4ECCDA965F3}"/>
              </a:ext>
            </a:extLst>
          </p:cNvPr>
          <p:cNvSpPr txBox="1"/>
          <p:nvPr/>
        </p:nvSpPr>
        <p:spPr>
          <a:xfrm>
            <a:off x="3135444" y="610313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than ở Quảng Ninh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C38E09-6DC0-BB8B-2C7A-66669657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2" r="18692"/>
          <a:stretch/>
        </p:blipFill>
        <p:spPr>
          <a:xfrm>
            <a:off x="74950" y="60574"/>
            <a:ext cx="3876675" cy="3876675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3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80288D2-BE16-4BFC-2817-5BD57F4F6C42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EC20C3-B179-6DBE-714F-D4ECCDA965F3}"/>
              </a:ext>
            </a:extLst>
          </p:cNvPr>
          <p:cNvSpPr txBox="1"/>
          <p:nvPr/>
        </p:nvSpPr>
        <p:spPr>
          <a:xfrm>
            <a:off x="3165424" y="616309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dầu khí ở Bà Rịa – Vũng Tàu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EBE5BD-0D67-4528-4642-9A3F7183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6" y="329783"/>
            <a:ext cx="9668656" cy="5788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A26580-2DB7-7700-AAE8-D8196CE65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5" r="16688"/>
          <a:stretch/>
        </p:blipFill>
        <p:spPr>
          <a:xfrm>
            <a:off x="189878" y="119922"/>
            <a:ext cx="2793165" cy="2749944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9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2CE1510-6C88-A9C8-3DDB-544F93CF2EEB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3BE5A6-D6FA-39A8-C41C-4E1352083855}"/>
              </a:ext>
            </a:extLst>
          </p:cNvPr>
          <p:cNvSpPr txBox="1"/>
          <p:nvPr/>
        </p:nvSpPr>
        <p:spPr>
          <a:xfrm>
            <a:off x="3165424" y="616309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Bô xít ở Tây Nguyên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16057D2-1405-8738-14D3-DDE00EA91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69035"/>
            <a:ext cx="10276267" cy="5746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DA0393-6DC3-BC20-7B32-D074F9D78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" r="30430"/>
          <a:stretch/>
        </p:blipFill>
        <p:spPr>
          <a:xfrm>
            <a:off x="8705850" y="3562350"/>
            <a:ext cx="3352800" cy="3352800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95193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A52ECFA-5901-93E0-94CE-D9C9050A00B2}"/>
              </a:ext>
            </a:extLst>
          </p:cNvPr>
          <p:cNvGrpSpPr/>
          <p:nvPr/>
        </p:nvGrpSpPr>
        <p:grpSpPr>
          <a:xfrm>
            <a:off x="773279" y="1295130"/>
            <a:ext cx="2101998" cy="2453195"/>
            <a:chOff x="874641" y="849247"/>
            <a:chExt cx="2101998" cy="24531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0D33326-28F9-A475-76CE-039D00B9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273" y="849247"/>
              <a:ext cx="1974366" cy="152684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A68B237-ABFE-CB91-EE1D-20CA04F99545}"/>
                </a:ext>
              </a:extLst>
            </p:cNvPr>
            <p:cNvSpPr txBox="1"/>
            <p:nvPr/>
          </p:nvSpPr>
          <p:spPr>
            <a:xfrm>
              <a:off x="874641" y="2471445"/>
              <a:ext cx="2101998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2 phút </a:t>
              </a:r>
              <a:r>
                <a:rPr lang="en-US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suy nghĩ </a:t>
              </a: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cá nhân</a:t>
              </a:r>
              <a:endParaRPr lang="vi-VN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94BFB8-DD2D-5BF4-F3AF-1B68C109BC1C}"/>
              </a:ext>
            </a:extLst>
          </p:cNvPr>
          <p:cNvGrpSpPr/>
          <p:nvPr/>
        </p:nvGrpSpPr>
        <p:grpSpPr>
          <a:xfrm>
            <a:off x="3238536" y="1290540"/>
            <a:ext cx="3724211" cy="2417403"/>
            <a:chOff x="3339898" y="844657"/>
            <a:chExt cx="3724211" cy="24174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A314DC0-737D-499E-D831-6CBCA7AD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5133" y="844657"/>
              <a:ext cx="1983437" cy="151543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70B7F14-9098-7E32-B60B-94CDDC8F9136}"/>
                </a:ext>
              </a:extLst>
            </p:cNvPr>
            <p:cNvSpPr txBox="1"/>
            <p:nvPr/>
          </p:nvSpPr>
          <p:spPr>
            <a:xfrm>
              <a:off x="4829592" y="2431063"/>
              <a:ext cx="2234517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1 phút </a:t>
              </a:r>
              <a:r>
                <a:rPr lang="en-US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chia sẽ </a:t>
              </a: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với bạn kế bên</a:t>
              </a:r>
              <a:endParaRPr lang="vi-VN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Striped Right Arrow 19">
              <a:extLst>
                <a:ext uri="{FF2B5EF4-FFF2-40B4-BE49-F238E27FC236}">
                  <a16:creationId xmlns="" xmlns:a16="http://schemas.microsoft.com/office/drawing/2014/main" id="{73ED4FCC-0E18-FD11-8761-1AA3BF2145A1}"/>
                </a:ext>
              </a:extLst>
            </p:cNvPr>
            <p:cNvSpPr/>
            <p:nvPr/>
          </p:nvSpPr>
          <p:spPr>
            <a:xfrm>
              <a:off x="3339898" y="1109085"/>
              <a:ext cx="1251975" cy="1007165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2400">
                <a:latin typeface="#9Slide03 Oswald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51AFA1A-F5D5-BEAD-5820-06A801F52E15}"/>
              </a:ext>
            </a:extLst>
          </p:cNvPr>
          <p:cNvGrpSpPr/>
          <p:nvPr/>
        </p:nvGrpSpPr>
        <p:grpSpPr>
          <a:xfrm>
            <a:off x="7327198" y="1306539"/>
            <a:ext cx="3824491" cy="2417403"/>
            <a:chOff x="7428560" y="860656"/>
            <a:chExt cx="3824491" cy="24174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6D2C94D-0446-3CD5-F875-ED5FEA84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0526" y="860656"/>
              <a:ext cx="1974366" cy="151543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854F899-97DC-86D6-5E2B-10528C1DEACB}"/>
                </a:ext>
              </a:extLst>
            </p:cNvPr>
            <p:cNvSpPr txBox="1"/>
            <p:nvPr/>
          </p:nvSpPr>
          <p:spPr>
            <a:xfrm>
              <a:off x="9062367" y="2447062"/>
              <a:ext cx="2190684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1 phút </a:t>
              </a:r>
              <a:r>
                <a:rPr lang="en-US" sz="24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trình bày </a:t>
              </a:r>
              <a:r>
                <a:rPr lang="en-US" sz="24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trước lớp</a:t>
              </a:r>
              <a:endParaRPr lang="vi-VN" sz="2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Striped Right Arrow 23">
              <a:extLst>
                <a:ext uri="{FF2B5EF4-FFF2-40B4-BE49-F238E27FC236}">
                  <a16:creationId xmlns="" xmlns:a16="http://schemas.microsoft.com/office/drawing/2014/main" id="{A90D5ECA-16E2-4B57-BC54-233CBC55D170}"/>
                </a:ext>
              </a:extLst>
            </p:cNvPr>
            <p:cNvSpPr/>
            <p:nvPr/>
          </p:nvSpPr>
          <p:spPr>
            <a:xfrm>
              <a:off x="7428560" y="1109085"/>
              <a:ext cx="1251975" cy="1007165"/>
            </a:xfrm>
            <a:prstGeom prst="strip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 sz="2400">
                <a:latin typeface="#9Slide03 Oswald" panose="00000500000000000000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14AD0B1-9C82-43B8-8440-614B6A0A7DB9}"/>
              </a:ext>
            </a:extLst>
          </p:cNvPr>
          <p:cNvSpPr txBox="1"/>
          <p:nvPr/>
        </p:nvSpPr>
        <p:spPr>
          <a:xfrm>
            <a:off x="900911" y="71327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SUY NGHĨ – CHIA SẼ….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0B5562D-C801-2B34-147E-6CBCF3B28326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442CC0-8E2D-DE1D-301E-DC7B3BB93AE0}"/>
              </a:ext>
            </a:extLst>
          </p:cNvPr>
          <p:cNvGrpSpPr/>
          <p:nvPr/>
        </p:nvGrpSpPr>
        <p:grpSpPr>
          <a:xfrm>
            <a:off x="173038" y="3946590"/>
            <a:ext cx="11771312" cy="2833623"/>
            <a:chOff x="173038" y="3946590"/>
            <a:chExt cx="11771312" cy="2833623"/>
          </a:xfrm>
        </p:grpSpPr>
        <p:sp>
          <p:nvSpPr>
            <p:cNvPr id="17" name="Rounded Rectangle 3">
              <a:extLst>
                <a:ext uri="{FF2B5EF4-FFF2-40B4-BE49-F238E27FC236}">
                  <a16:creationId xmlns="" xmlns:a16="http://schemas.microsoft.com/office/drawing/2014/main" id="{7E5F65D3-9F00-5E6F-B5C9-DBB3DC2A54BF}"/>
                </a:ext>
              </a:extLst>
            </p:cNvPr>
            <p:cNvSpPr/>
            <p:nvPr/>
          </p:nvSpPr>
          <p:spPr bwMode="auto">
            <a:xfrm>
              <a:off x="173038" y="4331221"/>
              <a:ext cx="11771312" cy="244899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8" name="Rounded Rectangle 24">
              <a:extLst>
                <a:ext uri="{FF2B5EF4-FFF2-40B4-BE49-F238E27FC236}">
                  <a16:creationId xmlns="" xmlns:a16="http://schemas.microsoft.com/office/drawing/2014/main" id="{F65E5911-1780-16D2-EDC5-FB4538CFA164}"/>
                </a:ext>
              </a:extLst>
            </p:cNvPr>
            <p:cNvSpPr/>
            <p:nvPr/>
          </p:nvSpPr>
          <p:spPr bwMode="auto">
            <a:xfrm>
              <a:off x="2034992" y="3946590"/>
              <a:ext cx="2849348" cy="742339"/>
            </a:xfrm>
            <a:prstGeom prst="roundRect">
              <a:avLst>
                <a:gd name="adj" fmla="val 39881"/>
              </a:avLst>
            </a:prstGeom>
            <a:solidFill>
              <a:srgbClr val="0020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NHIỆM VỤ</a:t>
              </a:r>
              <a:endParaRPr lang="vi-V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01CB74F-B173-77EE-DC3F-CED86DE20C36}"/>
                </a:ext>
              </a:extLst>
            </p:cNvPr>
            <p:cNvSpPr txBox="1"/>
            <p:nvPr/>
          </p:nvSpPr>
          <p:spPr>
            <a:xfrm>
              <a:off x="900910" y="5108399"/>
              <a:ext cx="1025077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>
                  <a:solidFill>
                    <a:srgbClr val="002060"/>
                  </a:solidFill>
                  <a:effectLst/>
                  <a:latin typeface="#9Slide03 Bebas Neue Bold" panose="020B0606020202050201" pitchFamily="34" charset="0"/>
                  <a:ea typeface="Arial" panose="020B0604020202020204" pitchFamily="34" charset="0"/>
                </a:rPr>
                <a:t>THEO EM, TRONG TƯƠNG LAI, CÁC NGÀNH CN KHAI THÁC THAN, KHAI THÁC DẦU KHÍ, KHAI THÁC QUẶNG KIM LOẠI SẼ PHÁT TRIỂN NHƯ THẾ NÀO? TẠI SAO?</a:t>
              </a:r>
              <a:endParaRPr lang="en-US" sz="3200">
                <a:solidFill>
                  <a:srgbClr val="002060"/>
                </a:solidFill>
                <a:latin typeface="#9Slide03 Bebas Neue Bold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50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635E84-B41C-5642-7090-0203A59C08C1}"/>
              </a:ext>
            </a:extLst>
          </p:cNvPr>
          <p:cNvSpPr txBox="1"/>
          <p:nvPr/>
        </p:nvSpPr>
        <p:spPr>
          <a:xfrm>
            <a:off x="900911" y="71327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2. CÔNG NGHIỆP ĐIỆN LỰC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6BA1566-7DA9-6464-964F-3B54765075B8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4BD1891-783A-0BBD-F06D-91CFBC99E4DD}"/>
              </a:ext>
            </a:extLst>
          </p:cNvPr>
          <p:cNvGrpSpPr/>
          <p:nvPr/>
        </p:nvGrpSpPr>
        <p:grpSpPr>
          <a:xfrm>
            <a:off x="393240" y="1092597"/>
            <a:ext cx="11405520" cy="2344171"/>
            <a:chOff x="393240" y="1092597"/>
            <a:chExt cx="11405520" cy="234417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3B74F03-6A17-F385-0864-38AA0704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240" y="1324854"/>
              <a:ext cx="3581400" cy="2111914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E8613A6A-2E95-CBDA-89B4-F6122300EE0F}"/>
                </a:ext>
              </a:extLst>
            </p:cNvPr>
            <p:cNvSpPr/>
            <p:nvPr/>
          </p:nvSpPr>
          <p:spPr>
            <a:xfrm>
              <a:off x="4362450" y="1317082"/>
              <a:ext cx="7436310" cy="21119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CFB7DD92-7465-3A59-20E7-F9158F75CCA4}"/>
                </a:ext>
              </a:extLst>
            </p:cNvPr>
            <p:cNvSpPr/>
            <p:nvPr/>
          </p:nvSpPr>
          <p:spPr>
            <a:xfrm>
              <a:off x="6025924" y="1092597"/>
              <a:ext cx="3671209" cy="524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#9Slide03 Bebas Neue Bold" panose="020B0606020202050201" pitchFamily="34" charset="0"/>
                </a:rPr>
                <a:t>CHUYỂN GIAO NHIỆM VỤ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249F9A8-5940-3B93-602C-62583D6511AB}"/>
                </a:ext>
              </a:extLst>
            </p:cNvPr>
            <p:cNvSpPr txBox="1"/>
            <p:nvPr/>
          </p:nvSpPr>
          <p:spPr>
            <a:xfrm>
              <a:off x="4514851" y="1866687"/>
              <a:ext cx="71437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HS nghiên cứu thông tin mục 2 tr82 và hình 29.2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Oswald" panose="00000500000000000000" pitchFamily="2" charset="0"/>
                </a:rPr>
                <a:t>Thời gian: 3 phút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FFE2CFE-BC66-A568-19F9-7F7FABB5E781}"/>
              </a:ext>
            </a:extLst>
          </p:cNvPr>
          <p:cNvGrpSpPr/>
          <p:nvPr/>
        </p:nvGrpSpPr>
        <p:grpSpPr>
          <a:xfrm>
            <a:off x="259890" y="3786262"/>
            <a:ext cx="11538870" cy="2833464"/>
            <a:chOff x="259890" y="3786262"/>
            <a:chExt cx="11538870" cy="2833464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FE711DC7-C9EC-0BF6-A81C-C5B47D19CAAB}"/>
                </a:ext>
              </a:extLst>
            </p:cNvPr>
            <p:cNvSpPr/>
            <p:nvPr/>
          </p:nvSpPr>
          <p:spPr>
            <a:xfrm>
              <a:off x="4362450" y="47768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0C696462-E1B9-AA6B-C552-04D07C5C7731}"/>
                </a:ext>
              </a:extLst>
            </p:cNvPr>
            <p:cNvSpPr/>
            <p:nvPr/>
          </p:nvSpPr>
          <p:spPr>
            <a:xfrm>
              <a:off x="4362450" y="57674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8AE489DC-E58E-8D58-9269-2C9D256FB720}"/>
                </a:ext>
              </a:extLst>
            </p:cNvPr>
            <p:cNvSpPr/>
            <p:nvPr/>
          </p:nvSpPr>
          <p:spPr>
            <a:xfrm>
              <a:off x="4362450" y="37862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C480ACB-FCE8-F057-1907-DE67E8056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890" y="3786262"/>
              <a:ext cx="3581400" cy="2676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274260F-3F27-F10C-876B-36A00E6A5B86}"/>
                </a:ext>
              </a:extLst>
            </p:cNvPr>
            <p:cNvSpPr/>
            <p:nvPr/>
          </p:nvSpPr>
          <p:spPr>
            <a:xfrm>
              <a:off x="4362450" y="3786262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VAI TRÒ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07355C5-8D98-9973-FCEF-28E95B6B3CED}"/>
                </a:ext>
              </a:extLst>
            </p:cNvPr>
            <p:cNvSpPr/>
            <p:nvPr/>
          </p:nvSpPr>
          <p:spPr>
            <a:xfrm>
              <a:off x="4362450" y="4781550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ĐẶC ĐIỂM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BB372F5-D725-20B9-E1AB-3AEC83738785}"/>
                </a:ext>
              </a:extLst>
            </p:cNvPr>
            <p:cNvSpPr/>
            <p:nvPr/>
          </p:nvSpPr>
          <p:spPr>
            <a:xfrm>
              <a:off x="4362450" y="5776838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PHÂN BỐ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4E3E51C7-158C-05F8-AD3A-4CB1066E8EE8}"/>
                </a:ext>
              </a:extLst>
            </p:cNvPr>
            <p:cNvCxnSpPr>
              <a:cxnSpLocks/>
              <a:stCxn id="10" idx="6"/>
              <a:endCxn id="11" idx="1"/>
            </p:cNvCxnSpPr>
            <p:nvPr/>
          </p:nvCxnSpPr>
          <p:spPr>
            <a:xfrm flipV="1">
              <a:off x="3841290" y="4207706"/>
              <a:ext cx="521160" cy="9167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4457F370-CECA-1F10-CC14-F0E927796313}"/>
                </a:ext>
              </a:extLst>
            </p:cNvPr>
            <p:cNvCxnSpPr>
              <a:cxnSpLocks/>
              <a:stCxn id="10" idx="6"/>
              <a:endCxn id="12" idx="1"/>
            </p:cNvCxnSpPr>
            <p:nvPr/>
          </p:nvCxnSpPr>
          <p:spPr>
            <a:xfrm>
              <a:off x="3841290" y="5124450"/>
              <a:ext cx="521160" cy="78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6B5F4FDB-3814-849C-A30B-4A8905944611}"/>
                </a:ext>
              </a:extLst>
            </p:cNvPr>
            <p:cNvCxnSpPr>
              <a:cxnSpLocks/>
              <a:stCxn id="10" idx="6"/>
              <a:endCxn id="13" idx="1"/>
            </p:cNvCxnSpPr>
            <p:nvPr/>
          </p:nvCxnSpPr>
          <p:spPr>
            <a:xfrm>
              <a:off x="3841290" y="5124450"/>
              <a:ext cx="521160" cy="10738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772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=""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=""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=""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=""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=""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=""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=""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=""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=""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=""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=""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=""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Đ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=""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=""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Ệ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=""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=""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T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=""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Ử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AEF3FC0-3EE1-4CDB-BDA6-72CD98CD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84" y="459161"/>
            <a:ext cx="2687704" cy="2969839"/>
          </a:xfrm>
          <a:prstGeom prst="can">
            <a:avLst/>
          </a:prstGeom>
        </p:spPr>
      </p:pic>
      <p:pic>
        <p:nvPicPr>
          <p:cNvPr id="26" name="Picture 25" descr="A red object with holes in it&#10;&#10;Description automatically generated with low confidence">
            <a:extLst>
              <a:ext uri="{FF2B5EF4-FFF2-40B4-BE49-F238E27FC236}">
                <a16:creationId xmlns="" xmlns:a16="http://schemas.microsoft.com/office/drawing/2014/main" id="{1EEA2EA7-4FF6-46C3-8BD1-833A733AB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90" y="665496"/>
            <a:ext cx="3651623" cy="2284448"/>
          </a:xfrm>
          <a:prstGeom prst="rect">
            <a:avLst/>
          </a:prstGeom>
        </p:spPr>
      </p:pic>
      <p:sp>
        <p:nvSpPr>
          <p:cNvPr id="27" name="Plus Sign 26">
            <a:extLst>
              <a:ext uri="{FF2B5EF4-FFF2-40B4-BE49-F238E27FC236}">
                <a16:creationId xmlns=""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=""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1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  <p:bldP spid="17" grpId="0" build="p" animBg="1"/>
      <p:bldP spid="18" grpId="0" build="p" animBg="1"/>
      <p:bldP spid="19" grpId="0" build="p" animBg="1"/>
      <p:bldP spid="20" grpId="0" build="p" animBg="1"/>
      <p:bldP spid="2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CE52AB-8E30-C6FC-B4AF-2A7DBB70A387}"/>
              </a:ext>
            </a:extLst>
          </p:cNvPr>
          <p:cNvSpPr/>
          <p:nvPr/>
        </p:nvSpPr>
        <p:spPr>
          <a:xfrm>
            <a:off x="4257676" y="3355144"/>
            <a:ext cx="7750634" cy="14454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3B7C717-0152-99FE-F3D1-6D7720A74E24}"/>
              </a:ext>
            </a:extLst>
          </p:cNvPr>
          <p:cNvSpPr/>
          <p:nvPr/>
        </p:nvSpPr>
        <p:spPr>
          <a:xfrm>
            <a:off x="4286250" y="5126794"/>
            <a:ext cx="7722060" cy="14073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0A182BF-799D-92BA-9A19-C59B8A3C72F7}"/>
              </a:ext>
            </a:extLst>
          </p:cNvPr>
          <p:cNvSpPr/>
          <p:nvPr/>
        </p:nvSpPr>
        <p:spPr>
          <a:xfrm>
            <a:off x="4257675" y="1238250"/>
            <a:ext cx="7750635" cy="1809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5D31F6C-9300-2D46-A4C1-FAE8F1B4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1" y="2458622"/>
            <a:ext cx="3581400" cy="329565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0CD17DA-AE94-C60C-8999-BFD11EAD098E}"/>
              </a:ext>
            </a:extLst>
          </p:cNvPr>
          <p:cNvSpPr/>
          <p:nvPr/>
        </p:nvSpPr>
        <p:spPr>
          <a:xfrm>
            <a:off x="4257675" y="1238250"/>
            <a:ext cx="1943100" cy="1809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41ADD9-D703-3268-DFD7-23CD65EB715A}"/>
              </a:ext>
            </a:extLst>
          </p:cNvPr>
          <p:cNvSpPr/>
          <p:nvPr/>
        </p:nvSpPr>
        <p:spPr>
          <a:xfrm>
            <a:off x="4257675" y="3359832"/>
            <a:ext cx="1943100" cy="1433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9EC91B-3A6E-9B12-5266-56B0408D12DF}"/>
              </a:ext>
            </a:extLst>
          </p:cNvPr>
          <p:cNvSpPr/>
          <p:nvPr/>
        </p:nvSpPr>
        <p:spPr>
          <a:xfrm>
            <a:off x="4286249" y="5136170"/>
            <a:ext cx="1914525" cy="14073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PHÂN BỐ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A25883B-092D-753A-007D-AD7353412C2E}"/>
              </a:ext>
            </a:extLst>
          </p:cNvPr>
          <p:cNvCxnSpPr>
            <a:cxnSpLocks/>
            <a:stCxn id="5" idx="6"/>
            <a:endCxn id="6" idx="1"/>
          </p:cNvCxnSpPr>
          <p:nvPr/>
        </p:nvCxnSpPr>
        <p:spPr>
          <a:xfrm flipV="1">
            <a:off x="3797591" y="2143125"/>
            <a:ext cx="460084" cy="19633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49FAEA48-589F-4B4E-6B46-FD353D046A4B}"/>
              </a:ext>
            </a:extLst>
          </p:cNvPr>
          <p:cNvCxnSpPr>
            <a:cxnSpLocks/>
            <a:stCxn id="5" idx="6"/>
            <a:endCxn id="7" idx="1"/>
          </p:cNvCxnSpPr>
          <p:nvPr/>
        </p:nvCxnSpPr>
        <p:spPr>
          <a:xfrm flipV="1">
            <a:off x="3797591" y="4076551"/>
            <a:ext cx="460084" cy="29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67B96EF-1E4B-BF9E-2D5F-7A30C210DD8A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3797591" y="4106447"/>
            <a:ext cx="428278" cy="1735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09207B6-73F5-67A0-7780-5EB32FAE6776}"/>
              </a:ext>
            </a:extLst>
          </p:cNvPr>
          <p:cNvSpPr txBox="1"/>
          <p:nvPr/>
        </p:nvSpPr>
        <p:spPr>
          <a:xfrm>
            <a:off x="900911" y="71327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2. CÔNG NGHIỆP ĐIỆN LỰC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846C694-7451-9035-DE71-AF18AB9D13FB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7C32429-F782-E130-2258-F9F0E9BAA1AF}"/>
              </a:ext>
            </a:extLst>
          </p:cNvPr>
          <p:cNvSpPr txBox="1"/>
          <p:nvPr/>
        </p:nvSpPr>
        <p:spPr>
          <a:xfrm>
            <a:off x="6260640" y="1570248"/>
            <a:ext cx="5626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Cơ sở để tiến hành cơ khí hoá, tự động hoá sản xuất, điều kiện để đáp ứng nhiều nhu cầu trong đời sống xã hội, đảm bảo an ninh quốc gia.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6222763-A500-02F7-4BFA-EF47ECB50345}"/>
              </a:ext>
            </a:extLst>
          </p:cNvPr>
          <p:cNvSpPr txBox="1"/>
          <p:nvPr/>
        </p:nvSpPr>
        <p:spPr>
          <a:xfrm>
            <a:off x="6260640" y="3507037"/>
            <a:ext cx="5493210" cy="917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Có nhiều nguồn sản xuất điện, đòi hỏi vốn đầu tư rất lớn, sản phẩm không lưu giữ được.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FFA26B7-136F-5FEE-3A23-C8A371216445}"/>
              </a:ext>
            </a:extLst>
          </p:cNvPr>
          <p:cNvSpPr txBox="1"/>
          <p:nvPr/>
        </p:nvSpPr>
        <p:spPr>
          <a:xfrm>
            <a:off x="6146340" y="5247750"/>
            <a:ext cx="5785770" cy="1342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Tập trung chủ yếu ở các nước Hoa Kỳ, Trung Quốc, Nhật Bản, LB Nga, Ấn Độ, Ca – na – đa… do nhu cầu sử dụng điện rất lớn.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91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8F8C7E3-0CF0-1E5B-FBF0-2E21ACF6FB89}"/>
              </a:ext>
            </a:extLst>
          </p:cNvPr>
          <p:cNvSpPr txBox="1"/>
          <p:nvPr/>
        </p:nvSpPr>
        <p:spPr>
          <a:xfrm>
            <a:off x="4800600" y="71327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NHANH MẮT TÌM KIẾM…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91972E3-871E-0B7E-CB1D-439776364ED9}"/>
              </a:ext>
            </a:extLst>
          </p:cNvPr>
          <p:cNvCxnSpPr>
            <a:cxnSpLocks/>
          </p:cNvCxnSpPr>
          <p:nvPr/>
        </p:nvCxnSpPr>
        <p:spPr>
          <a:xfrm>
            <a:off x="3790950" y="698090"/>
            <a:ext cx="8401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FFC00558-EB86-00BD-A388-D0C1EDC52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7" y="71327"/>
            <a:ext cx="3790950" cy="6715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7BBBFE6-643F-E657-828D-3220F432802C}"/>
              </a:ext>
            </a:extLst>
          </p:cNvPr>
          <p:cNvSpPr/>
          <p:nvPr/>
        </p:nvSpPr>
        <p:spPr>
          <a:xfrm>
            <a:off x="4404425" y="1683160"/>
            <a:ext cx="7277100" cy="3631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D6EC8C-5593-1285-25A4-4009CDEAD3D1}"/>
              </a:ext>
            </a:extLst>
          </p:cNvPr>
          <p:cNvSpPr txBox="1"/>
          <p:nvPr/>
        </p:nvSpPr>
        <p:spPr>
          <a:xfrm>
            <a:off x="4591052" y="2075616"/>
            <a:ext cx="6903846" cy="2706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36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Atlat Địa lí Việt Nam, </a:t>
            </a:r>
            <a:r>
              <a:rPr lang="en-US" sz="36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kể tên được các nhà máy nhiệt điện và thuỷ điện </a:t>
            </a:r>
            <a:r>
              <a:rPr lang="en-US" sz="36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của nước ta.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3600">
                <a:solidFill>
                  <a:srgbClr val="FF000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1 phút</a:t>
            </a:r>
            <a:endParaRPr lang="en-US" sz="3600">
              <a:solidFill>
                <a:srgbClr val="FF000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201089-790C-9A2B-CB5C-CA6DB67A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933" t="20381" r="13222" b="9560"/>
          <a:stretch/>
        </p:blipFill>
        <p:spPr>
          <a:xfrm>
            <a:off x="8042975" y="4122296"/>
            <a:ext cx="4149025" cy="27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03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B8656E-3AF5-896C-759E-B988A07A1270}"/>
              </a:ext>
            </a:extLst>
          </p:cNvPr>
          <p:cNvSpPr txBox="1"/>
          <p:nvPr/>
        </p:nvSpPr>
        <p:spPr>
          <a:xfrm>
            <a:off x="2739327" y="0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ĐIỆN LỰC VIỆT NAM…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900398E-36BE-01E1-8AC9-307ADE9C3A43}"/>
              </a:ext>
            </a:extLst>
          </p:cNvPr>
          <p:cNvCxnSpPr>
            <a:cxnSpLocks/>
          </p:cNvCxnSpPr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atch__Kham_pha_3">
            <a:hlinkClick r:id="" action="ppaction://media"/>
            <a:extLst>
              <a:ext uri="{FF2B5EF4-FFF2-40B4-BE49-F238E27FC236}">
                <a16:creationId xmlns="" xmlns:a16="http://schemas.microsoft.com/office/drawing/2014/main" id="{A09B5644-37D0-2D79-588F-3426E1DC8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432" y="1180936"/>
            <a:ext cx="5623756" cy="4208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826CA8E-C56C-A2FF-682C-CA1CD2C158E3}"/>
              </a:ext>
            </a:extLst>
          </p:cNvPr>
          <p:cNvSpPr/>
          <p:nvPr/>
        </p:nvSpPr>
        <p:spPr>
          <a:xfrm>
            <a:off x="245432" y="5661465"/>
            <a:ext cx="562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Bebas Neue Bold" panose="020B0606020202050201" pitchFamily="34" charset="0"/>
                <a:cs typeface="Arial" panose="020B0604020202020204" pitchFamily="34" charset="0"/>
              </a:rPr>
              <a:t>Cánh đồng điện gió tại Bạc Liêu</a:t>
            </a:r>
            <a:endParaRPr lang="vi-VN" sz="2800">
              <a:solidFill>
                <a:srgbClr val="FF0000"/>
              </a:solidFill>
              <a:effectLst/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6" name="[VuPhongSolar] Điện Mặt Trời Dầu Tiếng - Tây Ninh">
            <a:hlinkClick r:id="" action="ppaction://media"/>
            <a:extLst>
              <a:ext uri="{FF2B5EF4-FFF2-40B4-BE49-F238E27FC236}">
                <a16:creationId xmlns="" xmlns:a16="http://schemas.microsoft.com/office/drawing/2014/main" id="{5B1E6BB3-7BCF-27AA-DE2D-1BEED04614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2813" y="1714922"/>
            <a:ext cx="5623756" cy="42081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3DF98EC-1449-5D59-672A-92AF986FA851}"/>
              </a:ext>
            </a:extLst>
          </p:cNvPr>
          <p:cNvSpPr/>
          <p:nvPr/>
        </p:nvSpPr>
        <p:spPr>
          <a:xfrm>
            <a:off x="6568243" y="6145281"/>
            <a:ext cx="562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Bebas Neue Bold" panose="020B0606020202050201" pitchFamily="34" charset="0"/>
                <a:cs typeface="Arial" panose="020B0604020202020204" pitchFamily="34" charset="0"/>
              </a:rPr>
              <a:t>Điện Mặt Trời Dầu Tiếng – Tây Ninh</a:t>
            </a:r>
            <a:endParaRPr lang="vi-VN" sz="2800">
              <a:solidFill>
                <a:srgbClr val="FF0000"/>
              </a:solidFill>
              <a:effectLst/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56D133-88F0-B2A3-79C9-57E0B025A7EF}"/>
              </a:ext>
            </a:extLst>
          </p:cNvPr>
          <p:cNvSpPr txBox="1"/>
          <p:nvPr/>
        </p:nvSpPr>
        <p:spPr>
          <a:xfrm>
            <a:off x="2739327" y="0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NHÌN RA THẾ GIỚI…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3B5F98C-2310-2586-AF3C-40F864356898}"/>
              </a:ext>
            </a:extLst>
          </p:cNvPr>
          <p:cNvCxnSpPr>
            <a:cxnSpLocks/>
          </p:cNvCxnSpPr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Đập Tam Hiệp -khủng- đến mức nào mà là đập thủy điện lớn nhất thế giới-">
            <a:hlinkClick r:id="" action="ppaction://media"/>
            <a:extLst>
              <a:ext uri="{FF2B5EF4-FFF2-40B4-BE49-F238E27FC236}">
                <a16:creationId xmlns="" xmlns:a16="http://schemas.microsoft.com/office/drawing/2014/main" id="{03484026-D1E4-84E6-42EB-045B00060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007" y="918147"/>
            <a:ext cx="8799226" cy="5171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F4A0663-E538-EEB6-2727-25316767149A}"/>
              </a:ext>
            </a:extLst>
          </p:cNvPr>
          <p:cNvSpPr/>
          <p:nvPr/>
        </p:nvSpPr>
        <p:spPr>
          <a:xfrm>
            <a:off x="899410" y="6159910"/>
            <a:ext cx="996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Đập 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thủy điện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Tam Hiệp – Vạn lý trường thành thứ 2 của Trung Quốc</a:t>
            </a:r>
            <a:endParaRPr lang="vi-VN" sz="2800">
              <a:solidFill>
                <a:srgbClr val="002060"/>
              </a:solidFill>
              <a:effectLst/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BD78B975-6362-2D3A-5008-54F5E617740F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8300737-FDD7-9152-BA6E-CD5E038D77FE}"/>
              </a:ext>
            </a:extLst>
          </p:cNvPr>
          <p:cNvSpPr txBox="1"/>
          <p:nvPr/>
        </p:nvSpPr>
        <p:spPr>
          <a:xfrm>
            <a:off x="419100" y="89859"/>
            <a:ext cx="11391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47378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3. CN ĐIỆN TỬ, TIN HỌC, CN SẢN XUẤT HÀNG TIÊU DÙNG, CN THỰC PHẨM </a:t>
            </a:r>
            <a:endParaRPr lang="en-US" sz="4000">
              <a:solidFill>
                <a:srgbClr val="C47378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E2D860D-BC6D-172C-55D1-37A2D1BF6CE5}"/>
              </a:ext>
            </a:extLst>
          </p:cNvPr>
          <p:cNvSpPr/>
          <p:nvPr/>
        </p:nvSpPr>
        <p:spPr>
          <a:xfrm>
            <a:off x="479425" y="981075"/>
            <a:ext cx="5902325" cy="733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VÒNG 1. HÌNH THÀNH NHÓM CHUYÊN GIA</a:t>
            </a:r>
            <a:endParaRPr lang="vi-VN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37B0A607-B4BF-C256-AEE9-29CD6C48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981075"/>
            <a:ext cx="5164137" cy="17192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43F77A56-E98B-90ED-D55E-D204BAD5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997200"/>
            <a:ext cx="5167312" cy="3675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F7B58B3-1CA0-2F2A-02A1-DAF656A43BF3}"/>
              </a:ext>
            </a:extLst>
          </p:cNvPr>
          <p:cNvSpPr/>
          <p:nvPr/>
        </p:nvSpPr>
        <p:spPr>
          <a:xfrm>
            <a:off x="474663" y="1917700"/>
            <a:ext cx="5900737" cy="4754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E0FE8-3773-839D-2829-97258242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989138"/>
            <a:ext cx="5616575" cy="457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ash"/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spcAft>
                <a:spcPts val="750"/>
              </a:spcAft>
              <a:buFont typeface="Arial" panose="020B0604020202020204" pitchFamily="34" charset="0"/>
              <a:defRPr sz="25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Chia lớp thành 3 nhóm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NHIỆM VỤ:</a:t>
            </a:r>
          </a:p>
          <a:p>
            <a:r>
              <a:rPr 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- Nhóm 1: Ngành điện tử, tin học.</a:t>
            </a:r>
          </a:p>
          <a:p>
            <a:r>
              <a:rPr 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- Nhóm 2: Ngành sản xuất hàng tiêu dùng.</a:t>
            </a:r>
          </a:p>
          <a:p>
            <a:r>
              <a:rPr 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- Nhóm 3: Ngành công nghiệp thực phẩm.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alt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SẢN PHẨM: </a:t>
            </a:r>
            <a:r>
              <a:rPr 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Infographic, Tranh ảnh, Mapinfor…</a:t>
            </a:r>
            <a:endParaRPr lang="en-US" altLang="en-US" sz="2800" b="0">
              <a:solidFill>
                <a:srgbClr val="002060"/>
              </a:solidFill>
              <a:latin typeface="#9Slide03 Oswald" panose="00000500000000000000" pitchFamily="2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THỜI GIAN: </a:t>
            </a:r>
            <a:r>
              <a:rPr lang="en-US" altLang="en-US" sz="2800" b="0">
                <a:solidFill>
                  <a:srgbClr val="002060"/>
                </a:solidFill>
                <a:latin typeface="#9Slide03 Oswald" panose="00000500000000000000" pitchFamily="2" charset="0"/>
              </a:rPr>
              <a:t>3 phút</a:t>
            </a:r>
          </a:p>
        </p:txBody>
      </p:sp>
    </p:spTree>
    <p:extLst>
      <p:ext uri="{BB962C8B-B14F-4D97-AF65-F5344CB8AC3E}">
        <p14:creationId xmlns:p14="http://schemas.microsoft.com/office/powerpoint/2010/main" val="16601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97392BD5-6779-81E4-84A8-0BFFE3BDB356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EB56C6F-6CA1-4211-7324-AA623EEC0866}"/>
              </a:ext>
            </a:extLst>
          </p:cNvPr>
          <p:cNvSpPr txBox="1"/>
          <p:nvPr/>
        </p:nvSpPr>
        <p:spPr>
          <a:xfrm>
            <a:off x="419100" y="89859"/>
            <a:ext cx="11391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47378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3. CN ĐIỆN TỬ, TIN HỌC, CN SẢN XUẤT HÀNG TIÊU DÙNG, CN THỰC PHẨM </a:t>
            </a:r>
            <a:endParaRPr lang="en-US" sz="4000">
              <a:solidFill>
                <a:srgbClr val="C47378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A512C55-0F32-4ED1-FA61-6E0A25EFD8C8}"/>
              </a:ext>
            </a:extLst>
          </p:cNvPr>
          <p:cNvSpPr/>
          <p:nvPr/>
        </p:nvSpPr>
        <p:spPr>
          <a:xfrm>
            <a:off x="477838" y="1093788"/>
            <a:ext cx="5902325" cy="736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VÒNG 2. HÌNH THÀNH NHÓM MẢNH GHÉP</a:t>
            </a:r>
            <a:endParaRPr lang="vi-VN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7995FC-C458-56C0-7551-70D364B8E5C3}"/>
              </a:ext>
            </a:extLst>
          </p:cNvPr>
          <p:cNvSpPr/>
          <p:nvPr/>
        </p:nvSpPr>
        <p:spPr>
          <a:xfrm>
            <a:off x="474663" y="2028825"/>
            <a:ext cx="5900737" cy="464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2AC8B1-EE6A-57FA-92A8-7F3E96E853AD}"/>
              </a:ext>
            </a:extLst>
          </p:cNvPr>
          <p:cNvSpPr txBox="1"/>
          <p:nvPr/>
        </p:nvSpPr>
        <p:spPr>
          <a:xfrm>
            <a:off x="549275" y="2249488"/>
            <a:ext cx="5751513" cy="420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vi-VN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Các thành viên trong nhóm chuyên gia đánh số thứ tự từ 1 đến 6.</a:t>
            </a:r>
          </a:p>
          <a:p>
            <a:pPr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vi-VN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Các thành viên của nhóm chuyên gia có cùng số thứ tự di chuyển về 1 nhóm.</a:t>
            </a:r>
          </a:p>
          <a:p>
            <a:pPr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vi-VN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Các nhóm mảnh ghép lần lượt di chuyển theo sơ đồ.</a:t>
            </a:r>
          </a:p>
          <a:p>
            <a:pPr algn="just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vi-VN" sz="2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rPr>
              <a:t>Các chuyên gia lần lượt trình bày sản phẩm của mình. Các chuyên gia khác lắng nghe, nhận xét và phản biện.</a:t>
            </a:r>
            <a:endParaRPr lang="vi-VN" altLang="vi-VN" sz="28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Oswald" panose="00000500000000000000" pitchFamily="2" charset="0"/>
            </a:endParaRPr>
          </a:p>
        </p:txBody>
      </p:sp>
      <p:sp>
        <p:nvSpPr>
          <p:cNvPr id="15" name="Down Arrow 45">
            <a:extLst>
              <a:ext uri="{FF2B5EF4-FFF2-40B4-BE49-F238E27FC236}">
                <a16:creationId xmlns="" xmlns:a16="http://schemas.microsoft.com/office/drawing/2014/main" id="{A389F937-D184-E749-430D-77A41645B3C4}"/>
              </a:ext>
            </a:extLst>
          </p:cNvPr>
          <p:cNvSpPr/>
          <p:nvPr/>
        </p:nvSpPr>
        <p:spPr bwMode="auto">
          <a:xfrm>
            <a:off x="7854688" y="4527129"/>
            <a:ext cx="442912" cy="652462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DE9EDBB-F9E3-E20B-FDD1-F9C9DFE96945}"/>
              </a:ext>
            </a:extLst>
          </p:cNvPr>
          <p:cNvGrpSpPr/>
          <p:nvPr/>
        </p:nvGrpSpPr>
        <p:grpSpPr>
          <a:xfrm>
            <a:off x="9669197" y="1093788"/>
            <a:ext cx="2277579" cy="5023495"/>
            <a:chOff x="9669197" y="1093788"/>
            <a:chExt cx="2277579" cy="5023495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89ECE6F-2127-35E0-8979-6EC42F596B64}"/>
                </a:ext>
              </a:extLst>
            </p:cNvPr>
            <p:cNvSpPr/>
            <p:nvPr/>
          </p:nvSpPr>
          <p:spPr bwMode="auto">
            <a:xfrm>
              <a:off x="9687852" y="2066927"/>
              <a:ext cx="1770063" cy="8969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6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E1279D74-517A-95FD-A367-19229825B48C}"/>
                </a:ext>
              </a:extLst>
            </p:cNvPr>
            <p:cNvSpPr/>
            <p:nvPr/>
          </p:nvSpPr>
          <p:spPr bwMode="auto">
            <a:xfrm>
              <a:off x="9669197" y="3634408"/>
              <a:ext cx="1770063" cy="89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5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279280D-6DA0-3634-60E9-07C470A9AF86}"/>
                </a:ext>
              </a:extLst>
            </p:cNvPr>
            <p:cNvSpPr/>
            <p:nvPr/>
          </p:nvSpPr>
          <p:spPr bwMode="auto">
            <a:xfrm>
              <a:off x="9706508" y="5220345"/>
              <a:ext cx="1770063" cy="8969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4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17" name="Up Arrow 47">
              <a:extLst>
                <a:ext uri="{FF2B5EF4-FFF2-40B4-BE49-F238E27FC236}">
                  <a16:creationId xmlns="" xmlns:a16="http://schemas.microsoft.com/office/drawing/2014/main" id="{CF9179A4-7F33-06A1-9FE9-9335B37C9AF3}"/>
                </a:ext>
              </a:extLst>
            </p:cNvPr>
            <p:cNvSpPr/>
            <p:nvPr/>
          </p:nvSpPr>
          <p:spPr bwMode="auto">
            <a:xfrm>
              <a:off x="10332773" y="4527129"/>
              <a:ext cx="442913" cy="652462"/>
            </a:xfrm>
            <a:prstGeom prst="up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8" name="Up Arrow 48">
              <a:extLst>
                <a:ext uri="{FF2B5EF4-FFF2-40B4-BE49-F238E27FC236}">
                  <a16:creationId xmlns="" xmlns:a16="http://schemas.microsoft.com/office/drawing/2014/main" id="{DE2A3EA1-D597-1B72-FB00-4FB840D37DB6}"/>
                </a:ext>
              </a:extLst>
            </p:cNvPr>
            <p:cNvSpPr/>
            <p:nvPr/>
          </p:nvSpPr>
          <p:spPr bwMode="auto">
            <a:xfrm>
              <a:off x="10362233" y="2978511"/>
              <a:ext cx="442913" cy="650875"/>
            </a:xfrm>
            <a:prstGeom prst="up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7071B96C-BC8C-EB40-F965-65DD451BAD52}"/>
                </a:ext>
              </a:extLst>
            </p:cNvPr>
            <p:cNvSpPr/>
            <p:nvPr/>
          </p:nvSpPr>
          <p:spPr bwMode="auto">
            <a:xfrm>
              <a:off x="9669197" y="1093788"/>
              <a:ext cx="1770063" cy="801549"/>
            </a:xfrm>
            <a:prstGeom prst="rect">
              <a:avLst/>
            </a:prstGeom>
            <a:solidFill>
              <a:srgbClr val="038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CỤM 2</a:t>
              </a:r>
              <a:endParaRPr 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21" name="Arrow: Curved Left 20">
              <a:extLst>
                <a:ext uri="{FF2B5EF4-FFF2-40B4-BE49-F238E27FC236}">
                  <a16:creationId xmlns="" xmlns:a16="http://schemas.microsoft.com/office/drawing/2014/main" id="{FA36E96C-D5CD-B537-6A46-5DBC4FE2CC46}"/>
                </a:ext>
              </a:extLst>
            </p:cNvPr>
            <p:cNvSpPr/>
            <p:nvPr/>
          </p:nvSpPr>
          <p:spPr>
            <a:xfrm>
              <a:off x="11503864" y="2571752"/>
              <a:ext cx="442912" cy="2933696"/>
            </a:xfrm>
            <a:prstGeom prst="curvedLef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928C3D8-5E2F-3416-26AA-DECE635FACEB}"/>
              </a:ext>
            </a:extLst>
          </p:cNvPr>
          <p:cNvGrpSpPr/>
          <p:nvPr/>
        </p:nvGrpSpPr>
        <p:grpSpPr>
          <a:xfrm>
            <a:off x="6549057" y="1093788"/>
            <a:ext cx="2449427" cy="5023494"/>
            <a:chOff x="6549057" y="1093788"/>
            <a:chExt cx="2449427" cy="5023494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F463306-7311-853A-20FC-07E6A2EC36EE}"/>
                </a:ext>
              </a:extLst>
            </p:cNvPr>
            <p:cNvSpPr/>
            <p:nvPr/>
          </p:nvSpPr>
          <p:spPr bwMode="auto">
            <a:xfrm>
              <a:off x="7228421" y="2085008"/>
              <a:ext cx="1770063" cy="8969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1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DA9C28A-5E16-26C8-7A7E-681BD70A96A2}"/>
                </a:ext>
              </a:extLst>
            </p:cNvPr>
            <p:cNvSpPr/>
            <p:nvPr/>
          </p:nvSpPr>
          <p:spPr bwMode="auto">
            <a:xfrm>
              <a:off x="7182470" y="3616423"/>
              <a:ext cx="1770063" cy="8969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2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B5841FD6-461D-BE9E-DC0F-050990D99129}"/>
                </a:ext>
              </a:extLst>
            </p:cNvPr>
            <p:cNvSpPr/>
            <p:nvPr/>
          </p:nvSpPr>
          <p:spPr bwMode="auto">
            <a:xfrm>
              <a:off x="7228421" y="5220344"/>
              <a:ext cx="1770063" cy="89693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NHÓM SỐ 3</a:t>
              </a:r>
              <a:endPara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14" name="Down Arrow 44">
              <a:extLst>
                <a:ext uri="{FF2B5EF4-FFF2-40B4-BE49-F238E27FC236}">
                  <a16:creationId xmlns="" xmlns:a16="http://schemas.microsoft.com/office/drawing/2014/main" id="{328E611C-0423-C21B-04A4-10C41E70EEB9}"/>
                </a:ext>
              </a:extLst>
            </p:cNvPr>
            <p:cNvSpPr/>
            <p:nvPr/>
          </p:nvSpPr>
          <p:spPr bwMode="auto">
            <a:xfrm>
              <a:off x="7863246" y="2981946"/>
              <a:ext cx="442912" cy="652462"/>
            </a:xfrm>
            <a:prstGeom prst="down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686A60F-6B5C-6599-5D1D-5E80BE43EFBB}"/>
                </a:ext>
              </a:extLst>
            </p:cNvPr>
            <p:cNvSpPr/>
            <p:nvPr/>
          </p:nvSpPr>
          <p:spPr bwMode="auto">
            <a:xfrm>
              <a:off x="7228421" y="1093788"/>
              <a:ext cx="1770063" cy="801549"/>
            </a:xfrm>
            <a:prstGeom prst="rect">
              <a:avLst/>
            </a:prstGeom>
            <a:solidFill>
              <a:srgbClr val="038D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Bebas Neue Bold" panose="020B0606020202050201" pitchFamily="34" charset="0"/>
                  <a:cs typeface="Arial" pitchFamily="34" charset="0"/>
                </a:rPr>
                <a:t>CỤM 1</a:t>
              </a:r>
              <a:endParaRPr lang="vi-V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  <a:cs typeface="Arial" pitchFamily="34" charset="0"/>
              </a:endParaRPr>
            </a:p>
          </p:txBody>
        </p:sp>
        <p:sp>
          <p:nvSpPr>
            <p:cNvPr id="22" name="Arrow: Curved Right 21">
              <a:extLst>
                <a:ext uri="{FF2B5EF4-FFF2-40B4-BE49-F238E27FC236}">
                  <a16:creationId xmlns="" xmlns:a16="http://schemas.microsoft.com/office/drawing/2014/main" id="{0F98537A-0D43-B8A0-A972-0993D6A13F8D}"/>
                </a:ext>
              </a:extLst>
            </p:cNvPr>
            <p:cNvSpPr/>
            <p:nvPr/>
          </p:nvSpPr>
          <p:spPr>
            <a:xfrm rot="10800000" flipH="1">
              <a:off x="6549057" y="2571752"/>
              <a:ext cx="633413" cy="3025523"/>
            </a:xfrm>
            <a:prstGeom prst="curved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59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619518"/>
              </p:ext>
            </p:extLst>
          </p:nvPr>
        </p:nvGraphicFramePr>
        <p:xfrm>
          <a:off x="228600" y="990600"/>
          <a:ext cx="11582400" cy="547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891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90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20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98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</a:t>
                      </a:r>
                      <a:r>
                        <a:rPr lang="vi-VN" sz="2800" b="1" baseline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CHÍ</a:t>
                      </a:r>
                      <a:endParaRPr lang="vi-VN" sz="28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 tối</a:t>
                      </a:r>
                      <a:r>
                        <a:rPr lang="vi-VN" sz="2800" b="1" baseline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đa</a:t>
                      </a:r>
                      <a:endParaRPr lang="vi-VN" sz="28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Điểm đạt</a:t>
                      </a:r>
                      <a:r>
                        <a:rPr lang="vi-VN" sz="2800" b="1" baseline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được</a:t>
                      </a:r>
                      <a:endParaRPr lang="vi-VN" sz="2800" b="1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Ghi chú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Nội dung ngắn gọn, chính xác, bám sát kiến thức SGK</a:t>
                      </a:r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Lấy được ví dụ minh họa cho các nhân tố</a:t>
                      </a:r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Có các hình vẽ, icon minh họa sống động</a:t>
                      </a:r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Bố cục cân đối hài hòa, chữ to dễ đọc. Thông tin nhóm, lớp đầy đủ</a:t>
                      </a:r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Thuyết trình ngắn gọn, lưu loát, thu hút</a:t>
                      </a:r>
                      <a:r>
                        <a:rPr lang="en-US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vi-VN" sz="2800" kern="12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người nghe</a:t>
                      </a:r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TỔNG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#9Slide03 Oswald" panose="00000500000000000000" pitchFamily="2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84492" marR="84492" marT="42246" marB="42246"/>
                </a:tc>
                <a:tc>
                  <a:txBody>
                    <a:bodyPr/>
                    <a:lstStyle/>
                    <a:p>
                      <a:endParaRPr lang="vi-VN" sz="280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#9Slide03 Oswald" panose="00000500000000000000" pitchFamily="2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C88B0E9-1942-E93D-34FB-A273D90D274D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6213FB-5428-E411-27B3-FB289FF53681}"/>
              </a:ext>
            </a:extLst>
          </p:cNvPr>
          <p:cNvSpPr txBox="1"/>
          <p:nvPr/>
        </p:nvSpPr>
        <p:spPr>
          <a:xfrm>
            <a:off x="419100" y="89859"/>
            <a:ext cx="11391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47378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TIÊU CHÍ ĐÁNH GIÁ SẢN PHẨM</a:t>
            </a:r>
            <a:endParaRPr lang="en-US" sz="4000">
              <a:solidFill>
                <a:srgbClr val="C47378"/>
              </a:solidFill>
              <a:latin typeface="#9Slide03 Bebas Neue Bold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8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727556" y="107851"/>
            <a:ext cx="5251555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ĐIỆN TỬ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BBCC91D-D080-CAD7-53C4-633A779C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1" t="10791" r="8732" b="10991"/>
          <a:stretch/>
        </p:blipFill>
        <p:spPr>
          <a:xfrm>
            <a:off x="0" y="1"/>
            <a:ext cx="1833798" cy="15837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21587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3709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105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36951" y="2261293"/>
            <a:ext cx="7255238" cy="686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3083654"/>
            <a:ext cx="7255238" cy="686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801018" y="1213826"/>
            <a:ext cx="6585685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Tạo ra những thay đổi lớn trong phương thức SX, đời sống XH, hổ trợ tái tạo và bảo vệ môi trường.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93052" y="2458901"/>
            <a:ext cx="6272807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Là ngành CN mũi nhọn của nhiều nước.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93052" y="3231284"/>
            <a:ext cx="699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thước đo trình độ phát triển KT, kĩ thuật của mọi quốc gia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70241" y="489813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84167" y="511033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621975" y="434011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621975" y="559657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768966" y="4457227"/>
            <a:ext cx="7038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ngành CN non trẻ, đòi hỏi nguồn lao động có trình độ chuyên môn cao CSHT và CSVC – KT phát triển.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31064" y="5655216"/>
            <a:ext cx="707621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Sản phẩm phong phú, đa dạng, luôn thay đổi theo hướng HĐH.</a:t>
            </a:r>
            <a:r>
              <a:rPr lang="en-US" sz="2400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Ít gây ô nhiễm môi trường.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5621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368C45CE-9D4F-5B4B-7EE2-9DD23F1E5A7E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4116836" y="2597279"/>
            <a:ext cx="520115" cy="7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5972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1CB28A-79CC-96A5-49B2-B02A733B0D76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 flipV="1">
            <a:off x="4116834" y="4807187"/>
            <a:ext cx="505141" cy="5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>
            <a:off x="4116834" y="5402722"/>
            <a:ext cx="505141" cy="660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133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727556" y="107851"/>
            <a:ext cx="5251555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ĐIỆN TỬ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BBCC91D-D080-CAD7-53C4-633A779C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1" t="10791" r="8732" b="10991"/>
          <a:stretch/>
        </p:blipFill>
        <p:spPr>
          <a:xfrm>
            <a:off x="0" y="1"/>
            <a:ext cx="1833798" cy="1583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194FF2D-068B-326E-6A26-C326F26D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371442"/>
            <a:ext cx="8689296" cy="502600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CA5CDC06-BE5C-4760-781D-710116658E97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="" xmlns:a16="http://schemas.microsoft.com/office/drawing/2014/main" id="{D2987A4E-A92B-0F46-3531-3CE89E85EDF7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="" xmlns:a16="http://schemas.microsoft.com/office/drawing/2014/main" id="{C8F2C8C6-BF17-A31E-DEDD-BA964D2E7FED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="" xmlns:a16="http://schemas.microsoft.com/office/drawing/2014/main" id="{3B08CB30-3734-B040-2607-547F24ABD49D}"/>
              </a:ext>
            </a:extLst>
          </p:cNvPr>
          <p:cNvSpPr/>
          <p:nvPr/>
        </p:nvSpPr>
        <p:spPr>
          <a:xfrm>
            <a:off x="9428811" y="1750206"/>
            <a:ext cx="1441550" cy="523219"/>
          </a:xfrm>
          <a:prstGeom prst="wedgeRoundRectCallout">
            <a:avLst>
              <a:gd name="adj1" fmla="val 46758"/>
              <a:gd name="adj2" fmla="val 15354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NHẬT BẢN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="" xmlns:a16="http://schemas.microsoft.com/office/drawing/2014/main" id="{20D17C2B-81EA-5DAD-9D79-5511A0E4C808}"/>
              </a:ext>
            </a:extLst>
          </p:cNvPr>
          <p:cNvSpPr/>
          <p:nvPr/>
        </p:nvSpPr>
        <p:spPr>
          <a:xfrm>
            <a:off x="9876020" y="3779515"/>
            <a:ext cx="1441550" cy="523219"/>
          </a:xfrm>
          <a:prstGeom prst="wedgeRoundRectCallout">
            <a:avLst>
              <a:gd name="adj1" fmla="val -16674"/>
              <a:gd name="adj2" fmla="val -12435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HÀN QUỐC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D82D138-0F24-9736-6511-9887C2DD7446}"/>
              </a:ext>
            </a:extLst>
          </p:cNvPr>
          <p:cNvSpPr txBox="1"/>
          <p:nvPr/>
        </p:nvSpPr>
        <p:spPr>
          <a:xfrm>
            <a:off x="3162925" y="5836891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Oswald" panose="00000500000000000000" pitchFamily="2" charset="0"/>
              </a:rPr>
              <a:t>Các quốc gia có ngành CN điện tử phát triển nhất thế giới</a:t>
            </a:r>
          </a:p>
        </p:txBody>
      </p:sp>
    </p:spTree>
    <p:extLst>
      <p:ext uri="{BB962C8B-B14F-4D97-AF65-F5344CB8AC3E}">
        <p14:creationId xmlns:p14="http://schemas.microsoft.com/office/powerpoint/2010/main" val="186415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18589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0711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521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21975" y="1827194"/>
            <a:ext cx="7255238" cy="898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2871664"/>
            <a:ext cx="7255238" cy="8607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696088" y="1153866"/>
            <a:ext cx="6982170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ngành không thể thiếu trong cơ cấu CN của mọi quốc gia.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31064" y="1827194"/>
            <a:ext cx="6947194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Sản xuất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ra các hàng hoá thông dụng, phục vụ cuộc sống hằng ngày của người dân và xuất khẩu.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09593" y="2901420"/>
            <a:ext cx="6990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Tận dụng nguồn lao động tại chổ, huy động sức mạnh của các thành phần kinh tế.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70241" y="489813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84167" y="511033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621975" y="434011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621975" y="559657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768966" y="4457227"/>
            <a:ext cx="7038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Đòi hỏi vốn đầu tư ít, hoàn vốn nhanh, thời gia xây dựng ngắn, quy trình đơn giản.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31064" y="5655216"/>
            <a:ext cx="707621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Chịu ảnh hưởng từ nhân công, nguồn nguyên liệu và thị trường tiêu thụ sp, gây ô nhiễm môi trường không khí và nước.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2623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368C45CE-9D4F-5B4B-7EE2-9DD23F1E5A7E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 flipV="1">
            <a:off x="4116836" y="2276468"/>
            <a:ext cx="505139" cy="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2974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1CB28A-79CC-96A5-49B2-B02A733B0D76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 flipV="1">
            <a:off x="4116834" y="4807187"/>
            <a:ext cx="505141" cy="5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>
            <a:off x="4116834" y="5402722"/>
            <a:ext cx="505141" cy="660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B65B85C-23D9-0925-72B9-3244B4355965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2308F9-6AD8-0416-42E3-4C45CD67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28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AE0AED0-27E8-43D5-965C-C5312DC6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00" y="719256"/>
            <a:ext cx="3468528" cy="2449648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=""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=""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=""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=""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=""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=""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=""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=""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=""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=""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=""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=""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=""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Ủ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=""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Đ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=""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Ạ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=""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O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=""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=""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7C170E4-1221-4D05-BFAD-B6495469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513" y="669620"/>
            <a:ext cx="3340429" cy="2449648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="" xmlns:a16="http://schemas.microsoft.com/office/drawing/2014/main" id="{53F35ADF-F81A-4929-9A68-4F6F39E88963}"/>
              </a:ext>
            </a:extLst>
          </p:cNvPr>
          <p:cNvSpPr/>
          <p:nvPr/>
        </p:nvSpPr>
        <p:spPr>
          <a:xfrm>
            <a:off x="2272538" y="5845064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6343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build="p" animBg="1"/>
      <p:bldP spid="18" grpId="0" build="p" animBg="1"/>
      <p:bldP spid="19" grpId="0" build="p" animBg="1"/>
      <p:bldP spid="20" grpId="0" build="p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881495-53F4-5184-E389-57DD93BC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9B8FC0-3614-6649-6303-7A97E165F554}"/>
              </a:ext>
            </a:extLst>
          </p:cNvPr>
          <p:cNvSpPr txBox="1"/>
          <p:nvPr/>
        </p:nvSpPr>
        <p:spPr>
          <a:xfrm>
            <a:off x="3170420" y="6334780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sản xuất CN hàng tiêu dùng lớn nhất thế giới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12E58C-24D4-05B6-28F3-58DEAF16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371442"/>
            <a:ext cx="8554381" cy="50260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66BC8339-0E3A-77E8-7187-4F7D09E9AB49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="" xmlns:a16="http://schemas.microsoft.com/office/drawing/2014/main" id="{2F56B8E9-2BC9-3DC3-ACE2-F39E9A24E86D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FADFFF64-75DC-8AEB-72A4-29901574887A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="" xmlns:a16="http://schemas.microsoft.com/office/drawing/2014/main" id="{D4864A0C-2FB8-0C60-113E-DBA7AD684CE2}"/>
              </a:ext>
            </a:extLst>
          </p:cNvPr>
          <p:cNvSpPr/>
          <p:nvPr/>
        </p:nvSpPr>
        <p:spPr>
          <a:xfrm>
            <a:off x="9278911" y="1750206"/>
            <a:ext cx="1591450" cy="523219"/>
          </a:xfrm>
          <a:prstGeom prst="wedgeRoundRectCallout">
            <a:avLst>
              <a:gd name="adj1" fmla="val -26003"/>
              <a:gd name="adj2" fmla="val 16500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TRUNG QUỐC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D2EA6B9C-3B93-EC46-23E8-C15344721D21}"/>
              </a:ext>
            </a:extLst>
          </p:cNvPr>
          <p:cNvSpPr/>
          <p:nvPr/>
        </p:nvSpPr>
        <p:spPr>
          <a:xfrm>
            <a:off x="9876020" y="3253742"/>
            <a:ext cx="1441550" cy="523219"/>
          </a:xfrm>
          <a:prstGeom prst="wedgeRoundRectCallout">
            <a:avLst>
              <a:gd name="adj1" fmla="val 4124"/>
              <a:gd name="adj2" fmla="val -14154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NHẬT BẢN</a:t>
            </a:r>
          </a:p>
        </p:txBody>
      </p:sp>
    </p:spTree>
    <p:extLst>
      <p:ext uri="{BB962C8B-B14F-4D97-AF65-F5344CB8AC3E}">
        <p14:creationId xmlns:p14="http://schemas.microsoft.com/office/powerpoint/2010/main" val="31383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881495-53F4-5184-E389-57DD93BC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  <p:pic>
        <p:nvPicPr>
          <p:cNvPr id="9" name="Picture 8" descr="Kết quả hình ảnh cho textile industry in world map">
            <a:extLst>
              <a:ext uri="{FF2B5EF4-FFF2-40B4-BE49-F238E27FC236}">
                <a16:creationId xmlns="" xmlns:a16="http://schemas.microsoft.com/office/drawing/2014/main" id="{D5F9F747-50E5-FCDB-2183-5DBA675B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63" y="1110385"/>
            <a:ext cx="10022132" cy="52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9B8FC0-3614-6649-6303-7A97E165F554}"/>
              </a:ext>
            </a:extLst>
          </p:cNvPr>
          <p:cNvSpPr txBox="1"/>
          <p:nvPr/>
        </p:nvSpPr>
        <p:spPr>
          <a:xfrm>
            <a:off x="3170420" y="6334780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xuất khẩu dệt may lớn nhất thế giới</a:t>
            </a:r>
          </a:p>
        </p:txBody>
      </p:sp>
    </p:spTree>
    <p:extLst>
      <p:ext uri="{BB962C8B-B14F-4D97-AF65-F5344CB8AC3E}">
        <p14:creationId xmlns:p14="http://schemas.microsoft.com/office/powerpoint/2010/main" val="35720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18589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0711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903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21975" y="2141206"/>
            <a:ext cx="7255238" cy="679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3048055"/>
            <a:ext cx="7255238" cy="6843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801018" y="1138876"/>
            <a:ext cx="6861328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Cung cấp sản phẩm đáp ứng nhu cầu hằng ngày về ăn uống của con người.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67519" y="2258140"/>
            <a:ext cx="6947194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Thúc đẩy nông nghiệp phát triển. Tạo ra nhiều mặt hàng 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XK.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09593" y="3172400"/>
            <a:ext cx="699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Tạo việc làm và tăng thu nhập cho người lao động.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85231" y="458334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99157" y="479554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577042" y="3904577"/>
            <a:ext cx="7255238" cy="519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577042" y="4609063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640192" y="3962166"/>
            <a:ext cx="703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Sản phẩm của ngành 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CN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thực phẩm rất phhong phú, đa dạng. 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45122" y="4677459"/>
            <a:ext cx="695374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Nguyên liệu chủ yếu là các sản phẩm từ ngành trồng trọt, chăn nuôi, thuỷ sản.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2623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368C45CE-9D4F-5B4B-7EE2-9DD23F1E5A7E}"/>
              </a:ext>
            </a:extLst>
          </p:cNvPr>
          <p:cNvCxnSpPr>
            <a:cxnSpLocks/>
          </p:cNvCxnSpPr>
          <p:nvPr/>
        </p:nvCxnSpPr>
        <p:spPr>
          <a:xfrm flipV="1">
            <a:off x="4116836" y="2291458"/>
            <a:ext cx="505139" cy="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2974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1CB28A-79CC-96A5-49B2-B02A733B0D76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4131824" y="4164204"/>
            <a:ext cx="445218" cy="923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=""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 flipV="1">
            <a:off x="4131824" y="5076136"/>
            <a:ext cx="445218" cy="11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B65B85C-23D9-0925-72B9-3244B4355965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THỰC PHẨM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F0D9F4A-7A98-B68D-55A8-044025CF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63"/>
            <a:ext cx="1884774" cy="188477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10E26B7-7AFE-8E8E-1036-AFB30FE82F28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45A0D3-E4D9-CF8E-C031-E41B5FC2F4EC}"/>
              </a:ext>
            </a:extLst>
          </p:cNvPr>
          <p:cNvSpPr/>
          <p:nvPr/>
        </p:nvSpPr>
        <p:spPr>
          <a:xfrm>
            <a:off x="4559554" y="5667599"/>
            <a:ext cx="7255238" cy="697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D1D44CB-384A-E47C-820F-D4626413C1B5}"/>
              </a:ext>
            </a:extLst>
          </p:cNvPr>
          <p:cNvSpPr txBox="1"/>
          <p:nvPr/>
        </p:nvSpPr>
        <p:spPr>
          <a:xfrm>
            <a:off x="4696088" y="5814777"/>
            <a:ext cx="616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Vấn đề an toàn thực phẩm được chú trọng.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6A908907-F43A-9547-2C2D-EEA181252781}"/>
              </a:ext>
            </a:extLst>
          </p:cNvPr>
          <p:cNvCxnSpPr>
            <a:cxnSpLocks/>
            <a:stCxn id="28" idx="3"/>
            <a:endCxn id="41" idx="1"/>
          </p:cNvCxnSpPr>
          <p:nvPr/>
        </p:nvCxnSpPr>
        <p:spPr>
          <a:xfrm>
            <a:off x="4131824" y="5087932"/>
            <a:ext cx="427730" cy="92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3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  <p:bldP spid="31" grpId="0"/>
      <p:bldP spid="41" grpId="0" animBg="1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THỰC PHẨM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5A3828-C5F9-B412-71BD-1E4E1B17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63"/>
            <a:ext cx="1884774" cy="18847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D4E0E8A-06D5-F855-7C94-B9BB4E57C3D5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2F0B458-A9BD-03EA-64A0-7CE754FD628F}"/>
              </a:ext>
            </a:extLst>
          </p:cNvPr>
          <p:cNvSpPr txBox="1"/>
          <p:nvPr/>
        </p:nvSpPr>
        <p:spPr>
          <a:xfrm>
            <a:off x="3282849" y="6261574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sản xuất CN thực phẩm lớn nhất thế giới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679049F-9BEC-B764-3A9B-C7788536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123677"/>
            <a:ext cx="8554381" cy="502600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="" xmlns:a16="http://schemas.microsoft.com/office/drawing/2014/main" id="{7C309930-A6CC-31FE-95E6-021CFD3ABBDC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="" xmlns:a16="http://schemas.microsoft.com/office/drawing/2014/main" id="{D288D36F-556C-8E47-DC2A-D865809D7B4C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510D4085-98D6-5B1A-E7E8-ABBF670FD8C2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9E9FBC91-FD7D-91AC-9909-43F37F8E9B72}"/>
              </a:ext>
            </a:extLst>
          </p:cNvPr>
          <p:cNvSpPr/>
          <p:nvPr/>
        </p:nvSpPr>
        <p:spPr>
          <a:xfrm>
            <a:off x="9699886" y="3253742"/>
            <a:ext cx="1617684" cy="523219"/>
          </a:xfrm>
          <a:prstGeom prst="wedgeRoundRectCallout">
            <a:avLst>
              <a:gd name="adj1" fmla="val -70746"/>
              <a:gd name="adj2" fmla="val -17019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30106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2B4E48-9BEA-4FCC-5C2D-06A5C7F46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933" t="20381" r="13222" b="9560"/>
          <a:stretch/>
        </p:blipFill>
        <p:spPr>
          <a:xfrm>
            <a:off x="4557010" y="2203554"/>
            <a:ext cx="7634990" cy="46544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4B3D454-5D71-EC3D-AE74-FBCC291A9C15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22C161-C623-F0C7-D98A-23291278CBA2}"/>
              </a:ext>
            </a:extLst>
          </p:cNvPr>
          <p:cNvSpPr/>
          <p:nvPr/>
        </p:nvSpPr>
        <p:spPr>
          <a:xfrm>
            <a:off x="2848132" y="167811"/>
            <a:ext cx="6490740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DIỄN ĐÀN HÔM NAY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EA6E4C-690A-F227-1F23-2DFFED069609}"/>
              </a:ext>
            </a:extLst>
          </p:cNvPr>
          <p:cNvSpPr txBox="1"/>
          <p:nvPr/>
        </p:nvSpPr>
        <p:spPr>
          <a:xfrm>
            <a:off x="1708879" y="1203488"/>
            <a:ext cx="8799226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1: Lãng phí lương thực và hướng giải quyết</a:t>
            </a:r>
            <a:endParaRPr lang="en-US" sz="3600">
              <a:solidFill>
                <a:srgbClr val="FF000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0A3231-CB32-C0E0-2658-8D2F1C54AF1E}"/>
              </a:ext>
            </a:extLst>
          </p:cNvPr>
          <p:cNvSpPr txBox="1"/>
          <p:nvPr/>
        </p:nvSpPr>
        <p:spPr>
          <a:xfrm>
            <a:off x="810671" y="2702581"/>
            <a:ext cx="5991583" cy="391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Xem clip, hãy: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Note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3 ý kiến trên một tờ giấy trong vòng 5 phút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&gt;&gt;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chuyển cho người bên cạnh;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Oswald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Tiếp tục như vậy cho đến khi tất cả mọi người đều viết ý kiến của mình, có thể lặp lại vòng khác;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Oswald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iến hành thảo luận, đánh giá các ý kiến, chọn ý kiến hay, hợp lý nhất để báo cáo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Oswald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AA379B-0DA8-A2E4-52CA-42E737D86CA9}"/>
              </a:ext>
            </a:extLst>
          </p:cNvPr>
          <p:cNvSpPr/>
          <p:nvPr/>
        </p:nvSpPr>
        <p:spPr>
          <a:xfrm>
            <a:off x="539575" y="2256049"/>
            <a:ext cx="6864516" cy="44274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3 Oswald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2B2572-080A-0574-CE9A-FFD2D76F35C3}"/>
              </a:ext>
            </a:extLst>
          </p:cNvPr>
          <p:cNvSpPr txBox="1"/>
          <p:nvPr/>
        </p:nvSpPr>
        <p:spPr>
          <a:xfrm>
            <a:off x="1993691" y="2064048"/>
            <a:ext cx="410230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#9Slide03 Bebas Neue Bold" panose="020B0606020202050201" pitchFamily="34" charset="0"/>
              </a:rPr>
              <a:t>CHUYÊN GIA ẨM THỰC</a:t>
            </a:r>
          </a:p>
        </p:txBody>
      </p:sp>
    </p:spTree>
    <p:extLst>
      <p:ext uri="{BB962C8B-B14F-4D97-AF65-F5344CB8AC3E}">
        <p14:creationId xmlns:p14="http://schemas.microsoft.com/office/powerpoint/2010/main" val="9803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168680A2-9322-530D-7BCC-4A5448A66AE6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98804E4-DF6C-19B5-0735-22CB34F652A8}"/>
              </a:ext>
            </a:extLst>
          </p:cNvPr>
          <p:cNvSpPr/>
          <p:nvPr/>
        </p:nvSpPr>
        <p:spPr>
          <a:xfrm>
            <a:off x="2848132" y="167811"/>
            <a:ext cx="6490740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DIỄN ĐÀN HÔM NAY</a:t>
            </a:r>
          </a:p>
        </p:txBody>
      </p:sp>
      <p:pic>
        <p:nvPicPr>
          <p:cNvPr id="4" name="Thuc an lang phi tren the gioi">
            <a:hlinkClick r:id="" action="ppaction://media"/>
            <a:extLst>
              <a:ext uri="{FF2B5EF4-FFF2-40B4-BE49-F238E27FC236}">
                <a16:creationId xmlns="" xmlns:a16="http://schemas.microsoft.com/office/drawing/2014/main" id="{C84CD289-15E5-F2D1-C381-4AE90837E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414" y="1077059"/>
            <a:ext cx="9618858" cy="56393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C79E77-ABA6-ED29-21E2-3C8D934DF1D9}"/>
              </a:ext>
            </a:extLst>
          </p:cNvPr>
          <p:cNvSpPr txBox="1"/>
          <p:nvPr/>
        </p:nvSpPr>
        <p:spPr>
          <a:xfrm>
            <a:off x="194788" y="1833076"/>
            <a:ext cx="1918741" cy="341632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ĐỀ: Lãng phí lương thực và hướng giải quyết</a:t>
            </a:r>
            <a:endParaRPr lang="en-US" sz="3600">
              <a:solidFill>
                <a:srgbClr val="FF000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6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2B4E48-9BEA-4FCC-5C2D-06A5C7F46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933" t="20381" r="13222" b="9560"/>
          <a:stretch/>
        </p:blipFill>
        <p:spPr>
          <a:xfrm>
            <a:off x="4557010" y="2203554"/>
            <a:ext cx="7634990" cy="46544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B4B3D454-5D71-EC3D-AE74-FBCC291A9C15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D22C161-C623-F0C7-D98A-23291278CBA2}"/>
              </a:ext>
            </a:extLst>
          </p:cNvPr>
          <p:cNvSpPr/>
          <p:nvPr/>
        </p:nvSpPr>
        <p:spPr>
          <a:xfrm>
            <a:off x="2848132" y="167811"/>
            <a:ext cx="6490740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DIỄN ĐÀN HÔM NAY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99F880-A9B4-DCA4-439A-2DE54FF7138E}"/>
              </a:ext>
            </a:extLst>
          </p:cNvPr>
          <p:cNvSpPr txBox="1"/>
          <p:nvPr/>
        </p:nvSpPr>
        <p:spPr>
          <a:xfrm>
            <a:off x="1816308" y="1345232"/>
            <a:ext cx="8829206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2: Công nghiệp điện tử - tin học</a:t>
            </a:r>
            <a:endParaRPr lang="en-US" sz="3600">
              <a:solidFill>
                <a:srgbClr val="FF0000"/>
              </a:solidFill>
              <a:effectLst/>
              <a:latin typeface="#9Slide03 Oswald" panose="000005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AEDA8F-10A7-0F80-D4E3-930E81A69C63}"/>
              </a:ext>
            </a:extLst>
          </p:cNvPr>
          <p:cNvSpPr txBox="1"/>
          <p:nvPr/>
        </p:nvSpPr>
        <p:spPr>
          <a:xfrm>
            <a:off x="945582" y="3347159"/>
            <a:ext cx="6354628" cy="280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Thảo luận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cặp đôi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Note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trên một tờ giấy trong vòng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3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phút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#9Slide03 Oswald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 thích tại sao CN điện tử - tin học là ngành công nghiệp mũi nhọn của nhiều nước.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500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Trình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Oswald" panose="00000500000000000000" pitchFamily="2" charset="0"/>
                <a:ea typeface="Cambria" panose="02040503050406030204" pitchFamily="18" charset="0"/>
                <a:cs typeface="Cambria" panose="02040503050406030204" pitchFamily="18" charset="0"/>
              </a:rPr>
              <a:t> bày trước lớp, tổng hợp ý kiến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Oswald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E1B2E15-7CFE-2468-7684-7E05CE6C4277}"/>
              </a:ext>
            </a:extLst>
          </p:cNvPr>
          <p:cNvSpPr/>
          <p:nvPr/>
        </p:nvSpPr>
        <p:spPr>
          <a:xfrm>
            <a:off x="674486" y="2900627"/>
            <a:ext cx="6864516" cy="34402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#9Slide03 Oswald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DC1AF6-A8DE-934E-5EFB-4FBEBB94ADEB}"/>
              </a:ext>
            </a:extLst>
          </p:cNvPr>
          <p:cNvSpPr txBox="1"/>
          <p:nvPr/>
        </p:nvSpPr>
        <p:spPr>
          <a:xfrm>
            <a:off x="1919342" y="2600240"/>
            <a:ext cx="44071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#9Slide03 Bebas Neue Bold" panose="020B0606020202050201" pitchFamily="34" charset="0"/>
              </a:rPr>
              <a:t>KĨ SƯ công nghệ thông tin - IT</a:t>
            </a:r>
          </a:p>
        </p:txBody>
      </p:sp>
    </p:spTree>
    <p:extLst>
      <p:ext uri="{BB962C8B-B14F-4D97-AF65-F5344CB8AC3E}">
        <p14:creationId xmlns:p14="http://schemas.microsoft.com/office/powerpoint/2010/main" val="35616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E9B698-C0B8-84B0-7F5B-94876256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ADB4320-E13A-0746-D894-DA91F3095950}"/>
              </a:ext>
            </a:extLst>
          </p:cNvPr>
          <p:cNvGrpSpPr/>
          <p:nvPr/>
        </p:nvGrpSpPr>
        <p:grpSpPr>
          <a:xfrm>
            <a:off x="6710220" y="312420"/>
            <a:ext cx="5227320" cy="6233159"/>
            <a:chOff x="6710221" y="312420"/>
            <a:chExt cx="5227320" cy="623315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5F6CDD1-3627-C4D6-0F1F-3A1E5E60A45C}"/>
                </a:ext>
              </a:extLst>
            </p:cNvPr>
            <p:cNvSpPr/>
            <p:nvPr/>
          </p:nvSpPr>
          <p:spPr>
            <a:xfrm>
              <a:off x="6710221" y="312420"/>
              <a:ext cx="5227320" cy="623315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10E25FB-EB59-83DF-18CA-0342BBB851E9}"/>
                </a:ext>
              </a:extLst>
            </p:cNvPr>
            <p:cNvSpPr txBox="1"/>
            <p:nvPr/>
          </p:nvSpPr>
          <p:spPr>
            <a:xfrm>
              <a:off x="6710221" y="612220"/>
              <a:ext cx="5227320" cy="646331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effectLst/>
                  <a:latin typeface="#9Slide03 Oswal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THÁCH THỨC CHO EM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63C7EE-ED3D-6DE9-D0E0-6AF886B51FCB}"/>
              </a:ext>
            </a:extLst>
          </p:cNvPr>
          <p:cNvSpPr txBox="1"/>
          <p:nvPr/>
        </p:nvSpPr>
        <p:spPr>
          <a:xfrm>
            <a:off x="7180287" y="1669322"/>
            <a:ext cx="4287187" cy="206210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1. Vẽ biểu đồ thể hiện sản lượng dầu mỏ và điện của thế giới giai đoạn 2000 – 2019 và nhận xét.</a:t>
            </a:r>
            <a:endParaRPr lang="en-US" sz="32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2ED878-9379-CC49-8C7E-2E8D120F7230}"/>
              </a:ext>
            </a:extLst>
          </p:cNvPr>
          <p:cNvSpPr txBox="1"/>
          <p:nvPr/>
        </p:nvSpPr>
        <p:spPr>
          <a:xfrm>
            <a:off x="7180288" y="4131810"/>
            <a:ext cx="4334147" cy="206210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2. Trả lời của hỏi “Tại sao, sản lượng tiêu thụ điện là tiêu chí để đánh giá sự phát triển của một quốc gia”. </a:t>
            </a:r>
            <a:endParaRPr lang="en-US" sz="32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7E32DB-2BED-3394-9795-2357CAAB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=""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=""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=""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=""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=""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=""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=""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=""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=""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=""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=""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=""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Ũ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=""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I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=""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=""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=""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Ọ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=""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=""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=""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FE00E9-8069-4852-85A4-C87847435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1" t="19262" r="12591" b="15875"/>
          <a:stretch/>
        </p:blipFill>
        <p:spPr>
          <a:xfrm>
            <a:off x="6540674" y="708452"/>
            <a:ext cx="3434576" cy="2471256"/>
          </a:xfrm>
          <a:prstGeom prst="rect">
            <a:avLst/>
          </a:prstGeom>
        </p:spPr>
      </p:pic>
      <p:pic>
        <p:nvPicPr>
          <p:cNvPr id="24" name="Picture 23" descr="A picture containing lamp, light&#10;&#10;Description automatically generated">
            <a:extLst>
              <a:ext uri="{FF2B5EF4-FFF2-40B4-BE49-F238E27FC236}">
                <a16:creationId xmlns="" xmlns:a16="http://schemas.microsoft.com/office/drawing/2014/main" id="{E2EC2AE6-4AA0-4761-8355-450EBE179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81" y="0"/>
            <a:ext cx="2458309" cy="3663727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="" xmlns:a16="http://schemas.microsoft.com/office/drawing/2014/main" id="{B4228843-08A1-40C2-AA2D-9600EC0F97A8}"/>
              </a:ext>
            </a:extLst>
          </p:cNvPr>
          <p:cNvSpPr/>
          <p:nvPr/>
        </p:nvSpPr>
        <p:spPr>
          <a:xfrm>
            <a:off x="2255140" y="5835230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30505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build="p" animBg="1"/>
      <p:bldP spid="18" grpId="0" build="p" animBg="1"/>
      <p:bldP spid="19" grpId="0" build="p" animBg="1"/>
      <p:bldP spid="20" grpId="0" build="p" animBg="1"/>
      <p:bldP spid="21" grpId="0" build="p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star, outdoor object&#10;&#10;Description automatically generated">
            <a:extLst>
              <a:ext uri="{FF2B5EF4-FFF2-40B4-BE49-F238E27FC236}">
                <a16:creationId xmlns="" xmlns:a16="http://schemas.microsoft.com/office/drawing/2014/main" id="{F8791E02-AEF8-431A-A27B-B52E70E18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4" y="471300"/>
            <a:ext cx="3966450" cy="2643727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=""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=""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=""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=""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=""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=""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=""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=""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=""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=""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=""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=""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=""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Ự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=""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C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=""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P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=""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=""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Ẩ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=""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=""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 descr="A close-up of a microscope&#10;&#10;Description automatically generated with low confidence">
            <a:extLst>
              <a:ext uri="{FF2B5EF4-FFF2-40B4-BE49-F238E27FC236}">
                <a16:creationId xmlns="" xmlns:a16="http://schemas.microsoft.com/office/drawing/2014/main" id="{E32F33A0-D224-4F7F-8AB1-61624E250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48" y="704809"/>
            <a:ext cx="3561887" cy="2176708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="" xmlns:a16="http://schemas.microsoft.com/office/drawing/2014/main" id="{C0E7572F-2F05-4C2E-9051-592B130C9710}"/>
              </a:ext>
            </a:extLst>
          </p:cNvPr>
          <p:cNvSpPr/>
          <p:nvPr/>
        </p:nvSpPr>
        <p:spPr>
          <a:xfrm>
            <a:off x="2262719" y="5828065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T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="" xmlns:a16="http://schemas.microsoft.com/office/drawing/2014/main" id="{A708742A-5C83-41F5-9014-C5E0609416E4}"/>
              </a:ext>
            </a:extLst>
          </p:cNvPr>
          <p:cNvSpPr/>
          <p:nvPr/>
        </p:nvSpPr>
        <p:spPr>
          <a:xfrm>
            <a:off x="9864496" y="5845064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73443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=""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=""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=""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=""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=""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=""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=""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=""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=""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=""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=""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=""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4396786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Ê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=""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5492702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U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=""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6567280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D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=""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7622337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Ù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=""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8694944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=""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983999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G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=""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=""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A bowl of soup&#10;&#10;Description automatically generated with low confidence">
            <a:extLst>
              <a:ext uri="{FF2B5EF4-FFF2-40B4-BE49-F238E27FC236}">
                <a16:creationId xmlns="" xmlns:a16="http://schemas.microsoft.com/office/drawing/2014/main" id="{A7E2233B-1AB4-48C9-B47D-8067ABAE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39" y="264660"/>
            <a:ext cx="3358839" cy="3358839"/>
          </a:xfrm>
          <a:prstGeom prst="rect">
            <a:avLst/>
          </a:prstGeom>
        </p:spPr>
      </p:pic>
      <p:pic>
        <p:nvPicPr>
          <p:cNvPr id="24" name="Picture 23" descr="A caterpillar on a leaf&#10;&#10;Description automatically generated with medium confidence">
            <a:extLst>
              <a:ext uri="{FF2B5EF4-FFF2-40B4-BE49-F238E27FC236}">
                <a16:creationId xmlns="" xmlns:a16="http://schemas.microsoft.com/office/drawing/2014/main" id="{780FC838-9F11-40BA-A85E-C8AB63A65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1" y="111333"/>
            <a:ext cx="4518887" cy="3859129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="" xmlns:a16="http://schemas.microsoft.com/office/drawing/2014/main" id="{3E7ED052-1B68-4BC4-8BF8-5D302E3215FC}"/>
              </a:ext>
            </a:extLst>
          </p:cNvPr>
          <p:cNvSpPr/>
          <p:nvPr/>
        </p:nvSpPr>
        <p:spPr>
          <a:xfrm>
            <a:off x="2295784" y="5835230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T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="" xmlns:a16="http://schemas.microsoft.com/office/drawing/2014/main" id="{295F31E0-BA19-48AC-9078-8F77F3D95ABF}"/>
              </a:ext>
            </a:extLst>
          </p:cNvPr>
          <p:cNvSpPr/>
          <p:nvPr/>
        </p:nvSpPr>
        <p:spPr>
          <a:xfrm>
            <a:off x="3335210" y="5846380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841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1284CA7F-B696-4085-84C6-CD668817E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858A10F4-B847-4777-BC82-782F6FB36E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8883B597-C9A1-46EF-AB6B-71DF0B1ED4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8DBC4487-76D3-4829-9B7D-316D34394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3" y="3826725"/>
            <a:ext cx="2129620" cy="239957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A0B38421-369F-445C-9543-5BC17BC090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AA9CE81-CAF0-41E3-8E73-CAFA13A0B1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5" descr="L_W">
            <a:extLst>
              <a:ext uri="{FF2B5EF4-FFF2-40B4-BE49-F238E27FC236}">
                <a16:creationId xmlns="" xmlns:a16="http://schemas.microsoft.com/office/drawing/2014/main" id="{BC733937-AE32-4BAE-A11C-11DF37CC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193" y="214917"/>
            <a:ext cx="2781723" cy="23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="" xmlns:a16="http://schemas.microsoft.com/office/drawing/2014/main" id="{25593F19-43AE-46C0-B611-838F81A0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7" y="368679"/>
            <a:ext cx="2349991" cy="3032247"/>
          </a:xfrm>
          <a:prstGeom prst="rect">
            <a:avLst/>
          </a:prstGeom>
        </p:spPr>
      </p:pic>
      <p:pic>
        <p:nvPicPr>
          <p:cNvPr id="6" name="Picture 16" descr="L_N">
            <a:extLst>
              <a:ext uri="{FF2B5EF4-FFF2-40B4-BE49-F238E27FC236}">
                <a16:creationId xmlns="" xmlns:a16="http://schemas.microsoft.com/office/drawing/2014/main" id="{7C80701B-53A8-4DE3-81C5-F4A66C12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0541" y="3810893"/>
            <a:ext cx="1928908" cy="24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L_I">
            <a:extLst>
              <a:ext uri="{FF2B5EF4-FFF2-40B4-BE49-F238E27FC236}">
                <a16:creationId xmlns="" xmlns:a16="http://schemas.microsoft.com/office/drawing/2014/main" id="{683E8A61-AD4C-4DCA-9102-8BEA0A97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974" y="2245093"/>
            <a:ext cx="867266" cy="24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0983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014E839-067B-CC58-FEDA-99B4F07F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FA34A6A-04B9-3ABC-4A76-8F1DE20765F7}"/>
              </a:ext>
            </a:extLst>
          </p:cNvPr>
          <p:cNvSpPr/>
          <p:nvPr/>
        </p:nvSpPr>
        <p:spPr>
          <a:xfrm>
            <a:off x="549724" y="1019331"/>
            <a:ext cx="10957809" cy="2409669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9AC50C-7CBC-A6EA-4CA9-179E7686E3AC}"/>
              </a:ext>
            </a:extLst>
          </p:cNvPr>
          <p:cNvSpPr txBox="1"/>
          <p:nvPr/>
        </p:nvSpPr>
        <p:spPr>
          <a:xfrm>
            <a:off x="624674" y="1100780"/>
            <a:ext cx="10882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#9Slide03 Bebas Neue Bold" panose="020B0606020202050201" pitchFamily="34" charset="0"/>
              </a:rPr>
              <a:t>BÀI 29</a:t>
            </a:r>
          </a:p>
          <a:p>
            <a:pPr algn="ctr"/>
            <a:r>
              <a:rPr lang="en-US" sz="8000">
                <a:solidFill>
                  <a:schemeClr val="bg1"/>
                </a:solidFill>
                <a:latin typeface="#9Slide03 Bebas Neue Bold" panose="020B0606020202050201" pitchFamily="34" charset="0"/>
              </a:rPr>
              <a:t>ĐỊA LÍ MỘT SỐ NGÀNH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211769225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="" xmlns:a16="http://schemas.microsoft.com/office/drawing/2014/main" id="{3D778DCC-E138-425A-8B58-00A65F452849}"/>
              </a:ext>
            </a:extLst>
          </p:cNvPr>
          <p:cNvGrpSpPr/>
          <p:nvPr/>
        </p:nvGrpSpPr>
        <p:grpSpPr>
          <a:xfrm>
            <a:off x="4328174" y="1017548"/>
            <a:ext cx="7019380" cy="1463000"/>
            <a:chOff x="6623225" y="2035928"/>
            <a:chExt cx="7019380" cy="1463000"/>
          </a:xfrm>
        </p:grpSpPr>
        <p:sp>
          <p:nvSpPr>
            <p:cNvPr id="5" name="矩形 20">
              <a:extLst>
                <a:ext uri="{FF2B5EF4-FFF2-40B4-BE49-F238E27FC236}">
                  <a16:creationId xmlns="" xmlns:a16="http://schemas.microsoft.com/office/drawing/2014/main" id="{F3056412-B656-4158-A51C-44C58259A5D0}"/>
                </a:ext>
              </a:extLst>
            </p:cNvPr>
            <p:cNvSpPr/>
            <p:nvPr/>
          </p:nvSpPr>
          <p:spPr>
            <a:xfrm>
              <a:off x="7152166" y="2458602"/>
              <a:ext cx="6490439" cy="1020722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21">
              <a:extLst>
                <a:ext uri="{FF2B5EF4-FFF2-40B4-BE49-F238E27FC236}">
                  <a16:creationId xmlns="" xmlns:a16="http://schemas.microsoft.com/office/drawing/2014/main" id="{35F7EF70-5424-47BE-BABE-76F50C88EEC7}"/>
                </a:ext>
              </a:extLst>
            </p:cNvPr>
            <p:cNvSpPr txBox="1"/>
            <p:nvPr/>
          </p:nvSpPr>
          <p:spPr>
            <a:xfrm>
              <a:off x="7896381" y="2548784"/>
              <a:ext cx="5611313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Trình bày được vai trò, đặc điểm, phân bố của công nghiệp khai thác than, dầu khí, quặng kim loại.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7" name="图片 4">
              <a:extLst>
                <a:ext uri="{FF2B5EF4-FFF2-40B4-BE49-F238E27FC236}">
                  <a16:creationId xmlns="" xmlns:a16="http://schemas.microsoft.com/office/drawing/2014/main" id="{AC59A284-A17E-49E6-BE9A-E10C2FB2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3225" y="2035928"/>
              <a:ext cx="1019813" cy="14630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83071AB-65A1-4C39-AF5C-27C373828399}"/>
              </a:ext>
            </a:extLst>
          </p:cNvPr>
          <p:cNvGrpSpPr/>
          <p:nvPr/>
        </p:nvGrpSpPr>
        <p:grpSpPr>
          <a:xfrm>
            <a:off x="4365201" y="2785484"/>
            <a:ext cx="6982353" cy="1580738"/>
            <a:chOff x="6660252" y="2075348"/>
            <a:chExt cx="6465063" cy="1580738"/>
          </a:xfrm>
        </p:grpSpPr>
        <p:sp>
          <p:nvSpPr>
            <p:cNvPr id="9" name="矩形 20">
              <a:extLst>
                <a:ext uri="{FF2B5EF4-FFF2-40B4-BE49-F238E27FC236}">
                  <a16:creationId xmlns="" xmlns:a16="http://schemas.microsoft.com/office/drawing/2014/main" id="{29F5FA4C-8C31-4DFA-9C53-2D993FDEC748}"/>
                </a:ext>
              </a:extLst>
            </p:cNvPr>
            <p:cNvSpPr/>
            <p:nvPr/>
          </p:nvSpPr>
          <p:spPr>
            <a:xfrm>
              <a:off x="7152166" y="2193086"/>
              <a:ext cx="5973149" cy="1463000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21">
              <a:extLst>
                <a:ext uri="{FF2B5EF4-FFF2-40B4-BE49-F238E27FC236}">
                  <a16:creationId xmlns="" xmlns:a16="http://schemas.microsoft.com/office/drawing/2014/main" id="{D8220327-48EF-4451-A2C3-10032498026D}"/>
                </a:ext>
              </a:extLst>
            </p:cNvPr>
            <p:cNvSpPr txBox="1"/>
            <p:nvPr/>
          </p:nvSpPr>
          <p:spPr>
            <a:xfrm>
              <a:off x="7769710" y="2371680"/>
              <a:ext cx="5228933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Trình bày được vai trò, đặc điểm và phân bố của CN điện lực, công nghiệp điện tử - tin học, công nghiệp sản xuất hàng tiêu dùng và công nghiệp thực phẩm.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11" name="图片 4">
              <a:extLst>
                <a:ext uri="{FF2B5EF4-FFF2-40B4-BE49-F238E27FC236}">
                  <a16:creationId xmlns="" xmlns:a16="http://schemas.microsoft.com/office/drawing/2014/main" id="{3F2E3297-AC75-496B-A1EB-9E732CEA5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0252" y="2075348"/>
              <a:ext cx="1019813" cy="1463000"/>
            </a:xfrm>
            <a:prstGeom prst="rect">
              <a:avLst/>
            </a:prstGeom>
          </p:spPr>
        </p:pic>
      </p:grpSp>
      <p:grpSp>
        <p:nvGrpSpPr>
          <p:cNvPr id="12" name="组合 7">
            <a:extLst>
              <a:ext uri="{FF2B5EF4-FFF2-40B4-BE49-F238E27FC236}">
                <a16:creationId xmlns="" xmlns:a16="http://schemas.microsoft.com/office/drawing/2014/main" id="{469DEAFC-E9A7-43B4-853B-9FC8432ACAB9}"/>
              </a:ext>
            </a:extLst>
          </p:cNvPr>
          <p:cNvGrpSpPr/>
          <p:nvPr/>
        </p:nvGrpSpPr>
        <p:grpSpPr>
          <a:xfrm>
            <a:off x="4328174" y="4429822"/>
            <a:ext cx="7019380" cy="1463000"/>
            <a:chOff x="6623225" y="2035928"/>
            <a:chExt cx="6502090" cy="1463000"/>
          </a:xfrm>
        </p:grpSpPr>
        <p:sp>
          <p:nvSpPr>
            <p:cNvPr id="13" name="矩形 20">
              <a:extLst>
                <a:ext uri="{FF2B5EF4-FFF2-40B4-BE49-F238E27FC236}">
                  <a16:creationId xmlns="" xmlns:a16="http://schemas.microsoft.com/office/drawing/2014/main" id="{59764B13-3E8B-48E3-9790-D86B5F23213A}"/>
                </a:ext>
              </a:extLst>
            </p:cNvPr>
            <p:cNvSpPr/>
            <p:nvPr/>
          </p:nvSpPr>
          <p:spPr>
            <a:xfrm>
              <a:off x="7152166" y="2458602"/>
              <a:ext cx="5973149" cy="1020722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21">
              <a:extLst>
                <a:ext uri="{FF2B5EF4-FFF2-40B4-BE49-F238E27FC236}">
                  <a16:creationId xmlns="" xmlns:a16="http://schemas.microsoft.com/office/drawing/2014/main" id="{03A3EC5E-F0D2-49E3-B9EA-19C04C52988D}"/>
                </a:ext>
              </a:extLst>
            </p:cNvPr>
            <p:cNvSpPr txBox="1"/>
            <p:nvPr/>
          </p:nvSpPr>
          <p:spPr>
            <a:xfrm>
              <a:off x="7767449" y="2728897"/>
              <a:ext cx="522893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Giải thích được sự phân bố của các ngành công nghiệp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15" name="图片 4">
              <a:extLst>
                <a:ext uri="{FF2B5EF4-FFF2-40B4-BE49-F238E27FC236}">
                  <a16:creationId xmlns="" xmlns:a16="http://schemas.microsoft.com/office/drawing/2014/main" id="{2749B645-850A-440F-B67E-0CD77EFE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3225" y="2035928"/>
              <a:ext cx="1019813" cy="1463000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1B6F0CA-D918-49D7-913B-047927FFA297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EC8DB3-5DE5-4C63-B924-71BA9DB303E6}"/>
              </a:ext>
            </a:extLst>
          </p:cNvPr>
          <p:cNvSpPr txBox="1"/>
          <p:nvPr/>
        </p:nvSpPr>
        <p:spPr>
          <a:xfrm>
            <a:off x="3987383" y="4726"/>
            <a:ext cx="4227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MỤC TIÊU BÀI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3B4B127-B48D-D575-2C75-DFEC0EB8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72" y="1734112"/>
            <a:ext cx="3991930" cy="37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tx1"/>
          </a:solidFill>
          <a:prstDash val="dash"/>
        </a:ln>
      </a:spPr>
      <a:bodyPr wrap="square">
        <a:spAutoFit/>
      </a:bodyPr>
      <a:lstStyle>
        <a:defPPr algn="just">
          <a:defRPr sz="3600">
            <a:solidFill>
              <a:srgbClr val="FF0000"/>
            </a:solidFill>
            <a:effectLst/>
            <a:latin typeface="#9Slide03 Oswald" panose="00000500000000000000" pitchFamily="2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2045</Words>
  <Application>Microsoft Office PowerPoint</Application>
  <PresentationFormat>Custom</PresentationFormat>
  <Paragraphs>313</Paragraphs>
  <Slides>38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#9Slide07 IcielStormtrooper</vt:lpstr>
      <vt:lpstr>#9Slide03 Fairview Regular</vt:lpstr>
      <vt:lpstr>Wingdings</vt:lpstr>
      <vt:lpstr>#9Slide03 Oswald</vt:lpstr>
      <vt:lpstr>等线</vt:lpstr>
      <vt:lpstr>Calibri</vt:lpstr>
      <vt:lpstr>Times New Roman</vt:lpstr>
      <vt:lpstr>Calibri Light</vt:lpstr>
      <vt:lpstr>#9Slide07 SFU Rhythm</vt:lpstr>
      <vt:lpstr>Cambria</vt:lpstr>
      <vt:lpstr>#9Slide03 SFU Futura_12</vt:lpstr>
      <vt:lpstr>#9Slide03 Bebas Neue Bold</vt:lpstr>
      <vt:lpstr>Tahoma</vt:lpstr>
      <vt:lpstr>#9Slide07 IcielBC Cubano Normal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2023-02-08T05:00:10Z</dcterms:created>
  <dcterms:modified xsi:type="dcterms:W3CDTF">2023-02-11T03:29:47Z</dcterms:modified>
</cp:coreProperties>
</file>