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76" r:id="rId2"/>
    <p:sldId id="258" r:id="rId3"/>
    <p:sldId id="278" r:id="rId4"/>
    <p:sldId id="256" r:id="rId5"/>
    <p:sldId id="257" r:id="rId6"/>
    <p:sldId id="259" r:id="rId7"/>
    <p:sldId id="280" r:id="rId8"/>
    <p:sldId id="275" r:id="rId9"/>
    <p:sldId id="281" r:id="rId10"/>
    <p:sldId id="264" r:id="rId11"/>
    <p:sldId id="282" r:id="rId12"/>
    <p:sldId id="283" r:id="rId13"/>
    <p:sldId id="279" r:id="rId14"/>
    <p:sldId id="273" r:id="rId15"/>
    <p:sldId id="270" r:id="rId16"/>
    <p:sldId id="284" r:id="rId17"/>
    <p:sldId id="272" r:id="rId18"/>
    <p:sldId id="261" r:id="rId19"/>
    <p:sldId id="285" r:id="rId20"/>
    <p:sldId id="260" r:id="rId21"/>
    <p:sldId id="286" r:id="rId22"/>
    <p:sldId id="277" r:id="rId23"/>
    <p:sldId id="274" r:id="rId24"/>
    <p:sldId id="289" r:id="rId25"/>
    <p:sldId id="290" r:id="rId26"/>
    <p:sldId id="265" r:id="rId27"/>
    <p:sldId id="291" r:id="rId28"/>
    <p:sldId id="292" r:id="rId29"/>
    <p:sldId id="263" r:id="rId30"/>
    <p:sldId id="297" r:id="rId31"/>
    <p:sldId id="298" r:id="rId32"/>
    <p:sldId id="299" r:id="rId33"/>
    <p:sldId id="300" r:id="rId34"/>
    <p:sldId id="293" r:id="rId35"/>
    <p:sldId id="294" r:id="rId36"/>
    <p:sldId id="295" r:id="rId37"/>
    <p:sldId id="296" r:id="rId38"/>
    <p:sldId id="271" r:id="rId39"/>
    <p:sldId id="288" r:id="rId40"/>
  </p:sldIdLst>
  <p:sldSz cx="18288000" cy="10287000"/>
  <p:notesSz cx="6858000" cy="9144000"/>
  <p:embeddedFontLst>
    <p:embeddedFont>
      <p:font typeface="Calibri" pitchFamily="34" charset="0"/>
      <p:regular r:id="rId41"/>
      <p:bold r:id="rId42"/>
      <p:italic r:id="rId43"/>
      <p:boldItalic r:id="rId44"/>
    </p:embeddedFont>
    <p:embeddedFont>
      <p:font typeface="Cambria Math"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A571"/>
    <a:srgbClr val="000000"/>
    <a:srgbClr val="C19BFF"/>
    <a:srgbClr val="F25C37"/>
    <a:srgbClr val="42778A"/>
    <a:srgbClr val="E4E98D"/>
    <a:srgbClr val="5697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49" d="100"/>
          <a:sy n="49" d="100"/>
        </p:scale>
        <p:origin x="-60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12" Type="http://schemas.openxmlformats.org/officeDocument/2006/relationships/image" Target="../media/image160.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08.svg"/><Relationship Id="rId4" Type="http://schemas.openxmlformats.org/officeDocument/2006/relationships/image" Target="../media/image196.svg"/></Relationships>
</file>

<file path=ppt/slides/_rels/slide1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svg"/><Relationship Id="rId7"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0.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svg"/><Relationship Id="rId7"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0.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4.sv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82.svg"/><Relationship Id="rId5" Type="http://schemas.openxmlformats.org/officeDocument/2006/relationships/image" Target="../media/image46.png"/><Relationship Id="rId4" Type="http://schemas.openxmlformats.org/officeDocument/2006/relationships/image" Target="../media/image180.sv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49.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56.svg"/><Relationship Id="rId5" Type="http://schemas.openxmlformats.org/officeDocument/2006/relationships/image" Target="../media/image150.svg"/><Relationship Id="rId15" Type="http://schemas.openxmlformats.org/officeDocument/2006/relationships/image" Target="../media/image160.svg"/></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2.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58.png"/><Relationship Id="rId10" Type="http://schemas.openxmlformats.org/officeDocument/2006/relationships/image" Target="../media/image57.jp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4.sv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65.jpeg"/><Relationship Id="rId10" Type="http://schemas.openxmlformats.org/officeDocument/2006/relationships/image" Target="../media/image64.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30.svg"/><Relationship Id="rId19" Type="http://schemas.openxmlformats.org/officeDocument/2006/relationships/image" Target="../media/image26.sv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69.jpe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0.png"/><Relationship Id="rId5" Type="http://schemas.openxmlformats.org/officeDocument/2006/relationships/image" Target="../media/image30.sv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13" Type="http://schemas.openxmlformats.org/officeDocument/2006/relationships/image" Target="../media/image220.svg"/><Relationship Id="rId18" Type="http://schemas.openxmlformats.org/officeDocument/2006/relationships/image" Target="../media/image74.png"/><Relationship Id="rId3" Type="http://schemas.openxmlformats.org/officeDocument/2006/relationships/image" Target="../media/image210.svg"/><Relationship Id="rId21" Type="http://schemas.openxmlformats.org/officeDocument/2006/relationships/image" Target="../media/image228.svg"/><Relationship Id="rId17" Type="http://schemas.openxmlformats.org/officeDocument/2006/relationships/image" Target="../media/image224.svg"/><Relationship Id="rId2" Type="http://schemas.openxmlformats.org/officeDocument/2006/relationships/image" Target="../media/image70.png"/><Relationship Id="rId16" Type="http://schemas.openxmlformats.org/officeDocument/2006/relationships/image" Target="../media/image73.png"/><Relationship Id="rId20" Type="http://schemas.openxmlformats.org/officeDocument/2006/relationships/image" Target="../media/image75.png"/><Relationship Id="rId1" Type="http://schemas.openxmlformats.org/officeDocument/2006/relationships/slideLayout" Target="../slideLayouts/slideLayout7.xml"/><Relationship Id="rId15" Type="http://schemas.openxmlformats.org/officeDocument/2006/relationships/image" Target="../media/image222.svg"/><Relationship Id="rId23" Type="http://schemas.openxmlformats.org/officeDocument/2006/relationships/image" Target="../media/image760.png"/><Relationship Id="rId19" Type="http://schemas.openxmlformats.org/officeDocument/2006/relationships/image" Target="../media/image226.svg"/><Relationship Id="rId4" Type="http://schemas.openxmlformats.org/officeDocument/2006/relationships/image" Target="../media/image71.png"/><Relationship Id="rId14" Type="http://schemas.openxmlformats.org/officeDocument/2006/relationships/image" Target="../media/image72.png"/><Relationship Id="rId22" Type="http://schemas.openxmlformats.org/officeDocument/2006/relationships/image" Target="../media/image76.png"/></Relationships>
</file>

<file path=ppt/slides/_rels/slide23.xml.rels><?xml version="1.0" encoding="UTF-8" standalone="yes"?>
<Relationships xmlns="http://schemas.openxmlformats.org/package/2006/relationships"><Relationship Id="rId13" Type="http://schemas.openxmlformats.org/officeDocument/2006/relationships/image" Target="../media/image80.png"/><Relationship Id="rId12" Type="http://schemas.openxmlformats.org/officeDocument/2006/relationships/image" Target="../media/image79.jp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194.svg"/><Relationship Id="rId5" Type="http://schemas.openxmlformats.org/officeDocument/2006/relationships/image" Target="../media/image188.svg"/></Relationships>
</file>

<file path=ppt/slides/_rels/slide24.xml.rels><?xml version="1.0" encoding="UTF-8" standalone="yes"?>
<Relationships xmlns="http://schemas.openxmlformats.org/package/2006/relationships"><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188.svg"/></Relationships>
</file>

<file path=ppt/slides/_rels/slide2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4.svg"/><Relationship Id="rId4" Type="http://schemas.openxmlformats.org/officeDocument/2006/relationships/image" Target="../media/image60.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48.sv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42.sv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0.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42.sv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0.svg"/><Relationship Id="rId7" Type="http://schemas.openxmlformats.org/officeDocument/2006/relationships/image" Target="../media/image901.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890.png"/><Relationship Id="rId5" Type="http://schemas.openxmlformats.org/officeDocument/2006/relationships/image" Target="../media/image42.svg"/><Relationship Id="rId4" Type="http://schemas.openxmlformats.org/officeDocument/2006/relationships/image" Target="../media/image89.png"/><Relationship Id="rId9"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0.svg"/><Relationship Id="rId7"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42.svg"/><Relationship Id="rId10"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5.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0.svg"/><Relationship Id="rId7" Type="http://schemas.openxmlformats.org/officeDocument/2006/relationships/image" Target="../media/image97.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42.svg"/><Relationship Id="rId4" Type="http://schemas.openxmlformats.org/officeDocument/2006/relationships/image" Target="../media/image89.png"/><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2" Type="http://schemas.openxmlformats.org/officeDocument/2006/relationships/image" Target="../media/image99.png"/><Relationship Id="rId16" Type="http://schemas.openxmlformats.org/officeDocument/2006/relationships/image" Target="../media/image100.png"/><Relationship Id="rId1" Type="http://schemas.openxmlformats.org/officeDocument/2006/relationships/slideLayout" Target="../slideLayouts/slideLayout7.xml"/><Relationship Id="rId15" Type="http://schemas.openxmlformats.org/officeDocument/2006/relationships/image" Target="../media/image222.svg"/></Relationships>
</file>

<file path=ppt/slides/_rels/slide35.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0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900.png"/><Relationship Id="rId5" Type="http://schemas.openxmlformats.org/officeDocument/2006/relationships/image" Target="../media/image30.sv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65.svg"/><Relationship Id="rId5" Type="http://schemas.openxmlformats.org/officeDocument/2006/relationships/image" Target="../media/image106.png"/><Relationship Id="rId4" Type="http://schemas.openxmlformats.org/officeDocument/2006/relationships/image" Target="../media/image163.svg"/></Relationships>
</file>

<file path=ppt/slides/_rels/slide39.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94.svg"/><Relationship Id="rId5" Type="http://schemas.openxmlformats.org/officeDocument/2006/relationships/image" Target="../media/image188.svg"/><Relationship Id="rId10"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192.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svg"/><Relationship Id="rId4" Type="http://schemas.openxmlformats.org/officeDocument/2006/relationships/image" Target="../media/image20.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svg"/><Relationship Id="rId4" Type="http://schemas.openxmlformats.org/officeDocument/2006/relationships/image" Target="../media/image20.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160.svg"/><Relationship Id="rId13" Type="http://schemas.openxmlformats.org/officeDocument/2006/relationships/image" Target="../media/image25.png"/><Relationship Id="rId3" Type="http://schemas.openxmlformats.org/officeDocument/2006/relationships/image" Target="../media/image2.png"/><Relationship Id="rId12" Type="http://schemas.openxmlformats.org/officeDocument/2006/relationships/image" Target="../media/image20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200.svg"/><Relationship Id="rId4" Type="http://schemas.openxmlformats.org/officeDocument/2006/relationships/image" Target="../media/image196.svg"/><Relationship Id="rId9" Type="http://schemas.openxmlformats.org/officeDocument/2006/relationships/image" Target="../media/image23.png"/><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rot="-5400000">
            <a:off x="3884781" y="4515725"/>
            <a:ext cx="10289752" cy="18516686"/>
            <a:chOff x="0" y="0"/>
            <a:chExt cx="13719669" cy="24688915"/>
          </a:xfrm>
        </p:grpSpPr>
        <p:sp>
          <p:nvSpPr>
            <p:cNvPr id="4" name="AutoShape 4"/>
            <p:cNvSpPr/>
            <p:nvPr/>
          </p:nvSpPr>
          <p:spPr>
            <a:xfrm>
              <a:off x="310810" y="0"/>
              <a:ext cx="13408859" cy="24544023"/>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a:stretch>
          </p:blipFill>
          <p:spPr>
            <a:xfrm rot="5400000">
              <a:off x="-5335427" y="5633819"/>
              <a:ext cx="24390522" cy="13719669"/>
            </a:xfrm>
            <a:prstGeom prst="rect">
              <a:avLst/>
            </a:prstGeom>
          </p:spPr>
        </p:pic>
      </p:grpSp>
      <p:pic>
        <p:nvPicPr>
          <p:cNvPr id="55" name="Picture 55"/>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a:fillRect/>
          </a:stretch>
        </p:blipFill>
        <p:spPr>
          <a:xfrm rot="-8529351">
            <a:off x="15018809" y="1334412"/>
            <a:ext cx="2178536" cy="1014009"/>
          </a:xfrm>
          <a:prstGeom prst="rect">
            <a:avLst/>
          </a:prstGeom>
        </p:spPr>
      </p:pic>
      <p:pic>
        <p:nvPicPr>
          <p:cNvPr id="56" name="Picture 56"/>
          <p:cNvPicPr>
            <a:picLocks noChangeAspect="1"/>
          </p:cNvPicPr>
          <p:nvPr/>
        </p:nvPicPr>
        <p:blipFill>
          <a:blip r:embed="rId11">
            <a:extLst>
              <a:ext uri="{28A0092B-C50C-407E-A947-70E740481C1C}">
                <a14:useLocalDpi xmlns:a14="http://schemas.microsoft.com/office/drawing/2010/main"/>
              </a:ext>
              <a:ext uri="{96DAC541-7B7A-43D3-8B79-37D633B846F1}">
                <asvg:svgBlip xmlns="" xmlns:asvg="http://schemas.microsoft.com/office/drawing/2016/SVG/main" r:embed="rId12"/>
              </a:ext>
            </a:extLst>
          </a:blip>
          <a:srcRect/>
          <a:stretch>
            <a:fillRect/>
          </a:stretch>
        </p:blipFill>
        <p:spPr>
          <a:xfrm rot="2405824">
            <a:off x="1823126" y="7889080"/>
            <a:ext cx="2178536" cy="1014009"/>
          </a:xfrm>
          <a:prstGeom prst="rect">
            <a:avLst/>
          </a:prstGeom>
        </p:spPr>
      </p:pic>
      <p:grpSp>
        <p:nvGrpSpPr>
          <p:cNvPr id="57" name="Group 57"/>
          <p:cNvGrpSpPr>
            <a:grpSpLocks noChangeAspect="1"/>
          </p:cNvGrpSpPr>
          <p:nvPr/>
        </p:nvGrpSpPr>
        <p:grpSpPr>
          <a:xfrm rot="779473">
            <a:off x="805210" y="928043"/>
            <a:ext cx="874973" cy="757727"/>
            <a:chOff x="0" y="0"/>
            <a:chExt cx="6350000" cy="5499100"/>
          </a:xfrm>
        </p:grpSpPr>
        <p:sp>
          <p:nvSpPr>
            <p:cNvPr id="58" name="Freeform 5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sp>
      </p:grpSp>
      <p:grpSp>
        <p:nvGrpSpPr>
          <p:cNvPr id="59" name="Group 59"/>
          <p:cNvGrpSpPr>
            <a:grpSpLocks noChangeAspect="1"/>
          </p:cNvGrpSpPr>
          <p:nvPr/>
        </p:nvGrpSpPr>
        <p:grpSpPr>
          <a:xfrm rot="-1177462">
            <a:off x="17022441" y="3395457"/>
            <a:ext cx="911144" cy="789051"/>
            <a:chOff x="0" y="0"/>
            <a:chExt cx="6350000" cy="5499100"/>
          </a:xfrm>
        </p:grpSpPr>
        <p:sp>
          <p:nvSpPr>
            <p:cNvPr id="60" name="Freeform 6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3BCCB"/>
            </a:solidFill>
          </p:spPr>
        </p:sp>
      </p:grpSp>
      <p:grpSp>
        <p:nvGrpSpPr>
          <p:cNvPr id="61" name="Group 61"/>
          <p:cNvGrpSpPr/>
          <p:nvPr/>
        </p:nvGrpSpPr>
        <p:grpSpPr>
          <a:xfrm>
            <a:off x="10363200" y="543429"/>
            <a:ext cx="1243907" cy="1243907"/>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5C37"/>
            </a:solidFill>
          </p:spPr>
        </p:sp>
      </p:grpSp>
      <p:sp>
        <p:nvSpPr>
          <p:cNvPr id="64" name="Rectangle 63"/>
          <p:cNvSpPr/>
          <p:nvPr/>
        </p:nvSpPr>
        <p:spPr>
          <a:xfrm rot="20809302">
            <a:off x="4671529" y="7500416"/>
            <a:ext cx="891071" cy="891071"/>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639298" y="2320396"/>
            <a:ext cx="15392400" cy="3988400"/>
          </a:xfrm>
          <a:prstGeom prst="rect">
            <a:avLst/>
          </a:prstGeom>
          <a:noFill/>
        </p:spPr>
        <p:txBody>
          <a:bodyPr wrap="square" rtlCol="0">
            <a:spAutoFit/>
          </a:bodyPr>
          <a:lstStyle/>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CHÀO MỪNG CÁC EM </a:t>
            </a:r>
          </a:p>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ĐẾN VỚI BÀI HỌC HÔM NAY!</a:t>
            </a:r>
            <a:endParaRPr lang="en-US" sz="8000" b="1" dirty="0">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18" name="Group 17"/>
          <p:cNvGrpSpPr/>
          <p:nvPr/>
        </p:nvGrpSpPr>
        <p:grpSpPr>
          <a:xfrm>
            <a:off x="57629" y="1602148"/>
            <a:ext cx="6647971" cy="5803807"/>
            <a:chOff x="381000" y="1104900"/>
            <a:chExt cx="6781800" cy="6324600"/>
          </a:xfrm>
        </p:grpSpPr>
        <p:grpSp>
          <p:nvGrpSpPr>
            <p:cNvPr id="16" name="Group 15"/>
            <p:cNvGrpSpPr/>
            <p:nvPr/>
          </p:nvGrpSpPr>
          <p:grpSpPr>
            <a:xfrm>
              <a:off x="381000" y="1104900"/>
              <a:ext cx="6781800" cy="6324600"/>
              <a:chOff x="381000" y="1028700"/>
              <a:chExt cx="5791200" cy="5496375"/>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a:off x="381000" y="1028700"/>
                <a:ext cx="5791200" cy="5496375"/>
              </a:xfrm>
              <a:prstGeom prst="rect">
                <a:avLst/>
              </a:prstGeom>
            </p:spPr>
          </p:pic>
          <p:sp>
            <p:nvSpPr>
              <p:cNvPr id="15" name="Rectangle 14"/>
              <p:cNvSpPr/>
              <p:nvPr/>
            </p:nvSpPr>
            <p:spPr>
              <a:xfrm rot="408618">
                <a:off x="830407" y="1553585"/>
                <a:ext cx="4282270" cy="4059959"/>
              </a:xfrm>
              <a:prstGeom prst="rect">
                <a:avLst/>
              </a:prstGeom>
              <a:solidFill>
                <a:srgbClr val="E4E98D"/>
              </a:solidFill>
              <a:ln>
                <a:solidFill>
                  <a:srgbClr val="E4E9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grpSp>
        <p:sp>
          <p:nvSpPr>
            <p:cNvPr id="17" name="Rectangle 16"/>
            <p:cNvSpPr/>
            <p:nvPr/>
          </p:nvSpPr>
          <p:spPr>
            <a:xfrm rot="359762">
              <a:off x="1093342" y="1574839"/>
              <a:ext cx="4843246" cy="4939814"/>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Xác suất của một biến cố được viết dưới dạng phân số, số thập phân, hoặc phần trăm.</a:t>
              </a:r>
              <a:endParaRPr lang="en-US" sz="4000" dirty="0">
                <a:latin typeface="Arial" panose="020B0604020202020204" pitchFamily="34" charset="0"/>
                <a:cs typeface="Arial" panose="020B0604020202020204" pitchFamily="34" charset="0"/>
              </a:endParaRPr>
            </a:p>
          </p:txBody>
        </p:sp>
      </p:grpSp>
      <p:grpSp>
        <p:nvGrpSpPr>
          <p:cNvPr id="22" name="Group 21"/>
          <p:cNvGrpSpPr/>
          <p:nvPr/>
        </p:nvGrpSpPr>
        <p:grpSpPr>
          <a:xfrm>
            <a:off x="152400" y="-269793"/>
            <a:ext cx="2895600" cy="2469170"/>
            <a:chOff x="152400" y="-269793"/>
            <a:chExt cx="2895600" cy="2469170"/>
          </a:xfrm>
        </p:grpSpPr>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269793"/>
              <a:ext cx="2895600" cy="2469170"/>
            </a:xfrm>
            <a:prstGeom prst="rect">
              <a:avLst/>
            </a:prstGeom>
          </p:spPr>
        </p:pic>
        <p:sp>
          <p:nvSpPr>
            <p:cNvPr id="21" name="TextBox 20"/>
            <p:cNvSpPr txBox="1"/>
            <p:nvPr/>
          </p:nvSpPr>
          <p:spPr>
            <a:xfrm rot="21078344">
              <a:off x="692644" y="593571"/>
              <a:ext cx="1942823" cy="738664"/>
            </a:xfrm>
            <a:prstGeom prst="rect">
              <a:avLst/>
            </a:prstGeom>
            <a:noFill/>
          </p:spPr>
          <p:txBody>
            <a:bodyPr wrap="square" rtlCol="0">
              <a:spAutoFit/>
            </a:bodyPr>
            <a:lstStyle/>
            <a:p>
              <a:pPr algn="ctr"/>
              <a:r>
                <a:rPr lang="en-US" sz="4200" b="1" dirty="0" err="1" smtClean="0">
                  <a:solidFill>
                    <a:srgbClr val="C00000"/>
                  </a:solidFill>
                  <a:latin typeface="Arial" panose="020B0604020202020204" pitchFamily="34" charset="0"/>
                  <a:cs typeface="Arial" panose="020B0604020202020204" pitchFamily="34" charset="0"/>
                </a:rPr>
                <a:t>Chú</a:t>
              </a:r>
              <a:r>
                <a:rPr lang="en-US" sz="4200" b="1" dirty="0" smtClean="0">
                  <a:solidFill>
                    <a:srgbClr val="C00000"/>
                  </a:solidFill>
                  <a:latin typeface="Arial" panose="020B0604020202020204" pitchFamily="34" charset="0"/>
                  <a:cs typeface="Arial" panose="020B0604020202020204" pitchFamily="34" charset="0"/>
                </a:rPr>
                <a:t> ý</a:t>
              </a:r>
              <a:endParaRPr lang="en-US" sz="4200" b="1" dirty="0">
                <a:solidFill>
                  <a:srgbClr val="C00000"/>
                </a:solidFill>
                <a:latin typeface="Arial" panose="020B0604020202020204" pitchFamily="34" charset="0"/>
                <a:cs typeface="Arial" panose="020B0604020202020204" pitchFamily="34" charset="0"/>
              </a:endParaRPr>
            </a:p>
          </p:txBody>
        </p:sp>
      </p:grpSp>
      <p:sp>
        <p:nvSpPr>
          <p:cNvPr id="24" name="TextBox 23"/>
          <p:cNvSpPr txBox="1"/>
          <p:nvPr/>
        </p:nvSpPr>
        <p:spPr>
          <a:xfrm>
            <a:off x="10972800" y="645092"/>
            <a:ext cx="2905022" cy="707886"/>
          </a:xfrm>
          <a:prstGeom prst="rect">
            <a:avLst/>
          </a:prstGeom>
          <a:noFill/>
        </p:spPr>
        <p:txBody>
          <a:bodyPr wrap="square" rtlCol="0">
            <a:spAutoFit/>
          </a:bodyPr>
          <a:lstStyle/>
          <a:p>
            <a:pPr algn="ctr"/>
            <a:r>
              <a:rPr lang="en-US" sz="4000" b="1" u="sng" dirty="0" err="1" smtClean="0">
                <a:solidFill>
                  <a:srgbClr val="002060"/>
                </a:solidFill>
                <a:latin typeface="Arial" panose="020B0604020202020204" pitchFamily="34" charset="0"/>
                <a:cs typeface="Arial" panose="020B0604020202020204" pitchFamily="34" charset="0"/>
              </a:rPr>
              <a:t>Ví</a:t>
            </a:r>
            <a:r>
              <a:rPr lang="en-US" sz="4000" b="1" u="sng" dirty="0" smtClean="0">
                <a:solidFill>
                  <a:srgbClr val="002060"/>
                </a:solidFill>
                <a:latin typeface="Arial" panose="020B0604020202020204" pitchFamily="34" charset="0"/>
                <a:cs typeface="Arial" panose="020B0604020202020204" pitchFamily="34" charset="0"/>
              </a:rPr>
              <a:t> </a:t>
            </a:r>
            <a:r>
              <a:rPr lang="en-US" sz="4000" b="1" u="sng" dirty="0" err="1" smtClean="0">
                <a:solidFill>
                  <a:srgbClr val="002060"/>
                </a:solidFill>
                <a:latin typeface="Arial" panose="020B0604020202020204" pitchFamily="34" charset="0"/>
                <a:cs typeface="Arial" panose="020B0604020202020204" pitchFamily="34" charset="0"/>
              </a:rPr>
              <a:t>dụ</a:t>
            </a:r>
            <a:r>
              <a:rPr lang="en-US" sz="4000" b="1" u="sng" dirty="0" smtClean="0">
                <a:solidFill>
                  <a:srgbClr val="002060"/>
                </a:solidFill>
                <a:latin typeface="Arial" panose="020B0604020202020204" pitchFamily="34" charset="0"/>
                <a:cs typeface="Arial" panose="020B0604020202020204" pitchFamily="34" charset="0"/>
              </a:rPr>
              <a:t> 2</a:t>
            </a:r>
            <a:endParaRPr lang="en-US" sz="4000" b="1" u="sng"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6734072" y="1383756"/>
            <a:ext cx="10924593" cy="459491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Các chuyên gia bóng đá nhận định trong trận bóng đá ngày mai giữa đội A và đội B, xác suất thắng của đội A là 60%, xác suất thua là 35% và xác suất hoà là 5%. Theo nhận định trên, đội nào có khả năng thắng cao hơn?</a:t>
            </a:r>
            <a:endParaRPr lang="en-US" sz="4000" dirty="0">
              <a:latin typeface="Arial" panose="020B0604020202020204" pitchFamily="34" charset="0"/>
              <a:cs typeface="Arial" panose="020B0604020202020204" pitchFamily="34" charset="0"/>
            </a:endParaRPr>
          </a:p>
        </p:txBody>
      </p:sp>
      <p:grpSp>
        <p:nvGrpSpPr>
          <p:cNvPr id="3" name="Group 2"/>
          <p:cNvGrpSpPr/>
          <p:nvPr/>
        </p:nvGrpSpPr>
        <p:grpSpPr>
          <a:xfrm>
            <a:off x="647977" y="6364686"/>
            <a:ext cx="17739639" cy="4023376"/>
            <a:chOff x="647977" y="6364686"/>
            <a:chExt cx="17739639" cy="4023376"/>
          </a:xfrm>
        </p:grpSpPr>
        <p:sp>
          <p:nvSpPr>
            <p:cNvPr id="28" name="Round Same Side Corner Rectangle 27"/>
            <p:cNvSpPr/>
            <p:nvPr/>
          </p:nvSpPr>
          <p:spPr>
            <a:xfrm>
              <a:off x="14478000" y="6364686"/>
              <a:ext cx="2438400" cy="886665"/>
            </a:xfrm>
            <a:prstGeom prst="round2SameRect">
              <a:avLst>
                <a:gd name="adj1" fmla="val 44597"/>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27" name="Round Same Side Corner Rectangle 26"/>
            <p:cNvSpPr/>
            <p:nvPr/>
          </p:nvSpPr>
          <p:spPr>
            <a:xfrm>
              <a:off x="647977" y="7251351"/>
              <a:ext cx="17116045" cy="3035649"/>
            </a:xfrm>
            <a:prstGeom prst="round2SameRect">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319299" y="7333583"/>
              <a:ext cx="15216101" cy="2677656"/>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Xác suất thua của đội A là 35%, tức là xác suất thắng của đội B là 35%. </a:t>
              </a:r>
              <a:r>
                <a:rPr lang="vi-VN" sz="4000" dirty="0" smtClean="0">
                  <a:latin typeface="Arial" panose="020B0604020202020204" pitchFamily="34" charset="0"/>
                  <a:cs typeface="Arial" panose="020B0604020202020204" pitchFamily="34" charset="0"/>
                </a:rPr>
                <a:t>Xác </a:t>
              </a:r>
              <a:r>
                <a:rPr lang="vi-VN" sz="4000" dirty="0">
                  <a:latin typeface="Arial" panose="020B0604020202020204" pitchFamily="34" charset="0"/>
                  <a:cs typeface="Arial" panose="020B0604020202020204" pitchFamily="34" charset="0"/>
                </a:rPr>
                <a:t>suất thắng của đội A lớn hơn xác suất thắng của đội B. </a:t>
              </a:r>
            </a:p>
            <a:p>
              <a:pPr algn="just">
                <a:lnSpc>
                  <a:spcPct val="140000"/>
                </a:lnSpc>
              </a:pPr>
              <a:r>
                <a:rPr lang="vi-VN" sz="4000" dirty="0">
                  <a:latin typeface="Arial" panose="020B0604020202020204" pitchFamily="34" charset="0"/>
                  <a:cs typeface="Arial" panose="020B0604020202020204" pitchFamily="34" charset="0"/>
                </a:rPr>
                <a:t>Vậy đội A có khả năng thắng cao hơn.</a:t>
              </a:r>
            </a:p>
          </p:txBody>
        </p:sp>
        <p:pic>
          <p:nvPicPr>
            <p:cNvPr id="30" name="Picture 2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82477" y="7782923"/>
              <a:ext cx="2605139" cy="2605139"/>
            </a:xfrm>
            <a:prstGeom prst="rect">
              <a:avLst/>
            </a:prstGeom>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ppt_y</p:attrName>
                                        </p:attrNameLst>
                                      </p:cBhvr>
                                      <p:tavLst>
                                        <p:tav tm="0">
                                          <p:val>
                                            <p:strVal val="#ppt_y+#ppt_h*1.125000"/>
                                          </p:val>
                                        </p:tav>
                                        <p:tav tm="100000">
                                          <p:val>
                                            <p:strVal val="#ppt_y"/>
                                          </p:val>
                                        </p:tav>
                                      </p:tavLst>
                                    </p:anim>
                                    <p:animEffect transition="in" filter="wipe(up)">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602146">
            <a:off x="-606195" y="-303205"/>
            <a:ext cx="4297449" cy="39145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89624">
            <a:off x="15851197" y="5947937"/>
            <a:ext cx="4873606" cy="5339609"/>
          </a:xfrm>
          <a:prstGeom prst="rect">
            <a:avLst/>
          </a:prstGeom>
        </p:spPr>
      </p:pic>
      <p:sp>
        <p:nvSpPr>
          <p:cNvPr id="7" name="Rounded Rectangle 6"/>
          <p:cNvSpPr/>
          <p:nvPr/>
        </p:nvSpPr>
        <p:spPr>
          <a:xfrm>
            <a:off x="666749" y="1485900"/>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9434" y="356275"/>
            <a:ext cx="11461792" cy="1061829"/>
          </a:xfrm>
          <a:prstGeom prst="rect">
            <a:avLst/>
          </a:prstGeom>
        </p:spPr>
        <p:txBody>
          <a:bodyPr wrap="none">
            <a:spAutoFit/>
          </a:bodyPr>
          <a:lstStyle/>
          <a:p>
            <a:pPr algn="just">
              <a:lnSpc>
                <a:spcPct val="150000"/>
              </a:lnSpc>
              <a:spcAft>
                <a:spcPts val="800"/>
              </a:spcAft>
            </a:pP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2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Luyện</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1</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p:cNvGrpSpPr/>
          <p:nvPr/>
        </p:nvGrpSpPr>
        <p:grpSpPr>
          <a:xfrm>
            <a:off x="1219200" y="1485900"/>
            <a:ext cx="4038600" cy="1144596"/>
            <a:chOff x="2286000" y="1714500"/>
            <a:chExt cx="5105400" cy="1144596"/>
          </a:xfrm>
        </p:grpSpPr>
        <p:sp>
          <p:nvSpPr>
            <p:cNvPr id="10" name="Round Same Side Corner Rectangle 9"/>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70322" y="1890347"/>
              <a:ext cx="4419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Luyện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tập</a:t>
              </a:r>
              <a:r>
                <a:rPr lang="en-US" sz="4400" b="1" dirty="0" smtClean="0">
                  <a:latin typeface="Arial" panose="020B0604020202020204" pitchFamily="34" charset="0"/>
                  <a:cs typeface="Arial" panose="020B0604020202020204" pitchFamily="34" charset="0"/>
                </a:rPr>
                <a:t> 1</a:t>
              </a:r>
              <a:endParaRPr lang="en-US" sz="4400" b="1" dirty="0">
                <a:latin typeface="Arial" panose="020B0604020202020204" pitchFamily="34" charset="0"/>
                <a:cs typeface="Arial" panose="020B0604020202020204" pitchFamily="34" charset="0"/>
              </a:endParaRPr>
            </a:p>
          </p:txBody>
        </p:sp>
      </p:grpSp>
      <p:sp>
        <p:nvSpPr>
          <p:cNvPr id="12" name="Rectangle 11"/>
          <p:cNvSpPr/>
          <p:nvPr/>
        </p:nvSpPr>
        <p:spPr>
          <a:xfrm>
            <a:off x="1544987" y="2515613"/>
            <a:ext cx="15221471" cy="1798441"/>
          </a:xfrm>
          <a:prstGeom prst="rect">
            <a:avLst/>
          </a:prstGeom>
        </p:spPr>
        <p:txBody>
          <a:bodyPr wrap="square">
            <a:spAutoFit/>
          </a:bodyPr>
          <a:lstStyle/>
          <a:p>
            <a:pPr algn="just">
              <a:lnSpc>
                <a:spcPct val="140000"/>
              </a:lnSpc>
            </a:pPr>
            <a:r>
              <a:rPr lang="en-US" sz="4200" dirty="0" err="1">
                <a:latin typeface="Arial" panose="020B0604020202020204" pitchFamily="34" charset="0"/>
                <a:cs typeface="Arial" panose="020B0604020202020204" pitchFamily="34" charset="0"/>
              </a:rPr>
              <a:t>Hình</a:t>
            </a:r>
            <a:r>
              <a:rPr lang="en-US" sz="4200" dirty="0">
                <a:latin typeface="Arial" panose="020B0604020202020204" pitchFamily="34" charset="0"/>
                <a:cs typeface="Arial" panose="020B0604020202020204" pitchFamily="34" charset="0"/>
              </a:rPr>
              <a:t> 8.2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thông</a:t>
            </a:r>
            <a:r>
              <a:rPr lang="en-US" sz="4200" dirty="0">
                <a:latin typeface="Arial" panose="020B0604020202020204" pitchFamily="34" charset="0"/>
                <a:cs typeface="Arial" panose="020B0604020202020204" pitchFamily="34" charset="0"/>
              </a:rPr>
              <a:t> tin </a:t>
            </a:r>
            <a:r>
              <a:rPr lang="en-US" sz="4200" dirty="0" err="1">
                <a:latin typeface="Arial" panose="020B0604020202020204" pitchFamily="34" charset="0"/>
                <a:cs typeface="Arial" panose="020B0604020202020204" pitchFamily="34" charset="0"/>
              </a:rPr>
              <a:t>dự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Nội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5 </a:t>
            </a:r>
            <a:r>
              <a:rPr lang="en-US" sz="4200" dirty="0" err="1">
                <a:latin typeface="Arial" panose="020B0604020202020204" pitchFamily="34" charset="0"/>
                <a:cs typeface="Arial" panose="020B0604020202020204" pitchFamily="34" charset="0"/>
              </a:rPr>
              <a:t>ngày</a:t>
            </a:r>
            <a:r>
              <a:rPr lang="en-US" sz="4200" dirty="0">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tretch>
            <a:fillRect/>
          </a:stretch>
        </p:blipFill>
        <p:spPr>
          <a:xfrm>
            <a:off x="3144270" y="4339148"/>
            <a:ext cx="12737987" cy="4012069"/>
          </a:xfrm>
          <a:prstGeom prst="rect">
            <a:avLst/>
          </a:prstGeom>
          <a:noFill/>
          <a:ln>
            <a:noFill/>
          </a:ln>
        </p:spPr>
      </p:pic>
      <p:sp>
        <p:nvSpPr>
          <p:cNvPr id="14" name="Rectangle 13"/>
          <p:cNvSpPr/>
          <p:nvPr/>
        </p:nvSpPr>
        <p:spPr>
          <a:xfrm>
            <a:off x="1566758" y="8127237"/>
            <a:ext cx="15199700" cy="1798441"/>
          </a:xfrm>
          <a:prstGeom prst="rect">
            <a:avLst/>
          </a:prstGeom>
        </p:spPr>
        <p:txBody>
          <a:bodyPr wrap="square">
            <a:spAutoFit/>
          </a:bodyPr>
          <a:lstStyle/>
          <a:p>
            <a:pPr algn="just">
              <a:lnSpc>
                <a:spcPct val="140000"/>
              </a:lnSpc>
            </a:pPr>
            <a:r>
              <a:rPr lang="vi-VN" sz="4200" dirty="0">
                <a:latin typeface="Arial" panose="020B0604020202020204" pitchFamily="34" charset="0"/>
                <a:cs typeface="Arial" panose="020B0604020202020204" pitchFamily="34" charset="0"/>
              </a:rPr>
              <a:t>Quan sát hình trên, em hãy cho biết ngày nào có khả năng (hay xác suất) mưa nhiều nhất, ít nhất.</a:t>
            </a:r>
            <a:endParaRPr lang="en-US" sz="42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860340" y="208442"/>
            <a:ext cx="989260" cy="1123752"/>
          </a:xfrm>
          <a:prstGeom prst="rect">
            <a:avLst/>
          </a:prstGeom>
        </p:spPr>
      </p:pic>
    </p:spTree>
    <p:extLst>
      <p:ext uri="{BB962C8B-B14F-4D97-AF65-F5344CB8AC3E}">
        <p14:creationId xmlns:p14="http://schemas.microsoft.com/office/powerpoint/2010/main" val="19196638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anim calcmode="lin" valueType="num">
                                      <p:cBhvr>
                                        <p:cTn id="31" dur="500" fill="hold"/>
                                        <p:tgtEl>
                                          <p:spTgt spid="14"/>
                                        </p:tgtEl>
                                        <p:attrNameLst>
                                          <p:attrName>ppt_x</p:attrName>
                                        </p:attrNameLst>
                                      </p:cBhvr>
                                      <p:tavLst>
                                        <p:tav tm="0">
                                          <p:val>
                                            <p:strVal val="#ppt_x"/>
                                          </p:val>
                                        </p:tav>
                                        <p:tav tm="100000">
                                          <p:val>
                                            <p:strVal val="#ppt_x"/>
                                          </p:val>
                                        </p:tav>
                                      </p:tavLst>
                                    </p:anim>
                                    <p:anim calcmode="lin" valueType="num">
                                      <p:cBhvr>
                                        <p:cTn id="3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602146">
            <a:off x="-606195" y="-303205"/>
            <a:ext cx="4297449" cy="39145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89624">
            <a:off x="15851197" y="5947937"/>
            <a:ext cx="4873606" cy="5339609"/>
          </a:xfrm>
          <a:prstGeom prst="rect">
            <a:avLst/>
          </a:prstGeom>
        </p:spPr>
      </p:pic>
      <p:sp>
        <p:nvSpPr>
          <p:cNvPr id="7" name="Rounded Rectangle 6"/>
          <p:cNvSpPr/>
          <p:nvPr/>
        </p:nvSpPr>
        <p:spPr>
          <a:xfrm>
            <a:off x="666749" y="1485900"/>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9434" y="356275"/>
            <a:ext cx="11461792" cy="1061829"/>
          </a:xfrm>
          <a:prstGeom prst="rect">
            <a:avLst/>
          </a:prstGeom>
        </p:spPr>
        <p:txBody>
          <a:bodyPr wrap="none">
            <a:spAutoFit/>
          </a:bodyPr>
          <a:lstStyle/>
          <a:p>
            <a:pPr algn="just">
              <a:lnSpc>
                <a:spcPct val="150000"/>
              </a:lnSpc>
              <a:spcAft>
                <a:spcPts val="800"/>
              </a:spcAft>
            </a:pP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2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Luyện</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1</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rcRect/>
          <a:stretch/>
        </p:blipFill>
        <p:spPr>
          <a:xfrm>
            <a:off x="2438400" y="3256506"/>
            <a:ext cx="14296645" cy="3944393"/>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860340" y="208442"/>
            <a:ext cx="989260" cy="1123752"/>
          </a:xfrm>
          <a:prstGeom prst="rect">
            <a:avLst/>
          </a:prstGeom>
        </p:spPr>
      </p:pic>
      <p:sp>
        <p:nvSpPr>
          <p:cNvPr id="4" name="Oval Callout 3"/>
          <p:cNvSpPr/>
          <p:nvPr/>
        </p:nvSpPr>
        <p:spPr>
          <a:xfrm>
            <a:off x="8229600" y="1745430"/>
            <a:ext cx="1905000" cy="1216405"/>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553415" y="7609374"/>
            <a:ext cx="5718542" cy="1911549"/>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Hôm</a:t>
            </a:r>
            <a:r>
              <a:rPr lang="en-US" sz="4200" dirty="0">
                <a:latin typeface="Arial" panose="020B0604020202020204" pitchFamily="34" charset="0"/>
                <a:cs typeface="Arial" panose="020B0604020202020204" pitchFamily="34" charset="0"/>
              </a:rPr>
              <a:t> nay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năng</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mưa</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nhiều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(40</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cxnSp>
        <p:nvCxnSpPr>
          <p:cNvPr id="16" name="Straight Arrow Connector 15"/>
          <p:cNvCxnSpPr/>
          <p:nvPr/>
        </p:nvCxnSpPr>
        <p:spPr>
          <a:xfrm flipH="1">
            <a:off x="2971800" y="6683165"/>
            <a:ext cx="609600" cy="10513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853108" y="7631376"/>
            <a:ext cx="5433779"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Thứ</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năng</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mưa</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ít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(13%).</a:t>
            </a:r>
          </a:p>
        </p:txBody>
      </p:sp>
      <p:cxnSp>
        <p:nvCxnSpPr>
          <p:cNvPr id="21" name="Straight Arrow Connector 20"/>
          <p:cNvCxnSpPr/>
          <p:nvPr/>
        </p:nvCxnSpPr>
        <p:spPr>
          <a:xfrm>
            <a:off x="9829800" y="6683165"/>
            <a:ext cx="1371600" cy="10513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05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12" name="Group 12"/>
          <p:cNvGrpSpPr/>
          <p:nvPr/>
        </p:nvGrpSpPr>
        <p:grpSpPr>
          <a:xfrm>
            <a:off x="609600" y="670034"/>
            <a:ext cx="17145001" cy="9426466"/>
            <a:chOff x="0" y="0"/>
            <a:chExt cx="1771677" cy="911608"/>
          </a:xfrm>
        </p:grpSpPr>
        <p:sp>
          <p:nvSpPr>
            <p:cNvPr id="13"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4"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pic>
        <p:nvPicPr>
          <p:cNvPr id="15" name="Picture 1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8991600" y="103538"/>
            <a:ext cx="533400" cy="1078566"/>
          </a:xfrm>
          <a:prstGeom prst="rect">
            <a:avLst/>
          </a:prstGeom>
        </p:spPr>
      </p:pic>
      <p:sp>
        <p:nvSpPr>
          <p:cNvPr id="35" name="Rectangle 34"/>
          <p:cNvSpPr/>
          <p:nvPr/>
        </p:nvSpPr>
        <p:spPr>
          <a:xfrm>
            <a:off x="1981200" y="1274118"/>
            <a:ext cx="14592340" cy="5164299"/>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Xét hai biến cố:</a:t>
            </a:r>
          </a:p>
          <a:p>
            <a:pPr algn="just">
              <a:lnSpc>
                <a:spcPct val="140000"/>
              </a:lnSpc>
            </a:pPr>
            <a:r>
              <a:rPr lang="vi-VN" sz="4000" dirty="0">
                <a:latin typeface="Arial" panose="020B0604020202020204" pitchFamily="34" charset="0"/>
                <a:cs typeface="Arial" panose="020B0604020202020204" pitchFamily="34" charset="0"/>
              </a:rPr>
              <a:t>A: “Gieo một đồng xu liên tiếp 5 lần thì cả 5 lần gieo đồng xu xuất hiện mặt sấp</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40000"/>
              </a:lnSpc>
            </a:pPr>
            <a:r>
              <a:rPr lang="vi-VN" sz="4000" dirty="0">
                <a:latin typeface="Arial" panose="020B0604020202020204" pitchFamily="34" charset="0"/>
                <a:cs typeface="Arial" panose="020B0604020202020204" pitchFamily="34" charset="0"/>
              </a:rPr>
              <a:t>B: “Gieo một con xúc xắc cân đối liên tiếp hai lần thì cả hai lần gieo số chấm xuất hiện trên con xúc xắc đều là 6”.</a:t>
            </a:r>
          </a:p>
          <a:p>
            <a:pPr algn="just">
              <a:lnSpc>
                <a:spcPct val="140000"/>
              </a:lnSpc>
            </a:pPr>
            <a:r>
              <a:rPr lang="vi-VN" sz="4000" dirty="0">
                <a:latin typeface="Arial" panose="020B0604020202020204" pitchFamily="34" charset="0"/>
                <a:cs typeface="Arial" panose="020B0604020202020204" pitchFamily="34" charset="0"/>
              </a:rPr>
              <a:t>Theo em, biến cố nào có khả năng xảy ra cao hơn?</a:t>
            </a:r>
          </a:p>
        </p:txBody>
      </p:sp>
      <p:pic>
        <p:nvPicPr>
          <p:cNvPr id="36" name="Picture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6857" y="1940060"/>
            <a:ext cx="1126710" cy="1733795"/>
          </a:xfrm>
          <a:prstGeom prst="rect">
            <a:avLst/>
          </a:prstGeom>
        </p:spPr>
      </p:pic>
      <p:pic>
        <p:nvPicPr>
          <p:cNvPr id="37" name="Picture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811090" y="5032247"/>
            <a:ext cx="1527687" cy="1303308"/>
          </a:xfrm>
          <a:prstGeom prst="rect">
            <a:avLst/>
          </a:prstGeom>
        </p:spPr>
      </p:pic>
      <p:grpSp>
        <p:nvGrpSpPr>
          <p:cNvPr id="40" name="Group 39"/>
          <p:cNvGrpSpPr/>
          <p:nvPr/>
        </p:nvGrpSpPr>
        <p:grpSpPr>
          <a:xfrm rot="21335870">
            <a:off x="-35219" y="6612025"/>
            <a:ext cx="3597573" cy="2496466"/>
            <a:chOff x="-383536" y="7267998"/>
            <a:chExt cx="3597573" cy="2496466"/>
          </a:xfrm>
        </p:grpSpPr>
        <p:pic>
          <p:nvPicPr>
            <p:cNvPr id="38" name="Picture 3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3536" y="7267998"/>
              <a:ext cx="3597573" cy="2496466"/>
            </a:xfrm>
            <a:prstGeom prst="rect">
              <a:avLst/>
            </a:prstGeom>
          </p:spPr>
        </p:pic>
        <p:sp>
          <p:nvSpPr>
            <p:cNvPr id="39" name="TextBox 38"/>
            <p:cNvSpPr txBox="1"/>
            <p:nvPr/>
          </p:nvSpPr>
          <p:spPr>
            <a:xfrm>
              <a:off x="281583" y="7874091"/>
              <a:ext cx="2411361" cy="1061829"/>
            </a:xfrm>
            <a:prstGeom prst="rect">
              <a:avLst/>
            </a:prstGeom>
            <a:noFill/>
          </p:spPr>
          <p:txBody>
            <a:bodyPr wrap="square" rtlCol="0">
              <a:spAutoFit/>
            </a:bodyPr>
            <a:lstStyle/>
            <a:p>
              <a:pPr algn="ctr">
                <a:lnSpc>
                  <a:spcPct val="150000"/>
                </a:lnSpc>
              </a:pPr>
              <a:r>
                <a:rPr lang="en-US" sz="4200" b="1" dirty="0" err="1" smtClean="0">
                  <a:solidFill>
                    <a:srgbClr val="C00000"/>
                  </a:solidFill>
                  <a:latin typeface="Arial" panose="020B0604020202020204" pitchFamily="34" charset="0"/>
                  <a:cs typeface="Arial" panose="020B0604020202020204" pitchFamily="34" charset="0"/>
                </a:rPr>
                <a:t>Mở</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rộng</a:t>
              </a:r>
              <a:endParaRPr lang="en-US" sz="4200" b="1" dirty="0">
                <a:solidFill>
                  <a:srgbClr val="C00000"/>
                </a:solidFill>
                <a:latin typeface="Arial" panose="020B0604020202020204" pitchFamily="34" charset="0"/>
                <a:cs typeface="Arial" panose="020B0604020202020204" pitchFamily="34" charset="0"/>
              </a:endParaRPr>
            </a:p>
          </p:txBody>
        </p:sp>
      </p:grpSp>
      <p:pic>
        <p:nvPicPr>
          <p:cNvPr id="44" name="Picture 4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30829" y="6927453"/>
            <a:ext cx="14369517" cy="3029975"/>
          </a:xfrm>
          <a:prstGeom prst="rect">
            <a:avLst/>
          </a:prstGeom>
        </p:spPr>
      </p:pic>
      <p:grpSp>
        <p:nvGrpSpPr>
          <p:cNvPr id="6" name="Group 5"/>
          <p:cNvGrpSpPr/>
          <p:nvPr/>
        </p:nvGrpSpPr>
        <p:grpSpPr>
          <a:xfrm>
            <a:off x="14147094" y="150700"/>
            <a:ext cx="3605982" cy="2004945"/>
            <a:chOff x="14147094" y="150700"/>
            <a:chExt cx="3605982" cy="2004945"/>
          </a:xfrm>
        </p:grpSpPr>
        <p:sp>
          <p:nvSpPr>
            <p:cNvPr id="3" name="Cloud Callout 2"/>
            <p:cNvSpPr/>
            <p:nvPr/>
          </p:nvSpPr>
          <p:spPr>
            <a:xfrm>
              <a:off x="14147094" y="150700"/>
              <a:ext cx="3605982" cy="2004945"/>
            </a:xfrm>
            <a:prstGeom prst="cloudCallout">
              <a:avLst>
                <a:gd name="adj1" fmla="val -66266"/>
                <a:gd name="adj2" fmla="val 3744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14630400" y="292480"/>
              <a:ext cx="2622524" cy="1609480"/>
            </a:xfrm>
            <a:prstGeom prst="rect">
              <a:avLst/>
            </a:prstGeom>
            <a:noFill/>
          </p:spPr>
          <p:txBody>
            <a:bodyPr wrap="square" rtlCol="0">
              <a:spAutoFit/>
            </a:bodyPr>
            <a:lstStyle/>
            <a:p>
              <a:pPr algn="ctr">
                <a:lnSpc>
                  <a:spcPct val="130000"/>
                </a:lnSpc>
              </a:pPr>
              <a:r>
                <a:rPr lang="en-US" sz="4000" b="1" dirty="0" err="1" smtClean="0">
                  <a:solidFill>
                    <a:srgbClr val="002060"/>
                  </a:solidFill>
                  <a:latin typeface="Arial" panose="020B0604020202020204" pitchFamily="34" charset="0"/>
                  <a:cs typeface="Arial" panose="020B0604020202020204" pitchFamily="34" charset="0"/>
                </a:rPr>
                <a:t>Bài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tập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thêm</a:t>
              </a:r>
              <a:endParaRPr lang="en-US" sz="40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5152134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linds(vertical)">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1143000" y="1619610"/>
            <a:ext cx="15925799" cy="8216864"/>
            <a:chOff x="0" y="0"/>
            <a:chExt cx="3629432" cy="1913890"/>
          </a:xfrm>
        </p:grpSpPr>
        <p:sp>
          <p:nvSpPr>
            <p:cNvPr id="4" name="Freeform 4"/>
            <p:cNvSpPr/>
            <p:nvPr/>
          </p:nvSpPr>
          <p:spPr>
            <a:xfrm>
              <a:off x="0" y="0"/>
              <a:ext cx="3629432" cy="1913890"/>
            </a:xfrm>
            <a:custGeom>
              <a:avLst/>
              <a:gdLst/>
              <a:ahLst/>
              <a:cxnLst/>
              <a:rect l="l" t="t" r="r" b="b"/>
              <a:pathLst>
                <a:path w="3629432" h="1913890">
                  <a:moveTo>
                    <a:pt x="0" y="0"/>
                  </a:moveTo>
                  <a:lnTo>
                    <a:pt x="3629432" y="0"/>
                  </a:lnTo>
                  <a:lnTo>
                    <a:pt x="3629432" y="1913890"/>
                  </a:lnTo>
                  <a:lnTo>
                    <a:pt x="0" y="1913890"/>
                  </a:lnTo>
                  <a:close/>
                </a:path>
              </a:pathLst>
            </a:custGeom>
            <a:solidFill>
              <a:srgbClr val="F9DA6A"/>
            </a:solidFill>
          </p:spPr>
        </p:sp>
      </p:grpSp>
      <p:grpSp>
        <p:nvGrpSpPr>
          <p:cNvPr id="6" name="Group 6"/>
          <p:cNvGrpSpPr/>
          <p:nvPr/>
        </p:nvGrpSpPr>
        <p:grpSpPr>
          <a:xfrm>
            <a:off x="0" y="10061737"/>
            <a:ext cx="18298532" cy="450526"/>
            <a:chOff x="0" y="0"/>
            <a:chExt cx="6189874" cy="152400"/>
          </a:xfrm>
        </p:grpSpPr>
        <p:sp>
          <p:nvSpPr>
            <p:cNvPr id="7" name="Freeform 7"/>
            <p:cNvSpPr/>
            <p:nvPr/>
          </p:nvSpPr>
          <p:spPr>
            <a:xfrm>
              <a:off x="0" y="0"/>
              <a:ext cx="6189874" cy="152400"/>
            </a:xfrm>
            <a:custGeom>
              <a:avLst/>
              <a:gdLst/>
              <a:ahLst/>
              <a:cxnLst/>
              <a:rect l="l" t="t" r="r" b="b"/>
              <a:pathLst>
                <a:path w="6189874" h="152400">
                  <a:moveTo>
                    <a:pt x="0" y="0"/>
                  </a:moveTo>
                  <a:lnTo>
                    <a:pt x="6189874" y="0"/>
                  </a:lnTo>
                  <a:lnTo>
                    <a:pt x="6189874" y="152400"/>
                  </a:lnTo>
                  <a:lnTo>
                    <a:pt x="0" y="152400"/>
                  </a:lnTo>
                  <a:close/>
                </a:path>
              </a:pathLst>
            </a:custGeom>
            <a:solidFill>
              <a:srgbClr val="93BCCB"/>
            </a:solidFill>
          </p:spPr>
        </p:sp>
      </p:grpSp>
      <p:grpSp>
        <p:nvGrpSpPr>
          <p:cNvPr id="8" name="Group 8"/>
          <p:cNvGrpSpPr/>
          <p:nvPr/>
        </p:nvGrpSpPr>
        <p:grpSpPr>
          <a:xfrm rot="125207">
            <a:off x="-35996" y="1715330"/>
            <a:ext cx="7833503" cy="1155175"/>
            <a:chOff x="0" y="-54803"/>
            <a:chExt cx="10444671" cy="1540233"/>
          </a:xfrm>
        </p:grpSpPr>
        <p:sp>
          <p:nvSpPr>
            <p:cNvPr id="9" name="AutoShape 9"/>
            <p:cNvSpPr/>
            <p:nvPr/>
          </p:nvSpPr>
          <p:spPr>
            <a:xfrm>
              <a:off x="0" y="0"/>
              <a:ext cx="10444671" cy="1485430"/>
            </a:xfrm>
            <a:prstGeom prst="rect">
              <a:avLst/>
            </a:prstGeom>
            <a:solidFill>
              <a:srgbClr val="F25C37"/>
            </a:solidFill>
          </p:spPr>
        </p:sp>
        <p:sp>
          <p:nvSpPr>
            <p:cNvPr id="10" name="TextBox 10"/>
            <p:cNvSpPr txBox="1"/>
            <p:nvPr/>
          </p:nvSpPr>
          <p:spPr>
            <a:xfrm>
              <a:off x="810017" y="-54803"/>
              <a:ext cx="9010747" cy="1333698"/>
            </a:xfrm>
            <a:prstGeom prst="rect">
              <a:avLst/>
            </a:prstGeom>
          </p:spPr>
          <p:txBody>
            <a:bodyPr lIns="0" tIns="0" rIns="0" bIns="0" rtlCol="0" anchor="t">
              <a:spAutoFit/>
            </a:bodyPr>
            <a:lstStyle/>
            <a:p>
              <a:pPr marL="0" lvl="0" indent="0" algn="ctr">
                <a:lnSpc>
                  <a:spcPts val="7800"/>
                </a:lnSpc>
                <a:spcBef>
                  <a:spcPct val="0"/>
                </a:spcBef>
              </a:pPr>
              <a:r>
                <a:rPr lang="en-US" sz="4800" b="1" dirty="0" err="1" smtClean="0">
                  <a:solidFill>
                    <a:srgbClr val="FDFCF5"/>
                  </a:solidFill>
                  <a:latin typeface="Arial" panose="020B0604020202020204" pitchFamily="34" charset="0"/>
                  <a:cs typeface="Arial" panose="020B0604020202020204" pitchFamily="34" charset="0"/>
                </a:rPr>
                <a:t>Đọc</a:t>
              </a:r>
              <a:r>
                <a:rPr lang="en-US" sz="4800" b="1" dirty="0" smtClean="0">
                  <a:solidFill>
                    <a:srgbClr val="FDFCF5"/>
                  </a:solidFill>
                  <a:latin typeface="Arial" panose="020B0604020202020204" pitchFamily="34" charset="0"/>
                  <a:cs typeface="Arial" panose="020B0604020202020204" pitchFamily="34" charset="0"/>
                </a:rPr>
                <a:t> </a:t>
              </a:r>
              <a:r>
                <a:rPr lang="en-US" sz="4800" b="1" dirty="0" err="1" smtClean="0">
                  <a:solidFill>
                    <a:srgbClr val="FDFCF5"/>
                  </a:solidFill>
                  <a:latin typeface="Arial" panose="020B0604020202020204" pitchFamily="34" charset="0"/>
                  <a:cs typeface="Arial" panose="020B0604020202020204" pitchFamily="34" charset="0"/>
                </a:rPr>
                <a:t>hiểu</a:t>
              </a:r>
              <a:r>
                <a:rPr lang="en-US" sz="4800" b="1" dirty="0" smtClean="0">
                  <a:solidFill>
                    <a:srgbClr val="FDFCF5"/>
                  </a:solidFill>
                  <a:latin typeface="Arial" panose="020B0604020202020204" pitchFamily="34" charset="0"/>
                  <a:cs typeface="Arial" panose="020B0604020202020204" pitchFamily="34" charset="0"/>
                </a:rPr>
                <a:t> - </a:t>
              </a:r>
              <a:r>
                <a:rPr lang="en-US" sz="4800" b="1" dirty="0" err="1">
                  <a:solidFill>
                    <a:srgbClr val="FDFCF5"/>
                  </a:solidFill>
                  <a:latin typeface="Arial" panose="020B0604020202020204" pitchFamily="34" charset="0"/>
                  <a:cs typeface="Arial" panose="020B0604020202020204" pitchFamily="34" charset="0"/>
                </a:rPr>
                <a:t>N</a:t>
              </a:r>
              <a:r>
                <a:rPr lang="en-US" sz="4800" b="1" dirty="0" err="1" smtClean="0">
                  <a:solidFill>
                    <a:srgbClr val="FDFCF5"/>
                  </a:solidFill>
                  <a:latin typeface="Arial" panose="020B0604020202020204" pitchFamily="34" charset="0"/>
                  <a:cs typeface="Arial" panose="020B0604020202020204" pitchFamily="34" charset="0"/>
                </a:rPr>
                <a:t>ghe</a:t>
              </a:r>
              <a:r>
                <a:rPr lang="en-US" sz="4800" b="1" dirty="0" smtClean="0">
                  <a:solidFill>
                    <a:srgbClr val="FDFCF5"/>
                  </a:solidFill>
                  <a:latin typeface="Arial" panose="020B0604020202020204" pitchFamily="34" charset="0"/>
                  <a:cs typeface="Arial" panose="020B0604020202020204" pitchFamily="34" charset="0"/>
                </a:rPr>
                <a:t> </a:t>
              </a:r>
              <a:r>
                <a:rPr lang="en-US" sz="4800" b="1" dirty="0" err="1" smtClean="0">
                  <a:solidFill>
                    <a:srgbClr val="FDFCF5"/>
                  </a:solidFill>
                  <a:latin typeface="Arial" panose="020B0604020202020204" pitchFamily="34" charset="0"/>
                  <a:cs typeface="Arial" panose="020B0604020202020204" pitchFamily="34" charset="0"/>
                </a:rPr>
                <a:t>hiểu</a:t>
              </a:r>
              <a:endParaRPr lang="en-US" sz="4800" b="1" u="none" dirty="0">
                <a:solidFill>
                  <a:srgbClr val="FDFCF5"/>
                </a:solidFill>
                <a:latin typeface="Arial" panose="020B0604020202020204" pitchFamily="34" charset="0"/>
                <a:cs typeface="Arial" panose="020B0604020202020204" pitchFamily="34" charset="0"/>
              </a:endParaRPr>
            </a:p>
          </p:txBody>
        </p:sp>
      </p:grpSp>
      <p:pic>
        <p:nvPicPr>
          <p:cNvPr id="11" name="Picture 11"/>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a:stretch>
        </p:blipFill>
        <p:spPr>
          <a:xfrm rot="553431">
            <a:off x="15094530" y="7954985"/>
            <a:ext cx="2506271" cy="838462"/>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a:fillRect/>
          </a:stretch>
        </p:blipFill>
        <p:spPr>
          <a:xfrm rot="3587870">
            <a:off x="16078717" y="954083"/>
            <a:ext cx="2686707" cy="2007703"/>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p:blipFill>
        <p:spPr>
          <a:xfrm rot="3462605">
            <a:off x="-466177" y="6906743"/>
            <a:ext cx="2446711" cy="2282114"/>
          </a:xfrm>
          <a:prstGeom prst="rect">
            <a:avLst/>
          </a:prstGeom>
        </p:spPr>
      </p:pic>
      <p:sp>
        <p:nvSpPr>
          <p:cNvPr id="18" name="Rectangle 17"/>
          <p:cNvSpPr/>
          <p:nvPr/>
        </p:nvSpPr>
        <p:spPr>
          <a:xfrm>
            <a:off x="2038038" y="534835"/>
            <a:ext cx="14211923" cy="830997"/>
          </a:xfrm>
          <a:prstGeom prst="rect">
            <a:avLst/>
          </a:prstGeom>
        </p:spPr>
        <p:txBody>
          <a:bodyPr wrap="square">
            <a:spAutoFit/>
          </a:bodyPr>
          <a:lstStyle/>
          <a:p>
            <a:pPr algn="ctr"/>
            <a:r>
              <a:rPr lang="en-US" sz="4800" b="1" dirty="0" smtClean="0">
                <a:solidFill>
                  <a:srgbClr val="002060"/>
                </a:solidFill>
                <a:latin typeface="Arial" panose="020B0604020202020204" pitchFamily="34" charset="0"/>
                <a:cs typeface="Arial" panose="020B0604020202020204" pitchFamily="34" charset="0"/>
              </a:rPr>
              <a:t>2. XÁC SUẤT CỦA MỘT SỐ BIẾN CỐ ĐƠN GIẢN</a:t>
            </a:r>
            <a:endParaRPr lang="en-US" sz="4800" b="1" dirty="0">
              <a:solidFill>
                <a:srgbClr val="002060"/>
              </a:solidFill>
              <a:latin typeface="Arial" panose="020B0604020202020204" pitchFamily="34" charset="0"/>
              <a:cs typeface="Arial" panose="020B0604020202020204" pitchFamily="34" charset="0"/>
            </a:endParaRPr>
          </a:p>
        </p:txBody>
      </p:sp>
      <p:sp>
        <p:nvSpPr>
          <p:cNvPr id="19" name="Rectangle 18"/>
          <p:cNvSpPr/>
          <p:nvPr/>
        </p:nvSpPr>
        <p:spPr>
          <a:xfrm>
            <a:off x="1819117" y="3401650"/>
            <a:ext cx="13834236" cy="769441"/>
          </a:xfrm>
          <a:prstGeom prst="rect">
            <a:avLst/>
          </a:prstGeom>
        </p:spPr>
        <p:txBody>
          <a:bodyPr wrap="none">
            <a:spAutoFit/>
          </a:bodyPr>
          <a:lstStyle/>
          <a:p>
            <a:r>
              <a:rPr lang="en-US" sz="4400" b="1" dirty="0" err="1" smtClean="0">
                <a:latin typeface="Arial" panose="020B0604020202020204" pitchFamily="34" charset="0"/>
                <a:cs typeface="Arial" panose="020B0604020202020204" pitchFamily="34" charset="0"/>
              </a:rPr>
              <a:t>Xác</a:t>
            </a:r>
            <a:r>
              <a:rPr lang="en-US" sz="4400" b="1" dirty="0" smtClean="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suất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của</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chắc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chắn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không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thể</a:t>
            </a:r>
            <a:endParaRPr lang="en-US" sz="4400" b="1" dirty="0">
              <a:latin typeface="Arial" panose="020B0604020202020204" pitchFamily="34" charset="0"/>
              <a:cs typeface="Arial" panose="020B0604020202020204" pitchFamily="34" charset="0"/>
            </a:endParaRPr>
          </a:p>
        </p:txBody>
      </p:sp>
      <p:sp>
        <p:nvSpPr>
          <p:cNvPr id="20" name="Rectangle 19"/>
          <p:cNvSpPr/>
          <p:nvPr/>
        </p:nvSpPr>
        <p:spPr>
          <a:xfrm>
            <a:off x="1819117" y="4356196"/>
            <a:ext cx="14649763" cy="199817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100%. </a:t>
            </a:r>
            <a:r>
              <a:rPr lang="en-US" sz="4400" dirty="0" err="1">
                <a:latin typeface="Arial" panose="020B0604020202020204" pitchFamily="34" charset="0"/>
                <a:cs typeface="Arial" panose="020B0604020202020204" pitchFamily="34" charset="0"/>
              </a:rPr>
              <a:t>Vậy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xác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suất</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1</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21" name="Rectangle 20"/>
          <p:cNvSpPr/>
          <p:nvPr/>
        </p:nvSpPr>
        <p:spPr>
          <a:xfrm>
            <a:off x="1819117" y="6579635"/>
            <a:ext cx="14649763" cy="2123658"/>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400" dirty="0" err="1">
                <a:solidFill>
                  <a:prstClr val="black"/>
                </a:solidFill>
                <a:latin typeface="Arial" panose="020B0604020202020204" pitchFamily="34" charset="0"/>
                <a:cs typeface="Arial" panose="020B0604020202020204" pitchFamily="34" charset="0"/>
              </a:rPr>
              <a:t>Khả</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năng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xảy</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ra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của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không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là</a:t>
            </a:r>
            <a:r>
              <a:rPr lang="en-US" sz="4400" dirty="0">
                <a:solidFill>
                  <a:prstClr val="black"/>
                </a:solidFill>
                <a:latin typeface="Arial" panose="020B0604020202020204" pitchFamily="34" charset="0"/>
                <a:cs typeface="Arial" panose="020B0604020202020204" pitchFamily="34" charset="0"/>
              </a:rPr>
              <a:t> 0%. </a:t>
            </a:r>
            <a:r>
              <a:rPr lang="en-US" sz="4400" dirty="0" err="1">
                <a:solidFill>
                  <a:prstClr val="black"/>
                </a:solidFill>
                <a:latin typeface="Arial" panose="020B0604020202020204" pitchFamily="34" charset="0"/>
                <a:cs typeface="Arial" panose="020B0604020202020204" pitchFamily="34" charset="0"/>
              </a:rPr>
              <a:t>Vậy</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không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có</a:t>
            </a:r>
            <a:r>
              <a:rPr lang="en-US" sz="4400" dirty="0">
                <a:solidFill>
                  <a:prstClr val="black"/>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xác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suất</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r>
              <a:rPr lang="en-US" sz="4400" dirty="0">
                <a:solidFill>
                  <a:prstClr val="black"/>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223580" y="8225420"/>
            <a:ext cx="3389483" cy="1463301"/>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400000">
            <a:off x="3918570" y="-698782"/>
            <a:ext cx="11107742" cy="15868202"/>
          </a:xfrm>
          <a:prstGeom prst="rect">
            <a:avLst/>
          </a:prstGeom>
        </p:spPr>
      </p:pic>
      <p:grpSp>
        <p:nvGrpSpPr>
          <p:cNvPr id="13" name="Group 13"/>
          <p:cNvGrpSpPr/>
          <p:nvPr/>
        </p:nvGrpSpPr>
        <p:grpSpPr>
          <a:xfrm rot="-296783">
            <a:off x="-318117" y="950892"/>
            <a:ext cx="6962806" cy="1123399"/>
            <a:chOff x="0" y="-12435"/>
            <a:chExt cx="9283741" cy="1497865"/>
          </a:xfrm>
        </p:grpSpPr>
        <p:sp>
          <p:nvSpPr>
            <p:cNvPr id="14" name="AutoShape 14"/>
            <p:cNvSpPr/>
            <p:nvPr/>
          </p:nvSpPr>
          <p:spPr>
            <a:xfrm>
              <a:off x="0" y="0"/>
              <a:ext cx="9283741" cy="1485430"/>
            </a:xfrm>
            <a:prstGeom prst="rect">
              <a:avLst/>
            </a:prstGeom>
            <a:solidFill>
              <a:srgbClr val="97A571"/>
            </a:solidFill>
          </p:spPr>
        </p:sp>
        <p:sp>
          <p:nvSpPr>
            <p:cNvPr id="15" name="TextBox 15"/>
            <p:cNvSpPr txBox="1"/>
            <p:nvPr/>
          </p:nvSpPr>
          <p:spPr>
            <a:xfrm>
              <a:off x="651257" y="-12435"/>
              <a:ext cx="8009198" cy="1187077"/>
            </a:xfrm>
            <a:prstGeom prst="rect">
              <a:avLst/>
            </a:prstGeom>
          </p:spPr>
          <p:txBody>
            <a:bodyPr lIns="0" tIns="0" rIns="0" bIns="0" rtlCol="0" anchor="t">
              <a:spAutoFit/>
            </a:bodyPr>
            <a:lstStyle/>
            <a:p>
              <a:pPr marL="0" lvl="0" indent="0" algn="ctr">
                <a:lnSpc>
                  <a:spcPts val="7800"/>
                </a:lnSpc>
                <a:spcBef>
                  <a:spcPct val="0"/>
                </a:spcBef>
              </a:pPr>
              <a:r>
                <a:rPr lang="en-US" sz="4800" b="1" u="none" dirty="0" err="1" smtClean="0">
                  <a:solidFill>
                    <a:srgbClr val="FDFCF5"/>
                  </a:solidFill>
                  <a:latin typeface="Arial" panose="020B0604020202020204" pitchFamily="34" charset="0"/>
                  <a:cs typeface="Arial" panose="020B0604020202020204" pitchFamily="34" charset="0"/>
                </a:rPr>
                <a:t>Ví</a:t>
              </a:r>
              <a:r>
                <a:rPr lang="en-US" sz="4800" b="1" u="none" dirty="0" smtClean="0">
                  <a:solidFill>
                    <a:srgbClr val="FDFCF5"/>
                  </a:solidFill>
                  <a:latin typeface="Arial" panose="020B0604020202020204" pitchFamily="34" charset="0"/>
                  <a:cs typeface="Arial" panose="020B0604020202020204" pitchFamily="34" charset="0"/>
                </a:rPr>
                <a:t> </a:t>
              </a:r>
              <a:r>
                <a:rPr lang="en-US" sz="4800" b="1" u="none" dirty="0" err="1" smtClean="0">
                  <a:solidFill>
                    <a:srgbClr val="FDFCF5"/>
                  </a:solidFill>
                  <a:latin typeface="Arial" panose="020B0604020202020204" pitchFamily="34" charset="0"/>
                  <a:cs typeface="Arial" panose="020B0604020202020204" pitchFamily="34" charset="0"/>
                </a:rPr>
                <a:t>dụ</a:t>
              </a:r>
              <a:r>
                <a:rPr lang="en-US" sz="4800" b="1" u="none" dirty="0" smtClean="0">
                  <a:solidFill>
                    <a:srgbClr val="FDFCF5"/>
                  </a:solidFill>
                  <a:latin typeface="Arial" panose="020B0604020202020204" pitchFamily="34" charset="0"/>
                  <a:cs typeface="Arial" panose="020B0604020202020204" pitchFamily="34" charset="0"/>
                </a:rPr>
                <a:t> 3</a:t>
              </a:r>
              <a:endParaRPr lang="en-US" sz="4800" b="1" u="none" dirty="0">
                <a:solidFill>
                  <a:srgbClr val="FDFCF5"/>
                </a:solidFill>
                <a:latin typeface="Arial" panose="020B0604020202020204" pitchFamily="34" charset="0"/>
                <a:cs typeface="Arial" panose="020B0604020202020204" pitchFamily="34" charset="0"/>
              </a:endParaRPr>
            </a:p>
          </p:txBody>
        </p:sp>
      </p:grpSp>
      <p:pic>
        <p:nvPicPr>
          <p:cNvPr id="16" name="Picture 1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rcRect/>
          <a:stretch>
            <a:fillRect/>
          </a:stretch>
        </p:blipFill>
        <p:spPr>
          <a:xfrm rot="379000">
            <a:off x="8297951" y="1066682"/>
            <a:ext cx="2612405" cy="873968"/>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a:ext>
              <a:ext uri="{96DAC541-7B7A-43D3-8B79-37D633B846F1}">
                <asvg:svgBlip xmlns="" xmlns:asvg="http://schemas.microsoft.com/office/drawing/2016/SVG/main" r:embed="rId15"/>
              </a:ext>
            </a:extLst>
          </a:blip>
          <a:srcRect/>
          <a:stretch>
            <a:fillRect/>
          </a:stretch>
        </p:blipFill>
        <p:spPr>
          <a:xfrm rot="2018029">
            <a:off x="286233" y="5708648"/>
            <a:ext cx="1803613" cy="839500"/>
          </a:xfrm>
          <a:prstGeom prst="rect">
            <a:avLst/>
          </a:prstGeom>
        </p:spPr>
      </p:pic>
      <p:grpSp>
        <p:nvGrpSpPr>
          <p:cNvPr id="20" name="Group 20"/>
          <p:cNvGrpSpPr>
            <a:grpSpLocks noChangeAspect="1"/>
          </p:cNvGrpSpPr>
          <p:nvPr/>
        </p:nvGrpSpPr>
        <p:grpSpPr>
          <a:xfrm rot="1371687">
            <a:off x="16969055" y="9037973"/>
            <a:ext cx="874973" cy="757727"/>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5" name="Rectangle 24"/>
          <p:cNvSpPr/>
          <p:nvPr/>
        </p:nvSpPr>
        <p:spPr>
          <a:xfrm>
            <a:off x="2133600" y="2372379"/>
            <a:ext cx="13868400" cy="3970318"/>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200" dirty="0">
                <a:latin typeface="Arial" panose="020B0604020202020204" pitchFamily="34" charset="0"/>
                <a:cs typeface="Arial" panose="020B0604020202020204" pitchFamily="34" charset="0"/>
              </a:rPr>
              <a:t>Xác suất của biến cố A: </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Ngày </a:t>
            </a:r>
            <a:r>
              <a:rPr lang="vi-VN" sz="4200" dirty="0">
                <a:latin typeface="Arial" panose="020B0604020202020204" pitchFamily="34" charset="0"/>
                <a:cs typeface="Arial" panose="020B0604020202020204" pitchFamily="34" charset="0"/>
              </a:rPr>
              <a:t>mai, Mặt Trời mọc ở phía </a:t>
            </a:r>
            <a:r>
              <a:rPr lang="vi-VN" sz="4200" dirty="0" smtClean="0">
                <a:latin typeface="Arial" panose="020B0604020202020204" pitchFamily="34" charset="0"/>
                <a:cs typeface="Arial" panose="020B0604020202020204" pitchFamily="34" charset="0"/>
              </a:rPr>
              <a:t>Tây</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 </a:t>
            </a:r>
            <a:r>
              <a:rPr lang="vi-VN" sz="4200" dirty="0">
                <a:solidFill>
                  <a:srgbClr val="0070C0"/>
                </a:solidFill>
                <a:latin typeface="Arial" panose="020B0604020202020204" pitchFamily="34" charset="0"/>
                <a:cs typeface="Arial" panose="020B0604020202020204" pitchFamily="34" charset="0"/>
              </a:rPr>
              <a:t>bằng 0</a:t>
            </a:r>
            <a:r>
              <a:rPr lang="vi-VN" sz="4200" dirty="0">
                <a:latin typeface="Arial" panose="020B0604020202020204" pitchFamily="34" charset="0"/>
                <a:cs typeface="Arial" panose="020B0604020202020204" pitchFamily="34" charset="0"/>
              </a:rPr>
              <a:t> vì A là </a:t>
            </a:r>
            <a:r>
              <a:rPr lang="vi-VN" sz="4200" dirty="0">
                <a:solidFill>
                  <a:srgbClr val="0070C0"/>
                </a:solidFill>
                <a:latin typeface="Arial" panose="020B0604020202020204" pitchFamily="34" charset="0"/>
                <a:cs typeface="Arial" panose="020B0604020202020204" pitchFamily="34" charset="0"/>
              </a:rPr>
              <a:t>biến cố không thể</a:t>
            </a:r>
            <a:r>
              <a:rPr lang="vi-VN" sz="42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200" dirty="0">
                <a:latin typeface="Arial" panose="020B0604020202020204" pitchFamily="34" charset="0"/>
                <a:cs typeface="Arial" panose="020B0604020202020204" pitchFamily="34" charset="0"/>
              </a:rPr>
              <a:t>Xác suất của biến cố B: </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Tháng </a:t>
            </a:r>
            <a:r>
              <a:rPr lang="vi-VN" sz="4200" dirty="0">
                <a:latin typeface="Arial" panose="020B0604020202020204" pitchFamily="34" charset="0"/>
                <a:cs typeface="Arial" panose="020B0604020202020204" pitchFamily="34" charset="0"/>
              </a:rPr>
              <a:t>Ba có ít hơn 32 </a:t>
            </a:r>
            <a:r>
              <a:rPr lang="vi-VN" sz="4200" dirty="0" smtClean="0">
                <a:latin typeface="Arial" panose="020B0604020202020204" pitchFamily="34" charset="0"/>
                <a:cs typeface="Arial" panose="020B0604020202020204" pitchFamily="34" charset="0"/>
              </a:rPr>
              <a:t>ngày</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 </a:t>
            </a:r>
            <a:r>
              <a:rPr lang="vi-VN" sz="4200" dirty="0">
                <a:solidFill>
                  <a:srgbClr val="0070C0"/>
                </a:solidFill>
                <a:latin typeface="Arial" panose="020B0604020202020204" pitchFamily="34" charset="0"/>
                <a:cs typeface="Arial" panose="020B0604020202020204" pitchFamily="34" charset="0"/>
              </a:rPr>
              <a:t>bằng 1 </a:t>
            </a:r>
            <a:r>
              <a:rPr lang="vi-VN" sz="4200" dirty="0">
                <a:latin typeface="Arial" panose="020B0604020202020204" pitchFamily="34" charset="0"/>
                <a:cs typeface="Arial" panose="020B0604020202020204" pitchFamily="34" charset="0"/>
              </a:rPr>
              <a:t>vì B là </a:t>
            </a:r>
            <a:r>
              <a:rPr lang="vi-VN" sz="4200" dirty="0">
                <a:solidFill>
                  <a:srgbClr val="0070C0"/>
                </a:solidFill>
                <a:latin typeface="Arial" panose="020B0604020202020204" pitchFamily="34" charset="0"/>
                <a:cs typeface="Arial" panose="020B0604020202020204" pitchFamily="34" charset="0"/>
              </a:rPr>
              <a:t>biến </a:t>
            </a:r>
            <a:r>
              <a:rPr lang="vi-VN" sz="4200" dirty="0" smtClean="0">
                <a:solidFill>
                  <a:srgbClr val="0070C0"/>
                </a:solidFill>
                <a:latin typeface="Arial" panose="020B0604020202020204" pitchFamily="34" charset="0"/>
                <a:cs typeface="Arial" panose="020B0604020202020204" pitchFamily="34" charset="0"/>
              </a:rPr>
              <a:t>cố</a:t>
            </a:r>
            <a:r>
              <a:rPr lang="en-US" sz="4200" dirty="0" smtClean="0">
                <a:solidFill>
                  <a:srgbClr val="0070C0"/>
                </a:solidFill>
                <a:latin typeface="Arial" panose="020B0604020202020204" pitchFamily="34" charset="0"/>
                <a:cs typeface="Arial" panose="020B0604020202020204" pitchFamily="34" charset="0"/>
              </a:rPr>
              <a:t> </a:t>
            </a:r>
            <a:r>
              <a:rPr lang="en-US" sz="4200" dirty="0" err="1" smtClean="0">
                <a:solidFill>
                  <a:srgbClr val="0070C0"/>
                </a:solidFill>
                <a:latin typeface="Arial" panose="020B0604020202020204" pitchFamily="34" charset="0"/>
                <a:cs typeface="Arial" panose="020B0604020202020204" pitchFamily="34" charset="0"/>
              </a:rPr>
              <a:t>chắc</a:t>
            </a:r>
            <a:r>
              <a:rPr lang="en-US" sz="4200" dirty="0" smtClean="0">
                <a:solidFill>
                  <a:srgbClr val="0070C0"/>
                </a:solidFill>
                <a:latin typeface="Arial" panose="020B0604020202020204" pitchFamily="34" charset="0"/>
                <a:cs typeface="Arial" panose="020B0604020202020204" pitchFamily="34" charset="0"/>
              </a:rPr>
              <a:t> </a:t>
            </a:r>
            <a:r>
              <a:rPr lang="en-US" sz="4200" dirty="0" err="1" smtClean="0">
                <a:solidFill>
                  <a:srgbClr val="0070C0"/>
                </a:solidFill>
                <a:latin typeface="Arial" panose="020B0604020202020204" pitchFamily="34" charset="0"/>
                <a:cs typeface="Arial" panose="020B0604020202020204" pitchFamily="34" charset="0"/>
              </a:rPr>
              <a:t>chắn</a:t>
            </a:r>
            <a:r>
              <a:rPr lang="vi-VN" sz="4200" dirty="0" smtClean="0">
                <a:latin typeface="Arial" panose="020B0604020202020204" pitchFamily="34" charset="0"/>
                <a:cs typeface="Arial" panose="020B0604020202020204" pitchFamily="34" charset="0"/>
              </a:rPr>
              <a:t>.</a:t>
            </a:r>
            <a:endParaRPr lang="vi-VN" sz="4200" dirty="0">
              <a:latin typeface="Arial" panose="020B0604020202020204" pitchFamily="34" charset="0"/>
              <a:cs typeface="Arial" panose="020B0604020202020204" pitchFamily="34" charset="0"/>
            </a:endParaRPr>
          </a:p>
        </p:txBody>
      </p:sp>
      <p:grpSp>
        <p:nvGrpSpPr>
          <p:cNvPr id="28" name="Group 27"/>
          <p:cNvGrpSpPr/>
          <p:nvPr/>
        </p:nvGrpSpPr>
        <p:grpSpPr>
          <a:xfrm>
            <a:off x="2344309" y="6740746"/>
            <a:ext cx="10591800" cy="2895600"/>
            <a:chOff x="2344309" y="6633366"/>
            <a:chExt cx="10591800" cy="2895600"/>
          </a:xfrm>
        </p:grpSpPr>
        <p:sp>
          <p:nvSpPr>
            <p:cNvPr id="26" name="Rounded Rectangular Callout 25"/>
            <p:cNvSpPr/>
            <p:nvPr/>
          </p:nvSpPr>
          <p:spPr>
            <a:xfrm>
              <a:off x="2344309" y="6633366"/>
              <a:ext cx="10591800" cy="2895600"/>
            </a:xfrm>
            <a:prstGeom prst="wedgeRoundRectCallout">
              <a:avLst>
                <a:gd name="adj1" fmla="val 59238"/>
                <a:gd name="adj2" fmla="val 18139"/>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590723" y="6740746"/>
              <a:ext cx="10169214" cy="2703304"/>
            </a:xfrm>
            <a:prstGeom prst="rect">
              <a:avLst/>
            </a:prstGeom>
          </p:spPr>
          <p:txBody>
            <a:bodyPr wrap="square">
              <a:spAutoFit/>
            </a:bodyPr>
            <a:lstStyle/>
            <a:p>
              <a:pPr algn="just">
                <a:lnSpc>
                  <a:spcPct val="140000"/>
                </a:lnSpc>
              </a:pPr>
              <a:r>
                <a:rPr lang="en-US" sz="4200" dirty="0" err="1" smtClean="0">
                  <a:latin typeface="Arial" panose="020B0604020202020204" pitchFamily="34" charset="0"/>
                  <a:cs typeface="Arial" panose="020B0604020202020204" pitchFamily="34" charset="0"/>
                </a:rPr>
                <a:t>Em</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hãy</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lấy</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thêm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chắc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chắn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thể</a:t>
              </a:r>
              <a:r>
                <a:rPr lang="en-US" sz="4200" dirty="0">
                  <a:latin typeface="Arial" panose="020B0604020202020204" pitchFamily="34" charset="0"/>
                  <a:cs typeface="Arial" panose="020B0604020202020204" pitchFamily="34" charset="0"/>
                </a:rPr>
                <a:t>.</a:t>
              </a:r>
            </a:p>
          </p:txBody>
        </p:sp>
      </p:grpSp>
      <p:grpSp>
        <p:nvGrpSpPr>
          <p:cNvPr id="31" name="Group 30"/>
          <p:cNvGrpSpPr/>
          <p:nvPr/>
        </p:nvGrpSpPr>
        <p:grpSpPr>
          <a:xfrm>
            <a:off x="14139283" y="6303007"/>
            <a:ext cx="1862716" cy="3511647"/>
            <a:chOff x="14139283" y="6303007"/>
            <a:chExt cx="1862716" cy="3511647"/>
          </a:xfrm>
        </p:grpSpPr>
        <p:pic>
          <p:nvPicPr>
            <p:cNvPr id="29" name="Picture 28"/>
            <p:cNvPicPr>
              <a:picLocks noChangeAspect="1"/>
            </p:cNvPicPr>
            <p:nvPr/>
          </p:nvPicPr>
          <p:blipFill>
            <a:blip r:embed="rId16">
              <a:clrChange>
                <a:clrFrom>
                  <a:srgbClr val="FFFFFF"/>
                </a:clrFrom>
                <a:clrTo>
                  <a:srgbClr val="FFFFFF">
                    <a:alpha val="0"/>
                  </a:srgbClr>
                </a:clrTo>
              </a:clrChange>
            </a:blip>
            <a:stretch>
              <a:fillRect/>
            </a:stretch>
          </p:blipFill>
          <p:spPr>
            <a:xfrm flipH="1">
              <a:off x="14139283" y="7331034"/>
              <a:ext cx="1862716" cy="2483620"/>
            </a:xfrm>
            <a:prstGeom prst="rect">
              <a:avLst/>
            </a:prstGeom>
          </p:spPr>
        </p:pic>
        <p:pic>
          <p:nvPicPr>
            <p:cNvPr id="30" name="Picture 29"/>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5070641" y="6303007"/>
              <a:ext cx="566997" cy="87547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left)">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fade">
                                      <p:cBhvr>
                                        <p:cTn id="17" dur="500"/>
                                        <p:tgtEl>
                                          <p:spTgt spid="25">
                                            <p:txEl>
                                              <p:pRg st="1" end="1"/>
                                            </p:txEl>
                                          </p:spTgt>
                                        </p:tgtEl>
                                      </p:cBhvr>
                                    </p:animEffect>
                                    <p:anim calcmode="lin" valueType="num">
                                      <p:cBhvr>
                                        <p:cTn id="18"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22" presetClass="entr" presetSubtype="2"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49" name="Rounded Rectangle 48"/>
          <p:cNvSpPr/>
          <p:nvPr/>
        </p:nvSpPr>
        <p:spPr>
          <a:xfrm>
            <a:off x="666749" y="723900"/>
            <a:ext cx="16947162" cy="9829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7"/>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8472232" flipV="1">
            <a:off x="681018" y="6590414"/>
            <a:ext cx="1637078" cy="3966488"/>
          </a:xfrm>
          <a:prstGeom prst="rect">
            <a:avLst/>
          </a:prstGeom>
        </p:spPr>
      </p:pic>
      <p:pic>
        <p:nvPicPr>
          <p:cNvPr id="48" name="Picture 4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6091">
            <a:off x="17372051" y="143796"/>
            <a:ext cx="2577613" cy="3229356"/>
          </a:xfrm>
          <a:prstGeom prst="rect">
            <a:avLst/>
          </a:prstGeom>
        </p:spPr>
      </p:pic>
      <p:grpSp>
        <p:nvGrpSpPr>
          <p:cNvPr id="50" name="Group 13"/>
          <p:cNvGrpSpPr/>
          <p:nvPr/>
        </p:nvGrpSpPr>
        <p:grpSpPr>
          <a:xfrm rot="-296783">
            <a:off x="-342402" y="568459"/>
            <a:ext cx="5280487" cy="1123399"/>
            <a:chOff x="0" y="-12435"/>
            <a:chExt cx="9283741" cy="1497865"/>
          </a:xfrm>
        </p:grpSpPr>
        <p:sp>
          <p:nvSpPr>
            <p:cNvPr id="51" name="AutoShape 14"/>
            <p:cNvSpPr/>
            <p:nvPr/>
          </p:nvSpPr>
          <p:spPr>
            <a:xfrm>
              <a:off x="0" y="0"/>
              <a:ext cx="9283741" cy="1485430"/>
            </a:xfrm>
            <a:prstGeom prst="rect">
              <a:avLst/>
            </a:prstGeom>
            <a:solidFill>
              <a:schemeClr val="accent5">
                <a:lumMod val="75000"/>
              </a:schemeClr>
            </a:solidFill>
          </p:spPr>
        </p:sp>
        <p:sp>
          <p:nvSpPr>
            <p:cNvPr id="52" name="TextBox 15"/>
            <p:cNvSpPr txBox="1"/>
            <p:nvPr/>
          </p:nvSpPr>
          <p:spPr>
            <a:xfrm>
              <a:off x="651257" y="-12435"/>
              <a:ext cx="8009198" cy="1187077"/>
            </a:xfrm>
            <a:prstGeom prst="rect">
              <a:avLst/>
            </a:prstGeom>
          </p:spPr>
          <p:txBody>
            <a:bodyPr lIns="0" tIns="0" rIns="0" bIns="0" rtlCol="0" anchor="t">
              <a:spAutoFit/>
            </a:bodyPr>
            <a:lstStyle/>
            <a:p>
              <a:pPr marL="0" lvl="0" indent="0" algn="ctr">
                <a:lnSpc>
                  <a:spcPts val="7800"/>
                </a:lnSpc>
                <a:spcBef>
                  <a:spcPct val="0"/>
                </a:spcBef>
              </a:pPr>
              <a:r>
                <a:rPr lang="en-US" sz="4800" b="1" u="none" dirty="0" err="1" smtClean="0">
                  <a:solidFill>
                    <a:srgbClr val="FDFCF5"/>
                  </a:solidFill>
                  <a:latin typeface="Arial" panose="020B0604020202020204" pitchFamily="34" charset="0"/>
                  <a:cs typeface="Arial" panose="020B0604020202020204" pitchFamily="34" charset="0"/>
                </a:rPr>
                <a:t>Luyện</a:t>
              </a:r>
              <a:r>
                <a:rPr lang="en-US" sz="4800" b="1" u="none" dirty="0" smtClean="0">
                  <a:solidFill>
                    <a:srgbClr val="FDFCF5"/>
                  </a:solidFill>
                  <a:latin typeface="Arial" panose="020B0604020202020204" pitchFamily="34" charset="0"/>
                  <a:cs typeface="Arial" panose="020B0604020202020204" pitchFamily="34" charset="0"/>
                </a:rPr>
                <a:t> </a:t>
              </a:r>
              <a:r>
                <a:rPr lang="en-US" sz="4800" b="1" u="none" dirty="0" err="1" smtClean="0">
                  <a:solidFill>
                    <a:srgbClr val="FDFCF5"/>
                  </a:solidFill>
                  <a:latin typeface="Arial" panose="020B0604020202020204" pitchFamily="34" charset="0"/>
                  <a:cs typeface="Arial" panose="020B0604020202020204" pitchFamily="34" charset="0"/>
                </a:rPr>
                <a:t>tập</a:t>
              </a:r>
              <a:r>
                <a:rPr lang="en-US" sz="4800" b="1" u="none" dirty="0" smtClean="0">
                  <a:solidFill>
                    <a:srgbClr val="FDFCF5"/>
                  </a:solidFill>
                  <a:latin typeface="Arial" panose="020B0604020202020204" pitchFamily="34" charset="0"/>
                  <a:cs typeface="Arial" panose="020B0604020202020204" pitchFamily="34" charset="0"/>
                </a:rPr>
                <a:t> 2</a:t>
              </a:r>
              <a:endParaRPr lang="en-US" sz="4800" b="1" u="none" dirty="0">
                <a:solidFill>
                  <a:srgbClr val="FDFCF5"/>
                </a:solidFill>
                <a:latin typeface="Arial" panose="020B0604020202020204" pitchFamily="34" charset="0"/>
                <a:cs typeface="Arial" panose="020B0604020202020204" pitchFamily="34" charset="0"/>
              </a:endParaRPr>
            </a:p>
          </p:txBody>
        </p:sp>
      </p:grpSp>
      <p:sp>
        <p:nvSpPr>
          <p:cNvPr id="53" name="Rectangle 52"/>
          <p:cNvSpPr/>
          <p:nvPr/>
        </p:nvSpPr>
        <p:spPr>
          <a:xfrm>
            <a:off x="1295400" y="1750324"/>
            <a:ext cx="16114354" cy="3000821"/>
          </a:xfrm>
          <a:prstGeom prst="rect">
            <a:avLst/>
          </a:prstGeom>
        </p:spPr>
        <p:txBody>
          <a:bodyPr wrap="square">
            <a:spAutoFit/>
          </a:bodyPr>
          <a:lstStyle/>
          <a:p>
            <a:pPr algn="just">
              <a:lnSpc>
                <a:spcPct val="150000"/>
              </a:lnSpc>
            </a:pPr>
            <a:r>
              <a:rPr lang="vi-VN" sz="4200" dirty="0" smtClean="0">
                <a:latin typeface="Arial" panose="020B0604020202020204" pitchFamily="34" charset="0"/>
                <a:cs typeface="Arial" panose="020B0604020202020204" pitchFamily="34" charset="0"/>
              </a:rPr>
              <a:t>Gieo </a:t>
            </a:r>
            <a:r>
              <a:rPr lang="vi-VN" sz="4200" dirty="0">
                <a:latin typeface="Arial" panose="020B0604020202020204" pitchFamily="34" charset="0"/>
                <a:cs typeface="Arial" panose="020B0604020202020204" pitchFamily="34" charset="0"/>
              </a:rPr>
              <a:t>đồng thời hai con xúc xắc. Tìm xác suất của các biến cố sau:</a:t>
            </a:r>
          </a:p>
          <a:p>
            <a:pPr algn="just">
              <a:lnSpc>
                <a:spcPct val="150000"/>
              </a:lnSpc>
            </a:pPr>
            <a:r>
              <a:rPr lang="vi-VN" sz="4200" dirty="0">
                <a:latin typeface="Arial" panose="020B0604020202020204" pitchFamily="34" charset="0"/>
                <a:cs typeface="Arial" panose="020B0604020202020204" pitchFamily="34" charset="0"/>
              </a:rPr>
              <a:t>a) Tổng số chấm xuất hiện trên hai con xúc xắc nhỏ hơn 13.</a:t>
            </a:r>
          </a:p>
          <a:p>
            <a:pPr algn="just">
              <a:lnSpc>
                <a:spcPct val="150000"/>
              </a:lnSpc>
            </a:pPr>
            <a:r>
              <a:rPr lang="vi-VN" sz="4200" dirty="0">
                <a:latin typeface="Arial" panose="020B0604020202020204" pitchFamily="34" charset="0"/>
                <a:cs typeface="Arial" panose="020B0604020202020204" pitchFamily="34" charset="0"/>
              </a:rPr>
              <a:t>b) Tổng số chấm xuất hiện trên hai con xúc xắc bằng 1.</a:t>
            </a:r>
          </a:p>
        </p:txBody>
      </p:sp>
      <p:pic>
        <p:nvPicPr>
          <p:cNvPr id="54" name="Picture 5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17924" y="3821790"/>
            <a:ext cx="2068598" cy="1728620"/>
          </a:xfrm>
          <a:prstGeom prst="rect">
            <a:avLst/>
          </a:prstGeom>
        </p:spPr>
      </p:pic>
      <p:sp>
        <p:nvSpPr>
          <p:cNvPr id="55" name="Oval Callout 54"/>
          <p:cNvSpPr/>
          <p:nvPr/>
        </p:nvSpPr>
        <p:spPr>
          <a:xfrm>
            <a:off x="8400077" y="4838984"/>
            <a:ext cx="1905000" cy="1216405"/>
          </a:xfrm>
          <a:prstGeom prst="wedgeEllipseCallout">
            <a:avLst>
              <a:gd name="adj1" fmla="val 38596"/>
              <a:gd name="adj2" fmla="val 5534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6" name="Rectangle 55"/>
          <p:cNvSpPr/>
          <p:nvPr/>
        </p:nvSpPr>
        <p:spPr>
          <a:xfrm>
            <a:off x="3048001" y="6133905"/>
            <a:ext cx="130302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Xác suất của biến cố “Tổng số chấm xuất hiện trên hai con xúc xắc nhỏ hơn 13” là 1 (biến cố chắc chắn).</a:t>
            </a:r>
          </a:p>
          <a:p>
            <a:pPr algn="just">
              <a:lnSpc>
                <a:spcPct val="150000"/>
              </a:lnSpc>
            </a:pPr>
            <a:r>
              <a:rPr lang="vi-VN" sz="4200" dirty="0">
                <a:latin typeface="Arial" panose="020B0604020202020204" pitchFamily="34" charset="0"/>
                <a:cs typeface="Arial" panose="020B0604020202020204" pitchFamily="34" charset="0"/>
              </a:rPr>
              <a:t>b) Xác suất của biến cố “Tổng số chấm xuất hiện trên hai con xúc xắc bằng 1” là 0 (biến cố không thể).</a:t>
            </a:r>
          </a:p>
        </p:txBody>
      </p:sp>
    </p:spTree>
    <p:extLst>
      <p:ext uri="{BB962C8B-B14F-4D97-AF65-F5344CB8AC3E}">
        <p14:creationId xmlns:p14="http://schemas.microsoft.com/office/powerpoint/2010/main" val="12108477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dissolve">
                                      <p:cBhvr>
                                        <p:cTn id="14" dur="500"/>
                                        <p:tgtEl>
                                          <p:spTgt spid="53"/>
                                        </p:tgtEl>
                                      </p:cBhvr>
                                    </p:animEffect>
                                  </p:childTnLst>
                                </p:cTn>
                              </p:par>
                              <p:par>
                                <p:cTn id="15" presetID="9"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6">
                                            <p:txEl>
                                              <p:pRg st="0" end="0"/>
                                            </p:txEl>
                                          </p:spTgt>
                                        </p:tgtEl>
                                        <p:attrNameLst>
                                          <p:attrName>style.visibility</p:attrName>
                                        </p:attrNameLst>
                                      </p:cBhvr>
                                      <p:to>
                                        <p:strVal val="visible"/>
                                      </p:to>
                                    </p:set>
                                    <p:animEffect transition="in" filter="wipe(left)">
                                      <p:cBhvr>
                                        <p:cTn id="27" dur="500"/>
                                        <p:tgtEl>
                                          <p:spTgt spid="5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nodeType="clickEffect">
                                  <p:stCondLst>
                                    <p:cond delay="0"/>
                                  </p:stCondLst>
                                  <p:childTnLst>
                                    <p:set>
                                      <p:cBhvr>
                                        <p:cTn id="31" dur="1" fill="hold">
                                          <p:stCondLst>
                                            <p:cond delay="0"/>
                                          </p:stCondLst>
                                        </p:cTn>
                                        <p:tgtEl>
                                          <p:spTgt spid="56">
                                            <p:txEl>
                                              <p:pRg st="1" end="1"/>
                                            </p:txEl>
                                          </p:spTgt>
                                        </p:tgtEl>
                                        <p:attrNameLst>
                                          <p:attrName>style.visibility</p:attrName>
                                        </p:attrNameLst>
                                      </p:cBhvr>
                                      <p:to>
                                        <p:strVal val="visible"/>
                                      </p:to>
                                    </p:set>
                                    <p:animEffect transition="in" filter="blinds(vertical)">
                                      <p:cBhvr>
                                        <p:cTn id="32" dur="50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9" name="Group 9"/>
          <p:cNvGrpSpPr/>
          <p:nvPr/>
        </p:nvGrpSpPr>
        <p:grpSpPr>
          <a:xfrm>
            <a:off x="5227248" y="342900"/>
            <a:ext cx="7833503" cy="1121539"/>
            <a:chOff x="0" y="-9955"/>
            <a:chExt cx="10444671" cy="1495385"/>
          </a:xfrm>
        </p:grpSpPr>
        <p:sp>
          <p:nvSpPr>
            <p:cNvPr id="10" name="AutoShape 10"/>
            <p:cNvSpPr/>
            <p:nvPr/>
          </p:nvSpPr>
          <p:spPr>
            <a:xfrm>
              <a:off x="0" y="0"/>
              <a:ext cx="10444671" cy="1485430"/>
            </a:xfrm>
            <a:prstGeom prst="rect">
              <a:avLst/>
            </a:prstGeom>
            <a:solidFill>
              <a:srgbClr val="F25C37"/>
            </a:solidFill>
          </p:spPr>
        </p:sp>
        <p:sp>
          <p:nvSpPr>
            <p:cNvPr id="11" name="TextBox 11"/>
            <p:cNvSpPr txBox="1"/>
            <p:nvPr/>
          </p:nvSpPr>
          <p:spPr>
            <a:xfrm>
              <a:off x="729721" y="-9955"/>
              <a:ext cx="9010747" cy="1210502"/>
            </a:xfrm>
            <a:prstGeom prst="rect">
              <a:avLst/>
            </a:prstGeom>
          </p:spPr>
          <p:txBody>
            <a:bodyPr lIns="0" tIns="0" rIns="0" bIns="0" rtlCol="0" anchor="t">
              <a:spAutoFit/>
            </a:bodyPr>
            <a:lstStyle/>
            <a:p>
              <a:pPr marL="0" lvl="0" indent="0" algn="ctr">
                <a:lnSpc>
                  <a:spcPts val="7800"/>
                </a:lnSpc>
                <a:spcBef>
                  <a:spcPct val="0"/>
                </a:spcBef>
              </a:pPr>
              <a:r>
                <a:rPr lang="en-US" sz="4400" b="1" dirty="0" err="1" smtClean="0">
                  <a:solidFill>
                    <a:srgbClr val="FDFCF5"/>
                  </a:solidFill>
                  <a:latin typeface="Arial" panose="020B0604020202020204" pitchFamily="34" charset="0"/>
                  <a:cs typeface="Arial" panose="020B0604020202020204" pitchFamily="34" charset="0"/>
                </a:rPr>
                <a:t>Đọc</a:t>
              </a:r>
              <a:r>
                <a:rPr lang="en-US" sz="4400" b="1" dirty="0" smtClean="0">
                  <a:solidFill>
                    <a:srgbClr val="FDFCF5"/>
                  </a:solidFill>
                  <a:latin typeface="Arial" panose="020B0604020202020204" pitchFamily="34" charset="0"/>
                  <a:cs typeface="Arial" panose="020B0604020202020204" pitchFamily="34" charset="0"/>
                </a:rPr>
                <a:t> </a:t>
              </a:r>
              <a:r>
                <a:rPr lang="en-US" sz="4400" b="1" dirty="0" err="1" smtClean="0">
                  <a:solidFill>
                    <a:srgbClr val="FDFCF5"/>
                  </a:solidFill>
                  <a:latin typeface="Arial" panose="020B0604020202020204" pitchFamily="34" charset="0"/>
                  <a:cs typeface="Arial" panose="020B0604020202020204" pitchFamily="34" charset="0"/>
                </a:rPr>
                <a:t>hiểu</a:t>
              </a:r>
              <a:r>
                <a:rPr lang="en-US" sz="4400" b="1" dirty="0" smtClean="0">
                  <a:solidFill>
                    <a:srgbClr val="FDFCF5"/>
                  </a:solidFill>
                  <a:latin typeface="Arial" panose="020B0604020202020204" pitchFamily="34" charset="0"/>
                  <a:cs typeface="Arial" panose="020B0604020202020204" pitchFamily="34" charset="0"/>
                </a:rPr>
                <a:t> - </a:t>
              </a:r>
              <a:r>
                <a:rPr lang="en-US" sz="4400" b="1" dirty="0" err="1" smtClean="0">
                  <a:solidFill>
                    <a:srgbClr val="FDFCF5"/>
                  </a:solidFill>
                  <a:latin typeface="Arial" panose="020B0604020202020204" pitchFamily="34" charset="0"/>
                  <a:cs typeface="Arial" panose="020B0604020202020204" pitchFamily="34" charset="0"/>
                </a:rPr>
                <a:t>Nghe</a:t>
              </a:r>
              <a:r>
                <a:rPr lang="en-US" sz="4400" b="1" dirty="0" smtClean="0">
                  <a:solidFill>
                    <a:srgbClr val="FDFCF5"/>
                  </a:solidFill>
                  <a:latin typeface="Arial" panose="020B0604020202020204" pitchFamily="34" charset="0"/>
                  <a:cs typeface="Arial" panose="020B0604020202020204" pitchFamily="34" charset="0"/>
                </a:rPr>
                <a:t> </a:t>
              </a:r>
              <a:r>
                <a:rPr lang="en-US" sz="4400" b="1" dirty="0" err="1" smtClean="0">
                  <a:solidFill>
                    <a:srgbClr val="FDFCF5"/>
                  </a:solidFill>
                  <a:latin typeface="Arial" panose="020B0604020202020204" pitchFamily="34" charset="0"/>
                  <a:cs typeface="Arial" panose="020B0604020202020204" pitchFamily="34" charset="0"/>
                </a:rPr>
                <a:t>hiểu</a:t>
              </a:r>
              <a:endParaRPr lang="en-US" sz="4400" b="1" u="none" dirty="0">
                <a:solidFill>
                  <a:srgbClr val="FDFCF5"/>
                </a:solidFill>
                <a:latin typeface="Arial" panose="020B0604020202020204" pitchFamily="34" charset="0"/>
                <a:cs typeface="Arial" panose="020B0604020202020204" pitchFamily="34" charset="0"/>
              </a:endParaRPr>
            </a:p>
          </p:txBody>
        </p:sp>
      </p:grpSp>
      <p:pic>
        <p:nvPicPr>
          <p:cNvPr id="12" name="Picture 12"/>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p:blipFill>
        <p:spPr>
          <a:xfrm rot="515812">
            <a:off x="-120438" y="8756293"/>
            <a:ext cx="2069676" cy="778951"/>
          </a:xfrm>
          <a:prstGeom prst="rect">
            <a:avLst/>
          </a:prstGeom>
        </p:spPr>
      </p:pic>
      <p:grpSp>
        <p:nvGrpSpPr>
          <p:cNvPr id="22" name="Group 22"/>
          <p:cNvGrpSpPr>
            <a:grpSpLocks noChangeAspect="1"/>
          </p:cNvGrpSpPr>
          <p:nvPr/>
        </p:nvGrpSpPr>
        <p:grpSpPr>
          <a:xfrm rot="-1499875">
            <a:off x="17003169" y="8878350"/>
            <a:ext cx="617593" cy="534836"/>
            <a:chOff x="0" y="0"/>
            <a:chExt cx="6350000" cy="5499100"/>
          </a:xfrm>
        </p:grpSpPr>
        <p:sp>
          <p:nvSpPr>
            <p:cNvPr id="23" name="Freeform 2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5" name="Rectangle 24"/>
          <p:cNvSpPr/>
          <p:nvPr/>
        </p:nvSpPr>
        <p:spPr>
          <a:xfrm>
            <a:off x="1601128" y="1728560"/>
            <a:ext cx="11041805" cy="769441"/>
          </a:xfrm>
          <a:prstGeom prst="rect">
            <a:avLst/>
          </a:prstGeom>
        </p:spPr>
        <p:txBody>
          <a:bodyPr wrap="none">
            <a:spAutoFit/>
          </a:bodyPr>
          <a:lstStyle/>
          <a:p>
            <a:r>
              <a:rPr lang="en-US" sz="4400" b="1" dirty="0" err="1" smtClean="0">
                <a:solidFill>
                  <a:srgbClr val="002060"/>
                </a:solidFill>
                <a:latin typeface="Arial" panose="020B0604020202020204" pitchFamily="34" charset="0"/>
                <a:cs typeface="Arial" panose="020B0604020202020204" pitchFamily="34" charset="0"/>
              </a:rPr>
              <a:t>Xác</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suất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các</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cố</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đồng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khả</a:t>
            </a:r>
            <a:r>
              <a:rPr lang="en-US" sz="4400" b="1" dirty="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năng</a:t>
            </a:r>
            <a:endParaRPr lang="en-US" sz="4400" b="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Rectangle 25"/>
              <p:cNvSpPr/>
              <p:nvPr/>
            </p:nvSpPr>
            <p:spPr>
              <a:xfrm>
                <a:off x="1601128" y="2836737"/>
                <a:ext cx="15161816" cy="6434005"/>
              </a:xfrm>
              <a:prstGeom prst="rect">
                <a:avLst/>
              </a:prstGeom>
            </p:spPr>
            <p:txBody>
              <a:bodyPr wrap="square">
                <a:spAutoFit/>
              </a:bodyPr>
              <a:lstStyle/>
              <a:p>
                <a:pPr algn="just">
                  <a:lnSpc>
                    <a:spcPct val="13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Gieo một đồng xu cân đối. Xét hai biến cố sau:</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smtClean="0">
                    <a:effectLst/>
                    <a:latin typeface="Arial" panose="020B0604020202020204" pitchFamily="34" charset="0"/>
                    <a:ea typeface="Calibri" panose="020F0502020204030204" pitchFamily="34" charset="0"/>
                    <a:cs typeface="Arial" panose="020B0604020202020204" pitchFamily="34" charset="0"/>
                  </a:rPr>
                  <a:t>A: </a:t>
                </a:r>
                <a:r>
                  <a:rPr lang="nl-NL" sz="4000" dirty="0">
                    <a:effectLst/>
                    <a:latin typeface="Arial" panose="020B0604020202020204" pitchFamily="34" charset="0"/>
                    <a:ea typeface="Calibri" panose="020F0502020204030204" pitchFamily="34" charset="0"/>
                    <a:cs typeface="Arial" panose="020B0604020202020204" pitchFamily="34" charset="0"/>
                  </a:rPr>
                  <a:t>“Đồng xu xuất hiện mặt ngửa”.</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B: “Đồng xu xuất hiện mặt sấp”</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Do đồng xu cân đối nên biến cố A và biến cố B có khả năng xảy ra như nhau. Ta nói hai biến cố A và B là đồng khả năng.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Vì chỉ xảy ra hoặc biến cố A hoặc biến cố B nên xác suất của biến cố A và xác suất của biến cố B bằng nhau và bằng </a:t>
                </a:r>
                <a14:m>
                  <m:oMath xmlns:m="http://schemas.openxmlformats.org/officeDocument/2006/math">
                    <m:f>
                      <m:fPr>
                        <m:ctrlPr>
                          <a:rPr lang="en-US" sz="4000" i="1">
                            <a:effectLst/>
                            <a:latin typeface="Cambria Math"/>
                            <a:ea typeface="Calibri" panose="020F0502020204030204" pitchFamily="34" charset="0"/>
                            <a:cs typeface="Arial" panose="020B0604020202020204" pitchFamily="34" charset="0"/>
                          </a:rPr>
                        </m:ctrlPr>
                      </m:fPr>
                      <m:num>
                        <m:r>
                          <a:rPr lang="nl-NL" sz="4000">
                            <a:effectLst/>
                            <a:latin typeface="Cambria Math" panose="02040503050406030204" pitchFamily="18" charset="0"/>
                            <a:ea typeface="Calibri" panose="020F0502020204030204" pitchFamily="34" charset="0"/>
                            <a:cs typeface="Arial" panose="020B0604020202020204" pitchFamily="34" charset="0"/>
                          </a:rPr>
                          <m:t>1</m:t>
                        </m:r>
                      </m:num>
                      <m:den>
                        <m:r>
                          <a:rPr lang="nl-NL"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nl-NL" sz="4000" dirty="0">
                    <a:effectLst/>
                    <a:latin typeface="Arial" panose="020B0604020202020204" pitchFamily="34" charset="0"/>
                    <a:ea typeface="Calibri" panose="020F0502020204030204" pitchFamily="34" charset="0"/>
                    <a:cs typeface="Arial" panose="020B0604020202020204" pitchFamily="34" charset="0"/>
                  </a:rPr>
                  <a:t> (hay 50%).</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601128" y="2836737"/>
                <a:ext cx="15161816" cy="6434005"/>
              </a:xfrm>
              <a:prstGeom prst="rect">
                <a:avLst/>
              </a:prstGeom>
              <a:blipFill rotWithShape="0">
                <a:blip r:embed="rId9"/>
                <a:stretch>
                  <a:fillRect l="-1448" t="-95" r="-1407"/>
                </a:stretch>
              </a:blipFill>
            </p:spPr>
            <p:txBody>
              <a:bodyPr/>
              <a:lstStyle/>
              <a:p>
                <a:r>
                  <a:rPr lang="en-US">
                    <a:noFill/>
                  </a:rPr>
                  <a:t> </a:t>
                </a:r>
              </a:p>
            </p:txBody>
          </p:sp>
        </mc:Fallback>
      </mc:AlternateContent>
      <p:pic>
        <p:nvPicPr>
          <p:cNvPr id="28" name="Picture 27"/>
          <p:cNvPicPr>
            <a:picLocks noChangeAspect="1"/>
          </p:cNvPicPr>
          <p:nvPr/>
        </p:nvPicPr>
        <p:blipFill>
          <a:blip r:embed="rId10">
            <a:clrChange>
              <a:clrFrom>
                <a:srgbClr val="EEF9FD"/>
              </a:clrFrom>
              <a:clrTo>
                <a:srgbClr val="EEF9FD">
                  <a:alpha val="0"/>
                </a:srgbClr>
              </a:clrTo>
            </a:clrChange>
            <a:extLst>
              <a:ext uri="{28A0092B-C50C-407E-A947-70E740481C1C}">
                <a14:useLocalDpi xmlns:a14="http://schemas.microsoft.com/office/drawing/2010/main"/>
              </a:ext>
            </a:extLst>
          </a:blip>
          <a:stretch>
            <a:fillRect/>
          </a:stretch>
        </p:blipFill>
        <p:spPr>
          <a:xfrm>
            <a:off x="13214616" y="2878708"/>
            <a:ext cx="3693587" cy="2264792"/>
          </a:xfrm>
          <a:prstGeom prst="rect">
            <a:avLst/>
          </a:prstGeom>
        </p:spPr>
      </p:pic>
      <p:pic>
        <p:nvPicPr>
          <p:cNvPr id="29" name="Picture 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29445" y="255318"/>
            <a:ext cx="1099785" cy="1216576"/>
          </a:xfrm>
          <a:prstGeom prst="rect">
            <a:avLst/>
          </a:prstGeom>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500" fill="hold"/>
                                        <p:tgtEl>
                                          <p:spTgt spid="2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anim calcmode="lin" valueType="num">
                                      <p:cBhvr>
                                        <p:cTn id="26" dur="500" fill="hold"/>
                                        <p:tgtEl>
                                          <p:spTgt spid="28"/>
                                        </p:tgtEl>
                                        <p:attrNameLst>
                                          <p:attrName>ppt_x</p:attrName>
                                        </p:attrNameLst>
                                      </p:cBhvr>
                                      <p:tavLst>
                                        <p:tav tm="0">
                                          <p:val>
                                            <p:strVal val="#ppt_x"/>
                                          </p:val>
                                        </p:tav>
                                        <p:tav tm="100000">
                                          <p:val>
                                            <p:strVal val="#ppt_x"/>
                                          </p:val>
                                        </p:tav>
                                      </p:tavLst>
                                    </p:anim>
                                    <p:anim calcmode="lin" valueType="num">
                                      <p:cBhvr>
                                        <p:cTn id="2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2491932">
            <a:off x="-433867" y="-238405"/>
            <a:ext cx="4137391" cy="3591486"/>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955290">
            <a:off x="14592942" y="-238405"/>
            <a:ext cx="4137391" cy="3591486"/>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a:off x="-1331177" y="5382467"/>
            <a:ext cx="4137391" cy="3591486"/>
          </a:xfrm>
          <a:prstGeom prst="rect">
            <a:avLst/>
          </a:prstGeom>
        </p:spPr>
      </p:pic>
      <p:pic>
        <p:nvPicPr>
          <p:cNvPr id="6" name="Picture 6"/>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a:off x="4234206" y="7988263"/>
            <a:ext cx="4137391" cy="3591486"/>
          </a:xfrm>
          <a:prstGeom prst="rect">
            <a:avLst/>
          </a:prstGeom>
        </p:spPr>
      </p:pic>
      <p:pic>
        <p:nvPicPr>
          <p:cNvPr id="7" name="Picture 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5093203">
            <a:off x="16004768" y="5807234"/>
            <a:ext cx="4137391" cy="3591486"/>
          </a:xfrm>
          <a:prstGeom prst="rect">
            <a:avLst/>
          </a:prstGeom>
        </p:spPr>
      </p:pic>
      <p:pic>
        <p:nvPicPr>
          <p:cNvPr id="8" name="Picture 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3528209">
            <a:off x="11976873" y="7843203"/>
            <a:ext cx="4137391" cy="3591486"/>
          </a:xfrm>
          <a:prstGeom prst="rect">
            <a:avLst/>
          </a:prstGeom>
        </p:spPr>
      </p:pic>
      <p:pic>
        <p:nvPicPr>
          <p:cNvPr id="11" name="Picture 11"/>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55734">
            <a:off x="5006609" y="-2562786"/>
            <a:ext cx="4137391" cy="3591486"/>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2263600" flipV="1">
            <a:off x="9810323" y="-2924553"/>
            <a:ext cx="4137391" cy="3591486"/>
          </a:xfrm>
          <a:prstGeom prst="rect">
            <a:avLst/>
          </a:prstGeom>
        </p:spPr>
      </p:pic>
      <p:sp>
        <p:nvSpPr>
          <p:cNvPr id="13" name="Rounded Rectangle 12"/>
          <p:cNvSpPr/>
          <p:nvPr/>
        </p:nvSpPr>
        <p:spPr>
          <a:xfrm>
            <a:off x="914400" y="876301"/>
            <a:ext cx="16383000" cy="8610599"/>
          </a:xfrm>
          <a:prstGeom prst="roundRect">
            <a:avLst>
              <a:gd name="adj" fmla="val 8454"/>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4" name="Group 3"/>
          <p:cNvGrpSpPr/>
          <p:nvPr/>
        </p:nvGrpSpPr>
        <p:grpSpPr>
          <a:xfrm>
            <a:off x="2600593" y="956665"/>
            <a:ext cx="13164043" cy="1808225"/>
            <a:chOff x="2600593" y="956665"/>
            <a:chExt cx="13164043" cy="1808225"/>
          </a:xfrm>
        </p:grpSpPr>
        <p:grpSp>
          <p:nvGrpSpPr>
            <p:cNvPr id="22" name="Group 21"/>
            <p:cNvGrpSpPr/>
            <p:nvPr/>
          </p:nvGrpSpPr>
          <p:grpSpPr>
            <a:xfrm>
              <a:off x="2806214" y="2460044"/>
              <a:ext cx="12247529" cy="304846"/>
              <a:chOff x="2840071" y="2171677"/>
              <a:chExt cx="12247529" cy="304846"/>
            </a:xfrm>
          </p:grpSpPr>
          <p:cxnSp>
            <p:nvCxnSpPr>
              <p:cNvPr id="15" name="Straight Connector 14"/>
              <p:cNvCxnSpPr/>
              <p:nvPr/>
            </p:nvCxnSpPr>
            <p:spPr>
              <a:xfrm>
                <a:off x="2840071" y="2324100"/>
                <a:ext cx="122475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963835"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40071"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087600"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600593" y="1430759"/>
              <a:ext cx="889359"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0</a:t>
              </a:r>
              <a:endParaRPr lang="en-US" sz="4400" dirty="0">
                <a:latin typeface="Arial" panose="020B0604020202020204" pitchFamily="34" charset="0"/>
                <a:cs typeface="Arial" panose="020B0604020202020204" pitchFamily="34" charset="0"/>
              </a:endParaRPr>
            </a:p>
          </p:txBody>
        </p:sp>
        <p:sp>
          <p:nvSpPr>
            <p:cNvPr id="24" name="TextBox 23"/>
            <p:cNvSpPr txBox="1"/>
            <p:nvPr/>
          </p:nvSpPr>
          <p:spPr>
            <a:xfrm>
              <a:off x="14875277" y="1495880"/>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a:t>
              </a:r>
            </a:p>
          </p:txBody>
        </p:sp>
        <p:grpSp>
          <p:nvGrpSpPr>
            <p:cNvPr id="31" name="Group 30"/>
            <p:cNvGrpSpPr/>
            <p:nvPr/>
          </p:nvGrpSpPr>
          <p:grpSpPr>
            <a:xfrm>
              <a:off x="8638252" y="956665"/>
              <a:ext cx="935295" cy="1427168"/>
              <a:chOff x="8581726" y="956501"/>
              <a:chExt cx="935295" cy="1427168"/>
            </a:xfrm>
          </p:grpSpPr>
          <p:sp>
            <p:nvSpPr>
              <p:cNvPr id="25" name="TextBox 24"/>
              <p:cNvSpPr txBox="1"/>
              <p:nvPr/>
            </p:nvSpPr>
            <p:spPr>
              <a:xfrm>
                <a:off x="8604694" y="956501"/>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a:t>
                </a:r>
              </a:p>
            </p:txBody>
          </p:sp>
          <p:sp>
            <p:nvSpPr>
              <p:cNvPr id="26" name="TextBox 25"/>
              <p:cNvSpPr txBox="1"/>
              <p:nvPr/>
            </p:nvSpPr>
            <p:spPr>
              <a:xfrm>
                <a:off x="8627662" y="1614228"/>
                <a:ext cx="889359"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p:txBody>
          </p:sp>
          <p:cxnSp>
            <p:nvCxnSpPr>
              <p:cNvPr id="28" name="Straight Connector 27"/>
              <p:cNvCxnSpPr/>
              <p:nvPr/>
            </p:nvCxnSpPr>
            <p:spPr>
              <a:xfrm>
                <a:off x="8581726" y="1659030"/>
                <a:ext cx="562274" cy="1"/>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cxnSp>
        <p:nvCxnSpPr>
          <p:cNvPr id="33" name="Elbow Connector 32"/>
          <p:cNvCxnSpPr/>
          <p:nvPr/>
        </p:nvCxnSpPr>
        <p:spPr>
          <a:xfrm rot="16200000" flipV="1">
            <a:off x="2541732" y="3266276"/>
            <a:ext cx="1212703" cy="683738"/>
          </a:xfrm>
          <a:prstGeom prst="bentConnector3">
            <a:avLst>
              <a:gd name="adj1" fmla="val -268"/>
            </a:avLst>
          </a:prstGeom>
          <a:ln w="571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11015" y="3673687"/>
            <a:ext cx="3070785"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Không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thể</a:t>
            </a:r>
            <a:endParaRPr lang="en-US" sz="4400" dirty="0">
              <a:latin typeface="Arial" panose="020B0604020202020204" pitchFamily="34" charset="0"/>
              <a:cs typeface="Arial" panose="020B0604020202020204" pitchFamily="34" charset="0"/>
            </a:endParaRPr>
          </a:p>
        </p:txBody>
      </p:sp>
      <p:sp>
        <p:nvSpPr>
          <p:cNvPr id="38" name="TextBox 37"/>
          <p:cNvSpPr txBox="1"/>
          <p:nvPr/>
        </p:nvSpPr>
        <p:spPr>
          <a:xfrm>
            <a:off x="6998997" y="3673686"/>
            <a:ext cx="3978614"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Đồng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khả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năng</a:t>
            </a:r>
            <a:endParaRPr lang="en-US" sz="4400" dirty="0">
              <a:latin typeface="Arial" panose="020B0604020202020204" pitchFamily="34" charset="0"/>
              <a:cs typeface="Arial" panose="020B0604020202020204" pitchFamily="34" charset="0"/>
            </a:endParaRPr>
          </a:p>
        </p:txBody>
      </p:sp>
      <p:cxnSp>
        <p:nvCxnSpPr>
          <p:cNvPr id="40" name="Straight Arrow Connector 39"/>
          <p:cNvCxnSpPr/>
          <p:nvPr/>
        </p:nvCxnSpPr>
        <p:spPr>
          <a:xfrm flipV="1">
            <a:off x="8929978" y="2917313"/>
            <a:ext cx="0" cy="75028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5400000" flipH="1" flipV="1">
            <a:off x="14107645" y="3215109"/>
            <a:ext cx="1212703" cy="683738"/>
          </a:xfrm>
          <a:prstGeom prst="bentConnector3">
            <a:avLst>
              <a:gd name="adj1" fmla="val -268"/>
            </a:avLst>
          </a:prstGeom>
          <a:ln w="571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1486789" y="3720273"/>
            <a:ext cx="3070785"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Chắc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chắn</a:t>
            </a:r>
            <a:endParaRPr lang="en-US" sz="4400" dirty="0">
              <a:latin typeface="Arial" panose="020B0604020202020204" pitchFamily="34" charset="0"/>
              <a:cs typeface="Arial" panose="020B0604020202020204" pitchFamily="34" charset="0"/>
            </a:endParaRPr>
          </a:p>
        </p:txBody>
      </p:sp>
      <p:sp>
        <p:nvSpPr>
          <p:cNvPr id="43" name="Rectangle 42"/>
          <p:cNvSpPr/>
          <p:nvPr/>
        </p:nvSpPr>
        <p:spPr>
          <a:xfrm>
            <a:off x="2003423" y="5060564"/>
            <a:ext cx="1941557" cy="769441"/>
          </a:xfrm>
          <a:prstGeom prst="rect">
            <a:avLst/>
          </a:prstGeom>
        </p:spPr>
        <p:txBody>
          <a:bodyPr wrap="none">
            <a:spAutoFit/>
          </a:bodyPr>
          <a:lstStyle/>
          <a:p>
            <a:r>
              <a:rPr lang="vi-VN" sz="4400" b="1" u="sng" dirty="0">
                <a:solidFill>
                  <a:srgbClr val="C00000"/>
                </a:solidFill>
                <a:latin typeface="Arial" panose="020B0604020202020204" pitchFamily="34" charset="0"/>
                <a:cs typeface="Arial" panose="020B0604020202020204" pitchFamily="34" charset="0"/>
              </a:rPr>
              <a:t>Lưu ý:</a:t>
            </a:r>
            <a:endParaRPr lang="en-US" sz="4400" b="1" u="sng" dirty="0">
              <a:solidFill>
                <a:srgbClr val="C00000"/>
              </a:solidFill>
              <a:latin typeface="Arial" panose="020B0604020202020204" pitchFamily="34" charset="0"/>
              <a:cs typeface="Arial" panose="020B0604020202020204" pitchFamily="34" charset="0"/>
            </a:endParaRPr>
          </a:p>
        </p:txBody>
      </p:sp>
      <p:sp>
        <p:nvSpPr>
          <p:cNvPr id="44" name="Rectangle 43"/>
          <p:cNvSpPr/>
          <p:nvPr/>
        </p:nvSpPr>
        <p:spPr>
          <a:xfrm>
            <a:off x="1945130" y="5861835"/>
            <a:ext cx="12511443" cy="3139321"/>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 B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đồng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0,5.</a:t>
            </a:r>
          </a:p>
        </p:txBody>
      </p:sp>
      <p:pic>
        <p:nvPicPr>
          <p:cNvPr id="45" name="Picture 44"/>
          <p:cNvPicPr>
            <a:picLocks noChangeAspect="1"/>
          </p:cNvPicPr>
          <p:nvPr/>
        </p:nvPicPr>
        <p:blipFill>
          <a:blip r:embed="rId8"/>
          <a:stretch>
            <a:fillRect/>
          </a:stretch>
        </p:blipFill>
        <p:spPr>
          <a:xfrm>
            <a:off x="14087347" y="5961665"/>
            <a:ext cx="4026292" cy="3320143"/>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anim calcmode="lin" valueType="num">
                                      <p:cBhvr>
                                        <p:cTn id="21" dur="500" fill="hold"/>
                                        <p:tgtEl>
                                          <p:spTgt spid="40"/>
                                        </p:tgtEl>
                                        <p:attrNameLst>
                                          <p:attrName>ppt_x</p:attrName>
                                        </p:attrNameLst>
                                      </p:cBhvr>
                                      <p:tavLst>
                                        <p:tav tm="0">
                                          <p:val>
                                            <p:strVal val="#ppt_x"/>
                                          </p:val>
                                        </p:tav>
                                        <p:tav tm="100000">
                                          <p:val>
                                            <p:strVal val="#ppt_x"/>
                                          </p:val>
                                        </p:tav>
                                      </p:tavLst>
                                    </p:anim>
                                    <p:anim calcmode="lin" valueType="num">
                                      <p:cBhvr>
                                        <p:cTn id="22" dur="5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par>
                                <p:cTn id="48" presetID="10"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2" grpId="0"/>
      <p:bldP spid="43"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p:blipFill>
        <p:spPr>
          <a:xfrm rot="20043385">
            <a:off x="-139949" y="9329164"/>
            <a:ext cx="2069676" cy="778951"/>
          </a:xfrm>
          <a:prstGeom prst="rect">
            <a:avLst/>
          </a:prstGeom>
        </p:spPr>
      </p:pic>
      <p:grpSp>
        <p:nvGrpSpPr>
          <p:cNvPr id="22" name="Group 22"/>
          <p:cNvGrpSpPr>
            <a:grpSpLocks noChangeAspect="1"/>
          </p:cNvGrpSpPr>
          <p:nvPr/>
        </p:nvGrpSpPr>
        <p:grpSpPr>
          <a:xfrm rot="-1499875">
            <a:off x="1593798" y="9764019"/>
            <a:ext cx="617593" cy="534836"/>
            <a:chOff x="0" y="0"/>
            <a:chExt cx="6350000" cy="5499100"/>
          </a:xfrm>
        </p:grpSpPr>
        <p:sp>
          <p:nvSpPr>
            <p:cNvPr id="23" name="Freeform 2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225689" y="392270"/>
            <a:ext cx="2062311" cy="1958745"/>
          </a:xfrm>
          <a:prstGeom prst="rect">
            <a:avLst/>
          </a:prstGeom>
        </p:spPr>
      </p:pic>
      <p:pic>
        <p:nvPicPr>
          <p:cNvPr id="4" name="Picture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77218" y="392270"/>
            <a:ext cx="1237226" cy="1198175"/>
          </a:xfrm>
          <a:prstGeom prst="rect">
            <a:avLst/>
          </a:prstGeom>
        </p:spPr>
      </p:pic>
      <p:sp>
        <p:nvSpPr>
          <p:cNvPr id="5" name="Rectangle 4"/>
          <p:cNvSpPr/>
          <p:nvPr/>
        </p:nvSpPr>
        <p:spPr>
          <a:xfrm>
            <a:off x="2879271" y="735037"/>
            <a:ext cx="8797601" cy="707886"/>
          </a:xfrm>
          <a:prstGeom prst="rect">
            <a:avLst/>
          </a:prstGeom>
        </p:spPr>
        <p:txBody>
          <a:bodyPr wrap="none">
            <a:spAutoFit/>
          </a:bodyPr>
          <a:lstStyle/>
          <a:p>
            <a:r>
              <a:rPr lang="en-US" sz="4000" i="1" dirty="0" err="1" smtClean="0">
                <a:solidFill>
                  <a:srgbClr val="002060"/>
                </a:solidFill>
                <a:latin typeface="Arial" panose="020B0604020202020204" pitchFamily="34" charset="0"/>
                <a:cs typeface="Arial" panose="020B0604020202020204" pitchFamily="34" charset="0"/>
              </a:rPr>
              <a:t>Hoạt</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động</a:t>
            </a:r>
            <a:r>
              <a:rPr lang="en-US" sz="4000" i="1" dirty="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nhóm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4</a:t>
            </a:r>
            <a:r>
              <a:rPr lang="en-US" sz="4000" i="1" dirty="0">
                <a:solidFill>
                  <a:srgbClr val="002060"/>
                </a:solidFill>
                <a:latin typeface="Arial" panose="020B0604020202020204" pitchFamily="34" charset="0"/>
                <a:cs typeface="Arial" panose="020B0604020202020204" pitchFamily="34" charset="0"/>
              </a:rPr>
              <a:t>.</a:t>
            </a:r>
          </a:p>
        </p:txBody>
      </p:sp>
      <p:sp>
        <p:nvSpPr>
          <p:cNvPr id="6" name="Rounded Rectangle 5"/>
          <p:cNvSpPr/>
          <p:nvPr/>
        </p:nvSpPr>
        <p:spPr>
          <a:xfrm>
            <a:off x="1377218" y="1937803"/>
            <a:ext cx="2514600" cy="95821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4</a:t>
            </a:r>
            <a:endParaRPr lang="en-US" sz="4000"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1377218" y="2896019"/>
            <a:ext cx="12033982" cy="6555641"/>
          </a:xfrm>
          <a:prstGeom prst="rect">
            <a:avLst/>
          </a:prstGeom>
        </p:spPr>
        <p:txBody>
          <a:bodyPr wrap="square">
            <a:spAutoFit/>
          </a:bodyPr>
          <a:lstStyle/>
          <a:p>
            <a:pPr algn="just">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Trong buổi liên hoan, lớp 7A tổ chức trò chơi Rút phiếu trúng thưởng. Cô giáo đã chuẩn bị 10 lá phiếu giống nhau ghì các số từ 1 đến 10, được gấp lại và đặt trong hộp. Mỗi bạn lần lượt rút ngẫu nhiên một là phiếu và sẽ trúng thưởng nếu rút được phiếu ghi số 5. Bạn Mai rút phiếu đầu tiên. Tìm xác suất để Mai rút được lá phiếu trúng thưởng.</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240216" y="3314674"/>
            <a:ext cx="5253838" cy="5725336"/>
          </a:xfrm>
          <a:prstGeom prst="rect">
            <a:avLst/>
          </a:prstGeom>
        </p:spPr>
      </p:pic>
    </p:spTree>
    <p:extLst>
      <p:ext uri="{BB962C8B-B14F-4D97-AF65-F5344CB8AC3E}">
        <p14:creationId xmlns:p14="http://schemas.microsoft.com/office/powerpoint/2010/main" val="2723047900"/>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838200" y="2095500"/>
            <a:ext cx="16764000" cy="7848600"/>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1737124" y="3114544"/>
            <a:ext cx="15228817" cy="5832832"/>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47757">
            <a:off x="-458351" y="-60614"/>
            <a:ext cx="2707139" cy="3769434"/>
          </a:xfrm>
          <a:prstGeom prst="rect">
            <a:avLst/>
          </a:prstGeom>
        </p:spPr>
      </p:pic>
      <p:pic>
        <p:nvPicPr>
          <p:cNvPr id="6" name="Picture 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1972499">
            <a:off x="16306528" y="6057851"/>
            <a:ext cx="1909357" cy="4626195"/>
          </a:xfrm>
          <a:prstGeom prst="rect">
            <a:avLst/>
          </a:prstGeom>
        </p:spPr>
      </p:pic>
      <p:sp>
        <p:nvSpPr>
          <p:cNvPr id="7" name="TextBox 7"/>
          <p:cNvSpPr txBox="1"/>
          <p:nvPr/>
        </p:nvSpPr>
        <p:spPr>
          <a:xfrm>
            <a:off x="2683007" y="808826"/>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KHỞI ĐỘNG</a:t>
            </a:r>
            <a:endParaRPr lang="en-US" sz="6600" b="1" dirty="0">
              <a:solidFill>
                <a:srgbClr val="30303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1145980" y="1714500"/>
            <a:ext cx="9144000" cy="6422271"/>
          </a:xfrm>
          <a:prstGeom prst="rect">
            <a:avLst/>
          </a:prstGeom>
        </p:spPr>
        <p:txBody>
          <a:bodyPr>
            <a:spAutoFit/>
          </a:bodyPr>
          <a:lstStyle/>
          <a:p>
            <a:pPr algn="just">
              <a:lnSpc>
                <a:spcPct val="150000"/>
              </a:lnSpc>
              <a:spcAft>
                <a:spcPts val="800"/>
              </a:spcAft>
            </a:pPr>
            <a:r>
              <a:rPr lang="nl-NL" sz="4200" dirty="0">
                <a:solidFill>
                  <a:srgbClr val="0070C0"/>
                </a:solidFill>
                <a:latin typeface="Arial" panose="020B0604020202020204" pitchFamily="34" charset="0"/>
                <a:ea typeface="Calibri" panose="020F0502020204030204" pitchFamily="34" charset="0"/>
                <a:cs typeface="Arial" panose="020B0604020202020204" pitchFamily="34" charset="0"/>
              </a:rPr>
              <a:t>Xét 10 biến cố sau:</a:t>
            </a:r>
            <a:endParaRPr lang="en-US" sz="4200" dirty="0">
              <a:solidFill>
                <a:srgbClr val="0070C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1</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1”;</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a:t>
            </a:r>
            <a:r>
              <a:rPr lang="nl-NL" sz="4200" dirty="0" smtClean="0">
                <a:latin typeface="Arial" panose="020B0604020202020204" pitchFamily="34" charset="0"/>
                <a:ea typeface="Calibri" panose="020F0502020204030204" pitchFamily="34" charset="0"/>
                <a:cs typeface="Arial" panose="020B0604020202020204" pitchFamily="34" charset="0"/>
              </a:rPr>
              <a:t>“Rút </a:t>
            </a:r>
            <a:r>
              <a:rPr lang="nl-NL" sz="4200" dirty="0">
                <a:latin typeface="Arial" panose="020B0604020202020204" pitchFamily="34" charset="0"/>
                <a:ea typeface="Calibri" panose="020F0502020204030204" pitchFamily="34" charset="0"/>
                <a:cs typeface="Arial" panose="020B0604020202020204" pitchFamily="34" charset="0"/>
              </a:rPr>
              <a:t>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2”;</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3</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3”;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4</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4”;</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5</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9372600" y="2803772"/>
            <a:ext cx="8915400" cy="5350183"/>
          </a:xfrm>
          <a:prstGeom prst="rect">
            <a:avLst/>
          </a:prstGeom>
        </p:spPr>
        <p:txBody>
          <a:bodyPr wrap="square">
            <a:spAutoFit/>
          </a:bodyPr>
          <a:lstStyle/>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6</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6”;</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7</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8</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9</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9”;</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10</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10”.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1"/>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19"/>
              </a:ext>
            </a:extLst>
          </a:blip>
          <a:srcRect/>
          <a:stretch>
            <a:fillRect/>
          </a:stretch>
        </p:blipFill>
        <p:spPr>
          <a:xfrm rot="14928220">
            <a:off x="7867203" y="8350012"/>
            <a:ext cx="1157742" cy="1653917"/>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194340" y="4070278"/>
                <a:ext cx="12115800" cy="4666727"/>
              </a:xfrm>
              <a:prstGeom prst="rect">
                <a:avLst/>
              </a:prstGeom>
            </p:spPr>
            <p:txBody>
              <a:bodyPr wrap="square">
                <a:spAutoFit/>
              </a:bodyPr>
              <a:lstStyle/>
              <a:p>
                <a:pPr algn="just">
                  <a:lnSpc>
                    <a:spcPct val="150000"/>
                  </a:lnSpc>
                  <a:spcAft>
                    <a:spcPts val="800"/>
                  </a:spcAft>
                </a:pPr>
                <a:r>
                  <a:rPr lang="nl-NL" sz="4200" dirty="0" smtClean="0">
                    <a:effectLst/>
                    <a:latin typeface="Arial" panose="020B0604020202020204" pitchFamily="34" charset="0"/>
                    <a:ea typeface="Calibri" panose="020F0502020204030204" pitchFamily="34" charset="0"/>
                    <a:cs typeface="Arial" panose="020B0604020202020204" pitchFamily="34" charset="0"/>
                  </a:rPr>
                  <a:t>Mặt </a:t>
                </a:r>
                <a:r>
                  <a:rPr lang="nl-NL" sz="4200" dirty="0">
                    <a:effectLst/>
                    <a:latin typeface="Arial" panose="020B0604020202020204" pitchFamily="34" charset="0"/>
                    <a:ea typeface="Calibri" panose="020F0502020204030204" pitchFamily="34" charset="0"/>
                    <a:cs typeface="Arial" panose="020B0604020202020204" pitchFamily="34" charset="0"/>
                  </a:rPr>
                  <a:t>khác, trong mỗi lượt rút phiếu luôn xảy ra duy nhất một trong các biến cố này nên xác suất của chúng bằng nhau và </a:t>
                </a:r>
                <a:r>
                  <a:rPr lang="nl-NL" sz="4200" dirty="0" smtClean="0">
                    <a:effectLst/>
                    <a:latin typeface="Arial" panose="020B0604020202020204" pitchFamily="34" charset="0"/>
                    <a:ea typeface="Calibri" panose="020F0502020204030204" pitchFamily="34" charset="0"/>
                    <a:cs typeface="Arial" panose="020B0604020202020204" pitchFamily="34" charset="0"/>
                  </a:rPr>
                  <a:t>bằng </a:t>
                </a:r>
                <a14:m>
                  <m:oMath xmlns:m="http://schemas.openxmlformats.org/officeDocument/2006/math">
                    <m:f>
                      <m:fPr>
                        <m:ctrlPr>
                          <a:rPr lang="nl-NL" sz="4200" i="1" smtClean="0">
                            <a:effectLst/>
                            <a:latin typeface="Cambria Math"/>
                            <a:cs typeface="Arial" panose="020B0604020202020204" pitchFamily="34" charset="0"/>
                          </a:rPr>
                        </m:ctrlPr>
                      </m:fPr>
                      <m:num>
                        <m:r>
                          <a:rPr lang="en-US" sz="4200" b="0" i="1" smtClean="0">
                            <a:effectLst/>
                            <a:latin typeface="Cambria Math" panose="02040503050406030204" pitchFamily="18" charset="0"/>
                            <a:cs typeface="Arial" panose="020B0604020202020204" pitchFamily="34" charset="0"/>
                          </a:rPr>
                          <m:t>1</m:t>
                        </m:r>
                      </m:num>
                      <m:den>
                        <m:r>
                          <a:rPr lang="en-US" sz="4200" b="0" i="1" smtClean="0">
                            <a:effectLst/>
                            <a:latin typeface="Cambria Math" panose="02040503050406030204" pitchFamily="18" charset="0"/>
                            <a:cs typeface="Arial" panose="020B0604020202020204" pitchFamily="34" charset="0"/>
                          </a:rPr>
                          <m:t>10</m:t>
                        </m:r>
                      </m:den>
                    </m:f>
                  </m:oMath>
                </a14:m>
                <a:r>
                  <a:rPr lang="nl-NL" sz="4200" dirty="0" smtClean="0">
                    <a:effectLst/>
                    <a:latin typeface="Arial" panose="020B0604020202020204" pitchFamily="34" charset="0"/>
                    <a:ea typeface="Calibri" panose="020F0502020204030204" pitchFamily="34" charset="0"/>
                    <a:cs typeface="Arial" panose="020B0604020202020204" pitchFamily="34" charset="0"/>
                  </a:rPr>
                  <a:t>. </a:t>
                </a:r>
                <a:r>
                  <a:rPr lang="nl-NL" sz="4200" dirty="0">
                    <a:effectLst/>
                    <a:latin typeface="Arial" panose="020B0604020202020204" pitchFamily="34" charset="0"/>
                    <a:ea typeface="Calibri" panose="020F0502020204030204" pitchFamily="34" charset="0"/>
                    <a:cs typeface="Arial" panose="020B0604020202020204" pitchFamily="34" charset="0"/>
                  </a:rPr>
                  <a:t>Vậy xác suất để Mai rút được là phiếu trúng thưởng </a:t>
                </a:r>
                <a:r>
                  <a:rPr lang="nl-NL" sz="4200" dirty="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f>
                      <m:fPr>
                        <m:ctrlPr>
                          <a:rPr lang="nl-NL" sz="4200" i="1" smtClean="0">
                            <a:effectLst/>
                            <a:latin typeface="Cambria Math"/>
                            <a:cs typeface="Arial" panose="020B0604020202020204" pitchFamily="34" charset="0"/>
                          </a:rPr>
                        </m:ctrlPr>
                      </m:fPr>
                      <m:num>
                        <m:r>
                          <a:rPr lang="en-US" sz="4200" b="0" i="1" smtClean="0">
                            <a:effectLst/>
                            <a:latin typeface="Cambria Math" panose="02040503050406030204" pitchFamily="18" charset="0"/>
                            <a:cs typeface="Arial" panose="020B0604020202020204" pitchFamily="34" charset="0"/>
                          </a:rPr>
                          <m:t>1</m:t>
                        </m:r>
                      </m:num>
                      <m:den>
                        <m:r>
                          <a:rPr lang="en-US" sz="4200" b="0" i="1" smtClean="0">
                            <a:effectLst/>
                            <a:latin typeface="Cambria Math" panose="02040503050406030204" pitchFamily="18" charset="0"/>
                            <a:cs typeface="Arial" panose="020B0604020202020204" pitchFamily="34" charset="0"/>
                          </a:rPr>
                          <m:t>10</m:t>
                        </m:r>
                      </m:den>
                    </m:f>
                  </m:oMath>
                </a14:m>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94340" y="4070278"/>
                <a:ext cx="12115800" cy="4666727"/>
              </a:xfrm>
              <a:prstGeom prst="rect">
                <a:avLst/>
              </a:prstGeom>
              <a:blipFill rotWithShape="0">
                <a:blip r:embed="rId6"/>
                <a:stretch>
                  <a:fillRect l="-1963" r="-1912" b="-1830"/>
                </a:stretch>
              </a:blipFill>
            </p:spPr>
            <p:txBody>
              <a:bodyPr/>
              <a:lstStyle/>
              <a:p>
                <a:r>
                  <a:rPr lang="en-US">
                    <a:noFill/>
                  </a:rPr>
                  <a:t> </a:t>
                </a:r>
              </a:p>
            </p:txBody>
          </p:sp>
        </mc:Fallback>
      </mc:AlternateContent>
      <p:pic>
        <p:nvPicPr>
          <p:cNvPr id="12" name="Picture 11"/>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119302" y="4031808"/>
            <a:ext cx="4589860" cy="5001770"/>
          </a:xfrm>
          <a:prstGeom prst="rect">
            <a:avLst/>
          </a:prstGeom>
        </p:spPr>
      </p:pic>
      <p:sp>
        <p:nvSpPr>
          <p:cNvPr id="5" name="Rectangle 4"/>
          <p:cNvSpPr/>
          <p:nvPr/>
        </p:nvSpPr>
        <p:spPr>
          <a:xfrm>
            <a:off x="1205226" y="1991216"/>
            <a:ext cx="15613203" cy="2031325"/>
          </a:xfrm>
          <a:prstGeom prst="rect">
            <a:avLst/>
          </a:prstGeom>
        </p:spPr>
        <p:txBody>
          <a:bodyPr wrap="square">
            <a:spAutoFit/>
          </a:bodyPr>
          <a:lstStyle/>
          <a:p>
            <a:pPr lvl="0" algn="just">
              <a:lnSpc>
                <a:spcPct val="150000"/>
              </a:lnSpc>
              <a:spcAft>
                <a:spcPts val="800"/>
              </a:spcAft>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Vì Mai rút phiếu ngẫu nhiên nên khả năng xảy ra của mỗi biến cố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1</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10</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là như nhau. Ta nói 10 biến cố này đồng khả năng. </a:t>
            </a:r>
          </a:p>
        </p:txBody>
      </p:sp>
    </p:spTree>
    <p:extLst>
      <p:ext uri="{BB962C8B-B14F-4D97-AF65-F5344CB8AC3E}">
        <p14:creationId xmlns:p14="http://schemas.microsoft.com/office/powerpoint/2010/main" val="298704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5400000">
            <a:off x="4601549" y="-2523083"/>
            <a:ext cx="9084901" cy="15333167"/>
          </a:xfrm>
          <a:prstGeom prst="rect">
            <a:avLst/>
          </a:prstGeom>
        </p:spPr>
      </p:pic>
      <p:pic>
        <p:nvPicPr>
          <p:cNvPr id="7" name="Picture 7"/>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rcRect/>
          <a:stretch>
            <a:fillRect/>
          </a:stretch>
        </p:blipFill>
        <p:spPr>
          <a:xfrm rot="238888" flipH="1">
            <a:off x="15548781" y="5462145"/>
            <a:ext cx="2187420" cy="3724708"/>
          </a:xfrm>
          <a:prstGeom prst="rect">
            <a:avLst/>
          </a:prstGeom>
        </p:spPr>
      </p:pic>
      <p:pic>
        <p:nvPicPr>
          <p:cNvPr id="8" name="Picture 8"/>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rcRect/>
          <a:stretch>
            <a:fillRect/>
          </a:stretch>
        </p:blipFill>
        <p:spPr>
          <a:xfrm rot="7417745">
            <a:off x="399132" y="1038651"/>
            <a:ext cx="3265547" cy="1609024"/>
          </a:xfrm>
          <a:prstGeom prst="rect">
            <a:avLst/>
          </a:prstGeom>
        </p:spPr>
      </p:pic>
      <p:pic>
        <p:nvPicPr>
          <p:cNvPr id="9" name="Picture 9"/>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 xmlns:asvg="http://schemas.microsoft.com/office/drawing/2016/SVG/main" r:embed="rId17"/>
              </a:ext>
            </a:extLst>
          </a:blip>
          <a:srcRect/>
          <a:stretch>
            <a:fillRect/>
          </a:stretch>
        </p:blipFill>
        <p:spPr>
          <a:xfrm rot="1693697">
            <a:off x="13994896" y="528061"/>
            <a:ext cx="3066978" cy="1605981"/>
          </a:xfrm>
          <a:prstGeom prst="rect">
            <a:avLst/>
          </a:prstGeom>
        </p:spPr>
      </p:pic>
      <p:pic>
        <p:nvPicPr>
          <p:cNvPr id="10" name="Picture 10"/>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 xmlns:asvg="http://schemas.microsoft.com/office/drawing/2016/SVG/main" r:embed="rId19"/>
              </a:ext>
            </a:extLst>
          </a:blip>
          <a:srcRect/>
          <a:stretch>
            <a:fillRect/>
          </a:stretch>
        </p:blipFill>
        <p:spPr>
          <a:xfrm rot="1456381">
            <a:off x="689640" y="7039976"/>
            <a:ext cx="2433104" cy="2980416"/>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a:ext>
              <a:ext uri="{96DAC541-7B7A-43D3-8B79-37D633B846F1}">
                <asvg:svgBlip xmlns="" xmlns:asvg="http://schemas.microsoft.com/office/drawing/2016/SVG/main" r:embed="rId21"/>
              </a:ext>
            </a:extLst>
          </a:blip>
          <a:srcRect/>
          <a:stretch>
            <a:fillRect/>
          </a:stretch>
        </p:blipFill>
        <p:spPr>
          <a:xfrm>
            <a:off x="16332689" y="8490502"/>
            <a:ext cx="1587552" cy="1535595"/>
          </a:xfrm>
          <a:prstGeom prst="rect">
            <a:avLst/>
          </a:prstGeom>
        </p:spPr>
      </p:pic>
      <p:pic>
        <p:nvPicPr>
          <p:cNvPr id="17" name="Picture 17"/>
          <p:cNvPicPr>
            <a:picLocks noChangeAspect="1"/>
          </p:cNvPicPr>
          <p:nvPr/>
        </p:nvPicPr>
        <p:blipFill>
          <a:blip r:embed="rId20">
            <a:extLst>
              <a:ext uri="{28A0092B-C50C-407E-A947-70E740481C1C}">
                <a14:useLocalDpi xmlns:a14="http://schemas.microsoft.com/office/drawing/2010/main"/>
              </a:ext>
              <a:ext uri="{96DAC541-7B7A-43D3-8B79-37D633B846F1}">
                <asvg:svgBlip xmlns="" xmlns:asvg="http://schemas.microsoft.com/office/drawing/2016/SVG/main" r:embed="rId21"/>
              </a:ext>
            </a:extLst>
          </a:blip>
          <a:srcRect/>
          <a:stretch>
            <a:fillRect/>
          </a:stretch>
        </p:blipFill>
        <p:spPr>
          <a:xfrm>
            <a:off x="-558852" y="556227"/>
            <a:ext cx="1587552" cy="1535595"/>
          </a:xfrm>
          <a:prstGeom prst="rect">
            <a:avLst/>
          </a:prstGeom>
        </p:spPr>
      </p:pic>
      <p:grpSp>
        <p:nvGrpSpPr>
          <p:cNvPr id="20" name="Group 19"/>
          <p:cNvGrpSpPr/>
          <p:nvPr/>
        </p:nvGrpSpPr>
        <p:grpSpPr>
          <a:xfrm>
            <a:off x="6903630" y="780468"/>
            <a:ext cx="4316512" cy="2210153"/>
            <a:chOff x="6828498" y="490159"/>
            <a:chExt cx="4316512" cy="2210153"/>
          </a:xfrm>
        </p:grpSpPr>
        <p:pic>
          <p:nvPicPr>
            <p:cNvPr id="18" name="Picture 17"/>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828498" y="490159"/>
              <a:ext cx="4316512" cy="2210153"/>
            </a:xfrm>
            <a:prstGeom prst="rect">
              <a:avLst/>
            </a:prstGeom>
          </p:spPr>
        </p:pic>
        <p:sp>
          <p:nvSpPr>
            <p:cNvPr id="19" name="TextBox 18"/>
            <p:cNvSpPr txBox="1"/>
            <p:nvPr/>
          </p:nvSpPr>
          <p:spPr>
            <a:xfrm>
              <a:off x="7537886" y="1073722"/>
              <a:ext cx="3048000" cy="769441"/>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20"/>
              <p:cNvSpPr/>
              <p:nvPr/>
            </p:nvSpPr>
            <p:spPr>
              <a:xfrm>
                <a:off x="3471777" y="3170039"/>
                <a:ext cx="11180218" cy="5170967"/>
              </a:xfrm>
              <a:prstGeom prst="rect">
                <a:avLst/>
              </a:prstGeom>
            </p:spPr>
            <p:txBody>
              <a:bodyPr wrap="square">
                <a:spAutoFit/>
              </a:bodyPr>
              <a:lstStyle/>
              <a:p>
                <a:pPr algn="just">
                  <a:lnSpc>
                    <a:spcPct val="170000"/>
                  </a:lnSpc>
                  <a:spcAft>
                    <a:spcPts val="800"/>
                  </a:spcAft>
                </a:pPr>
                <a:r>
                  <a:rPr lang="nl-NL" sz="4400" dirty="0">
                    <a:latin typeface="Arial" panose="020B0604020202020204" pitchFamily="34" charset="0"/>
                    <a:ea typeface="Calibri" panose="020F0502020204030204" pitchFamily="34" charset="0"/>
                    <a:cs typeface="Arial" panose="020B0604020202020204" pitchFamily="34" charset="0"/>
                  </a:rPr>
                  <a:t>Trong một trò chơi hay thí nghiệm, nếu có k biến cố </a:t>
                </a:r>
                <a:r>
                  <a:rPr lang="nl-NL"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đồng khả năng</a:t>
                </a:r>
                <a:r>
                  <a:rPr lang="nl-NL" sz="4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và luôn xảy ra duy nhất một biến cố trong k biến cố này thì xác suất của mỗi biến cố đó đều bằng </a:t>
                </a:r>
                <a14:m>
                  <m:oMath xmlns:m="http://schemas.openxmlformats.org/officeDocument/2006/math">
                    <m:f>
                      <m:fPr>
                        <m:ctrlPr>
                          <a:rPr lang="en-US" sz="4400" i="1">
                            <a:effectLst/>
                            <a:latin typeface="Cambria Math"/>
                            <a:ea typeface="Calibri" panose="020F0502020204030204" pitchFamily="34" charset="0"/>
                            <a:cs typeface="Arial" panose="020B0604020202020204" pitchFamily="34" charset="0"/>
                          </a:rPr>
                        </m:ctrlPr>
                      </m:fPr>
                      <m:num>
                        <m:r>
                          <a:rPr lang="nl-NL" sz="4400" i="0">
                            <a:effectLst/>
                            <a:latin typeface="Cambria Math" panose="02040503050406030204" pitchFamily="18" charset="0"/>
                            <a:ea typeface="Calibri" panose="020F0502020204030204" pitchFamily="34" charset="0"/>
                            <a:cs typeface="Arial" panose="020B0604020202020204" pitchFamily="34" charset="0"/>
                          </a:rPr>
                          <m:t>1</m:t>
                        </m:r>
                      </m:num>
                      <m:den>
                        <m:r>
                          <m:rPr>
                            <m:sty m:val="p"/>
                          </m:rPr>
                          <a:rPr lang="nl-NL" sz="4400" i="0">
                            <a:effectLst/>
                            <a:latin typeface="Cambria Math" panose="02040503050406030204" pitchFamily="18" charset="0"/>
                            <a:ea typeface="Calibri" panose="020F0502020204030204" pitchFamily="34" charset="0"/>
                            <a:cs typeface="Arial" panose="020B0604020202020204" pitchFamily="34" charset="0"/>
                          </a:rPr>
                          <m:t>k</m:t>
                        </m:r>
                      </m:den>
                    </m:f>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3471777" y="3170039"/>
                <a:ext cx="11180218" cy="5170967"/>
              </a:xfrm>
              <a:prstGeom prst="rect">
                <a:avLst/>
              </a:prstGeom>
              <a:blipFill rotWithShape="0">
                <a:blip r:embed="rId23"/>
                <a:stretch>
                  <a:fillRect l="-2236" r="-218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3"/>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400000">
            <a:off x="3289317" y="-1158957"/>
            <a:ext cx="12102111" cy="17461546"/>
          </a:xfrm>
          <a:prstGeom prst="rect">
            <a:avLst/>
          </a:prstGeom>
        </p:spPr>
      </p:pic>
      <p:grpSp>
        <p:nvGrpSpPr>
          <p:cNvPr id="8" name="Group 8"/>
          <p:cNvGrpSpPr/>
          <p:nvPr/>
        </p:nvGrpSpPr>
        <p:grpSpPr>
          <a:xfrm rot="89776">
            <a:off x="-354851" y="767274"/>
            <a:ext cx="5916049" cy="1130186"/>
            <a:chOff x="0" y="-21484"/>
            <a:chExt cx="11528589" cy="1506914"/>
          </a:xfrm>
        </p:grpSpPr>
        <p:sp>
          <p:nvSpPr>
            <p:cNvPr id="9" name="AutoShape 9"/>
            <p:cNvSpPr/>
            <p:nvPr/>
          </p:nvSpPr>
          <p:spPr>
            <a:xfrm>
              <a:off x="0" y="0"/>
              <a:ext cx="11528589" cy="1485430"/>
            </a:xfrm>
            <a:prstGeom prst="rect">
              <a:avLst/>
            </a:prstGeom>
            <a:solidFill>
              <a:srgbClr val="97A571"/>
            </a:solidFill>
          </p:spPr>
        </p:sp>
        <p:sp>
          <p:nvSpPr>
            <p:cNvPr id="10" name="TextBox 10"/>
            <p:cNvSpPr txBox="1"/>
            <p:nvPr/>
          </p:nvSpPr>
          <p:spPr>
            <a:xfrm>
              <a:off x="822477" y="-21484"/>
              <a:ext cx="9945857" cy="1171517"/>
            </a:xfrm>
            <a:prstGeom prst="rect">
              <a:avLst/>
            </a:prstGeom>
          </p:spPr>
          <p:txBody>
            <a:bodyPr lIns="0" tIns="0" rIns="0" bIns="0" rtlCol="0" anchor="t">
              <a:spAutoFit/>
            </a:bodyPr>
            <a:lstStyle/>
            <a:p>
              <a:pPr marL="0" lvl="0" indent="0" algn="ctr">
                <a:lnSpc>
                  <a:spcPts val="7800"/>
                </a:lnSpc>
                <a:spcBef>
                  <a:spcPct val="0"/>
                </a:spcBef>
              </a:pPr>
              <a:r>
                <a:rPr lang="en-US" sz="4400" b="1" u="none" dirty="0" err="1" smtClean="0">
                  <a:solidFill>
                    <a:srgbClr val="FDFCF5"/>
                  </a:solidFill>
                  <a:latin typeface="Arial" panose="020B0604020202020204" pitchFamily="34" charset="0"/>
                  <a:cs typeface="Arial" panose="020B0604020202020204" pitchFamily="34" charset="0"/>
                </a:rPr>
                <a:t>Luyện</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tập</a:t>
              </a:r>
              <a:r>
                <a:rPr lang="en-US" sz="4400" b="1" u="none" dirty="0" smtClean="0">
                  <a:solidFill>
                    <a:srgbClr val="FDFCF5"/>
                  </a:solidFill>
                  <a:latin typeface="Arial" panose="020B0604020202020204" pitchFamily="34" charset="0"/>
                  <a:cs typeface="Arial" panose="020B0604020202020204" pitchFamily="34" charset="0"/>
                </a:rPr>
                <a:t> 3</a:t>
              </a:r>
              <a:endParaRPr lang="en-US" sz="4400" b="1" u="none" dirty="0">
                <a:solidFill>
                  <a:srgbClr val="FDFCF5"/>
                </a:solidFill>
                <a:latin typeface="Arial" panose="020B0604020202020204" pitchFamily="34" charset="0"/>
                <a:cs typeface="Arial" panose="020B0604020202020204" pitchFamily="34" charset="0"/>
              </a:endParaRPr>
            </a:p>
          </p:txBody>
        </p:sp>
      </p:grpSp>
      <p:pic>
        <p:nvPicPr>
          <p:cNvPr id="12" name="Picture 12"/>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11"/>
              </a:ext>
            </a:extLst>
          </a:blip>
          <a:srcRect/>
          <a:stretch>
            <a:fillRect/>
          </a:stretch>
        </p:blipFill>
        <p:spPr>
          <a:xfrm rot="-8624413">
            <a:off x="16042565" y="93665"/>
            <a:ext cx="1949024" cy="907182"/>
          </a:xfrm>
          <a:prstGeom prst="rect">
            <a:avLst/>
          </a:prstGeom>
        </p:spPr>
      </p:pic>
      <p:grpSp>
        <p:nvGrpSpPr>
          <p:cNvPr id="21" name="Group 21"/>
          <p:cNvGrpSpPr>
            <a:grpSpLocks noChangeAspect="1"/>
          </p:cNvGrpSpPr>
          <p:nvPr/>
        </p:nvGrpSpPr>
        <p:grpSpPr>
          <a:xfrm rot="1798248">
            <a:off x="383852" y="9169663"/>
            <a:ext cx="831735" cy="720282"/>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6" name="Rectangle 25"/>
          <p:cNvSpPr/>
          <p:nvPr/>
        </p:nvSpPr>
        <p:spPr>
          <a:xfrm>
            <a:off x="1143000" y="2496356"/>
            <a:ext cx="9727728" cy="4939814"/>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Trong trò chơi Ô cửa bí mật, có ba ô cửa 1, 2, 3 và người ta đặt phần thưởng sau một ô cửa. Người chơi sẽ chọn ngẫu nhiên một ô cửa trong ba ô cửa và nhận phần thưởng sau ô cửa đó. </a:t>
            </a:r>
            <a:endParaRPr lang="en-US" sz="4200" dirty="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27447" y="2460752"/>
            <a:ext cx="6896500" cy="5161323"/>
          </a:xfrm>
          <a:prstGeom prst="rect">
            <a:avLst/>
          </a:prstGeom>
        </p:spPr>
      </p:pic>
      <p:sp>
        <p:nvSpPr>
          <p:cNvPr id="28" name="Rectangle 27"/>
          <p:cNvSpPr/>
          <p:nvPr/>
        </p:nvSpPr>
        <p:spPr>
          <a:xfrm>
            <a:off x="3918297" y="7498479"/>
            <a:ext cx="12125135" cy="2031325"/>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Tìm xác suất để người chơi chọn được ô cửa có phần thưởng.</a:t>
            </a:r>
            <a:endParaRPr lang="en-US" sz="4200" dirty="0">
              <a:solidFill>
                <a:prstClr val="black"/>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76869" y="7668906"/>
            <a:ext cx="2052611" cy="164208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4" name="Picture 5"/>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400000">
            <a:off x="3289317" y="-2336818"/>
            <a:ext cx="12102111" cy="17461546"/>
          </a:xfrm>
          <a:prstGeom prst="rect">
            <a:avLst/>
          </a:prstGeom>
        </p:spPr>
      </p:pic>
      <p:sp>
        <p:nvSpPr>
          <p:cNvPr id="25" name="Oval Callout 24"/>
          <p:cNvSpPr/>
          <p:nvPr/>
        </p:nvSpPr>
        <p:spPr>
          <a:xfrm>
            <a:off x="8216637" y="544286"/>
            <a:ext cx="1746728" cy="1299306"/>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9" name="Group 28"/>
          <p:cNvGrpSpPr/>
          <p:nvPr/>
        </p:nvGrpSpPr>
        <p:grpSpPr>
          <a:xfrm>
            <a:off x="1203301" y="1807974"/>
            <a:ext cx="15773400" cy="6966010"/>
            <a:chOff x="1143000" y="1870806"/>
            <a:chExt cx="15773400" cy="6966010"/>
          </a:xfrm>
        </p:grpSpPr>
        <p:sp>
          <p:nvSpPr>
            <p:cNvPr id="26" name="Rectangle 25"/>
            <p:cNvSpPr/>
            <p:nvPr/>
          </p:nvSpPr>
          <p:spPr>
            <a:xfrm>
              <a:off x="1143000" y="1870806"/>
              <a:ext cx="15773400" cy="6966010"/>
            </a:xfrm>
            <a:prstGeom prst="rect">
              <a:avLst/>
            </a:prstGeom>
          </p:spPr>
          <p:txBody>
            <a:bodyPr wrap="square">
              <a:spAutoFit/>
            </a:bodyPr>
            <a:lstStyle/>
            <a:p>
              <a:pPr algn="just">
                <a:lnSpc>
                  <a:spcPct val="150000"/>
                </a:lnSpc>
                <a:spcAft>
                  <a:spcPts val="800"/>
                </a:spcAft>
              </a:pPr>
              <a:r>
                <a:rPr lang="nl-NL"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Xét các biến cố sau:</a:t>
              </a:r>
              <a:endParaRPr lang="en-US"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1”</a:t>
              </a:r>
              <a:endParaRPr lang="en-US"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“Vào ô cửa 2”</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3”</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Vì người chơi chọn ngẫu nhiên nên khả năng xảy ra của một trong trong ba biến cố là như nhau. Trong mỗi lần người chơi chỉ được chọn 1 ô cửa duy nhất và chỉ một trong 3 ô cửa có phần thưởng</a:t>
              </a:r>
              <a:r>
                <a:rPr lang="nl-NL"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38600" y="2976186"/>
              <a:ext cx="4043610" cy="3026228"/>
            </a:xfrm>
            <a:prstGeom prst="rect">
              <a:avLst/>
            </a:prstGeom>
          </p:spPr>
        </p:pic>
      </p:grpSp>
      <mc:AlternateContent xmlns:mc="http://schemas.openxmlformats.org/markup-compatibility/2006" xmlns:a14="http://schemas.microsoft.com/office/drawing/2010/main">
        <mc:Choice Requires="a14">
          <p:sp>
            <p:nvSpPr>
              <p:cNvPr id="28" name="Rectangle 27"/>
              <p:cNvSpPr/>
              <p:nvPr/>
            </p:nvSpPr>
            <p:spPr>
              <a:xfrm>
                <a:off x="1203301" y="8691863"/>
                <a:ext cx="15773400" cy="1139094"/>
              </a:xfrm>
              <a:prstGeom prst="rect">
                <a:avLst/>
              </a:prstGeom>
            </p:spPr>
            <p:txBody>
              <a:bodyPr wrap="square">
                <a:spAutoFit/>
              </a:bodyPr>
              <a:lstStyle/>
              <a:p>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Xác xuất người chơi chọn được ô cửa có phần thưởng là </a:t>
                </a:r>
                <a14:m>
                  <m:oMath xmlns:m="http://schemas.openxmlformats.org/officeDocument/2006/math">
                    <m:f>
                      <m:fPr>
                        <m:ctrlPr>
                          <a:rPr lang="en-US" sz="4800" i="1">
                            <a:solidFill>
                              <a:prstClr val="black"/>
                            </a:solidFill>
                            <a:latin typeface="Cambria Math"/>
                            <a:ea typeface="Calibri" panose="020F0502020204030204" pitchFamily="34" charset="0"/>
                            <a:cs typeface="Arial" panose="020B0604020202020204" pitchFamily="34" charset="0"/>
                          </a:rPr>
                        </m:ctrlPr>
                      </m:fPr>
                      <m:num>
                        <m:r>
                          <a:rPr lang="nl-NL" sz="48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nl-NL" sz="48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a14:m>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1203301" y="8691863"/>
                <a:ext cx="15773400" cy="1139094"/>
              </a:xfrm>
              <a:prstGeom prst="rect">
                <a:avLst/>
              </a:prstGeom>
              <a:blipFill rotWithShape="0">
                <a:blip r:embed="rId7"/>
                <a:stretch>
                  <a:fillRect b="-4813"/>
                </a:stretch>
              </a:blipFill>
            </p:spPr>
            <p:txBody>
              <a:bodyPr/>
              <a:lstStyle/>
              <a:p>
                <a:r>
                  <a:rPr lang="en-US">
                    <a:noFill/>
                  </a:rPr>
                  <a:t> </a:t>
                </a:r>
              </a:p>
            </p:txBody>
          </p:sp>
        </mc:Fallback>
      </mc:AlternateContent>
    </p:spTree>
    <p:extLst>
      <p:ext uri="{BB962C8B-B14F-4D97-AF65-F5344CB8AC3E}">
        <p14:creationId xmlns:p14="http://schemas.microsoft.com/office/powerpoint/2010/main" val="202808145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2491932">
            <a:off x="-433867" y="-238405"/>
            <a:ext cx="4137391" cy="3591486"/>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955290">
            <a:off x="14592942" y="-238405"/>
            <a:ext cx="4137391" cy="3591486"/>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a:off x="-1331177" y="5382467"/>
            <a:ext cx="4137391" cy="3591486"/>
          </a:xfrm>
          <a:prstGeom prst="rect">
            <a:avLst/>
          </a:prstGeom>
        </p:spPr>
      </p:pic>
      <p:pic>
        <p:nvPicPr>
          <p:cNvPr id="6" name="Picture 6"/>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a:off x="4234206" y="7988263"/>
            <a:ext cx="4137391" cy="3591486"/>
          </a:xfrm>
          <a:prstGeom prst="rect">
            <a:avLst/>
          </a:prstGeom>
        </p:spPr>
      </p:pic>
      <p:pic>
        <p:nvPicPr>
          <p:cNvPr id="7" name="Picture 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5093203">
            <a:off x="16004768" y="5807234"/>
            <a:ext cx="4137391" cy="3591486"/>
          </a:xfrm>
          <a:prstGeom prst="rect">
            <a:avLst/>
          </a:prstGeom>
        </p:spPr>
      </p:pic>
      <p:pic>
        <p:nvPicPr>
          <p:cNvPr id="8" name="Picture 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3528209">
            <a:off x="11976873" y="7843203"/>
            <a:ext cx="4137391" cy="3591486"/>
          </a:xfrm>
          <a:prstGeom prst="rect">
            <a:avLst/>
          </a:prstGeom>
        </p:spPr>
      </p:pic>
      <p:pic>
        <p:nvPicPr>
          <p:cNvPr id="11" name="Picture 11"/>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55734">
            <a:off x="5006609" y="-2562786"/>
            <a:ext cx="4137391" cy="3591486"/>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2263600" flipV="1">
            <a:off x="9810323" y="-2924553"/>
            <a:ext cx="4137391" cy="3591486"/>
          </a:xfrm>
          <a:prstGeom prst="rect">
            <a:avLst/>
          </a:prstGeom>
        </p:spPr>
      </p:pic>
      <p:grpSp>
        <p:nvGrpSpPr>
          <p:cNvPr id="39" name="Group 12"/>
          <p:cNvGrpSpPr/>
          <p:nvPr/>
        </p:nvGrpSpPr>
        <p:grpSpPr>
          <a:xfrm>
            <a:off x="609600" y="800100"/>
            <a:ext cx="17373600" cy="9220200"/>
            <a:chOff x="0" y="0"/>
            <a:chExt cx="1771677" cy="911608"/>
          </a:xfrm>
        </p:grpSpPr>
        <p:sp>
          <p:nvSpPr>
            <p:cNvPr id="46"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7"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4" name="Group 9"/>
          <p:cNvGrpSpPr/>
          <p:nvPr/>
        </p:nvGrpSpPr>
        <p:grpSpPr>
          <a:xfrm>
            <a:off x="6690324" y="414126"/>
            <a:ext cx="4907351" cy="1121539"/>
            <a:chOff x="0" y="-9955"/>
            <a:chExt cx="10444671" cy="1495385"/>
          </a:xfrm>
        </p:grpSpPr>
        <p:sp>
          <p:nvSpPr>
            <p:cNvPr id="35" name="AutoShape 10"/>
            <p:cNvSpPr/>
            <p:nvPr/>
          </p:nvSpPr>
          <p:spPr>
            <a:xfrm>
              <a:off x="0" y="0"/>
              <a:ext cx="10444671" cy="1485430"/>
            </a:xfrm>
            <a:prstGeom prst="rect">
              <a:avLst/>
            </a:prstGeom>
            <a:solidFill>
              <a:srgbClr val="F25C37"/>
            </a:solidFill>
          </p:spPr>
        </p:sp>
        <p:sp>
          <p:nvSpPr>
            <p:cNvPr id="36" name="TextBox 11"/>
            <p:cNvSpPr txBox="1"/>
            <p:nvPr/>
          </p:nvSpPr>
          <p:spPr>
            <a:xfrm>
              <a:off x="729721" y="-9955"/>
              <a:ext cx="9010746" cy="1163737"/>
            </a:xfrm>
            <a:prstGeom prst="rect">
              <a:avLst/>
            </a:prstGeom>
          </p:spPr>
          <p:txBody>
            <a:bodyPr lIns="0" tIns="0" rIns="0" bIns="0" rtlCol="0" anchor="t">
              <a:spAutoFit/>
            </a:bodyPr>
            <a:lstStyle/>
            <a:p>
              <a:pPr marL="0" lvl="0" indent="0" algn="ctr">
                <a:lnSpc>
                  <a:spcPts val="7800"/>
                </a:lnSpc>
                <a:spcBef>
                  <a:spcPct val="0"/>
                </a:spcBef>
              </a:pPr>
              <a:r>
                <a:rPr lang="en-US" sz="4200" b="1" u="none" dirty="0" err="1" smtClean="0">
                  <a:solidFill>
                    <a:srgbClr val="FDFCF5"/>
                  </a:solidFill>
                  <a:latin typeface="Arial" panose="020B0604020202020204" pitchFamily="34" charset="0"/>
                  <a:cs typeface="Arial" panose="020B0604020202020204" pitchFamily="34" charset="0"/>
                </a:rPr>
                <a:t>Luyện</a:t>
              </a:r>
              <a:r>
                <a:rPr lang="en-US" sz="4200" b="1" u="none" dirty="0" smtClean="0">
                  <a:solidFill>
                    <a:srgbClr val="FDFCF5"/>
                  </a:solidFill>
                  <a:latin typeface="Arial" panose="020B0604020202020204" pitchFamily="34" charset="0"/>
                  <a:cs typeface="Arial" panose="020B0604020202020204" pitchFamily="34" charset="0"/>
                </a:rPr>
                <a:t> </a:t>
              </a:r>
              <a:r>
                <a:rPr lang="en-US" sz="4200" b="1" u="none" dirty="0" err="1" smtClean="0">
                  <a:solidFill>
                    <a:srgbClr val="FDFCF5"/>
                  </a:solidFill>
                  <a:latin typeface="Arial" panose="020B0604020202020204" pitchFamily="34" charset="0"/>
                  <a:cs typeface="Arial" panose="020B0604020202020204" pitchFamily="34" charset="0"/>
                </a:rPr>
                <a:t>tập</a:t>
              </a:r>
              <a:r>
                <a:rPr lang="en-US" sz="4200" b="1" u="none" dirty="0" smtClean="0">
                  <a:solidFill>
                    <a:srgbClr val="FDFCF5"/>
                  </a:solidFill>
                  <a:latin typeface="Arial" panose="020B0604020202020204" pitchFamily="34" charset="0"/>
                  <a:cs typeface="Arial" panose="020B0604020202020204" pitchFamily="34" charset="0"/>
                </a:rPr>
                <a:t> 4</a:t>
              </a:r>
              <a:endParaRPr lang="en-US" sz="4200" b="1" u="none" dirty="0">
                <a:solidFill>
                  <a:srgbClr val="FDFCF5"/>
                </a:solidFill>
                <a:latin typeface="Arial" panose="020B0604020202020204" pitchFamily="34" charset="0"/>
                <a:cs typeface="Arial" panose="020B0604020202020204" pitchFamily="34" charset="0"/>
              </a:endParaRPr>
            </a:p>
          </p:txBody>
        </p:sp>
      </p:grpSp>
      <p:sp>
        <p:nvSpPr>
          <p:cNvPr id="4" name="Rectangle 3"/>
          <p:cNvSpPr/>
          <p:nvPr/>
        </p:nvSpPr>
        <p:spPr>
          <a:xfrm>
            <a:off x="1484616" y="1630059"/>
            <a:ext cx="13354751" cy="1609480"/>
          </a:xfrm>
          <a:prstGeom prst="rect">
            <a:avLst/>
          </a:prstGeom>
        </p:spPr>
        <p:txBody>
          <a:bodyPr wrap="square">
            <a:spAutoFit/>
          </a:bodyPr>
          <a:lstStyle/>
          <a:p>
            <a:pPr algn="just">
              <a:lnSpc>
                <a:spcPct val="130000"/>
              </a:lnSpc>
            </a:pPr>
            <a:r>
              <a:rPr lang="vi-VN" sz="4000" dirty="0">
                <a:solidFill>
                  <a:srgbClr val="002060"/>
                </a:solidFill>
                <a:latin typeface="Arial" panose="020B0604020202020204" pitchFamily="34" charset="0"/>
                <a:cs typeface="Arial" panose="020B0604020202020204" pitchFamily="34" charset="0"/>
              </a:rPr>
              <a:t>Gieo một con xúc xắc được chế tạo cân đối. Tìm xác suất để số chấm xuất hiện trên con xúc xắc là 2.</a:t>
            </a:r>
            <a:endParaRPr lang="en-US" sz="4000" dirty="0">
              <a:solidFill>
                <a:srgbClr val="00206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804321" y="1121851"/>
            <a:ext cx="2687783" cy="2391774"/>
          </a:xfrm>
          <a:prstGeom prst="rect">
            <a:avLst/>
          </a:prstGeom>
        </p:spPr>
      </p:pic>
      <p:sp>
        <p:nvSpPr>
          <p:cNvPr id="48" name="Oval Callout 47"/>
          <p:cNvSpPr/>
          <p:nvPr/>
        </p:nvSpPr>
        <p:spPr>
          <a:xfrm>
            <a:off x="975854" y="3495537"/>
            <a:ext cx="1830360" cy="1235865"/>
          </a:xfrm>
          <a:prstGeom prst="wedgeEllipseCallout">
            <a:avLst>
              <a:gd name="adj1" fmla="val 35877"/>
              <a:gd name="adj2" fmla="val 500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3051065" y="3372923"/>
            <a:ext cx="14441039" cy="3578447"/>
            <a:chOff x="3051065" y="3372923"/>
            <a:chExt cx="14441039" cy="3578447"/>
          </a:xfrm>
        </p:grpSpPr>
        <p:sp>
          <p:nvSpPr>
            <p:cNvPr id="10" name="Rectangle 9"/>
            <p:cNvSpPr/>
            <p:nvPr/>
          </p:nvSpPr>
          <p:spPr>
            <a:xfrm>
              <a:off x="3051065" y="3372923"/>
              <a:ext cx="14441039" cy="3517694"/>
            </a:xfrm>
            <a:prstGeom prst="rect">
              <a:avLst/>
            </a:prstGeom>
          </p:spPr>
          <p:txBody>
            <a:bodyPr wrap="square">
              <a:spAutoFit/>
            </a:bodyPr>
            <a:lstStyle/>
            <a:p>
              <a:pPr algn="just">
                <a:lnSpc>
                  <a:spcPct val="130000"/>
                </a:lnSpc>
                <a:spcAft>
                  <a:spcPts val="800"/>
                </a:spcAft>
              </a:pPr>
              <a:r>
                <a:rPr lang="nl-NL"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Xét các biến cố sau:</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1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2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3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9886417" y="4253195"/>
              <a:ext cx="7605687" cy="2698175"/>
            </a:xfrm>
            <a:prstGeom prst="rect">
              <a:avLst/>
            </a:prstGeom>
          </p:spPr>
          <p:txBody>
            <a:bodyPr wrap="square">
              <a:spAutoFit/>
            </a:bodyPr>
            <a:lstStyle/>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4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5</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6</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6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grpSp>
      <mc:AlternateContent xmlns:mc="http://schemas.openxmlformats.org/markup-compatibility/2006" xmlns:a14="http://schemas.microsoft.com/office/drawing/2010/main">
        <mc:Choice Requires="a14">
          <p:sp>
            <p:nvSpPr>
              <p:cNvPr id="16" name="Rectangle 15"/>
              <p:cNvSpPr/>
              <p:nvPr/>
            </p:nvSpPr>
            <p:spPr>
              <a:xfrm>
                <a:off x="1712861" y="6939581"/>
                <a:ext cx="15142170" cy="3003194"/>
              </a:xfrm>
              <a:prstGeom prst="rect">
                <a:avLst/>
              </a:prstGeom>
            </p:spPr>
            <p:txBody>
              <a:bodyPr wrap="square">
                <a:spAutoFit/>
              </a:bodyPr>
              <a:lstStyle/>
              <a:p>
                <a:pPr lvl="0" algn="just">
                  <a:lnSpc>
                    <a:spcPct val="130000"/>
                  </a:lnSpc>
                  <a:spcAft>
                    <a:spcPts val="8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Vì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mỗi</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lần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gieo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sẽ</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chỉ</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mặt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duy</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nên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nhau</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prstClr val="black"/>
                            </a:solidFill>
                            <a:latin typeface="Cambria Math"/>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den>
                    </m:f>
                  </m:oMath>
                </a14:m>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spcAft>
                    <a:spcPts val="800"/>
                  </a:spcAft>
                </a:pPr>
                <a:r>
                  <a:rPr lang="en-US" sz="400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Vậy</a:t>
                </a:r>
                <a:r>
                  <a:rPr lang="en-US"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xác</a:t>
                </a:r>
                <a:r>
                  <a:rPr lang="en-US"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chấm</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con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xúc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xắc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2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prstClr val="black"/>
                            </a:solidFill>
                            <a:latin typeface="Cambria Math"/>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den>
                    </m:f>
                  </m:oMath>
                </a14:m>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712861" y="6939581"/>
                <a:ext cx="15142170" cy="3003194"/>
              </a:xfrm>
              <a:prstGeom prst="rect">
                <a:avLst/>
              </a:prstGeom>
              <a:blipFill rotWithShape="0">
                <a:blip r:embed="rId9"/>
                <a:stretch>
                  <a:fillRect l="-1449" t="-203" r="-1409" b="-2840"/>
                </a:stretch>
              </a:blipFill>
            </p:spPr>
            <p:txBody>
              <a:bodyPr/>
              <a:lstStyle/>
              <a:p>
                <a:r>
                  <a:rPr lang="en-US">
                    <a:noFill/>
                  </a:rPr>
                  <a:t> </a:t>
                </a:r>
              </a:p>
            </p:txBody>
          </p:sp>
        </mc:Fallback>
      </mc:AlternateContent>
    </p:spTree>
    <p:extLst>
      <p:ext uri="{BB962C8B-B14F-4D97-AF65-F5344CB8AC3E}">
        <p14:creationId xmlns:p14="http://schemas.microsoft.com/office/powerpoint/2010/main" val="27741538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down)">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8"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1002434" y="1983270"/>
            <a:ext cx="16447365" cy="7656029"/>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6" name="Picture 6"/>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7403966">
            <a:off x="902730" y="-1650498"/>
            <a:ext cx="865915" cy="5879668"/>
          </a:xfrm>
          <a:prstGeom prst="rect">
            <a:avLst/>
          </a:prstGeom>
        </p:spPr>
      </p:pic>
      <p:sp>
        <p:nvSpPr>
          <p:cNvPr id="7" name="TextBox 7"/>
          <p:cNvSpPr txBox="1"/>
          <p:nvPr/>
        </p:nvSpPr>
        <p:spPr>
          <a:xfrm>
            <a:off x="2482883" y="710934"/>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LUYỆN TẬP</a:t>
            </a:r>
            <a:endParaRPr lang="en-US" sz="6600" b="1" dirty="0">
              <a:solidFill>
                <a:srgbClr val="30303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652128">
            <a:off x="15908464" y="399102"/>
            <a:ext cx="2744807" cy="2177662"/>
          </a:xfrm>
          <a:prstGeom prst="rect">
            <a:avLst/>
          </a:prstGeom>
        </p:spPr>
      </p:pic>
      <p:sp>
        <p:nvSpPr>
          <p:cNvPr id="11" name="Rectangle 10"/>
          <p:cNvSpPr/>
          <p:nvPr/>
        </p:nvSpPr>
        <p:spPr>
          <a:xfrm>
            <a:off x="1399143" y="2423224"/>
            <a:ext cx="15232719" cy="3139321"/>
          </a:xfrm>
          <a:prstGeom prst="rect">
            <a:avLst/>
          </a:prstGeom>
        </p:spPr>
        <p:txBody>
          <a:bodyPr wrap="square">
            <a:spAutoFit/>
          </a:bodyPr>
          <a:lstStyle/>
          <a:p>
            <a:pPr algn="just">
              <a:lnSpc>
                <a:spcPct val="150000"/>
              </a:lnSpc>
            </a:pPr>
            <a:r>
              <a:rPr lang="vi-VN" sz="4400" b="1" dirty="0">
                <a:solidFill>
                  <a:srgbClr val="C00000"/>
                </a:solidFill>
                <a:latin typeface="Arial" panose="020B0604020202020204" pitchFamily="34" charset="0"/>
                <a:cs typeface="Arial" panose="020B0604020202020204" pitchFamily="34" charset="0"/>
              </a:rPr>
              <a:t>Bài </a:t>
            </a:r>
            <a:r>
              <a:rPr lang="vi-VN" sz="4400" b="1" dirty="0" smtClean="0">
                <a:solidFill>
                  <a:srgbClr val="C00000"/>
                </a:solidFill>
                <a:latin typeface="Arial" panose="020B0604020202020204" pitchFamily="34" charset="0"/>
                <a:cs typeface="Arial" panose="020B0604020202020204" pitchFamily="34" charset="0"/>
              </a:rPr>
              <a:t>8.4</a:t>
            </a:r>
            <a:r>
              <a:rPr lang="en-US" sz="4400" b="1" dirty="0" smtClean="0">
                <a:solidFill>
                  <a:srgbClr val="C00000"/>
                </a:solidFill>
                <a:latin typeface="Arial" panose="020B0604020202020204" pitchFamily="34" charset="0"/>
                <a:cs typeface="Arial" panose="020B0604020202020204" pitchFamily="34" charset="0"/>
              </a:rPr>
              <a:t> (SGK - tr55)</a:t>
            </a:r>
            <a:r>
              <a:rPr lang="vi-VN" sz="4400" b="1" dirty="0" smtClean="0">
                <a:solidFill>
                  <a:srgbClr val="C00000"/>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Mai và Việt mỗi người gieo một con xúc xắc. Tìm xác suất của các biến cố sau:</a:t>
            </a:r>
          </a:p>
          <a:p>
            <a:pPr algn="just">
              <a:lnSpc>
                <a:spcPct val="150000"/>
              </a:lnSpc>
            </a:pPr>
            <a:r>
              <a:rPr lang="vi-VN" sz="4400" dirty="0">
                <a:latin typeface="Arial" panose="020B0604020202020204" pitchFamily="34" charset="0"/>
                <a:cs typeface="Arial" panose="020B0604020202020204" pitchFamily="34" charset="0"/>
              </a:rPr>
              <a:t>a) Tổng số chấm xuất hiện trên hai con xúc xắc lớn hơn 1</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68315" y="6468431"/>
            <a:ext cx="2519685" cy="3673406"/>
          </a:xfrm>
          <a:prstGeom prst="rect">
            <a:avLst/>
          </a:prstGeom>
        </p:spPr>
      </p:pic>
      <p:sp>
        <p:nvSpPr>
          <p:cNvPr id="13" name="Rectangle 12"/>
          <p:cNvSpPr/>
          <p:nvPr/>
        </p:nvSpPr>
        <p:spPr>
          <a:xfrm>
            <a:off x="1399143" y="6468431"/>
            <a:ext cx="14962086" cy="1107996"/>
          </a:xfrm>
          <a:prstGeom prst="rect">
            <a:avLst/>
          </a:prstGeom>
        </p:spPr>
        <p:txBody>
          <a:bodyPr wrap="square">
            <a:spAutoFit/>
          </a:bodyPr>
          <a:lstStyle/>
          <a:p>
            <a:pPr lvl="0" algn="just">
              <a:lnSpc>
                <a:spcPct val="150000"/>
              </a:lnSpc>
            </a:pPr>
            <a:r>
              <a:rPr lang="vi-VN" sz="4400" dirty="0">
                <a:solidFill>
                  <a:prstClr val="black"/>
                </a:solidFill>
                <a:cs typeface="Arial" panose="020B0604020202020204" pitchFamily="34" charset="0"/>
              </a:rPr>
              <a:t>b) Tích số chấm xuất hiện trên hai con xúc xắc lớn hơn 36.</a:t>
            </a:r>
          </a:p>
        </p:txBody>
      </p:sp>
      <p:sp>
        <p:nvSpPr>
          <p:cNvPr id="14" name="Rectangle 13"/>
          <p:cNvSpPr/>
          <p:nvPr/>
        </p:nvSpPr>
        <p:spPr>
          <a:xfrm>
            <a:off x="3048000" y="5679536"/>
            <a:ext cx="10363201" cy="769441"/>
          </a:xfrm>
          <a:prstGeom prst="rect">
            <a:avLst/>
          </a:prstGeom>
        </p:spPr>
        <p:txBody>
          <a:bodyPr wrap="square">
            <a:spAutoFit/>
          </a:bodyPr>
          <a:lstStyle/>
          <a:p>
            <a:r>
              <a:rPr lang="nl-NL" sz="4400" dirty="0" smtClean="0">
                <a:solidFill>
                  <a:srgbClr val="0070C0"/>
                </a:solidFill>
                <a:latin typeface="Arial" panose="020B0604020202020204" pitchFamily="34" charset="0"/>
                <a:ea typeface="Calibri" panose="020F0502020204030204" pitchFamily="34" charset="0"/>
              </a:rPr>
              <a:t>→ Xác suất bằng 1</a:t>
            </a:r>
            <a:r>
              <a:rPr lang="nl-NL" sz="4400" dirty="0">
                <a:solidFill>
                  <a:srgbClr val="0070C0"/>
                </a:solidFill>
                <a:latin typeface="Arial" panose="020B0604020202020204" pitchFamily="34" charset="0"/>
                <a:ea typeface="Calibri" panose="020F0502020204030204" pitchFamily="34" charset="0"/>
              </a:rPr>
              <a:t> (Biến cố chắc chắn)</a:t>
            </a:r>
            <a:endParaRPr lang="en-US" sz="4400" dirty="0">
              <a:solidFill>
                <a:srgbClr val="0070C0"/>
              </a:solidFill>
            </a:endParaRPr>
          </a:p>
        </p:txBody>
      </p:sp>
      <p:sp>
        <p:nvSpPr>
          <p:cNvPr id="15" name="Rectangle 14"/>
          <p:cNvSpPr/>
          <p:nvPr/>
        </p:nvSpPr>
        <p:spPr>
          <a:xfrm>
            <a:off x="3088986" y="7917608"/>
            <a:ext cx="10363201" cy="769441"/>
          </a:xfrm>
          <a:prstGeom prst="rect">
            <a:avLst/>
          </a:prstGeom>
        </p:spPr>
        <p:txBody>
          <a:bodyPr wrap="square">
            <a:spAutoFit/>
          </a:bodyPr>
          <a:lstStyle/>
          <a:p>
            <a:r>
              <a:rPr lang="nl-NL" sz="4400" dirty="0" smtClean="0">
                <a:solidFill>
                  <a:srgbClr val="0070C0"/>
                </a:solidFill>
                <a:latin typeface="Arial" panose="020B0604020202020204" pitchFamily="34" charset="0"/>
                <a:ea typeface="Calibri" panose="020F0502020204030204" pitchFamily="34" charset="0"/>
              </a:rPr>
              <a:t>→ Xác suất bằng 0</a:t>
            </a:r>
            <a:r>
              <a:rPr lang="nl-NL" sz="4400" dirty="0">
                <a:solidFill>
                  <a:srgbClr val="0070C0"/>
                </a:solidFill>
                <a:latin typeface="Arial" panose="020B0604020202020204" pitchFamily="34" charset="0"/>
                <a:ea typeface="Calibri" panose="020F0502020204030204" pitchFamily="34" charset="0"/>
              </a:rPr>
              <a:t> (Biến cố </a:t>
            </a:r>
            <a:r>
              <a:rPr lang="nl-NL" sz="4400" dirty="0" smtClean="0">
                <a:solidFill>
                  <a:srgbClr val="0070C0"/>
                </a:solidFill>
                <a:latin typeface="Arial" panose="020B0604020202020204" pitchFamily="34" charset="0"/>
                <a:ea typeface="Calibri" panose="020F0502020204030204" pitchFamily="34" charset="0"/>
              </a:rPr>
              <a:t>không thể)</a:t>
            </a:r>
            <a:endParaRPr lang="en-US" sz="4400" dirty="0">
              <a:solidFill>
                <a:srgbClr val="0070C0"/>
              </a:solidFill>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Rectangle 2"/>
          <p:cNvSpPr/>
          <p:nvPr/>
        </p:nvSpPr>
        <p:spPr>
          <a:xfrm>
            <a:off x="952500" y="419100"/>
            <a:ext cx="16383000" cy="5247590"/>
          </a:xfrm>
          <a:prstGeom prst="rect">
            <a:avLst/>
          </a:prstGeom>
        </p:spPr>
        <p:txBody>
          <a:bodyPr wrap="square">
            <a:spAutoFit/>
          </a:bodyPr>
          <a:lstStyle/>
          <a:p>
            <a:pPr algn="just">
              <a:lnSpc>
                <a:spcPct val="150000"/>
              </a:lnSpc>
              <a:spcAft>
                <a:spcPts val="800"/>
              </a:spcAft>
            </a:pPr>
            <a:r>
              <a:rPr lang="nl-NL" sz="4200" b="1" dirty="0">
                <a:solidFill>
                  <a:srgbClr val="002060"/>
                </a:solidFill>
                <a:latin typeface="Arial" panose="020B0604020202020204" pitchFamily="34" charset="0"/>
                <a:ea typeface="Calibri" panose="020F0502020204030204" pitchFamily="34" charset="0"/>
                <a:cs typeface="Arial" panose="020B0604020202020204" pitchFamily="34" charset="0"/>
              </a:rPr>
              <a:t>Bài </a:t>
            </a:r>
            <a:r>
              <a:rPr lang="nl-NL" sz="4200" b="1" dirty="0" smtClean="0">
                <a:solidFill>
                  <a:srgbClr val="002060"/>
                </a:solidFill>
                <a:latin typeface="Arial" panose="020B0604020202020204" pitchFamily="34" charset="0"/>
                <a:ea typeface="Calibri" panose="020F0502020204030204" pitchFamily="34" charset="0"/>
                <a:cs typeface="Arial" panose="020B0604020202020204" pitchFamily="34" charset="0"/>
              </a:rPr>
              <a:t>8.7 (SGK-tr55). </a:t>
            </a:r>
            <a:r>
              <a:rPr lang="nl-NL" sz="4200" dirty="0">
                <a:latin typeface="Arial" panose="020B0604020202020204" pitchFamily="34" charset="0"/>
                <a:ea typeface="Calibri" panose="020F0502020204030204" pitchFamily="34" charset="0"/>
                <a:cs typeface="Arial" panose="020B0604020202020204" pitchFamily="34" charset="0"/>
              </a:rPr>
              <a:t>Gieo một con xúc xắc được chế tạo cân đối. Tìm xác suất của các biến cố sau:</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A: “Số chấm xuất hiện trên con xúc xắc nhỏ hơn 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B: “Số chấm xuất hiện trên con xúc xắc là 0”;</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C: </a:t>
            </a:r>
            <a:r>
              <a:rPr lang="nl-NL" sz="4200" dirty="0" smtClean="0">
                <a:latin typeface="Arial" panose="020B0604020202020204" pitchFamily="34" charset="0"/>
                <a:ea typeface="Times New Roman" panose="02020603050405020304" pitchFamily="18" charset="0"/>
                <a:cs typeface="Arial" panose="020B0604020202020204" pitchFamily="34" charset="0"/>
              </a:rPr>
              <a:t>“Số </a:t>
            </a:r>
            <a:r>
              <a:rPr lang="nl-NL" sz="4200" dirty="0">
                <a:latin typeface="Arial" panose="020B0604020202020204" pitchFamily="34" charset="0"/>
                <a:ea typeface="Times New Roman" panose="02020603050405020304" pitchFamily="18" charset="0"/>
                <a:cs typeface="Arial" panose="020B0604020202020204" pitchFamily="34" charset="0"/>
              </a:rPr>
              <a:t>chấm xuất hiện trên con xúc xắc là 6”.</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Oval Callout 3"/>
          <p:cNvSpPr/>
          <p:nvPr/>
        </p:nvSpPr>
        <p:spPr>
          <a:xfrm>
            <a:off x="963386" y="6033745"/>
            <a:ext cx="1866900" cy="1295400"/>
          </a:xfrm>
          <a:prstGeom prst="wedgeEllipseCallout">
            <a:avLst>
              <a:gd name="adj1" fmla="val 38596"/>
              <a:gd name="adj2" fmla="val 5534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3962400" y="5693904"/>
            <a:ext cx="12496800" cy="4072910"/>
          </a:xfrm>
          <a:prstGeom prst="rect">
            <a:avLst/>
          </a:prstGeom>
        </p:spPr>
        <p:txBody>
          <a:bodyPr wrap="square">
            <a:spAutoFit/>
          </a:bodyPr>
          <a:lstStyle/>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A: Xác xuất để “Số chấm xuất hiện trên con xúc xắc nhỏ hơn 7” là </a:t>
            </a: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1</a:t>
            </a:r>
            <a:r>
              <a:rPr lang="nl-NL" sz="4200" dirty="0">
                <a:latin typeface="Arial" panose="020B0604020202020204" pitchFamily="34" charset="0"/>
                <a:ea typeface="Calibri" panose="020F0502020204030204" pitchFamily="34" charset="0"/>
                <a:cs typeface="Arial" panose="020B0604020202020204" pitchFamily="34" charset="0"/>
              </a:rPr>
              <a:t> (Biến cố chắc chắn).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B: “Số chấm xuất hiện trên con xúc xắc là 0” là</a:t>
            </a: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 0</a:t>
            </a:r>
            <a:r>
              <a:rPr lang="nl-NL" sz="4200" dirty="0">
                <a:latin typeface="Arial" panose="020B0604020202020204" pitchFamily="34" charset="0"/>
                <a:ea typeface="Calibri" panose="020F0502020204030204" pitchFamily="34" charset="0"/>
                <a:cs typeface="Arial" panose="020B0604020202020204" pitchFamily="34" charset="0"/>
              </a:rPr>
              <a:t> (Biến cố không thể).</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87600" y="3042895"/>
            <a:ext cx="2063721" cy="2063721"/>
          </a:xfrm>
          <a:prstGeom prst="rect">
            <a:avLst/>
          </a:prstGeom>
        </p:spPr>
      </p:pic>
    </p:spTree>
    <p:extLst>
      <p:ext uri="{BB962C8B-B14F-4D97-AF65-F5344CB8AC3E}">
        <p14:creationId xmlns:p14="http://schemas.microsoft.com/office/powerpoint/2010/main" val="15023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up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219200" y="419100"/>
                <a:ext cx="15316200" cy="9274847"/>
              </a:xfrm>
              <a:prstGeom prst="rect">
                <a:avLst/>
              </a:prstGeom>
            </p:spPr>
            <p:txBody>
              <a:bodyPr wrap="square">
                <a:spAutoFit/>
              </a:bodyPr>
              <a:lstStyle/>
              <a:p>
                <a:pPr algn="just">
                  <a:lnSpc>
                    <a:spcPct val="150000"/>
                  </a:lnSpc>
                  <a:spcAft>
                    <a:spcPts val="800"/>
                  </a:spcAft>
                </a:pPr>
                <a:r>
                  <a:rPr lang="nl-NL" sz="4200" dirty="0">
                    <a:solidFill>
                      <a:srgbClr val="002060"/>
                    </a:solidFill>
                    <a:latin typeface="Arial" panose="020B0604020202020204" pitchFamily="34" charset="0"/>
                    <a:ea typeface="Calibri" panose="020F0502020204030204" pitchFamily="34" charset="0"/>
                    <a:cs typeface="Arial" panose="020B0604020202020204" pitchFamily="34" charset="0"/>
                  </a:rPr>
                  <a:t>C: </a:t>
                </a:r>
                <a:r>
                  <a:rPr lang="nl-NL" sz="4200" dirty="0" smtClean="0">
                    <a:solidFill>
                      <a:srgbClr val="002060"/>
                    </a:solidFill>
                    <a:latin typeface="Arial" panose="020B0604020202020204" pitchFamily="34" charset="0"/>
                    <a:ea typeface="Calibri" panose="020F0502020204030204" pitchFamily="34" charset="0"/>
                    <a:cs typeface="Arial" panose="020B0604020202020204" pitchFamily="34" charset="0"/>
                  </a:rPr>
                  <a:t>“Số </a:t>
                </a:r>
                <a:r>
                  <a:rPr lang="nl-NL" sz="4200" dirty="0">
                    <a:solidFill>
                      <a:srgbClr val="002060"/>
                    </a:solidFill>
                    <a:latin typeface="Arial" panose="020B0604020202020204" pitchFamily="34" charset="0"/>
                    <a:ea typeface="Calibri" panose="020F0502020204030204" pitchFamily="34" charset="0"/>
                    <a:cs typeface="Arial" panose="020B0604020202020204" pitchFamily="34" charset="0"/>
                  </a:rPr>
                  <a:t>chấm xuất hiện trên con xúc xắc là 6” </a:t>
                </a:r>
                <a:endParaRPr lang="en-US" sz="4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effectLst/>
                    <a:latin typeface="Arial" panose="020B0604020202020204" pitchFamily="34" charset="0"/>
                    <a:ea typeface="Calibri" panose="020F0502020204030204" pitchFamily="34" charset="0"/>
                    <a:cs typeface="Arial" panose="020B0604020202020204" pitchFamily="34" charset="0"/>
                  </a:rPr>
                  <a:t>Xét các biến cố sau:</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1</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1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2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3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err="1" smtClean="0">
                    <a:effectLst/>
                    <a:latin typeface="Arial" panose="020B0604020202020204" pitchFamily="34" charset="0"/>
                    <a:ea typeface="Calibri" panose="020F0502020204030204" pitchFamily="34" charset="0"/>
                    <a:cs typeface="Arial" panose="020B0604020202020204" pitchFamily="34" charset="0"/>
                  </a:rPr>
                  <a:t>Vì</a:t>
                </a:r>
                <a:r>
                  <a:rPr lang="en-US" sz="4200" dirty="0" smtClean="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lần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sẽ</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chỉ</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duy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6</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err="1">
                    <a:effectLst/>
                    <a:latin typeface="Arial" panose="020B0604020202020204" pitchFamily="34" charset="0"/>
                    <a:ea typeface="Calibri" panose="020F0502020204030204" pitchFamily="34" charset="0"/>
                    <a:cs typeface="Arial" panose="020B0604020202020204" pitchFamily="34" charset="0"/>
                  </a:rPr>
                  <a:t>Vậy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để</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con </a:t>
                </a:r>
                <a:r>
                  <a:rPr lang="en-US" sz="4200" dirty="0" err="1">
                    <a:effectLst/>
                    <a:latin typeface="Arial" panose="020B0604020202020204" pitchFamily="34" charset="0"/>
                    <a:ea typeface="Calibri" panose="020F0502020204030204" pitchFamily="34" charset="0"/>
                    <a:cs typeface="Arial" panose="020B0604020202020204" pitchFamily="34" charset="0"/>
                  </a:rPr>
                  <a:t>xúc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xắc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6”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6</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19200" y="419100"/>
                <a:ext cx="15316200" cy="9274847"/>
              </a:xfrm>
              <a:prstGeom prst="rect">
                <a:avLst/>
              </a:prstGeom>
              <a:blipFill rotWithShape="0">
                <a:blip r:embed="rId3"/>
                <a:stretch>
                  <a:fillRect l="-1512" r="-1472"/>
                </a:stretch>
              </a:blipFill>
            </p:spPr>
            <p:txBody>
              <a:bodyPr/>
              <a:lstStyle/>
              <a:p>
                <a:r>
                  <a:rPr lang="en-US">
                    <a:noFill/>
                  </a:rPr>
                  <a:t> </a:t>
                </a:r>
              </a:p>
            </p:txBody>
          </p:sp>
        </mc:Fallback>
      </mc:AlternateContent>
      <p:sp>
        <p:nvSpPr>
          <p:cNvPr id="8" name="Rectangle 7"/>
          <p:cNvSpPr/>
          <p:nvPr/>
        </p:nvSpPr>
        <p:spPr>
          <a:xfrm>
            <a:off x="9448800" y="2552700"/>
            <a:ext cx="7620000" cy="3206006"/>
          </a:xfrm>
          <a:prstGeom prst="rect">
            <a:avLst/>
          </a:prstGeom>
        </p:spPr>
        <p:txBody>
          <a:bodyPr wrap="square">
            <a:spAutoFit/>
          </a:bodyPr>
          <a:lstStyle/>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4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5</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6</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6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4797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anim calcmode="lin" valueType="num">
                                      <p:cBhvr>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anim calcmode="lin" valueType="num">
                                      <p:cBhvr>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anim calcmode="lin" valueType="num">
                                      <p:cBhvr>
                                        <p:cTn id="2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7">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fade">
                                      <p:cBhvr>
                                        <p:cTn id="39" dur="500"/>
                                        <p:tgtEl>
                                          <p:spTgt spid="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wipe(left)">
                                      <p:cBhvr>
                                        <p:cTn id="4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18" name="TextBox 18"/>
          <p:cNvSpPr txBox="1"/>
          <p:nvPr/>
        </p:nvSpPr>
        <p:spPr>
          <a:xfrm>
            <a:off x="4224551" y="541591"/>
            <a:ext cx="10042688" cy="1077218"/>
          </a:xfrm>
          <a:prstGeom prst="rect">
            <a:avLst/>
          </a:prstGeom>
        </p:spPr>
        <p:txBody>
          <a:bodyPr lIns="0" tIns="0" rIns="0" bIns="0" rtlCol="0" anchor="t">
            <a:spAutoFit/>
          </a:bodyPr>
          <a:lstStyle/>
          <a:p>
            <a:pPr algn="ctr">
              <a:lnSpc>
                <a:spcPts val="8399"/>
              </a:lnSpc>
            </a:pPr>
            <a:r>
              <a:rPr lang="en-US" sz="5400" b="1" dirty="0" err="1" smtClean="0">
                <a:solidFill>
                  <a:srgbClr val="303030"/>
                </a:solidFill>
                <a:latin typeface="Arial" panose="020B0604020202020204" pitchFamily="34" charset="0"/>
                <a:cs typeface="Arial" panose="020B0604020202020204" pitchFamily="34" charset="0"/>
              </a:rPr>
              <a:t>Trò</a:t>
            </a:r>
            <a:r>
              <a:rPr lang="en-US" sz="5400" b="1" dirty="0" smtClean="0">
                <a:solidFill>
                  <a:srgbClr val="303030"/>
                </a:solidFill>
                <a:latin typeface="Arial" panose="020B0604020202020204" pitchFamily="34" charset="0"/>
                <a:cs typeface="Arial" panose="020B0604020202020204" pitchFamily="34" charset="0"/>
              </a:rPr>
              <a:t> </a:t>
            </a:r>
            <a:r>
              <a:rPr lang="en-US" sz="5400" b="1" dirty="0" err="1" smtClean="0">
                <a:solidFill>
                  <a:srgbClr val="303030"/>
                </a:solidFill>
                <a:latin typeface="Arial" panose="020B0604020202020204" pitchFamily="34" charset="0"/>
                <a:cs typeface="Arial" panose="020B0604020202020204" pitchFamily="34" charset="0"/>
              </a:rPr>
              <a:t>chơi</a:t>
            </a:r>
            <a:r>
              <a:rPr lang="en-US" sz="5400" b="1" dirty="0" smtClean="0">
                <a:solidFill>
                  <a:srgbClr val="303030"/>
                </a:solidFill>
                <a:latin typeface="Arial" panose="020B0604020202020204" pitchFamily="34" charset="0"/>
                <a:cs typeface="Arial" panose="020B0604020202020204" pitchFamily="34" charset="0"/>
              </a:rPr>
              <a:t> </a:t>
            </a:r>
            <a:r>
              <a:rPr lang="en-US" sz="5400" b="1" dirty="0" err="1" smtClean="0">
                <a:solidFill>
                  <a:srgbClr val="303030"/>
                </a:solidFill>
                <a:latin typeface="Arial" panose="020B0604020202020204" pitchFamily="34" charset="0"/>
                <a:cs typeface="Arial" panose="020B0604020202020204" pitchFamily="34" charset="0"/>
              </a:rPr>
              <a:t>trắc</a:t>
            </a:r>
            <a:r>
              <a:rPr lang="en-US" sz="5400" b="1" dirty="0" smtClean="0">
                <a:solidFill>
                  <a:srgbClr val="303030"/>
                </a:solidFill>
                <a:latin typeface="Arial" panose="020B0604020202020204" pitchFamily="34" charset="0"/>
                <a:cs typeface="Arial" panose="020B0604020202020204" pitchFamily="34" charset="0"/>
              </a:rPr>
              <a:t> </a:t>
            </a:r>
            <a:r>
              <a:rPr lang="en-US" sz="5400" b="1" dirty="0" err="1" smtClean="0">
                <a:solidFill>
                  <a:srgbClr val="303030"/>
                </a:solidFill>
                <a:latin typeface="Arial" panose="020B0604020202020204" pitchFamily="34" charset="0"/>
                <a:cs typeface="Arial" panose="020B0604020202020204" pitchFamily="34" charset="0"/>
              </a:rPr>
              <a:t>nghiệm</a:t>
            </a:r>
            <a:endParaRPr lang="en-US" sz="5400" b="1" dirty="0">
              <a:solidFill>
                <a:srgbClr val="303030"/>
              </a:solidFill>
              <a:latin typeface="Arial" panose="020B0604020202020204" pitchFamily="34" charset="0"/>
              <a:cs typeface="Arial" panose="020B0604020202020204" pitchFamily="34" charset="0"/>
            </a:endParaRPr>
          </a:p>
        </p:txBody>
      </p:sp>
      <p:pic>
        <p:nvPicPr>
          <p:cNvPr id="47" name="Picture 47"/>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505653" y="2597048"/>
            <a:ext cx="13907975" cy="769441"/>
          </a:xfrm>
          <a:prstGeom prst="rect">
            <a:avLst/>
          </a:prstGeom>
        </p:spPr>
        <p:txBody>
          <a:bodyPr wrap="none">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1.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nhiêu</a:t>
            </a:r>
            <a:r>
              <a:rPr lang="en-US" sz="4400" dirty="0">
                <a:latin typeface="Arial" panose="020B0604020202020204" pitchFamily="34" charset="0"/>
                <a:cs typeface="Arial" panose="020B0604020202020204" pitchFamily="34" charset="0"/>
              </a:rPr>
              <a:t>?</a:t>
            </a:r>
          </a:p>
        </p:txBody>
      </p:sp>
      <p:grpSp>
        <p:nvGrpSpPr>
          <p:cNvPr id="22" name="Group 21"/>
          <p:cNvGrpSpPr/>
          <p:nvPr/>
        </p:nvGrpSpPr>
        <p:grpSpPr>
          <a:xfrm>
            <a:off x="2138099" y="4344729"/>
            <a:ext cx="6790500" cy="1581328"/>
            <a:chOff x="2138099" y="4344729"/>
            <a:chExt cx="6790500" cy="1581328"/>
          </a:xfrm>
        </p:grpSpPr>
        <p:grpSp>
          <p:nvGrpSpPr>
            <p:cNvPr id="11" name="Group 11"/>
            <p:cNvGrpSpPr/>
            <p:nvPr/>
          </p:nvGrpSpPr>
          <p:grpSpPr>
            <a:xfrm>
              <a:off x="3082064" y="4344729"/>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5" name="Rectangle 14"/>
            <p:cNvSpPr/>
            <p:nvPr/>
          </p:nvSpPr>
          <p:spPr>
            <a:xfrm>
              <a:off x="3519898" y="4778505"/>
              <a:ext cx="2666114"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1</a:t>
              </a:r>
              <a:endParaRPr lang="en-US" sz="4400" dirty="0"/>
            </a:p>
          </p:txBody>
        </p:sp>
      </p:grpSp>
      <p:grpSp>
        <p:nvGrpSpPr>
          <p:cNvPr id="17" name="Group 16"/>
          <p:cNvGrpSpPr/>
          <p:nvPr/>
        </p:nvGrpSpPr>
        <p:grpSpPr>
          <a:xfrm>
            <a:off x="9702106" y="4373368"/>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7" name="Rectangle 26"/>
            <p:cNvSpPr/>
            <p:nvPr/>
          </p:nvSpPr>
          <p:spPr>
            <a:xfrm>
              <a:off x="10910867" y="4789552"/>
              <a:ext cx="2666114"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a:t>
              </a:r>
              <a:r>
                <a:rPr lang="en-US" sz="4400" dirty="0" smtClean="0">
                  <a:latin typeface="Arial" panose="020B0604020202020204" pitchFamily="34" charset="0"/>
                  <a:ea typeface="Times New Roman" panose="02020603050405020304" pitchFamily="18" charset="0"/>
                </a:rPr>
                <a:t>0</a:t>
              </a:r>
              <a:endParaRPr lang="en-US" sz="4400" dirty="0"/>
            </a:p>
          </p:txBody>
        </p:sp>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8" name="Rectangle 27"/>
            <p:cNvSpPr/>
            <p:nvPr/>
          </p:nvSpPr>
          <p:spPr>
            <a:xfrm>
              <a:off x="3444562" y="7738807"/>
              <a:ext cx="3167855"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a:t>
              </a:r>
              <a:r>
                <a:rPr lang="en-US" sz="4400" dirty="0" smtClean="0">
                  <a:latin typeface="Arial" panose="020B0604020202020204" pitchFamily="34" charset="0"/>
                  <a:ea typeface="Times New Roman" panose="02020603050405020304" pitchFamily="18" charset="0"/>
                </a:rPr>
                <a:t>0,5</a:t>
              </a:r>
              <a:endParaRPr lang="en-US" sz="4400" dirty="0"/>
            </a:p>
          </p:txBody>
        </p:sp>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9" name="Rectangle 28"/>
            <p:cNvSpPr/>
            <p:nvPr/>
          </p:nvSpPr>
          <p:spPr>
            <a:xfrm>
              <a:off x="10910866" y="7714224"/>
              <a:ext cx="4786333" cy="769441"/>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r>
                <a:rPr lang="en-US" sz="4400" dirty="0" err="1" smtClean="0">
                  <a:latin typeface="Arial" panose="020B0604020202020204" pitchFamily="34" charset="0"/>
                  <a:ea typeface="Times New Roman" panose="02020603050405020304" pitchFamily="18" charset="0"/>
                </a:rPr>
                <a:t>Đáp</a:t>
              </a:r>
              <a:r>
                <a:rPr lang="en-US" sz="4400" dirty="0" smtClean="0">
                  <a:latin typeface="Arial" panose="020B0604020202020204" pitchFamily="34" charset="0"/>
                  <a:ea typeface="Times New Roman" panose="02020603050405020304" pitchFamily="18" charset="0"/>
                </a:rPr>
                <a:t> </a:t>
              </a:r>
              <a:r>
                <a:rPr lang="en-US" sz="4400" dirty="0" err="1" smtClean="0">
                  <a:latin typeface="Arial" panose="020B0604020202020204" pitchFamily="34" charset="0"/>
                  <a:ea typeface="Times New Roman" panose="02020603050405020304" pitchFamily="18" charset="0"/>
                </a:rPr>
                <a:t>án</a:t>
              </a:r>
              <a:r>
                <a:rPr lang="en-US" sz="4400" dirty="0" smtClean="0">
                  <a:latin typeface="Arial" panose="020B0604020202020204" pitchFamily="34" charset="0"/>
                  <a:ea typeface="Times New Roman" panose="02020603050405020304" pitchFamily="18" charset="0"/>
                </a:rPr>
                <a:t> </a:t>
              </a:r>
              <a:r>
                <a:rPr lang="en-US" sz="4400" dirty="0" err="1" smtClean="0">
                  <a:latin typeface="Arial" panose="020B0604020202020204" pitchFamily="34" charset="0"/>
                  <a:ea typeface="Times New Roman" panose="02020603050405020304" pitchFamily="18" charset="0"/>
                </a:rPr>
                <a:t>khác</a:t>
              </a:r>
              <a:endParaRPr lang="en-US" sz="4400" dirty="0"/>
            </a:p>
          </p:txBody>
        </p:sp>
      </p:grpSp>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53019" y="3927815"/>
            <a:ext cx="1817183" cy="183377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838200" y="2095500"/>
            <a:ext cx="16764000" cy="7848600"/>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447757">
            <a:off x="-458351" y="-60614"/>
            <a:ext cx="2707139" cy="3769434"/>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1972499">
            <a:off x="16306528" y="6057851"/>
            <a:ext cx="1909357" cy="4626195"/>
          </a:xfrm>
          <a:prstGeom prst="rect">
            <a:avLst/>
          </a:prstGeom>
        </p:spPr>
      </p:pic>
      <p:sp>
        <p:nvSpPr>
          <p:cNvPr id="7" name="TextBox 7"/>
          <p:cNvSpPr txBox="1"/>
          <p:nvPr/>
        </p:nvSpPr>
        <p:spPr>
          <a:xfrm>
            <a:off x="2683007" y="808826"/>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KHỞI ĐỘNG</a:t>
            </a:r>
            <a:endParaRPr lang="en-US" sz="6600" b="1" dirty="0">
              <a:solidFill>
                <a:srgbClr val="303030"/>
              </a:solidFill>
              <a:latin typeface="Arial" panose="020B0604020202020204" pitchFamily="34" charset="0"/>
              <a:cs typeface="Arial" panose="020B0604020202020204" pitchFamily="34" charset="0"/>
            </a:endParaRPr>
          </a:p>
        </p:txBody>
      </p:sp>
      <p:sp>
        <p:nvSpPr>
          <p:cNvPr id="8" name="Rectangle 7"/>
          <p:cNvSpPr/>
          <p:nvPr/>
        </p:nvSpPr>
        <p:spPr>
          <a:xfrm>
            <a:off x="1981200" y="2442588"/>
            <a:ext cx="14997695" cy="5417893"/>
          </a:xfrm>
          <a:prstGeom prst="rect">
            <a:avLst/>
          </a:prstGeom>
        </p:spPr>
        <p:txBody>
          <a:bodyPr wrap="square">
            <a:spAutoFit/>
          </a:bodyPr>
          <a:lstStyle/>
          <a:p>
            <a:pPr algn="just">
              <a:lnSpc>
                <a:spcPct val="140000"/>
              </a:lnSpc>
            </a:pPr>
            <a:r>
              <a:rPr lang="vi-VN" sz="4200" dirty="0">
                <a:latin typeface="Arial" panose="020B0604020202020204" pitchFamily="34" charset="0"/>
                <a:cs typeface="Arial" panose="020B0604020202020204" pitchFamily="34" charset="0"/>
              </a:rPr>
              <a:t>Trong cuộc sống ta thường gặp những câu mô tả khả năng xảy ra của biến cố ngẫu nhiên, chẳng hạn:</a:t>
            </a:r>
          </a:p>
          <a:p>
            <a:pPr marL="571500" indent="-571500" algn="just">
              <a:lnSpc>
                <a:spcPct val="140000"/>
              </a:lnSpc>
              <a:buFont typeface="Arial" panose="020B0604020202020204" pitchFamily="34" charset="0"/>
              <a:buChar char="•"/>
            </a:pPr>
            <a:r>
              <a:rPr lang="vi-VN" sz="4200" dirty="0" smtClean="0">
                <a:latin typeface="Arial" panose="020B0604020202020204" pitchFamily="34" charset="0"/>
                <a:cs typeface="Arial" panose="020B0604020202020204" pitchFamily="34" charset="0"/>
              </a:rPr>
              <a:t>Nhiều </a:t>
            </a:r>
            <a:r>
              <a:rPr lang="vi-VN" sz="4200" dirty="0">
                <a:latin typeface="Arial" panose="020B0604020202020204" pitchFamily="34" charset="0"/>
                <a:cs typeface="Arial" panose="020B0604020202020204" pitchFamily="34" charset="0"/>
              </a:rPr>
              <a:t>khả năng ngày mai trời sẽ có mưa. </a:t>
            </a:r>
          </a:p>
          <a:p>
            <a:pPr marL="571500" indent="-571500" algn="just">
              <a:lnSpc>
                <a:spcPct val="140000"/>
              </a:lnSpc>
              <a:buFont typeface="Arial" panose="020B0604020202020204" pitchFamily="34" charset="0"/>
              <a:buChar char="•"/>
            </a:pPr>
            <a:r>
              <a:rPr lang="vi-VN" sz="4200" dirty="0" smtClean="0">
                <a:latin typeface="Arial" panose="020B0604020202020204" pitchFamily="34" charset="0"/>
                <a:cs typeface="Arial" panose="020B0604020202020204" pitchFamily="34" charset="0"/>
              </a:rPr>
              <a:t>Ít </a:t>
            </a:r>
            <a:r>
              <a:rPr lang="vi-VN" sz="4200" dirty="0">
                <a:latin typeface="Arial" panose="020B0604020202020204" pitchFamily="34" charset="0"/>
                <a:cs typeface="Arial" panose="020B0604020202020204" pitchFamily="34" charset="0"/>
              </a:rPr>
              <a:t>khả năng xảy ra động đất ở Hà Nội.</a:t>
            </a:r>
          </a:p>
          <a:p>
            <a:pPr marL="571500" indent="-571500" algn="just">
              <a:lnSpc>
                <a:spcPct val="140000"/>
              </a:lnSpc>
              <a:buFont typeface="Arial" panose="020B0604020202020204" pitchFamily="34" charset="0"/>
              <a:buChar char="•"/>
            </a:pPr>
            <a:r>
              <a:rPr lang="vi-VN" sz="4200" dirty="0" smtClean="0">
                <a:latin typeface="Arial" panose="020B0604020202020204" pitchFamily="34" charset="0"/>
                <a:cs typeface="Arial" panose="020B0604020202020204" pitchFamily="34" charset="0"/>
              </a:rPr>
              <a:t>Nếu </a:t>
            </a:r>
            <a:r>
              <a:rPr lang="vi-VN" sz="4200" dirty="0">
                <a:latin typeface="Arial" panose="020B0604020202020204" pitchFamily="34" charset="0"/>
                <a:cs typeface="Arial" panose="020B0604020202020204" pitchFamily="34" charset="0"/>
              </a:rPr>
              <a:t>gieo hai con xúc xắc thì ít khả năng số chấm xuất hiện trên cả hai con xúc xắc đều là 6.</a:t>
            </a:r>
          </a:p>
        </p:txBody>
      </p:sp>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36834" y="7933024"/>
            <a:ext cx="1490549" cy="1365705"/>
          </a:xfrm>
          <a:prstGeom prst="rect">
            <a:avLst/>
          </a:prstGeom>
        </p:spPr>
      </p:pic>
      <p:sp>
        <p:nvSpPr>
          <p:cNvPr id="11" name="Rectangle 10"/>
          <p:cNvSpPr/>
          <p:nvPr/>
        </p:nvSpPr>
        <p:spPr>
          <a:xfrm>
            <a:off x="3563864" y="7914650"/>
            <a:ext cx="11887200" cy="1798441"/>
          </a:xfrm>
          <a:prstGeom prst="rect">
            <a:avLst/>
          </a:prstGeom>
        </p:spPr>
        <p:txBody>
          <a:bodyPr wrap="square">
            <a:spAutoFit/>
          </a:bodyPr>
          <a:lstStyle/>
          <a:p>
            <a:pPr algn="just">
              <a:lnSpc>
                <a:spcPct val="140000"/>
              </a:lnSpc>
            </a:pPr>
            <a:r>
              <a:rPr lang="vi-VN" sz="4200" i="1" dirty="0">
                <a:solidFill>
                  <a:srgbClr val="002060"/>
                </a:solidFill>
                <a:latin typeface="Arial" panose="020B0604020202020204" pitchFamily="34" charset="0"/>
                <a:cs typeface="Arial" panose="020B0604020202020204" pitchFamily="34" charset="0"/>
              </a:rPr>
              <a:t>Dựa vào các câu mô tả trên, theo em, khả năng xảy ra sự kiện nào của mỗi sự kiện cao hơn?</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12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1950544" y="900024"/>
            <a:ext cx="14633673" cy="3850541"/>
          </a:xfrm>
          <a:prstGeom prst="rect">
            <a:avLst/>
          </a:prstGeom>
        </p:spPr>
        <p:txBody>
          <a:bodyPr wrap="square">
            <a:spAutoFit/>
          </a:bodyPr>
          <a:lstStyle/>
          <a:p>
            <a:pPr algn="just">
              <a:lnSpc>
                <a:spcPct val="150000"/>
              </a:lnSpc>
            </a:pPr>
            <a:r>
              <a:rPr lang="en-US" sz="4200" b="1" dirty="0" err="1">
                <a:latin typeface="Arial" panose="020B0604020202020204" pitchFamily="34" charset="0"/>
                <a:cs typeface="Arial" panose="020B0604020202020204" pitchFamily="34" charset="0"/>
              </a:rPr>
              <a:t>Câu</a:t>
            </a:r>
            <a:r>
              <a:rPr lang="en-US" sz="4200" b="1" dirty="0">
                <a:latin typeface="Arial" panose="020B0604020202020204" pitchFamily="34" charset="0"/>
                <a:cs typeface="Arial" panose="020B0604020202020204" pitchFamily="34" charset="0"/>
              </a:rPr>
              <a:t> </a:t>
            </a:r>
            <a:r>
              <a:rPr lang="en-US" sz="4200" b="1" dirty="0" smtClean="0">
                <a:latin typeface="Arial" panose="020B0604020202020204" pitchFamily="34" charset="0"/>
                <a:cs typeface="Arial" panose="020B0604020202020204" pitchFamily="34" charset="0"/>
              </a:rPr>
              <a:t>2. </a:t>
            </a:r>
            <a:r>
              <a:rPr lang="vi-VN" sz="4200" dirty="0">
                <a:cs typeface="Arial" panose="020B0604020202020204" pitchFamily="34" charset="0"/>
              </a:rPr>
              <a:t>Một hộp có 20 tấm thẻ được đánh số từ 1 đến 20. Các tấm thẻ có kích thước như nhau. Lấy ngẫu nhiên một tấm thẻ từ hộp. Gọi X là biến cố: “Rút được tấm thẻ ghi số không lớn hơn 20”. Xác suất của biến cố X là:</a:t>
            </a:r>
            <a:endParaRPr lang="en-US" sz="4200" dirty="0">
              <a:latin typeface="Arial" panose="020B0604020202020204" pitchFamily="34" charset="0"/>
              <a:cs typeface="Arial" panose="020B0604020202020204" pitchFamily="34" charset="0"/>
            </a:endParaRPr>
          </a:p>
        </p:txBody>
      </p:sp>
      <p:grpSp>
        <p:nvGrpSpPr>
          <p:cNvPr id="16" name="Group 15"/>
          <p:cNvGrpSpPr/>
          <p:nvPr/>
        </p:nvGrpSpPr>
        <p:grpSpPr>
          <a:xfrm>
            <a:off x="2126641" y="5166423"/>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5" name="Rectangle 14"/>
            <p:cNvSpPr/>
            <p:nvPr/>
          </p:nvSpPr>
          <p:spPr>
            <a:xfrm>
              <a:off x="3519898" y="4778505"/>
              <a:ext cx="1189749"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r>
                <a:rPr lang="en-US" sz="4400" dirty="0" smtClean="0">
                  <a:latin typeface="Arial" panose="020B0604020202020204" pitchFamily="34" charset="0"/>
                  <a:ea typeface="Times New Roman" panose="02020603050405020304" pitchFamily="18" charset="0"/>
                </a:rPr>
                <a:t>0</a:t>
              </a:r>
              <a:endParaRPr lang="en-US" sz="4400" dirty="0"/>
            </a:p>
          </p:txBody>
        </p:sp>
      </p:grpSp>
      <p:grpSp>
        <p:nvGrpSpPr>
          <p:cNvPr id="17" name="Group 16"/>
          <p:cNvGrpSpPr/>
          <p:nvPr/>
        </p:nvGrpSpPr>
        <p:grpSpPr>
          <a:xfrm>
            <a:off x="9697915" y="5202036"/>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7" name="Rectangle 26"/>
            <p:cNvSpPr/>
            <p:nvPr/>
          </p:nvSpPr>
          <p:spPr>
            <a:xfrm>
              <a:off x="10910867" y="4789552"/>
              <a:ext cx="1818126"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120</a:t>
              </a:r>
              <a:endParaRPr lang="en-US" sz="4400" dirty="0"/>
            </a:p>
          </p:txBody>
        </p:sp>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8" name="Rectangle 27"/>
            <p:cNvSpPr/>
            <p:nvPr/>
          </p:nvSpPr>
          <p:spPr>
            <a:xfrm>
              <a:off x="3444562" y="7738807"/>
              <a:ext cx="1220206"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1</a:t>
              </a:r>
              <a:endParaRPr lang="en-US" sz="4400" dirty="0"/>
            </a:p>
          </p:txBody>
        </p:sp>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9" name="Rectangle 28"/>
            <p:cNvSpPr/>
            <p:nvPr/>
          </p:nvSpPr>
          <p:spPr>
            <a:xfrm>
              <a:off x="10910866" y="7714224"/>
              <a:ext cx="4786333" cy="769441"/>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15</a:t>
              </a:r>
              <a:endParaRPr lang="en-US" sz="4400" dirty="0"/>
            </a:p>
          </p:txBody>
        </p:sp>
      </p:grpSp>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52742" y="6943179"/>
            <a:ext cx="1817183" cy="1833779"/>
          </a:xfrm>
          <a:prstGeom prst="rect">
            <a:avLst/>
          </a:prstGeom>
        </p:spPr>
      </p:pic>
    </p:spTree>
    <p:extLst>
      <p:ext uri="{BB962C8B-B14F-4D97-AF65-F5344CB8AC3E}">
        <p14:creationId xmlns:p14="http://schemas.microsoft.com/office/powerpoint/2010/main" val="67611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521528" y="1168166"/>
            <a:ext cx="13569568" cy="2123658"/>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a:t>
            </a:r>
            <a:r>
              <a:rPr lang="en-US" sz="4400" b="1" dirty="0" smtClean="0">
                <a:latin typeface="Arial" panose="020B0604020202020204" pitchFamily="34" charset="0"/>
                <a:cs typeface="Arial" panose="020B0604020202020204" pitchFamily="34" charset="0"/>
              </a:rPr>
              <a:t>3.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con </a:t>
            </a:r>
            <a:r>
              <a:rPr lang="en-US" sz="4400" dirty="0" err="1">
                <a:latin typeface="Arial" panose="020B0604020202020204" pitchFamily="34" charset="0"/>
                <a:cs typeface="Arial" panose="020B0604020202020204" pitchFamily="34" charset="0"/>
              </a:rPr>
              <a:t>xúc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chấm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nguyên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grpSp>
        <p:nvGrpSpPr>
          <p:cNvPr id="16" name="Group 15"/>
          <p:cNvGrpSpPr/>
          <p:nvPr/>
        </p:nvGrpSpPr>
        <p:grpSpPr>
          <a:xfrm>
            <a:off x="2105386" y="4311558"/>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15" name="Rectangle 14"/>
                <p:cNvSpPr/>
                <p:nvPr/>
              </p:nvSpPr>
              <p:spPr>
                <a:xfrm>
                  <a:off x="3571715" y="4516546"/>
                  <a:ext cx="1167307"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A.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xmlns="">
            <p:sp>
              <p:nvSpPr>
                <p:cNvPr id="15" name="Rectangle 14"/>
                <p:cNvSpPr>
                  <a:spLocks noRot="1" noChangeAspect="1" noMove="1" noResize="1" noEditPoints="1" noAdjustHandles="1" noChangeArrowheads="1" noChangeShapeType="1" noTextEdit="1"/>
                </p:cNvSpPr>
                <p:nvPr/>
              </p:nvSpPr>
              <p:spPr>
                <a:xfrm>
                  <a:off x="3571715" y="4516546"/>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7" name="Group 16"/>
          <p:cNvGrpSpPr/>
          <p:nvPr/>
        </p:nvGrpSpPr>
        <p:grpSpPr>
          <a:xfrm>
            <a:off x="9676660" y="4347171"/>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7" name="Rectangle 26"/>
                <p:cNvSpPr/>
                <p:nvPr/>
              </p:nvSpPr>
              <p:spPr>
                <a:xfrm>
                  <a:off x="10917888" y="4514529"/>
                  <a:ext cx="1167307" cy="1269963"/>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3</m:t>
                          </m:r>
                        </m:den>
                      </m:f>
                    </m:oMath>
                  </a14:m>
                  <a:endParaRPr lang="en-US" sz="5400" dirty="0"/>
                </a:p>
              </p:txBody>
            </p:sp>
          </mc:Choice>
          <mc:Fallback xmlns="">
            <p:sp>
              <p:nvSpPr>
                <p:cNvPr id="27" name="Rectangle 26"/>
                <p:cNvSpPr>
                  <a:spLocks noRot="1" noChangeAspect="1" noMove="1" noResize="1" noEditPoints="1" noAdjustHandles="1" noChangeArrowheads="1" noChangeShapeType="1" noTextEdit="1"/>
                </p:cNvSpPr>
                <p:nvPr/>
              </p:nvSpPr>
              <p:spPr>
                <a:xfrm>
                  <a:off x="10917888" y="4514529"/>
                  <a:ext cx="1167307" cy="1269963"/>
                </a:xfrm>
                <a:prstGeom prst="rect">
                  <a:avLst/>
                </a:prstGeom>
                <a:blipFill rotWithShape="0">
                  <a:blip r:embed="rId7"/>
                  <a:stretch>
                    <a:fillRect l="-21466" b="-3828"/>
                  </a:stretch>
                </a:blipFill>
              </p:spPr>
              <p:txBody>
                <a:bodyPr/>
                <a:lstStyle/>
                <a:p>
                  <a:r>
                    <a:rPr lang="en-US">
                      <a:noFill/>
                    </a:rPr>
                    <a:t> </a:t>
                  </a:r>
                </a:p>
              </p:txBody>
            </p:sp>
          </mc:Fallback>
        </mc:AlternateContent>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8" name="Rectangle 27"/>
                <p:cNvSpPr/>
                <p:nvPr/>
              </p:nvSpPr>
              <p:spPr>
                <a:xfrm>
                  <a:off x="3470807" y="7466078"/>
                  <a:ext cx="1197764"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4</m:t>
                          </m:r>
                        </m:den>
                      </m:f>
                    </m:oMath>
                  </a14:m>
                  <a:endParaRPr lang="en-US" sz="5400" dirty="0"/>
                </a:p>
              </p:txBody>
            </p:sp>
          </mc:Choice>
          <mc:Fallback xmlns="">
            <p:sp>
              <p:nvSpPr>
                <p:cNvPr id="28" name="Rectangle 27"/>
                <p:cNvSpPr>
                  <a:spLocks noRot="1" noChangeAspect="1" noMove="1" noResize="1" noEditPoints="1" noAdjustHandles="1" noChangeArrowheads="1" noChangeShapeType="1" noTextEdit="1"/>
                </p:cNvSpPr>
                <p:nvPr/>
              </p:nvSpPr>
              <p:spPr>
                <a:xfrm>
                  <a:off x="3470807" y="7466078"/>
                  <a:ext cx="1197764" cy="1265731"/>
                </a:xfrm>
                <a:prstGeom prst="rect">
                  <a:avLst/>
                </a:prstGeom>
                <a:blipFill rotWithShape="0">
                  <a:blip r:embed="rId8"/>
                  <a:stretch>
                    <a:fillRect l="-20305" b="-4831"/>
                  </a:stretch>
                </a:blipFill>
              </p:spPr>
              <p:txBody>
                <a:bodyPr/>
                <a:lstStyle/>
                <a:p>
                  <a:r>
                    <a:rPr lang="en-US">
                      <a:noFill/>
                    </a:rPr>
                    <a:t> </a:t>
                  </a:r>
                </a:p>
              </p:txBody>
            </p:sp>
          </mc:Fallback>
        </mc:AlternateContent>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9" name="Rectangle 28"/>
                <p:cNvSpPr/>
                <p:nvPr/>
              </p:nvSpPr>
              <p:spPr>
                <a:xfrm>
                  <a:off x="10910614" y="7481649"/>
                  <a:ext cx="4786333" cy="1271695"/>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2</m:t>
                          </m:r>
                        </m:num>
                        <m:den>
                          <m:r>
                            <a:rPr lang="en-US" sz="5400" b="0" i="1" smtClean="0">
                              <a:latin typeface="Cambria Math" panose="02040503050406030204" pitchFamily="18" charset="0"/>
                            </a:rPr>
                            <m:t>3</m:t>
                          </m:r>
                        </m:den>
                      </m:f>
                    </m:oMath>
                  </a14:m>
                  <a:endParaRPr lang="en-US" sz="5400" dirty="0"/>
                </a:p>
              </p:txBody>
            </p:sp>
          </mc:Choice>
          <mc:Fallback xmlns="">
            <p:sp>
              <p:nvSpPr>
                <p:cNvPr id="29" name="Rectangle 28"/>
                <p:cNvSpPr>
                  <a:spLocks noRot="1" noChangeAspect="1" noMove="1" noResize="1" noEditPoints="1" noAdjustHandles="1" noChangeArrowheads="1" noChangeShapeType="1" noTextEdit="1"/>
                </p:cNvSpPr>
                <p:nvPr/>
              </p:nvSpPr>
              <p:spPr>
                <a:xfrm>
                  <a:off x="10910614" y="7481649"/>
                  <a:ext cx="4786333" cy="1271695"/>
                </a:xfrm>
                <a:prstGeom prst="rect">
                  <a:avLst/>
                </a:prstGeom>
                <a:blipFill rotWithShape="0">
                  <a:blip r:embed="rId9"/>
                  <a:stretch>
                    <a:fillRect l="-5223" b="-3828"/>
                  </a:stretch>
                </a:blipFill>
              </p:spPr>
              <p:txBody>
                <a:bodyPr/>
                <a:lstStyle/>
                <a:p>
                  <a:r>
                    <a:rPr lang="en-US">
                      <a:noFill/>
                    </a:rPr>
                    <a:t> </a:t>
                  </a:r>
                </a:p>
              </p:txBody>
            </p:sp>
          </mc:Fallback>
        </mc:AlternateContent>
      </p:grpSp>
      <p:pic>
        <p:nvPicPr>
          <p:cNvPr id="21" name="Picture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7948" y="3849365"/>
            <a:ext cx="1817183" cy="1833779"/>
          </a:xfrm>
          <a:prstGeom prst="rect">
            <a:avLst/>
          </a:prstGeom>
        </p:spPr>
      </p:pic>
    </p:spTree>
    <p:extLst>
      <p:ext uri="{BB962C8B-B14F-4D97-AF65-F5344CB8AC3E}">
        <p14:creationId xmlns:p14="http://schemas.microsoft.com/office/powerpoint/2010/main" val="295496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138099" y="1030976"/>
            <a:ext cx="14529891" cy="3139321"/>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4</a:t>
            </a:r>
            <a:r>
              <a:rPr lang="en-US" sz="4400" b="1"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lớp</a:t>
            </a:r>
            <a:r>
              <a:rPr lang="en-US" sz="4400" dirty="0">
                <a:latin typeface="Arial" panose="020B0604020202020204" pitchFamily="34" charset="0"/>
                <a:cs typeface="Arial" panose="020B0604020202020204" pitchFamily="34" charset="0"/>
              </a:rPr>
              <a:t> 7A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20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nam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20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giờ</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ngẫu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grpSp>
        <p:nvGrpSpPr>
          <p:cNvPr id="16" name="Group 15"/>
          <p:cNvGrpSpPr/>
          <p:nvPr/>
        </p:nvGrpSpPr>
        <p:grpSpPr>
          <a:xfrm>
            <a:off x="2105386" y="4669446"/>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15" name="Rectangle 14"/>
                <p:cNvSpPr/>
                <p:nvPr/>
              </p:nvSpPr>
              <p:spPr>
                <a:xfrm>
                  <a:off x="3571715" y="4516546"/>
                  <a:ext cx="1167307"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A.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xmlns="">
            <p:sp>
              <p:nvSpPr>
                <p:cNvPr id="15" name="Rectangle 14"/>
                <p:cNvSpPr>
                  <a:spLocks noRot="1" noChangeAspect="1" noMove="1" noResize="1" noEditPoints="1" noAdjustHandles="1" noChangeArrowheads="1" noChangeShapeType="1" noTextEdit="1"/>
                </p:cNvSpPr>
                <p:nvPr/>
              </p:nvSpPr>
              <p:spPr>
                <a:xfrm>
                  <a:off x="3571715" y="4516546"/>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7" name="Group 16"/>
          <p:cNvGrpSpPr/>
          <p:nvPr/>
        </p:nvGrpSpPr>
        <p:grpSpPr>
          <a:xfrm>
            <a:off x="9676660" y="4705059"/>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7" name="Rectangle 26"/>
                <p:cNvSpPr/>
                <p:nvPr/>
              </p:nvSpPr>
              <p:spPr>
                <a:xfrm>
                  <a:off x="10917888" y="4514529"/>
                  <a:ext cx="1167307" cy="1269963"/>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3</m:t>
                          </m:r>
                        </m:den>
                      </m:f>
                    </m:oMath>
                  </a14:m>
                  <a:endParaRPr lang="en-US" sz="5400" dirty="0"/>
                </a:p>
              </p:txBody>
            </p:sp>
          </mc:Choice>
          <mc:Fallback xmlns="">
            <p:sp>
              <p:nvSpPr>
                <p:cNvPr id="27" name="Rectangle 26"/>
                <p:cNvSpPr>
                  <a:spLocks noRot="1" noChangeAspect="1" noMove="1" noResize="1" noEditPoints="1" noAdjustHandles="1" noChangeArrowheads="1" noChangeShapeType="1" noTextEdit="1"/>
                </p:cNvSpPr>
                <p:nvPr/>
              </p:nvSpPr>
              <p:spPr>
                <a:xfrm>
                  <a:off x="10917888" y="4514529"/>
                  <a:ext cx="1167307" cy="1269963"/>
                </a:xfrm>
                <a:prstGeom prst="rect">
                  <a:avLst/>
                </a:prstGeom>
                <a:blipFill rotWithShape="0">
                  <a:blip r:embed="rId7"/>
                  <a:stretch>
                    <a:fillRect l="-21466" b="-4327"/>
                  </a:stretch>
                </a:blipFill>
              </p:spPr>
              <p:txBody>
                <a:bodyPr/>
                <a:lstStyle/>
                <a:p>
                  <a:r>
                    <a:rPr lang="en-US">
                      <a:noFill/>
                    </a:rPr>
                    <a:t> </a:t>
                  </a:r>
                </a:p>
              </p:txBody>
            </p:sp>
          </mc:Fallback>
        </mc:AlternateContent>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8" name="Rectangle 27"/>
                <p:cNvSpPr/>
                <p:nvPr/>
              </p:nvSpPr>
              <p:spPr>
                <a:xfrm>
                  <a:off x="3470807" y="7466078"/>
                  <a:ext cx="1197764"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4</m:t>
                          </m:r>
                        </m:den>
                      </m:f>
                    </m:oMath>
                  </a14:m>
                  <a:endParaRPr lang="en-US" sz="5400" dirty="0"/>
                </a:p>
              </p:txBody>
            </p:sp>
          </mc:Choice>
          <mc:Fallback xmlns="">
            <p:sp>
              <p:nvSpPr>
                <p:cNvPr id="28" name="Rectangle 27"/>
                <p:cNvSpPr>
                  <a:spLocks noRot="1" noChangeAspect="1" noMove="1" noResize="1" noEditPoints="1" noAdjustHandles="1" noChangeArrowheads="1" noChangeShapeType="1" noTextEdit="1"/>
                </p:cNvSpPr>
                <p:nvPr/>
              </p:nvSpPr>
              <p:spPr>
                <a:xfrm>
                  <a:off x="3470807" y="7466078"/>
                  <a:ext cx="1197764" cy="1265731"/>
                </a:xfrm>
                <a:prstGeom prst="rect">
                  <a:avLst/>
                </a:prstGeom>
                <a:blipFill rotWithShape="0">
                  <a:blip r:embed="rId8"/>
                  <a:stretch>
                    <a:fillRect l="-20305" b="-4831"/>
                  </a:stretch>
                </a:blipFill>
              </p:spPr>
              <p:txBody>
                <a:bodyPr/>
                <a:lstStyle/>
                <a:p>
                  <a:r>
                    <a:rPr lang="en-US">
                      <a:noFill/>
                    </a:rPr>
                    <a:t> </a:t>
                  </a:r>
                </a:p>
              </p:txBody>
            </p:sp>
          </mc:Fallback>
        </mc:AlternateContent>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9" name="Rectangle 28"/>
                <p:cNvSpPr/>
                <p:nvPr/>
              </p:nvSpPr>
              <p:spPr>
                <a:xfrm>
                  <a:off x="10910614" y="7481649"/>
                  <a:ext cx="4786333" cy="1269963"/>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5</m:t>
                          </m:r>
                        </m:den>
                      </m:f>
                    </m:oMath>
                  </a14:m>
                  <a:endParaRPr lang="en-US" sz="5400" dirty="0"/>
                </a:p>
              </p:txBody>
            </p:sp>
          </mc:Choice>
          <mc:Fallback xmlns="">
            <p:sp>
              <p:nvSpPr>
                <p:cNvPr id="29" name="Rectangle 28"/>
                <p:cNvSpPr>
                  <a:spLocks noRot="1" noChangeAspect="1" noMove="1" noResize="1" noEditPoints="1" noAdjustHandles="1" noChangeArrowheads="1" noChangeShapeType="1" noTextEdit="1"/>
                </p:cNvSpPr>
                <p:nvPr/>
              </p:nvSpPr>
              <p:spPr>
                <a:xfrm>
                  <a:off x="10910614" y="7481649"/>
                  <a:ext cx="4786333" cy="1269963"/>
                </a:xfrm>
                <a:prstGeom prst="rect">
                  <a:avLst/>
                </a:prstGeom>
                <a:blipFill rotWithShape="0">
                  <a:blip r:embed="rId9"/>
                  <a:stretch>
                    <a:fillRect l="-5223" b="-3828"/>
                  </a:stretch>
                </a:blipFill>
              </p:spPr>
              <p:txBody>
                <a:bodyPr/>
                <a:lstStyle/>
                <a:p>
                  <a:r>
                    <a:rPr lang="en-US">
                      <a:noFill/>
                    </a:rPr>
                    <a:t> </a:t>
                  </a:r>
                </a:p>
              </p:txBody>
            </p:sp>
          </mc:Fallback>
        </mc:AlternateContent>
      </p:grpSp>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97948" y="4207253"/>
            <a:ext cx="1817183" cy="1833779"/>
          </a:xfrm>
          <a:prstGeom prst="rect">
            <a:avLst/>
          </a:prstGeom>
        </p:spPr>
      </p:pic>
    </p:spTree>
    <p:extLst>
      <p:ext uri="{BB962C8B-B14F-4D97-AF65-F5344CB8AC3E}">
        <p14:creationId xmlns:p14="http://schemas.microsoft.com/office/powerpoint/2010/main" val="20874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1718113" y="549943"/>
            <a:ext cx="14866104" cy="4939814"/>
          </a:xfrm>
          <a:prstGeom prst="rect">
            <a:avLst/>
          </a:prstGeom>
        </p:spPr>
        <p:txBody>
          <a:bodyPr wrap="square">
            <a:spAutoFit/>
          </a:bodyPr>
          <a:lstStyle/>
          <a:p>
            <a:pPr algn="just">
              <a:lnSpc>
                <a:spcPct val="150000"/>
              </a:lnSpc>
            </a:pPr>
            <a:r>
              <a:rPr lang="en-US" sz="4200" b="1" dirty="0" err="1">
                <a:latin typeface="Arial" panose="020B0604020202020204" pitchFamily="34" charset="0"/>
                <a:cs typeface="Arial" panose="020B0604020202020204" pitchFamily="34" charset="0"/>
              </a:rPr>
              <a:t>Câu</a:t>
            </a:r>
            <a:r>
              <a:rPr lang="en-US" sz="4200" b="1" dirty="0">
                <a:latin typeface="Arial" panose="020B0604020202020204" pitchFamily="34" charset="0"/>
                <a:cs typeface="Arial" panose="020B0604020202020204" pitchFamily="34" charset="0"/>
              </a:rPr>
              <a:t> </a:t>
            </a:r>
            <a:r>
              <a:rPr lang="en-US" sz="4200" b="1" dirty="0" smtClean="0">
                <a:latin typeface="Arial" panose="020B0604020202020204" pitchFamily="34" charset="0"/>
                <a:cs typeface="Arial" panose="020B0604020202020204" pitchFamily="34" charset="0"/>
              </a:rPr>
              <a:t>5. </a:t>
            </a:r>
            <a:r>
              <a:rPr lang="en-US" sz="4200" dirty="0" err="1">
                <a:latin typeface="Arial" panose="020B0604020202020204" pitchFamily="34" charset="0"/>
                <a:cs typeface="Arial" panose="020B0604020202020204" pitchFamily="34" charset="0"/>
              </a:rPr>
              <a:t>Khương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tham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bốc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trúng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Ban </a:t>
            </a:r>
            <a:r>
              <a:rPr lang="en-US" sz="4200" dirty="0" err="1">
                <a:latin typeface="Arial" panose="020B0604020202020204" pitchFamily="34" charset="0"/>
                <a:cs typeface="Arial" panose="020B0604020202020204" pitchFamily="34" charset="0"/>
              </a:rPr>
              <a:t>tổ</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người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chơi</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đến</a:t>
            </a:r>
            <a:r>
              <a:rPr lang="en-US" sz="4200" dirty="0">
                <a:latin typeface="Arial" panose="020B0604020202020204" pitchFamily="34" charset="0"/>
                <a:cs typeface="Arial" panose="020B0604020202020204" pitchFamily="34" charset="0"/>
              </a:rPr>
              <a:t> 100. </a:t>
            </a:r>
            <a:r>
              <a:rPr lang="en-US" sz="4200" dirty="0" err="1">
                <a:latin typeface="Arial" panose="020B0604020202020204" pitchFamily="34" charset="0"/>
                <a:cs typeface="Arial" panose="020B0604020202020204" pitchFamily="34" charset="0"/>
              </a:rPr>
              <a:t>Chủ</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tọa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bốc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ngẫu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nhiên</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bóng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đánh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Con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được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chọn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thuộc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người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được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Khương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trúng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grpSp>
        <p:nvGrpSpPr>
          <p:cNvPr id="16" name="Group 15"/>
          <p:cNvGrpSpPr/>
          <p:nvPr/>
        </p:nvGrpSpPr>
        <p:grpSpPr>
          <a:xfrm>
            <a:off x="2081643" y="5622284"/>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5" name="Rectangle 14"/>
            <p:cNvSpPr/>
            <p:nvPr/>
          </p:nvSpPr>
          <p:spPr>
            <a:xfrm>
              <a:off x="3577541" y="4816958"/>
              <a:ext cx="1189749"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A. 1</a:t>
              </a:r>
              <a:endParaRPr lang="en-US" sz="5400" dirty="0"/>
            </a:p>
          </p:txBody>
        </p:sp>
      </p:grpSp>
      <p:grpSp>
        <p:nvGrpSpPr>
          <p:cNvPr id="17" name="Group 16"/>
          <p:cNvGrpSpPr/>
          <p:nvPr/>
        </p:nvGrpSpPr>
        <p:grpSpPr>
          <a:xfrm>
            <a:off x="9677649" y="5620081"/>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7" name="Rectangle 26"/>
                <p:cNvSpPr/>
                <p:nvPr/>
              </p:nvSpPr>
              <p:spPr>
                <a:xfrm>
                  <a:off x="10917888" y="4514529"/>
                  <a:ext cx="1167307"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xmlns="">
            <p:sp>
              <p:nvSpPr>
                <p:cNvPr id="27" name="Rectangle 26"/>
                <p:cNvSpPr>
                  <a:spLocks noRot="1" noChangeAspect="1" noMove="1" noResize="1" noEditPoints="1" noAdjustHandles="1" noChangeArrowheads="1" noChangeShapeType="1" noTextEdit="1"/>
                </p:cNvSpPr>
                <p:nvPr/>
              </p:nvSpPr>
              <p:spPr>
                <a:xfrm>
                  <a:off x="10917888" y="4514529"/>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9" name="Group 18"/>
          <p:cNvGrpSpPr/>
          <p:nvPr/>
        </p:nvGrpSpPr>
        <p:grpSpPr>
          <a:xfrm>
            <a:off x="2163658" y="7555210"/>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8" name="Rectangle 27"/>
                <p:cNvSpPr/>
                <p:nvPr/>
              </p:nvSpPr>
              <p:spPr>
                <a:xfrm>
                  <a:off x="3470807" y="7466078"/>
                  <a:ext cx="1781257" cy="1270925"/>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100</m:t>
                          </m:r>
                        </m:den>
                      </m:f>
                    </m:oMath>
                  </a14:m>
                  <a:endParaRPr lang="en-US" sz="5400" dirty="0"/>
                </a:p>
              </p:txBody>
            </p:sp>
          </mc:Choice>
          <mc:Fallback xmlns="">
            <p:sp>
              <p:nvSpPr>
                <p:cNvPr id="28" name="Rectangle 27"/>
                <p:cNvSpPr>
                  <a:spLocks noRot="1" noChangeAspect="1" noMove="1" noResize="1" noEditPoints="1" noAdjustHandles="1" noChangeArrowheads="1" noChangeShapeType="1" noTextEdit="1"/>
                </p:cNvSpPr>
                <p:nvPr/>
              </p:nvSpPr>
              <p:spPr>
                <a:xfrm>
                  <a:off x="3470807" y="7466078"/>
                  <a:ext cx="1781257" cy="1270925"/>
                </a:xfrm>
                <a:prstGeom prst="rect">
                  <a:avLst/>
                </a:prstGeom>
                <a:blipFill rotWithShape="0">
                  <a:blip r:embed="rId7"/>
                  <a:stretch>
                    <a:fillRect l="-14041" b="-3828"/>
                  </a:stretch>
                </a:blipFill>
              </p:spPr>
              <p:txBody>
                <a:bodyPr/>
                <a:lstStyle/>
                <a:p>
                  <a:r>
                    <a:rPr lang="en-US">
                      <a:noFill/>
                    </a:rPr>
                    <a:t> </a:t>
                  </a:r>
                </a:p>
              </p:txBody>
            </p:sp>
          </mc:Fallback>
        </mc:AlternateContent>
      </p:grpSp>
      <p:grpSp>
        <p:nvGrpSpPr>
          <p:cNvPr id="20" name="Group 19"/>
          <p:cNvGrpSpPr/>
          <p:nvPr/>
        </p:nvGrpSpPr>
        <p:grpSpPr>
          <a:xfrm>
            <a:off x="9738111" y="7610265"/>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9" name="Rectangle 28"/>
                <p:cNvSpPr/>
                <p:nvPr/>
              </p:nvSpPr>
              <p:spPr>
                <a:xfrm>
                  <a:off x="10910614" y="7481649"/>
                  <a:ext cx="4786333" cy="1269963"/>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10</m:t>
                          </m:r>
                        </m:den>
                      </m:f>
                    </m:oMath>
                  </a14:m>
                  <a:endParaRPr lang="en-US" sz="5400" dirty="0"/>
                </a:p>
              </p:txBody>
            </p:sp>
          </mc:Choice>
          <mc:Fallback xmlns="">
            <p:sp>
              <p:nvSpPr>
                <p:cNvPr id="29" name="Rectangle 28"/>
                <p:cNvSpPr>
                  <a:spLocks noRot="1" noChangeAspect="1" noMove="1" noResize="1" noEditPoints="1" noAdjustHandles="1" noChangeArrowheads="1" noChangeShapeType="1" noTextEdit="1"/>
                </p:cNvSpPr>
                <p:nvPr/>
              </p:nvSpPr>
              <p:spPr>
                <a:xfrm>
                  <a:off x="10910614" y="7481649"/>
                  <a:ext cx="4786333" cy="1269963"/>
                </a:xfrm>
                <a:prstGeom prst="rect">
                  <a:avLst/>
                </a:prstGeom>
                <a:blipFill rotWithShape="0">
                  <a:blip r:embed="rId8"/>
                  <a:stretch>
                    <a:fillRect l="-5096" b="-4327"/>
                  </a:stretch>
                </a:blipFill>
              </p:spPr>
              <p:txBody>
                <a:bodyPr/>
                <a:lstStyle/>
                <a:p>
                  <a:r>
                    <a:rPr lang="en-US">
                      <a:noFill/>
                    </a:rPr>
                    <a:t> </a:t>
                  </a:r>
                </a:p>
              </p:txBody>
            </p:sp>
          </mc:Fallback>
        </mc:AlternateContent>
      </p:grpSp>
      <p:pic>
        <p:nvPicPr>
          <p:cNvPr id="21" name="Picture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90276" y="7172686"/>
            <a:ext cx="1817183" cy="1833779"/>
          </a:xfrm>
          <a:prstGeom prst="rect">
            <a:avLst/>
          </a:prstGeom>
        </p:spPr>
      </p:pic>
    </p:spTree>
    <p:extLst>
      <p:ext uri="{BB962C8B-B14F-4D97-AF65-F5344CB8AC3E}">
        <p14:creationId xmlns:p14="http://schemas.microsoft.com/office/powerpoint/2010/main" val="320501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22" name="Group 2"/>
          <p:cNvGrpSpPr/>
          <p:nvPr/>
        </p:nvGrpSpPr>
        <p:grpSpPr>
          <a:xfrm>
            <a:off x="1002434" y="1983270"/>
            <a:ext cx="16447365" cy="7656029"/>
            <a:chOff x="0" y="0"/>
            <a:chExt cx="4655413" cy="1786262"/>
          </a:xfrm>
        </p:grpSpPr>
        <p:sp>
          <p:nvSpPr>
            <p:cNvPr id="2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2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27" name="Picture 8"/>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rcRect/>
          <a:stretch>
            <a:fillRect/>
          </a:stretch>
        </p:blipFill>
        <p:spPr>
          <a:xfrm rot="7417745">
            <a:off x="-67381" y="1149472"/>
            <a:ext cx="3751586" cy="1848509"/>
          </a:xfrm>
          <a:prstGeom prst="rect">
            <a:avLst/>
          </a:prstGeom>
        </p:spPr>
      </p:pic>
      <p:sp>
        <p:nvSpPr>
          <p:cNvPr id="28" name="TextBox 7"/>
          <p:cNvSpPr txBox="1"/>
          <p:nvPr/>
        </p:nvSpPr>
        <p:spPr>
          <a:xfrm>
            <a:off x="2482883" y="710934"/>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VẬN DỤNG</a:t>
            </a:r>
            <a:endParaRPr lang="en-US" sz="6600" b="1" dirty="0">
              <a:solidFill>
                <a:srgbClr val="303030"/>
              </a:solidFill>
              <a:latin typeface="Arial" panose="020B0604020202020204" pitchFamily="34" charset="0"/>
              <a:cs typeface="Arial" panose="020B0604020202020204" pitchFamily="34" charset="0"/>
            </a:endParaRPr>
          </a:p>
        </p:txBody>
      </p:sp>
      <p:sp>
        <p:nvSpPr>
          <p:cNvPr id="13" name="Rectangle 12"/>
          <p:cNvSpPr/>
          <p:nvPr/>
        </p:nvSpPr>
        <p:spPr>
          <a:xfrm>
            <a:off x="1384981" y="2382768"/>
            <a:ext cx="15673297" cy="6878806"/>
          </a:xfrm>
          <a:prstGeom prst="rect">
            <a:avLst/>
          </a:prstGeom>
        </p:spPr>
        <p:txBody>
          <a:bodyPr wrap="square">
            <a:spAutoFit/>
          </a:bodyPr>
          <a:lstStyle/>
          <a:p>
            <a:pPr algn="just">
              <a:lnSpc>
                <a:spcPct val="150000"/>
              </a:lnSpc>
            </a:pPr>
            <a:r>
              <a:rPr lang="vi-VN" sz="4200" b="1" dirty="0">
                <a:solidFill>
                  <a:srgbClr val="C00000"/>
                </a:solidFill>
                <a:latin typeface="Arial" panose="020B0604020202020204" pitchFamily="34" charset="0"/>
                <a:cs typeface="Arial" panose="020B0604020202020204" pitchFamily="34" charset="0"/>
              </a:rPr>
              <a:t>Bài </a:t>
            </a:r>
            <a:r>
              <a:rPr lang="vi-VN" sz="4200" b="1" dirty="0" smtClean="0">
                <a:solidFill>
                  <a:srgbClr val="C00000"/>
                </a:solidFill>
                <a:latin typeface="Arial" panose="020B0604020202020204" pitchFamily="34" charset="0"/>
                <a:cs typeface="Arial" panose="020B0604020202020204" pitchFamily="34" charset="0"/>
              </a:rPr>
              <a:t>8.5</a:t>
            </a:r>
            <a:r>
              <a:rPr lang="en-US" sz="4200" b="1" dirty="0" smtClean="0">
                <a:solidFill>
                  <a:srgbClr val="C00000"/>
                </a:solidFill>
                <a:latin typeface="Arial" panose="020B0604020202020204" pitchFamily="34" charset="0"/>
                <a:cs typeface="Arial" panose="020B0604020202020204" pitchFamily="34" charset="0"/>
              </a:rPr>
              <a:t> (SGK-tr55)</a:t>
            </a:r>
            <a:r>
              <a:rPr lang="vi-VN" sz="4200" b="1" dirty="0" smtClean="0">
                <a:solidFill>
                  <a:srgbClr val="C00000"/>
                </a:solidFill>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Trước trận chung kết bóng đá World Cup năm 2010 giữa hai đội Hà Lan và Tây Ban Nha, để dự đoán kết quả người ta bỏ cùng loại thức ăn vào hai hộp giống nhau, một hộp có gắn cờ Hà Lan, một hộp gắn cờ Tây Ban Nha và cho Paul chọn hộp thức ăn. Người ta cho rằng nếu Paul chọn hộp gắn cờ nước nào thì đội bóng của nước đó thắng. Paul chọn ngẫu nhiên một hộp. Tính xác suất để Paul dự đoán đội Tây Ban Nha thắng.</a:t>
            </a:r>
            <a:endParaRPr lang="en-US" sz="42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312077">
            <a:off x="14555397" y="260227"/>
            <a:ext cx="3401863" cy="2261812"/>
          </a:xfrm>
          <a:prstGeom prst="rect">
            <a:avLst/>
          </a:prstGeom>
        </p:spPr>
      </p:pic>
    </p:spTree>
    <p:extLst>
      <p:ext uri="{BB962C8B-B14F-4D97-AF65-F5344CB8AC3E}">
        <p14:creationId xmlns:p14="http://schemas.microsoft.com/office/powerpoint/2010/main" val="277453505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145980" y="1741714"/>
                <a:ext cx="16154400" cy="7433702"/>
              </a:xfrm>
              <a:prstGeom prst="rect">
                <a:avLst/>
              </a:prstGeom>
            </p:spPr>
            <p:txBody>
              <a:bodyPr wrap="square">
                <a:spAutoFit/>
              </a:bodyPr>
              <a:lstStyle/>
              <a:p>
                <a:pPr algn="just">
                  <a:lnSpc>
                    <a:spcPct val="150000"/>
                  </a:lnSpc>
                  <a:spcAft>
                    <a:spcPts val="800"/>
                  </a:spcAft>
                </a:pPr>
                <a:r>
                  <a:rPr lang="en-US" sz="4400" dirty="0" err="1">
                    <a:latin typeface="Arial" panose="020B0604020202020204" pitchFamily="34" charset="0"/>
                    <a:ea typeface="Calibri" panose="020F0502020204030204" pitchFamily="34" charset="0"/>
                    <a:cs typeface="Arial" panose="020B0604020202020204" pitchFamily="34" charset="0"/>
                  </a:rPr>
                  <a:t>Xét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các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biến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cố</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400" dirty="0">
                    <a:effectLst/>
                    <a:latin typeface="Arial" panose="020B0604020202020204" pitchFamily="34" charset="0"/>
                    <a:ea typeface="Calibri" panose="020F0502020204030204" pitchFamily="34" charset="0"/>
                    <a:cs typeface="Arial" panose="020B0604020202020204" pitchFamily="34" charset="0"/>
                  </a:rPr>
                  <a:t>A</a:t>
                </a:r>
                <a:r>
                  <a:rPr lang="en-US" sz="4400" baseline="-25000" dirty="0">
                    <a:effectLst/>
                    <a:latin typeface="Arial" panose="020B0604020202020204" pitchFamily="34" charset="0"/>
                    <a:ea typeface="Calibri" panose="020F0502020204030204" pitchFamily="34" charset="0"/>
                    <a:cs typeface="Arial" panose="020B0604020202020204" pitchFamily="34" charset="0"/>
                  </a:rPr>
                  <a:t>1</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thức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ăn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gắn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cờ</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Tây</a:t>
                </a:r>
                <a:r>
                  <a:rPr lang="en-US" sz="4400" dirty="0">
                    <a:effectLst/>
                    <a:latin typeface="Arial" panose="020B0604020202020204" pitchFamily="34" charset="0"/>
                    <a:ea typeface="Calibri" panose="020F0502020204030204" pitchFamily="34" charset="0"/>
                    <a:cs typeface="Arial" panose="020B0604020202020204" pitchFamily="34" charset="0"/>
                  </a:rPr>
                  <a:t> Ban </a:t>
                </a:r>
                <a:r>
                  <a:rPr lang="en-US" sz="4400" dirty="0" err="1">
                    <a:effectLst/>
                    <a:latin typeface="Arial" panose="020B0604020202020204" pitchFamily="34" charset="0"/>
                    <a:ea typeface="Calibri" panose="020F0502020204030204" pitchFamily="34" charset="0"/>
                    <a:cs typeface="Arial" panose="020B0604020202020204" pitchFamily="34" charset="0"/>
                  </a:rPr>
                  <a:t>Nha</a:t>
                </a:r>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a:effectLst/>
                    <a:latin typeface="Arial" panose="020B0604020202020204" pitchFamily="34" charset="0"/>
                    <a:ea typeface="Calibri" panose="020F0502020204030204" pitchFamily="34" charset="0"/>
                    <a:cs typeface="Arial" panose="020B0604020202020204" pitchFamily="34" charset="0"/>
                  </a:rPr>
                  <a:t>A</a:t>
                </a:r>
                <a:r>
                  <a:rPr lang="en-US" sz="4400" baseline="-25000" dirty="0">
                    <a:effectLst/>
                    <a:latin typeface="Arial" panose="020B0604020202020204" pitchFamily="34" charset="0"/>
                    <a:ea typeface="Calibri" panose="020F0502020204030204" pitchFamily="34" charset="0"/>
                    <a:cs typeface="Arial" panose="020B0604020202020204" pitchFamily="34" charset="0"/>
                  </a:rPr>
                  <a:t>2</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thức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ăn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gắn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cờ</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Lan</a:t>
                </a:r>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err="1">
                    <a:effectLst/>
                    <a:latin typeface="Arial" panose="020B0604020202020204" pitchFamily="34" charset="0"/>
                    <a:ea typeface="Calibri" panose="020F0502020204030204" pitchFamily="34" charset="0"/>
                    <a:cs typeface="Arial" panose="020B0604020202020204" pitchFamily="34" charset="0"/>
                  </a:rPr>
                  <a:t>Vì</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chỉ</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1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duy</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nên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suất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của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biến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cố</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bằng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nhau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bằng</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a:ea typeface="Calibri" panose="020F0502020204030204" pitchFamily="34" charset="0"/>
                            <a:cs typeface="Arial" panose="020B0604020202020204" pitchFamily="34" charset="0"/>
                          </a:rPr>
                        </m:ctrlPr>
                      </m:fPr>
                      <m:num>
                        <m:r>
                          <a:rPr lang="en-US" sz="4400" i="1">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err="1" smtClean="0">
                    <a:effectLst/>
                    <a:latin typeface="Arial" panose="020B0604020202020204" pitchFamily="34" charset="0"/>
                    <a:ea typeface="Calibri" panose="020F0502020204030204" pitchFamily="34" charset="0"/>
                    <a:cs typeface="Arial" panose="020B0604020202020204" pitchFamily="34" charset="0"/>
                  </a:rPr>
                  <a:t>Vậy</a:t>
                </a:r>
                <a:r>
                  <a:rPr lang="en-US" sz="4400" dirty="0" smtClean="0">
                    <a:effectLst/>
                    <a:latin typeface="Arial" panose="020B0604020202020204" pitchFamily="34" charset="0"/>
                    <a:ea typeface="Calibri" panose="020F0502020204030204" pitchFamily="34" charset="0"/>
                    <a:cs typeface="Arial" panose="020B0604020202020204" pitchFamily="34" charset="0"/>
                  </a:rPr>
                  <a:t> </a:t>
                </a:r>
                <a:r>
                  <a:rPr lang="en-US" sz="4400" dirty="0" err="1" smtClean="0">
                    <a:effectLst/>
                    <a:latin typeface="Arial" panose="020B0604020202020204" pitchFamily="34" charset="0"/>
                    <a:ea typeface="Calibri" panose="020F0502020204030204" pitchFamily="34" charset="0"/>
                    <a:cs typeface="Arial" panose="020B0604020202020204" pitchFamily="34" charset="0"/>
                  </a:rPr>
                  <a:t>xác</a:t>
                </a:r>
                <a:r>
                  <a:rPr lang="en-US" sz="4400" dirty="0" smtClean="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suất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để</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dự</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đoán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Tây</a:t>
                </a:r>
                <a:r>
                  <a:rPr lang="en-US" sz="4400" dirty="0">
                    <a:effectLst/>
                    <a:latin typeface="Arial" panose="020B0604020202020204" pitchFamily="34" charset="0"/>
                    <a:ea typeface="Calibri" panose="020F0502020204030204" pitchFamily="34" charset="0"/>
                    <a:cs typeface="Arial" panose="020B0604020202020204" pitchFamily="34" charset="0"/>
                  </a:rPr>
                  <a:t> Ban </a:t>
                </a:r>
                <a:r>
                  <a:rPr lang="en-US" sz="4400" dirty="0" err="1">
                    <a:effectLst/>
                    <a:latin typeface="Arial" panose="020B0604020202020204" pitchFamily="34" charset="0"/>
                    <a:ea typeface="Calibri" panose="020F0502020204030204" pitchFamily="34" charset="0"/>
                    <a:cs typeface="Arial" panose="020B0604020202020204" pitchFamily="34" charset="0"/>
                  </a:rPr>
                  <a:t>Nha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thắng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a:ea typeface="Calibri" panose="020F0502020204030204" pitchFamily="34" charset="0"/>
                            <a:cs typeface="Arial" panose="020B0604020202020204" pitchFamily="34" charset="0"/>
                          </a:rPr>
                        </m:ctrlPr>
                      </m:fPr>
                      <m:num>
                        <m:r>
                          <a:rPr lang="en-US" sz="4400" i="1">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4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45980" y="1741714"/>
                <a:ext cx="16154400" cy="7433702"/>
              </a:xfrm>
              <a:prstGeom prst="rect">
                <a:avLst/>
              </a:prstGeom>
              <a:blipFill rotWithShape="0">
                <a:blip r:embed="rId6"/>
                <a:stretch>
                  <a:fillRect l="-1547" r="-1509"/>
                </a:stretch>
              </a:blipFill>
            </p:spPr>
            <p:txBody>
              <a:bodyPr/>
              <a:lstStyle/>
              <a:p>
                <a:r>
                  <a:rPr lang="en-US">
                    <a:noFill/>
                  </a:rPr>
                  <a:t> </a:t>
                </a:r>
              </a:p>
            </p:txBody>
          </p:sp>
        </mc:Fallback>
      </mc:AlternateContent>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4020800" y="1867600"/>
            <a:ext cx="2897796" cy="1931864"/>
          </a:xfrm>
          <a:prstGeom prst="rect">
            <a:avLst/>
          </a:prstGeom>
        </p:spPr>
      </p:pic>
    </p:spTree>
    <p:extLst>
      <p:ext uri="{BB962C8B-B14F-4D97-AF65-F5344CB8AC3E}">
        <p14:creationId xmlns:p14="http://schemas.microsoft.com/office/powerpoint/2010/main" val="20741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Rectangle 2"/>
          <p:cNvSpPr/>
          <p:nvPr/>
        </p:nvSpPr>
        <p:spPr>
          <a:xfrm>
            <a:off x="1028700" y="571500"/>
            <a:ext cx="16230600" cy="6494085"/>
          </a:xfrm>
          <a:prstGeom prst="rect">
            <a:avLst/>
          </a:prstGeom>
        </p:spPr>
        <p:txBody>
          <a:bodyPr wrap="square">
            <a:spAutoFit/>
          </a:bodyPr>
          <a:lstStyle/>
          <a:p>
            <a:pPr algn="just">
              <a:lnSpc>
                <a:spcPct val="150000"/>
              </a:lnSpc>
              <a:spcAft>
                <a:spcPts val="800"/>
              </a:spcAft>
            </a:pP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Bài</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8.6 (SGK-tr55). </a:t>
            </a:r>
            <a:r>
              <a:rPr lang="en-US" sz="4400" dirty="0" err="1">
                <a:latin typeface="Arial" panose="020B0604020202020204" pitchFamily="34" charset="0"/>
                <a:ea typeface="Calibri" panose="020F0502020204030204" pitchFamily="34" charset="0"/>
                <a:cs typeface="Arial" panose="020B0604020202020204" pitchFamily="34" charset="0"/>
              </a:rPr>
              <a:t>Một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tổ</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học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sinh</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của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lớp</a:t>
            </a:r>
            <a:r>
              <a:rPr lang="en-US" sz="4400" dirty="0">
                <a:latin typeface="Arial" panose="020B0604020202020204" pitchFamily="34" charset="0"/>
                <a:ea typeface="Calibri" panose="020F0502020204030204" pitchFamily="34" charset="0"/>
                <a:cs typeface="Arial" panose="020B0604020202020204" pitchFamily="34" charset="0"/>
              </a:rPr>
              <a:t> 7B </a:t>
            </a:r>
            <a:r>
              <a:rPr lang="en-US" sz="4400" dirty="0" err="1">
                <a:latin typeface="Arial" panose="020B0604020202020204" pitchFamily="34" charset="0"/>
                <a:ea typeface="Calibri" panose="020F0502020204030204" pitchFamily="34" charset="0"/>
                <a:cs typeface="Arial" panose="020B0604020202020204" pitchFamily="34" charset="0"/>
              </a:rPr>
              <a:t>có</a:t>
            </a:r>
            <a:r>
              <a:rPr lang="en-US" sz="4400" dirty="0">
                <a:latin typeface="Arial" panose="020B0604020202020204" pitchFamily="34" charset="0"/>
                <a:ea typeface="Calibri" panose="020F0502020204030204" pitchFamily="34" charset="0"/>
                <a:cs typeface="Arial" panose="020B0604020202020204" pitchFamily="34" charset="0"/>
              </a:rPr>
              <a:t> 5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nam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và</a:t>
            </a:r>
            <a:r>
              <a:rPr lang="en-US" sz="4400" dirty="0">
                <a:latin typeface="Arial" panose="020B0604020202020204" pitchFamily="34" charset="0"/>
                <a:ea typeface="Calibri" panose="020F0502020204030204" pitchFamily="34" charset="0"/>
                <a:cs typeface="Arial" panose="020B0604020202020204" pitchFamily="34" charset="0"/>
              </a:rPr>
              <a:t> 5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nữ</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Giáo</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viên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gọi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ngẫu</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nhiên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một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bảng</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để</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kiểm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tra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bài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tập</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Xét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biến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cố</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A: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gọi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smtClean="0">
                <a:latin typeface="Arial" panose="020B0604020202020204" pitchFamily="34" charset="0"/>
                <a:ea typeface="Times New Roman" panose="02020603050405020304" pitchFamily="18" charset="0"/>
                <a:cs typeface="Arial" panose="020B0604020202020204" pitchFamily="34" charset="0"/>
              </a:rPr>
              <a:t>nam</a:t>
            </a:r>
            <a:r>
              <a:rPr lang="en-US" sz="4400" dirty="0" smtClean="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B: </a:t>
            </a:r>
            <a:r>
              <a:rPr lang="en-US" sz="4400" dirty="0" smtClean="0">
                <a:latin typeface="Arial" panose="020B0604020202020204" pitchFamily="34" charset="0"/>
                <a:ea typeface="Times New Roman" panose="02020603050405020304" pitchFamily="18" charset="0"/>
                <a:cs typeface="Arial" panose="020B0604020202020204" pitchFamily="34" charset="0"/>
              </a:rPr>
              <a:t>“</a:t>
            </a:r>
            <a:r>
              <a:rPr lang="en-US" sz="4400" dirty="0" err="1" smtClean="0">
                <a:latin typeface="Arial" panose="020B0604020202020204" pitchFamily="34" charset="0"/>
                <a:ea typeface="Times New Roman" panose="02020603050405020304" pitchFamily="18" charset="0"/>
                <a:cs typeface="Arial" panose="020B0604020202020204" pitchFamily="34" charset="0"/>
              </a:rPr>
              <a:t>Bạn</a:t>
            </a:r>
            <a:r>
              <a:rPr lang="en-US" sz="4400" dirty="0" smtClean="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gọi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nữ</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a) </a:t>
            </a:r>
            <a:r>
              <a:rPr lang="en-US" sz="4400" dirty="0" err="1">
                <a:latin typeface="Arial" panose="020B0604020202020204" pitchFamily="34" charset="0"/>
                <a:ea typeface="Times New Roman" panose="02020603050405020304" pitchFamily="18" charset="0"/>
                <a:cs typeface="Arial" panose="020B0604020202020204" pitchFamily="34" charset="0"/>
              </a:rPr>
              <a:t>Hai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A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B </a:t>
            </a:r>
            <a:r>
              <a:rPr lang="en-US" sz="4400" dirty="0" err="1">
                <a:latin typeface="Arial" panose="020B0604020202020204" pitchFamily="34" charset="0"/>
                <a:ea typeface="Times New Roman" panose="02020603050405020304" pitchFamily="18" charset="0"/>
                <a:cs typeface="Arial" panose="020B0604020202020204" pitchFamily="34" charset="0"/>
              </a:rPr>
              <a:t>có</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đồng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khả</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năng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không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Vì</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sao</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b) </a:t>
            </a:r>
            <a:r>
              <a:rPr lang="en-US" sz="4400" dirty="0" err="1">
                <a:latin typeface="Arial" panose="020B0604020202020204" pitchFamily="34" charset="0"/>
                <a:ea typeface="Times New Roman" panose="02020603050405020304" pitchFamily="18" charset="0"/>
                <a:cs typeface="Arial" panose="020B0604020202020204" pitchFamily="34" charset="0"/>
              </a:rPr>
              <a:t>Tìm</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xác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suất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A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B.</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600" y="7081914"/>
            <a:ext cx="6624056" cy="3502749"/>
          </a:xfrm>
          <a:prstGeom prst="rect">
            <a:avLst/>
          </a:prstGeom>
        </p:spPr>
      </p:pic>
    </p:spTree>
    <p:extLst>
      <p:ext uri="{BB962C8B-B14F-4D97-AF65-F5344CB8AC3E}">
        <p14:creationId xmlns:p14="http://schemas.microsoft.com/office/powerpoint/2010/main" val="39301751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Oval Callout 2"/>
          <p:cNvSpPr/>
          <p:nvPr/>
        </p:nvSpPr>
        <p:spPr>
          <a:xfrm>
            <a:off x="8210550" y="419100"/>
            <a:ext cx="1866900" cy="1295400"/>
          </a:xfrm>
          <a:prstGeom prst="wedgeEllipseCallout">
            <a:avLst>
              <a:gd name="adj1" fmla="val 38596"/>
              <a:gd name="adj2" fmla="val 5534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21871" y="2133600"/>
                <a:ext cx="16687800" cy="6913431"/>
              </a:xfrm>
              <a:prstGeom prst="rect">
                <a:avLst/>
              </a:prstGeom>
            </p:spPr>
            <p:txBody>
              <a:bodyPr wrap="square">
                <a:spAutoFit/>
              </a:bodyPr>
              <a:lstStyle/>
              <a:p>
                <a:pPr algn="just">
                  <a:lnSpc>
                    <a:spcPct val="150000"/>
                  </a:lnSpc>
                  <a:spcAft>
                    <a:spcPts val="8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viên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gọi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ngẫu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nhiên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sinh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nữ</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tổ</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nhau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suất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nhau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a)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B </a:t>
                </a:r>
                <a:r>
                  <a:rPr lang="en-US" sz="4200" dirty="0" err="1">
                    <a:effectLst/>
                    <a:latin typeface="Arial" panose="020B0604020202020204" pitchFamily="34" charset="0"/>
                    <a:ea typeface="Calibri" panose="020F0502020204030204" pitchFamily="34" charset="0"/>
                    <a:cs typeface="Arial" panose="020B0604020202020204" pitchFamily="34" charset="0"/>
                  </a:rPr>
                  <a:t>có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đồng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khả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năng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Bởi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học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sinh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nam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tổ</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Bạn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gọi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nam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hoặc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chỉ</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xảy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B. </a:t>
                </a:r>
                <a:r>
                  <a:rPr lang="en-US" sz="4200" dirty="0" err="1">
                    <a:effectLst/>
                    <a:latin typeface="Arial" panose="020B0604020202020204" pitchFamily="34" charset="0"/>
                    <a:ea typeface="Calibri" panose="020F0502020204030204" pitchFamily="34" charset="0"/>
                    <a:cs typeface="Arial" panose="020B0604020202020204" pitchFamily="34" charset="0"/>
                  </a:rPr>
                  <a:t>Vậy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B </a:t>
                </a:r>
                <a:r>
                  <a:rPr lang="en-US" sz="4200" dirty="0" err="1">
                    <a:effectLst/>
                    <a:latin typeface="Arial" panose="020B0604020202020204" pitchFamily="34" charset="0"/>
                    <a:ea typeface="Calibri" panose="020F0502020204030204" pitchFamily="34" charset="0"/>
                    <a:cs typeface="Arial" panose="020B0604020202020204" pitchFamily="34" charset="0"/>
                  </a:rPr>
                  <a:t>đều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21871" y="2133600"/>
                <a:ext cx="16687800" cy="6913431"/>
              </a:xfrm>
              <a:prstGeom prst="rect">
                <a:avLst/>
              </a:prstGeom>
              <a:blipFill rotWithShape="0">
                <a:blip r:embed="rId3"/>
                <a:stretch>
                  <a:fillRect l="-1425" r="-1388"/>
                </a:stretch>
              </a:blipFill>
            </p:spPr>
            <p:txBody>
              <a:bodyPr/>
              <a:lstStyle/>
              <a:p>
                <a:r>
                  <a:rPr lang="en-US">
                    <a:noFill/>
                  </a:rPr>
                  <a:t> </a:t>
                </a:r>
              </a:p>
            </p:txBody>
          </p:sp>
        </mc:Fallback>
      </mc:AlternateContent>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25194">
            <a:off x="497933" y="-545599"/>
            <a:ext cx="1877731" cy="2280102"/>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78257" y="7900883"/>
            <a:ext cx="1731414" cy="2292295"/>
          </a:xfrm>
          <a:prstGeom prst="rect">
            <a:avLst/>
          </a:prstGeom>
        </p:spPr>
      </p:pic>
    </p:spTree>
    <p:extLst>
      <p:ext uri="{BB962C8B-B14F-4D97-AF65-F5344CB8AC3E}">
        <p14:creationId xmlns:p14="http://schemas.microsoft.com/office/powerpoint/2010/main" val="86265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a:stretch>
        </p:blipFill>
        <p:spPr>
          <a:xfrm>
            <a:off x="1269176" y="3524606"/>
            <a:ext cx="5027376" cy="541107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a:stretch>
        </p:blipFill>
        <p:spPr>
          <a:xfrm>
            <a:off x="6630312" y="3524606"/>
            <a:ext cx="5027376" cy="541107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a:stretch>
        </p:blipFill>
        <p:spPr>
          <a:xfrm>
            <a:off x="11991447" y="3524606"/>
            <a:ext cx="5027376" cy="5411070"/>
          </a:xfrm>
          <a:prstGeom prst="rect">
            <a:avLst/>
          </a:prstGeom>
        </p:spPr>
      </p:pic>
      <p:grpSp>
        <p:nvGrpSpPr>
          <p:cNvPr id="6" name="Group 6"/>
          <p:cNvGrpSpPr/>
          <p:nvPr/>
        </p:nvGrpSpPr>
        <p:grpSpPr>
          <a:xfrm rot="103055">
            <a:off x="4223927" y="1067280"/>
            <a:ext cx="9904076" cy="1599961"/>
            <a:chOff x="0" y="0"/>
            <a:chExt cx="9344082" cy="1485430"/>
          </a:xfrm>
        </p:grpSpPr>
        <p:sp>
          <p:nvSpPr>
            <p:cNvPr id="7" name="AutoShape 7"/>
            <p:cNvSpPr/>
            <p:nvPr/>
          </p:nvSpPr>
          <p:spPr>
            <a:xfrm>
              <a:off x="0" y="0"/>
              <a:ext cx="9283741" cy="1485430"/>
            </a:xfrm>
            <a:prstGeom prst="rect">
              <a:avLst/>
            </a:prstGeom>
            <a:solidFill>
              <a:srgbClr val="F9DA6A"/>
            </a:solidFill>
          </p:spPr>
        </p:sp>
        <p:sp>
          <p:nvSpPr>
            <p:cNvPr id="8" name="TextBox 8"/>
            <p:cNvSpPr txBox="1"/>
            <p:nvPr/>
          </p:nvSpPr>
          <p:spPr>
            <a:xfrm>
              <a:off x="41543" y="276876"/>
              <a:ext cx="9302539" cy="928671"/>
            </a:xfrm>
            <a:prstGeom prst="rect">
              <a:avLst/>
            </a:prstGeom>
          </p:spPr>
          <p:txBody>
            <a:bodyPr wrap="square" lIns="0" tIns="0" rIns="0" bIns="0" rtlCol="0" anchor="t">
              <a:spAutoFit/>
            </a:bodyPr>
            <a:lstStyle/>
            <a:p>
              <a:pPr marL="0" lvl="0" indent="0" algn="ctr">
                <a:lnSpc>
                  <a:spcPts val="7800"/>
                </a:lnSpc>
                <a:spcBef>
                  <a:spcPct val="0"/>
                </a:spcBef>
              </a:pPr>
              <a:r>
                <a:rPr lang="en-US" sz="6600" b="1" u="none" dirty="0" smtClean="0">
                  <a:latin typeface="Arial" panose="020B0604020202020204" pitchFamily="34" charset="0"/>
                  <a:cs typeface="Arial" panose="020B0604020202020204" pitchFamily="34" charset="0"/>
                </a:rPr>
                <a:t>HƯỚNG DẪN VỀ NHÀ</a:t>
              </a:r>
              <a:endParaRPr lang="en-US" sz="6600" b="1" u="none" dirty="0">
                <a:latin typeface="Arial" panose="020B0604020202020204" pitchFamily="34" charset="0"/>
                <a:cs typeface="Arial" panose="020B0604020202020204" pitchFamily="34" charset="0"/>
              </a:endParaRPr>
            </a:p>
          </p:txBody>
        </p:sp>
      </p:grpSp>
      <p:grpSp>
        <p:nvGrpSpPr>
          <p:cNvPr id="9" name="Group 9"/>
          <p:cNvGrpSpPr/>
          <p:nvPr/>
        </p:nvGrpSpPr>
        <p:grpSpPr>
          <a:xfrm>
            <a:off x="0" y="10061737"/>
            <a:ext cx="18298532" cy="450526"/>
            <a:chOff x="0" y="0"/>
            <a:chExt cx="6189874" cy="152400"/>
          </a:xfrm>
        </p:grpSpPr>
        <p:sp>
          <p:nvSpPr>
            <p:cNvPr id="10" name="Freeform 10"/>
            <p:cNvSpPr/>
            <p:nvPr/>
          </p:nvSpPr>
          <p:spPr>
            <a:xfrm>
              <a:off x="0" y="0"/>
              <a:ext cx="6189874" cy="152400"/>
            </a:xfrm>
            <a:custGeom>
              <a:avLst/>
              <a:gdLst/>
              <a:ahLst/>
              <a:cxnLst/>
              <a:rect l="l" t="t" r="r" b="b"/>
              <a:pathLst>
                <a:path w="6189874" h="152400">
                  <a:moveTo>
                    <a:pt x="0" y="0"/>
                  </a:moveTo>
                  <a:lnTo>
                    <a:pt x="6189874" y="0"/>
                  </a:lnTo>
                  <a:lnTo>
                    <a:pt x="6189874" y="152400"/>
                  </a:lnTo>
                  <a:lnTo>
                    <a:pt x="0" y="152400"/>
                  </a:lnTo>
                  <a:close/>
                </a:path>
              </a:pathLst>
            </a:custGeom>
            <a:solidFill>
              <a:srgbClr val="97A571"/>
            </a:solidFill>
          </p:spPr>
        </p:sp>
      </p:grpSp>
      <p:pic>
        <p:nvPicPr>
          <p:cNvPr id="11" name="Picture 11"/>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a:fillRect/>
          </a:stretch>
        </p:blipFill>
        <p:spPr>
          <a:xfrm rot="-275151">
            <a:off x="14846538" y="505931"/>
            <a:ext cx="2942428" cy="2198796"/>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p:blipFill>
        <p:spPr>
          <a:xfrm rot="-3925250">
            <a:off x="775452" y="346997"/>
            <a:ext cx="3234921" cy="2687925"/>
          </a:xfrm>
          <a:prstGeom prst="rect">
            <a:avLst/>
          </a:prstGeom>
        </p:spPr>
      </p:pic>
      <p:sp>
        <p:nvSpPr>
          <p:cNvPr id="26" name="TextBox 25"/>
          <p:cNvSpPr txBox="1"/>
          <p:nvPr/>
        </p:nvSpPr>
        <p:spPr>
          <a:xfrm>
            <a:off x="1463574" y="5168312"/>
            <a:ext cx="463858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7" name="TextBox 26"/>
          <p:cNvSpPr txBox="1"/>
          <p:nvPr/>
        </p:nvSpPr>
        <p:spPr>
          <a:xfrm>
            <a:off x="6824710" y="5168312"/>
            <a:ext cx="463858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vận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dụng</a:t>
            </a:r>
            <a:endParaRPr lang="en-US" sz="4400" dirty="0">
              <a:latin typeface="Arial" panose="020B0604020202020204" pitchFamily="34" charset="0"/>
              <a:cs typeface="Arial" panose="020B0604020202020204" pitchFamily="34" charset="0"/>
            </a:endParaRPr>
          </a:p>
        </p:txBody>
      </p:sp>
      <p:sp>
        <p:nvSpPr>
          <p:cNvPr id="28" name="TextBox 27"/>
          <p:cNvSpPr txBox="1"/>
          <p:nvPr/>
        </p:nvSpPr>
        <p:spPr>
          <a:xfrm>
            <a:off x="12185845" y="5168312"/>
            <a:ext cx="4832978"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Luyện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tập</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chung</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659935" y="-4243215"/>
            <a:ext cx="10614313" cy="19100743"/>
            <a:chOff x="0" y="0"/>
            <a:chExt cx="14152417" cy="25467657"/>
          </a:xfrm>
        </p:grpSpPr>
        <p:sp>
          <p:nvSpPr>
            <p:cNvPr id="3" name="AutoShape 3"/>
            <p:cNvSpPr/>
            <p:nvPr/>
          </p:nvSpPr>
          <p:spPr>
            <a:xfrm>
              <a:off x="320614" y="0"/>
              <a:ext cx="13831803" cy="25318195"/>
            </a:xfrm>
            <a:prstGeom prst="rect">
              <a:avLst/>
            </a:prstGeom>
            <a:solidFill>
              <a:srgbClr val="FDFCF5"/>
            </a:solidFill>
          </p:spPr>
        </p:sp>
        <p:pic>
          <p:nvPicPr>
            <p:cNvPr id="4" name="Picture 4"/>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5400000">
              <a:off x="-5503718" y="5811522"/>
              <a:ext cx="25159853" cy="14152417"/>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400000">
            <a:off x="3307778" y="-732806"/>
            <a:ext cx="12102111" cy="17288730"/>
          </a:xfrm>
          <a:prstGeom prst="rect">
            <a:avLst/>
          </a:prstGeom>
        </p:spPr>
      </p:pic>
      <p:grpSp>
        <p:nvGrpSpPr>
          <p:cNvPr id="8" name="Group 8"/>
          <p:cNvGrpSpPr/>
          <p:nvPr/>
        </p:nvGrpSpPr>
        <p:grpSpPr>
          <a:xfrm rot="89776">
            <a:off x="348983" y="743993"/>
            <a:ext cx="8954314" cy="1116691"/>
            <a:chOff x="-1" y="-3491"/>
            <a:chExt cx="11939085" cy="1488921"/>
          </a:xfrm>
        </p:grpSpPr>
        <p:sp>
          <p:nvSpPr>
            <p:cNvPr id="9" name="AutoShape 9"/>
            <p:cNvSpPr/>
            <p:nvPr/>
          </p:nvSpPr>
          <p:spPr>
            <a:xfrm>
              <a:off x="-1" y="0"/>
              <a:ext cx="11939085" cy="1485430"/>
            </a:xfrm>
            <a:prstGeom prst="rect">
              <a:avLst/>
            </a:prstGeom>
            <a:solidFill>
              <a:srgbClr val="F25C37"/>
            </a:solidFill>
          </p:spPr>
        </p:sp>
        <p:sp>
          <p:nvSpPr>
            <p:cNvPr id="10" name="TextBox 10"/>
            <p:cNvSpPr txBox="1"/>
            <p:nvPr/>
          </p:nvSpPr>
          <p:spPr>
            <a:xfrm>
              <a:off x="133572" y="-3491"/>
              <a:ext cx="11779025" cy="1333698"/>
            </a:xfrm>
            <a:prstGeom prst="rect">
              <a:avLst/>
            </a:prstGeom>
          </p:spPr>
          <p:txBody>
            <a:bodyPr wrap="square" lIns="0" tIns="0" rIns="0" bIns="0" rtlCol="0" anchor="t">
              <a:spAutoFit/>
            </a:bodyPr>
            <a:lstStyle/>
            <a:p>
              <a:pPr marL="0" lvl="0" indent="0" algn="ctr">
                <a:lnSpc>
                  <a:spcPts val="7800"/>
                </a:lnSpc>
                <a:spcBef>
                  <a:spcPct val="0"/>
                </a:spcBef>
              </a:pPr>
              <a:r>
                <a:rPr lang="en-US" sz="4400" b="1" u="none" dirty="0" err="1" smtClean="0">
                  <a:solidFill>
                    <a:srgbClr val="FDFCF5"/>
                  </a:solidFill>
                  <a:latin typeface="Arial" panose="020B0604020202020204" pitchFamily="34" charset="0"/>
                  <a:cs typeface="Arial" panose="020B0604020202020204" pitchFamily="34" charset="0"/>
                </a:rPr>
                <a:t>Các</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em</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còn</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câu</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hỏi</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nào</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không</a:t>
              </a:r>
              <a:r>
                <a:rPr lang="en-US" sz="4400" b="1" u="none" dirty="0" smtClean="0">
                  <a:solidFill>
                    <a:srgbClr val="FDFCF5"/>
                  </a:solidFill>
                  <a:latin typeface="Arial" panose="020B0604020202020204" pitchFamily="34" charset="0"/>
                  <a:cs typeface="Arial" panose="020B0604020202020204" pitchFamily="34" charset="0"/>
                </a:rPr>
                <a:t>?</a:t>
              </a:r>
              <a:endParaRPr lang="en-US" sz="4400" b="1" u="none" dirty="0">
                <a:solidFill>
                  <a:srgbClr val="FDFCF5"/>
                </a:solidFill>
                <a:latin typeface="Arial" panose="020B0604020202020204" pitchFamily="34" charset="0"/>
                <a:cs typeface="Arial" panose="020B0604020202020204" pitchFamily="34" charset="0"/>
              </a:endParaRPr>
            </a:p>
          </p:txBody>
        </p:sp>
      </p:grpSp>
      <p:pic>
        <p:nvPicPr>
          <p:cNvPr id="11" name="Picture 11"/>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338924">
            <a:off x="15888424" y="6972911"/>
            <a:ext cx="2199117" cy="223570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a:ext>
              <a:ext uri="{96DAC541-7B7A-43D3-8B79-37D633B846F1}">
                <asvg:svgBlip xmlns="" xmlns:asvg="http://schemas.microsoft.com/office/drawing/2016/SVG/main" r:embed="rId11"/>
              </a:ext>
            </a:extLst>
          </a:blip>
          <a:srcRect/>
          <a:stretch>
            <a:fillRect/>
          </a:stretch>
        </p:blipFill>
        <p:spPr>
          <a:xfrm rot="-8624413">
            <a:off x="16042565" y="93665"/>
            <a:ext cx="1949024" cy="907182"/>
          </a:xfrm>
          <a:prstGeom prst="rect">
            <a:avLst/>
          </a:prstGeom>
        </p:spPr>
      </p:pic>
      <p:grpSp>
        <p:nvGrpSpPr>
          <p:cNvPr id="21" name="Group 21"/>
          <p:cNvGrpSpPr>
            <a:grpSpLocks noChangeAspect="1"/>
          </p:cNvGrpSpPr>
          <p:nvPr/>
        </p:nvGrpSpPr>
        <p:grpSpPr>
          <a:xfrm rot="1798248">
            <a:off x="410864" y="8951272"/>
            <a:ext cx="831735" cy="720282"/>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6" name="TextBox 25"/>
          <p:cNvSpPr txBox="1"/>
          <p:nvPr/>
        </p:nvSpPr>
        <p:spPr>
          <a:xfrm>
            <a:off x="1600200" y="3252835"/>
            <a:ext cx="14630400" cy="3988400"/>
          </a:xfrm>
          <a:prstGeom prst="rect">
            <a:avLst/>
          </a:prstGeom>
          <a:noFill/>
        </p:spPr>
        <p:txBody>
          <a:bodyPr wrap="square" rtlCol="0">
            <a:spAutoFit/>
          </a:bodyPr>
          <a:lstStyle/>
          <a:p>
            <a:pPr algn="ctr">
              <a:lnSpc>
                <a:spcPct val="170000"/>
              </a:lnSpc>
            </a:pPr>
            <a:r>
              <a:rPr lang="en-US" sz="8000" b="1" dirty="0" smtClean="0">
                <a:solidFill>
                  <a:srgbClr val="002060"/>
                </a:solidFill>
                <a:latin typeface="Arial" panose="020B0604020202020204" pitchFamily="34" charset="0"/>
                <a:cs typeface="Arial" panose="020B0604020202020204" pitchFamily="34" charset="0"/>
              </a:rPr>
              <a:t>CẢM ƠN CÁC EM ĐÃ </a:t>
            </a:r>
          </a:p>
          <a:p>
            <a:pPr algn="ctr">
              <a:lnSpc>
                <a:spcPct val="170000"/>
              </a:lnSpc>
            </a:pPr>
            <a:r>
              <a:rPr lang="en-US" sz="8000" b="1" dirty="0" smtClean="0">
                <a:solidFill>
                  <a:srgbClr val="002060"/>
                </a:solidFill>
                <a:latin typeface="Arial" panose="020B0604020202020204" pitchFamily="34" charset="0"/>
                <a:cs typeface="Arial" panose="020B0604020202020204" pitchFamily="34" charset="0"/>
              </a:rPr>
              <a:t>CHÚ Ý THEO DÕI BÀI GIẢNG!</a:t>
            </a:r>
            <a:endParaRPr lang="en-US" sz="8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438411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rot="-155788">
            <a:off x="1081216" y="1004924"/>
            <a:ext cx="16074843" cy="8286363"/>
            <a:chOff x="0" y="0"/>
            <a:chExt cx="4871164" cy="2511019"/>
          </a:xfrm>
        </p:grpSpPr>
        <p:sp>
          <p:nvSpPr>
            <p:cNvPr id="3" name="Freeform 3"/>
            <p:cNvSpPr/>
            <p:nvPr/>
          </p:nvSpPr>
          <p:spPr>
            <a:xfrm>
              <a:off x="10160" y="16510"/>
              <a:ext cx="4848304" cy="2483079"/>
            </a:xfrm>
            <a:custGeom>
              <a:avLst/>
              <a:gdLst/>
              <a:ahLst/>
              <a:cxnLst/>
              <a:rect l="l" t="t" r="r" b="b"/>
              <a:pathLst>
                <a:path w="4848304" h="2483079">
                  <a:moveTo>
                    <a:pt x="4848304" y="2483079"/>
                  </a:moveTo>
                  <a:lnTo>
                    <a:pt x="0" y="2475459"/>
                  </a:lnTo>
                  <a:lnTo>
                    <a:pt x="0" y="874424"/>
                  </a:lnTo>
                  <a:lnTo>
                    <a:pt x="17780" y="19050"/>
                  </a:lnTo>
                  <a:lnTo>
                    <a:pt x="2415641" y="0"/>
                  </a:lnTo>
                  <a:lnTo>
                    <a:pt x="4829254" y="5080"/>
                  </a:lnTo>
                  <a:close/>
                </a:path>
              </a:pathLst>
            </a:custGeom>
            <a:solidFill>
              <a:srgbClr val="FFFFFF"/>
            </a:solidFill>
          </p:spPr>
        </p:sp>
        <p:sp>
          <p:nvSpPr>
            <p:cNvPr id="4" name="Freeform 4"/>
            <p:cNvSpPr/>
            <p:nvPr/>
          </p:nvSpPr>
          <p:spPr>
            <a:xfrm>
              <a:off x="-3810" y="0"/>
              <a:ext cx="4877514" cy="2509749"/>
            </a:xfrm>
            <a:custGeom>
              <a:avLst/>
              <a:gdLst/>
              <a:ahLst/>
              <a:cxnLst/>
              <a:rect l="l" t="t" r="r" b="b"/>
              <a:pathLst>
                <a:path w="4877514" h="2509749">
                  <a:moveTo>
                    <a:pt x="4843224" y="21590"/>
                  </a:moveTo>
                  <a:cubicBezTo>
                    <a:pt x="4844494" y="34290"/>
                    <a:pt x="4844494" y="44450"/>
                    <a:pt x="4845764" y="54610"/>
                  </a:cubicBezTo>
                  <a:cubicBezTo>
                    <a:pt x="4848305" y="101224"/>
                    <a:pt x="4849574" y="154635"/>
                    <a:pt x="4852114" y="206138"/>
                  </a:cubicBezTo>
                  <a:cubicBezTo>
                    <a:pt x="4852114" y="280530"/>
                    <a:pt x="4864814" y="1747406"/>
                    <a:pt x="4871164" y="1821798"/>
                  </a:cubicBezTo>
                  <a:cubicBezTo>
                    <a:pt x="4877514" y="1934341"/>
                    <a:pt x="4873705" y="2048792"/>
                    <a:pt x="4873705" y="2161335"/>
                  </a:cubicBezTo>
                  <a:cubicBezTo>
                    <a:pt x="4873705" y="2260526"/>
                    <a:pt x="4874974" y="2352086"/>
                    <a:pt x="4876244" y="2448789"/>
                  </a:cubicBezTo>
                  <a:cubicBezTo>
                    <a:pt x="4876244" y="2470379"/>
                    <a:pt x="4876244" y="2484349"/>
                    <a:pt x="4876244" y="2508479"/>
                  </a:cubicBezTo>
                  <a:cubicBezTo>
                    <a:pt x="4853385" y="2508479"/>
                    <a:pt x="4833064" y="2509749"/>
                    <a:pt x="4802485" y="2508479"/>
                  </a:cubicBezTo>
                  <a:cubicBezTo>
                    <a:pt x="4556885" y="2503399"/>
                    <a:pt x="4307507" y="2509749"/>
                    <a:pt x="4061906" y="2504669"/>
                  </a:cubicBezTo>
                  <a:cubicBezTo>
                    <a:pt x="3914546" y="2500859"/>
                    <a:pt x="3770965" y="2503399"/>
                    <a:pt x="3623605" y="2500859"/>
                  </a:cubicBezTo>
                  <a:cubicBezTo>
                    <a:pt x="3555592" y="2499589"/>
                    <a:pt x="3487580" y="2498319"/>
                    <a:pt x="3419568" y="2497049"/>
                  </a:cubicBezTo>
                  <a:cubicBezTo>
                    <a:pt x="3378005" y="2497049"/>
                    <a:pt x="3340220" y="2498319"/>
                    <a:pt x="3298657" y="2498319"/>
                  </a:cubicBezTo>
                  <a:cubicBezTo>
                    <a:pt x="3192860" y="2497049"/>
                    <a:pt x="2901918" y="2498319"/>
                    <a:pt x="2796122" y="2497049"/>
                  </a:cubicBezTo>
                  <a:cubicBezTo>
                    <a:pt x="2720552" y="2495779"/>
                    <a:pt x="1209167" y="2504669"/>
                    <a:pt x="1133598" y="2503399"/>
                  </a:cubicBezTo>
                  <a:cubicBezTo>
                    <a:pt x="1114706" y="2503399"/>
                    <a:pt x="1092035" y="2504669"/>
                    <a:pt x="1073143" y="2504669"/>
                  </a:cubicBezTo>
                  <a:cubicBezTo>
                    <a:pt x="1027801" y="2504669"/>
                    <a:pt x="986238" y="2505939"/>
                    <a:pt x="940896" y="2505939"/>
                  </a:cubicBezTo>
                  <a:cubicBezTo>
                    <a:pt x="827542" y="2505939"/>
                    <a:pt x="717967" y="2504669"/>
                    <a:pt x="604613" y="2503399"/>
                  </a:cubicBezTo>
                  <a:cubicBezTo>
                    <a:pt x="536601" y="2502129"/>
                    <a:pt x="468589" y="2500859"/>
                    <a:pt x="404355" y="2499589"/>
                  </a:cubicBezTo>
                  <a:cubicBezTo>
                    <a:pt x="283444" y="2498319"/>
                    <a:pt x="162533" y="2497049"/>
                    <a:pt x="48260" y="2497049"/>
                  </a:cubicBezTo>
                  <a:cubicBezTo>
                    <a:pt x="38100" y="2497049"/>
                    <a:pt x="29210" y="2497049"/>
                    <a:pt x="19050" y="2495779"/>
                  </a:cubicBezTo>
                  <a:cubicBezTo>
                    <a:pt x="10160" y="2494509"/>
                    <a:pt x="5080" y="2488159"/>
                    <a:pt x="7620" y="2479269"/>
                  </a:cubicBezTo>
                  <a:cubicBezTo>
                    <a:pt x="16510" y="2447462"/>
                    <a:pt x="12700" y="2399774"/>
                    <a:pt x="11430" y="2350179"/>
                  </a:cubicBezTo>
                  <a:cubicBezTo>
                    <a:pt x="10160" y="2249081"/>
                    <a:pt x="6350" y="2149890"/>
                    <a:pt x="7620" y="2048792"/>
                  </a:cubicBezTo>
                  <a:cubicBezTo>
                    <a:pt x="5080" y="1922896"/>
                    <a:pt x="0" y="364461"/>
                    <a:pt x="7620" y="236658"/>
                  </a:cubicBezTo>
                  <a:cubicBezTo>
                    <a:pt x="8890" y="211860"/>
                    <a:pt x="7620" y="185155"/>
                    <a:pt x="8890" y="160357"/>
                  </a:cubicBezTo>
                  <a:cubicBezTo>
                    <a:pt x="10160" y="120300"/>
                    <a:pt x="12700" y="76427"/>
                    <a:pt x="13970" y="44450"/>
                  </a:cubicBezTo>
                  <a:cubicBezTo>
                    <a:pt x="13970" y="41910"/>
                    <a:pt x="15240" y="39370"/>
                    <a:pt x="16510" y="38100"/>
                  </a:cubicBezTo>
                  <a:cubicBezTo>
                    <a:pt x="38100" y="35560"/>
                    <a:pt x="68072" y="30480"/>
                    <a:pt x="128527" y="29210"/>
                  </a:cubicBezTo>
                  <a:cubicBezTo>
                    <a:pt x="230545" y="25400"/>
                    <a:pt x="332564" y="22860"/>
                    <a:pt x="438361" y="20320"/>
                  </a:cubicBezTo>
                  <a:cubicBezTo>
                    <a:pt x="510152" y="17780"/>
                    <a:pt x="581942" y="16510"/>
                    <a:pt x="649955" y="13970"/>
                  </a:cubicBezTo>
                  <a:cubicBezTo>
                    <a:pt x="717967" y="11430"/>
                    <a:pt x="789758" y="8890"/>
                    <a:pt x="857770" y="8890"/>
                  </a:cubicBezTo>
                  <a:cubicBezTo>
                    <a:pt x="933340" y="7620"/>
                    <a:pt x="1008909" y="10160"/>
                    <a:pt x="1084478" y="8890"/>
                  </a:cubicBezTo>
                  <a:cubicBezTo>
                    <a:pt x="1178940" y="8890"/>
                    <a:pt x="2890583" y="6350"/>
                    <a:pt x="2985045" y="5080"/>
                  </a:cubicBezTo>
                  <a:cubicBezTo>
                    <a:pt x="3075728" y="3810"/>
                    <a:pt x="3166411" y="2540"/>
                    <a:pt x="3260872" y="2540"/>
                  </a:cubicBezTo>
                  <a:cubicBezTo>
                    <a:pt x="3415789" y="1270"/>
                    <a:pt x="3566928" y="0"/>
                    <a:pt x="3721845" y="0"/>
                  </a:cubicBezTo>
                  <a:cubicBezTo>
                    <a:pt x="3786079" y="0"/>
                    <a:pt x="3854091" y="2540"/>
                    <a:pt x="3918325" y="2540"/>
                  </a:cubicBezTo>
                  <a:cubicBezTo>
                    <a:pt x="4095913" y="3810"/>
                    <a:pt x="4277279" y="5080"/>
                    <a:pt x="4454867" y="7620"/>
                  </a:cubicBezTo>
                  <a:cubicBezTo>
                    <a:pt x="4549328" y="8890"/>
                    <a:pt x="4643790" y="12700"/>
                    <a:pt x="4738251" y="16510"/>
                  </a:cubicBezTo>
                  <a:cubicBezTo>
                    <a:pt x="4760922" y="16510"/>
                    <a:pt x="4783593" y="16510"/>
                    <a:pt x="4802485" y="16510"/>
                  </a:cubicBezTo>
                  <a:cubicBezTo>
                    <a:pt x="4824174" y="17780"/>
                    <a:pt x="4833064" y="20320"/>
                    <a:pt x="4843224" y="21590"/>
                  </a:cubicBezTo>
                  <a:close/>
                  <a:moveTo>
                    <a:pt x="4853385" y="2491969"/>
                  </a:moveTo>
                  <a:cubicBezTo>
                    <a:pt x="4854655" y="2475459"/>
                    <a:pt x="4855924" y="2462759"/>
                    <a:pt x="4855924" y="2450059"/>
                  </a:cubicBezTo>
                  <a:cubicBezTo>
                    <a:pt x="4854655" y="2342549"/>
                    <a:pt x="4853385" y="2241451"/>
                    <a:pt x="4853385" y="2132723"/>
                  </a:cubicBezTo>
                  <a:cubicBezTo>
                    <a:pt x="4853385" y="2083127"/>
                    <a:pt x="4855924" y="2033532"/>
                    <a:pt x="4854655" y="1983937"/>
                  </a:cubicBezTo>
                  <a:cubicBezTo>
                    <a:pt x="4854655" y="1938157"/>
                    <a:pt x="4853385" y="1890469"/>
                    <a:pt x="4852114" y="1844689"/>
                  </a:cubicBezTo>
                  <a:cubicBezTo>
                    <a:pt x="4847035" y="1774111"/>
                    <a:pt x="4835605" y="312958"/>
                    <a:pt x="4835605" y="242380"/>
                  </a:cubicBezTo>
                  <a:cubicBezTo>
                    <a:pt x="4833064" y="183247"/>
                    <a:pt x="4830524" y="122207"/>
                    <a:pt x="4827985" y="63500"/>
                  </a:cubicBezTo>
                  <a:cubicBezTo>
                    <a:pt x="4826714" y="44450"/>
                    <a:pt x="4825444" y="43180"/>
                    <a:pt x="4791150" y="41910"/>
                  </a:cubicBezTo>
                  <a:cubicBezTo>
                    <a:pt x="4779815" y="41910"/>
                    <a:pt x="4772257" y="41910"/>
                    <a:pt x="4760922" y="40640"/>
                  </a:cubicBezTo>
                  <a:cubicBezTo>
                    <a:pt x="4666461" y="36830"/>
                    <a:pt x="4568221" y="31750"/>
                    <a:pt x="4473759" y="30480"/>
                  </a:cubicBezTo>
                  <a:cubicBezTo>
                    <a:pt x="4243273" y="26670"/>
                    <a:pt x="4009008" y="25400"/>
                    <a:pt x="3778522" y="22860"/>
                  </a:cubicBezTo>
                  <a:cubicBezTo>
                    <a:pt x="3744516" y="22860"/>
                    <a:pt x="3706731" y="22860"/>
                    <a:pt x="3672725" y="22860"/>
                  </a:cubicBezTo>
                  <a:cubicBezTo>
                    <a:pt x="3616048" y="22860"/>
                    <a:pt x="3559371" y="22860"/>
                    <a:pt x="3506473" y="22860"/>
                  </a:cubicBezTo>
                  <a:cubicBezTo>
                    <a:pt x="3385562" y="22860"/>
                    <a:pt x="3264651" y="22860"/>
                    <a:pt x="3147519" y="24130"/>
                  </a:cubicBezTo>
                  <a:cubicBezTo>
                    <a:pt x="3045500" y="25400"/>
                    <a:pt x="1326300" y="29210"/>
                    <a:pt x="1224281" y="29210"/>
                  </a:cubicBezTo>
                  <a:cubicBezTo>
                    <a:pt x="1058029" y="29210"/>
                    <a:pt x="891776" y="26670"/>
                    <a:pt x="725524" y="33020"/>
                  </a:cubicBezTo>
                  <a:cubicBezTo>
                    <a:pt x="638619" y="36830"/>
                    <a:pt x="555493" y="36830"/>
                    <a:pt x="472367" y="38100"/>
                  </a:cubicBezTo>
                  <a:cubicBezTo>
                    <a:pt x="328785" y="41910"/>
                    <a:pt x="185204" y="45720"/>
                    <a:pt x="49530" y="50800"/>
                  </a:cubicBezTo>
                  <a:cubicBezTo>
                    <a:pt x="36830" y="50800"/>
                    <a:pt x="34290" y="53340"/>
                    <a:pt x="33020" y="70704"/>
                  </a:cubicBezTo>
                  <a:cubicBezTo>
                    <a:pt x="31750" y="105039"/>
                    <a:pt x="31750" y="139375"/>
                    <a:pt x="30480" y="173710"/>
                  </a:cubicBezTo>
                  <a:cubicBezTo>
                    <a:pt x="29210" y="230935"/>
                    <a:pt x="26670" y="286253"/>
                    <a:pt x="25400" y="343478"/>
                  </a:cubicBezTo>
                  <a:cubicBezTo>
                    <a:pt x="20320" y="404519"/>
                    <a:pt x="26670" y="1896191"/>
                    <a:pt x="29210" y="1957232"/>
                  </a:cubicBezTo>
                  <a:cubicBezTo>
                    <a:pt x="29210" y="2022087"/>
                    <a:pt x="29210" y="2088850"/>
                    <a:pt x="30480" y="2153705"/>
                  </a:cubicBezTo>
                  <a:cubicBezTo>
                    <a:pt x="30480" y="2201393"/>
                    <a:pt x="33020" y="2249081"/>
                    <a:pt x="33020" y="2296768"/>
                  </a:cubicBezTo>
                  <a:cubicBezTo>
                    <a:pt x="33020" y="2348271"/>
                    <a:pt x="33020" y="2399774"/>
                    <a:pt x="31750" y="2450059"/>
                  </a:cubicBezTo>
                  <a:cubicBezTo>
                    <a:pt x="31750" y="2453869"/>
                    <a:pt x="31750" y="2456409"/>
                    <a:pt x="31750" y="2460219"/>
                  </a:cubicBezTo>
                  <a:cubicBezTo>
                    <a:pt x="31750" y="2470379"/>
                    <a:pt x="35560" y="2474189"/>
                    <a:pt x="44450" y="2474189"/>
                  </a:cubicBezTo>
                  <a:cubicBezTo>
                    <a:pt x="75628" y="2474189"/>
                    <a:pt x="128527" y="2475459"/>
                    <a:pt x="177647" y="2475459"/>
                  </a:cubicBezTo>
                  <a:cubicBezTo>
                    <a:pt x="249438" y="2475459"/>
                    <a:pt x="325007" y="2472919"/>
                    <a:pt x="396798" y="2475459"/>
                  </a:cubicBezTo>
                  <a:cubicBezTo>
                    <a:pt x="513930" y="2479269"/>
                    <a:pt x="631062" y="2481809"/>
                    <a:pt x="748195" y="2480539"/>
                  </a:cubicBezTo>
                  <a:cubicBezTo>
                    <a:pt x="823764" y="2479269"/>
                    <a:pt x="895555" y="2481809"/>
                    <a:pt x="971124" y="2481809"/>
                  </a:cubicBezTo>
                  <a:cubicBezTo>
                    <a:pt x="1080700" y="2481809"/>
                    <a:pt x="1190275" y="2480539"/>
                    <a:pt x="1299850" y="2481809"/>
                  </a:cubicBezTo>
                  <a:cubicBezTo>
                    <a:pt x="1462324" y="2483079"/>
                    <a:pt x="3245759" y="2472919"/>
                    <a:pt x="3412011" y="2475459"/>
                  </a:cubicBezTo>
                  <a:cubicBezTo>
                    <a:pt x="3483802" y="2476729"/>
                    <a:pt x="3555592" y="2477999"/>
                    <a:pt x="3623605" y="2477999"/>
                  </a:cubicBezTo>
                  <a:cubicBezTo>
                    <a:pt x="3748294" y="2480539"/>
                    <a:pt x="3869205" y="2476729"/>
                    <a:pt x="3993894" y="2480539"/>
                  </a:cubicBezTo>
                  <a:cubicBezTo>
                    <a:pt x="4095913" y="2483079"/>
                    <a:pt x="4197931" y="2483079"/>
                    <a:pt x="4299950" y="2485619"/>
                  </a:cubicBezTo>
                  <a:cubicBezTo>
                    <a:pt x="4451088" y="2489429"/>
                    <a:pt x="4602227" y="2491969"/>
                    <a:pt x="4753365" y="2493239"/>
                  </a:cubicBezTo>
                  <a:cubicBezTo>
                    <a:pt x="4810042" y="2493239"/>
                    <a:pt x="4833064" y="2491969"/>
                    <a:pt x="4853385" y="2491969"/>
                  </a:cubicBezTo>
                  <a:close/>
                </a:path>
              </a:pathLst>
            </a:custGeom>
            <a:solidFill>
              <a:srgbClr val="FFFFFF"/>
            </a:solidFill>
          </p:spPr>
        </p:sp>
      </p:grpSp>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167795">
            <a:off x="17047288" y="2220548"/>
            <a:ext cx="745093" cy="3222309"/>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14949667" y="-503573"/>
            <a:ext cx="3530356" cy="30645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609713">
            <a:off x="-138174" y="3066426"/>
            <a:ext cx="1620955" cy="11006482"/>
          </a:xfrm>
          <a:prstGeom prst="rect">
            <a:avLst/>
          </a:prstGeom>
        </p:spPr>
      </p:pic>
      <p:pic>
        <p:nvPicPr>
          <p:cNvPr id="8" name="Picture 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259910">
            <a:off x="1567741" y="-514220"/>
            <a:ext cx="1746527" cy="2495038"/>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rcRect/>
          <a:stretch>
            <a:fillRect/>
          </a:stretch>
        </p:blipFill>
        <p:spPr>
          <a:xfrm rot="-829969">
            <a:off x="12632724" y="8164154"/>
            <a:ext cx="6374765" cy="2188292"/>
          </a:xfrm>
          <a:prstGeom prst="rect">
            <a:avLst/>
          </a:prstGeom>
        </p:spPr>
      </p:pic>
      <p:sp>
        <p:nvSpPr>
          <p:cNvPr id="13" name="Rectangle 12"/>
          <p:cNvSpPr/>
          <p:nvPr/>
        </p:nvSpPr>
        <p:spPr>
          <a:xfrm rot="21377320">
            <a:off x="3018301" y="2583144"/>
            <a:ext cx="11870260" cy="5078313"/>
          </a:xfrm>
          <a:prstGeom prst="rect">
            <a:avLst/>
          </a:prstGeom>
        </p:spPr>
        <p:txBody>
          <a:bodyPr wrap="square">
            <a:spAutoFit/>
          </a:bodyPr>
          <a:lstStyle/>
          <a:p>
            <a:pPr algn="ctr">
              <a:lnSpc>
                <a:spcPct val="150000"/>
              </a:lnSpc>
            </a:pPr>
            <a:r>
              <a:rPr lang="en-US" sz="7200" b="1" dirty="0">
                <a:solidFill>
                  <a:srgbClr val="C00000"/>
                </a:solidFill>
                <a:latin typeface="Arial" panose="020B0604020202020204" pitchFamily="34" charset="0"/>
                <a:cs typeface="Arial" panose="020B0604020202020204" pitchFamily="34" charset="0"/>
              </a:rPr>
              <a:t>BÀI </a:t>
            </a:r>
            <a:r>
              <a:rPr lang="en-US" sz="7200" b="1" dirty="0" smtClean="0">
                <a:solidFill>
                  <a:srgbClr val="C00000"/>
                </a:solidFill>
                <a:latin typeface="Arial" panose="020B0604020202020204" pitchFamily="34" charset="0"/>
                <a:cs typeface="Arial" panose="020B0604020202020204" pitchFamily="34" charset="0"/>
              </a:rPr>
              <a:t>30: </a:t>
            </a:r>
            <a:r>
              <a:rPr lang="en-US" sz="7200" b="1" dirty="0">
                <a:solidFill>
                  <a:srgbClr val="C00000"/>
                </a:solidFill>
                <a:latin typeface="Arial" panose="020B0604020202020204" pitchFamily="34" charset="0"/>
                <a:cs typeface="Arial" panose="020B0604020202020204" pitchFamily="34" charset="0"/>
              </a:rPr>
              <a:t>LÀM QUEN VỚI XÁC SUẤT CỦA BIẾN CỐ </a:t>
            </a:r>
            <a:endParaRPr lang="en-US" sz="7200" b="1" dirty="0" smtClean="0">
              <a:solidFill>
                <a:srgbClr val="C00000"/>
              </a:solidFill>
              <a:latin typeface="Arial" panose="020B0604020202020204" pitchFamily="34" charset="0"/>
              <a:cs typeface="Arial" panose="020B0604020202020204" pitchFamily="34" charset="0"/>
            </a:endParaRPr>
          </a:p>
          <a:p>
            <a:pPr algn="ctr">
              <a:lnSpc>
                <a:spcPct val="150000"/>
              </a:lnSpc>
            </a:pPr>
            <a:r>
              <a:rPr lang="en-US" sz="7200" b="1" dirty="0" smtClean="0">
                <a:solidFill>
                  <a:srgbClr val="C00000"/>
                </a:solidFill>
                <a:latin typeface="Arial" panose="020B0604020202020204" pitchFamily="34" charset="0"/>
                <a:cs typeface="Arial" panose="020B0604020202020204" pitchFamily="34" charset="0"/>
              </a:rPr>
              <a:t>(2 TIẾT)</a:t>
            </a:r>
            <a:endParaRPr lang="en-US" sz="72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913149">
            <a:off x="16678577" y="5592697"/>
            <a:ext cx="5313069" cy="6479352"/>
          </a:xfrm>
          <a:prstGeom prst="rect">
            <a:avLst/>
          </a:prstGeom>
        </p:spPr>
      </p:pic>
      <p:grpSp>
        <p:nvGrpSpPr>
          <p:cNvPr id="9" name="Group 9"/>
          <p:cNvGrpSpPr/>
          <p:nvPr/>
        </p:nvGrpSpPr>
        <p:grpSpPr>
          <a:xfrm>
            <a:off x="7760081" y="5676900"/>
            <a:ext cx="8711573" cy="3008308"/>
            <a:chOff x="0" y="0"/>
            <a:chExt cx="1771677" cy="911608"/>
          </a:xfrm>
        </p:grpSpPr>
        <p:sp>
          <p:nvSpPr>
            <p:cNvPr id="10" name="Freeform 10"/>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1" name="Freeform 11"/>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12" name="Group 12"/>
          <p:cNvGrpSpPr/>
          <p:nvPr/>
        </p:nvGrpSpPr>
        <p:grpSpPr>
          <a:xfrm>
            <a:off x="7772654" y="1672763"/>
            <a:ext cx="8686546" cy="3008308"/>
            <a:chOff x="0" y="0"/>
            <a:chExt cx="1771677" cy="911608"/>
          </a:xfrm>
        </p:grpSpPr>
        <p:sp>
          <p:nvSpPr>
            <p:cNvPr id="13"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4"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pic>
        <p:nvPicPr>
          <p:cNvPr id="15" name="Picture 1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8763000" y="1123949"/>
            <a:ext cx="441406" cy="892549"/>
          </a:xfrm>
          <a:prstGeom prst="rect">
            <a:avLst/>
          </a:prstGeom>
        </p:spPr>
      </p:pic>
      <p:pic>
        <p:nvPicPr>
          <p:cNvPr id="17" name="Picture 17"/>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9032708" y="5211553"/>
            <a:ext cx="441406" cy="892549"/>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3354125">
            <a:off x="183056" y="-1647068"/>
            <a:ext cx="1645844" cy="5916433"/>
          </a:xfrm>
          <a:prstGeom prst="rect">
            <a:avLst/>
          </a:prstGeom>
        </p:spPr>
      </p:pic>
      <p:sp>
        <p:nvSpPr>
          <p:cNvPr id="20" name="TextBox 20"/>
          <p:cNvSpPr txBox="1"/>
          <p:nvPr/>
        </p:nvSpPr>
        <p:spPr>
          <a:xfrm>
            <a:off x="1786332" y="1734830"/>
            <a:ext cx="4804080" cy="2858731"/>
          </a:xfrm>
          <a:prstGeom prst="rect">
            <a:avLst/>
          </a:prstGeom>
        </p:spPr>
        <p:txBody>
          <a:bodyPr wrap="square" lIns="0" tIns="0" rIns="0" bIns="0" rtlCol="0" anchor="t">
            <a:spAutoFit/>
          </a:bodyPr>
          <a:lstStyle/>
          <a:p>
            <a:pPr algn="ctr">
              <a:lnSpc>
                <a:spcPct val="150000"/>
              </a:lnSpc>
            </a:pPr>
            <a:r>
              <a:rPr lang="en-US" sz="6600" b="1" dirty="0" smtClean="0">
                <a:solidFill>
                  <a:srgbClr val="002060"/>
                </a:solidFill>
                <a:latin typeface="Arial" panose="020B0604020202020204" pitchFamily="34" charset="0"/>
                <a:cs typeface="Arial" panose="020B0604020202020204" pitchFamily="34" charset="0"/>
              </a:rPr>
              <a:t>NỘI DUNG BÀI HỌC</a:t>
            </a:r>
            <a:endParaRPr lang="en-US" sz="6600" b="1" dirty="0">
              <a:solidFill>
                <a:srgbClr val="002060"/>
              </a:solidFill>
              <a:latin typeface="Arial" panose="020B0604020202020204" pitchFamily="34" charset="0"/>
              <a:cs typeface="Arial" panose="020B0604020202020204" pitchFamily="34" charset="0"/>
            </a:endParaRPr>
          </a:p>
        </p:txBody>
      </p:sp>
      <p:sp>
        <p:nvSpPr>
          <p:cNvPr id="33" name="Rectangle 32"/>
          <p:cNvSpPr/>
          <p:nvPr/>
        </p:nvSpPr>
        <p:spPr>
          <a:xfrm>
            <a:off x="8382000" y="2662737"/>
            <a:ext cx="6971780" cy="830997"/>
          </a:xfrm>
          <a:prstGeom prst="rect">
            <a:avLst/>
          </a:prstGeom>
        </p:spPr>
        <p:txBody>
          <a:bodyPr wrap="none">
            <a:spAutoFit/>
          </a:bodyPr>
          <a:lstStyle/>
          <a:p>
            <a:r>
              <a:rPr lang="en-US" sz="4800" b="1" dirty="0">
                <a:solidFill>
                  <a:schemeClr val="accent4">
                    <a:lumMod val="50000"/>
                  </a:schemeClr>
                </a:solidFill>
                <a:latin typeface="Arial" panose="020B0604020202020204" pitchFamily="34" charset="0"/>
                <a:cs typeface="Arial" panose="020B0604020202020204" pitchFamily="34" charset="0"/>
              </a:rPr>
              <a:t>1. </a:t>
            </a:r>
            <a:r>
              <a:rPr lang="en-US" sz="4800" b="1" dirty="0" err="1">
                <a:solidFill>
                  <a:schemeClr val="accent4">
                    <a:lumMod val="50000"/>
                  </a:schemeClr>
                </a:solidFill>
                <a:latin typeface="Arial" panose="020B0604020202020204" pitchFamily="34" charset="0"/>
                <a:cs typeface="Arial" panose="020B0604020202020204" pitchFamily="34" charset="0"/>
              </a:rPr>
              <a:t>Xác</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suất</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của</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biến</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cố</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pic>
        <p:nvPicPr>
          <p:cNvPr id="34" name="Picture 1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14505870" y="1068512"/>
            <a:ext cx="441406" cy="892549"/>
          </a:xfrm>
          <a:prstGeom prst="rect">
            <a:avLst/>
          </a:prstGeom>
        </p:spPr>
      </p:pic>
      <p:pic>
        <p:nvPicPr>
          <p:cNvPr id="35" name="Picture 1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14601120" y="5166096"/>
            <a:ext cx="441406" cy="892549"/>
          </a:xfrm>
          <a:prstGeom prst="rect">
            <a:avLst/>
          </a:prstGeom>
        </p:spPr>
      </p:pic>
      <p:sp>
        <p:nvSpPr>
          <p:cNvPr id="36" name="Rectangle 35"/>
          <p:cNvSpPr/>
          <p:nvPr/>
        </p:nvSpPr>
        <p:spPr>
          <a:xfrm>
            <a:off x="8115411" y="6138076"/>
            <a:ext cx="7988422" cy="2171428"/>
          </a:xfrm>
          <a:prstGeom prst="rect">
            <a:avLst/>
          </a:prstGeom>
        </p:spPr>
        <p:txBody>
          <a:bodyPr wrap="square">
            <a:spAutoFit/>
          </a:bodyPr>
          <a:lstStyle/>
          <a:p>
            <a:pPr algn="ctr">
              <a:lnSpc>
                <a:spcPct val="150000"/>
              </a:lnSpc>
            </a:pPr>
            <a:r>
              <a:rPr lang="vi-VN" sz="4800" b="1" dirty="0">
                <a:solidFill>
                  <a:schemeClr val="accent4">
                    <a:lumMod val="50000"/>
                  </a:schemeClr>
                </a:solidFill>
                <a:latin typeface="Arial" panose="020B0604020202020204" pitchFamily="34" charset="0"/>
                <a:cs typeface="Arial" panose="020B0604020202020204" pitchFamily="34" charset="0"/>
              </a:rPr>
              <a:t>2. Xác suất của một số biến cố đơn giản</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pic>
        <p:nvPicPr>
          <p:cNvPr id="37" name="Picture 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12"/>
              </a:ext>
            </a:extLst>
          </a:blip>
          <a:srcRect/>
          <a:stretch>
            <a:fillRect/>
          </a:stretch>
        </p:blipFill>
        <p:spPr>
          <a:xfrm rot="939974">
            <a:off x="15445822" y="584607"/>
            <a:ext cx="2549146" cy="1032404"/>
          </a:xfrm>
          <a:prstGeom prst="rect">
            <a:avLst/>
          </a:prstGeom>
        </p:spPr>
      </p:pic>
      <p:pic>
        <p:nvPicPr>
          <p:cNvPr id="38" name="Picture 3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96094" y="6157599"/>
            <a:ext cx="5670854" cy="38298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838200" y="1714500"/>
            <a:ext cx="16687800" cy="8572500"/>
          </a:xfrm>
          <a:prstGeom prst="round2SameRect">
            <a:avLst>
              <a:gd name="adj1" fmla="val 14593"/>
              <a:gd name="adj2" fmla="val 0"/>
            </a:avLst>
          </a:prstGeom>
          <a:solidFill>
            <a:schemeClr val="accent3">
              <a:lumMod val="40000"/>
              <a:lumOff val="6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471085">
            <a:off x="1437469" y="8921032"/>
            <a:ext cx="1157736" cy="1653908"/>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886125">
            <a:off x="-106881" y="5499860"/>
            <a:ext cx="1195416" cy="1707737"/>
          </a:xfrm>
          <a:prstGeom prst="rect">
            <a:avLst/>
          </a:prstGeom>
        </p:spPr>
      </p:pic>
      <p:pic>
        <p:nvPicPr>
          <p:cNvPr id="7" name="Picture 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471085">
            <a:off x="16809749" y="3514743"/>
            <a:ext cx="1378752" cy="1969645"/>
          </a:xfrm>
          <a:prstGeom prst="rect">
            <a:avLst/>
          </a:prstGeom>
        </p:spPr>
      </p:pic>
      <p:pic>
        <p:nvPicPr>
          <p:cNvPr id="8" name="Picture 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886125">
            <a:off x="14500736" y="-1123852"/>
            <a:ext cx="1746527" cy="2495038"/>
          </a:xfrm>
          <a:prstGeom prst="rect">
            <a:avLst/>
          </a:prstGeom>
        </p:spPr>
      </p:pic>
      <p:grpSp>
        <p:nvGrpSpPr>
          <p:cNvPr id="13" name="Group 12"/>
          <p:cNvGrpSpPr/>
          <p:nvPr/>
        </p:nvGrpSpPr>
        <p:grpSpPr>
          <a:xfrm>
            <a:off x="2144765" y="1714500"/>
            <a:ext cx="5105400" cy="1144596"/>
            <a:chOff x="2286000" y="1714500"/>
            <a:chExt cx="5105400" cy="1144596"/>
          </a:xfrm>
        </p:grpSpPr>
        <p:sp>
          <p:nvSpPr>
            <p:cNvPr id="11" name="Round Same Side Corner Rectangle 10"/>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70322" y="1890347"/>
              <a:ext cx="4419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Xác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suất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là</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gì</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grpSp>
      <p:sp>
        <p:nvSpPr>
          <p:cNvPr id="14" name="Rectangle 13"/>
          <p:cNvSpPr/>
          <p:nvPr/>
        </p:nvSpPr>
        <p:spPr>
          <a:xfrm>
            <a:off x="1981200" y="3054672"/>
            <a:ext cx="12866023"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Cả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suy</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nghĩ</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đổi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theo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HĐ1</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HĐ2</a:t>
            </a:r>
            <a:r>
              <a:rPr lang="en-US" sz="40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838199" y="4055155"/>
            <a:ext cx="1643675" cy="935945"/>
            <a:chOff x="838199" y="4055155"/>
            <a:chExt cx="1643675" cy="935945"/>
          </a:xfrm>
        </p:grpSpPr>
        <p:sp>
          <p:nvSpPr>
            <p:cNvPr id="15" name="Round Same Side Corner Rectangle 14"/>
            <p:cNvSpPr/>
            <p:nvPr/>
          </p:nvSpPr>
          <p:spPr>
            <a:xfrm rot="5400000">
              <a:off x="1192064" y="3701290"/>
              <a:ext cx="935945" cy="1643675"/>
            </a:xfrm>
            <a:prstGeom prst="round2SameRect">
              <a:avLst>
                <a:gd name="adj1" fmla="val 25415"/>
                <a:gd name="adj2" fmla="val 0"/>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TextBox 15"/>
            <p:cNvSpPr txBox="1"/>
            <p:nvPr/>
          </p:nvSpPr>
          <p:spPr>
            <a:xfrm>
              <a:off x="1048359" y="4172611"/>
              <a:ext cx="1219200" cy="707886"/>
            </a:xfrm>
            <a:prstGeom prst="rect">
              <a:avLst/>
            </a:prstGeom>
            <a:noFill/>
          </p:spPr>
          <p:txBody>
            <a:bodyPr wrap="square" rtlCol="0">
              <a:spAutoFit/>
            </a:bodyPr>
            <a:lstStyle/>
            <a:p>
              <a:r>
                <a:rPr lang="en-US" sz="4000" b="1" dirty="0" smtClean="0">
                  <a:solidFill>
                    <a:schemeClr val="bg1"/>
                  </a:solidFill>
                  <a:latin typeface="Arial" panose="020B0604020202020204" pitchFamily="34" charset="0"/>
                  <a:cs typeface="Arial" panose="020B0604020202020204" pitchFamily="34" charset="0"/>
                </a:rPr>
                <a:t>HĐ1</a:t>
              </a:r>
              <a:endParaRPr lang="en-US" sz="3600" b="1" dirty="0">
                <a:solidFill>
                  <a:schemeClr val="bg1"/>
                </a:solidFill>
                <a:latin typeface="Arial" panose="020B0604020202020204" pitchFamily="34" charset="0"/>
                <a:cs typeface="Arial" panose="020B0604020202020204" pitchFamily="34" charset="0"/>
              </a:endParaRPr>
            </a:p>
          </p:txBody>
        </p:sp>
      </p:grpSp>
      <p:sp>
        <p:nvSpPr>
          <p:cNvPr id="18" name="Rectangle 17"/>
          <p:cNvSpPr/>
          <p:nvPr/>
        </p:nvSpPr>
        <p:spPr>
          <a:xfrm>
            <a:off x="2929228" y="3762558"/>
            <a:ext cx="13305098"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chắn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sp>
        <p:nvSpPr>
          <p:cNvPr id="19" name="Rectangle 18"/>
          <p:cNvSpPr/>
          <p:nvPr/>
        </p:nvSpPr>
        <p:spPr>
          <a:xfrm>
            <a:off x="1778184" y="5746224"/>
            <a:ext cx="15062015"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Tôi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đi </a:t>
            </a:r>
            <a:r>
              <a:rPr lang="vi-VN" sz="4000" dirty="0">
                <a:latin typeface="Arial" panose="020B0604020202020204" pitchFamily="34" charset="0"/>
                <a:cs typeface="Arial" panose="020B0604020202020204" pitchFamily="34" charset="0"/>
              </a:rPr>
              <a:t>bộ 20 km mà không nghỉ.</a:t>
            </a:r>
          </a:p>
          <a:p>
            <a:pPr algn="just">
              <a:lnSpc>
                <a:spcPct val="150000"/>
              </a:lnSpc>
            </a:pPr>
            <a:r>
              <a:rPr lang="vi-VN" sz="4000" dirty="0">
                <a:latin typeface="Arial" panose="020B0604020202020204" pitchFamily="34" charset="0"/>
                <a:cs typeface="Arial" panose="020B0604020202020204" pitchFamily="34" charset="0"/>
              </a:rPr>
              <a:t>b)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có tuyết rơi ở Hà Nội vào mùa đông.</a:t>
            </a:r>
          </a:p>
          <a:p>
            <a:pPr algn="just">
              <a:lnSpc>
                <a:spcPct val="150000"/>
              </a:lnSpc>
            </a:pPr>
            <a:r>
              <a:rPr lang="vi-VN" sz="4000" dirty="0">
                <a:latin typeface="Arial" panose="020B0604020202020204" pitchFamily="34" charset="0"/>
                <a:cs typeface="Arial" panose="020B0604020202020204" pitchFamily="34" charset="0"/>
              </a:rPr>
              <a:t>c) Anh An là một học sinh giỏi. Anh An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sẽ đỗ thủ khoa trong kì thi Trung học phổ thông quốc gia tới.</a:t>
            </a:r>
          </a:p>
        </p:txBody>
      </p:sp>
      <p:sp>
        <p:nvSpPr>
          <p:cNvPr id="20" name="Rectangle 19"/>
          <p:cNvSpPr/>
          <p:nvPr/>
        </p:nvSpPr>
        <p:spPr>
          <a:xfrm>
            <a:off x="11580080" y="5923271"/>
            <a:ext cx="5262979"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không</a:t>
            </a:r>
            <a:r>
              <a:rPr lang="en-US" sz="4000" dirty="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thể</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ít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sz="4000"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12667990" y="6851753"/>
            <a:ext cx="272382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ít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sz="4000" dirty="0"/>
          </a:p>
        </p:txBody>
      </p:sp>
      <p:sp>
        <p:nvSpPr>
          <p:cNvPr id="22" name="Rectangle 21"/>
          <p:cNvSpPr/>
          <p:nvPr/>
        </p:nvSpPr>
        <p:spPr>
          <a:xfrm>
            <a:off x="12328068" y="8649679"/>
            <a:ext cx="3693640"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nhiều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dirty="0">
              <a:solidFill>
                <a:srgbClr val="C00000"/>
              </a:solidFill>
            </a:endParaRPr>
          </a:p>
        </p:txBody>
      </p:sp>
      <p:sp>
        <p:nvSpPr>
          <p:cNvPr id="23" name="Rectangle 22"/>
          <p:cNvSpPr/>
          <p:nvPr/>
        </p:nvSpPr>
        <p:spPr>
          <a:xfrm>
            <a:off x="5486400" y="641879"/>
            <a:ext cx="8232959" cy="830997"/>
          </a:xfrm>
          <a:prstGeom prst="rect">
            <a:avLst/>
          </a:prstGeom>
        </p:spPr>
        <p:txBody>
          <a:bodyPr wrap="none">
            <a:spAutoFit/>
          </a:bodyPr>
          <a:lstStyle/>
          <a:p>
            <a:r>
              <a:rPr lang="en-US" sz="4800" b="1" dirty="0" smtClean="0">
                <a:solidFill>
                  <a:srgbClr val="C00000"/>
                </a:solidFill>
                <a:latin typeface="Arial" panose="020B0604020202020204" pitchFamily="34" charset="0"/>
                <a:cs typeface="Arial" panose="020B0604020202020204" pitchFamily="34" charset="0"/>
              </a:rPr>
              <a:t>1. XÁC SUẤT CỦA BIẾN CỐ</a:t>
            </a:r>
            <a:endParaRPr lang="en-US" sz="48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9">
                                            <p:txEl>
                                              <p:pRg st="0" end="0"/>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 calcmode="lin" valueType="num">
                                      <p:cBhvr additive="base">
                                        <p:cTn id="35" dur="500"/>
                                        <p:tgtEl>
                                          <p:spTgt spid="19">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9">
                                            <p:txEl>
                                              <p:pRg st="1" end="1"/>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 calcmode="lin" valueType="num">
                                      <p:cBhvr additive="base">
                                        <p:cTn id="39" dur="500"/>
                                        <p:tgtEl>
                                          <p:spTgt spid="19">
                                            <p:txEl>
                                              <p:pRg st="2" end="2"/>
                                            </p:txEl>
                                          </p:spTgt>
                                        </p:tgtEl>
                                        <p:attrNameLst>
                                          <p:attrName>ppt_y</p:attrName>
                                        </p:attrNameLst>
                                      </p:cBhvr>
                                      <p:tavLst>
                                        <p:tav tm="0">
                                          <p:val>
                                            <p:strVal val="#ppt_y+#ppt_h*1.125000"/>
                                          </p:val>
                                        </p:tav>
                                        <p:tav tm="100000">
                                          <p:val>
                                            <p:strVal val="#ppt_y"/>
                                          </p:val>
                                        </p:tav>
                                      </p:tavLst>
                                    </p:anim>
                                    <p:animEffect transition="in" filter="wipe(up)">
                                      <p:cBhvr>
                                        <p:cTn id="40" dur="500"/>
                                        <p:tgtEl>
                                          <p:spTgt spid="19">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838200" y="1714500"/>
            <a:ext cx="16687800" cy="8572500"/>
          </a:xfrm>
          <a:prstGeom prst="round2SameRect">
            <a:avLst>
              <a:gd name="adj1" fmla="val 14593"/>
              <a:gd name="adj2" fmla="val 0"/>
            </a:avLst>
          </a:prstGeom>
          <a:solidFill>
            <a:schemeClr val="accent3">
              <a:lumMod val="40000"/>
              <a:lumOff val="6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471085">
            <a:off x="1437469" y="8921032"/>
            <a:ext cx="1157736" cy="1653908"/>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886125">
            <a:off x="-106881" y="5499860"/>
            <a:ext cx="1195416" cy="1707737"/>
          </a:xfrm>
          <a:prstGeom prst="rect">
            <a:avLst/>
          </a:prstGeom>
        </p:spPr>
      </p:pic>
      <p:pic>
        <p:nvPicPr>
          <p:cNvPr id="7" name="Picture 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471085">
            <a:off x="16809749" y="3514743"/>
            <a:ext cx="1378752" cy="1969645"/>
          </a:xfrm>
          <a:prstGeom prst="rect">
            <a:avLst/>
          </a:prstGeom>
        </p:spPr>
      </p:pic>
      <p:pic>
        <p:nvPicPr>
          <p:cNvPr id="8" name="Picture 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886125">
            <a:off x="14500736" y="-1123852"/>
            <a:ext cx="1746527" cy="2495038"/>
          </a:xfrm>
          <a:prstGeom prst="rect">
            <a:avLst/>
          </a:prstGeom>
        </p:spPr>
      </p:pic>
      <p:sp>
        <p:nvSpPr>
          <p:cNvPr id="10" name="Rectangle 9"/>
          <p:cNvSpPr/>
          <p:nvPr/>
        </p:nvSpPr>
        <p:spPr>
          <a:xfrm>
            <a:off x="5486400" y="641879"/>
            <a:ext cx="8232959" cy="830997"/>
          </a:xfrm>
          <a:prstGeom prst="rect">
            <a:avLst/>
          </a:prstGeom>
        </p:spPr>
        <p:txBody>
          <a:bodyPr wrap="none">
            <a:spAutoFit/>
          </a:bodyPr>
          <a:lstStyle/>
          <a:p>
            <a:r>
              <a:rPr lang="en-US" sz="4800" b="1" dirty="0" smtClean="0">
                <a:solidFill>
                  <a:srgbClr val="C00000"/>
                </a:solidFill>
                <a:latin typeface="Arial" panose="020B0604020202020204" pitchFamily="34" charset="0"/>
                <a:cs typeface="Arial" panose="020B0604020202020204" pitchFamily="34" charset="0"/>
              </a:rPr>
              <a:t>1. XÁC SUẤT CỦA BIẾN CỐ</a:t>
            </a:r>
            <a:endParaRPr lang="en-US" sz="4800" b="1" dirty="0">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2144765" y="1714500"/>
            <a:ext cx="5105400" cy="1144596"/>
            <a:chOff x="2286000" y="1714500"/>
            <a:chExt cx="5105400" cy="1144596"/>
          </a:xfrm>
        </p:grpSpPr>
        <p:sp>
          <p:nvSpPr>
            <p:cNvPr id="11" name="Round Same Side Corner Rectangle 10"/>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70322" y="1890347"/>
              <a:ext cx="4419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Xác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suất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là</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gì</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grpSp>
      <p:sp>
        <p:nvSpPr>
          <p:cNvPr id="14" name="Rectangle 13"/>
          <p:cNvSpPr/>
          <p:nvPr/>
        </p:nvSpPr>
        <p:spPr>
          <a:xfrm>
            <a:off x="1981200" y="3054672"/>
            <a:ext cx="12866023"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Cả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suy</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nghĩ</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đổi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theo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HĐ1</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HĐ2</a:t>
            </a:r>
            <a:r>
              <a:rPr lang="en-US" sz="40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838199" y="4055155"/>
            <a:ext cx="1643675" cy="935945"/>
            <a:chOff x="838199" y="4055155"/>
            <a:chExt cx="1643675" cy="935945"/>
          </a:xfrm>
        </p:grpSpPr>
        <p:sp>
          <p:nvSpPr>
            <p:cNvPr id="15" name="Round Same Side Corner Rectangle 14"/>
            <p:cNvSpPr/>
            <p:nvPr/>
          </p:nvSpPr>
          <p:spPr>
            <a:xfrm rot="5400000">
              <a:off x="1192064" y="3701290"/>
              <a:ext cx="935945" cy="1643675"/>
            </a:xfrm>
            <a:prstGeom prst="round2SameRect">
              <a:avLst>
                <a:gd name="adj1" fmla="val 25415"/>
                <a:gd name="adj2" fmla="val 0"/>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TextBox 15"/>
            <p:cNvSpPr txBox="1"/>
            <p:nvPr/>
          </p:nvSpPr>
          <p:spPr>
            <a:xfrm>
              <a:off x="1048359" y="4172611"/>
              <a:ext cx="1219200" cy="707886"/>
            </a:xfrm>
            <a:prstGeom prst="rect">
              <a:avLst/>
            </a:prstGeom>
            <a:noFill/>
          </p:spPr>
          <p:txBody>
            <a:bodyPr wrap="square" rtlCol="0">
              <a:spAutoFit/>
            </a:bodyPr>
            <a:lstStyle/>
            <a:p>
              <a:r>
                <a:rPr lang="en-US" sz="4000" b="1" dirty="0" smtClean="0">
                  <a:solidFill>
                    <a:schemeClr val="bg1"/>
                  </a:solidFill>
                  <a:latin typeface="Arial" panose="020B0604020202020204" pitchFamily="34" charset="0"/>
                  <a:cs typeface="Arial" panose="020B0604020202020204" pitchFamily="34" charset="0"/>
                </a:rPr>
                <a:t>HĐ2</a:t>
              </a:r>
              <a:endParaRPr lang="en-US" sz="3600" b="1" dirty="0">
                <a:solidFill>
                  <a:schemeClr val="bg1"/>
                </a:solidFill>
                <a:latin typeface="Arial" panose="020B0604020202020204" pitchFamily="34" charset="0"/>
                <a:cs typeface="Arial" panose="020B0604020202020204" pitchFamily="34" charset="0"/>
              </a:endParaRPr>
            </a:p>
          </p:txBody>
        </p:sp>
      </p:grpSp>
      <p:sp>
        <p:nvSpPr>
          <p:cNvPr id="2" name="Rectangle 1"/>
          <p:cNvSpPr/>
          <p:nvPr/>
        </p:nvSpPr>
        <p:spPr>
          <a:xfrm>
            <a:off x="2800958" y="3924475"/>
            <a:ext cx="13880721"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Một hộp đựng 20 viên bi, trong đó 13 viên màu đỏ và 7 viên màu đen có cùng kích thước. Bạn Nam lấy ngẫu nhiên một viên bi từ trong hộp. Hỏi khả năng Nam lấy được viên bi màu nào lớn hơn?</a:t>
            </a:r>
            <a:endParaRPr lang="en-US" sz="4000" dirty="0">
              <a:latin typeface="Arial" panose="020B0604020202020204" pitchFamily="34" charset="0"/>
              <a:cs typeface="Arial" panose="020B0604020202020204" pitchFamily="34" charset="0"/>
            </a:endParaRPr>
          </a:p>
        </p:txBody>
      </p:sp>
      <p:grpSp>
        <p:nvGrpSpPr>
          <p:cNvPr id="23" name="Group 22"/>
          <p:cNvGrpSpPr/>
          <p:nvPr/>
        </p:nvGrpSpPr>
        <p:grpSpPr>
          <a:xfrm>
            <a:off x="7250165" y="6896100"/>
            <a:ext cx="7753999" cy="3024002"/>
            <a:chOff x="7250165" y="6896100"/>
            <a:chExt cx="7753999" cy="3024002"/>
          </a:xfrm>
        </p:grpSpPr>
        <p:sp>
          <p:nvSpPr>
            <p:cNvPr id="4" name="Cloud Callout 3"/>
            <p:cNvSpPr/>
            <p:nvPr/>
          </p:nvSpPr>
          <p:spPr>
            <a:xfrm>
              <a:off x="7250165" y="6896100"/>
              <a:ext cx="7753999" cy="3024002"/>
            </a:xfrm>
            <a:prstGeom prst="cloudCallout">
              <a:avLst>
                <a:gd name="adj1" fmla="val 47466"/>
                <a:gd name="adj2" fmla="val 5368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ectangle 5"/>
            <p:cNvSpPr/>
            <p:nvPr/>
          </p:nvSpPr>
          <p:spPr>
            <a:xfrm>
              <a:off x="8046606" y="7416248"/>
              <a:ext cx="6164964" cy="1824923"/>
            </a:xfrm>
            <a:prstGeom prst="rect">
              <a:avLst/>
            </a:prstGeom>
          </p:spPr>
          <p:txBody>
            <a:bodyPr wrap="square">
              <a:spAutoFit/>
            </a:bodyPr>
            <a:lstStyle/>
            <a:p>
              <a:pPr algn="ctr">
                <a:lnSpc>
                  <a:spcPct val="150000"/>
                </a:lnSpc>
              </a:pPr>
              <a:r>
                <a:rPr lang="vi-VN" sz="4000" dirty="0">
                  <a:solidFill>
                    <a:srgbClr val="FF0000"/>
                  </a:solidFill>
                  <a:latin typeface="Arial" panose="020B0604020202020204" pitchFamily="34" charset="0"/>
                  <a:cs typeface="Arial" panose="020B0604020202020204" pitchFamily="34" charset="0"/>
                </a:rPr>
                <a:t>Khả năng Nam lấy được viên bi màu đỏ lớn hơn.</a:t>
              </a:r>
              <a:endParaRPr lang="en-US" sz="4000"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6553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rot="5400000">
            <a:off x="8530197" y="1376725"/>
            <a:ext cx="7307458" cy="13149969"/>
            <a:chOff x="0" y="0"/>
            <a:chExt cx="9743278" cy="17533292"/>
          </a:xfrm>
        </p:grpSpPr>
        <p:sp>
          <p:nvSpPr>
            <p:cNvPr id="4" name="AutoShape 4"/>
            <p:cNvSpPr/>
            <p:nvPr/>
          </p:nvSpPr>
          <p:spPr>
            <a:xfrm>
              <a:off x="220728" y="0"/>
              <a:ext cx="9522550" cy="17430394"/>
            </a:xfrm>
            <a:prstGeom prst="rect">
              <a:avLst/>
            </a:prstGeom>
            <a:solidFill>
              <a:srgbClr val="FDFCF5"/>
            </a:solidFill>
          </p:spPr>
        </p:sp>
        <p:pic>
          <p:nvPicPr>
            <p:cNvPr id="5" name="Picture 5"/>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a:stretch>
          </p:blipFill>
          <p:spPr>
            <a:xfrm rot="5400000">
              <a:off x="-3789052" y="4000961"/>
              <a:ext cx="17321383" cy="9743278"/>
            </a:xfrm>
            <a:prstGeom prst="rect">
              <a:avLst/>
            </a:prstGeom>
          </p:spPr>
        </p:pic>
      </p:grpSp>
      <p:sp>
        <p:nvSpPr>
          <p:cNvPr id="40" name="Rounded Rectangle 39"/>
          <p:cNvSpPr/>
          <p:nvPr/>
        </p:nvSpPr>
        <p:spPr>
          <a:xfrm>
            <a:off x="666749" y="1174147"/>
            <a:ext cx="16947162" cy="8617553"/>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p:blipFill>
        <p:spPr>
          <a:xfrm rot="3291953">
            <a:off x="-131868" y="9469787"/>
            <a:ext cx="1401585" cy="652374"/>
          </a:xfrm>
          <a:prstGeom prst="rect">
            <a:avLst/>
          </a:prstGeom>
        </p:spPr>
      </p:pic>
      <p:grpSp>
        <p:nvGrpSpPr>
          <p:cNvPr id="10" name="Group 10"/>
          <p:cNvGrpSpPr>
            <a:grpSpLocks noChangeAspect="1"/>
          </p:cNvGrpSpPr>
          <p:nvPr/>
        </p:nvGrpSpPr>
        <p:grpSpPr>
          <a:xfrm rot="-2026165">
            <a:off x="2068994" y="9246419"/>
            <a:ext cx="882445" cy="764197"/>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sp>
      </p:grpSp>
      <p:grpSp>
        <p:nvGrpSpPr>
          <p:cNvPr id="32" name="Group 32"/>
          <p:cNvGrpSpPr/>
          <p:nvPr/>
        </p:nvGrpSpPr>
        <p:grpSpPr>
          <a:xfrm>
            <a:off x="373820" y="748043"/>
            <a:ext cx="4960180" cy="1117935"/>
            <a:chOff x="48088" y="361393"/>
            <a:chExt cx="8566283" cy="1490579"/>
          </a:xfrm>
        </p:grpSpPr>
        <p:sp>
          <p:nvSpPr>
            <p:cNvPr id="33" name="AutoShape 33"/>
            <p:cNvSpPr/>
            <p:nvPr/>
          </p:nvSpPr>
          <p:spPr>
            <a:xfrm rot="-296783">
              <a:off x="48088" y="366542"/>
              <a:ext cx="8566283" cy="1485430"/>
            </a:xfrm>
            <a:prstGeom prst="rect">
              <a:avLst/>
            </a:prstGeom>
            <a:solidFill>
              <a:srgbClr val="5697AE"/>
            </a:solidFill>
          </p:spPr>
        </p:sp>
        <p:sp>
          <p:nvSpPr>
            <p:cNvPr id="34" name="TextBox 34"/>
            <p:cNvSpPr txBox="1"/>
            <p:nvPr/>
          </p:nvSpPr>
          <p:spPr>
            <a:xfrm rot="21303217">
              <a:off x="274888" y="361393"/>
              <a:ext cx="8009199" cy="1187077"/>
            </a:xfrm>
            <a:prstGeom prst="rect">
              <a:avLst/>
            </a:prstGeom>
          </p:spPr>
          <p:txBody>
            <a:bodyPr lIns="0" tIns="0" rIns="0" bIns="0" rtlCol="0" anchor="t">
              <a:spAutoFit/>
            </a:bodyPr>
            <a:lstStyle/>
            <a:p>
              <a:pPr marL="0" lvl="0" indent="0" algn="ctr">
                <a:lnSpc>
                  <a:spcPts val="7800"/>
                </a:lnSpc>
                <a:spcBef>
                  <a:spcPct val="0"/>
                </a:spcBef>
              </a:pPr>
              <a:r>
                <a:rPr lang="en-US" sz="4400" b="1" dirty="0" err="1" smtClean="0">
                  <a:solidFill>
                    <a:srgbClr val="FDFCF5"/>
                  </a:solidFill>
                  <a:latin typeface="Arial" panose="020B0604020202020204" pitchFamily="34" charset="0"/>
                  <a:cs typeface="Arial" panose="020B0604020202020204" pitchFamily="34" charset="0"/>
                </a:rPr>
                <a:t>Khái</a:t>
              </a:r>
              <a:r>
                <a:rPr lang="en-US" sz="4400" b="1" dirty="0" smtClean="0">
                  <a:solidFill>
                    <a:srgbClr val="FDFCF5"/>
                  </a:solidFill>
                  <a:latin typeface="Arial" panose="020B0604020202020204" pitchFamily="34" charset="0"/>
                  <a:cs typeface="Arial" panose="020B0604020202020204" pitchFamily="34" charset="0"/>
                </a:rPr>
                <a:t> </a:t>
              </a:r>
              <a:r>
                <a:rPr lang="en-US" sz="4400" b="1" dirty="0" err="1" smtClean="0">
                  <a:solidFill>
                    <a:srgbClr val="FDFCF5"/>
                  </a:solidFill>
                  <a:latin typeface="Arial" panose="020B0604020202020204" pitchFamily="34" charset="0"/>
                  <a:cs typeface="Arial" panose="020B0604020202020204" pitchFamily="34" charset="0"/>
                </a:rPr>
                <a:t>niệm</a:t>
              </a:r>
              <a:endParaRPr lang="en-US" sz="4400" b="1" dirty="0">
                <a:solidFill>
                  <a:srgbClr val="FDFCF5"/>
                </a:solidFill>
                <a:latin typeface="Arial" panose="020B0604020202020204" pitchFamily="34" charset="0"/>
                <a:cs typeface="Arial" panose="020B0604020202020204" pitchFamily="34" charset="0"/>
              </a:endParaRPr>
            </a:p>
          </p:txBody>
        </p:sp>
      </p:grpSp>
      <p:pic>
        <p:nvPicPr>
          <p:cNvPr id="35" name="Picture 35"/>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a:fillRect/>
          </a:stretch>
        </p:blipFill>
        <p:spPr>
          <a:xfrm rot="-5090351">
            <a:off x="16362494" y="5221211"/>
            <a:ext cx="2735906" cy="803055"/>
          </a:xfrm>
          <a:prstGeom prst="rect">
            <a:avLst/>
          </a:prstGeom>
        </p:spPr>
      </p:pic>
      <p:pic>
        <p:nvPicPr>
          <p:cNvPr id="36" name="Picture 36"/>
          <p:cNvPicPr>
            <a:picLocks noChangeAspect="1"/>
          </p:cNvPicPr>
          <p:nvPr/>
        </p:nvPicPr>
        <p:blipFill>
          <a:blip r:embed="rId11">
            <a:extLst>
              <a:ext uri="{28A0092B-C50C-407E-A947-70E740481C1C}">
                <a14:useLocalDpi xmlns:a14="http://schemas.microsoft.com/office/drawing/2010/main"/>
              </a:ext>
              <a:ext uri="{96DAC541-7B7A-43D3-8B79-37D633B846F1}">
                <asvg:svgBlip xmlns="" xmlns:asvg="http://schemas.microsoft.com/office/drawing/2016/SVG/main" r:embed="rId12"/>
              </a:ext>
            </a:extLst>
          </a:blip>
          <a:srcRect/>
          <a:stretch>
            <a:fillRect/>
          </a:stretch>
        </p:blipFill>
        <p:spPr>
          <a:xfrm rot="-1338678">
            <a:off x="10424076" y="-502979"/>
            <a:ext cx="2287701" cy="1709537"/>
          </a:xfrm>
          <a:prstGeom prst="rect">
            <a:avLst/>
          </a:prstGeom>
        </p:spPr>
      </p:pic>
      <p:sp>
        <p:nvSpPr>
          <p:cNvPr id="41" name="Rectangle 40"/>
          <p:cNvSpPr/>
          <p:nvPr/>
        </p:nvSpPr>
        <p:spPr>
          <a:xfrm>
            <a:off x="1687357" y="1869161"/>
            <a:ext cx="14859000" cy="1824923"/>
          </a:xfrm>
          <a:prstGeom prst="rect">
            <a:avLst/>
          </a:prstGeom>
        </p:spPr>
        <p:txBody>
          <a:bodyPr wrap="square">
            <a:spAutoFit/>
          </a:bodyPr>
          <a:lstStyle/>
          <a:p>
            <a:pPr algn="just">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Khả năng xảy ra của một biến cố được đo lường bởi một số nhận giá trị từ 0 đến 1, gọi là </a:t>
            </a:r>
            <a:r>
              <a:rPr lang="nl-NL" sz="4000" b="1" dirty="0">
                <a:latin typeface="Arial" panose="020B0604020202020204" pitchFamily="34" charset="0"/>
                <a:ea typeface="Calibri" panose="020F0502020204030204" pitchFamily="34" charset="0"/>
                <a:cs typeface="Arial" panose="020B0604020202020204" pitchFamily="34" charset="0"/>
              </a:rPr>
              <a:t>xác suất của biến cố</a:t>
            </a:r>
            <a:r>
              <a:rPr lang="nl-NL" sz="4000" dirty="0">
                <a:latin typeface="Arial" panose="020B0604020202020204" pitchFamily="34" charset="0"/>
                <a:ea typeface="Calibri" panose="020F0502020204030204" pitchFamily="34" charset="0"/>
                <a:cs typeface="Arial" panose="020B0604020202020204" pitchFamily="34" charset="0"/>
              </a:rPr>
              <a:t> đó.</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1658802" y="3866389"/>
            <a:ext cx="2861170" cy="738664"/>
          </a:xfrm>
          <a:prstGeom prst="rect">
            <a:avLst/>
          </a:prstGeom>
          <a:noFill/>
        </p:spPr>
        <p:txBody>
          <a:bodyPr wrap="square" rtlCol="0">
            <a:spAutoFit/>
          </a:bodyPr>
          <a:lstStyle/>
          <a:p>
            <a:r>
              <a:rPr lang="en-US" sz="4200" b="1" u="sng" dirty="0" err="1" smtClean="0">
                <a:solidFill>
                  <a:srgbClr val="C00000"/>
                </a:solidFill>
                <a:latin typeface="Arial" panose="020B0604020202020204" pitchFamily="34" charset="0"/>
                <a:cs typeface="Arial" panose="020B0604020202020204" pitchFamily="34" charset="0"/>
              </a:rPr>
              <a:t>Nhận</a:t>
            </a:r>
            <a:r>
              <a:rPr lang="en-US" sz="4200" b="1" u="sng" dirty="0" smtClean="0">
                <a:solidFill>
                  <a:srgbClr val="C00000"/>
                </a:solidFill>
                <a:latin typeface="Arial" panose="020B0604020202020204" pitchFamily="34" charset="0"/>
                <a:cs typeface="Arial" panose="020B0604020202020204" pitchFamily="34" charset="0"/>
              </a:rPr>
              <a:t> </a:t>
            </a:r>
            <a:r>
              <a:rPr lang="en-US" sz="4200" b="1" u="sng" dirty="0" err="1" smtClean="0">
                <a:solidFill>
                  <a:srgbClr val="C00000"/>
                </a:solidFill>
                <a:latin typeface="Arial" panose="020B0604020202020204" pitchFamily="34" charset="0"/>
                <a:cs typeface="Arial" panose="020B0604020202020204" pitchFamily="34" charset="0"/>
              </a:rPr>
              <a:t>xét</a:t>
            </a:r>
            <a:r>
              <a:rPr lang="en-US" sz="4200" b="1" u="sng" dirty="0" smtClean="0">
                <a:solidFill>
                  <a:srgbClr val="C00000"/>
                </a:solidFill>
                <a:latin typeface="Arial" panose="020B0604020202020204" pitchFamily="34" charset="0"/>
                <a:cs typeface="Arial" panose="020B0604020202020204" pitchFamily="34" charset="0"/>
              </a:rPr>
              <a:t>:</a:t>
            </a:r>
            <a:endParaRPr lang="en-US" sz="4200" b="1" u="sng" dirty="0">
              <a:solidFill>
                <a:srgbClr val="C00000"/>
              </a:solidFill>
              <a:latin typeface="Arial" panose="020B0604020202020204" pitchFamily="34" charset="0"/>
              <a:cs typeface="Arial" panose="020B0604020202020204" pitchFamily="34" charset="0"/>
            </a:endParaRPr>
          </a:p>
        </p:txBody>
      </p:sp>
      <p:sp>
        <p:nvSpPr>
          <p:cNvPr id="43" name="Rectangle 42"/>
          <p:cNvSpPr/>
          <p:nvPr/>
        </p:nvSpPr>
        <p:spPr>
          <a:xfrm>
            <a:off x="1630208" y="4678821"/>
            <a:ext cx="8154959" cy="470898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0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p:pic>
        <p:nvPicPr>
          <p:cNvPr id="44" name="Picture 43"/>
          <p:cNvPicPr>
            <a:picLocks noChangeAspect="1"/>
          </p:cNvPicPr>
          <p:nvPr/>
        </p:nvPicPr>
        <p:blipFill rotWithShape="1">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a:ext>
            </a:extLst>
          </a:blip>
          <a:srcRect/>
          <a:stretch/>
        </p:blipFill>
        <p:spPr>
          <a:xfrm>
            <a:off x="9905999" y="5067300"/>
            <a:ext cx="7431501" cy="282720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anim calcmode="lin" valueType="num">
                                      <p:cBhvr>
                                        <p:cTn id="15" dur="500" fill="hold"/>
                                        <p:tgtEl>
                                          <p:spTgt spid="41"/>
                                        </p:tgtEl>
                                        <p:attrNameLst>
                                          <p:attrName>ppt_x</p:attrName>
                                        </p:attrNameLst>
                                      </p:cBhvr>
                                      <p:tavLst>
                                        <p:tav tm="0">
                                          <p:val>
                                            <p:strVal val="#ppt_x"/>
                                          </p:val>
                                        </p:tav>
                                        <p:tav tm="100000">
                                          <p:val>
                                            <p:strVal val="#ppt_x"/>
                                          </p:val>
                                        </p:tav>
                                      </p:tavLst>
                                    </p:anim>
                                    <p:anim calcmode="lin" valueType="num">
                                      <p:cBhvr>
                                        <p:cTn id="1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a:off x="15667292" y="3209512"/>
            <a:ext cx="2338063" cy="2468205"/>
          </a:xfrm>
          <a:prstGeom prst="rect">
            <a:avLst/>
          </a:prstGeom>
        </p:spPr>
      </p:pic>
      <p:grpSp>
        <p:nvGrpSpPr>
          <p:cNvPr id="22" name="Group 22"/>
          <p:cNvGrpSpPr/>
          <p:nvPr/>
        </p:nvGrpSpPr>
        <p:grpSpPr>
          <a:xfrm>
            <a:off x="10094835" y="4297794"/>
            <a:ext cx="443636" cy="443636"/>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BE5F4"/>
            </a:solidFill>
          </p:spPr>
        </p:sp>
      </p:grpSp>
      <p:sp>
        <p:nvSpPr>
          <p:cNvPr id="24" name="Rectangle 23"/>
          <p:cNvSpPr/>
          <p:nvPr/>
        </p:nvSpPr>
        <p:spPr>
          <a:xfrm>
            <a:off x="1143000" y="2534467"/>
            <a:ext cx="15928330" cy="6876233"/>
          </a:xfrm>
          <a:prstGeom prst="rect">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6565" y="1017412"/>
            <a:ext cx="6400800" cy="4728796"/>
          </a:xfrm>
          <a:prstGeom prst="rect">
            <a:avLst/>
          </a:prstGeom>
        </p:spPr>
      </p:pic>
      <p:grpSp>
        <p:nvGrpSpPr>
          <p:cNvPr id="28" name="Group 27"/>
          <p:cNvGrpSpPr/>
          <p:nvPr/>
        </p:nvGrpSpPr>
        <p:grpSpPr>
          <a:xfrm>
            <a:off x="2028515" y="492209"/>
            <a:ext cx="2947761" cy="1743648"/>
            <a:chOff x="2028515" y="492209"/>
            <a:chExt cx="2947761" cy="1743648"/>
          </a:xfrm>
        </p:grpSpPr>
        <p:pic>
          <p:nvPicPr>
            <p:cNvPr id="26" name="Picture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6129">
              <a:off x="2028515" y="492209"/>
              <a:ext cx="2947761" cy="1743648"/>
            </a:xfrm>
            <a:prstGeom prst="rect">
              <a:avLst/>
            </a:prstGeom>
          </p:spPr>
        </p:pic>
        <p:sp>
          <p:nvSpPr>
            <p:cNvPr id="27" name="TextBox 26"/>
            <p:cNvSpPr txBox="1"/>
            <p:nvPr/>
          </p:nvSpPr>
          <p:spPr>
            <a:xfrm>
              <a:off x="2435595" y="979312"/>
              <a:ext cx="21336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Ví</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dụ</a:t>
              </a:r>
              <a:r>
                <a:rPr lang="en-US" sz="4400" b="1" dirty="0" smtClean="0">
                  <a:solidFill>
                    <a:srgbClr val="C00000"/>
                  </a:solidFill>
                  <a:latin typeface="Arial" panose="020B0604020202020204" pitchFamily="34" charset="0"/>
                  <a:cs typeface="Arial" panose="020B0604020202020204" pitchFamily="34" charset="0"/>
                </a:rPr>
                <a:t> 1</a:t>
              </a:r>
              <a:endParaRPr lang="en-US" sz="4400" b="1" dirty="0">
                <a:solidFill>
                  <a:srgbClr val="C00000"/>
                </a:solidFill>
                <a:latin typeface="Arial" panose="020B0604020202020204" pitchFamily="34" charset="0"/>
                <a:cs typeface="Arial" panose="020B0604020202020204" pitchFamily="34" charset="0"/>
              </a:endParaRPr>
            </a:p>
          </p:txBody>
        </p:sp>
      </p:grpSp>
      <p:sp>
        <p:nvSpPr>
          <p:cNvPr id="29" name="Rectangle 28"/>
          <p:cNvSpPr/>
          <p:nvPr/>
        </p:nvSpPr>
        <p:spPr>
          <a:xfrm>
            <a:off x="1620853" y="2626786"/>
            <a:ext cx="8217948"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Người ta tính được xác suất để trúng giải độc đắc xổ số Viettlot 6/45 là 0,0000001228 hay 0,00001228%.</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Rectangle 29"/>
              <p:cNvSpPr/>
              <p:nvPr/>
            </p:nvSpPr>
            <p:spPr>
              <a:xfrm>
                <a:off x="1620853" y="6198387"/>
                <a:ext cx="15295547" cy="3058786"/>
              </a:xfrm>
              <a:prstGeom prst="rect">
                <a:avLst/>
              </a:prstGeom>
            </p:spPr>
            <p:txBody>
              <a:bodyPr wrap="square">
                <a:spAutoFit/>
              </a:bodyPr>
              <a:lstStyle/>
              <a:p>
                <a:pPr marL="571500" indent="-571500">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Bản tin dự báo thời tiết ghi: Khả năng (xác suất) có mưa là 43%.</a:t>
                </a:r>
              </a:p>
              <a:p>
                <a:pPr marL="571500" indent="-571500">
                  <a:lnSpc>
                    <a:spcPct val="13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Xác </a:t>
                </a:r>
                <a:r>
                  <a:rPr lang="vi-VN" sz="4000" dirty="0">
                    <a:latin typeface="Arial" panose="020B0604020202020204" pitchFamily="34" charset="0"/>
                    <a:cs typeface="Arial" panose="020B0604020202020204" pitchFamily="34" charset="0"/>
                  </a:rPr>
                  <a:t>suất để xuất hiện mặt sấp khi gieo một đồng xu cân đối là </a:t>
                </a:r>
                <a14:m>
                  <m:oMath xmlns:m="http://schemas.openxmlformats.org/officeDocument/2006/math">
                    <m:f>
                      <m:fPr>
                        <m:ctrlPr>
                          <a:rPr lang="vi-VN" sz="4400" i="1" smtClean="0">
                            <a:latin typeface="Cambria Math"/>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hay 50%.</a:t>
                </a:r>
              </a:p>
            </p:txBody>
          </p:sp>
        </mc:Choice>
        <mc:Fallback xmlns="">
          <p:sp>
            <p:nvSpPr>
              <p:cNvPr id="30" name="Rectangle 29"/>
              <p:cNvSpPr>
                <a:spLocks noRot="1" noChangeAspect="1" noMove="1" noResize="1" noEditPoints="1" noAdjustHandles="1" noChangeArrowheads="1" noChangeShapeType="1" noTextEdit="1"/>
              </p:cNvSpPr>
              <p:nvPr/>
            </p:nvSpPr>
            <p:spPr>
              <a:xfrm>
                <a:off x="1620853" y="6198387"/>
                <a:ext cx="15295547" cy="3058786"/>
              </a:xfrm>
              <a:prstGeom prst="rect">
                <a:avLst/>
              </a:prstGeom>
              <a:blipFill rotWithShape="0">
                <a:blip r:embed="rId6"/>
                <a:stretch>
                  <a:fillRect l="-1275" r="-1196" b="-4781"/>
                </a:stretch>
              </a:blipFill>
            </p:spPr>
            <p:txBody>
              <a:bodyPr/>
              <a:lstStyle/>
              <a:p>
                <a:r>
                  <a:rPr lang="en-US">
                    <a:noFill/>
                  </a:rPr>
                  <a:t> </a:t>
                </a:r>
              </a:p>
            </p:txBody>
          </p:sp>
        </mc:Fallback>
      </mc:AlternateContent>
      <p:pic>
        <p:nvPicPr>
          <p:cNvPr id="32" name="Picture 3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9878" y="8420100"/>
            <a:ext cx="1948297" cy="1885158"/>
          </a:xfrm>
          <a:prstGeom prst="rect">
            <a:avLst/>
          </a:prstGeom>
        </p:spPr>
      </p:pic>
    </p:spTree>
    <p:extLst>
      <p:ext uri="{BB962C8B-B14F-4D97-AF65-F5344CB8AC3E}">
        <p14:creationId xmlns:p14="http://schemas.microsoft.com/office/powerpoint/2010/main" val="357855923"/>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fade">
                                      <p:cBhvr>
                                        <p:cTn id="18" dur="500"/>
                                        <p:tgtEl>
                                          <p:spTgt spid="30">
                                            <p:txEl>
                                              <p:pRg st="0" end="0"/>
                                            </p:txEl>
                                          </p:spTgt>
                                        </p:tgtEl>
                                      </p:cBhvr>
                                    </p:animEffect>
                                    <p:anim calcmode="lin" valueType="num">
                                      <p:cBhvr>
                                        <p:cTn id="19"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30">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
                                            <p:txEl>
                                              <p:pRg st="1" end="1"/>
                                            </p:txEl>
                                          </p:spTgt>
                                        </p:tgtEl>
                                        <p:attrNameLst>
                                          <p:attrName>style.visibility</p:attrName>
                                        </p:attrNameLst>
                                      </p:cBhvr>
                                      <p:to>
                                        <p:strVal val="visible"/>
                                      </p:to>
                                    </p:set>
                                    <p:animEffect transition="in" filter="fade">
                                      <p:cBhvr>
                                        <p:cTn id="30" dur="500"/>
                                        <p:tgtEl>
                                          <p:spTgt spid="30">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2718</Words>
  <Application>Microsoft Office PowerPoint</Application>
  <PresentationFormat>Custom</PresentationFormat>
  <Paragraphs>206</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Times New Roman</vt:lpstr>
      <vt:lpstr>Calibri</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2023-02-07T03:47:09Z</dcterms:created>
  <dcterms:modified xsi:type="dcterms:W3CDTF">2023-02-07T03:50:58Z</dcterms:modified>
  <dc:identifier/>
</cp:coreProperties>
</file>