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3" r:id="rId3"/>
    <p:sldId id="260" r:id="rId4"/>
    <p:sldId id="257" r:id="rId5"/>
    <p:sldId id="259" r:id="rId6"/>
    <p:sldId id="261" r:id="rId7"/>
    <p:sldId id="274" r:id="rId8"/>
    <p:sldId id="275" r:id="rId9"/>
    <p:sldId id="277" r:id="rId10"/>
    <p:sldId id="271" r:id="rId11"/>
    <p:sldId id="279" r:id="rId12"/>
    <p:sldId id="262" r:id="rId13"/>
    <p:sldId id="280" r:id="rId14"/>
    <p:sldId id="265" r:id="rId15"/>
    <p:sldId id="282" r:id="rId16"/>
    <p:sldId id="283" r:id="rId17"/>
    <p:sldId id="284" r:id="rId18"/>
    <p:sldId id="285" r:id="rId19"/>
    <p:sldId id="266" r:id="rId20"/>
    <p:sldId id="281" r:id="rId21"/>
    <p:sldId id="268" r:id="rId22"/>
    <p:sldId id="26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9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0" autoAdjust="0"/>
    <p:restoredTop sz="94622" autoAdjust="0"/>
  </p:normalViewPr>
  <p:slideViewPr>
    <p:cSldViewPr>
      <p:cViewPr varScale="1">
        <p:scale>
          <a:sx n="58" d="100"/>
          <a:sy n="58" d="100"/>
        </p:scale>
        <p:origin x="27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21" Type="http://schemas.openxmlformats.org/officeDocument/2006/relationships/image" Target="../media/image24.png"/><Relationship Id="rId2" Type="http://schemas.openxmlformats.org/officeDocument/2006/relationships/image" Target="../media/image22.png"/><Relationship Id="rId20" Type="http://schemas.openxmlformats.org/officeDocument/2006/relationships/image" Target="../media/image23.jpeg"/><Relationship Id="rId1" Type="http://schemas.openxmlformats.org/officeDocument/2006/relationships/slideLayout" Target="../slideLayouts/slideLayout7.xml"/><Relationship Id="rId19" Type="http://schemas.openxmlformats.org/officeDocument/2006/relationships/image" Target="../media/image17.svg"/><Relationship Id="rId22"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2" Type="http://schemas.openxmlformats.org/officeDocument/2006/relationships/image" Target="../media/image29.jpeg"/><Relationship Id="rId2" Type="http://schemas.openxmlformats.org/officeDocument/2006/relationships/image" Target="../media/image28.png"/><Relationship Id="rId41" Type="http://schemas.openxmlformats.org/officeDocument/2006/relationships/image" Target="../media/image39.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3.mp3"/><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7.xml"/><Relationship Id="rId10" Type="http://schemas.openxmlformats.org/officeDocument/2006/relationships/image" Target="../media/image5.svg"/><Relationship Id="rId4" Type="http://schemas.openxmlformats.org/officeDocument/2006/relationships/audio" Target="../media/media3.mp3"/><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3.mp3"/><Relationship Id="rId7"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7.xml"/><Relationship Id="rId10" Type="http://schemas.openxmlformats.org/officeDocument/2006/relationships/image" Target="../media/image5.svg"/><Relationship Id="rId4" Type="http://schemas.openxmlformats.org/officeDocument/2006/relationships/audio" Target="../media/media3.mp3"/><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3.mp3"/><Relationship Id="rId7"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7.xml"/><Relationship Id="rId10" Type="http://schemas.openxmlformats.org/officeDocument/2006/relationships/image" Target="../media/image5.svg"/><Relationship Id="rId4" Type="http://schemas.openxmlformats.org/officeDocument/2006/relationships/audio" Target="../media/media3.mp3"/><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8" Type="http://schemas.openxmlformats.org/officeDocument/2006/relationships/image" Target="../media/image170.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10" Type="http://schemas.openxmlformats.org/officeDocument/2006/relationships/image" Target="../media/image8.png"/><Relationship Id="rId9" Type="http://schemas.openxmlformats.org/officeDocument/2006/relationships/image" Target="../media/image80.sv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4.png"/><Relationship Id="rId23" Type="http://schemas.openxmlformats.org/officeDocument/2006/relationships/image" Target="../media/image22.svg"/><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4.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68603" y="1477524"/>
            <a:ext cx="14350795" cy="733195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680202" y="5026801"/>
            <a:ext cx="3278390" cy="808571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5450" y="4777248"/>
            <a:ext cx="2933052" cy="896210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703024" y="-1197272"/>
            <a:ext cx="2437194" cy="2394543"/>
          </a:xfrm>
          <a:prstGeom prst="rect">
            <a:avLst/>
          </a:prstGeom>
        </p:spPr>
      </p:pic>
      <p:sp>
        <p:nvSpPr>
          <p:cNvPr id="10" name="TextBox 9"/>
          <p:cNvSpPr txBox="1"/>
          <p:nvPr/>
        </p:nvSpPr>
        <p:spPr>
          <a:xfrm>
            <a:off x="3390900" y="2718239"/>
            <a:ext cx="11506200" cy="3557512"/>
          </a:xfrm>
          <a:prstGeom prst="rect">
            <a:avLst/>
          </a:prstGeom>
          <a:noFill/>
        </p:spPr>
        <p:txBody>
          <a:bodyPr wrap="square" rtlCol="0">
            <a:spAutoFit/>
          </a:bodyPr>
          <a:lstStyle/>
          <a:p>
            <a:pPr algn="ctr">
              <a:lnSpc>
                <a:spcPct val="150000"/>
              </a:lnSpc>
            </a:pPr>
            <a:r>
              <a:rPr lang="en-US" sz="8000" b="1" dirty="0" smtClean="0">
                <a:solidFill>
                  <a:schemeClr val="bg1"/>
                </a:solidFill>
                <a:latin typeface="Arial" panose="020B0604020202020204" pitchFamily="34" charset="0"/>
                <a:cs typeface="Arial" panose="020B0604020202020204" pitchFamily="34" charset="0"/>
              </a:rPr>
              <a:t>CHÀO MỪNG CÁC EM ĐẾN VỚI BÀI HỌC MỚI</a:t>
            </a:r>
            <a:endParaRPr lang="en-US" sz="8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3049262"/>
            <a:ext cx="9601200" cy="6524863"/>
          </a:xfrm>
          <a:prstGeom prst="rect">
            <a:avLst/>
          </a:prstGeom>
        </p:spPr>
        <p:txBody>
          <a:bodyPr wrap="square">
            <a:spAutoFit/>
          </a:bodyPr>
          <a:lstStyle/>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Dừng </a:t>
            </a: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những việc đang làm để tập trung nghe người thân nói, chia sẻ.</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Dõi </a:t>
            </a: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theo cảm xúc của người </a:t>
            </a:r>
            <a:r>
              <a:rPr lang="de-DE"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nói</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Đặt </a:t>
            </a: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mình vào vị trí người thân để thấu hiểu.</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Nghe </a:t>
            </a: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với thiện chí và suy nghĩ tích cực là người thân luôn muốn tốt cho mình và họ cần được chia sẻ, cảm thông</a:t>
            </a:r>
            <a:r>
              <a:rPr lang="de-DE"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8" name="TextBox 7"/>
          <p:cNvSpPr txBox="1"/>
          <p:nvPr/>
        </p:nvSpPr>
        <p:spPr>
          <a:xfrm>
            <a:off x="5333999" y="647700"/>
            <a:ext cx="8001000" cy="1077218"/>
          </a:xfrm>
          <a:prstGeom prst="rect">
            <a:avLst/>
          </a:prstGeom>
          <a:noFill/>
        </p:spPr>
        <p:txBody>
          <a:bodyPr wrap="square" rtlCol="0">
            <a:spAutoFit/>
          </a:bodyPr>
          <a:lstStyle/>
          <a:p>
            <a:pPr algn="ctr"/>
            <a:r>
              <a:rPr lang="en-US" sz="6400" b="1" dirty="0" smtClean="0">
                <a:solidFill>
                  <a:srgbClr val="FF0000"/>
                </a:solidFill>
                <a:latin typeface="Arial" panose="020B0604020202020204" pitchFamily="34" charset="0"/>
                <a:cs typeface="Arial" panose="020B0604020202020204" pitchFamily="34" charset="0"/>
              </a:rPr>
              <a:t>KẾT LUẬN</a:t>
            </a:r>
            <a:endParaRPr lang="en-US" sz="6400" b="1" dirty="0">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1565386" y="1801118"/>
            <a:ext cx="15538228" cy="982513"/>
          </a:xfrm>
          <a:prstGeom prst="rect">
            <a:avLst/>
          </a:prstGeom>
        </p:spPr>
        <p:txBody>
          <a:bodyPr wrap="none">
            <a:spAutoFit/>
          </a:bodyPr>
          <a:lstStyle/>
          <a:p>
            <a:pPr algn="ctr">
              <a:lnSpc>
                <a:spcPct val="150000"/>
              </a:lnSpc>
              <a:spcBef>
                <a:spcPts val="600"/>
              </a:spcBef>
              <a:spcAft>
                <a:spcPts val="1000"/>
              </a:spcAft>
              <a:tabLst>
                <a:tab pos="90170" algn="l"/>
                <a:tab pos="180340" algn="l"/>
              </a:tabLst>
            </a:pPr>
            <a:r>
              <a:rPr lang="de-DE" sz="4400" dirty="0">
                <a:solidFill>
                  <a:srgbClr val="0070C0"/>
                </a:solidFill>
                <a:latin typeface="Arial" panose="020B0604020202020204" pitchFamily="34" charset="0"/>
                <a:ea typeface="Calibri" panose="020F0502020204030204" pitchFamily="34" charset="0"/>
                <a:cs typeface="Arial" panose="020B0604020202020204" pitchFamily="34" charset="0"/>
              </a:rPr>
              <a:t>Những yêu cầu lắng nghe tích cực người thân trong gia đình:</a:t>
            </a:r>
            <a:endParaRPr lang="en-US" sz="44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0972800" y="3239761"/>
            <a:ext cx="6553199" cy="6143863"/>
          </a:xfrm>
          <a:prstGeom prst="rect">
            <a:avLst/>
          </a:prstGeom>
        </p:spPr>
      </p:pic>
    </p:spTree>
    <p:extLst>
      <p:ext uri="{BB962C8B-B14F-4D97-AF65-F5344CB8AC3E}">
        <p14:creationId xmlns:p14="http://schemas.microsoft.com/office/powerpoint/2010/main" val="2679908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495300"/>
            <a:ext cx="16459200" cy="3826689"/>
          </a:xfrm>
          <a:prstGeom prst="rect">
            <a:avLst/>
          </a:prstGeom>
        </p:spPr>
        <p:txBody>
          <a:bodyPr wrap="square">
            <a:spAutoFit/>
          </a:bodyPr>
          <a:lstStyle/>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Chỗ </a:t>
            </a: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nào chưa chắc chắn hiểu đúng cần hỏi lại cho rõ, tránh hiểu lầm.</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Sau </a:t>
            </a: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khi nghe người thân nói hết hãy chia sẻ suy nghĩ và cảm xúc của mình một cách chân thành và thiện chí.</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Nếu </a:t>
            </a: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có gì còn khúc mắc nên thật lòng giải bày.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88492" y="4762500"/>
            <a:ext cx="5448300" cy="5029200"/>
          </a:xfrm>
          <a:prstGeom prst="rect">
            <a:avLst/>
          </a:prstGeom>
        </p:spPr>
      </p:pic>
      <p:pic>
        <p:nvPicPr>
          <p:cNvPr id="2052" name="Picture 4" descr="9 bước nói chuyện với con có thể thay đổi cả cuộc đời trẻ | Tin tức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4092" y="4762500"/>
            <a:ext cx="5669708" cy="502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8603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barn(inVertical)">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53" y="190500"/>
            <a:ext cx="2667000" cy="1614747"/>
          </a:xfrm>
          <a:prstGeom prst="rect">
            <a:avLst/>
          </a:prstGeom>
        </p:spPr>
      </p:pic>
      <p:sp>
        <p:nvSpPr>
          <p:cNvPr id="24" name="Rectangle 23"/>
          <p:cNvSpPr/>
          <p:nvPr/>
        </p:nvSpPr>
        <p:spPr>
          <a:xfrm>
            <a:off x="3124200" y="1521127"/>
            <a:ext cx="13140136" cy="1200329"/>
          </a:xfrm>
          <a:prstGeom prst="rect">
            <a:avLst/>
          </a:prstGeom>
        </p:spPr>
        <p:txBody>
          <a:bodyPr wrap="none">
            <a:spAutoFit/>
          </a:bodyPr>
          <a:lstStyle/>
          <a:p>
            <a:pPr algn="ctr">
              <a:lnSpc>
                <a:spcPct val="150000"/>
              </a:lnSpc>
              <a:spcBef>
                <a:spcPts val="300"/>
              </a:spcBef>
              <a:spcAft>
                <a:spcPts val="300"/>
              </a:spcAft>
            </a:pP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2.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Sắm</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vai</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thể</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hiện</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cách</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lắng</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nghe</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tích</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cực</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685800" y="2888726"/>
            <a:ext cx="10210800" cy="6683881"/>
          </a:xfrm>
          <a:prstGeom prst="rect">
            <a:avLst/>
          </a:prstGeom>
        </p:spPr>
        <p:txBody>
          <a:bodyPr wrap="square">
            <a:spAutoFit/>
          </a:bodyPr>
          <a:lstStyle/>
          <a:p>
            <a:pPr algn="ctr">
              <a:lnSpc>
                <a:spcPct val="150000"/>
              </a:lnSpc>
              <a:spcAft>
                <a:spcPts val="10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huống</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1:</a:t>
            </a:r>
            <a:endPar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en-US" sz="4000" dirty="0">
                <a:latin typeface="Arial" panose="020B0604020202020204" pitchFamily="34" charset="0"/>
                <a:ea typeface="Calibri" panose="020F0502020204030204" pitchFamily="34" charset="0"/>
                <a:cs typeface="Arial" panose="020B0604020202020204" pitchFamily="34" charset="0"/>
              </a:rPr>
              <a:t>Do ham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trò</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Hảo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giúp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lo </a:t>
            </a:r>
            <a:r>
              <a:rPr lang="en-US" sz="4000" dirty="0" err="1">
                <a:latin typeface="Arial" panose="020B0604020202020204" pitchFamily="34" charset="0"/>
                <a:ea typeface="Calibri" panose="020F0502020204030204" pitchFamily="34" charset="0"/>
                <a:cs typeface="Arial" panose="020B0604020202020204" pitchFamily="34" charset="0"/>
              </a:rPr>
              <a:t>lắng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Hảo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đây</a:t>
            </a:r>
            <a:r>
              <a:rPr lang="en-US" sz="4000" dirty="0">
                <a:latin typeface="Arial" panose="020B0604020202020204" pitchFamily="34" charset="0"/>
                <a:ea typeface="Calibri" panose="020F0502020204030204" pitchFamily="34" charset="0"/>
                <a:cs typeface="Arial" panose="020B0604020202020204" pitchFamily="34" charset="0"/>
              </a:rPr>
              <a:t> con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buồn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Từ</a:t>
            </a:r>
            <a:r>
              <a:rPr lang="en-US" sz="4000" dirty="0">
                <a:latin typeface="Arial" panose="020B0604020202020204" pitchFamily="34" charset="0"/>
                <a:ea typeface="Calibri" panose="020F0502020204030204" pitchFamily="34" charset="0"/>
                <a:cs typeface="Arial" panose="020B0604020202020204" pitchFamily="34" charset="0"/>
              </a:rPr>
              <a:t> nay, con </a:t>
            </a:r>
            <a:r>
              <a:rPr lang="en-US" sz="4000" dirty="0" err="1">
                <a:latin typeface="Arial" panose="020B0604020202020204" pitchFamily="34" charset="0"/>
                <a:ea typeface="Calibri" panose="020F0502020204030204" pitchFamily="34" charset="0"/>
                <a:cs typeface="Arial" panose="020B0604020202020204" pitchFamily="34" charset="0"/>
              </a:rPr>
              <a:t>chỉ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trỏ</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hoàn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xong</a:t>
            </a:r>
            <a:r>
              <a:rPr lang="en-US"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3074" name="Picture 2" descr="Bạn lo lắng về việc con mình nghiện game? Chuyên gia: Bạn có thể thử ba  phương pháp sau"/>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430000" y="4381500"/>
            <a:ext cx="6365715" cy="43131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72200" y="381897"/>
            <a:ext cx="6096000" cy="1077218"/>
          </a:xfrm>
          <a:prstGeom prst="rect">
            <a:avLst/>
          </a:prstGeom>
          <a:noFill/>
        </p:spPr>
        <p:txBody>
          <a:bodyPr wrap="square" rtlCol="0">
            <a:spAutoFit/>
          </a:bodyPr>
          <a:lstStyle/>
          <a:p>
            <a:pPr algn="ctr"/>
            <a:r>
              <a:rPr lang="vi-VN" sz="6400" b="1" dirty="0" smtClean="0">
                <a:solidFill>
                  <a:schemeClr val="accent6">
                    <a:lumMod val="75000"/>
                  </a:schemeClr>
                </a:solidFill>
                <a:latin typeface="Arial" panose="020B0604020202020204" pitchFamily="34" charset="0"/>
                <a:cs typeface="Arial" panose="020B0604020202020204" pitchFamily="34" charset="0"/>
              </a:rPr>
              <a:t>LUYỆN TẬP</a:t>
            </a:r>
            <a:endParaRPr lang="en-US" sz="6400" b="1"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wipe(down)">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4400" y="419100"/>
            <a:ext cx="11963400" cy="4837222"/>
          </a:xfrm>
          <a:prstGeom prst="rect">
            <a:avLst/>
          </a:prstGeom>
        </p:spPr>
        <p:txBody>
          <a:bodyPr wrap="square">
            <a:spAutoFit/>
          </a:bodyPr>
          <a:lstStyle/>
          <a:p>
            <a:pPr algn="just">
              <a:lnSpc>
                <a:spcPct val="150000"/>
              </a:lnSpc>
              <a:spcAft>
                <a:spcPts val="1000"/>
              </a:spcAft>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huống</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2:</a:t>
            </a:r>
          </a:p>
          <a:p>
            <a:pPr algn="just">
              <a:lnSpc>
                <a:spcPct val="150000"/>
              </a:lnSpc>
              <a:spcAft>
                <a:spcPts val="1000"/>
              </a:spcAft>
            </a:pPr>
            <a:r>
              <a:rPr lang="en-US" sz="4000" dirty="0" err="1">
                <a:latin typeface="Arial" panose="020B0604020202020204" pitchFamily="34" charset="0"/>
                <a:ea typeface="Calibri" panose="020F0502020204030204" pitchFamily="34" charset="0"/>
                <a:cs typeface="Arial" panose="020B0604020202020204" pitchFamily="34" charset="0"/>
              </a:rPr>
              <a:t>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muốn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trở</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công</a:t>
            </a:r>
            <a:r>
              <a:rPr lang="en-US" sz="4000" dirty="0">
                <a:latin typeface="Arial" panose="020B0604020202020204" pitchFamily="34" charset="0"/>
                <a:ea typeface="Calibri" panose="020F0502020204030204" pitchFamily="34" charset="0"/>
                <a:cs typeface="Arial" panose="020B0604020202020204" pitchFamily="34" charset="0"/>
              </a:rPr>
              <a:t> an </a:t>
            </a:r>
            <a:r>
              <a:rPr lang="en-US" sz="4000" dirty="0" err="1">
                <a:latin typeface="Arial" panose="020B0604020202020204" pitchFamily="34" charset="0"/>
                <a:ea typeface="Calibri" panose="020F0502020204030204" pitchFamily="34" charset="0"/>
                <a:cs typeface="Arial" panose="020B0604020202020204" pitchFamily="34" charset="0"/>
              </a:rPr>
              <a:t>nhưng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rằng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hợp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khuyên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theo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thây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đặt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tỏ</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chịu</a:t>
            </a:r>
            <a:r>
              <a:rPr lang="en-US" sz="4000" dirty="0">
                <a:latin typeface="Arial" panose="020B0604020202020204" pitchFamily="34" charset="0"/>
                <a:ea typeface="Calibri" panose="020F0502020204030204" pitchFamily="34" charset="0"/>
                <a:cs typeface="Arial" panose="020B0604020202020204" pitchFamily="34" charset="0"/>
              </a:rPr>
              <a:t>.</a:t>
            </a:r>
          </a:p>
        </p:txBody>
      </p:sp>
      <p:pic>
        <p:nvPicPr>
          <p:cNvPr id="6"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219200" y="190500"/>
            <a:ext cx="3048000" cy="4936032"/>
          </a:xfrm>
          <a:prstGeom prst="rect">
            <a:avLst/>
          </a:prstGeom>
        </p:spPr>
      </p:pic>
      <p:pic>
        <p:nvPicPr>
          <p:cNvPr id="4098" name="Picture 2" descr="Trẻ không chào hỏi mọi người có phải là trẻ hư ?"/>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00796" y="5753100"/>
            <a:ext cx="5486400" cy="40208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21"/>
          <a:srcRect l="11259"/>
          <a:stretch/>
        </p:blipFill>
        <p:spPr>
          <a:xfrm>
            <a:off x="604796" y="5753100"/>
            <a:ext cx="5405396" cy="4020856"/>
          </a:xfrm>
          <a:prstGeom prst="rect">
            <a:avLst/>
          </a:prstGeom>
        </p:spPr>
      </p:pic>
      <p:pic>
        <p:nvPicPr>
          <p:cNvPr id="4102" name="Picture 6" descr="Bộ tranh vẽ đa sắc màu về Công an nhân dân Việt Nam"/>
          <p:cNvPicPr>
            <a:picLocks noChangeAspect="1" noChangeArrowheads="1"/>
          </p:cNvPicPr>
          <p:nvPr/>
        </p:nvPicPr>
        <p:blipFill rotWithShape="1">
          <a:blip r:embed="rId22">
            <a:extLst>
              <a:ext uri="{28A0092B-C50C-407E-A947-70E740481C1C}">
                <a14:useLocalDpi xmlns:a14="http://schemas.microsoft.com/office/drawing/2010/main" val="0"/>
              </a:ext>
            </a:extLst>
          </a:blip>
          <a:srcRect l="6942" r="6766"/>
          <a:stretch/>
        </p:blipFill>
        <p:spPr bwMode="auto">
          <a:xfrm>
            <a:off x="12877800" y="5753100"/>
            <a:ext cx="4795796" cy="402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838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wipe(down)">
                                      <p:cBhvr>
                                        <p:cTn id="22" dur="500"/>
                                        <p:tgtEl>
                                          <p:spTgt spid="409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barn(inVertical)">
                                      <p:cBhvr>
                                        <p:cTn id="2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342900"/>
            <a:ext cx="13944600" cy="4006225"/>
          </a:xfrm>
          <a:prstGeom prst="rect">
            <a:avLst/>
          </a:prstGeom>
        </p:spPr>
        <p:txBody>
          <a:bodyPr wrap="square">
            <a:spAutoFit/>
          </a:bodyPr>
          <a:lstStyle/>
          <a:p>
            <a:pPr algn="ctr">
              <a:lnSpc>
                <a:spcPct val="150000"/>
              </a:lnSpc>
              <a:spcAft>
                <a:spcPts val="1000"/>
              </a:spcAft>
            </a:pP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Xử</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lí</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tình</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huống</a:t>
            </a:r>
            <a:endParaRPr lang="en-US" sz="4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10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huống</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1: </a:t>
            </a:r>
            <a:r>
              <a:rPr lang="en-US" sz="4000" dirty="0" err="1" smtClean="0">
                <a:latin typeface="Arial" panose="020B0604020202020204" pitchFamily="34" charset="0"/>
                <a:ea typeface="Calibri" panose="020F0502020204030204" pitchFamily="34" charset="0"/>
                <a:cs typeface="Arial" panose="020B0604020202020204" pitchFamily="34" charset="0"/>
              </a:rPr>
              <a:t>Hảo</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xin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đây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quá</a:t>
            </a:r>
            <a:r>
              <a:rPr lang="en-US" sz="4000" dirty="0">
                <a:latin typeface="Arial" panose="020B0604020202020204" pitchFamily="34" charset="0"/>
                <a:ea typeface="Calibri" panose="020F0502020204030204" pitchFamily="34" charset="0"/>
                <a:cs typeface="Arial" panose="020B0604020202020204" pitchFamily="34" charset="0"/>
              </a:rPr>
              <a:t> ham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bỏ</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bê</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sẽ</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phép</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126" name="Picture 6" descr="Những câu khẩu hiệu hay về học tập - QuanTriMa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914900"/>
            <a:ext cx="5160420" cy="480605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ách xử lý khi con không chịu học mà bố mẹ cần biết | Blacasa 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4914900"/>
            <a:ext cx="6629400" cy="48063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barn(inVertical)">
                                      <p:cBhvr>
                                        <p:cTn id="19" dur="500"/>
                                        <p:tgtEl>
                                          <p:spTgt spid="512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128"/>
                                        </p:tgtEl>
                                        <p:attrNameLst>
                                          <p:attrName>style.visibility</p:attrName>
                                        </p:attrNameLst>
                                      </p:cBhvr>
                                      <p:to>
                                        <p:strVal val="visible"/>
                                      </p:to>
                                    </p:set>
                                    <p:animEffect transition="in" filter="randombar(horizontal)">
                                      <p:cBhvr>
                                        <p:cTn id="24"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14800707" y="6171507"/>
            <a:ext cx="3487293" cy="4114800"/>
          </a:xfrm>
          <a:prstGeom prst="rect">
            <a:avLst/>
          </a:prstGeom>
        </p:spPr>
      </p:pic>
      <p:sp>
        <p:nvSpPr>
          <p:cNvPr id="4" name="Rectangle 3"/>
          <p:cNvSpPr/>
          <p:nvPr/>
        </p:nvSpPr>
        <p:spPr>
          <a:xfrm>
            <a:off x="1447800" y="651300"/>
            <a:ext cx="15392400" cy="2862322"/>
          </a:xfrm>
          <a:prstGeom prst="rect">
            <a:avLst/>
          </a:prstGeom>
        </p:spPr>
        <p:txBody>
          <a:bodyPr wrap="square">
            <a:spAutoFit/>
          </a:bodyPr>
          <a:lstStyle/>
          <a:p>
            <a:pPr algn="just">
              <a:lnSpc>
                <a:spcPct val="150000"/>
              </a:lnSpc>
              <a:spcAft>
                <a:spcPts val="10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huống</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2: </a:t>
            </a:r>
            <a:r>
              <a:rPr lang="en-US" sz="4000" dirty="0" err="1" smtClean="0">
                <a:latin typeface="Arial" panose="020B0604020202020204" pitchFamily="34" charset="0"/>
                <a:ea typeface="Calibri" panose="020F0502020204030204" pitchFamily="34" charset="0"/>
                <a:cs typeface="Arial" panose="020B0604020202020204" pitchFamily="34" charset="0"/>
              </a:rPr>
              <a:t>Hương</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thẳng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thắn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tỏ</a:t>
            </a:r>
            <a:r>
              <a:rPr lang="en-US" sz="4000" dirty="0">
                <a:latin typeface="Arial" panose="020B0604020202020204" pitchFamily="34" charset="0"/>
                <a:ea typeface="Calibri" panose="020F0502020204030204" pitchFamily="34" charset="0"/>
                <a:cs typeface="Arial" panose="020B0604020202020204" pitchFamily="34" charset="0"/>
              </a:rPr>
              <a:t> ý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bản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nghiệp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muốn</a:t>
            </a:r>
            <a:r>
              <a:rPr lang="en-US" sz="4000" dirty="0">
                <a:latin typeface="Arial" panose="020B0604020202020204" pitchFamily="34" charset="0"/>
                <a:ea typeface="Calibri" panose="020F0502020204030204" pitchFamily="34" charset="0"/>
                <a:cs typeface="Arial" panose="020B0604020202020204" pitchFamily="34" charset="0"/>
              </a:rPr>
              <a:t>, hi </a:t>
            </a:r>
            <a:r>
              <a:rPr lang="en-US" sz="4000" dirty="0" err="1">
                <a:latin typeface="Arial" panose="020B0604020202020204" pitchFamily="34" charset="0"/>
                <a:ea typeface="Calibri" panose="020F0502020204030204" pitchFamily="34" charset="0"/>
                <a:cs typeface="Arial" panose="020B0604020202020204" pitchFamily="34" charset="0"/>
              </a:rPr>
              <a:t>vọng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ủng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quyết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định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mình</a:t>
            </a:r>
            <a:r>
              <a:rPr lang="en-US"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6146" name="Picture 2" descr="Phạm Hoan: Tranh minh họa : Bé Mai ở nhà- Chú giải phóng quân."/>
          <p:cNvPicPr>
            <a:picLocks noChangeAspect="1" noChangeArrowheads="1"/>
          </p:cNvPicPr>
          <p:nvPr/>
        </p:nvPicPr>
        <p:blipFill rotWithShape="1">
          <a:blip r:embed="rId42">
            <a:extLst>
              <a:ext uri="{28A0092B-C50C-407E-A947-70E740481C1C}">
                <a14:useLocalDpi xmlns:a14="http://schemas.microsoft.com/office/drawing/2010/main" val="0"/>
              </a:ext>
            </a:extLst>
          </a:blip>
          <a:srcRect r="-197" b="6250"/>
          <a:stretch/>
        </p:blipFill>
        <p:spPr bwMode="auto">
          <a:xfrm>
            <a:off x="4495800" y="3775500"/>
            <a:ext cx="8382000" cy="59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090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barn(inVertical)">
                                      <p:cBhvr>
                                        <p:cTn id="1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A19ECB77-B032-4E88-B15F-FDAE0101D1A8}"/>
              </a:ext>
            </a:extLst>
          </p:cNvPr>
          <p:cNvSpPr txBox="1"/>
          <p:nvPr/>
        </p:nvSpPr>
        <p:spPr>
          <a:xfrm>
            <a:off x="4543538" y="855903"/>
            <a:ext cx="9200925" cy="1025922"/>
          </a:xfrm>
          <a:prstGeom prst="rect">
            <a:avLst/>
          </a:prstGeom>
        </p:spPr>
        <p:txBody>
          <a:bodyPr wrap="square" lIns="0" tIns="0" rIns="0" bIns="0" rtlCol="0" anchor="t">
            <a:spAutoFit/>
          </a:bodyPr>
          <a:lstStyle/>
          <a:p>
            <a:pPr algn="ctr" defTabSz="914445">
              <a:lnSpc>
                <a:spcPts val="8001"/>
              </a:lnSpc>
              <a:spcBef>
                <a:spcPct val="0"/>
              </a:spcBef>
            </a:pPr>
            <a:r>
              <a:rPr lang="en-US" sz="6000" b="1" spc="-80" dirty="0">
                <a:solidFill>
                  <a:srgbClr val="000000"/>
                </a:solidFill>
                <a:latin typeface="Arial" panose="020B0604020202020204" pitchFamily="34" charset="0"/>
                <a:cs typeface="Arial" panose="020B0604020202020204" pitchFamily="34" charset="0"/>
              </a:rPr>
              <a:t>TRÒ CHƠI TRẮC NGHIỆM</a:t>
            </a:r>
          </a:p>
        </p:txBody>
      </p:sp>
      <p:sp>
        <p:nvSpPr>
          <p:cNvPr id="2" name="Câu hỏi">
            <a:extLst>
              <a:ext uri="{FF2B5EF4-FFF2-40B4-BE49-F238E27FC236}">
                <a16:creationId xmlns:a16="http://schemas.microsoft.com/office/drawing/2014/main" id="{4ADFFF1A-F500-CC57-185E-00F4826D0836}"/>
              </a:ext>
            </a:extLst>
          </p:cNvPr>
          <p:cNvSpPr/>
          <p:nvPr/>
        </p:nvSpPr>
        <p:spPr>
          <a:xfrm>
            <a:off x="1821872" y="209896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srgbClr val="FF0000"/>
                </a:solidFill>
                <a:latin typeface="Arial" panose="020B0604020202020204" pitchFamily="34" charset="0"/>
                <a:cs typeface="Arial" panose="020B0604020202020204" pitchFamily="34" charset="0"/>
              </a:rPr>
              <a:t>Câu </a:t>
            </a:r>
            <a:r>
              <a:rPr lang="vi-VN" sz="4400" b="1" noProof="1">
                <a:solidFill>
                  <a:srgbClr val="FF0000"/>
                </a:solidFill>
                <a:latin typeface="Arial" panose="020B0604020202020204" pitchFamily="34" charset="0"/>
                <a:cs typeface="Arial" panose="020B0604020202020204" pitchFamily="34" charset="0"/>
              </a:rPr>
              <a:t>hỏi </a:t>
            </a:r>
            <a:r>
              <a:rPr lang="vi-VN" sz="4400" b="1" noProof="1" smtClean="0">
                <a:solidFill>
                  <a:srgbClr val="FF0000"/>
                </a:solidFill>
                <a:latin typeface="Arial" panose="020B0604020202020204" pitchFamily="34" charset="0"/>
                <a:cs typeface="Arial" panose="020B0604020202020204" pitchFamily="34" charset="0"/>
              </a:rPr>
              <a:t>1: </a:t>
            </a:r>
            <a:r>
              <a:rPr lang="vi-VN" sz="4400" noProof="1" smtClean="0">
                <a:solidFill>
                  <a:schemeClr val="tx1"/>
                </a:solidFill>
                <a:latin typeface="Arial" panose="020B0604020202020204" pitchFamily="34" charset="0"/>
                <a:cs typeface="Arial" panose="020B0604020202020204" pitchFamily="34" charset="0"/>
              </a:rPr>
              <a:t>Việc nên làm khi lắng nghe tích cực ý kiến của người thân.</a:t>
            </a:r>
            <a:endParaRPr lang="vi-VN" sz="44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302327" y="5524500"/>
            <a:ext cx="7851292"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noProof="1">
                <a:solidFill>
                  <a:schemeClr val="tx1"/>
                </a:solidFill>
                <a:latin typeface="Arial" panose="020B0604020202020204" pitchFamily="34" charset="0"/>
                <a:cs typeface="Arial" panose="020B0604020202020204" pitchFamily="34" charset="0"/>
              </a:rPr>
              <a:t>A</a:t>
            </a:r>
            <a:r>
              <a:rPr lang="en-US" sz="3600" noProof="1" smtClean="0">
                <a:solidFill>
                  <a:schemeClr val="tx1"/>
                </a:solidFill>
                <a:latin typeface="Arial" panose="020B0604020202020204" pitchFamily="34" charset="0"/>
                <a:cs typeface="Arial" panose="020B0604020202020204" pitchFamily="34" charset="0"/>
              </a:rPr>
              <a:t>.</a:t>
            </a:r>
            <a:r>
              <a:rPr lang="vi-VN" sz="3600" noProof="1" smtClean="0">
                <a:solidFill>
                  <a:schemeClr val="tx1"/>
                </a:solidFill>
                <a:latin typeface="Arial" panose="020B0604020202020204" pitchFamily="34" charset="0"/>
                <a:cs typeface="Arial" panose="020B0604020202020204" pitchFamily="34" charset="0"/>
              </a:rPr>
              <a:t> Dừng việc đang làm tập trung nghe người thân chia sẻ.</a:t>
            </a:r>
            <a:endParaRPr lang="vi-VN" sz="36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302327" y="7976751"/>
            <a:ext cx="7851292"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noProof="1">
                <a:solidFill>
                  <a:schemeClr val="tx1"/>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vi-VN" sz="3600" noProof="1" smtClean="0">
                <a:solidFill>
                  <a:schemeClr val="tx1"/>
                </a:solidFill>
                <a:latin typeface="Arial" panose="020B0604020202020204" pitchFamily="34" charset="0"/>
                <a:cs typeface="Arial" panose="020B0604020202020204" pitchFamily="34" charset="0"/>
              </a:rPr>
              <a:t>Nghe cho có và không quan tâm</a:t>
            </a:r>
            <a:endParaRPr lang="vi-VN" sz="36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144000" y="5524500"/>
            <a:ext cx="7851292"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noProof="1">
                <a:solidFill>
                  <a:schemeClr val="tx1"/>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vi-VN" sz="3600" noProof="1" smtClean="0">
                <a:solidFill>
                  <a:schemeClr val="tx1"/>
                </a:solidFill>
                <a:latin typeface="Arial" panose="020B0604020202020204" pitchFamily="34" charset="0"/>
                <a:cs typeface="Arial" panose="020B0604020202020204" pitchFamily="34" charset="0"/>
              </a:rPr>
              <a:t>Vừa nghe vừa chơi điện thoại</a:t>
            </a:r>
            <a:endParaRPr lang="vi-VN" sz="36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143999" y="7976751"/>
            <a:ext cx="7851292"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D</a:t>
            </a:r>
            <a:r>
              <a:rPr lang="en-US" sz="3600" noProof="1">
                <a:solidFill>
                  <a:schemeClr val="tx1"/>
                </a:solidFill>
                <a:latin typeface="Arial" panose="020B0604020202020204" pitchFamily="34" charset="0"/>
                <a:cs typeface="Arial" panose="020B0604020202020204" pitchFamily="34" charset="0"/>
              </a:rPr>
              <a:t>. </a:t>
            </a:r>
            <a:r>
              <a:rPr lang="vi-VN" sz="3600" noProof="1" smtClean="0">
                <a:solidFill>
                  <a:schemeClr val="tx1"/>
                </a:solidFill>
                <a:latin typeface="Arial" panose="020B0604020202020204" pitchFamily="34" charset="0"/>
                <a:cs typeface="Arial" panose="020B0604020202020204" pitchFamily="34" charset="0"/>
              </a:rPr>
              <a:t>Bỏ đi và không nghe</a:t>
            </a:r>
            <a:endParaRPr lang="vi-VN" sz="36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66410" y="5965154"/>
            <a:ext cx="1476832"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232358" y="5931475"/>
            <a:ext cx="1471769"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232358" y="8406240"/>
            <a:ext cx="1471769"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270448" y="8406240"/>
            <a:ext cx="1471769"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1825355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noProof="1">
                <a:solidFill>
                  <a:schemeClr val="tx1"/>
                </a:solidFill>
                <a:latin typeface="Arial" panose="020B0604020202020204" pitchFamily="34" charset="0"/>
                <a:cs typeface="Arial" panose="020B0604020202020204" pitchFamily="34" charset="0"/>
              </a:rPr>
              <a:t>Câu </a:t>
            </a:r>
            <a:r>
              <a:rPr lang="vi-VN" sz="4800" noProof="1">
                <a:solidFill>
                  <a:schemeClr val="tx1"/>
                </a:solidFill>
                <a:latin typeface="Arial" panose="020B0604020202020204" pitchFamily="34" charset="0"/>
                <a:cs typeface="Arial" panose="020B0604020202020204" pitchFamily="34" charset="0"/>
              </a:rPr>
              <a:t>hỏi </a:t>
            </a:r>
            <a:r>
              <a:rPr lang="vi-VN" sz="4800" noProof="1" smtClean="0">
                <a:solidFill>
                  <a:schemeClr val="tx1"/>
                </a:solidFill>
                <a:latin typeface="Arial" panose="020B0604020202020204" pitchFamily="34" charset="0"/>
                <a:cs typeface="Arial" panose="020B0604020202020204" pitchFamily="34" charset="0"/>
              </a:rPr>
              <a:t>2: Việc không nên làm khi lắng nghe tích cực ý kiến người thân.</a:t>
            </a:r>
            <a:endParaRPr lang="vi-VN" sz="48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a:t>
            </a:r>
            <a:r>
              <a:rPr lang="en-US" sz="4800" noProof="1">
                <a:solidFill>
                  <a:schemeClr val="tx1"/>
                </a:solidFill>
                <a:latin typeface="Arial" panose="020B0604020202020204" pitchFamily="34" charset="0"/>
                <a:cs typeface="Arial" panose="020B0604020202020204" pitchFamily="34" charset="0"/>
              </a:rPr>
              <a:t>. </a:t>
            </a:r>
            <a:r>
              <a:rPr lang="vi-VN" sz="4800" noProof="1" smtClean="0">
                <a:solidFill>
                  <a:schemeClr val="tx1"/>
                </a:solidFill>
                <a:latin typeface="Arial" panose="020B0604020202020204" pitchFamily="34" charset="0"/>
                <a:cs typeface="Arial" panose="020B0604020202020204" pitchFamily="34" charset="0"/>
              </a:rPr>
              <a:t>Vừa nghe vừa xem tivi</a:t>
            </a:r>
            <a:endParaRPr lang="vi-VN" sz="48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a:t>
            </a:r>
            <a:r>
              <a:rPr lang="en-US" sz="4800" noProof="1">
                <a:solidFill>
                  <a:schemeClr val="tx1"/>
                </a:solidFill>
                <a:latin typeface="Arial" panose="020B0604020202020204" pitchFamily="34" charset="0"/>
                <a:cs typeface="Arial" panose="020B0604020202020204" pitchFamily="34" charset="0"/>
              </a:rPr>
              <a:t>. </a:t>
            </a:r>
            <a:r>
              <a:rPr lang="vi-VN" sz="4800" noProof="1" smtClean="0">
                <a:solidFill>
                  <a:schemeClr val="tx1"/>
                </a:solidFill>
                <a:latin typeface="Arial" panose="020B0604020202020204" pitchFamily="34" charset="0"/>
                <a:cs typeface="Arial" panose="020B0604020202020204" pitchFamily="34" charset="0"/>
              </a:rPr>
              <a:t>Chăm chú lắng nghe</a:t>
            </a:r>
            <a:endParaRPr lang="vi-VN" sz="48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a:t>
            </a:r>
            <a:r>
              <a:rPr lang="en-US" sz="4800" noProof="1">
                <a:solidFill>
                  <a:schemeClr val="tx1"/>
                </a:solidFill>
                <a:latin typeface="Arial" panose="020B0604020202020204" pitchFamily="34" charset="0"/>
                <a:cs typeface="Arial" panose="020B0604020202020204" pitchFamily="34" charset="0"/>
              </a:rPr>
              <a:t>. </a:t>
            </a:r>
            <a:r>
              <a:rPr lang="vi-VN" sz="4800" noProof="1" smtClean="0">
                <a:solidFill>
                  <a:schemeClr val="tx1"/>
                </a:solidFill>
                <a:latin typeface="Arial" panose="020B0604020202020204" pitchFamily="34" charset="0"/>
                <a:cs typeface="Arial" panose="020B0604020202020204" pitchFamily="34" charset="0"/>
              </a:rPr>
              <a:t>Thấu hiểu, quan tâm</a:t>
            </a:r>
            <a:endParaRPr lang="vi-VN" sz="48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a:t>
            </a:r>
            <a:r>
              <a:rPr lang="en-US" sz="4800" noProof="1">
                <a:solidFill>
                  <a:schemeClr val="tx1"/>
                </a:solidFill>
                <a:latin typeface="Arial" panose="020B0604020202020204" pitchFamily="34" charset="0"/>
                <a:cs typeface="Arial" panose="020B0604020202020204" pitchFamily="34" charset="0"/>
              </a:rPr>
              <a:t>. </a:t>
            </a:r>
            <a:r>
              <a:rPr lang="vi-VN" sz="4800" noProof="1" smtClean="0">
                <a:solidFill>
                  <a:schemeClr val="tx1"/>
                </a:solidFill>
                <a:latin typeface="Arial" panose="020B0604020202020204" pitchFamily="34" charset="0"/>
                <a:cs typeface="Arial" panose="020B0604020202020204" pitchFamily="34" charset="0"/>
              </a:rPr>
              <a:t>Thật lòng giãi bày</a:t>
            </a:r>
            <a:endParaRPr lang="vi-VN" sz="48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224650" y="7508202"/>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502227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9743076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noProof="1">
                <a:solidFill>
                  <a:schemeClr val="tx1"/>
                </a:solidFill>
                <a:latin typeface="Arial" panose="020B0604020202020204" pitchFamily="34" charset="0"/>
                <a:cs typeface="Arial" panose="020B0604020202020204" pitchFamily="34" charset="0"/>
              </a:rPr>
              <a:t>Câu </a:t>
            </a:r>
            <a:r>
              <a:rPr lang="vi-VN" sz="4800" noProof="1">
                <a:solidFill>
                  <a:schemeClr val="tx1"/>
                </a:solidFill>
                <a:latin typeface="Arial" panose="020B0604020202020204" pitchFamily="34" charset="0"/>
                <a:cs typeface="Arial" panose="020B0604020202020204" pitchFamily="34" charset="0"/>
              </a:rPr>
              <a:t>hỏi </a:t>
            </a:r>
            <a:r>
              <a:rPr lang="vi-VN" sz="4800" noProof="1" smtClean="0">
                <a:solidFill>
                  <a:schemeClr val="tx1"/>
                </a:solidFill>
                <a:latin typeface="Arial" panose="020B0604020202020204" pitchFamily="34" charset="0"/>
                <a:cs typeface="Arial" panose="020B0604020202020204" pitchFamily="34" charset="0"/>
              </a:rPr>
              <a:t>3: Bạn Nam lấy tiền mẹ cho đóng tiền học để đi chơi điện tử và bị bố mẹ phát hiện. Bạn Nam cần phải làm gì trong tình huống này.</a:t>
            </a:r>
            <a:endParaRPr lang="vi-VN" sz="48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a:t>
            </a:r>
            <a:r>
              <a:rPr lang="en-US" sz="4800" noProof="1">
                <a:solidFill>
                  <a:schemeClr val="tx1"/>
                </a:solidFill>
                <a:latin typeface="Arial" panose="020B0604020202020204" pitchFamily="34" charset="0"/>
                <a:cs typeface="Arial" panose="020B0604020202020204" pitchFamily="34" charset="0"/>
              </a:rPr>
              <a:t>. </a:t>
            </a:r>
            <a:r>
              <a:rPr lang="vi-VN" sz="4800" noProof="1" smtClean="0">
                <a:solidFill>
                  <a:schemeClr val="tx1"/>
                </a:solidFill>
                <a:latin typeface="Arial" panose="020B0604020202020204" pitchFamily="34" charset="0"/>
                <a:cs typeface="Arial" panose="020B0604020202020204" pitchFamily="34" charset="0"/>
              </a:rPr>
              <a:t>Ăn năn, xin lỗi bố mẹ và hứa không tái phạm.</a:t>
            </a:r>
            <a:endParaRPr lang="vi-VN" sz="48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a:t>
            </a:r>
            <a:r>
              <a:rPr lang="en-US" sz="4800" noProof="1">
                <a:solidFill>
                  <a:schemeClr val="tx1"/>
                </a:solidFill>
                <a:latin typeface="Arial" panose="020B0604020202020204" pitchFamily="34" charset="0"/>
                <a:cs typeface="Arial" panose="020B0604020202020204" pitchFamily="34" charset="0"/>
              </a:rPr>
              <a:t>. </a:t>
            </a:r>
            <a:r>
              <a:rPr lang="vi-VN" sz="4800" noProof="1" smtClean="0">
                <a:solidFill>
                  <a:schemeClr val="tx1"/>
                </a:solidFill>
                <a:latin typeface="Arial" panose="020B0604020202020204" pitchFamily="34" charset="0"/>
                <a:cs typeface="Arial" panose="020B0604020202020204" pitchFamily="34" charset="0"/>
              </a:rPr>
              <a:t>Bức xúc, khó chịu vì bị phát hiện</a:t>
            </a:r>
            <a:endParaRPr lang="vi-VN" sz="48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a:t>
            </a:r>
            <a:r>
              <a:rPr lang="en-US" sz="4800" noProof="1">
                <a:solidFill>
                  <a:schemeClr val="tx1"/>
                </a:solidFill>
                <a:latin typeface="Arial" panose="020B0604020202020204" pitchFamily="34" charset="0"/>
                <a:cs typeface="Arial" panose="020B0604020202020204" pitchFamily="34" charset="0"/>
              </a:rPr>
              <a:t>. </a:t>
            </a:r>
            <a:r>
              <a:rPr lang="vi-VN" sz="4800" noProof="1" smtClean="0">
                <a:solidFill>
                  <a:schemeClr val="tx1"/>
                </a:solidFill>
                <a:latin typeface="Arial" panose="020B0604020202020204" pitchFamily="34" charset="0"/>
                <a:cs typeface="Arial" panose="020B0604020202020204" pitchFamily="34" charset="0"/>
              </a:rPr>
              <a:t>Bỏ trốn</a:t>
            </a:r>
            <a:endParaRPr lang="vi-VN" sz="48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a:t>
            </a:r>
            <a:r>
              <a:rPr lang="en-US" sz="4800" noProof="1">
                <a:solidFill>
                  <a:schemeClr val="tx1"/>
                </a:solidFill>
                <a:latin typeface="Arial" panose="020B0604020202020204" pitchFamily="34" charset="0"/>
                <a:cs typeface="Arial" panose="020B0604020202020204" pitchFamily="34" charset="0"/>
              </a:rPr>
              <a:t>. </a:t>
            </a:r>
            <a:r>
              <a:rPr lang="vi-VN" sz="4800" noProof="1" smtClean="0">
                <a:solidFill>
                  <a:schemeClr val="tx1"/>
                </a:solidFill>
                <a:latin typeface="Arial" panose="020B0604020202020204" pitchFamily="34" charset="0"/>
                <a:cs typeface="Arial" panose="020B0604020202020204" pitchFamily="34" charset="0"/>
              </a:rPr>
              <a:t>Giận dỗi không ăn cơm</a:t>
            </a:r>
            <a:endParaRPr lang="vi-VN" sz="48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076643" y="505595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037101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054573" y="627446"/>
            <a:ext cx="6096000" cy="1077218"/>
          </a:xfrm>
          <a:prstGeom prst="rect">
            <a:avLst/>
          </a:prstGeom>
          <a:noFill/>
        </p:spPr>
        <p:txBody>
          <a:bodyPr wrap="square" rtlCol="0">
            <a:spAutoFit/>
          </a:bodyPr>
          <a:lstStyle/>
          <a:p>
            <a:pPr algn="ctr"/>
            <a:r>
              <a:rPr lang="en-US" sz="6400" b="1" dirty="0" smtClean="0">
                <a:solidFill>
                  <a:schemeClr val="accent6">
                    <a:lumMod val="75000"/>
                  </a:schemeClr>
                </a:solidFill>
                <a:latin typeface="Arial" panose="020B0604020202020204" pitchFamily="34" charset="0"/>
                <a:cs typeface="Arial" panose="020B0604020202020204" pitchFamily="34" charset="0"/>
              </a:rPr>
              <a:t>VẬN DỤNG</a:t>
            </a:r>
            <a:endParaRPr lang="en-US" sz="6400" b="1" dirty="0">
              <a:solidFill>
                <a:schemeClr val="accent6">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1060147" y="3309265"/>
            <a:ext cx="7601852" cy="5929828"/>
          </a:xfrm>
          <a:prstGeom prst="rect">
            <a:avLst/>
          </a:prstGeom>
        </p:spPr>
        <p:txBody>
          <a:bodyPr wrap="square">
            <a:spAutoFit/>
          </a:bodyPr>
          <a:lstStyle/>
          <a:p>
            <a:pPr algn="ctr">
              <a:lnSpc>
                <a:spcPct val="150000"/>
              </a:lnSpc>
              <a:spcBef>
                <a:spcPts val="600"/>
              </a:spcBef>
              <a:spcAft>
                <a:spcPts val="1000"/>
              </a:spcAft>
              <a:tabLst>
                <a:tab pos="90170" algn="l"/>
                <a:tab pos="180340" algn="l"/>
              </a:tabLst>
            </a:pPr>
            <a:r>
              <a:rPr lang="de-DE" sz="44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Hoạt động về nhà:</a:t>
            </a:r>
          </a:p>
          <a:p>
            <a:pPr algn="just">
              <a:lnSpc>
                <a:spcPct val="150000"/>
              </a:lnSpc>
              <a:spcBef>
                <a:spcPts val="600"/>
              </a:spcBef>
              <a:spcAft>
                <a:spcPts val="1000"/>
              </a:spcAft>
              <a:tabLst>
                <a:tab pos="90170" algn="l"/>
                <a:tab pos="180340" algn="l"/>
              </a:tabLst>
            </a:pPr>
            <a:r>
              <a:rPr lang="de-DE"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Thực </a:t>
            </a: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hiện lắng nghe tích cực người thân trong các tình huống hằng ngày, tiếp thu ý kiến xách đáng của họ và thay đổi những hành vi chưa phù hợp.</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1101573" y="1870267"/>
            <a:ext cx="16084853" cy="1063433"/>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de-DE" sz="4800" b="1" dirty="0">
                <a:solidFill>
                  <a:srgbClr val="0070C0"/>
                </a:solidFill>
                <a:latin typeface="Arial" panose="020B0604020202020204" pitchFamily="34" charset="0"/>
                <a:ea typeface="Calibri" panose="020F0502020204030204" pitchFamily="34" charset="0"/>
                <a:cs typeface="Arial" panose="020B0604020202020204" pitchFamily="34" charset="0"/>
              </a:rPr>
              <a:t>3. Rèn luyện kĩ năng lắng nghe tích cực trong gia đình</a:t>
            </a:r>
            <a:endParaRPr lang="en-US" sz="48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3467100"/>
            <a:ext cx="7755901" cy="610143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barn(inVertic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019800" y="266700"/>
            <a:ext cx="6096000" cy="1077218"/>
          </a:xfrm>
          <a:prstGeom prst="rect">
            <a:avLst/>
          </a:prstGeom>
          <a:noFill/>
        </p:spPr>
        <p:txBody>
          <a:bodyPr wrap="square" rtlCol="0">
            <a:spAutoFit/>
          </a:bodyPr>
          <a:lstStyle/>
          <a:p>
            <a:pPr algn="ctr"/>
            <a:r>
              <a:rPr lang="vi-VN" sz="6400" b="1" dirty="0" smtClean="0">
                <a:solidFill>
                  <a:srgbClr val="0070C0"/>
                </a:solidFill>
                <a:latin typeface="Arial" panose="020B0604020202020204" pitchFamily="34" charset="0"/>
                <a:cs typeface="Arial" panose="020B0604020202020204" pitchFamily="34" charset="0"/>
              </a:rPr>
              <a:t>KHỞI ĐỘNG</a:t>
            </a:r>
            <a:endParaRPr lang="en-US" sz="6400" b="1" dirty="0">
              <a:solidFill>
                <a:srgbClr val="0070C0"/>
              </a:solidFill>
              <a:latin typeface="Arial" panose="020B0604020202020204" pitchFamily="34" charset="0"/>
              <a:cs typeface="Arial" panose="020B0604020202020204" pitchFamily="34" charset="0"/>
            </a:endParaRPr>
          </a:p>
        </p:txBody>
      </p:sp>
      <p:pic>
        <p:nvPicPr>
          <p:cNvPr id="2" name="TÌNH HUỐNG - KĨ NĂNG LẮNG NGH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600" y="1638300"/>
            <a:ext cx="16306800" cy="8628846"/>
          </a:xfrm>
          <a:prstGeom prst="rect">
            <a:avLst/>
          </a:prstGeom>
        </p:spPr>
      </p:pic>
    </p:spTree>
    <p:extLst>
      <p:ext uri="{BB962C8B-B14F-4D97-AF65-F5344CB8AC3E}">
        <p14:creationId xmlns:p14="http://schemas.microsoft.com/office/powerpoint/2010/main" val="32975991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62641" y="1943100"/>
            <a:ext cx="4485559" cy="8343900"/>
          </a:xfrm>
          <a:prstGeom prst="rect">
            <a:avLst/>
          </a:prstGeom>
        </p:spPr>
      </p:pic>
      <p:sp>
        <p:nvSpPr>
          <p:cNvPr id="2" name="Rectangle 1"/>
          <p:cNvSpPr/>
          <p:nvPr/>
        </p:nvSpPr>
        <p:spPr>
          <a:xfrm>
            <a:off x="5410200" y="1565960"/>
            <a:ext cx="12115800" cy="8530540"/>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Lắng nghe tích cực là một kĩ năng cần thiết trong giao tiếp hằng ngày với người thân trong gia đình. Nó giúp mọi thành viên trong gia đình thấu hiểu, chia sẻ và đồng cảm với nhau, tạo nên sự gắn bó chặt chẽ và tạo dựng hạnh phúc bền vững của gia đình.</a:t>
            </a:r>
            <a:endParaRPr lang="en-US" sz="40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de-DE" sz="4000" i="1" dirty="0">
                <a:solidFill>
                  <a:srgbClr val="FF0000"/>
                </a:solidFill>
                <a:latin typeface="Arial" panose="020B0604020202020204" pitchFamily="34" charset="0"/>
                <a:ea typeface="Calibri" panose="020F0502020204030204" pitchFamily="34" charset="0"/>
                <a:cs typeface="Arial" panose="020B0604020202020204" pitchFamily="34" charset="0"/>
              </a:rPr>
              <a:t>Vì vậy, các em cẩn thường xuyên thực hiện các yêu cầu thể hiện sự lắng nghe tích cực và thường xuyên rên luyện để có kĩ năng lắng nghe tích cực các thành viên trong gia đình.</a:t>
            </a:r>
            <a:endParaRPr lang="en-US" sz="4000" i="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7924800" y="419100"/>
            <a:ext cx="7658100" cy="1077218"/>
          </a:xfrm>
          <a:prstGeom prst="rect">
            <a:avLst/>
          </a:prstGeom>
          <a:noFill/>
        </p:spPr>
        <p:txBody>
          <a:bodyPr wrap="square" rtlCol="0">
            <a:spAutoFit/>
          </a:bodyPr>
          <a:lstStyle/>
          <a:p>
            <a:pPr algn="ctr"/>
            <a:r>
              <a:rPr lang="en-US" sz="6400" b="1" dirty="0" smtClean="0">
                <a:solidFill>
                  <a:schemeClr val="accent6">
                    <a:lumMod val="75000"/>
                  </a:schemeClr>
                </a:solidFill>
                <a:latin typeface="Arial" panose="020B0604020202020204" pitchFamily="34" charset="0"/>
                <a:cs typeface="Arial" panose="020B0604020202020204" pitchFamily="34" charset="0"/>
              </a:rPr>
              <a:t>KẾT LUẬN CHUNG</a:t>
            </a:r>
            <a:endParaRPr lang="en-US" sz="64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29311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428177" y="1905908"/>
            <a:ext cx="5089405" cy="7648012"/>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122" y="81957"/>
            <a:ext cx="2437194" cy="2394543"/>
          </a:xfrm>
          <a:prstGeom prst="rect">
            <a:avLst/>
          </a:prstGeom>
        </p:spPr>
      </p:pic>
      <p:sp>
        <p:nvSpPr>
          <p:cNvPr id="22" name="Google Shape;2902;p52"/>
          <p:cNvSpPr txBox="1">
            <a:spLocks/>
          </p:cNvSpPr>
          <p:nvPr/>
        </p:nvSpPr>
        <p:spPr>
          <a:xfrm>
            <a:off x="2257742" y="1392844"/>
            <a:ext cx="12595584" cy="822388"/>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6400" b="1" dirty="0" smtClean="0">
                <a:latin typeface="Arial" panose="020B0604020202020204" pitchFamily="34" charset="0"/>
                <a:cs typeface="Arial" panose="020B0604020202020204" pitchFamily="34" charset="0"/>
              </a:rPr>
              <a:t>HƯỚNG DẪN VỀ NHÀ</a:t>
            </a:r>
            <a:endParaRPr lang="vi-VN" sz="6400" b="1" dirty="0">
              <a:latin typeface="Arial" panose="020B0604020202020204" pitchFamily="34" charset="0"/>
              <a:cs typeface="Arial" panose="020B0604020202020204" pitchFamily="34" charset="0"/>
            </a:endParaRPr>
          </a:p>
        </p:txBody>
      </p:sp>
      <p:grpSp>
        <p:nvGrpSpPr>
          <p:cNvPr id="23" name="Google Shape;2907;p52"/>
          <p:cNvGrpSpPr/>
          <p:nvPr/>
        </p:nvGrpSpPr>
        <p:grpSpPr>
          <a:xfrm>
            <a:off x="3093340" y="4597850"/>
            <a:ext cx="697607" cy="934072"/>
            <a:chOff x="3601939" y="4161192"/>
            <a:chExt cx="275178" cy="388912"/>
          </a:xfrm>
        </p:grpSpPr>
        <p:sp>
          <p:nvSpPr>
            <p:cNvPr id="24" name="Google Shape;2908;p52"/>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5" name="Google Shape;2909;p52"/>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6" name="Google Shape;2910;p52"/>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7" name="Google Shape;2911;p52"/>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8" name="Google Shape;2912;p52"/>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9" name="Google Shape;2913;p52"/>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0" name="Google Shape;2914;p52"/>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1" name="Google Shape;2915;p52"/>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2" name="Google Shape;2916;p52"/>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3" name="Google Shape;2917;p52"/>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nvGrpSpPr>
          <p:cNvPr id="34" name="Google Shape;2918;p52"/>
          <p:cNvGrpSpPr/>
          <p:nvPr/>
        </p:nvGrpSpPr>
        <p:grpSpPr>
          <a:xfrm>
            <a:off x="8056296" y="4614199"/>
            <a:ext cx="999873" cy="911306"/>
            <a:chOff x="5812588" y="2708991"/>
            <a:chExt cx="612637" cy="597721"/>
          </a:xfrm>
        </p:grpSpPr>
        <p:sp>
          <p:nvSpPr>
            <p:cNvPr id="35" name="Google Shape;2919;p52"/>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nvGrpSpPr>
            <p:cNvPr id="36" name="Google Shape;2920;p52"/>
            <p:cNvGrpSpPr/>
            <p:nvPr/>
          </p:nvGrpSpPr>
          <p:grpSpPr>
            <a:xfrm>
              <a:off x="5812588" y="2708991"/>
              <a:ext cx="612637" cy="597721"/>
              <a:chOff x="5802038" y="2708991"/>
              <a:chExt cx="612637" cy="597721"/>
            </a:xfrm>
          </p:grpSpPr>
          <p:sp>
            <p:nvSpPr>
              <p:cNvPr id="37" name="Google Shape;2921;p52"/>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8" name="Google Shape;2922;p52"/>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9" name="Google Shape;2923;p52"/>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0" name="Google Shape;2924;p52"/>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1" name="Google Shape;2925;p52"/>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2" name="Google Shape;2926;p52"/>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3" name="Google Shape;2927;p52"/>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4" name="Google Shape;2928;p52"/>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5" name="Google Shape;2929;p52"/>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grpSp>
        <p:nvGrpSpPr>
          <p:cNvPr id="46" name="Google Shape;3053;p54"/>
          <p:cNvGrpSpPr/>
          <p:nvPr/>
        </p:nvGrpSpPr>
        <p:grpSpPr>
          <a:xfrm>
            <a:off x="13392394" y="4598658"/>
            <a:ext cx="999868" cy="934073"/>
            <a:chOff x="3508282" y="3810341"/>
            <a:chExt cx="351644" cy="351959"/>
          </a:xfrm>
        </p:grpSpPr>
        <p:sp>
          <p:nvSpPr>
            <p:cNvPr id="47" name="Google Shape;3054;p54"/>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8" name="Google Shape;3055;p54"/>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9" name="Google Shape;3056;p54"/>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0" name="Google Shape;3057;p54"/>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1" name="Google Shape;3058;p54"/>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2" name="Google Shape;3059;p54"/>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3" name="Google Shape;3060;p54"/>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4" name="Google Shape;3061;p54"/>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5" name="Google Shape;3062;p54"/>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6" name="Google Shape;3063;p54"/>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7" name="Google Shape;3064;p54"/>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8" name="Google Shape;3065;p54"/>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9" name="Google Shape;3066;p54"/>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sp>
        <p:nvSpPr>
          <p:cNvPr id="60" name="Rectangle 59"/>
          <p:cNvSpPr/>
          <p:nvPr/>
        </p:nvSpPr>
        <p:spPr>
          <a:xfrm>
            <a:off x="1295400" y="5995341"/>
            <a:ext cx="4293488" cy="193899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61" name="Rectangle 60"/>
          <p:cNvSpPr/>
          <p:nvPr/>
        </p:nvSpPr>
        <p:spPr>
          <a:xfrm>
            <a:off x="6588596" y="5984512"/>
            <a:ext cx="4235769" cy="193899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SBT</a:t>
            </a:r>
            <a:endParaRPr lang="en-US" sz="4000" dirty="0">
              <a:latin typeface="Arial" panose="020B0604020202020204" pitchFamily="34" charset="0"/>
              <a:cs typeface="Arial" panose="020B0604020202020204" pitchFamily="34" charset="0"/>
            </a:endParaRPr>
          </a:p>
        </p:txBody>
      </p:sp>
      <p:sp>
        <p:nvSpPr>
          <p:cNvPr id="62" name="Rectangle 61"/>
          <p:cNvSpPr/>
          <p:nvPr/>
        </p:nvSpPr>
        <p:spPr>
          <a:xfrm>
            <a:off x="11283529" y="6023908"/>
            <a:ext cx="4916863" cy="1938992"/>
          </a:xfrm>
          <a:prstGeom prst="rect">
            <a:avLst/>
          </a:prstGeom>
        </p:spPr>
        <p:txBody>
          <a:bodyPr wrap="square">
            <a:spAutoFit/>
          </a:bodyPr>
          <a:lstStyle/>
          <a:p>
            <a:pPr algn="ctr">
              <a:lnSpc>
                <a:spcPct val="150000"/>
              </a:lnSpc>
            </a:pPr>
            <a:r>
              <a:rPr lang="en-US" sz="4000" dirty="0" err="1" smtClean="0">
                <a:latin typeface="Arial" panose="020B0604020202020204" pitchFamily="34" charset="0"/>
                <a:cs typeface="Arial" panose="020B0604020202020204" pitchFamily="34" charset="0"/>
              </a:rPr>
              <a:t>Đọc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chuẩn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mới</a:t>
            </a:r>
            <a:endParaRPr lang="en-US" sz="4000" dirty="0" smtClean="0">
              <a:latin typeface="Arial" panose="020B0604020202020204" pitchFamily="34" charset="0"/>
              <a:cs typeface="Arial" panose="020B0604020202020204" pitchFamily="34" charset="0"/>
            </a:endParaRPr>
          </a:p>
        </p:txBody>
      </p:sp>
      <p:sp>
        <p:nvSpPr>
          <p:cNvPr id="63" name="TextBox 62"/>
          <p:cNvSpPr txBox="1"/>
          <p:nvPr/>
        </p:nvSpPr>
        <p:spPr>
          <a:xfrm>
            <a:off x="2657608" y="2920172"/>
            <a:ext cx="1569071" cy="1477328"/>
          </a:xfrm>
          <a:prstGeom prst="rect">
            <a:avLst/>
          </a:prstGeom>
          <a:noFill/>
        </p:spPr>
        <p:txBody>
          <a:bodyPr wrap="square" rtlCol="0">
            <a:spAutoFit/>
          </a:bodyPr>
          <a:lstStyle/>
          <a:p>
            <a:pPr algn="ctr">
              <a:lnSpc>
                <a:spcPct val="150000"/>
              </a:lnSpc>
            </a:pPr>
            <a:r>
              <a:rPr lang="en-US" sz="6000" b="1" dirty="0" smtClean="0">
                <a:solidFill>
                  <a:srgbClr val="FF0000"/>
                </a:solidFill>
                <a:latin typeface="Arial" panose="020B0604020202020204" pitchFamily="34" charset="0"/>
                <a:cs typeface="Arial" panose="020B0604020202020204" pitchFamily="34" charset="0"/>
              </a:rPr>
              <a:t>01</a:t>
            </a:r>
            <a:endParaRPr lang="en-US" sz="6000" b="1" dirty="0">
              <a:solidFill>
                <a:srgbClr val="FF0000"/>
              </a:solidFill>
              <a:latin typeface="Arial" panose="020B0604020202020204" pitchFamily="34" charset="0"/>
              <a:cs typeface="Arial" panose="020B0604020202020204" pitchFamily="34" charset="0"/>
            </a:endParaRPr>
          </a:p>
        </p:txBody>
      </p:sp>
      <p:sp>
        <p:nvSpPr>
          <p:cNvPr id="64" name="TextBox 63"/>
          <p:cNvSpPr txBox="1"/>
          <p:nvPr/>
        </p:nvSpPr>
        <p:spPr>
          <a:xfrm>
            <a:off x="7770999" y="2972628"/>
            <a:ext cx="1569071" cy="1306255"/>
          </a:xfrm>
          <a:prstGeom prst="rect">
            <a:avLst/>
          </a:prstGeom>
          <a:noFill/>
        </p:spPr>
        <p:txBody>
          <a:bodyPr wrap="square" rtlCol="0">
            <a:spAutoFit/>
          </a:bodyPr>
          <a:lstStyle/>
          <a:p>
            <a:pPr algn="ctr">
              <a:lnSpc>
                <a:spcPct val="150000"/>
              </a:lnSpc>
            </a:pPr>
            <a:r>
              <a:rPr lang="en-US" sz="6000" b="1" dirty="0" smtClean="0">
                <a:solidFill>
                  <a:srgbClr val="00B0F0"/>
                </a:solidFill>
                <a:latin typeface="Arial" panose="020B0604020202020204" pitchFamily="34" charset="0"/>
                <a:cs typeface="Arial" panose="020B0604020202020204" pitchFamily="34" charset="0"/>
              </a:rPr>
              <a:t>02</a:t>
            </a:r>
            <a:endParaRPr lang="en-US" sz="6000" b="1" dirty="0">
              <a:solidFill>
                <a:srgbClr val="00B0F0"/>
              </a:solidFill>
              <a:latin typeface="Arial" panose="020B0604020202020204" pitchFamily="34" charset="0"/>
              <a:cs typeface="Arial" panose="020B0604020202020204" pitchFamily="34" charset="0"/>
            </a:endParaRPr>
          </a:p>
        </p:txBody>
      </p:sp>
      <p:sp>
        <p:nvSpPr>
          <p:cNvPr id="65" name="TextBox 64"/>
          <p:cNvSpPr txBox="1"/>
          <p:nvPr/>
        </p:nvSpPr>
        <p:spPr>
          <a:xfrm>
            <a:off x="13043784" y="2958380"/>
            <a:ext cx="1569071" cy="1306255"/>
          </a:xfrm>
          <a:prstGeom prst="rect">
            <a:avLst/>
          </a:prstGeom>
          <a:noFill/>
        </p:spPr>
        <p:txBody>
          <a:bodyPr wrap="square" rtlCol="0">
            <a:spAutoFit/>
          </a:bodyPr>
          <a:lstStyle/>
          <a:p>
            <a:pPr algn="ctr">
              <a:lnSpc>
                <a:spcPct val="150000"/>
              </a:lnSpc>
            </a:pPr>
            <a:r>
              <a:rPr lang="en-US" sz="6000" b="1" dirty="0" smtClean="0">
                <a:solidFill>
                  <a:srgbClr val="00B050"/>
                </a:solidFill>
                <a:latin typeface="Arial" panose="020B0604020202020204" pitchFamily="34" charset="0"/>
                <a:cs typeface="Arial" panose="020B0604020202020204" pitchFamily="34" charset="0"/>
              </a:rPr>
              <a:t>03</a:t>
            </a:r>
            <a:endParaRPr lang="en-US" sz="6000" b="1" dirty="0">
              <a:solidFill>
                <a:srgbClr val="00B05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down)">
                                      <p:cBhvr>
                                        <p:cTn id="15" dur="500"/>
                                        <p:tgtEl>
                                          <p:spTgt spid="60"/>
                                        </p:tgtEl>
                                      </p:cBhvr>
                                    </p:animEffect>
                                  </p:childTnLst>
                                </p:cTn>
                              </p:par>
                              <p:par>
                                <p:cTn id="16" presetID="22" presetClass="entr" presetSubtype="4"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down)">
                                      <p:cBhvr>
                                        <p:cTn id="21" dur="500"/>
                                        <p:tgtEl>
                                          <p:spTgt spid="61"/>
                                        </p:tgtEl>
                                      </p:cBhvr>
                                    </p:animEffect>
                                  </p:childTnLst>
                                </p:cTn>
                              </p:par>
                              <p:par>
                                <p:cTn id="22" presetID="22" presetClass="entr" presetSubtype="4"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500"/>
                                        <p:tgtEl>
                                          <p:spTgt spid="4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down)">
                                      <p:cBhvr>
                                        <p:cTn id="27" dur="500"/>
                                        <p:tgtEl>
                                          <p:spTgt spid="6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down)">
                                      <p:cBhvr>
                                        <p:cTn id="30" dur="500"/>
                                        <p:tgtEl>
                                          <p:spTgt spid="6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wipe(down)">
                                      <p:cBhvr>
                                        <p:cTn id="33" dur="500"/>
                                        <p:tgtEl>
                                          <p:spTgt spid="6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wipe(down)">
                                      <p:cBhvr>
                                        <p:cTn id="3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0" grpId="0"/>
      <p:bldP spid="61" grpId="0"/>
      <p:bldP spid="62" grpId="0"/>
      <p:bldP spid="63" grpId="0"/>
      <p:bldP spid="64" grpId="0"/>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4800" y="1409700"/>
            <a:ext cx="18897600" cy="7493032"/>
          </a:xfrm>
          <a:prstGeom prst="rect">
            <a:avLst/>
          </a:prstGeom>
        </p:spPr>
      </p:pic>
      <p:sp>
        <p:nvSpPr>
          <p:cNvPr id="6" name="TextBox 5"/>
          <p:cNvSpPr txBox="1"/>
          <p:nvPr/>
        </p:nvSpPr>
        <p:spPr>
          <a:xfrm>
            <a:off x="3390900" y="3009900"/>
            <a:ext cx="11506200" cy="3557512"/>
          </a:xfrm>
          <a:prstGeom prst="rect">
            <a:avLst/>
          </a:prstGeom>
          <a:noFill/>
        </p:spPr>
        <p:txBody>
          <a:bodyPr wrap="square" rtlCol="0">
            <a:spAutoFit/>
          </a:bodyPr>
          <a:lstStyle/>
          <a:p>
            <a:pPr algn="ctr">
              <a:lnSpc>
                <a:spcPct val="150000"/>
              </a:lnSpc>
            </a:pPr>
            <a:r>
              <a:rPr lang="en-US" sz="8000" b="1" dirty="0" smtClean="0">
                <a:latin typeface="Arial" panose="020B0604020202020204" pitchFamily="34" charset="0"/>
                <a:cs typeface="Arial" panose="020B0604020202020204" pitchFamily="34" charset="0"/>
              </a:rPr>
              <a:t>CẢM ƠN CÁC EM </a:t>
            </a:r>
          </a:p>
          <a:p>
            <a:pPr algn="ctr">
              <a:lnSpc>
                <a:spcPct val="150000"/>
              </a:lnSpc>
            </a:pPr>
            <a:r>
              <a:rPr lang="en-US" sz="8000" b="1" dirty="0" smtClean="0">
                <a:latin typeface="Arial" panose="020B0604020202020204" pitchFamily="34" charset="0"/>
                <a:cs typeface="Arial" panose="020B0604020202020204" pitchFamily="34" charset="0"/>
              </a:rPr>
              <a:t>ĐÃ CHÚ Ý LẮNG NGHE</a:t>
            </a:r>
            <a:endParaRPr lang="en-US" sz="8000"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15600722" y="693"/>
            <a:ext cx="2687278" cy="2094807"/>
          </a:xfrm>
          <a:prstGeom prst="rect">
            <a:avLst/>
          </a:prstGeom>
        </p:spPr>
      </p:pic>
      <p:pic>
        <p:nvPicPr>
          <p:cNvPr id="30"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533401"/>
            <a:ext cx="4565097" cy="9753600"/>
          </a:xfrm>
          <a:prstGeom prst="rect">
            <a:avLst/>
          </a:prstGeom>
        </p:spPr>
      </p:pic>
      <p:pic>
        <p:nvPicPr>
          <p:cNvPr id="11" name="Picture 4"/>
          <p:cNvPicPr>
            <a:picLocks noChangeAspect="1"/>
          </p:cNvPicPr>
          <p:nvPr/>
        </p:nvPicPr>
        <p:blipFill>
          <a:blip r:embed="rId10"/>
          <a:srcRect/>
          <a:stretch>
            <a:fillRect/>
          </a:stretch>
        </p:blipFill>
        <p:spPr>
          <a:xfrm>
            <a:off x="12662637" y="6057900"/>
            <a:ext cx="5625363" cy="4197927"/>
          </a:xfrm>
          <a:prstGeom prst="rect">
            <a:avLst/>
          </a:prstGeom>
        </p:spPr>
      </p:pic>
      <p:sp>
        <p:nvSpPr>
          <p:cNvPr id="4" name="Rectangle 3"/>
          <p:cNvSpPr/>
          <p:nvPr/>
        </p:nvSpPr>
        <p:spPr>
          <a:xfrm>
            <a:off x="3210803" y="1257300"/>
            <a:ext cx="12337032" cy="1015663"/>
          </a:xfrm>
          <a:prstGeom prst="rect">
            <a:avLst/>
          </a:prstGeom>
        </p:spPr>
        <p:style>
          <a:lnRef idx="2">
            <a:schemeClr val="accent5"/>
          </a:lnRef>
          <a:fillRef idx="1">
            <a:schemeClr val="lt1"/>
          </a:fillRef>
          <a:effectRef idx="0">
            <a:schemeClr val="accent5"/>
          </a:effectRef>
          <a:fontRef idx="minor">
            <a:schemeClr val="dk1"/>
          </a:fontRef>
        </p:style>
        <p:txBody>
          <a:bodyPr wrap="none" anchor="ctr">
            <a:spAutoFit/>
          </a:bodyPr>
          <a:lstStyle/>
          <a:p>
            <a:pPr>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Hãy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nêu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nội</a:t>
            </a:r>
            <a:r>
              <a:rPr lang="en-US" sz="4000" dirty="0">
                <a:latin typeface="Arial" panose="020B0604020202020204" pitchFamily="34" charset="0"/>
                <a:ea typeface="Times New Roman" panose="02020603050405020304" pitchFamily="18" charset="0"/>
                <a:cs typeface="Arial" panose="020B0604020202020204" pitchFamily="34" charset="0"/>
              </a:rPr>
              <a:t> dung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ý </a:t>
            </a:r>
            <a:r>
              <a:rPr lang="en-US" sz="4000" dirty="0" err="1">
                <a:latin typeface="Arial" panose="020B0604020202020204" pitchFamily="34" charset="0"/>
                <a:ea typeface="Times New Roman" panose="02020603050405020304" pitchFamily="18" charset="0"/>
                <a:cs typeface="Arial" panose="020B0604020202020204" pitchFamily="34" charset="0"/>
              </a:rPr>
              <a:t>nghĩa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video </a:t>
            </a:r>
            <a:r>
              <a:rPr lang="en-US" sz="4000" dirty="0" err="1">
                <a:latin typeface="Arial" panose="020B0604020202020204" pitchFamily="34" charset="0"/>
                <a:ea typeface="Times New Roman" panose="02020603050405020304" pitchFamily="18" charset="0"/>
                <a:cs typeface="Arial" panose="020B0604020202020204" pitchFamily="34" charset="0"/>
              </a:rPr>
              <a:t>em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vừa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xem</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6" name="Rectangle 5"/>
          <p:cNvSpPr/>
          <p:nvPr/>
        </p:nvSpPr>
        <p:spPr>
          <a:xfrm>
            <a:off x="4367443" y="3292644"/>
            <a:ext cx="10023752" cy="54322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571500" indent="-571500" algn="just">
              <a:lnSpc>
                <a:spcPct val="150000"/>
              </a:lnSpc>
              <a:spcBef>
                <a:spcPts val="600"/>
              </a:spcBef>
              <a:spcAft>
                <a:spcPts val="0"/>
              </a:spcAft>
              <a:buFont typeface="Arial" panose="020B0604020202020204" pitchFamily="34" charset="0"/>
              <a:buChar char="•"/>
              <a:tabLst>
                <a:tab pos="90170" algn="l"/>
                <a:tab pos="180340" algn="l"/>
              </a:tabLst>
            </a:pPr>
            <a:r>
              <a:rPr lang="en-US"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en-US"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dung: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Kể</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chuyện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mua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giày</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phụ</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nữ</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xử</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cửa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khi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phản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hồi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tốt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0"/>
              </a:spcAft>
              <a:buFont typeface="Arial" panose="020B0604020202020204" pitchFamily="34" charset="0"/>
              <a:buChar char="•"/>
              <a:tabLst>
                <a:tab pos="90170" algn="l"/>
                <a:tab pos="180340" algn="l"/>
              </a:tabLst>
            </a:pPr>
            <a:r>
              <a:rPr lang="en-US"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Ý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nghĩa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Chúng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ta </a:t>
            </a:r>
            <a:r>
              <a:rPr lang="en-US" sz="3800" dirty="0" err="1">
                <a:latin typeface="Arial" panose="020B0604020202020204" pitchFamily="34" charset="0"/>
                <a:ea typeface="Calibri" panose="020F0502020204030204" pitchFamily="34" charset="0"/>
                <a:cs typeface="Arial" panose="020B0604020202020204" pitchFamily="34" charset="0"/>
              </a:rPr>
              <a:t>cần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phải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nghe</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cực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tiếp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nhận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ý </a:t>
            </a:r>
            <a:r>
              <a:rPr lang="en-US" sz="3800" dirty="0" err="1">
                <a:latin typeface="Arial" panose="020B0604020202020204" pitchFamily="34" charset="0"/>
                <a:ea typeface="Calibri" panose="020F0502020204030204" pitchFamily="34" charset="0"/>
                <a:cs typeface="Arial" panose="020B0604020202020204" pitchFamily="34" charset="0"/>
              </a:rPr>
              <a:t>kiến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đóng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góp</a:t>
            </a:r>
            <a:r>
              <a:rPr lang="en-US" sz="3800" dirty="0">
                <a:latin typeface="Arial" panose="020B0604020202020204" pitchFamily="34" charset="0"/>
                <a:ea typeface="Calibri" panose="020F0502020204030204" pitchFamily="34" charset="0"/>
                <a:cs typeface="Arial" panose="020B0604020202020204" pitchFamily="34" charset="0"/>
              </a:rPr>
              <a:t>, chia </a:t>
            </a:r>
            <a:r>
              <a:rPr lang="en-US" sz="3800" dirty="0" err="1">
                <a:latin typeface="Arial" panose="020B0604020202020204" pitchFamily="34" charset="0"/>
                <a:ea typeface="Calibri" panose="020F0502020204030204" pitchFamily="34" charset="0"/>
                <a:cs typeface="Arial" panose="020B0604020202020204" pitchFamily="34" charset="0"/>
              </a:rPr>
              <a:t>sẻ</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từ</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khác</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bg/>
                                          </p:spTgt>
                                        </p:tgtEl>
                                        <p:attrNameLst>
                                          <p:attrName>style.visibility</p:attrName>
                                        </p:attrNameLst>
                                      </p:cBhvr>
                                      <p:to>
                                        <p:strVal val="visible"/>
                                      </p:to>
                                    </p:set>
                                    <p:animEffect transition="in" filter="fade">
                                      <p:cBhvr>
                                        <p:cTn id="20" dur="500"/>
                                        <p:tgtEl>
                                          <p:spTgt spid="6">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015612"/>
            <a:ext cx="18288000" cy="1478932"/>
          </a:xfrm>
          <a:prstGeom prst="rect">
            <a:avLst/>
          </a:prstGeom>
          <a:solidFill>
            <a:srgbClr val="84653C"/>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032209" y="6388752"/>
            <a:ext cx="8223582" cy="530794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81388" y="5456587"/>
            <a:ext cx="3525224" cy="715451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925403" y="-882519"/>
            <a:ext cx="2437194" cy="2394543"/>
          </a:xfrm>
          <a:prstGeom prst="rect">
            <a:avLst/>
          </a:prstGeom>
        </p:spPr>
      </p:pic>
      <p:sp>
        <p:nvSpPr>
          <p:cNvPr id="8" name="Rectangle 7"/>
          <p:cNvSpPr/>
          <p:nvPr/>
        </p:nvSpPr>
        <p:spPr>
          <a:xfrm>
            <a:off x="1220974" y="1568719"/>
            <a:ext cx="15846052" cy="3862596"/>
          </a:xfrm>
          <a:prstGeom prst="rect">
            <a:avLst/>
          </a:prstGeom>
        </p:spPr>
        <p:txBody>
          <a:bodyPr wrap="square">
            <a:spAutoFit/>
          </a:bodyPr>
          <a:lstStyle/>
          <a:p>
            <a:pPr algn="ctr">
              <a:lnSpc>
                <a:spcPct val="150000"/>
              </a:lnSpc>
              <a:spcBef>
                <a:spcPts val="300"/>
              </a:spcBef>
              <a:spcAft>
                <a:spcPts val="300"/>
              </a:spcAft>
            </a:pPr>
            <a:r>
              <a:rPr lang="en-US" sz="8000" b="1" kern="0" dirty="0" err="1" smtClean="0">
                <a:solidFill>
                  <a:srgbClr val="2E74B5"/>
                </a:solidFill>
                <a:latin typeface="Arial" panose="020B0604020202020204" pitchFamily="34" charset="0"/>
                <a:ea typeface="Times New Roman" panose="02020603050405020304" pitchFamily="18" charset="0"/>
                <a:cs typeface="Arial" panose="020B0604020202020204" pitchFamily="34" charset="0"/>
              </a:rPr>
              <a:t>Tuần</a:t>
            </a:r>
            <a:r>
              <a:rPr lang="en-US" sz="8000"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 20 – </a:t>
            </a:r>
            <a:r>
              <a:rPr lang="en-US" sz="8000" b="1" kern="0" dirty="0" err="1" smtClean="0">
                <a:solidFill>
                  <a:srgbClr val="2E74B5"/>
                </a:solidFill>
                <a:latin typeface="Arial" panose="020B0604020202020204" pitchFamily="34" charset="0"/>
                <a:ea typeface="Times New Roman" panose="02020603050405020304" pitchFamily="18" charset="0"/>
                <a:cs typeface="Arial" panose="020B0604020202020204" pitchFamily="34" charset="0"/>
              </a:rPr>
              <a:t>Lắng</a:t>
            </a:r>
            <a:r>
              <a:rPr lang="en-US" sz="8000"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smtClean="0">
                <a:solidFill>
                  <a:srgbClr val="2E74B5"/>
                </a:solidFill>
                <a:latin typeface="Arial" panose="020B0604020202020204" pitchFamily="34" charset="0"/>
                <a:ea typeface="Times New Roman" panose="02020603050405020304" pitchFamily="18" charset="0"/>
                <a:cs typeface="Arial" panose="020B0604020202020204" pitchFamily="34" charset="0"/>
              </a:rPr>
              <a:t>nghe</a:t>
            </a:r>
            <a:r>
              <a:rPr lang="en-US" sz="8000"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smtClean="0">
                <a:solidFill>
                  <a:srgbClr val="2E74B5"/>
                </a:solidFill>
                <a:latin typeface="Arial" panose="020B0604020202020204" pitchFamily="34" charset="0"/>
                <a:ea typeface="Times New Roman" panose="02020603050405020304" pitchFamily="18" charset="0"/>
                <a:cs typeface="Arial" panose="020B0604020202020204" pitchFamily="34" charset="0"/>
              </a:rPr>
              <a:t>tích</a:t>
            </a:r>
            <a:r>
              <a:rPr lang="en-US" sz="8000"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smtClean="0">
                <a:solidFill>
                  <a:srgbClr val="2E74B5"/>
                </a:solidFill>
                <a:latin typeface="Arial" panose="020B0604020202020204" pitchFamily="34" charset="0"/>
                <a:ea typeface="Times New Roman" panose="02020603050405020304" pitchFamily="18" charset="0"/>
                <a:cs typeface="Arial" panose="020B0604020202020204" pitchFamily="34" charset="0"/>
              </a:rPr>
              <a:t>cực</a:t>
            </a:r>
            <a:r>
              <a:rPr lang="en-US" sz="8000"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spcBef>
                <a:spcPts val="300"/>
              </a:spcBef>
              <a:spcAft>
                <a:spcPts val="300"/>
              </a:spcAft>
            </a:pPr>
            <a:r>
              <a:rPr lang="en-US" sz="8000"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ý </a:t>
            </a:r>
            <a:r>
              <a:rPr lang="en-US" sz="8000" b="1" kern="0" dirty="0" err="1" smtClean="0">
                <a:solidFill>
                  <a:srgbClr val="2E74B5"/>
                </a:solidFill>
                <a:latin typeface="Arial" panose="020B0604020202020204" pitchFamily="34" charset="0"/>
                <a:ea typeface="Times New Roman" panose="02020603050405020304" pitchFamily="18" charset="0"/>
                <a:cs typeface="Arial" panose="020B0604020202020204" pitchFamily="34" charset="0"/>
              </a:rPr>
              <a:t>kiến</a:t>
            </a:r>
            <a:r>
              <a:rPr lang="en-US" sz="8000"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smtClean="0">
                <a:solidFill>
                  <a:srgbClr val="2E74B5"/>
                </a:solidFill>
                <a:latin typeface="Arial" panose="020B0604020202020204" pitchFamily="34" charset="0"/>
                <a:ea typeface="Times New Roman" panose="02020603050405020304" pitchFamily="18" charset="0"/>
                <a:cs typeface="Arial" panose="020B0604020202020204" pitchFamily="34" charset="0"/>
              </a:rPr>
              <a:t>người</a:t>
            </a:r>
            <a:r>
              <a:rPr lang="en-US" sz="8000"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smtClean="0">
                <a:solidFill>
                  <a:srgbClr val="2E74B5"/>
                </a:solidFill>
                <a:latin typeface="Arial" panose="020B0604020202020204" pitchFamily="34" charset="0"/>
                <a:ea typeface="Times New Roman" panose="02020603050405020304" pitchFamily="18" charset="0"/>
                <a:cs typeface="Arial" panose="020B0604020202020204" pitchFamily="34" charset="0"/>
              </a:rPr>
              <a:t>thân</a:t>
            </a:r>
            <a:r>
              <a:rPr lang="en-US" sz="8000"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smtClean="0">
                <a:solidFill>
                  <a:srgbClr val="2E74B5"/>
                </a:solidFill>
                <a:latin typeface="Arial" panose="020B0604020202020204" pitchFamily="34" charset="0"/>
                <a:ea typeface="Times New Roman" panose="02020603050405020304" pitchFamily="18" charset="0"/>
                <a:cs typeface="Arial" panose="020B0604020202020204" pitchFamily="34" charset="0"/>
              </a:rPr>
              <a:t>trong</a:t>
            </a:r>
            <a:r>
              <a:rPr lang="en-US" sz="8000"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smtClean="0">
                <a:solidFill>
                  <a:srgbClr val="2E74B5"/>
                </a:solidFill>
                <a:latin typeface="Arial" panose="020B0604020202020204" pitchFamily="34" charset="0"/>
                <a:ea typeface="Times New Roman" panose="02020603050405020304" pitchFamily="18" charset="0"/>
                <a:cs typeface="Arial" panose="020B0604020202020204" pitchFamily="34" charset="0"/>
              </a:rPr>
              <a:t>gia</a:t>
            </a:r>
            <a:r>
              <a:rPr lang="en-US" sz="8000"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smtClean="0">
                <a:solidFill>
                  <a:srgbClr val="2E74B5"/>
                </a:solidFill>
                <a:latin typeface="Arial" panose="020B0604020202020204" pitchFamily="34" charset="0"/>
                <a:ea typeface="Times New Roman" panose="02020603050405020304" pitchFamily="18" charset="0"/>
                <a:cs typeface="Arial" panose="020B0604020202020204" pitchFamily="34" charset="0"/>
              </a:rPr>
              <a:t>đình</a:t>
            </a:r>
            <a:endParaRPr lang="en-US" sz="8000" b="1" kern="0" dirty="0">
              <a:solidFill>
                <a:srgbClr val="2E74B5"/>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219200" y="876300"/>
            <a:ext cx="12801600" cy="7239000"/>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p:cNvSpPr/>
          <p:nvPr/>
        </p:nvSpPr>
        <p:spPr>
          <a:xfrm>
            <a:off x="0" y="8808068"/>
            <a:ext cx="18288000" cy="1478932"/>
          </a:xfrm>
          <a:prstGeom prst="rect">
            <a:avLst/>
          </a:prstGeom>
          <a:solidFill>
            <a:srgbClr val="84653C"/>
          </a:solidFill>
        </p:spPr>
      </p:sp>
      <p:sp>
        <p:nvSpPr>
          <p:cNvPr id="10" name="TextBox 9"/>
          <p:cNvSpPr txBox="1"/>
          <p:nvPr/>
        </p:nvSpPr>
        <p:spPr>
          <a:xfrm>
            <a:off x="3912680" y="1462220"/>
            <a:ext cx="8001000" cy="1077218"/>
          </a:xfrm>
          <a:prstGeom prst="rect">
            <a:avLst/>
          </a:prstGeom>
          <a:noFill/>
        </p:spPr>
        <p:txBody>
          <a:bodyPr wrap="square" rtlCol="0">
            <a:spAutoFit/>
          </a:bodyPr>
          <a:lstStyle/>
          <a:p>
            <a:pPr algn="ctr"/>
            <a:r>
              <a:rPr lang="en-US" sz="6400" b="1" dirty="0" smtClean="0">
                <a:solidFill>
                  <a:srgbClr val="0070C0"/>
                </a:solidFill>
                <a:latin typeface="Arial" panose="020B0604020202020204" pitchFamily="34" charset="0"/>
                <a:cs typeface="Arial" panose="020B0604020202020204" pitchFamily="34" charset="0"/>
              </a:rPr>
              <a:t>NỘI DUNG BÀI HỌC</a:t>
            </a:r>
            <a:endParaRPr lang="en-US" sz="6400" b="1" dirty="0">
              <a:solidFill>
                <a:srgbClr val="0070C0"/>
              </a:solidFill>
              <a:latin typeface="Arial" panose="020B0604020202020204" pitchFamily="34" charset="0"/>
              <a:cs typeface="Arial" panose="020B0604020202020204" pitchFamily="34" charset="0"/>
            </a:endParaRPr>
          </a:p>
        </p:txBody>
      </p:sp>
      <p:sp>
        <p:nvSpPr>
          <p:cNvPr id="11" name="TextBox 10"/>
          <p:cNvSpPr txBox="1"/>
          <p:nvPr/>
        </p:nvSpPr>
        <p:spPr>
          <a:xfrm>
            <a:off x="1828800" y="2783022"/>
            <a:ext cx="1383920" cy="1015663"/>
          </a:xfrm>
          <a:prstGeom prst="rect">
            <a:avLst/>
          </a:prstGeom>
          <a:noFill/>
        </p:spPr>
        <p:txBody>
          <a:bodyPr wrap="square" rtlCol="0">
            <a:spAutoFit/>
          </a:bodyPr>
          <a:lstStyle/>
          <a:p>
            <a:pPr algn="ctr"/>
            <a:r>
              <a:rPr lang="en-US" sz="6000" b="1" dirty="0" smtClean="0">
                <a:solidFill>
                  <a:schemeClr val="accent4">
                    <a:lumMod val="50000"/>
                  </a:schemeClr>
                </a:solidFill>
                <a:latin typeface="Arial" panose="020B0604020202020204" pitchFamily="34" charset="0"/>
                <a:cs typeface="Arial" panose="020B0604020202020204" pitchFamily="34" charset="0"/>
              </a:rPr>
              <a:t>01</a:t>
            </a:r>
            <a:endParaRPr lang="en-US" sz="6000" b="1" dirty="0">
              <a:solidFill>
                <a:schemeClr val="accent4">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828800" y="4678121"/>
            <a:ext cx="1383920" cy="1015663"/>
          </a:xfrm>
          <a:prstGeom prst="rect">
            <a:avLst/>
          </a:prstGeom>
          <a:noFill/>
        </p:spPr>
        <p:txBody>
          <a:bodyPr wrap="square" rtlCol="0">
            <a:spAutoFit/>
          </a:bodyPr>
          <a:lstStyle/>
          <a:p>
            <a:pPr algn="ctr"/>
            <a:r>
              <a:rPr lang="en-US" sz="6000" b="1" dirty="0" smtClean="0">
                <a:solidFill>
                  <a:srgbClr val="00B050"/>
                </a:solidFill>
                <a:latin typeface="Arial" panose="020B0604020202020204" pitchFamily="34" charset="0"/>
                <a:cs typeface="Arial" panose="020B0604020202020204" pitchFamily="34" charset="0"/>
              </a:rPr>
              <a:t>02</a:t>
            </a:r>
            <a:endParaRPr lang="en-US" sz="6000" b="1" dirty="0">
              <a:solidFill>
                <a:srgbClr val="00B050"/>
              </a:solidFill>
              <a:latin typeface="Arial" panose="020B0604020202020204" pitchFamily="34" charset="0"/>
              <a:cs typeface="Arial" panose="020B0604020202020204" pitchFamily="34" charset="0"/>
            </a:endParaRPr>
          </a:p>
        </p:txBody>
      </p:sp>
      <p:sp>
        <p:nvSpPr>
          <p:cNvPr id="13" name="Rectangle 12"/>
          <p:cNvSpPr/>
          <p:nvPr/>
        </p:nvSpPr>
        <p:spPr>
          <a:xfrm>
            <a:off x="3161725" y="2693597"/>
            <a:ext cx="10097075" cy="1938992"/>
          </a:xfrm>
          <a:prstGeom prst="rect">
            <a:avLst/>
          </a:prstGeom>
        </p:spPr>
        <p:txBody>
          <a:bodyPr wrap="square">
            <a:spAutoFit/>
          </a:bodyPr>
          <a:lstStyle/>
          <a:p>
            <a:pPr>
              <a:lnSpc>
                <a:spcPct val="150000"/>
              </a:lnSpc>
            </a:pPr>
            <a:r>
              <a:rPr lang="en-US" sz="4000" dirty="0" err="1" smtClean="0">
                <a:latin typeface="Arial" panose="020B0604020202020204" pitchFamily="34" charset="0"/>
                <a:ea typeface="Times New Roman" panose="02020603050405020304" pitchFamily="18" charset="0"/>
                <a:cs typeface="Arial" panose="020B0604020202020204" pitchFamily="34" charset="0"/>
              </a:rPr>
              <a:t>Tìm</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hiểu</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về</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sự</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lắng</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nghe</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tích</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cực</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và</a:t>
            </a:r>
            <a:r>
              <a:rPr lang="en-US" sz="4000" dirty="0" smtClean="0">
                <a:latin typeface="Arial" panose="020B0604020202020204" pitchFamily="34" charset="0"/>
                <a:ea typeface="Times New Roman" panose="02020603050405020304" pitchFamily="18" charset="0"/>
                <a:cs typeface="Arial" panose="020B0604020202020204" pitchFamily="34" charset="0"/>
              </a:rPr>
              <a:t> ý </a:t>
            </a:r>
            <a:r>
              <a:rPr lang="en-US" sz="4000" dirty="0" err="1" smtClean="0">
                <a:latin typeface="Arial" panose="020B0604020202020204" pitchFamily="34" charset="0"/>
                <a:ea typeface="Times New Roman" panose="02020603050405020304" pitchFamily="18" charset="0"/>
                <a:cs typeface="Arial" panose="020B0604020202020204" pitchFamily="34" charset="0"/>
              </a:rPr>
              <a:t>kiến</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của</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người</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thân</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trong</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gia</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đình</a:t>
            </a:r>
            <a:endParaRPr lang="en-US" sz="4000" dirty="0">
              <a:latin typeface="Arial" panose="020B0604020202020204" pitchFamily="34" charset="0"/>
              <a:cs typeface="Arial" panose="020B0604020202020204" pitchFamily="34" charset="0"/>
            </a:endParaRPr>
          </a:p>
        </p:txBody>
      </p:sp>
      <p:sp>
        <p:nvSpPr>
          <p:cNvPr id="19" name="Rectangle 18"/>
          <p:cNvSpPr/>
          <p:nvPr/>
        </p:nvSpPr>
        <p:spPr>
          <a:xfrm>
            <a:off x="3212720" y="4665115"/>
            <a:ext cx="9597499" cy="901593"/>
          </a:xfrm>
          <a:prstGeom prst="rect">
            <a:avLst/>
          </a:prstGeom>
        </p:spPr>
        <p:txBody>
          <a:bodyPr wrap="none">
            <a:spAutoFit/>
          </a:bodyPr>
          <a:lstStyle/>
          <a:p>
            <a:pPr algn="just">
              <a:lnSpc>
                <a:spcPct val="150000"/>
              </a:lnSpc>
              <a:spcBef>
                <a:spcPts val="300"/>
              </a:spcBef>
              <a:spcAft>
                <a:spcPts val="300"/>
              </a:spcAft>
            </a:pP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Sắm</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vai</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lắng</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nghe</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tích</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cực</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3114431" y="5795308"/>
            <a:ext cx="9597498" cy="1938992"/>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Rèn luyện kĩ năng lắng nghe tích cực trong gia đình</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p:cNvSpPr txBox="1"/>
          <p:nvPr/>
        </p:nvSpPr>
        <p:spPr>
          <a:xfrm>
            <a:off x="1739137" y="6277954"/>
            <a:ext cx="1383920" cy="1015663"/>
          </a:xfrm>
          <a:prstGeom prst="rect">
            <a:avLst/>
          </a:prstGeom>
          <a:noFill/>
        </p:spPr>
        <p:txBody>
          <a:bodyPr wrap="square" rtlCol="0">
            <a:spAutoFit/>
          </a:bodyPr>
          <a:lstStyle/>
          <a:p>
            <a:pPr algn="ctr"/>
            <a:r>
              <a:rPr lang="en-US" sz="6000" b="1" dirty="0" smtClean="0">
                <a:solidFill>
                  <a:schemeClr val="accent6">
                    <a:lumMod val="75000"/>
                  </a:schemeClr>
                </a:solidFill>
                <a:latin typeface="Arial" panose="020B0604020202020204" pitchFamily="34" charset="0"/>
                <a:cs typeface="Arial" panose="020B0604020202020204" pitchFamily="34" charset="0"/>
              </a:rPr>
              <a:t>03</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496420" y="3645447"/>
            <a:ext cx="6902200" cy="526501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9" grpId="0"/>
      <p:bldP spid="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1955646"/>
            <a:ext cx="3581400" cy="8311265"/>
          </a:xfrm>
          <a:prstGeom prst="rect">
            <a:avLst/>
          </a:prstGeom>
        </p:spPr>
      </p:pic>
      <p:sp>
        <p:nvSpPr>
          <p:cNvPr id="17" name="Rectangle 16"/>
          <p:cNvSpPr/>
          <p:nvPr/>
        </p:nvSpPr>
        <p:spPr>
          <a:xfrm>
            <a:off x="838200" y="112140"/>
            <a:ext cx="16493836" cy="2308324"/>
          </a:xfrm>
          <a:prstGeom prst="rect">
            <a:avLst/>
          </a:prstGeom>
        </p:spPr>
        <p:txBody>
          <a:bodyPr wrap="square">
            <a:spAutoFit/>
          </a:bodyPr>
          <a:lstStyle/>
          <a:p>
            <a:pPr algn="ctr">
              <a:lnSpc>
                <a:spcPct val="150000"/>
              </a:lnSpc>
            </a:pP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1.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Tìm</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hiểu</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về</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lắng</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nghe</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tích</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cực</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ý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kiến</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người</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thân</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trong</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gia</a:t>
            </a:r>
            <a:r>
              <a:rPr lang="en-US" sz="4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đình</a:t>
            </a:r>
            <a:endParaRPr lang="en-US" sz="4800" dirty="0">
              <a:solidFill>
                <a:srgbClr val="0070C0"/>
              </a:solidFill>
              <a:latin typeface="Arial" panose="020B0604020202020204" pitchFamily="34" charset="0"/>
              <a:cs typeface="Arial" panose="020B0604020202020204" pitchFamily="34" charset="0"/>
            </a:endParaRPr>
          </a:p>
        </p:txBody>
      </p:sp>
      <p:sp>
        <p:nvSpPr>
          <p:cNvPr id="6" name="Rectangle 5"/>
          <p:cNvSpPr/>
          <p:nvPr/>
        </p:nvSpPr>
        <p:spPr>
          <a:xfrm>
            <a:off x="3810000" y="2628900"/>
            <a:ext cx="13792200" cy="7150675"/>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Bef>
                <a:spcPts val="600"/>
              </a:spcBef>
              <a:spcAft>
                <a:spcPts val="1000"/>
              </a:spcAft>
              <a:tabLst>
                <a:tab pos="90170" algn="l"/>
                <a:tab pos="180340" algn="l"/>
              </a:tabLst>
            </a:pP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Thời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gian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gằn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đây</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Hiếu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dành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nhiều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thời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gian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chơi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với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bạn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và</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ít</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quan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tâm</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đến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gia</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đình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hơn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Nhiều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khi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mải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chơi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với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bạn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Hiếu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sao</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nhãng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cả</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việc</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học</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và</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bỏ</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mặc</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em</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ốm</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nằm</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ở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nhả</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Bố</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nhận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thấy</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rõ</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sự</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thay</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đổi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này</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nên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đã</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dành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thời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gian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góp</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ý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để</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Hiểu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điều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chỉnh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lại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1000"/>
              </a:spcAft>
              <a:tabLst>
                <a:tab pos="90170" algn="l"/>
                <a:tab pos="180340" algn="l"/>
              </a:tabLst>
            </a:pP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Trong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khi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bố</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nỏi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chuyện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với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Hiếu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Hiếu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không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nhìn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bố</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hay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mà</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mắt</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vẫn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không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rời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mân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vi.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Vì</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cho</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răng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mình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đã</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lớn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mà</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bó</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vẫn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muốn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can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thiệp</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vào</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quan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hệ</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bạn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bè</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của</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mình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nên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chưa</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chờ</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bố</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nói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xong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Hiếu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đã</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cãi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lại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"Sao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bố</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ứ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thích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can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thiệp</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vào</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cuộc</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sống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của</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con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thế</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1000"/>
              </a:spcAft>
              <a:tabLst>
                <a:tab pos="90170" algn="l"/>
                <a:tab pos="180340" algn="l"/>
              </a:tabLst>
            </a:pP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Bố</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nhìn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Hiếu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với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ánh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mắt</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buôn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rầu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và</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thất</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vọng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a:t>
            </a:r>
            <a:endParaRPr lang="en-US" sz="3200" dirty="0">
              <a:solidFill>
                <a:schemeClr val="accent4">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bg/>
                                          </p:spTgt>
                                        </p:tgtEl>
                                        <p:attrNameLst>
                                          <p:attrName>style.visibility</p:attrName>
                                        </p:attrNameLst>
                                      </p:cBhvr>
                                      <p:to>
                                        <p:strVal val="visible"/>
                                      </p:to>
                                    </p:set>
                                    <p:anim calcmode="lin" valueType="num">
                                      <p:cBhvr additive="base">
                                        <p:cTn id="1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additive="base">
                                        <p:cTn id="3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621000" y="23553"/>
            <a:ext cx="2667000" cy="1614747"/>
          </a:xfrm>
          <a:prstGeom prst="rect">
            <a:avLst/>
          </a:prstGeom>
        </p:spPr>
      </p:pic>
      <p:sp>
        <p:nvSpPr>
          <p:cNvPr id="4" name="Rectangle 3"/>
          <p:cNvSpPr/>
          <p:nvPr/>
        </p:nvSpPr>
        <p:spPr>
          <a:xfrm>
            <a:off x="1471699" y="1638300"/>
            <a:ext cx="15468599" cy="4196020"/>
          </a:xfrm>
          <a:prstGeom prst="rect">
            <a:avLst/>
          </a:prstGeom>
        </p:spPr>
        <p:txBody>
          <a:bodyPr wrap="square">
            <a:spAutoFit/>
          </a:bodyPr>
          <a:lstStyle/>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4000" dirty="0" err="1" smtClean="0">
                <a:latin typeface="Arial" panose="020B0604020202020204" pitchFamily="34" charset="0"/>
                <a:ea typeface="Calibri" panose="020F0502020204030204" pitchFamily="34" charset="0"/>
                <a:cs typeface="Arial" panose="020B0604020202020204" pitchFamily="34" charset="0"/>
              </a:rPr>
              <a:t>Nhận</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xét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nhận</a:t>
            </a:r>
            <a:r>
              <a:rPr lang="en-US" sz="4000" dirty="0">
                <a:latin typeface="Arial" panose="020B0604020202020204" pitchFamily="34" charset="0"/>
                <a:ea typeface="Calibri" panose="020F0502020204030204" pitchFamily="34" charset="0"/>
                <a:cs typeface="Arial" panose="020B0604020202020204" pitchFamily="34" charset="0"/>
              </a:rPr>
              <a:t> ý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Hiếu</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4000" dirty="0" err="1" smtClean="0">
                <a:latin typeface="Arial" panose="020B0604020202020204" pitchFamily="34" charset="0"/>
                <a:ea typeface="Calibri" panose="020F0502020204030204" pitchFamily="34" charset="0"/>
                <a:cs typeface="Arial" panose="020B0604020202020204" pitchFamily="34" charset="0"/>
              </a:rPr>
              <a:t>Đưa</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nghe</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cực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huống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này</a:t>
            </a:r>
            <a:r>
              <a:rPr lang="en-US" sz="4000" dirty="0" smtClean="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4000" dirty="0" err="1" smtClean="0">
                <a:latin typeface="Arial" panose="020B0604020202020204" pitchFamily="34" charset="0"/>
                <a:ea typeface="Calibri" panose="020F0502020204030204" pitchFamily="34" charset="0"/>
                <a:cs typeface="Arial" panose="020B0604020202020204" pitchFamily="34" charset="0"/>
              </a:rPr>
              <a:t>Chỉ</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ý </a:t>
            </a:r>
            <a:r>
              <a:rPr lang="en-US" sz="4000" dirty="0" err="1">
                <a:latin typeface="Arial" panose="020B0604020202020204" pitchFamily="34" charset="0"/>
                <a:ea typeface="Calibri" panose="020F0502020204030204" pitchFamily="34" charset="0"/>
                <a:cs typeface="Arial" panose="020B0604020202020204" pitchFamily="34" charset="0"/>
              </a:rPr>
              <a:t>nghĩa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nghe</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cực</a:t>
            </a:r>
            <a:r>
              <a:rPr lang="en-US" sz="4000" dirty="0">
                <a:latin typeface="Arial" panose="020B0604020202020204" pitchFamily="34" charset="0"/>
                <a:ea typeface="Calibri" panose="020F0502020204030204" pitchFamily="34" charset="0"/>
                <a:cs typeface="Arial" panose="020B0604020202020204" pitchFamily="34" charset="0"/>
              </a:rPr>
              <a:t> ý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đình</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p:cNvSpPr txBox="1"/>
          <p:nvPr/>
        </p:nvSpPr>
        <p:spPr>
          <a:xfrm>
            <a:off x="6157999" y="578703"/>
            <a:ext cx="6096000" cy="830997"/>
          </a:xfrm>
          <a:prstGeom prst="rect">
            <a:avLst/>
          </a:prstGeom>
          <a:noFill/>
        </p:spPr>
        <p:txBody>
          <a:bodyPr wrap="square" rtlCol="0">
            <a:spAutoFit/>
          </a:bodyPr>
          <a:lstStyle/>
          <a:p>
            <a:pPr algn="ctr"/>
            <a:r>
              <a:rPr lang="en-US" sz="4800" b="1" dirty="0" err="1" smtClean="0">
                <a:solidFill>
                  <a:schemeClr val="accent6">
                    <a:lumMod val="75000"/>
                  </a:schemeClr>
                </a:solidFill>
                <a:latin typeface="Arial" panose="020B0604020202020204" pitchFamily="34" charset="0"/>
                <a:cs typeface="Arial" panose="020B0604020202020204" pitchFamily="34" charset="0"/>
              </a:rPr>
              <a:t>Hoạt</a:t>
            </a:r>
            <a:r>
              <a:rPr lang="en-US" sz="4800" b="1" dirty="0" smtClean="0">
                <a:solidFill>
                  <a:schemeClr val="accent6">
                    <a:lumMod val="75000"/>
                  </a:schemeClr>
                </a:solidFill>
                <a:latin typeface="Arial" panose="020B0604020202020204" pitchFamily="34" charset="0"/>
                <a:cs typeface="Arial" panose="020B0604020202020204" pitchFamily="34" charset="0"/>
              </a:rPr>
              <a:t> </a:t>
            </a:r>
            <a:r>
              <a:rPr lang="en-US" sz="4800" b="1" dirty="0" err="1" smtClean="0">
                <a:solidFill>
                  <a:schemeClr val="accent6">
                    <a:lumMod val="75000"/>
                  </a:schemeClr>
                </a:solidFill>
                <a:latin typeface="Arial" panose="020B0604020202020204" pitchFamily="34" charset="0"/>
                <a:cs typeface="Arial" panose="020B0604020202020204" pitchFamily="34" charset="0"/>
              </a:rPr>
              <a:t>động</a:t>
            </a:r>
            <a:r>
              <a:rPr lang="en-US" sz="4800" b="1" dirty="0" smtClean="0">
                <a:solidFill>
                  <a:schemeClr val="accent6">
                    <a:lumMod val="75000"/>
                  </a:schemeClr>
                </a:solidFill>
                <a:latin typeface="Arial" panose="020B0604020202020204" pitchFamily="34" charset="0"/>
                <a:cs typeface="Arial" panose="020B0604020202020204" pitchFamily="34" charset="0"/>
              </a:rPr>
              <a:t> </a:t>
            </a:r>
            <a:r>
              <a:rPr lang="en-US" sz="4800" b="1" dirty="0" err="1" smtClean="0">
                <a:solidFill>
                  <a:schemeClr val="accent6">
                    <a:lumMod val="75000"/>
                  </a:schemeClr>
                </a:solidFill>
                <a:latin typeface="Arial" panose="020B0604020202020204" pitchFamily="34" charset="0"/>
                <a:cs typeface="Arial" panose="020B0604020202020204" pitchFamily="34" charset="0"/>
              </a:rPr>
              <a:t>nhóm</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pic>
        <p:nvPicPr>
          <p:cNvPr id="14"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7086600" y="5093503"/>
            <a:ext cx="4929100" cy="5193497"/>
          </a:xfrm>
          <a:prstGeom prst="rect">
            <a:avLst/>
          </a:prstGeom>
        </p:spPr>
      </p:pic>
    </p:spTree>
    <p:extLst>
      <p:ext uri="{BB962C8B-B14F-4D97-AF65-F5344CB8AC3E}">
        <p14:creationId xmlns:p14="http://schemas.microsoft.com/office/powerpoint/2010/main" val="10528305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316201" y="4348794"/>
            <a:ext cx="2362200" cy="5959680"/>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242881" y="7227418"/>
            <a:ext cx="4045119" cy="3059582"/>
          </a:xfrm>
          <a:prstGeom prst="rect">
            <a:avLst/>
          </a:prstGeom>
        </p:spPr>
      </p:pic>
      <p:sp>
        <p:nvSpPr>
          <p:cNvPr id="3" name="Rectangle 2"/>
          <p:cNvSpPr/>
          <p:nvPr/>
        </p:nvSpPr>
        <p:spPr>
          <a:xfrm>
            <a:off x="762000" y="800100"/>
            <a:ext cx="13713229" cy="8181727"/>
          </a:xfrm>
          <a:prstGeom prst="rect">
            <a:avLst/>
          </a:prstGeom>
        </p:spPr>
        <p:txBody>
          <a:bodyPr wrap="square">
            <a:spAutoFit/>
          </a:bodyPr>
          <a:lstStyle/>
          <a:p>
            <a:pPr algn="ctr">
              <a:lnSpc>
                <a:spcPct val="150000"/>
              </a:lnSpc>
              <a:spcBef>
                <a:spcPts val="600"/>
              </a:spcBef>
              <a:spcAft>
                <a:spcPts val="1000"/>
              </a:spcAft>
              <a:tabLst>
                <a:tab pos="90170" algn="l"/>
                <a:tab pos="180340" algn="l"/>
              </a:tabLst>
            </a:pP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Nhận</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xét</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3400" dirty="0" err="1" smtClean="0">
                <a:latin typeface="Arial" panose="020B0604020202020204" pitchFamily="34" charset="0"/>
                <a:ea typeface="Calibri" panose="020F0502020204030204" pitchFamily="34" charset="0"/>
                <a:cs typeface="Arial" panose="020B0604020202020204" pitchFamily="34" charset="0"/>
              </a:rPr>
              <a:t>Thái</a:t>
            </a:r>
            <a:r>
              <a:rPr lang="en-US" sz="3400" dirty="0" smtClean="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độ</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của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Hiếu</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chưa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thể</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hiện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sự</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tôn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trọng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muốn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lắng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nghe</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sự</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góp</a:t>
            </a:r>
            <a:r>
              <a:rPr lang="en-US" sz="3400" dirty="0">
                <a:latin typeface="Arial" panose="020B0604020202020204" pitchFamily="34" charset="0"/>
                <a:ea typeface="Calibri" panose="020F0502020204030204" pitchFamily="34" charset="0"/>
                <a:cs typeface="Arial" panose="020B0604020202020204" pitchFamily="34" charset="0"/>
              </a:rPr>
              <a:t> ý, </a:t>
            </a:r>
            <a:r>
              <a:rPr lang="en-US" sz="3400" dirty="0" err="1">
                <a:latin typeface="Arial" panose="020B0604020202020204" pitchFamily="34" charset="0"/>
                <a:ea typeface="Calibri" panose="020F0502020204030204" pitchFamily="34" charset="0"/>
                <a:cs typeface="Arial" panose="020B0604020202020204" pitchFamily="34" charset="0"/>
              </a:rPr>
              <a:t>khuyên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bảo</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của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3400" dirty="0" err="1" smtClean="0">
                <a:latin typeface="Arial" panose="020B0604020202020204" pitchFamily="34" charset="0"/>
                <a:ea typeface="Calibri" panose="020F0502020204030204" pitchFamily="34" charset="0"/>
                <a:cs typeface="Arial" panose="020B0604020202020204" pitchFamily="34" charset="0"/>
              </a:rPr>
              <a:t>Trong</a:t>
            </a:r>
            <a:r>
              <a:rPr lang="en-US" sz="3400" dirty="0" smtClean="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tình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huống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để</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thể</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hiện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sự</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lắng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nghe</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tích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cực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Hiếu</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phải</a:t>
            </a:r>
            <a:r>
              <a:rPr lang="en-US" sz="3400" dirty="0">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1000"/>
              </a:spcAft>
              <a:tabLst>
                <a:tab pos="90170" algn="l"/>
                <a:tab pos="180340" algn="l"/>
              </a:tabLst>
            </a:pP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Dừng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xem</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tivi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tập</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trung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nghe</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nói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để</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hiểu</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cảm</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xúc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tâm</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trạng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cũng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như</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mong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muốn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của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1000"/>
              </a:spcAft>
              <a:tabLst>
                <a:tab pos="90170" algn="l"/>
                <a:tab pos="180340" algn="l"/>
              </a:tabLst>
            </a:pP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Chờ</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nói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xong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mới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trình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suy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nghĩ</a:t>
            </a:r>
            <a:r>
              <a:rPr lang="en-US" sz="3400" dirty="0">
                <a:latin typeface="Arial" panose="020B0604020202020204" pitchFamily="34" charset="0"/>
                <a:ea typeface="Calibri" panose="020F0502020204030204" pitchFamily="34" charset="0"/>
                <a:cs typeface="Arial" panose="020B0604020202020204" pitchFamily="34" charset="0"/>
              </a:rPr>
              <a:t>, ý </a:t>
            </a:r>
            <a:r>
              <a:rPr lang="en-US" sz="3400" dirty="0" err="1">
                <a:latin typeface="Arial" panose="020B0604020202020204" pitchFamily="34" charset="0"/>
                <a:ea typeface="Calibri" panose="020F0502020204030204" pitchFamily="34" charset="0"/>
                <a:cs typeface="Arial" panose="020B0604020202020204" pitchFamily="34" charset="0"/>
              </a:rPr>
              <a:t>kiến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của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mình</a:t>
            </a:r>
            <a:r>
              <a:rPr lang="en-US" sz="34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1000"/>
              </a:spcAft>
              <a:tabLst>
                <a:tab pos="90170" algn="l"/>
                <a:tab pos="180340" algn="l"/>
              </a:tabLst>
            </a:pP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Không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nên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cãi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lại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phải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đặt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mình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vào</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vị</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trí</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của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để</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thấu</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hiểu</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nỗi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lòng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của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họ</a:t>
            </a:r>
            <a:r>
              <a:rPr lang="en-US" sz="3400" dirty="0">
                <a:latin typeface="Arial" panose="020B0604020202020204" pitchFamily="34" charset="0"/>
                <a:ea typeface="Calibri" panose="020F0502020204030204" pitchFamily="34" charset="0"/>
                <a:cs typeface="Arial" panose="020B0604020202020204" pitchFamily="34" charset="0"/>
              </a:rPr>
              <a:t>.</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40DE09B-7223-3171-D806-E9BCA8D4C4A9}"/>
              </a:ext>
            </a:extLst>
          </p:cNvPr>
          <p:cNvPicPr>
            <a:picLocks noChangeAspect="1"/>
          </p:cNvPicPr>
          <p:nvPr/>
        </p:nvPicPr>
        <p:blipFill rotWithShape="1">
          <a:blip r:embed="rId6">
            <a:extLst>
              <a:ext uri="{28A0092B-C50C-407E-A947-70E740481C1C}">
                <a14:useLocalDpi xmlns:a14="http://schemas.microsoft.com/office/drawing/2010/main" val="0"/>
              </a:ext>
            </a:extLst>
          </a:blip>
          <a:srcRect l="5920" t="12560" r="63009" b="44953"/>
          <a:stretch/>
        </p:blipFill>
        <p:spPr>
          <a:xfrm>
            <a:off x="0" y="33944"/>
            <a:ext cx="2476634" cy="1905000"/>
          </a:xfrm>
          <a:prstGeom prst="rect">
            <a:avLst/>
          </a:prstGeom>
        </p:spPr>
      </p:pic>
    </p:spTree>
    <p:extLst>
      <p:ext uri="{BB962C8B-B14F-4D97-AF65-F5344CB8AC3E}">
        <p14:creationId xmlns:p14="http://schemas.microsoft.com/office/powerpoint/2010/main" val="2760742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106400" y="5143500"/>
            <a:ext cx="6902200" cy="5265014"/>
          </a:xfrm>
          <a:prstGeom prst="rect">
            <a:avLst/>
          </a:prstGeom>
        </p:spPr>
      </p:pic>
      <p:sp>
        <p:nvSpPr>
          <p:cNvPr id="2" name="Rectangle 1"/>
          <p:cNvSpPr/>
          <p:nvPr/>
        </p:nvSpPr>
        <p:spPr>
          <a:xfrm>
            <a:off x="1143000" y="1257300"/>
            <a:ext cx="12954000" cy="7520007"/>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en-US" sz="3800" dirty="0" err="1" smtClean="0">
                <a:latin typeface="Arial" panose="020B0604020202020204" pitchFamily="34" charset="0"/>
                <a:ea typeface="Calibri" panose="020F0502020204030204" pitchFamily="34" charset="0"/>
                <a:cs typeface="Arial" panose="020B0604020202020204" pitchFamily="34" charset="0"/>
              </a:rPr>
              <a:t>Chúng</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a:latin typeface="Arial" panose="020B0604020202020204" pitchFamily="34" charset="0"/>
                <a:ea typeface="Calibri" panose="020F0502020204030204" pitchFamily="34" charset="0"/>
                <a:cs typeface="Arial" panose="020B0604020202020204" pitchFamily="34" charset="0"/>
              </a:rPr>
              <a:t>ta </a:t>
            </a:r>
            <a:r>
              <a:rPr lang="en-US" sz="3800" dirty="0" err="1">
                <a:latin typeface="Arial" panose="020B0604020202020204" pitchFamily="34" charset="0"/>
                <a:ea typeface="Calibri" panose="020F0502020204030204" pitchFamily="34" charset="0"/>
                <a:cs typeface="Arial" panose="020B0604020202020204" pitchFamily="34" charset="0"/>
              </a:rPr>
              <a:t>cần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phải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nghe</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cực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tiếp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nhận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ý </a:t>
            </a:r>
            <a:r>
              <a:rPr lang="en-US" sz="3800" dirty="0" err="1">
                <a:latin typeface="Arial" panose="020B0604020202020204" pitchFamily="34" charset="0"/>
                <a:ea typeface="Calibri" panose="020F0502020204030204" pitchFamily="34" charset="0"/>
                <a:cs typeface="Arial" panose="020B0604020202020204" pitchFamily="34" charset="0"/>
              </a:rPr>
              <a:t>kiến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đóng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góp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sự</a:t>
            </a:r>
            <a:r>
              <a:rPr lang="en-US" sz="3800" dirty="0">
                <a:latin typeface="Arial" panose="020B0604020202020204" pitchFamily="34" charset="0"/>
                <a:ea typeface="Calibri" panose="020F0502020204030204" pitchFamily="34" charset="0"/>
                <a:cs typeface="Arial" panose="020B0604020202020204" pitchFamily="34" charset="0"/>
              </a:rPr>
              <a:t> chia </a:t>
            </a:r>
            <a:r>
              <a:rPr lang="en-US" sz="3800" dirty="0" err="1">
                <a:latin typeface="Arial" panose="020B0604020202020204" pitchFamily="34" charset="0"/>
                <a:ea typeface="Calibri" panose="020F0502020204030204" pitchFamily="34" charset="0"/>
                <a:cs typeface="Arial" panose="020B0604020202020204" pitchFamily="34" charset="0"/>
              </a:rPr>
              <a:t>sẻ</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từ</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vì</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họ</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luôn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muốn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điều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tốt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nhất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chúng</a:t>
            </a:r>
            <a:r>
              <a:rPr lang="en-US" sz="3800" dirty="0">
                <a:latin typeface="Arial" panose="020B0604020202020204" pitchFamily="34" charset="0"/>
                <a:ea typeface="Calibri" panose="020F0502020204030204" pitchFamily="34" charset="0"/>
                <a:cs typeface="Arial" panose="020B0604020202020204" pitchFamily="34" charset="0"/>
              </a:rPr>
              <a:t> ta.</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3800" dirty="0" err="1" smtClean="0">
                <a:latin typeface="Arial" panose="020B0604020202020204" pitchFamily="34" charset="0"/>
                <a:ea typeface="Calibri" panose="020F0502020204030204" pitchFamily="34" charset="0"/>
                <a:cs typeface="Arial" panose="020B0604020202020204" pitchFamily="34" charset="0"/>
              </a:rPr>
              <a:t>Cần</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tránh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việc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yêu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tổn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họ</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góp</a:t>
            </a:r>
            <a:r>
              <a:rPr lang="en-US" sz="3800" dirty="0">
                <a:latin typeface="Arial" panose="020B0604020202020204" pitchFamily="34" charset="0"/>
                <a:ea typeface="Calibri" panose="020F0502020204030204" pitchFamily="34" charset="0"/>
                <a:cs typeface="Arial" panose="020B0604020202020204" pitchFamily="34" charset="0"/>
              </a:rPr>
              <a:t> ý </a:t>
            </a:r>
            <a:r>
              <a:rPr lang="en-US" sz="3800" dirty="0" err="1">
                <a:latin typeface="Arial" panose="020B0604020202020204" pitchFamily="34" charset="0"/>
                <a:ea typeface="Calibri" panose="020F0502020204030204" pitchFamily="34" charset="0"/>
                <a:cs typeface="Arial" panose="020B0604020202020204" pitchFamily="34" charset="0"/>
              </a:rPr>
              <a:t>với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muốn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tốt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hơn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chúng</a:t>
            </a:r>
            <a:r>
              <a:rPr lang="en-US" sz="3800" dirty="0">
                <a:latin typeface="Arial" panose="020B0604020202020204" pitchFamily="34" charset="0"/>
                <a:ea typeface="Calibri" panose="020F0502020204030204" pitchFamily="34" charset="0"/>
                <a:cs typeface="Arial" panose="020B0604020202020204" pitchFamily="34" charset="0"/>
              </a:rPr>
              <a:t> ta. </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3800" dirty="0" err="1" smtClean="0">
                <a:latin typeface="Arial" panose="020B0604020202020204" pitchFamily="34" charset="0"/>
                <a:ea typeface="Calibri" panose="020F0502020204030204" pitchFamily="34" charset="0"/>
                <a:cs typeface="Arial" panose="020B0604020202020204" pitchFamily="34" charset="0"/>
              </a:rPr>
              <a:t>Mặt</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cần</a:t>
            </a:r>
            <a:r>
              <a:rPr lang="en-US" sz="3800" dirty="0">
                <a:latin typeface="Arial" panose="020B0604020202020204" pitchFamily="34" charset="0"/>
                <a:ea typeface="Calibri" panose="020F0502020204030204" pitchFamily="34" charset="0"/>
                <a:cs typeface="Arial" panose="020B0604020202020204" pitchFamily="34" charset="0"/>
              </a:rPr>
              <a:t> chia </a:t>
            </a:r>
            <a:r>
              <a:rPr lang="en-US" sz="3800" dirty="0" err="1">
                <a:latin typeface="Arial" panose="020B0604020202020204" pitchFamily="34" charset="0"/>
                <a:ea typeface="Calibri" panose="020F0502020204030204" pitchFamily="34" charset="0"/>
                <a:cs typeface="Arial" panose="020B0604020202020204" pitchFamily="34" charset="0"/>
              </a:rPr>
              <a:t>sẻ</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đồng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thấu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nhau</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49447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851</TotalTime>
  <Words>1290</Words>
  <Application>Microsoft Office PowerPoint</Application>
  <PresentationFormat>Custom</PresentationFormat>
  <Paragraphs>81</Paragraphs>
  <Slides>22</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admin</cp:lastModifiedBy>
  <cp:revision>226</cp:revision>
  <dcterms:created xsi:type="dcterms:W3CDTF">2006-08-16T00:00:00Z</dcterms:created>
  <dcterms:modified xsi:type="dcterms:W3CDTF">2022-11-16T14:46:59Z</dcterms:modified>
  <dc:identifier>DAFO_71ThXY</dc:identifier>
</cp:coreProperties>
</file>