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79" r:id="rId2"/>
    <p:sldId id="301" r:id="rId3"/>
    <p:sldId id="366" r:id="rId4"/>
    <p:sldId id="350" r:id="rId5"/>
    <p:sldId id="367" r:id="rId6"/>
    <p:sldId id="359" r:id="rId7"/>
    <p:sldId id="360" r:id="rId8"/>
    <p:sldId id="362" r:id="rId9"/>
    <p:sldId id="363" r:id="rId10"/>
    <p:sldId id="352" r:id="rId11"/>
    <p:sldId id="361" r:id="rId12"/>
    <p:sldId id="364" r:id="rId13"/>
    <p:sldId id="365" r:id="rId14"/>
    <p:sldId id="285" r:id="rId15"/>
    <p:sldId id="265" r:id="rId16"/>
    <p:sldId id="32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3333CC"/>
    <a:srgbClr val="3333FF"/>
    <a:srgbClr val="FF0000"/>
    <a:srgbClr val="FF0066"/>
    <a:srgbClr val="FF00FF"/>
    <a:srgbClr val="FFCCFF"/>
    <a:srgbClr val="CC00CC"/>
    <a:srgbClr val="9900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notesViewPr>
    <p:cSldViewPr snapToGrid="0">
      <p:cViewPr varScale="1">
        <p:scale>
          <a:sx n="54" d="100"/>
          <a:sy n="54" d="100"/>
        </p:scale>
        <p:origin x="2796" y="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907CA-8C46-46C3-AE5A-20978CE22B24}"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EDB108-CF2B-4BA7-9F7A-E3008B016067}" type="slidenum">
              <a:rPr lang="en-US" smtClean="0"/>
              <a:t>‹#›</a:t>
            </a:fld>
            <a:endParaRPr lang="en-US"/>
          </a:p>
        </p:txBody>
      </p:sp>
    </p:spTree>
    <p:extLst>
      <p:ext uri="{BB962C8B-B14F-4D97-AF65-F5344CB8AC3E}">
        <p14:creationId xmlns:p14="http://schemas.microsoft.com/office/powerpoint/2010/main" val="1913704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a:t>
            </a:fld>
            <a:endParaRPr lang="en-US"/>
          </a:p>
        </p:txBody>
      </p:sp>
    </p:spTree>
    <p:extLst>
      <p:ext uri="{BB962C8B-B14F-4D97-AF65-F5344CB8AC3E}">
        <p14:creationId xmlns:p14="http://schemas.microsoft.com/office/powerpoint/2010/main" val="3207674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2</a:t>
            </a:fld>
            <a:endParaRPr lang="en-US"/>
          </a:p>
        </p:txBody>
      </p:sp>
    </p:spTree>
    <p:extLst>
      <p:ext uri="{BB962C8B-B14F-4D97-AF65-F5344CB8AC3E}">
        <p14:creationId xmlns:p14="http://schemas.microsoft.com/office/powerpoint/2010/main" val="378376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4</a:t>
            </a:fld>
            <a:endParaRPr lang="en-US"/>
          </a:p>
        </p:txBody>
      </p:sp>
    </p:spTree>
    <p:extLst>
      <p:ext uri="{BB962C8B-B14F-4D97-AF65-F5344CB8AC3E}">
        <p14:creationId xmlns:p14="http://schemas.microsoft.com/office/powerpoint/2010/main" val="28954288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10</a:t>
            </a:fld>
            <a:endParaRPr lang="en-US"/>
          </a:p>
        </p:txBody>
      </p:sp>
    </p:spTree>
    <p:extLst>
      <p:ext uri="{BB962C8B-B14F-4D97-AF65-F5344CB8AC3E}">
        <p14:creationId xmlns:p14="http://schemas.microsoft.com/office/powerpoint/2010/main" val="32045383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14</a:t>
            </a:fld>
            <a:endParaRPr lang="en-US"/>
          </a:p>
        </p:txBody>
      </p:sp>
    </p:spTree>
    <p:extLst>
      <p:ext uri="{BB962C8B-B14F-4D97-AF65-F5344CB8AC3E}">
        <p14:creationId xmlns:p14="http://schemas.microsoft.com/office/powerpoint/2010/main" val="37391656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15</a:t>
            </a:fld>
            <a:endParaRPr lang="en-US"/>
          </a:p>
        </p:txBody>
      </p:sp>
    </p:spTree>
    <p:extLst>
      <p:ext uri="{BB962C8B-B14F-4D97-AF65-F5344CB8AC3E}">
        <p14:creationId xmlns:p14="http://schemas.microsoft.com/office/powerpoint/2010/main" val="1034658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EDB108-CF2B-4BA7-9F7A-E3008B016067}" type="slidenum">
              <a:rPr lang="en-US" smtClean="0"/>
              <a:t>16</a:t>
            </a:fld>
            <a:endParaRPr lang="en-US"/>
          </a:p>
        </p:txBody>
      </p:sp>
    </p:spTree>
    <p:extLst>
      <p:ext uri="{BB962C8B-B14F-4D97-AF65-F5344CB8AC3E}">
        <p14:creationId xmlns:p14="http://schemas.microsoft.com/office/powerpoint/2010/main" val="2419264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80240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631064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93999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010976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CA2CF3-161D-4290-9691-8A065EC2791C}"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748312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95841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CA2CF3-161D-4290-9691-8A065EC2791C}"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186831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CA2CF3-161D-4290-9691-8A065EC2791C}"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265898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CA2CF3-161D-4290-9691-8A065EC2791C}"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0192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416585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CA2CF3-161D-4290-9691-8A065EC2791C}"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DA1D9-76DF-4E13-9ADB-F9C797BBD937}" type="slidenum">
              <a:rPr lang="en-US" smtClean="0"/>
              <a:t>‹#›</a:t>
            </a:fld>
            <a:endParaRPr lang="en-US"/>
          </a:p>
        </p:txBody>
      </p:sp>
    </p:spTree>
    <p:extLst>
      <p:ext uri="{BB962C8B-B14F-4D97-AF65-F5344CB8AC3E}">
        <p14:creationId xmlns:p14="http://schemas.microsoft.com/office/powerpoint/2010/main" val="3250373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CA2CF3-161D-4290-9691-8A065EC2791C}" type="datetimeFigureOut">
              <a:rPr lang="en-US" smtClean="0"/>
              <a:t>8/4/2022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DA1D9-76DF-4E13-9ADB-F9C797BBD937}" type="slidenum">
              <a:rPr lang="en-US" smtClean="0"/>
              <a:t>‹#›</a:t>
            </a:fld>
            <a:endParaRPr lang="en-US"/>
          </a:p>
        </p:txBody>
      </p:sp>
    </p:spTree>
    <p:extLst>
      <p:ext uri="{BB962C8B-B14F-4D97-AF65-F5344CB8AC3E}">
        <p14:creationId xmlns:p14="http://schemas.microsoft.com/office/powerpoint/2010/main" val="3716558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Rectangle 1"/>
          <p:cNvSpPr/>
          <p:nvPr/>
        </p:nvSpPr>
        <p:spPr>
          <a:xfrm>
            <a:off x="5104262" y="2227862"/>
            <a:ext cx="7183887" cy="1707134"/>
          </a:xfrm>
          <a:prstGeom prst="rect">
            <a:avLst/>
          </a:prstGeom>
        </p:spPr>
        <p:txBody>
          <a:bodyPr wrap="square">
            <a:spAutoFit/>
          </a:bodyPr>
          <a:lstStyle/>
          <a:p>
            <a:pPr algn="ctr">
              <a:lnSpc>
                <a:spcPct val="115000"/>
              </a:lnSpc>
              <a:spcBef>
                <a:spcPts val="600"/>
              </a:spcBef>
              <a:spcAft>
                <a:spcPts val="600"/>
              </a:spcAft>
            </a:pPr>
            <a:r>
              <a:rPr lang="en-US" sz="4200" b="1">
                <a:latin typeface="Times New Roman" panose="02020603050405020304" pitchFamily="18" charset="0"/>
                <a:ea typeface="Times New Roman" panose="02020603050405020304" pitchFamily="18" charset="0"/>
              </a:rPr>
              <a:t>BÀI 12 </a:t>
            </a:r>
            <a:endParaRPr lang="en-US" sz="42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200" b="1">
                <a:latin typeface="Times New Roman" panose="02020603050405020304" pitchFamily="18" charset="0"/>
                <a:ea typeface="Times New Roman" panose="02020603050405020304" pitchFamily="18" charset="0"/>
              </a:rPr>
              <a:t>TẠO BÀI TRÌNH CHIẾU</a:t>
            </a:r>
            <a:endParaRPr lang="en-US" sz="4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94002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934565" y="422671"/>
            <a:ext cx="4306335" cy="641127"/>
            <a:chOff x="4168573" y="1295284"/>
            <a:chExt cx="4353220" cy="701545"/>
          </a:xfrm>
          <a:noFill/>
        </p:grpSpPr>
        <p:sp>
          <p:nvSpPr>
            <p:cNvPr id="13" name="Rounded Rectangle 12"/>
            <p:cNvSpPr/>
            <p:nvPr/>
          </p:nvSpPr>
          <p:spPr>
            <a:xfrm>
              <a:off x="4168573" y="1295284"/>
              <a:ext cx="4353220" cy="701545"/>
            </a:xfrm>
            <a:prstGeom prst="roundRect">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64401" y="1309140"/>
              <a:ext cx="641786" cy="665379"/>
            </a:xfrm>
            <a:prstGeom prst="rect">
              <a:avLst/>
            </a:prstGeom>
            <a:grpFill/>
            <a:ln>
              <a:noFill/>
            </a:ln>
          </p:spPr>
        </p:pic>
      </p:grpSp>
      <p:sp>
        <p:nvSpPr>
          <p:cNvPr id="5" name="Rectangle 4"/>
          <p:cNvSpPr/>
          <p:nvPr/>
        </p:nvSpPr>
        <p:spPr>
          <a:xfrm>
            <a:off x="737810" y="1314486"/>
            <a:ext cx="10699844" cy="4825937"/>
          </a:xfrm>
          <a:prstGeom prst="rect">
            <a:avLst/>
          </a:prstGeom>
        </p:spPr>
        <p:txBody>
          <a:bodyPr wrap="square">
            <a:spAutoFit/>
          </a:bodyPr>
          <a:lstStyle/>
          <a:p>
            <a:pPr algn="just">
              <a:lnSpc>
                <a:spcPct val="115000"/>
              </a:lnSpc>
              <a:spcBef>
                <a:spcPts val="600"/>
              </a:spcBef>
              <a:spcAft>
                <a:spcPts val="600"/>
              </a:spcAft>
            </a:pPr>
            <a:r>
              <a:rPr lang="en-US" sz="2800" b="1">
                <a:latin typeface="Times New Roman" panose="02020603050405020304" pitchFamily="18" charset="0"/>
                <a:ea typeface="Times New Roman" panose="02020603050405020304" pitchFamily="18" charset="0"/>
              </a:rPr>
              <a:t>2. Bài trình chiếu</a:t>
            </a:r>
            <a:r>
              <a:rPr lang="en-US" sz="2800" b="1" i="1">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rPr>
              <a:t>và nội dung trang chiếu</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Một bài trình chiếu gồm các trang chiếu (slide)</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Các trang chiếu thường được đánh số theo thứ tự 1, 2, 3, …</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Có thể chèn thêm trang chiếu vào bất cứ vị trí nào</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Một trang chiếu là một trang có thể hiển thị văn bản, biểu đồ, hình ảnh và video</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Trong lúc trình bày, trang chiếu có thể xuất hiện với các hiệu ứng khác nhau khi di chuyển tiếp các phần nội dung.</a:t>
            </a:r>
          </a:p>
        </p:txBody>
      </p:sp>
    </p:spTree>
    <p:extLst>
      <p:ext uri="{BB962C8B-B14F-4D97-AF65-F5344CB8AC3E}">
        <p14:creationId xmlns:p14="http://schemas.microsoft.com/office/powerpoint/2010/main" val="1328510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01838" y="2236272"/>
            <a:ext cx="7883857" cy="1578894"/>
          </a:xfrm>
          <a:prstGeom prst="rect">
            <a:avLst/>
          </a:prstGeom>
        </p:spPr>
        <p:txBody>
          <a:bodyPr wrap="square">
            <a:spAutoFit/>
          </a:bodyPr>
          <a:lstStyle/>
          <a:p>
            <a:pPr algn="just">
              <a:lnSpc>
                <a:spcPct val="115000"/>
              </a:lnSpc>
              <a:spcBef>
                <a:spcPts val="600"/>
              </a:spcBef>
              <a:spcAft>
                <a:spcPts val="600"/>
              </a:spcAft>
            </a:pPr>
            <a:r>
              <a:rPr lang="en-US" sz="2800" b="1" i="1" smtClean="0">
                <a:latin typeface="Times New Roman" panose="02020603050405020304" pitchFamily="18" charset="0"/>
                <a:ea typeface="Times New Roman" panose="02020603050405020304" pitchFamily="18" charset="0"/>
              </a:rPr>
              <a:t>Chú ý:</a:t>
            </a:r>
            <a:r>
              <a:rPr lang="en-US" sz="2800" smtClean="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Trước khi tạo bài trình chiếu cần chuẩn bị các nội dung muốn trình bày và sắp xếp các nội dung theo cấu trúc rõ ràng</a:t>
            </a:r>
          </a:p>
        </p:txBody>
      </p:sp>
    </p:spTree>
    <p:extLst>
      <p:ext uri="{BB962C8B-B14F-4D97-AF65-F5344CB8AC3E}">
        <p14:creationId xmlns:p14="http://schemas.microsoft.com/office/powerpoint/2010/main" val="675729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7229" y="1416417"/>
            <a:ext cx="10085695" cy="4311950"/>
          </a:xfrm>
          <a:prstGeom prst="rect">
            <a:avLst/>
          </a:prstGeom>
        </p:spPr>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Bài </a:t>
            </a:r>
            <a:r>
              <a:rPr lang="en-US" sz="2800">
                <a:latin typeface="Times New Roman" panose="02020603050405020304" pitchFamily="18" charset="0"/>
                <a:ea typeface="Times New Roman" panose="02020603050405020304" pitchFamily="18" charset="0"/>
              </a:rPr>
              <a:t>trình chiếu thường gồm trang tiêu đề và các trang nội dung</a:t>
            </a:r>
          </a:p>
          <a:p>
            <a:pPr algn="just">
              <a:lnSpc>
                <a:spcPct val="115000"/>
              </a:lnSpc>
              <a:spcBef>
                <a:spcPts val="600"/>
              </a:spcBef>
              <a:spcAft>
                <a:spcPts val="600"/>
              </a:spcAft>
            </a:pPr>
            <a:r>
              <a:rPr lang="en-US" sz="2800" i="1">
                <a:solidFill>
                  <a:srgbClr val="CC0066"/>
                </a:solidFill>
                <a:latin typeface="Times New Roman" panose="02020603050405020304" pitchFamily="18" charset="0"/>
                <a:ea typeface="Times New Roman" panose="02020603050405020304" pitchFamily="18" charset="0"/>
              </a:rPr>
              <a:t>+ Trang tiêu đề: </a:t>
            </a:r>
            <a:r>
              <a:rPr lang="en-US" sz="2800">
                <a:latin typeface="Times New Roman" panose="02020603050405020304" pitchFamily="18" charset="0"/>
                <a:ea typeface="Times New Roman" panose="02020603050405020304" pitchFamily="18" charset="0"/>
              </a:rPr>
              <a:t>là trang đầu tiên của bài trình chiếu, có tên bài trình bày và tác giả</a:t>
            </a:r>
          </a:p>
          <a:p>
            <a:pPr algn="just">
              <a:lnSpc>
                <a:spcPct val="115000"/>
              </a:lnSpc>
              <a:spcBef>
                <a:spcPts val="600"/>
              </a:spcBef>
              <a:spcAft>
                <a:spcPts val="600"/>
              </a:spcAft>
            </a:pPr>
            <a:r>
              <a:rPr lang="en-US" sz="2800" i="1">
                <a:solidFill>
                  <a:srgbClr val="CC0066"/>
                </a:solidFill>
                <a:latin typeface="Times New Roman" panose="02020603050405020304" pitchFamily="18" charset="0"/>
                <a:ea typeface="Times New Roman" panose="02020603050405020304" pitchFamily="18" charset="0"/>
              </a:rPr>
              <a:t>+ Các trang nội dung </a:t>
            </a:r>
            <a:r>
              <a:rPr lang="en-US" sz="2800">
                <a:latin typeface="Times New Roman" panose="02020603050405020304" pitchFamily="18" charset="0"/>
                <a:ea typeface="Times New Roman" panose="02020603050405020304" pitchFamily="18" charset="0"/>
              </a:rPr>
              <a:t>thường bắt đầu bằng một trang giới thiệu liệt kê các mục nội dung chính cùa bài trình bày. Các trang tiếp theo trình bày chi tiết nhưng ngắn gọn, súc tích về từng mục ở trang giới thiệu.</a:t>
            </a:r>
          </a:p>
          <a:p>
            <a:pPr algn="just"/>
            <a:r>
              <a:rPr lang="en-US" sz="2800" i="1">
                <a:solidFill>
                  <a:srgbClr val="CC0066"/>
                </a:solidFill>
                <a:latin typeface="Times New Roman" panose="02020603050405020304" pitchFamily="18" charset="0"/>
                <a:ea typeface="Times New Roman" panose="02020603050405020304" pitchFamily="18" charset="0"/>
              </a:rPr>
              <a:t>+ Trang kết thúc bài trình chiếu: </a:t>
            </a:r>
            <a:r>
              <a:rPr lang="en-US" sz="2800">
                <a:latin typeface="Times New Roman" panose="02020603050405020304" pitchFamily="18" charset="0"/>
                <a:ea typeface="Times New Roman" panose="02020603050405020304" pitchFamily="18" charset="0"/>
              </a:rPr>
              <a:t>thường có lời cảm ơn người tham dự</a:t>
            </a:r>
            <a:endParaRPr lang="en-US" sz="2800"/>
          </a:p>
        </p:txBody>
      </p:sp>
    </p:spTree>
    <p:extLst>
      <p:ext uri="{BB962C8B-B14F-4D97-AF65-F5344CB8AC3E}">
        <p14:creationId xmlns:p14="http://schemas.microsoft.com/office/powerpoint/2010/main" val="193783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1364776" y="1688777"/>
            <a:ext cx="9306499" cy="386586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40463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4000585" y="439651"/>
            <a:ext cx="4353220" cy="62530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LUYỆN TẬP</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72573" y="453939"/>
            <a:ext cx="642378" cy="598380"/>
          </a:xfrm>
          <a:prstGeom prst="rect">
            <a:avLst/>
          </a:prstGeom>
        </p:spPr>
      </p:pic>
      <p:sp>
        <p:nvSpPr>
          <p:cNvPr id="3" name="Rectangle 2"/>
          <p:cNvSpPr/>
          <p:nvPr/>
        </p:nvSpPr>
        <p:spPr>
          <a:xfrm>
            <a:off x="955343" y="1954458"/>
            <a:ext cx="10249469" cy="3219343"/>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Em hãy sử dụng phần mềm PowerPoint tạo bài trình chiếu tương tự như ở hình 3. Sau đó bổ sung sau trang tiêu đề một trang chiếu giới thiệu các nội dung chính của bài trình bày gồm: thông tin cá nhân, thành tích, sở thích.</a:t>
            </a:r>
          </a:p>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Em hãy chuẩn bị một số hình ảnh hoặc video để đưa vào các trang chiếu mà em đã bổ sung ở phần Luyện tập</a:t>
            </a:r>
          </a:p>
        </p:txBody>
      </p:sp>
    </p:spTree>
    <p:extLst>
      <p:ext uri="{BB962C8B-B14F-4D97-AF65-F5344CB8AC3E}">
        <p14:creationId xmlns:p14="http://schemas.microsoft.com/office/powerpoint/2010/main" val="9856161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3929145" y="428625"/>
            <a:ext cx="4353220" cy="59346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C00000"/>
                </a:solidFill>
                <a:latin typeface="Tahoma" panose="020B0604030504040204" pitchFamily="34" charset="0"/>
                <a:ea typeface="Tahoma" panose="020B0604030504040204" pitchFamily="34" charset="0"/>
                <a:cs typeface="Tahoma" panose="020B0604030504040204" pitchFamily="34" charset="0"/>
              </a:rPr>
              <a:t>VẬN DỤNG</a:t>
            </a:r>
            <a:endParaRPr lang="en-US" sz="3200" b="1"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37808" y="454019"/>
            <a:ext cx="591416" cy="568071"/>
          </a:xfrm>
          <a:prstGeom prst="rect">
            <a:avLst/>
          </a:prstGeom>
        </p:spPr>
      </p:pic>
      <p:sp>
        <p:nvSpPr>
          <p:cNvPr id="3" name="Rectangle 2"/>
          <p:cNvSpPr/>
          <p:nvPr/>
        </p:nvSpPr>
        <p:spPr>
          <a:xfrm>
            <a:off x="960549" y="1526042"/>
            <a:ext cx="10290412" cy="3970318"/>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Cần áp dụng những chỉ dẫn nào trong các chỉ dẫn dưới đây?</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1) Bài trình chiếu bắt buộc phải có trang tiêu đề</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2) Nội dung trên các trang chiếu phải ngắn gọn, nên trình bày dưới dạng các gạch đầu dòng và phân cấp theo mức độ chi tiết dần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3) Nên bỏ trang tiêu đề để bài trình bày được ngắn gọn</a:t>
            </a:r>
          </a:p>
          <a:p>
            <a:r>
              <a:rPr lang="en-US" sz="2800">
                <a:latin typeface="Times New Roman" panose="02020603050405020304" pitchFamily="18" charset="0"/>
                <a:ea typeface="Times New Roman" panose="02020603050405020304" pitchFamily="18" charset="0"/>
              </a:rPr>
              <a:t>4) Trên trang chiếu phải là một đoạn văn chi tiết và đầy đủ thông tin về vấn đề trình </a:t>
            </a:r>
            <a:r>
              <a:rPr lang="en-US" sz="2800" smtClean="0">
                <a:latin typeface="Times New Roman" panose="02020603050405020304" pitchFamily="18" charset="0"/>
                <a:ea typeface="Times New Roman" panose="02020603050405020304" pitchFamily="18" charset="0"/>
              </a:rPr>
              <a:t>bày</a:t>
            </a:r>
            <a:endParaRPr lang="en-US" sz="2800"/>
          </a:p>
        </p:txBody>
      </p:sp>
    </p:spTree>
    <p:extLst>
      <p:ext uri="{BB962C8B-B14F-4D97-AF65-F5344CB8AC3E}">
        <p14:creationId xmlns:p14="http://schemas.microsoft.com/office/powerpoint/2010/main" val="323143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404813" y="-80963"/>
            <a:ext cx="13001625" cy="7019925"/>
          </a:xfrm>
          <a:prstGeom prst="rect">
            <a:avLst/>
          </a:prstGeom>
        </p:spPr>
      </p:pic>
      <p:sp>
        <p:nvSpPr>
          <p:cNvPr id="4" name="Rectangle 3"/>
          <p:cNvSpPr/>
          <p:nvPr/>
        </p:nvSpPr>
        <p:spPr>
          <a:xfrm>
            <a:off x="3727125" y="1633684"/>
            <a:ext cx="5452134" cy="3590629"/>
          </a:xfrm>
          <a:prstGeom prst="rect">
            <a:avLst/>
          </a:prstGeom>
          <a:noFill/>
        </p:spPr>
        <p:txBody>
          <a:bodyPr wrap="none" lIns="91440" tIns="45720" rIns="91440" bIns="45720">
            <a:prstTxWarp prst="textArchUp">
              <a:avLst/>
            </a:prstTxWarp>
            <a:spAutoFit/>
          </a:bodyPr>
          <a:lstStyle/>
          <a:p>
            <a:pPr algn="ctr"/>
            <a:r>
              <a:rPr lang="en-US" sz="6600" b="1" cap="none" spc="0"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XIN CHÀO CÁC EM</a:t>
            </a:r>
            <a:endParaRPr lang="en-US" sz="66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639362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934565" y="422671"/>
            <a:ext cx="4306335" cy="641127"/>
            <a:chOff x="3934565" y="422671"/>
            <a:chExt cx="4306335" cy="641127"/>
          </a:xfrm>
        </p:grpSpPr>
        <p:sp>
          <p:nvSpPr>
            <p:cNvPr id="13" name="Rounded Rectangle 12"/>
            <p:cNvSpPr/>
            <p:nvPr/>
          </p:nvSpPr>
          <p:spPr>
            <a:xfrm>
              <a:off x="3934565" y="422671"/>
              <a:ext cx="4306335" cy="641127"/>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MỞ ĐẦU</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3"/>
            <a:stretch>
              <a:fillRect/>
            </a:stretch>
          </p:blipFill>
          <p:spPr>
            <a:xfrm>
              <a:off x="4669004" y="427149"/>
              <a:ext cx="680058" cy="636649"/>
            </a:xfrm>
            <a:prstGeom prst="rect">
              <a:avLst/>
            </a:prstGeom>
          </p:spPr>
        </p:pic>
      </p:grpSp>
      <p:sp>
        <p:nvSpPr>
          <p:cNvPr id="10" name="Cloud 9"/>
          <p:cNvSpPr/>
          <p:nvPr/>
        </p:nvSpPr>
        <p:spPr>
          <a:xfrm>
            <a:off x="1809159" y="1467790"/>
            <a:ext cx="8557146" cy="4146322"/>
          </a:xfrm>
          <a:prstGeom prst="cloud">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Em </a:t>
            </a:r>
            <a:r>
              <a:rPr lang="en-US" sz="2800">
                <a:latin typeface="Times New Roman" panose="02020603050405020304" pitchFamily="18" charset="0"/>
                <a:ea typeface="Times New Roman" panose="02020603050405020304" pitchFamily="18" charset="0"/>
              </a:rPr>
              <a:t>biết những phần mềm nào sau đây là phần mềm trình chiếu: Word, Excel, PowerPoint, Keynote?</a:t>
            </a:r>
          </a:p>
          <a:p>
            <a:pPr indent="457200"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Em </a:t>
            </a:r>
            <a:r>
              <a:rPr lang="en-US" sz="2800">
                <a:latin typeface="Times New Roman" panose="02020603050405020304" pitchFamily="18" charset="0"/>
                <a:ea typeface="Times New Roman" panose="02020603050405020304" pitchFamily="18" charset="0"/>
              </a:rPr>
              <a:t>đã làm được những gì với phần mềm trình chiếu mà em biết?</a:t>
            </a:r>
          </a:p>
        </p:txBody>
      </p:sp>
    </p:spTree>
    <p:extLst>
      <p:ext uri="{BB962C8B-B14F-4D97-AF65-F5344CB8AC3E}">
        <p14:creationId xmlns:p14="http://schemas.microsoft.com/office/powerpoint/2010/main" val="39241485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2404" y="1653106"/>
            <a:ext cx="8839201" cy="2862322"/>
          </a:xfrm>
          <a:prstGeom prst="rect">
            <a:avLst/>
          </a:prstGeom>
        </p:spPr>
        <p:txBody>
          <a:bodyPr wrap="square">
            <a:spAutoFit/>
          </a:bodyPr>
          <a:lstStyle/>
          <a:p>
            <a:pPr algn="just">
              <a:spcBef>
                <a:spcPts val="1200"/>
              </a:spcBef>
              <a:spcAft>
                <a:spcPts val="1200"/>
              </a:spcAft>
            </a:pPr>
            <a:r>
              <a:rPr lang="en-US" sz="2800" b="1" i="1" u="sng">
                <a:solidFill>
                  <a:srgbClr val="333333"/>
                </a:solidFill>
                <a:latin typeface="Times New Roman" panose="02020603050405020304" pitchFamily="18" charset="0"/>
                <a:cs typeface="Times New Roman" panose="02020603050405020304" pitchFamily="18" charset="0"/>
              </a:rPr>
              <a:t>Câu trả lời:</a:t>
            </a:r>
            <a:endParaRPr lang="en-US" sz="2800">
              <a:solidFill>
                <a:srgbClr val="333333"/>
              </a:solidFill>
              <a:latin typeface="Times New Roman" panose="02020603050405020304" pitchFamily="18" charset="0"/>
              <a:cs typeface="Times New Roman" panose="02020603050405020304" pitchFamily="18" charset="0"/>
            </a:endParaRPr>
          </a:p>
          <a:p>
            <a:pPr marL="457200" indent="-457200" algn="just">
              <a:spcBef>
                <a:spcPts val="1200"/>
              </a:spcBef>
              <a:spcAft>
                <a:spcPts val="1200"/>
              </a:spcAft>
              <a:buFont typeface="Arial" panose="020B0604020202020204" pitchFamily="34" charset="0"/>
              <a:buChar char="•"/>
            </a:pPr>
            <a:r>
              <a:rPr lang="en-US" sz="2800" smtClean="0">
                <a:solidFill>
                  <a:srgbClr val="333333"/>
                </a:solidFill>
                <a:latin typeface="Times New Roman" panose="02020603050405020304" pitchFamily="18" charset="0"/>
                <a:cs typeface="Times New Roman" panose="02020603050405020304" pitchFamily="18" charset="0"/>
              </a:rPr>
              <a:t>Phần </a:t>
            </a:r>
            <a:r>
              <a:rPr lang="en-US" sz="2800">
                <a:solidFill>
                  <a:srgbClr val="333333"/>
                </a:solidFill>
                <a:latin typeface="Times New Roman" panose="02020603050405020304" pitchFamily="18" charset="0"/>
                <a:cs typeface="Times New Roman" panose="02020603050405020304" pitchFamily="18" charset="0"/>
              </a:rPr>
              <a:t>mềm PowerPoint và Keynote là phần mềm trình chiếu.</a:t>
            </a:r>
          </a:p>
          <a:p>
            <a:pPr marL="457200" indent="-457200" algn="just">
              <a:spcBef>
                <a:spcPts val="1200"/>
              </a:spcBef>
              <a:spcAft>
                <a:spcPts val="1200"/>
              </a:spcAft>
              <a:buFont typeface="Arial" panose="020B0604020202020204" pitchFamily="34" charset="0"/>
              <a:buChar char="•"/>
            </a:pPr>
            <a:r>
              <a:rPr lang="en-US" sz="2800">
                <a:solidFill>
                  <a:srgbClr val="333333"/>
                </a:solidFill>
                <a:latin typeface="Times New Roman" panose="02020603050405020304" pitchFamily="18" charset="0"/>
                <a:cs typeface="Times New Roman" panose="02020603050405020304" pitchFamily="18" charset="0"/>
              </a:rPr>
              <a:t>Với phần mềm trình chiếu, em đã tạo các bài thuyết trình để giới thiệu hoặc thuyết trình về một chủ đề nào đó.</a:t>
            </a:r>
            <a:endParaRPr lang="en-US" sz="2800" b="0" i="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5246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934565" y="422671"/>
            <a:ext cx="4306335" cy="641127"/>
            <a:chOff x="4168573" y="1295284"/>
            <a:chExt cx="4353220" cy="701545"/>
          </a:xfrm>
          <a:noFill/>
        </p:grpSpPr>
        <p:sp>
          <p:nvSpPr>
            <p:cNvPr id="13" name="Rounded Rectangle 12"/>
            <p:cNvSpPr/>
            <p:nvPr/>
          </p:nvSpPr>
          <p:spPr>
            <a:xfrm>
              <a:off x="4168573" y="1295284"/>
              <a:ext cx="4353220" cy="701545"/>
            </a:xfrm>
            <a:prstGeom prst="roundRect">
              <a:avLst/>
            </a:prstGeom>
            <a:grp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rgbClr val="41719C"/>
                  </a:solidFill>
                  <a:latin typeface="Tahoma" panose="020B0604030504040204" pitchFamily="34" charset="0"/>
                  <a:ea typeface="Tahoma" panose="020B0604030504040204" pitchFamily="34" charset="0"/>
                  <a:cs typeface="Tahoma" panose="020B0604030504040204" pitchFamily="34" charset="0"/>
                </a:rPr>
                <a:t>      </a:t>
              </a:r>
              <a:r>
                <a:rPr lang="en-US" sz="3200" b="1" dirty="0" smtClean="0">
                  <a:solidFill>
                    <a:srgbClr val="3333CC"/>
                  </a:solidFill>
                  <a:latin typeface="Tahoma" panose="020B0604030504040204" pitchFamily="34" charset="0"/>
                  <a:ea typeface="Tahoma" panose="020B0604030504040204" pitchFamily="34" charset="0"/>
                  <a:cs typeface="Tahoma" panose="020B0604030504040204" pitchFamily="34" charset="0"/>
                </a:rPr>
                <a:t>KHÁM PHÁ</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64401" y="1309140"/>
              <a:ext cx="641786" cy="665379"/>
            </a:xfrm>
            <a:prstGeom prst="rect">
              <a:avLst/>
            </a:prstGeom>
            <a:grpFill/>
            <a:ln>
              <a:noFill/>
            </a:ln>
          </p:spPr>
        </p:pic>
      </p:grpSp>
      <p:sp>
        <p:nvSpPr>
          <p:cNvPr id="5" name="Rectangle 4"/>
          <p:cNvSpPr/>
          <p:nvPr/>
        </p:nvSpPr>
        <p:spPr>
          <a:xfrm>
            <a:off x="1033511" y="1390403"/>
            <a:ext cx="9835487" cy="4330416"/>
          </a:xfrm>
          <a:prstGeom prst="rect">
            <a:avLst/>
          </a:prstGeom>
        </p:spPr>
        <p:txBody>
          <a:bodyPr wrap="square">
            <a:spAutoFit/>
          </a:bodyPr>
          <a:lstStyle/>
          <a:p>
            <a:pPr algn="just">
              <a:lnSpc>
                <a:spcPct val="115000"/>
              </a:lnSpc>
              <a:spcBef>
                <a:spcPts val="600"/>
              </a:spcBef>
              <a:spcAft>
                <a:spcPts val="600"/>
              </a:spcAft>
            </a:pPr>
            <a:r>
              <a:rPr lang="en-US" sz="2800" b="1">
                <a:solidFill>
                  <a:srgbClr val="000000"/>
                </a:solidFill>
                <a:latin typeface="Times New Roman" panose="02020603050405020304" pitchFamily="18" charset="0"/>
                <a:ea typeface="Times New Roman" panose="02020603050405020304" pitchFamily="18" charset="0"/>
              </a:rPr>
              <a:t>1. GIỚI THIỆU PHẦN MỀM TRÌNH CHIẾU </a:t>
            </a:r>
            <a:endParaRPr lang="en-US" sz="2800">
              <a:latin typeface="Times New Roman" panose="02020603050405020304" pitchFamily="18" charset="0"/>
              <a:ea typeface="Times New Roman" panose="02020603050405020304" pitchFamily="18" charset="0"/>
            </a:endParaRPr>
          </a:p>
          <a:p>
            <a:pPr marL="457200" indent="-457200" algn="just">
              <a:lnSpc>
                <a:spcPct val="115000"/>
              </a:lnSpc>
              <a:spcBef>
                <a:spcPts val="600"/>
              </a:spcBef>
              <a:spcAft>
                <a:spcPts val="600"/>
              </a:spcAft>
              <a:buFontTx/>
              <a:buChar char="-"/>
            </a:pPr>
            <a:r>
              <a:rPr lang="en-US" sz="2800" smtClean="0">
                <a:latin typeface="Times New Roman" panose="02020603050405020304" pitchFamily="18" charset="0"/>
                <a:ea typeface="Times New Roman" panose="02020603050405020304" pitchFamily="18" charset="0"/>
              </a:rPr>
              <a:t>Có </a:t>
            </a:r>
            <a:r>
              <a:rPr lang="en-US" sz="2800">
                <a:latin typeface="Times New Roman" panose="02020603050405020304" pitchFamily="18" charset="0"/>
                <a:ea typeface="Times New Roman" panose="02020603050405020304" pitchFamily="18" charset="0"/>
              </a:rPr>
              <a:t>rất nhiều phần mềm trình chiếu: </a:t>
            </a:r>
            <a:endParaRPr lang="en-US" sz="2800" smtClean="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 PowerPoint </a:t>
            </a:r>
            <a:r>
              <a:rPr lang="en-US" sz="2800">
                <a:latin typeface="Times New Roman" panose="02020603050405020304" pitchFamily="18" charset="0"/>
                <a:ea typeface="Times New Roman" panose="02020603050405020304" pitchFamily="18" charset="0"/>
              </a:rPr>
              <a:t>của Microsoft, </a:t>
            </a:r>
            <a:endParaRPr lang="en-US" sz="2800" smtClean="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 Phần </a:t>
            </a:r>
            <a:r>
              <a:rPr lang="en-US" sz="2800">
                <a:latin typeface="Times New Roman" panose="02020603050405020304" pitchFamily="18" charset="0"/>
                <a:ea typeface="Times New Roman" panose="02020603050405020304" pitchFamily="18" charset="0"/>
              </a:rPr>
              <a:t>mềm mã nguồn mở OpenOffice.org Impress, </a:t>
            </a:r>
            <a:endParaRPr lang="en-US" sz="2800" smtClean="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 KeyNote </a:t>
            </a:r>
            <a:r>
              <a:rPr lang="en-US" sz="2800">
                <a:latin typeface="Times New Roman" panose="02020603050405020304" pitchFamily="18" charset="0"/>
                <a:ea typeface="Times New Roman" panose="02020603050405020304" pitchFamily="18" charset="0"/>
              </a:rPr>
              <a:t>của Apple,… </a:t>
            </a:r>
            <a:endParaRPr lang="en-US" sz="2800" smtClean="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 Khi </a:t>
            </a:r>
            <a:r>
              <a:rPr lang="en-US" sz="2800">
                <a:latin typeface="Times New Roman" panose="02020603050405020304" pitchFamily="18" charset="0"/>
                <a:ea typeface="Times New Roman" panose="02020603050405020304" pitchFamily="18" charset="0"/>
              </a:rPr>
              <a:t>máy tính có kết nối mạng, có thể sử dụng phần mềm trình chiếu miễn phí như Google Presentation,…</a:t>
            </a:r>
          </a:p>
        </p:txBody>
      </p:sp>
    </p:spTree>
    <p:extLst>
      <p:ext uri="{BB962C8B-B14F-4D97-AF65-F5344CB8AC3E}">
        <p14:creationId xmlns:p14="http://schemas.microsoft.com/office/powerpoint/2010/main" val="3162666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626947" y="1399737"/>
            <a:ext cx="2815144" cy="1472537"/>
          </a:xfrm>
          <a:prstGeom prst="rect">
            <a:avLst/>
          </a:prstGeom>
        </p:spPr>
      </p:pic>
      <p:pic>
        <p:nvPicPr>
          <p:cNvPr id="1026" name="Picture 2" descr="INFORMÁTICA APLICADA A LA EDUCACIÓN : OPPEN OFFICE IMPRESS"/>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241842" y="1399737"/>
            <a:ext cx="2228850" cy="16954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ách thêm hình ảnh và hình nền trong bài thuyết trình Keynote"/>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1585840" y="3790429"/>
            <a:ext cx="2642595" cy="183116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01050" y="4404578"/>
            <a:ext cx="3310435" cy="1453083"/>
          </a:xfrm>
          <a:prstGeom prst="rect">
            <a:avLst/>
          </a:prstGeom>
        </p:spPr>
      </p:pic>
    </p:spTree>
    <p:extLst>
      <p:ext uri="{BB962C8B-B14F-4D97-AF65-F5344CB8AC3E}">
        <p14:creationId xmlns:p14="http://schemas.microsoft.com/office/powerpoint/2010/main" val="330422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barn(inVertical)">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animEffect transition="in" filter="barn(inVertical)">
                                      <p:cBhvr>
                                        <p:cTn id="17" dur="500"/>
                                        <p:tgtEl>
                                          <p:spTgt spid="102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8864" y="1039990"/>
            <a:ext cx="10454185" cy="1083374"/>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Khởi động phần mềm trình chiếu PowerPoint, xuất hiện màn hình làm việc như sau:</a:t>
            </a:r>
          </a:p>
        </p:txBody>
      </p:sp>
      <p:pic>
        <p:nvPicPr>
          <p:cNvPr id="3" name="Picture 2"/>
          <p:cNvPicPr/>
          <p:nvPr/>
        </p:nvPicPr>
        <p:blipFill rotWithShape="1">
          <a:blip r:embed="rId2" cstate="email">
            <a:extLst>
              <a:ext uri="{28A0092B-C50C-407E-A947-70E740481C1C}">
                <a14:useLocalDpi xmlns:a14="http://schemas.microsoft.com/office/drawing/2010/main"/>
              </a:ext>
            </a:extLst>
          </a:blip>
          <a:srcRect/>
          <a:stretch/>
        </p:blipFill>
        <p:spPr bwMode="auto">
          <a:xfrm>
            <a:off x="2606724" y="2123364"/>
            <a:ext cx="7424380" cy="4112232"/>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44533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3583" y="1360527"/>
            <a:ext cx="10345003" cy="4342727"/>
          </a:xfrm>
          <a:prstGeom prst="rect">
            <a:avLst/>
          </a:prstGeom>
        </p:spPr>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Màn hình làm việc của PowerPoint bao gồm các thành phần cơ bản là:</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Thanh tiêu đề</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Thanh thực đơn</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Thanh công cụ</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Thanh Trạng thái</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Bên trái hiện danh sách các trang chiếu của bài trình chiếu</a:t>
            </a:r>
          </a:p>
          <a:p>
            <a:r>
              <a:rPr lang="en-US" sz="2800">
                <a:latin typeface="Times New Roman" panose="02020603050405020304" pitchFamily="18" charset="0"/>
                <a:ea typeface="Times New Roman" panose="02020603050405020304" pitchFamily="18" charset="0"/>
              </a:rPr>
              <a:t>+ Vùng soạn thảo hiển thị trang chiếu đang được chọn</a:t>
            </a:r>
            <a:endParaRPr lang="en-US" sz="2800"/>
          </a:p>
        </p:txBody>
      </p:sp>
    </p:spTree>
    <p:extLst>
      <p:ext uri="{BB962C8B-B14F-4D97-AF65-F5344CB8AC3E}">
        <p14:creationId xmlns:p14="http://schemas.microsoft.com/office/powerpoint/2010/main" val="106751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arn(in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arn(inVertical)">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barn(inVertical)">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10018" y="1794225"/>
            <a:ext cx="10122090" cy="3527119"/>
          </a:xfrm>
          <a:prstGeom prst="rect">
            <a:avLst/>
          </a:prstGeom>
        </p:spPr>
        <p:txBody>
          <a:bodyPr wrap="square">
            <a:spAutoFit/>
          </a:bodyPr>
          <a:lstStyle/>
          <a:p>
            <a:pPr algn="just">
              <a:lnSpc>
                <a:spcPct val="115000"/>
              </a:lnSpc>
              <a:spcBef>
                <a:spcPts val="600"/>
              </a:spcBef>
              <a:spcAft>
                <a:spcPts val="600"/>
              </a:spcAft>
            </a:pPr>
            <a:r>
              <a:rPr lang="en-US" sz="2800" smtClean="0">
                <a:latin typeface="Times New Roman" panose="02020603050405020304" pitchFamily="18" charset="0"/>
                <a:ea typeface="Times New Roman" panose="02020603050405020304" pitchFamily="18" charset="0"/>
              </a:rPr>
              <a:t>	Bạn </a:t>
            </a:r>
            <a:r>
              <a:rPr lang="en-US" sz="2800">
                <a:latin typeface="Times New Roman" panose="02020603050405020304" pitchFamily="18" charset="0"/>
                <a:ea typeface="Times New Roman" panose="02020603050405020304" pitchFamily="18" charset="0"/>
              </a:rPr>
              <a:t>Quân đã tạo một bài trình chiếu bằng PowerPoint giới thiệu về bản thân (Hình 3). Hãy nhận xét bài trình chiếu của bạn Quân theo các gợi ý sau:</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Hình thức trình bày có đẹp không?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Bài trình bày gồm những nội dung nào? Có đầy đủ thông tin không?</a:t>
            </a:r>
          </a:p>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Có những đối tượng nào trên các trang chiếu?</a:t>
            </a:r>
          </a:p>
        </p:txBody>
      </p:sp>
      <p:sp>
        <p:nvSpPr>
          <p:cNvPr id="4" name="Rounded Rectangle 3"/>
          <p:cNvSpPr/>
          <p:nvPr/>
        </p:nvSpPr>
        <p:spPr>
          <a:xfrm>
            <a:off x="3934565" y="422671"/>
            <a:ext cx="4306335" cy="641127"/>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rgbClr val="3333CC"/>
                </a:solidFill>
                <a:latin typeface="Tahoma" panose="020B0604030504040204" pitchFamily="34" charset="0"/>
                <a:ea typeface="Tahoma" panose="020B0604030504040204" pitchFamily="34" charset="0"/>
                <a:cs typeface="Tahoma" panose="020B0604030504040204" pitchFamily="34" charset="0"/>
              </a:rPr>
              <a:t>HOẠT ĐỘNG</a:t>
            </a:r>
            <a:endParaRPr lang="en-US" sz="3200" b="1" dirty="0">
              <a:solidFill>
                <a:srgbClr val="3333CC"/>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54900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a:ext>
            </a:extLst>
          </a:blip>
          <a:srcRect/>
          <a:stretch/>
        </p:blipFill>
        <p:spPr bwMode="auto">
          <a:xfrm>
            <a:off x="2174295" y="426809"/>
            <a:ext cx="7938696" cy="600128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381317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613</Words>
  <Application>Microsoft Office PowerPoint</Application>
  <PresentationFormat>Custom</PresentationFormat>
  <Paragraphs>57</Paragraphs>
  <Slides>16</Slides>
  <Notes>7</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thuvienhoclieu.com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thuvienhoclieu.com</dc:creator>
  <cp:keywords>thuvienhoclieu.com</cp:keywords>
  <dc:description>thuvienhoclieu.com</dc:description>
  <cp:lastModifiedBy/>
  <cp:revision>1</cp:revision>
  <dcterms:created xsi:type="dcterms:W3CDTF">2022-08-04T14:24:42Z</dcterms:created>
  <dcterms:modified xsi:type="dcterms:W3CDTF">2022-08-04T14:24:51Z</dcterms:modified>
</cp:coreProperties>
</file>