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2"/>
  </p:notesMasterIdLst>
  <p:sldIdLst>
    <p:sldId id="256" r:id="rId3"/>
    <p:sldId id="257" r:id="rId4"/>
    <p:sldId id="284" r:id="rId5"/>
    <p:sldId id="259" r:id="rId6"/>
    <p:sldId id="258" r:id="rId7"/>
    <p:sldId id="261" r:id="rId8"/>
    <p:sldId id="264" r:id="rId9"/>
    <p:sldId id="260" r:id="rId10"/>
    <p:sldId id="265" r:id="rId11"/>
    <p:sldId id="267" r:id="rId12"/>
    <p:sldId id="266" r:id="rId13"/>
    <p:sldId id="274" r:id="rId14"/>
    <p:sldId id="268" r:id="rId15"/>
    <p:sldId id="262" r:id="rId16"/>
    <p:sldId id="273" r:id="rId17"/>
    <p:sldId id="286" r:id="rId18"/>
    <p:sldId id="308" r:id="rId19"/>
    <p:sldId id="270" r:id="rId20"/>
    <p:sldId id="310" r:id="rId21"/>
    <p:sldId id="275" r:id="rId22"/>
    <p:sldId id="278" r:id="rId23"/>
    <p:sldId id="309" r:id="rId24"/>
    <p:sldId id="272" r:id="rId25"/>
    <p:sldId id="277" r:id="rId26"/>
    <p:sldId id="276" r:id="rId27"/>
    <p:sldId id="279" r:id="rId28"/>
    <p:sldId id="281" r:id="rId29"/>
    <p:sldId id="263" r:id="rId30"/>
    <p:sldId id="280" r:id="rId31"/>
    <p:sldId id="283" r:id="rId32"/>
    <p:sldId id="311" r:id="rId33"/>
    <p:sldId id="312" r:id="rId34"/>
    <p:sldId id="313" r:id="rId35"/>
    <p:sldId id="314" r:id="rId36"/>
    <p:sldId id="316" r:id="rId37"/>
    <p:sldId id="317" r:id="rId38"/>
    <p:sldId id="315" r:id="rId39"/>
    <p:sldId id="271" r:id="rId40"/>
    <p:sldId id="287" r:id="rId41"/>
  </p:sldIdLst>
  <p:sldSz cx="9144000" cy="5143500" type="screen16x9"/>
  <p:notesSz cx="6858000" cy="9144000"/>
  <p:embeddedFontLst>
    <p:embeddedFont>
      <p:font typeface="Cambria Math" pitchFamily="18" charset="0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  <p:embeddedFont>
      <p:font typeface="Barriecito" charset="0"/>
      <p:regular r:id="rId48"/>
    </p:embeddedFont>
    <p:embeddedFont>
      <p:font typeface="Antic" charset="0"/>
      <p:regular r:id="rId49"/>
    </p:embeddedFont>
    <p:embeddedFont>
      <p:font typeface="Calibri Light" charset="0"/>
      <p:regular r:id="rId50"/>
      <p:italic r:id="rId51"/>
    </p:embeddedFont>
    <p:embeddedFont>
      <p:font typeface="Bebas Neue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E034EB-0408-42A7-8B23-D226596F6CD5}">
  <a:tblStyle styleId="{32E034EB-0408-42A7-8B23-D226596F6C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382" autoAdjust="0"/>
  </p:normalViewPr>
  <p:slideViewPr>
    <p:cSldViewPr snapToGrid="0">
      <p:cViewPr varScale="1">
        <p:scale>
          <a:sx n="90" d="100"/>
          <a:sy n="90" d="100"/>
        </p:scale>
        <p:origin x="-84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429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882cbaad8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882cbaad8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286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eb2233bc1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eb2233bc1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947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eb2233bc1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eb2233bc12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89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eb2233bc1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eb2233bc1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673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b2233bc1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b2233bc1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639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aa3974c8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aa3974c8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3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eb2233bc1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eb2233bc1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507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eb2233bc12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eb2233bc12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b2233bc1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eb2233bc1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49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eb2233bc12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eb2233bc12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131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eb2233bc1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eb2233bc1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80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aa3974c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aa3974c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5171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eb2233bc1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eb2233bc1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75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eb2233bc1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eb2233bc1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318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b2233bc12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b2233bc12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116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eb2233bc12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eb2233bc12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635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eb2233bc1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eb2233bc1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609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eb2233bc1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eb2233bc1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989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aa3974c8b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aa3974c8b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080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eb2233bc1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eb2233bc1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714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eb2233bc12_0_19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eb2233bc12_0_19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94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thứ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vừa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chọn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táo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NEXT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slide </a:t>
            </a:r>
            <a:r>
              <a:rPr lang="en-US" b="1" baseline="0" dirty="0" err="1" smtClean="0"/>
              <a:t>Hướng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dẫn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nhà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824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eb2233bc12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eb2233bc12_0_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8050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đáp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án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nút</a:t>
            </a:r>
            <a:r>
              <a:rPr lang="en-US" b="1" baseline="0" dirty="0" smtClean="0"/>
              <a:t> 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chọn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822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eb2233bc12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eb2233bc12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7752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e882cbaad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e882cbaad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531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aa3974c8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aa3974c8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7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a3974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a3974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0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aa3974c8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aa3974c8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aa3974c8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aa3974c8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49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aa3974c8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aa3974c8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29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b2233bc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b2233bc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9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443350"/>
            <a:ext cx="4773000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>
                <a:solidFill>
                  <a:srgbClr val="191919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913000"/>
            <a:ext cx="3621600" cy="1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225152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7626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350200" y="1234625"/>
            <a:ext cx="3852300" cy="27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153676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1350200" y="1595677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350200" y="3877979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2061733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1350200" y="4319901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350200" y="2061732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877979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1350200" y="2503730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350200" y="2969871"/>
            <a:ext cx="38523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69817"/>
            <a:ext cx="635100" cy="44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1350200" y="3411783"/>
            <a:ext cx="37254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184574" y="3521263"/>
            <a:ext cx="4443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3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1184574" y="1386075"/>
            <a:ext cx="4443600" cy="1740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15100" y="2758050"/>
            <a:ext cx="2739300" cy="10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715100" y="1502975"/>
            <a:ext cx="3082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9800" y="-800125"/>
            <a:ext cx="2731449" cy="248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705838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2"/>
          </p:nvPr>
        </p:nvSpPr>
        <p:spPr>
          <a:xfrm>
            <a:off x="5360663" y="3168125"/>
            <a:ext cx="20775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Bebas Neue"/>
              <a:buNone/>
              <a:defRPr sz="25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1705838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5360663" y="3589875"/>
            <a:ext cx="20775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200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7200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 idx="2"/>
          </p:nvPr>
        </p:nvSpPr>
        <p:spPr>
          <a:xfrm>
            <a:off x="34038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3"/>
          </p:nvPr>
        </p:nvSpPr>
        <p:spPr>
          <a:xfrm>
            <a:off x="34038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 idx="4"/>
          </p:nvPr>
        </p:nvSpPr>
        <p:spPr>
          <a:xfrm>
            <a:off x="6087600" y="25569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5"/>
          </p:nvPr>
        </p:nvSpPr>
        <p:spPr>
          <a:xfrm>
            <a:off x="6087600" y="3143456"/>
            <a:ext cx="2336400" cy="7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899263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"/>
          </p:nvPr>
        </p:nvSpPr>
        <p:spPr>
          <a:xfrm>
            <a:off x="899263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2"/>
          </p:nvPr>
        </p:nvSpPr>
        <p:spPr>
          <a:xfrm>
            <a:off x="3583050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3583050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4"/>
          </p:nvPr>
        </p:nvSpPr>
        <p:spPr>
          <a:xfrm>
            <a:off x="6266838" y="2423325"/>
            <a:ext cx="197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6266838" y="3009850"/>
            <a:ext cx="1977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BLANK_1_1_1_2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735387" y="2559675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3869438" y="1597919"/>
            <a:ext cx="42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1738325" y="1597925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3869363" y="2559669"/>
            <a:ext cx="4248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4"/>
          </p:nvPr>
        </p:nvSpPr>
        <p:spPr>
          <a:xfrm>
            <a:off x="1738225" y="3614327"/>
            <a:ext cx="1353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3869438" y="3602481"/>
            <a:ext cx="4248900" cy="5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715100" y="19983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715100" y="25849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/>
          </p:nvPr>
        </p:nvSpPr>
        <p:spPr>
          <a:xfrm>
            <a:off x="4592960" y="19983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3"/>
          </p:nvPr>
        </p:nvSpPr>
        <p:spPr>
          <a:xfrm>
            <a:off x="4592960" y="25849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title" idx="4"/>
          </p:nvPr>
        </p:nvSpPr>
        <p:spPr>
          <a:xfrm>
            <a:off x="2654030" y="31269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5"/>
          </p:nvPr>
        </p:nvSpPr>
        <p:spPr>
          <a:xfrm>
            <a:off x="2654030" y="37135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title" idx="6"/>
          </p:nvPr>
        </p:nvSpPr>
        <p:spPr>
          <a:xfrm>
            <a:off x="6531889" y="3126975"/>
            <a:ext cx="1892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7"/>
          </p:nvPr>
        </p:nvSpPr>
        <p:spPr>
          <a:xfrm>
            <a:off x="6531889" y="3713500"/>
            <a:ext cx="1892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233175" y="2321951"/>
            <a:ext cx="66777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08550" y="1337825"/>
            <a:ext cx="1326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25" y="2960275"/>
            <a:ext cx="4360200" cy="4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139251">
            <a:off x="6914351" y="3174401"/>
            <a:ext cx="2449151" cy="252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01521">
            <a:off x="-407314" y="-345625"/>
            <a:ext cx="2964408" cy="193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720000" y="2834825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1"/>
          </p:nvPr>
        </p:nvSpPr>
        <p:spPr>
          <a:xfrm>
            <a:off x="71755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4696670" y="2835356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3"/>
          </p:nvPr>
        </p:nvSpPr>
        <p:spPr>
          <a:xfrm>
            <a:off x="469421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4"/>
          </p:nvPr>
        </p:nvSpPr>
        <p:spPr>
          <a:xfrm>
            <a:off x="2613775" y="2834188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5"/>
          </p:nvPr>
        </p:nvSpPr>
        <p:spPr>
          <a:xfrm>
            <a:off x="2611314" y="3398625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6"/>
          </p:nvPr>
        </p:nvSpPr>
        <p:spPr>
          <a:xfrm>
            <a:off x="6685000" y="2835356"/>
            <a:ext cx="1743900" cy="4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7"/>
          </p:nvPr>
        </p:nvSpPr>
        <p:spPr>
          <a:xfrm>
            <a:off x="6682540" y="3399900"/>
            <a:ext cx="1743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585878" y="3048900"/>
            <a:ext cx="2306303" cy="2377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996750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996750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3696024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3696024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996750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996738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3696015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7"/>
          </p:nvPr>
        </p:nvSpPr>
        <p:spPr>
          <a:xfrm>
            <a:off x="3696011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8"/>
          </p:nvPr>
        </p:nvSpPr>
        <p:spPr>
          <a:xfrm>
            <a:off x="6395325" y="18706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9"/>
          </p:nvPr>
        </p:nvSpPr>
        <p:spPr>
          <a:xfrm>
            <a:off x="6395324" y="2345575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 idx="13"/>
          </p:nvPr>
        </p:nvSpPr>
        <p:spPr>
          <a:xfrm>
            <a:off x="6395306" y="3648750"/>
            <a:ext cx="1752000" cy="41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14"/>
          </p:nvPr>
        </p:nvSpPr>
        <p:spPr>
          <a:xfrm>
            <a:off x="6395311" y="4123700"/>
            <a:ext cx="1752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 hasCustomPrompt="1"/>
          </p:nvPr>
        </p:nvSpPr>
        <p:spPr>
          <a:xfrm>
            <a:off x="715100" y="539988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715100" y="1246015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996129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3"/>
          </p:nvPr>
        </p:nvSpPr>
        <p:spPr>
          <a:xfrm>
            <a:off x="715100" y="2702157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452284"/>
            <a:ext cx="49083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6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5"/>
          </p:nvPr>
        </p:nvSpPr>
        <p:spPr>
          <a:xfrm>
            <a:off x="715100" y="4158311"/>
            <a:ext cx="49083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ctrTitle"/>
          </p:nvPr>
        </p:nvSpPr>
        <p:spPr>
          <a:xfrm>
            <a:off x="715100" y="5350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subTitle" idx="1"/>
          </p:nvPr>
        </p:nvSpPr>
        <p:spPr>
          <a:xfrm>
            <a:off x="715100" y="1569725"/>
            <a:ext cx="42939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715100" y="3585150"/>
            <a:ext cx="4848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CREDITS: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2"/>
              </a:rPr>
              <a:t>Slidesgo</a:t>
            </a: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, and includes icons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Flaticon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3"/>
              </a:rPr>
              <a:t>,</a:t>
            </a:r>
            <a:r>
              <a:rPr lang="en" sz="1200"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rPr>
              <a:t> and infographics &amp; images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Antic"/>
                <a:ea typeface="Antic"/>
                <a:cs typeface="Antic"/>
                <a:sym typeface="Antic"/>
                <a:hlinkClick r:id="rId4"/>
              </a:rPr>
              <a:t>Freepik</a:t>
            </a:r>
            <a:endParaRPr sz="1200">
              <a:solidFill>
                <a:schemeClr val="lt2"/>
              </a:solidFill>
              <a:latin typeface="Antic"/>
              <a:ea typeface="Antic"/>
              <a:cs typeface="Antic"/>
              <a:sym typeface="Antic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49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27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17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52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24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054625"/>
            <a:ext cx="7704000" cy="35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56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86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410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19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9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15100" y="3018682"/>
            <a:ext cx="47433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715100" y="1603175"/>
            <a:ext cx="4743300" cy="3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715100" y="3411972"/>
            <a:ext cx="4743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715100" y="1996476"/>
            <a:ext cx="4743300" cy="8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715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9438" y="-1293087"/>
            <a:ext cx="1696600" cy="247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5100" y="1567050"/>
            <a:ext cx="574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715100" y="2408850"/>
            <a:ext cx="5747100" cy="11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129488" y="-1534511"/>
            <a:ext cx="2307901" cy="33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156251" y="3826327"/>
            <a:ext cx="2032150" cy="1846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arriecito"/>
              <a:buNone/>
              <a:defRPr sz="3500">
                <a:solidFill>
                  <a:schemeClr val="lt2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●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"/>
              <a:buChar char="○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"/>
              <a:buChar char="■"/>
              <a:defRPr>
                <a:solidFill>
                  <a:schemeClr val="lt2"/>
                </a:solidFill>
                <a:latin typeface="Antic"/>
                <a:ea typeface="Antic"/>
                <a:cs typeface="Antic"/>
                <a:sym typeface="Ant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9/23/2022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541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0.png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9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01.png"/><Relationship Id="rId7" Type="http://schemas.openxmlformats.org/officeDocument/2006/relationships/image" Target="../media/image6.svg"/><Relationship Id="rId12" Type="http://schemas.openxmlformats.org/officeDocument/2006/relationships/image" Target="../media/image10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3.png"/><Relationship Id="rId11" Type="http://schemas.openxmlformats.org/officeDocument/2006/relationships/image" Target="../media/image10.svg"/><Relationship Id="rId5" Type="http://schemas.openxmlformats.org/officeDocument/2006/relationships/image" Target="../media/image102.png"/><Relationship Id="rId10" Type="http://schemas.openxmlformats.org/officeDocument/2006/relationships/image" Target="../media/image105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6.svg"/><Relationship Id="rId26" Type="http://schemas.openxmlformats.org/officeDocument/2006/relationships/image" Target="../media/image117.png"/><Relationship Id="rId3" Type="http://schemas.openxmlformats.org/officeDocument/2006/relationships/audio" Target="../media/audio1.wav"/><Relationship Id="rId21" Type="http://schemas.openxmlformats.org/officeDocument/2006/relationships/image" Target="../media/image105.png"/><Relationship Id="rId34" Type="http://schemas.openxmlformats.org/officeDocument/2006/relationships/image" Target="../media/image119.png"/><Relationship Id="rId7" Type="http://schemas.openxmlformats.org/officeDocument/2006/relationships/image" Target="../media/image15.svg"/><Relationship Id="rId12" Type="http://schemas.openxmlformats.org/officeDocument/2006/relationships/image" Target="../media/image112.png"/><Relationship Id="rId17" Type="http://schemas.openxmlformats.org/officeDocument/2006/relationships/image" Target="../media/image103.png"/><Relationship Id="rId25" Type="http://schemas.openxmlformats.org/officeDocument/2006/relationships/image" Target="../media/image116.png"/><Relationship Id="rId33" Type="http://schemas.openxmlformats.org/officeDocument/2006/relationships/slide" Target="slide38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2.png"/><Relationship Id="rId20" Type="http://schemas.openxmlformats.org/officeDocument/2006/relationships/image" Target="../media/image19.svg"/><Relationship Id="rId29" Type="http://schemas.openxmlformats.org/officeDocument/2006/relationships/slide" Target="slide3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8.png"/><Relationship Id="rId11" Type="http://schemas.openxmlformats.org/officeDocument/2006/relationships/image" Target="../media/image17.svg"/><Relationship Id="rId24" Type="http://schemas.openxmlformats.org/officeDocument/2006/relationships/image" Target="../media/image115.png"/><Relationship Id="rId32" Type="http://schemas.openxmlformats.org/officeDocument/2006/relationships/slide" Target="slide37.xml"/><Relationship Id="rId5" Type="http://schemas.openxmlformats.org/officeDocument/2006/relationships/image" Target="../media/image13.svg"/><Relationship Id="rId15" Type="http://schemas.openxmlformats.org/officeDocument/2006/relationships/image" Target="../media/image3.svg"/><Relationship Id="rId23" Type="http://schemas.openxmlformats.org/officeDocument/2006/relationships/image" Target="../media/image114.png"/><Relationship Id="rId28" Type="http://schemas.openxmlformats.org/officeDocument/2006/relationships/slide" Target="slide33.xml"/><Relationship Id="rId10" Type="http://schemas.openxmlformats.org/officeDocument/2006/relationships/image" Target="../media/image111.png"/><Relationship Id="rId19" Type="http://schemas.openxmlformats.org/officeDocument/2006/relationships/image" Target="../media/image113.png"/><Relationship Id="rId31" Type="http://schemas.openxmlformats.org/officeDocument/2006/relationships/slide" Target="slide36.xml"/><Relationship Id="rId4" Type="http://schemas.openxmlformats.org/officeDocument/2006/relationships/image" Target="../media/image107.png"/><Relationship Id="rId9" Type="http://schemas.openxmlformats.org/officeDocument/2006/relationships/image" Target="../media/image110.png"/><Relationship Id="rId14" Type="http://schemas.openxmlformats.org/officeDocument/2006/relationships/image" Target="../media/image101.png"/><Relationship Id="rId22" Type="http://schemas.openxmlformats.org/officeDocument/2006/relationships/image" Target="../media/image10.svg"/><Relationship Id="rId27" Type="http://schemas.openxmlformats.org/officeDocument/2006/relationships/image" Target="../media/image118.png"/><Relationship Id="rId30" Type="http://schemas.openxmlformats.org/officeDocument/2006/relationships/slide" Target="slide35.xml"/><Relationship Id="rId8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13" Type="http://schemas.openxmlformats.org/officeDocument/2006/relationships/image" Target="../media/image123.png"/><Relationship Id="rId3" Type="http://schemas.microsoft.com/office/2007/relationships/media" Target="../media/media2.mp3"/><Relationship Id="rId7" Type="http://schemas.openxmlformats.org/officeDocument/2006/relationships/image" Target="../media/image1180.png"/><Relationship Id="rId12" Type="http://schemas.openxmlformats.org/officeDocument/2006/relationships/image" Target="../media/image1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0.xml"/><Relationship Id="rId11" Type="http://schemas.openxmlformats.org/officeDocument/2006/relationships/image" Target="../media/image121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24.png"/><Relationship Id="rId10" Type="http://schemas.openxmlformats.org/officeDocument/2006/relationships/image" Target="../media/image120.png"/><Relationship Id="rId4" Type="http://schemas.openxmlformats.org/officeDocument/2006/relationships/audio" Target="../media/media2.mp3"/><Relationship Id="rId9" Type="http://schemas.openxmlformats.org/officeDocument/2006/relationships/image" Target="../media/image1190.png"/><Relationship Id="rId1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5.png"/><Relationship Id="rId11" Type="http://schemas.openxmlformats.org/officeDocument/2006/relationships/image" Target="../media/image12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280.png"/><Relationship Id="rId4" Type="http://schemas.openxmlformats.org/officeDocument/2006/relationships/audio" Target="../media/media2.mp3"/><Relationship Id="rId9" Type="http://schemas.openxmlformats.org/officeDocument/2006/relationships/image" Target="../media/image128.png"/><Relationship Id="rId1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microsoft.com/office/2007/relationships/media" Target="../media/media2.mp3"/><Relationship Id="rId7" Type="http://schemas.openxmlformats.org/officeDocument/2006/relationships/image" Target="../media/image1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0.png"/><Relationship Id="rId11" Type="http://schemas.openxmlformats.org/officeDocument/2006/relationships/image" Target="../media/image124.png"/><Relationship Id="rId5" Type="http://schemas.openxmlformats.org/officeDocument/2006/relationships/slideLayout" Target="../slideLayouts/slideLayout25.xml"/><Relationship Id="rId10" Type="http://schemas.openxmlformats.org/officeDocument/2006/relationships/slide" Target="slide32.xml"/><Relationship Id="rId4" Type="http://schemas.openxmlformats.org/officeDocument/2006/relationships/audio" Target="../media/media2.mp3"/><Relationship Id="rId9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34.png"/><Relationship Id="rId12" Type="http://schemas.openxmlformats.org/officeDocument/2006/relationships/image" Target="../media/image1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3.png"/><Relationship Id="rId11" Type="http://schemas.openxmlformats.org/officeDocument/2006/relationships/image" Target="../media/image12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37.png"/><Relationship Id="rId4" Type="http://schemas.openxmlformats.org/officeDocument/2006/relationships/audio" Target="../media/media2.mp3"/><Relationship Id="rId9" Type="http://schemas.openxmlformats.org/officeDocument/2006/relationships/image" Target="../media/image136.png"/><Relationship Id="rId14" Type="http://schemas.openxmlformats.org/officeDocument/2006/relationships/image" Target="../media/image1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microsoft.com/office/2007/relationships/media" Target="../media/media2.mp3"/><Relationship Id="rId7" Type="http://schemas.openxmlformats.org/officeDocument/2006/relationships/image" Target="../media/image1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9.png"/><Relationship Id="rId5" Type="http://schemas.openxmlformats.org/officeDocument/2006/relationships/slideLayout" Target="../slideLayouts/slideLayout25.xml"/><Relationship Id="rId4" Type="http://schemas.openxmlformats.org/officeDocument/2006/relationships/audio" Target="../media/media2.mp3"/><Relationship Id="rId9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ctrTitle"/>
          </p:nvPr>
        </p:nvSpPr>
        <p:spPr>
          <a:xfrm>
            <a:off x="709503" y="1001561"/>
            <a:ext cx="7617243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CHÀO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MỪNG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CÁC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EM</a:t>
            </a:r>
            <a:r>
              <a:rPr lang="en-US" sz="4000" b="1" dirty="0" smtClean="0">
                <a:latin typeface="+mn-lt"/>
              </a:rPr>
              <a:t> </a:t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ĐẾN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VỚI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+mn-lt"/>
              </a:rPr>
              <a:t>BÀI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HỌC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HÔM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NAY!</a:t>
            </a:r>
            <a:endParaRPr sz="40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287" y="2939753"/>
            <a:ext cx="2905054" cy="2561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806575" y="713760"/>
            <a:ext cx="4140486" cy="1222625"/>
          </a:xfrm>
          <a:prstGeom prst="wedgeRoundRectCallout">
            <a:avLst>
              <a:gd name="adj1" fmla="val -56990"/>
              <a:gd name="adj2" fmla="val 39811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0000"/>
                </a:solidFill>
              </a:rPr>
              <a:t>Vậy muốn cộng trừ hai số hữu tỉ, ta làm như thế nào?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811658" y="2511200"/>
            <a:ext cx="5702158" cy="1623316"/>
          </a:xfrm>
          <a:prstGeom prst="wedgeRoundRectCallout">
            <a:avLst>
              <a:gd name="adj1" fmla="val 56464"/>
              <a:gd name="adj2" fmla="val 35981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4472" y="2584194"/>
            <a:ext cx="51165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thể cộng, trừ hai số hữu tỉ bằng cách viết chúng dưới dạng phân số rồi áp dụng quy tắc cộng, trừ phân số.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104" y="986320"/>
            <a:ext cx="1236109" cy="1236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945222" y="595901"/>
            <a:ext cx="1890445" cy="6164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Tính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5222" y="1438382"/>
                <a:ext cx="2640459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+ 2,5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1438382"/>
                <a:ext cx="2640459" cy="703782"/>
              </a:xfrm>
              <a:prstGeom prst="rect">
                <a:avLst/>
              </a:prstGeom>
              <a:blipFill rotWithShape="0">
                <a:blip r:embed="rId3"/>
                <a:stretch>
                  <a:fillRect l="-2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05883" y="1438382"/>
                <a:ext cx="2260315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83" y="1438382"/>
                <a:ext cx="2260315" cy="703782"/>
              </a:xfrm>
              <a:prstGeom prst="rect">
                <a:avLst/>
              </a:prstGeom>
              <a:blipFill rotWithShape="0">
                <a:blip r:embed="rId4"/>
                <a:stretch>
                  <a:fillRect l="-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5222" y="2368195"/>
                <a:ext cx="2434976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2368195"/>
                <a:ext cx="2434976" cy="703782"/>
              </a:xfrm>
              <a:prstGeom prst="rect">
                <a:avLst/>
              </a:prstGeom>
              <a:blipFill rotWithShape="0">
                <a:blip r:embed="rId5"/>
                <a:stretch>
                  <a:fillRect l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45222" y="3174714"/>
                <a:ext cx="3131051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3174714"/>
                <a:ext cx="3131051" cy="737189"/>
              </a:xfrm>
              <a:prstGeom prst="rect">
                <a:avLst/>
              </a:prstGeom>
              <a:blipFill rotWithShape="0">
                <a:blip r:embed="rId6"/>
                <a:stretch>
                  <a:fillRect l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5222" y="4014640"/>
                <a:ext cx="2229493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22" y="4014640"/>
                <a:ext cx="2229493" cy="702885"/>
              </a:xfrm>
              <a:prstGeom prst="rect">
                <a:avLst/>
              </a:prstGeom>
              <a:blipFill rotWithShape="0">
                <a:blip r:embed="rId7"/>
                <a:stretch>
                  <a:fillRect l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46342" y="1313263"/>
            <a:ext cx="294868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Viết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hữu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tỉ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dưới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dạng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phân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số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mẫu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dương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/>
          <p:cNvCxnSpPr>
            <a:stCxn id="26" idx="1"/>
          </p:cNvCxnSpPr>
          <p:nvPr/>
        </p:nvCxnSpPr>
        <p:spPr>
          <a:xfrm flipH="1">
            <a:off x="5591710" y="1792593"/>
            <a:ext cx="454632" cy="5385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572000" y="2443087"/>
            <a:ext cx="2460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giao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hoán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4076273" y="2730056"/>
            <a:ext cx="4597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572000" y="3222692"/>
            <a:ext cx="2257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Tính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kết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hợp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H="1">
            <a:off x="4076273" y="3509661"/>
            <a:ext cx="4597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oogle Shape;609;p4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757">
            <a:off x="6878522" y="3110802"/>
            <a:ext cx="2342207" cy="180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935" y="26640"/>
            <a:ext cx="1053460" cy="113852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3" grpId="0"/>
      <p:bldP spid="24" grpId="0"/>
      <p:bldP spid="25" grpId="0"/>
      <p:bldP spid="26" grpId="0"/>
      <p:bldP spid="94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13" y="2438916"/>
            <a:ext cx="2548349" cy="2895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3577" y="719191"/>
                <a:ext cx="2106203" cy="7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b) - 0,5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7" y="719191"/>
                <a:ext cx="2106203" cy="703782"/>
              </a:xfrm>
              <a:prstGeom prst="rect">
                <a:avLst/>
              </a:prstGeom>
              <a:blipFill rotWithShape="0">
                <a:blip r:embed="rId4"/>
                <a:stretch>
                  <a:fillRect l="-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30157" y="1422973"/>
                <a:ext cx="2578814" cy="2431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smtClean="0"/>
                  <a:t>= 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422973"/>
                <a:ext cx="2578814" cy="2431178"/>
              </a:xfrm>
              <a:prstGeom prst="rect">
                <a:avLst/>
              </a:prstGeom>
              <a:blipFill rotWithShape="0">
                <a:blip r:embed="rId5"/>
                <a:stretch>
                  <a:fillRect l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83577" y="4191856"/>
            <a:ext cx="210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c) (-9,15) + 8,09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387064" y="1669899"/>
            <a:ext cx="396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Viết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số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hữu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tỉ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dưới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dạng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phân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số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133618" y="1869954"/>
            <a:ext cx="125344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02387" y="2438916"/>
            <a:ext cx="3965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Tính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chất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giao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hoán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kết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hợp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6" name="Straight Arrow Connector 15"/>
          <p:cNvCxnSpPr>
            <a:stCxn id="27" idx="1"/>
          </p:cNvCxnSpPr>
          <p:nvPr/>
        </p:nvCxnSpPr>
        <p:spPr>
          <a:xfrm flipH="1" flipV="1">
            <a:off x="3426431" y="2638562"/>
            <a:ext cx="975956" cy="40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2387" y="3207523"/>
            <a:ext cx="2162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Cộng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với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số</a:t>
            </a:r>
            <a:r>
              <a:rPr lang="en-US" sz="2000" dirty="0" smtClean="0">
                <a:solidFill>
                  <a:srgbClr val="7030A0"/>
                </a:solidFill>
              </a:rPr>
              <a:t> 0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>
            <a:stCxn id="31" idx="1"/>
          </p:cNvCxnSpPr>
          <p:nvPr/>
        </p:nvCxnSpPr>
        <p:spPr>
          <a:xfrm flipH="1">
            <a:off x="3215811" y="3407578"/>
            <a:ext cx="118657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1" y="3607633"/>
            <a:ext cx="556003" cy="137677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3914409" y="270875"/>
            <a:ext cx="4453803" cy="1114748"/>
          </a:xfrm>
          <a:prstGeom prst="wedgeRoundRectCallout">
            <a:avLst>
              <a:gd name="adj1" fmla="val -56891"/>
              <a:gd name="adj2" fmla="val 42387"/>
              <a:gd name="adj3" fmla="val 16667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Hai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số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đối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nhau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luôn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tổng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bằng</a:t>
            </a:r>
            <a:r>
              <a:rPr lang="en-US" sz="2000" dirty="0" smtClean="0">
                <a:solidFill>
                  <a:srgbClr val="000000"/>
                </a:solidFill>
              </a:rPr>
              <a:t> 0: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a + (-a) = 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8590" y="4191856"/>
            <a:ext cx="28969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= - (9,15 - 8,09) = - 1,06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7" grpId="0"/>
      <p:bldP spid="31" grpId="0"/>
      <p:bldP spid="21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8025" y="567800"/>
            <a:ext cx="3508851" cy="43501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8282" y="3070069"/>
            <a:ext cx="4572000" cy="138499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282" y="1407212"/>
            <a:ext cx="4572000" cy="1335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600"/>
              </a:spcAft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17" y="290121"/>
            <a:ext cx="1794393" cy="9016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337" y="444510"/>
            <a:ext cx="1212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Chú</a:t>
            </a:r>
            <a:r>
              <a:rPr lang="en-US" sz="2200" b="1" dirty="0" smtClean="0">
                <a:solidFill>
                  <a:srgbClr val="C00000"/>
                </a:solidFill>
              </a:rPr>
              <a:t> ý: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>
            <a:spLocks noGrp="1"/>
          </p:cNvSpPr>
          <p:nvPr>
            <p:ph type="title" idx="6"/>
          </p:nvPr>
        </p:nvSpPr>
        <p:spPr>
          <a:xfrm>
            <a:off x="720000" y="49639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1384" y="1273996"/>
            <a:ext cx="7622616" cy="191099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5495" y="1422970"/>
                <a:ext cx="2424701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- 7 -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95" y="1422970"/>
                <a:ext cx="2424701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55495" y="2492992"/>
            <a:ext cx="242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) - 21,25 + 13,3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27384" y="1422970"/>
                <a:ext cx="2574081" cy="710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:r>
                  <a:rPr lang="en-US" sz="28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384" y="1422970"/>
                <a:ext cx="2574081" cy="710707"/>
              </a:xfrm>
              <a:prstGeom prst="rect">
                <a:avLst/>
              </a:prstGeom>
              <a:blipFill rotWithShape="0">
                <a:blip r:embed="rId4"/>
                <a:stretch>
                  <a:fillRect l="-2364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143892" y="2492992"/>
            <a:ext cx="3110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 - (21,25 - 13, 3) = - 7,95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221" y="801384"/>
            <a:ext cx="2893779" cy="2893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0000" y="3287014"/>
                <a:ext cx="7704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b="1" dirty="0">
                    <a:solidFill>
                      <a:srgbClr val="C00000"/>
                    </a:solidFill>
                  </a:rPr>
                  <a:t>Nhận xét: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Trong tập các số hữu tỉ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vi-VN" sz="2000" dirty="0" smtClean="0"/>
                  <a:t>, </a:t>
                </a:r>
                <a:r>
                  <a:rPr lang="vi-VN" sz="2000" dirty="0"/>
                  <a:t>ta cũng có quy tắc dấu ngoặc tương tự như trong tập các số nguyên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287014"/>
                <a:ext cx="770400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791" r="-870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  <p:bldP spid="11" grpId="0" animBg="1"/>
      <p:bldP spid="12" grpId="0"/>
      <p:bldP spid="4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50014" y="791111"/>
            <a:ext cx="7510409" cy="3770615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4859" y="319081"/>
            <a:ext cx="1735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</a:t>
            </a:r>
            <a:r>
              <a:rPr lang="en-US" sz="2000" b="1" dirty="0" smtClean="0"/>
              <a:t> 2: </a:t>
            </a:r>
            <a:r>
              <a:rPr lang="en-US" sz="2000" b="1" dirty="0" err="1" smtClean="0"/>
              <a:t>Tính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4817" y="986318"/>
                <a:ext cx="3071973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986318"/>
                <a:ext cx="3071973" cy="645048"/>
              </a:xfrm>
              <a:prstGeom prst="rect">
                <a:avLst/>
              </a:prstGeom>
              <a:blipFill rotWithShape="0"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4817" y="1703286"/>
                <a:ext cx="2107628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1703286"/>
                <a:ext cx="2107628" cy="645048"/>
              </a:xfrm>
              <a:prstGeom prst="rect">
                <a:avLst/>
              </a:prstGeom>
              <a:blipFill rotWithShape="0">
                <a:blip r:embed="rId4"/>
                <a:stretch>
                  <a:fillRect l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04817" y="2479966"/>
                <a:ext cx="1808253" cy="616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2479966"/>
                <a:ext cx="1808253" cy="616579"/>
              </a:xfrm>
              <a:prstGeom prst="rect">
                <a:avLst/>
              </a:prstGeom>
              <a:blipFill rotWithShape="0">
                <a:blip r:embed="rId5"/>
                <a:stretch>
                  <a:fillRect l="-3367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4543" y="3132506"/>
                <a:ext cx="250689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43" y="3132506"/>
                <a:ext cx="2506895" cy="645048"/>
              </a:xfrm>
              <a:prstGeom prst="rect">
                <a:avLst/>
              </a:prstGeom>
              <a:blipFill rotWithShape="0">
                <a:blip r:embed="rId6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04817" y="3854052"/>
                <a:ext cx="3333965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- 1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17" y="3854052"/>
                <a:ext cx="3333965" cy="645048"/>
              </a:xfrm>
              <a:prstGeom prst="rect">
                <a:avLst/>
              </a:prstGeom>
              <a:blipFill rotWithShape="0">
                <a:blip r:embed="rId7"/>
                <a:stretch>
                  <a:fillRect l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52812" y="1464303"/>
            <a:ext cx="426377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 </a:t>
            </a:r>
            <a:r>
              <a:rPr lang="en-US" sz="2000" dirty="0" err="1" smtClean="0">
                <a:solidFill>
                  <a:srgbClr val="002060"/>
                </a:solidFill>
              </a:rPr>
              <a:t>đằng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trước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vuông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412445" y="2025810"/>
            <a:ext cx="4403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52812" y="2479966"/>
            <a:ext cx="440761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“+” </a:t>
            </a:r>
            <a:r>
              <a:rPr lang="en-US" sz="2000" dirty="0" err="1" smtClean="0">
                <a:solidFill>
                  <a:srgbClr val="002060"/>
                </a:solidFill>
              </a:rPr>
              <a:t>đằng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trước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3412445" y="2774111"/>
            <a:ext cx="440367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638782" y="3074746"/>
            <a:ext cx="305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Đặt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ngoặc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 </a:t>
            </a:r>
            <a:r>
              <a:rPr lang="en-US" sz="2000" dirty="0" err="1" smtClean="0">
                <a:solidFill>
                  <a:srgbClr val="002060"/>
                </a:solidFill>
              </a:rPr>
              <a:t>đằng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trước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801440" y="3441843"/>
            <a:ext cx="837342" cy="1102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92" y="3973588"/>
            <a:ext cx="1142638" cy="10510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8537">
            <a:off x="272934" y="3149320"/>
            <a:ext cx="715312" cy="1127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33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oogle Shape;913;p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33026" y="1269149"/>
            <a:ext cx="2884199" cy="40615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565079" y="3544584"/>
            <a:ext cx="4756934" cy="750014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 rot="21337935">
            <a:off x="662663" y="1265322"/>
            <a:ext cx="5013788" cy="2490145"/>
          </a:xfrm>
          <a:prstGeom prst="wedgeRoundRectCallout">
            <a:avLst>
              <a:gd name="adj1" fmla="val 37364"/>
              <a:gd name="adj2" fmla="val 61306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 rot="21330786">
                <a:off x="884361" y="1551402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Đối với một tổng trong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vi-VN" sz="2000" dirty="0" smtClean="0"/>
                  <a:t>, </a:t>
                </a:r>
                <a:r>
                  <a:rPr lang="vi-VN" sz="2000" dirty="0"/>
                  <a:t>ta có thể đổi chỗ các số hạng, đặt dấu ngoặc để nhóm các số hạng một cách tùy ý như các tổng trong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0786">
                <a:off x="884361" y="1551402"/>
                <a:ext cx="4572000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163" r="-517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entagon 6"/>
          <p:cNvSpPr/>
          <p:nvPr/>
        </p:nvSpPr>
        <p:spPr>
          <a:xfrm>
            <a:off x="0" y="726191"/>
            <a:ext cx="1387011" cy="421241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Chú</a:t>
            </a:r>
            <a:r>
              <a:rPr lang="en-US" sz="2000" b="1" dirty="0" smtClean="0">
                <a:solidFill>
                  <a:schemeClr val="accent4"/>
                </a:solidFill>
              </a:rPr>
              <a:t> ý: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5;p34"/>
          <p:cNvSpPr txBox="1">
            <a:spLocks noGrp="1"/>
          </p:cNvSpPr>
          <p:nvPr>
            <p:ph type="title" idx="6"/>
          </p:nvPr>
        </p:nvSpPr>
        <p:spPr>
          <a:xfrm>
            <a:off x="0" y="691604"/>
            <a:ext cx="9144000" cy="572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30184" y="1541123"/>
                <a:ext cx="269183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4" y="1541123"/>
                <a:ext cx="2691830" cy="737189"/>
              </a:xfrm>
              <a:prstGeom prst="rect">
                <a:avLst/>
              </a:prstGeom>
              <a:blipFill rotWithShape="0">
                <a:blip r:embed="rId2"/>
                <a:stretch>
                  <a:fillRect l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30184" y="3480170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b) 6,5 + [0,75 - (8,25 - 1,75)]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0184" y="2407247"/>
                <a:ext cx="4654193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+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4" y="2407247"/>
                <a:ext cx="4654193" cy="710451"/>
              </a:xfrm>
              <a:prstGeom prst="rect">
                <a:avLst/>
              </a:prstGeom>
              <a:blipFill rotWithShape="0">
                <a:blip r:embed="rId3"/>
                <a:stretch>
                  <a:fillRect l="-130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630184" y="4111957"/>
            <a:ext cx="4212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6,5 + 0,75 - 8,25 + 1,75 = 0,75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78" y="1411386"/>
            <a:ext cx="1762038" cy="34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335" y="462918"/>
            <a:ext cx="171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Vận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dụng</a:t>
            </a:r>
            <a:r>
              <a:rPr lang="en-US" sz="2000" b="1" dirty="0" smtClean="0">
                <a:solidFill>
                  <a:srgbClr val="C00000"/>
                </a:solidFill>
              </a:rPr>
              <a:t> 1: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9335" y="969918"/>
            <a:ext cx="6924782" cy="21698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2148" y="969918"/>
            <a:ext cx="63391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Khoai</a:t>
            </a:r>
            <a:r>
              <a:rPr lang="en-US" sz="1800" dirty="0" smtClean="0"/>
              <a:t> </a:t>
            </a:r>
            <a:r>
              <a:rPr lang="en-US" sz="1800" dirty="0" err="1" smtClean="0"/>
              <a:t>tây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thức</a:t>
            </a:r>
            <a:r>
              <a:rPr lang="en-US" sz="1800" dirty="0" smtClean="0"/>
              <a:t> </a:t>
            </a:r>
            <a:r>
              <a:rPr lang="en-US" sz="1800" dirty="0" err="1" smtClean="0"/>
              <a:t>ăn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châu</a:t>
            </a:r>
            <a:r>
              <a:rPr lang="en-US" sz="1800" dirty="0" smtClean="0"/>
              <a:t> </a:t>
            </a:r>
            <a:r>
              <a:rPr lang="en-US" sz="1800" dirty="0" err="1" smtClean="0"/>
              <a:t>Âu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món</a:t>
            </a:r>
            <a:r>
              <a:rPr lang="en-US" sz="1800" dirty="0" smtClean="0"/>
              <a:t> </a:t>
            </a:r>
            <a:r>
              <a:rPr lang="en-US" sz="1800" dirty="0" err="1" smtClean="0"/>
              <a:t>ăn</a:t>
            </a:r>
            <a:r>
              <a:rPr lang="en-US" sz="1800" dirty="0" smtClean="0"/>
              <a:t> </a:t>
            </a:r>
            <a:r>
              <a:rPr lang="en-US" sz="1800" dirty="0" err="1" smtClean="0"/>
              <a:t>ưa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Nam. </a:t>
            </a:r>
            <a:r>
              <a:rPr lang="en-US" sz="1800" dirty="0" err="1" smtClean="0"/>
              <a:t>Trong</a:t>
            </a:r>
            <a:r>
              <a:rPr lang="en-US" sz="1800" dirty="0" smtClean="0"/>
              <a:t> 100 gam </a:t>
            </a:r>
            <a:r>
              <a:rPr lang="en-US" sz="1800" dirty="0" err="1" smtClean="0"/>
              <a:t>khoai</a:t>
            </a:r>
            <a:r>
              <a:rPr lang="en-US" sz="1800" dirty="0" smtClean="0"/>
              <a:t> </a:t>
            </a:r>
            <a:r>
              <a:rPr lang="en-US" sz="1800" dirty="0" err="1" smtClean="0"/>
              <a:t>tây</a:t>
            </a:r>
            <a:r>
              <a:rPr lang="en-US" sz="1800" dirty="0" smtClean="0"/>
              <a:t> </a:t>
            </a:r>
            <a:r>
              <a:rPr lang="en-US" sz="1800" dirty="0" err="1" smtClean="0"/>
              <a:t>khô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11 gam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; 6,6 gam protein; 0,3 gam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béo</a:t>
            </a:r>
            <a:r>
              <a:rPr lang="en-US" sz="1800" dirty="0" smtClean="0"/>
              <a:t>; 75,1 gam </a:t>
            </a:r>
            <a:r>
              <a:rPr lang="en-US" sz="1800" dirty="0" err="1" smtClean="0"/>
              <a:t>glucid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khác</a:t>
            </a:r>
            <a:r>
              <a:rPr lang="en-US" sz="1800" dirty="0" smtClean="0"/>
              <a:t>.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khối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khác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100 gam </a:t>
            </a:r>
            <a:r>
              <a:rPr lang="en-US" sz="1800" dirty="0" err="1" smtClean="0"/>
              <a:t>khoai</a:t>
            </a:r>
            <a:r>
              <a:rPr lang="en-US" sz="1800" dirty="0" smtClean="0"/>
              <a:t> </a:t>
            </a:r>
            <a:r>
              <a:rPr lang="en-US" sz="1800" dirty="0" err="1" smtClean="0"/>
              <a:t>tây</a:t>
            </a:r>
            <a:r>
              <a:rPr lang="en-US" sz="1800" dirty="0" smtClean="0"/>
              <a:t> </a:t>
            </a:r>
            <a:r>
              <a:rPr lang="en-US" sz="1800" dirty="0" err="1" smtClean="0"/>
              <a:t>khô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86" y="-152842"/>
            <a:ext cx="1683691" cy="16836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9208" y="3700674"/>
            <a:ext cx="63229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Khối lượng các chất khác trong 100g khoai tây khô </a:t>
            </a:r>
            <a:r>
              <a:rPr lang="vi-VN" sz="2000" dirty="0" smtClean="0"/>
              <a:t>là: </a:t>
            </a:r>
            <a:endParaRPr lang="vi-VN" sz="2000" dirty="0"/>
          </a:p>
          <a:p>
            <a:pPr algn="ctr">
              <a:lnSpc>
                <a:spcPct val="150000"/>
              </a:lnSpc>
            </a:pPr>
            <a:r>
              <a:rPr lang="vi-VN" sz="2000" dirty="0"/>
              <a:t>100 – (11 + 6,6 + 0,3 + 75,1) = 7 (g)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725" y="3139743"/>
            <a:ext cx="805648" cy="6419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82" y="2884247"/>
            <a:ext cx="2150090" cy="215009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 flipH="1">
            <a:off x="4890498" y="359596"/>
            <a:ext cx="4253501" cy="585627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2"/>
                </a:solidFill>
              </a:rPr>
              <a:t>2. </a:t>
            </a:r>
            <a:r>
              <a:rPr lang="en-US" sz="2200" b="1" dirty="0" err="1" smtClean="0">
                <a:solidFill>
                  <a:schemeClr val="accent2"/>
                </a:solidFill>
              </a:rPr>
              <a:t>Nhân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và</a:t>
            </a:r>
            <a:r>
              <a:rPr lang="en-US" sz="2200" b="1" dirty="0" smtClean="0">
                <a:solidFill>
                  <a:schemeClr val="accent2"/>
                </a:solidFill>
              </a:rPr>
              <a:t> chia </a:t>
            </a:r>
            <a:r>
              <a:rPr lang="en-US" sz="2200" b="1" dirty="0" err="1" smtClean="0">
                <a:solidFill>
                  <a:schemeClr val="accent2"/>
                </a:solidFill>
              </a:rPr>
              <a:t>hai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số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hữu</a:t>
            </a:r>
            <a:r>
              <a:rPr lang="en-US" sz="2200" b="1" dirty="0" smtClean="0">
                <a:solidFill>
                  <a:schemeClr val="accent2"/>
                </a:solidFill>
              </a:rPr>
              <a:t> </a:t>
            </a:r>
            <a:r>
              <a:rPr lang="en-US" sz="2200" b="1" dirty="0" err="1" smtClean="0">
                <a:solidFill>
                  <a:schemeClr val="accent2"/>
                </a:solidFill>
              </a:rPr>
              <a:t>tỉ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708" y="452354"/>
            <a:ext cx="4099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Cách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</a:rPr>
              <a:t> chia </a:t>
            </a:r>
            <a:r>
              <a:rPr lang="en-US" sz="2000" b="1" dirty="0" err="1" smtClean="0">
                <a:solidFill>
                  <a:srgbClr val="002060"/>
                </a:solidFill>
              </a:rPr>
              <a:t>hai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hữu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tỉ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013" y="1057655"/>
            <a:ext cx="3874779" cy="40011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b="1" dirty="0"/>
              <a:t>HĐ3.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6013" y="1767155"/>
            <a:ext cx="904836" cy="544530"/>
          </a:xfrm>
          <a:prstGeom prst="roundRect">
            <a:avLst/>
          </a:prstGeom>
          <a:solidFill>
            <a:schemeClr val="accent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HĐ3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1469" y="1662956"/>
            <a:ext cx="6298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hỗn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0817" y="2779045"/>
                <a:ext cx="1572657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0,36.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17" y="2779045"/>
                <a:ext cx="1572657" cy="710066"/>
              </a:xfrm>
              <a:prstGeom prst="rect">
                <a:avLst/>
              </a:prstGeom>
              <a:blipFill rotWithShape="0">
                <a:blip r:embed="rId2"/>
                <a:stretch>
                  <a:fillRect l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95608" y="2835778"/>
                <a:ext cx="1572657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2000" dirty="0" smtClean="0"/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08" y="2835778"/>
                <a:ext cx="1572657" cy="701859"/>
              </a:xfrm>
              <a:prstGeom prst="rect">
                <a:avLst/>
              </a:prstGeom>
              <a:blipFill rotWithShape="0">
                <a:blip r:embed="rId3"/>
                <a:stretch>
                  <a:fillRect l="-4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0817" y="3632965"/>
                <a:ext cx="2404152" cy="71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817" y="3632965"/>
                <a:ext cx="2404152" cy="710066"/>
              </a:xfrm>
              <a:prstGeom prst="rect">
                <a:avLst/>
              </a:prstGeom>
              <a:blipFill rotWithShape="0">
                <a:blip r:embed="rId4"/>
                <a:stretch>
                  <a:fillRect l="-2792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5608" y="3694796"/>
                <a:ext cx="3780891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608" y="3694796"/>
                <a:ext cx="3780891" cy="702244"/>
              </a:xfrm>
              <a:prstGeom prst="rect">
                <a:avLst/>
              </a:prstGeom>
              <a:blipFill rotWithShape="0">
                <a:blip r:embed="rId5"/>
                <a:stretch>
                  <a:fillRect l="-17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2;p32"/>
          <p:cNvSpPr/>
          <p:nvPr/>
        </p:nvSpPr>
        <p:spPr>
          <a:xfrm>
            <a:off x="1191802" y="488940"/>
            <a:ext cx="6575461" cy="3844766"/>
          </a:xfrm>
          <a:prstGeom prst="roundRect">
            <a:avLst>
              <a:gd name="adj" fmla="val 31450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777430" y="1044698"/>
                <a:ext cx="5609690" cy="2733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Giả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 bay </a:t>
                </a:r>
                <a:r>
                  <a:rPr lang="en-US" sz="2000" dirty="0" err="1"/>
                  <a:t>lên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0,8 m/s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50 </a:t>
                </a:r>
                <a:r>
                  <a:rPr lang="en-US" sz="2000" dirty="0" err="1"/>
                  <a:t>giây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m/s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27 </a:t>
                </a:r>
                <a:r>
                  <a:rPr lang="en-US" sz="2000" dirty="0" err="1"/>
                  <a:t>giây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cao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khinh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mét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430" y="1044698"/>
                <a:ext cx="5609690" cy="2733249"/>
              </a:xfrm>
              <a:prstGeom prst="rect">
                <a:avLst/>
              </a:prstGeom>
              <a:blipFill rotWithShape="0">
                <a:blip r:embed="rId3"/>
                <a:stretch>
                  <a:fillRect l="-1196" r="-1087" b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025" y="1598211"/>
            <a:ext cx="2735495" cy="2735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5455" y="58379"/>
            <a:ext cx="2520379" cy="252037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318" y="485279"/>
            <a:ext cx="5530059" cy="14203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Ta có thể nhân, chia hai số hữu tỉ bằng cách viết chúng dưới dạng phân số rồi áp dụng quy tắc nhân, chia phân số.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588837" y="2126750"/>
            <a:ext cx="3016749" cy="3016749"/>
          </a:xfrm>
          <a:prstGeom prst="rect">
            <a:avLst/>
          </a:prstGeom>
        </p:spPr>
      </p:pic>
      <p:pic>
        <p:nvPicPr>
          <p:cNvPr id="16" name="Google Shape;591;p4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845" y="485279"/>
            <a:ext cx="1487463" cy="15331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637318" y="2126750"/>
            <a:ext cx="121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solidFill>
                  <a:srgbClr val="C00000"/>
                </a:solidFill>
              </a:rPr>
              <a:t>Ví</a:t>
            </a:r>
            <a:r>
              <a:rPr lang="en-US" sz="2000" b="1" u="sng" dirty="0" smtClean="0">
                <a:solidFill>
                  <a:srgbClr val="C00000"/>
                </a:solidFill>
              </a:rPr>
              <a:t>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dụ</a:t>
            </a:r>
            <a:r>
              <a:rPr lang="en-US" sz="2000" b="1" u="sng" dirty="0" smtClean="0">
                <a:solidFill>
                  <a:srgbClr val="C00000"/>
                </a:solidFill>
              </a:rPr>
              <a:t> 3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2484" y="2661007"/>
                <a:ext cx="1619590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. 0,25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484" y="2661007"/>
                <a:ext cx="1619590" cy="702244"/>
              </a:xfrm>
              <a:prstGeom prst="rect">
                <a:avLst/>
              </a:prstGeom>
              <a:blipFill rotWithShape="0">
                <a:blip r:embed="rId5"/>
                <a:stretch>
                  <a:fillRect l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08758" y="3626136"/>
                <a:ext cx="1623316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- 2,4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58" y="3626136"/>
                <a:ext cx="1623316" cy="704295"/>
              </a:xfrm>
              <a:prstGeom prst="rect">
                <a:avLst/>
              </a:prstGeom>
              <a:blipFill rotWithShape="0">
                <a:blip r:embed="rId6"/>
                <a:stretch>
                  <a:fillRect l="-4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551" y="2658699"/>
                <a:ext cx="2196435" cy="704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51" y="2658699"/>
                <a:ext cx="2196435" cy="704552"/>
              </a:xfrm>
              <a:prstGeom prst="rect">
                <a:avLst/>
              </a:prstGeom>
              <a:blipFill rotWithShape="0">
                <a:blip r:embed="rId7"/>
                <a:stretch>
                  <a:fillRect l="-3056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551" y="3629024"/>
                <a:ext cx="4005058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: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= - 2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551" y="3629024"/>
                <a:ext cx="4005058" cy="704295"/>
              </a:xfrm>
              <a:prstGeom prst="rect">
                <a:avLst/>
              </a:prstGeom>
              <a:blipFill rotWithShape="0">
                <a:blip r:embed="rId8"/>
                <a:stretch>
                  <a:fillRect l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0"/>
          <p:cNvSpPr/>
          <p:nvPr/>
        </p:nvSpPr>
        <p:spPr>
          <a:xfrm>
            <a:off x="6051478" y="426928"/>
            <a:ext cx="2640459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Luyện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tập</a:t>
            </a:r>
            <a:r>
              <a:rPr lang="en-US" sz="2000" b="1" dirty="0" smtClean="0">
                <a:solidFill>
                  <a:schemeClr val="accent2"/>
                </a:solidFill>
              </a:rPr>
              <a:t> 3: </a:t>
            </a:r>
            <a:r>
              <a:rPr lang="en-US" sz="2000" dirty="0" err="1" smtClean="0">
                <a:solidFill>
                  <a:schemeClr val="accent2"/>
                </a:solidFill>
              </a:rPr>
              <a:t>Tính</a:t>
            </a:r>
            <a:endParaRPr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10300" y="1294543"/>
                <a:ext cx="1931543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800" dirty="0" smtClean="0"/>
                  <a:t> 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300" y="1294543"/>
                <a:ext cx="1931543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3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7456" y="1308585"/>
                <a:ext cx="86302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456" y="1308585"/>
                <a:ext cx="863029" cy="616964"/>
              </a:xfrm>
              <a:prstGeom prst="rect">
                <a:avLst/>
              </a:prstGeom>
              <a:blipFill rotWithShape="0">
                <a:blip r:embed="rId4"/>
                <a:stretch>
                  <a:fillRect l="-7801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8854" y="1308585"/>
                <a:ext cx="138701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- 0,7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54" y="1308585"/>
                <a:ext cx="1387011" cy="614655"/>
              </a:xfrm>
              <a:prstGeom prst="rect">
                <a:avLst/>
              </a:prstGeom>
              <a:blipFill rotWithShape="0">
                <a:blip r:embed="rId5"/>
                <a:stretch>
                  <a:fillRect l="-4386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15865" y="1322627"/>
                <a:ext cx="2922999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C00000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65" y="1322627"/>
                <a:ext cx="2922999" cy="616964"/>
              </a:xfrm>
              <a:prstGeom prst="rect">
                <a:avLst/>
              </a:prstGeom>
              <a:blipFill rotWithShape="0">
                <a:blip r:embed="rId6"/>
                <a:stretch>
                  <a:fillRect l="-229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Google Shape;638;p50"/>
          <p:cNvSpPr/>
          <p:nvPr/>
        </p:nvSpPr>
        <p:spPr>
          <a:xfrm>
            <a:off x="732033" y="2151274"/>
            <a:ext cx="4271482" cy="58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Luyện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tập</a:t>
            </a:r>
            <a:r>
              <a:rPr lang="en-US" sz="2000" b="1" dirty="0" smtClean="0">
                <a:solidFill>
                  <a:schemeClr val="accent2"/>
                </a:solidFill>
              </a:rPr>
              <a:t> 4: </a:t>
            </a:r>
            <a:r>
              <a:rPr lang="en-US" sz="2000" dirty="0" err="1" smtClean="0">
                <a:solidFill>
                  <a:schemeClr val="accent2"/>
                </a:solidFill>
              </a:rPr>
              <a:t>Tính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một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cách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hợp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lí</a:t>
            </a:r>
            <a:endParaRPr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6637" y="2963799"/>
                <a:ext cx="2845942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(- 0,25)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37" y="2963799"/>
                <a:ext cx="2845942" cy="7018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13069" y="2963799"/>
                <a:ext cx="212675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069" y="2963799"/>
                <a:ext cx="2126751" cy="701859"/>
              </a:xfrm>
              <a:prstGeom prst="rect">
                <a:avLst/>
              </a:prstGeom>
              <a:blipFill rotWithShape="0">
                <a:blip r:embed="rId8"/>
                <a:stretch>
                  <a:fillRect l="-3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3578" y="3959318"/>
                <a:ext cx="444871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.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78" y="3959318"/>
                <a:ext cx="4448710" cy="737189"/>
              </a:xfrm>
              <a:prstGeom prst="rect">
                <a:avLst/>
              </a:prstGeom>
              <a:blipFill rotWithShape="0">
                <a:blip r:embed="rId9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" grpId="0" animBg="1"/>
      <p:bldP spid="6" grpId="0"/>
      <p:bldP spid="7" grpId="0"/>
      <p:bldP spid="8" grpId="0"/>
      <p:bldP spid="9" grpId="0"/>
      <p:bldP spid="19" grpId="0" animBg="1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418" y="2393879"/>
            <a:ext cx="2839627" cy="292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94542" y="606175"/>
            <a:ext cx="6051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</a:rPr>
              <a:t>Chú</a:t>
            </a:r>
            <a:r>
              <a:rPr lang="en-US" sz="2000" b="1" dirty="0">
                <a:solidFill>
                  <a:srgbClr val="C00000"/>
                </a:solidFill>
              </a:rPr>
              <a:t> ý: </a:t>
            </a:r>
            <a:endParaRPr lang="en-US" sz="2000" dirty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chia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8253" y="2681555"/>
            <a:ext cx="4150760" cy="13234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/>
              <a:t>1,25. (- 4,6) = - (1,25. 4,6) = - 5,75</a:t>
            </a:r>
          </a:p>
          <a:p>
            <a:pPr>
              <a:lnSpc>
                <a:spcPct val="200000"/>
              </a:lnSpc>
            </a:pPr>
            <a:r>
              <a:rPr lang="en-US" sz="2000" dirty="0" smtClean="0"/>
              <a:t>7,8 : (- 0,13) = - (7,8 : 0,13) = - 60.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2298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2845942" y="246580"/>
            <a:ext cx="5804899" cy="1551398"/>
          </a:xfrm>
          <a:prstGeom prst="wedgeRoundRectCallout">
            <a:avLst>
              <a:gd name="adj1" fmla="val -58361"/>
              <a:gd name="adj2" fmla="val 36673"/>
              <a:gd name="adj3" fmla="val 16667"/>
            </a:avLst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1251" y="320650"/>
            <a:ext cx="5594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dirty="0" err="1"/>
              <a:t>dụ</a:t>
            </a:r>
            <a:r>
              <a:rPr lang="en-US" sz="2000" dirty="0"/>
              <a:t> </a:t>
            </a:r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4 </a:t>
            </a:r>
            <a:r>
              <a:rPr lang="en-US" sz="2000" dirty="0" err="1"/>
              <a:t>và</a:t>
            </a:r>
            <a:r>
              <a:rPr lang="en-US" sz="2000" dirty="0"/>
              <a:t>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0836" y="2076106"/>
                <a:ext cx="7356296" cy="171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 smtClean="0"/>
                  <a:t>Trong 50s </a:t>
                </a:r>
                <a:r>
                  <a:rPr lang="en-US" sz="1800" dirty="0" err="1" smtClean="0"/>
                  <a:t>đầu</a:t>
                </a:r>
                <a:r>
                  <a:rPr lang="en-US" sz="1800" dirty="0" smtClean="0"/>
                  <a:t>, </a:t>
                </a:r>
                <a:r>
                  <a:rPr lang="en-US" sz="1800" dirty="0" err="1" smtClean="0"/>
                  <a:t>khinh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khí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cầu</a:t>
                </a:r>
                <a:r>
                  <a:rPr lang="en-US" sz="1800" dirty="0" smtClean="0"/>
                  <a:t> bay </a:t>
                </a:r>
                <a:r>
                  <a:rPr lang="en-US" sz="1800" dirty="0" err="1" smtClean="0"/>
                  <a:t>lên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mặt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đất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0,8. 50 = 40 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 27s, </a:t>
                </a:r>
                <a:r>
                  <a:rPr lang="en-US" sz="1800" dirty="0" err="1" smtClean="0"/>
                  <a:t>khinh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khí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cầu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giảm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cao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 smtClean="0"/>
                  <a:t>. 27 = 15 (m)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 smtClean="0"/>
                  <a:t>Vậy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sau</a:t>
                </a:r>
                <a:r>
                  <a:rPr lang="en-US" sz="1800" dirty="0" smtClean="0"/>
                  <a:t> 27s, </a:t>
                </a:r>
                <a:r>
                  <a:rPr lang="en-US" sz="1800" dirty="0" err="1" smtClean="0"/>
                  <a:t>khinh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khí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cầu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cách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mặt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đất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: 40 - 15 = 25 (m)</a:t>
                </a:r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6" y="2076106"/>
                <a:ext cx="7356296" cy="1717586"/>
              </a:xfrm>
              <a:prstGeom prst="rect">
                <a:avLst/>
              </a:prstGeom>
              <a:blipFill rotWithShape="0">
                <a:blip r:embed="rId3"/>
                <a:stretch>
                  <a:fillRect l="-663" b="-2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36" y="3793692"/>
            <a:ext cx="1465352" cy="146535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3902" y="447576"/>
            <a:ext cx="1988289" cy="54175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rgbClr val="C00000"/>
                </a:solidFill>
              </a:rPr>
              <a:t>Vận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dụng</a:t>
            </a:r>
            <a:r>
              <a:rPr lang="en-US" sz="2200" b="1" dirty="0" smtClean="0">
                <a:solidFill>
                  <a:srgbClr val="C00000"/>
                </a:solidFill>
              </a:rPr>
              <a:t> 2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159" y="1010596"/>
            <a:ext cx="611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Cho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tấm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10 cm x 15 cm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in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21,6 cm x 27,9 cm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1.8. </a:t>
            </a:r>
            <a:r>
              <a:rPr lang="en-US" sz="2000" dirty="0" err="1" smtClean="0"/>
              <a:t>Nếu</a:t>
            </a:r>
            <a:r>
              <a:rPr lang="en-US" sz="2000" dirty="0" smtClean="0"/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kích</a:t>
            </a:r>
            <a:r>
              <a:rPr lang="en-US" sz="2000" dirty="0" smtClean="0"/>
              <a:t> </a:t>
            </a:r>
            <a:r>
              <a:rPr lang="en-US" sz="2000" dirty="0" err="1" smtClean="0"/>
              <a:t>thước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 smtClean="0"/>
              <a:t> </a:t>
            </a:r>
            <a:r>
              <a:rPr lang="en-US" sz="2000" dirty="0" err="1" smtClean="0"/>
              <a:t>tích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879" y="203026"/>
            <a:ext cx="2296632" cy="2561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8316" y="3133895"/>
                <a:ext cx="7549115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10.15 </a:t>
                </a:r>
                <a:r>
                  <a:rPr lang="en-US" sz="2000" dirty="0"/>
                  <a:t>= 150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giấy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21,6 </a:t>
                </a:r>
                <a:r>
                  <a:rPr lang="en-US" sz="2000" dirty="0"/>
                  <a:t>. 27,9 = 602,64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giấy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ảnh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: 602,64 </a:t>
                </a:r>
                <a:r>
                  <a:rPr lang="en-US" sz="2000" dirty="0"/>
                  <a:t>– 2.150 = 302,64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16" y="3133895"/>
                <a:ext cx="754911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807" r="-2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rved Right Arrow 9"/>
          <p:cNvSpPr/>
          <p:nvPr/>
        </p:nvSpPr>
        <p:spPr>
          <a:xfrm>
            <a:off x="478465" y="2970852"/>
            <a:ext cx="536944" cy="803705"/>
          </a:xfrm>
          <a:prstGeom prst="curv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4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1757">
            <a:off x="6368572" y="2701625"/>
            <a:ext cx="2887614" cy="22286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574158"/>
            <a:ext cx="91440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LUYỆN TẬP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257" y="1302493"/>
            <a:ext cx="2860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Bài</a:t>
            </a:r>
            <a:r>
              <a:rPr lang="en-US" sz="2000" b="1" dirty="0" smtClean="0"/>
              <a:t> 1.7 (SGK - tr13)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3257" y="1904702"/>
                <a:ext cx="149918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1904702"/>
                <a:ext cx="1499189" cy="617157"/>
              </a:xfrm>
              <a:prstGeom prst="rect">
                <a:avLst/>
              </a:prstGeom>
              <a:blipFill rotWithShape="0">
                <a:blip r:embed="rId4"/>
                <a:stretch>
                  <a:fillRect l="-4065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3257" y="2610297"/>
                <a:ext cx="181816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2,5 -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2610297"/>
                <a:ext cx="1818167" cy="645048"/>
              </a:xfrm>
              <a:prstGeom prst="rect">
                <a:avLst/>
              </a:prstGeom>
              <a:blipFill rotWithShape="0">
                <a:blip r:embed="rId5"/>
                <a:stretch>
                  <a:fillRect l="-3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68573" y="3514870"/>
            <a:ext cx="2679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c) - 0,32. (- 0,875)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63257" y="4163039"/>
                <a:ext cx="1818167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d) (- 5) 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7" y="4163039"/>
                <a:ext cx="1818167" cy="616194"/>
              </a:xfrm>
              <a:prstGeom prst="rect">
                <a:avLst/>
              </a:prstGeom>
              <a:blipFill rotWithShape="0">
                <a:blip r:embed="rId6"/>
                <a:stretch>
                  <a:fillRect l="-3344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62446" y="1904702"/>
                <a:ext cx="1935126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6" y="1904702"/>
                <a:ext cx="1935126" cy="616515"/>
              </a:xfrm>
              <a:prstGeom prst="rect">
                <a:avLst/>
              </a:prstGeom>
              <a:blipFill rotWithShape="0">
                <a:blip r:embed="rId7"/>
                <a:stretch>
                  <a:fillRect l="-3145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06995" y="2622864"/>
                <a:ext cx="3501699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995" y="2622864"/>
                <a:ext cx="3501699" cy="619913"/>
              </a:xfrm>
              <a:prstGeom prst="rect">
                <a:avLst/>
              </a:prstGeom>
              <a:blipFill rotWithShape="0">
                <a:blip r:embed="rId8"/>
                <a:stretch>
                  <a:fillRect l="-173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268649" y="3514870"/>
            <a:ext cx="122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0,28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62446" y="4163039"/>
                <a:ext cx="2169043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(- 5)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46" y="4163039"/>
                <a:ext cx="2169043" cy="616194"/>
              </a:xfrm>
              <a:prstGeom prst="rect">
                <a:avLst/>
              </a:prstGeom>
              <a:blipFill rotWithShape="0">
                <a:blip r:embed="rId9"/>
                <a:stretch>
                  <a:fillRect l="-2809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38;p50"/>
          <p:cNvSpPr/>
          <p:nvPr/>
        </p:nvSpPr>
        <p:spPr>
          <a:xfrm>
            <a:off x="797442" y="575784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1.8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442" y="1318437"/>
            <a:ext cx="421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7442" y="1874400"/>
                <a:ext cx="4805917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8+2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- (5 + 0,4)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2" y="1874400"/>
                <a:ext cx="4805917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1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7052" y="2797770"/>
                <a:ext cx="4848446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8+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52" y="2797770"/>
                <a:ext cx="4848446" cy="645048"/>
              </a:xfrm>
              <a:prstGeom prst="rect">
                <a:avLst/>
              </a:prstGeom>
              <a:blipFill rotWithShape="0">
                <a:blip r:embed="rId4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5180" y="2797770"/>
                <a:ext cx="299838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8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- 5 -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+ 2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80" y="2797770"/>
                <a:ext cx="2998382" cy="616964"/>
              </a:xfrm>
              <a:prstGeom prst="rect">
                <a:avLst/>
              </a:prstGeom>
              <a:blipFill rotWithShape="0">
                <a:blip r:embed="rId5"/>
                <a:stretch>
                  <a:fillRect l="-2033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57052" y="3721140"/>
                <a:ext cx="4086696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= (8 - 5 + 2)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52" y="3721140"/>
                <a:ext cx="4086696" cy="645048"/>
              </a:xfrm>
              <a:prstGeom prst="rect">
                <a:avLst/>
              </a:prstGeom>
              <a:blipFill rotWithShape="0">
                <a:blip r:embed="rId6"/>
                <a:stretch>
                  <a:fillRect l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43748" y="3843609"/>
            <a:ext cx="216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= 5 - 1 - 1 = 3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118" y="265346"/>
            <a:ext cx="2506888" cy="2254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861237" y="776177"/>
            <a:ext cx="7378996" cy="350874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265275" y="1041990"/>
                <a:ext cx="4837814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5" y="1041990"/>
                <a:ext cx="4837814" cy="645048"/>
              </a:xfrm>
              <a:prstGeom prst="rect">
                <a:avLst/>
              </a:prstGeom>
              <a:blipFill rotWithShape="0"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3498" y="1885501"/>
                <a:ext cx="4231758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98" y="1885501"/>
                <a:ext cx="4231758" cy="737189"/>
              </a:xfrm>
              <a:prstGeom prst="rect">
                <a:avLst/>
              </a:prstGeom>
              <a:blipFill rotWithShape="0">
                <a:blip r:embed="rId4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498" y="2923953"/>
                <a:ext cx="3232298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98" y="2923953"/>
                <a:ext cx="3232298" cy="704552"/>
              </a:xfrm>
              <a:prstGeom prst="rect">
                <a:avLst/>
              </a:prstGeom>
              <a:blipFill rotWithShape="0">
                <a:blip r:embed="rId5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925;p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4366" y="1853603"/>
            <a:ext cx="2096749" cy="28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9;p5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089" y="301402"/>
            <a:ext cx="1192849" cy="94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924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258564">
            <a:off x="71020" y="-112173"/>
            <a:ext cx="1692050" cy="14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926;p5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31783">
            <a:off x="7330684" y="43024"/>
            <a:ext cx="2162257" cy="202807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38;p50"/>
          <p:cNvSpPr/>
          <p:nvPr/>
        </p:nvSpPr>
        <p:spPr>
          <a:xfrm>
            <a:off x="1871331" y="470260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1.10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2755" y="605589"/>
            <a:ext cx="258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lí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4218" y="1473611"/>
                <a:ext cx="6081823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2060"/>
                    </a:solidFill>
                  </a:rPr>
                  <a:t>0,65. 78 + 2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. 2 020 + 0,35. 78 - 2,2. 2 020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218" y="1473611"/>
                <a:ext cx="6081823" cy="790794"/>
              </a:xfrm>
              <a:prstGeom prst="rect">
                <a:avLst/>
              </a:prstGeom>
              <a:blipFill rotWithShape="0">
                <a:blip r:embed="rId5"/>
                <a:stretch>
                  <a:fillRect l="-1403" r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493696" y="2433422"/>
            <a:ext cx="6358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= 0,65. 78 + 2,2. 2 020 + 0,35. 78 - 2,2. 2020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= 78. (0,65 + 0,35) + 2 020.(2,2 - 2,2)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= 78. 1 + 2 020. 0 = 78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V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Ậ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Ụ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N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G</a:t>
            </a:r>
            <a:endParaRPr sz="32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Google Shape;638;p50"/>
          <p:cNvSpPr/>
          <p:nvPr/>
        </p:nvSpPr>
        <p:spPr>
          <a:xfrm>
            <a:off x="5823628" y="1017725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1.9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204" y="1701209"/>
            <a:ext cx="6402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“</a:t>
            </a:r>
            <a:r>
              <a:rPr lang="en-US" sz="2000" dirty="0" err="1" smtClean="0"/>
              <a:t>nối</a:t>
            </a:r>
            <a:r>
              <a:rPr lang="en-US" sz="2000" dirty="0" smtClean="0"/>
              <a:t>”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chiếc</a:t>
            </a:r>
            <a:r>
              <a:rPr lang="en-US" sz="2000" dirty="0"/>
              <a:t> </a:t>
            </a:r>
            <a:r>
              <a:rPr lang="en-US" sz="2000" dirty="0" err="1" smtClean="0"/>
              <a:t>lá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1.9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cộng</a:t>
            </a:r>
            <a:r>
              <a:rPr lang="en-US" sz="2000" dirty="0" smtClean="0"/>
              <a:t>, </a:t>
            </a:r>
            <a:r>
              <a:rPr lang="en-US" sz="2000" dirty="0" err="1" smtClean="0"/>
              <a:t>trừ</a:t>
            </a:r>
            <a:r>
              <a:rPr lang="en-US" sz="2000" dirty="0" smtClean="0"/>
              <a:t>, </a:t>
            </a:r>
            <a:r>
              <a:rPr lang="en-US" sz="2000" dirty="0" err="1" smtClean="0"/>
              <a:t>nhân</a:t>
            </a:r>
            <a:r>
              <a:rPr lang="en-US" sz="2000" dirty="0" smtClean="0"/>
              <a:t>, chia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dấu</a:t>
            </a:r>
            <a:r>
              <a:rPr lang="en-US" sz="2000" dirty="0" smtClean="0"/>
              <a:t> </a:t>
            </a:r>
            <a:r>
              <a:rPr lang="en-US" sz="2000" dirty="0" err="1" smtClean="0"/>
              <a:t>ngoặc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ở </a:t>
            </a:r>
            <a:r>
              <a:rPr lang="en-US" sz="2000" dirty="0" err="1" smtClean="0"/>
              <a:t>bông</a:t>
            </a:r>
            <a:r>
              <a:rPr lang="en-US" sz="2000" dirty="0" smtClean="0"/>
              <a:t> </a:t>
            </a:r>
            <a:r>
              <a:rPr lang="en-US" sz="2000" dirty="0" err="1" smtClean="0"/>
              <a:t>hoa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76" y="1604525"/>
            <a:ext cx="1233590" cy="1976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066" y="3581155"/>
            <a:ext cx="841321" cy="957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2109" y="4018986"/>
            <a:ext cx="382508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(-25 . 4) + [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(-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2)]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-105</a:t>
            </a:r>
          </a:p>
        </p:txBody>
      </p:sp>
      <p:pic>
        <p:nvPicPr>
          <p:cNvPr id="33" name="Google Shape;923;p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925" y="3262253"/>
            <a:ext cx="1643075" cy="1881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5" name="Google Shape;875;p56"/>
          <p:cNvCxnSpPr/>
          <p:nvPr/>
        </p:nvCxnSpPr>
        <p:spPr>
          <a:xfrm>
            <a:off x="2311785" y="1810403"/>
            <a:ext cx="778200" cy="0"/>
          </a:xfrm>
          <a:prstGeom prst="straightConnector1">
            <a:avLst/>
          </a:prstGeom>
          <a:noFill/>
          <a:ln w="28575" cap="flat" cmpd="sng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" name="Google Shape;876;p56"/>
          <p:cNvCxnSpPr/>
          <p:nvPr/>
        </p:nvCxnSpPr>
        <p:spPr>
          <a:xfrm>
            <a:off x="2308847" y="2772153"/>
            <a:ext cx="780900" cy="0"/>
          </a:xfrm>
          <a:prstGeom prst="straightConnector1">
            <a:avLst/>
          </a:prstGeom>
          <a:noFill/>
          <a:ln w="28575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56"/>
          <p:cNvCxnSpPr/>
          <p:nvPr/>
        </p:nvCxnSpPr>
        <p:spPr>
          <a:xfrm>
            <a:off x="2311685" y="3826805"/>
            <a:ext cx="778200" cy="0"/>
          </a:xfrm>
          <a:prstGeom prst="straightConnector1">
            <a:avLst/>
          </a:prstGeom>
          <a:noFill/>
          <a:ln w="28575" cap="flat" cmpd="sng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Oval Callout 6"/>
          <p:cNvSpPr/>
          <p:nvPr/>
        </p:nvSpPr>
        <p:spPr>
          <a:xfrm>
            <a:off x="6164523" y="307311"/>
            <a:ext cx="1310901" cy="728144"/>
          </a:xfrm>
          <a:prstGeom prst="wedgeEllipseCallout">
            <a:avLst>
              <a:gd name="adj1" fmla="val -32151"/>
              <a:gd name="adj2" fmla="val 54823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1"/>
                </a:solidFill>
              </a:rPr>
              <a:t>Gợi</a:t>
            </a:r>
            <a:r>
              <a:rPr lang="en-US" sz="2000" b="1" dirty="0" smtClean="0">
                <a:solidFill>
                  <a:schemeClr val="accent1"/>
                </a:solidFill>
              </a:rPr>
              <a:t> ý: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86" y="922162"/>
            <a:ext cx="2147299" cy="376162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0508" y="1322505"/>
            <a:ext cx="574325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Trong 50s đầu, với vận tốc 0,8 m/s, khinh khí cầu bay lên một quãng đường cách mặt đất bao xa?</a:t>
            </a:r>
            <a:endParaRPr lang="en-US" sz="2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44119" y="2410087"/>
                <a:ext cx="5656033" cy="929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solidFill>
                      <a:srgbClr val="C00000"/>
                    </a:solidFill>
                  </a:rPr>
                  <a:t>Sau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27s,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với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vận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tốc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m/s,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khinh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khí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cầu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giảm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độ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cao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bao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nhiêu</a:t>
                </a:r>
                <a:r>
                  <a:rPr lang="en-US" sz="200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119" y="2410087"/>
                <a:ext cx="5656033" cy="929613"/>
              </a:xfrm>
              <a:prstGeom prst="rect">
                <a:avLst/>
              </a:prstGeom>
              <a:blipFill rotWithShape="0">
                <a:blip r:embed="rId4"/>
                <a:stretch>
                  <a:fillRect l="-1078" r="-118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244119" y="3626750"/>
            <a:ext cx="529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27s, </a:t>
            </a:r>
            <a:r>
              <a:rPr lang="en-US" sz="2000" dirty="0" err="1">
                <a:solidFill>
                  <a:srgbClr val="002060"/>
                </a:solidFill>
              </a:rPr>
              <a:t>khinh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mặt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đất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bao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xa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94271" flipH="1">
            <a:off x="7345728" y="2736200"/>
            <a:ext cx="2306303" cy="237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638;p50"/>
          <p:cNvSpPr/>
          <p:nvPr/>
        </p:nvSpPr>
        <p:spPr>
          <a:xfrm>
            <a:off x="1017711" y="858236"/>
            <a:ext cx="2801500" cy="586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/>
                </a:solidFill>
              </a:rPr>
              <a:t>Bài</a:t>
            </a:r>
            <a:r>
              <a:rPr lang="en-US" sz="2000" b="1" dirty="0" smtClean="0">
                <a:solidFill>
                  <a:schemeClr val="accent2"/>
                </a:solidFill>
              </a:rPr>
              <a:t> 1.10 (SGK - tr13)</a:t>
            </a:r>
            <a:endParaRPr sz="2000" b="1" dirty="0">
              <a:solidFill>
                <a:schemeClr val="accent2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144276" y="155060"/>
            <a:ext cx="2619375" cy="1400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711" y="1555235"/>
            <a:ext cx="7134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Ngăn</a:t>
            </a:r>
            <a:r>
              <a:rPr lang="en-US" sz="2000" dirty="0" smtClean="0"/>
              <a:t> </a:t>
            </a:r>
            <a:r>
              <a:rPr lang="en-US" sz="2000" dirty="0" err="1" smtClean="0"/>
              <a:t>đựng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thư</a:t>
            </a:r>
            <a:r>
              <a:rPr lang="en-US" sz="2000" dirty="0" smtClean="0"/>
              <a:t> </a:t>
            </a:r>
            <a:r>
              <a:rPr lang="en-US" sz="2000" dirty="0" err="1" smtClean="0"/>
              <a:t>viện</a:t>
            </a:r>
            <a:r>
              <a:rPr lang="en-US" sz="2000" dirty="0" smtClean="0"/>
              <a:t> </a:t>
            </a:r>
            <a:r>
              <a:rPr lang="en-US" sz="2000" dirty="0" err="1" smtClean="0"/>
              <a:t>dài</a:t>
            </a:r>
            <a:r>
              <a:rPr lang="en-US" sz="2000" dirty="0" smtClean="0"/>
              <a:t> 120 cm.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ta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xếp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cuốn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dày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2,4 cm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ngăn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ngăn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 </a:t>
            </a:r>
            <a:r>
              <a:rPr lang="en-US" sz="2000" dirty="0" err="1" smtClean="0"/>
              <a:t>cuốn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vậy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96632" y="3689486"/>
            <a:ext cx="51886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Ngăn sách đó có thể để được nhiều nhất số cuốn sách </a:t>
            </a:r>
            <a:r>
              <a:rPr lang="vi-VN" sz="2000" dirty="0" smtClean="0"/>
              <a:t>là:</a:t>
            </a:r>
            <a:r>
              <a:rPr lang="en-US" sz="2000" dirty="0" smtClean="0"/>
              <a:t> </a:t>
            </a:r>
            <a:r>
              <a:rPr lang="vi-VN" sz="2000" dirty="0" smtClean="0"/>
              <a:t>120 </a:t>
            </a:r>
            <a:r>
              <a:rPr lang="vi-VN" sz="2000" dirty="0"/>
              <a:t>: </a:t>
            </a:r>
            <a:r>
              <a:rPr lang="vi-VN" sz="2000" dirty="0" smtClean="0"/>
              <a:t>2,4</a:t>
            </a:r>
            <a:r>
              <a:rPr lang="en-US" sz="2000" dirty="0" smtClean="0"/>
              <a:t> </a:t>
            </a:r>
            <a:r>
              <a:rPr lang="vi-VN" sz="2000" dirty="0" smtClean="0"/>
              <a:t>= </a:t>
            </a:r>
            <a:r>
              <a:rPr lang="vi-VN" sz="2000" dirty="0"/>
              <a:t>50 (cuốn sách)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701749" y="3621692"/>
            <a:ext cx="1244009" cy="754923"/>
          </a:xfrm>
          <a:prstGeom prst="wedgeEllipseCallout">
            <a:avLst>
              <a:gd name="adj1" fmla="val 39823"/>
              <a:gd name="adj2" fmla="val 48416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2"/>
                </a:solidFill>
              </a:rPr>
              <a:t>Giải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=""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=""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=""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=""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=""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=""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=""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=""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=""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=""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=""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1791" y="1319236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=""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75202" y="144341"/>
            <a:ext cx="4687152" cy="4933844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=""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78673" y="3685750"/>
            <a:ext cx="1265799" cy="131341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926" y="3104211"/>
            <a:ext cx="2898899" cy="20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749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=""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12037" y="467418"/>
            <a:ext cx="967205" cy="995835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9429759" y="143869"/>
            <a:ext cx="4276732" cy="1947740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=""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=""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=""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1746898" y="461696"/>
            <a:ext cx="1678887" cy="1130172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=""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=""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=""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699878"/>
            <a:ext cx="721723" cy="70758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=""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3811" y="3037711"/>
            <a:ext cx="657948" cy="1367165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=""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203" y="3347992"/>
            <a:ext cx="1068909" cy="10568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197131" y="4153569"/>
            <a:ext cx="9535976" cy="530185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=""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=""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=""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=""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=""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=""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=""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=""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=""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=""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384492" y="271332"/>
            <a:ext cx="4212772" cy="4780451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=""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553221" y="3768134"/>
            <a:ext cx="1265799" cy="131341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=""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712" y="879145"/>
            <a:ext cx="833642" cy="918641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=""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108" y="1889352"/>
            <a:ext cx="804194" cy="9186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=""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087" y="886816"/>
            <a:ext cx="866074" cy="85625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=""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50" y="1643392"/>
            <a:ext cx="978459" cy="873144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=""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7445" y="2488586"/>
            <a:ext cx="804194" cy="947985"/>
          </a:xfrm>
          <a:prstGeom prst="rect">
            <a:avLst/>
          </a:prstGeom>
        </p:spPr>
      </p:pic>
      <p:pic>
        <p:nvPicPr>
          <p:cNvPr id="90" name="Picture 89">
            <a:hlinkClick r:id="rId28" action="ppaction://hlinksldjump"/>
            <a:extLst>
              <a:ext uri="{FF2B5EF4-FFF2-40B4-BE49-F238E27FC236}">
                <a16:creationId xmlns=""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712" y="881962"/>
            <a:ext cx="833642" cy="918641"/>
          </a:xfrm>
          <a:prstGeom prst="rect">
            <a:avLst/>
          </a:prstGeom>
        </p:spPr>
      </p:pic>
      <p:pic>
        <p:nvPicPr>
          <p:cNvPr id="91" name="Picture 90">
            <a:hlinkClick r:id="rId29" action="ppaction://hlinksldjump"/>
            <a:extLst>
              <a:ext uri="{FF2B5EF4-FFF2-40B4-BE49-F238E27FC236}">
                <a16:creationId xmlns=""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5329" y="1889352"/>
            <a:ext cx="804194" cy="918642"/>
          </a:xfrm>
          <a:prstGeom prst="rect">
            <a:avLst/>
          </a:prstGeom>
        </p:spPr>
      </p:pic>
      <p:pic>
        <p:nvPicPr>
          <p:cNvPr id="92" name="Picture 91">
            <a:hlinkClick r:id="rId30" action="ppaction://hlinksldjump"/>
            <a:extLst>
              <a:ext uri="{FF2B5EF4-FFF2-40B4-BE49-F238E27FC236}">
                <a16:creationId xmlns=""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9087" y="879145"/>
            <a:ext cx="866074" cy="856253"/>
          </a:xfrm>
          <a:prstGeom prst="rect">
            <a:avLst/>
          </a:prstGeom>
        </p:spPr>
      </p:pic>
      <p:pic>
        <p:nvPicPr>
          <p:cNvPr id="93" name="Picture 92">
            <a:hlinkClick r:id="rId31" action="ppaction://hlinksldjump"/>
            <a:extLst>
              <a:ext uri="{FF2B5EF4-FFF2-40B4-BE49-F238E27FC236}">
                <a16:creationId xmlns=""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088" y="1629364"/>
            <a:ext cx="978459" cy="873144"/>
          </a:xfrm>
          <a:prstGeom prst="rect">
            <a:avLst/>
          </a:prstGeom>
        </p:spPr>
      </p:pic>
      <p:pic>
        <p:nvPicPr>
          <p:cNvPr id="94" name="Picture 9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334" y="2485617"/>
            <a:ext cx="804194" cy="947985"/>
          </a:xfrm>
          <a:prstGeom prst="rect">
            <a:avLst/>
          </a:prstGeom>
        </p:spPr>
      </p:pic>
      <p:pic>
        <p:nvPicPr>
          <p:cNvPr id="105" name="Picture 104">
            <a:hlinkClick r:id="rId33" action="ppaction://hlinksldjump"/>
            <a:extLst>
              <a:ext uri="{FF2B5EF4-FFF2-40B4-BE49-F238E27FC236}">
                <a16:creationId xmlns=""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014" y="3631641"/>
            <a:ext cx="1600339" cy="15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1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  <m:r>
                      <a:rPr lang="en-US" sz="2800" b="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 x.y bằng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4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910935" y="2421754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den>
                    </m:f>
                  </m:oMath>
                </a14:m>
                <a:endParaRPr lang="vi-VN" sz="36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5" y="2421754"/>
                <a:ext cx="3401291" cy="997526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quả của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2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230932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32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4831771" y="2423627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1" y="2423627"/>
                <a:ext cx="3401291" cy="99752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x thỏa mãn x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−1</m:t>
                        </m:r>
                        <m:f>
                          <m:fPr>
                            <m:ctrlP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-1 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32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2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=""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10936" y="2423627"/>
            <a:ext cx="3401291" cy="997526"/>
          </a:xfrm>
          <a:prstGeom prst="round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-1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giá trị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 đáp án đúng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=""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=""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=""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=""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1" cy="99752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/>
              <p:nvPr/>
            </p:nvSpPr>
            <p:spPr>
              <a:xfrm>
                <a:off x="4830629" y="3674098"/>
                <a:ext cx="3401291" cy="997526"/>
              </a:xfrm>
              <a:prstGeom prst="roundRect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400" b="0" i="0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1</a:t>
                </a:r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="" xmlns:a16="http://schemas.microsoft.com/office/drawing/2014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629" y="3674098"/>
                <a:ext cx="3401291" cy="997526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vi-VN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400" b="1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5: </a:t>
                </a: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sánh A và B biết:</a:t>
                </a:r>
              </a:p>
              <a:p>
                <a:pPr algn="ctr">
                  <a:lnSpc>
                    <a:spcPct val="130000"/>
                  </a:lnSpc>
                  <a:buClrTx/>
                  <a:buFontTx/>
                  <a:buNone/>
                </a:pPr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28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2800" b="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121</m:t>
                            </m:r>
                          </m:num>
                          <m:den>
                            <m:r>
                              <a:rPr lang="en-US" sz="2800" b="0" i="1" kern="1200" noProof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25</m:t>
                            </m:r>
                          </m:den>
                        </m:f>
                      </m:e>
                    </m:d>
                  </m:oMath>
                </a14:m>
                <a:endParaRPr lang="vi-VN" sz="24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=""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584436"/>
                <a:ext cx="7322128" cy="1496291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=""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=""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=""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4831773" y="2309327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=""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4831772" y="3535453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≥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=""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=""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="" xmlns:a16="http://schemas.microsoft.com/office/drawing/2014/main" id="{73F5B725-A6FC-F5A2-F2A4-6047B0B0A3CC}"/>
              </a:ext>
            </a:extLst>
          </p:cNvPr>
          <p:cNvSpPr/>
          <p:nvPr/>
        </p:nvSpPr>
        <p:spPr>
          <a:xfrm>
            <a:off x="910936" y="3674098"/>
            <a:ext cx="3401291" cy="997526"/>
          </a:xfrm>
          <a:prstGeom prst="round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&lt; B</a:t>
            </a:r>
            <a:endParaRPr lang="vi-VN" sz="24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8" action="ppaction://hlinksldjump"/>
            <a:extLst>
              <a:ext uri="{FF2B5EF4-FFF2-40B4-BE49-F238E27FC236}">
                <a16:creationId xmlns=""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666" y="4199749"/>
            <a:ext cx="1018108" cy="94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/>
          <p:nvPr/>
        </p:nvSpPr>
        <p:spPr>
          <a:xfrm>
            <a:off x="6266838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03</a:t>
            </a:r>
            <a:endParaRPr sz="2400" b="1" dirty="0"/>
          </a:p>
        </p:txBody>
      </p:sp>
      <p:sp>
        <p:nvSpPr>
          <p:cNvPr id="502" name="Google Shape;502;p43"/>
          <p:cNvSpPr/>
          <p:nvPr/>
        </p:nvSpPr>
        <p:spPr>
          <a:xfrm>
            <a:off x="3583050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02</a:t>
            </a:r>
            <a:endParaRPr sz="2400" b="1" dirty="0"/>
          </a:p>
        </p:txBody>
      </p:sp>
      <p:sp>
        <p:nvSpPr>
          <p:cNvPr id="503" name="Google Shape;503;p43"/>
          <p:cNvSpPr/>
          <p:nvPr/>
        </p:nvSpPr>
        <p:spPr>
          <a:xfrm>
            <a:off x="899263" y="2444775"/>
            <a:ext cx="1977900" cy="484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/>
              <a:t>01</a:t>
            </a:r>
            <a:endParaRPr sz="2400" b="1" dirty="0"/>
          </a:p>
        </p:txBody>
      </p:sp>
      <p:sp>
        <p:nvSpPr>
          <p:cNvPr id="504" name="Google Shape;504;p43"/>
          <p:cNvSpPr txBox="1">
            <a:spLocks noGrp="1"/>
          </p:cNvSpPr>
          <p:nvPr>
            <p:ph type="title" idx="6"/>
          </p:nvPr>
        </p:nvSpPr>
        <p:spPr>
          <a:xfrm>
            <a:off x="692830" y="5832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H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Ư</a:t>
            </a:r>
            <a:r>
              <a:rPr lang="en-US" sz="3200" b="1" dirty="0" smtClean="0">
                <a:latin typeface="+mn-lt"/>
              </a:rPr>
              <a:t>Ớ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Ẫ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+mn-lt"/>
              </a:rPr>
              <a:t>V</a:t>
            </a:r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Ề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sz="3200" b="1" dirty="0" smtClean="0">
                <a:latin typeface="+mn-lt"/>
              </a:rPr>
              <a:t>H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À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515" name="Google Shape;515;p43"/>
          <p:cNvGrpSpPr/>
          <p:nvPr/>
        </p:nvGrpSpPr>
        <p:grpSpPr>
          <a:xfrm>
            <a:off x="1743002" y="1852402"/>
            <a:ext cx="290421" cy="381279"/>
            <a:chOff x="7823150" y="1665950"/>
            <a:chExt cx="265225" cy="348200"/>
          </a:xfrm>
        </p:grpSpPr>
        <p:sp>
          <p:nvSpPr>
            <p:cNvPr id="516" name="Google Shape;516;p43"/>
            <p:cNvSpPr/>
            <p:nvPr/>
          </p:nvSpPr>
          <p:spPr>
            <a:xfrm>
              <a:off x="7944125" y="1911000"/>
              <a:ext cx="23275" cy="10875"/>
            </a:xfrm>
            <a:custGeom>
              <a:avLst/>
              <a:gdLst/>
              <a:ahLst/>
              <a:cxnLst/>
              <a:rect l="l" t="t" r="r" b="b"/>
              <a:pathLst>
                <a:path w="931" h="435" extrusionOk="0">
                  <a:moveTo>
                    <a:pt x="0" y="0"/>
                  </a:moveTo>
                  <a:lnTo>
                    <a:pt x="465" y="434"/>
                  </a:lnTo>
                  <a:lnTo>
                    <a:pt x="931" y="0"/>
                  </a:lnTo>
                  <a:cubicBezTo>
                    <a:pt x="776" y="0"/>
                    <a:pt x="620" y="31"/>
                    <a:pt x="465" y="31"/>
                  </a:cubicBezTo>
                  <a:cubicBezTo>
                    <a:pt x="310" y="31"/>
                    <a:pt x="15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7965825" y="1895475"/>
              <a:ext cx="122550" cy="118675"/>
            </a:xfrm>
            <a:custGeom>
              <a:avLst/>
              <a:gdLst/>
              <a:ahLst/>
              <a:cxnLst/>
              <a:rect l="l" t="t" r="r" b="b"/>
              <a:pathLst>
                <a:path w="4902" h="4747" extrusionOk="0">
                  <a:moveTo>
                    <a:pt x="4250" y="1"/>
                  </a:moveTo>
                  <a:lnTo>
                    <a:pt x="1" y="4033"/>
                  </a:lnTo>
                  <a:lnTo>
                    <a:pt x="1" y="4747"/>
                  </a:lnTo>
                  <a:lnTo>
                    <a:pt x="2451" y="4747"/>
                  </a:lnTo>
                  <a:lnTo>
                    <a:pt x="2451" y="3072"/>
                  </a:lnTo>
                  <a:lnTo>
                    <a:pt x="3258" y="3072"/>
                  </a:lnTo>
                  <a:lnTo>
                    <a:pt x="3258" y="4747"/>
                  </a:lnTo>
                  <a:lnTo>
                    <a:pt x="4902" y="4747"/>
                  </a:lnTo>
                  <a:lnTo>
                    <a:pt x="4902" y="1769"/>
                  </a:lnTo>
                  <a:cubicBezTo>
                    <a:pt x="4902" y="1117"/>
                    <a:pt x="4654" y="497"/>
                    <a:pt x="4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7965825" y="1873000"/>
              <a:ext cx="90750" cy="95400"/>
            </a:xfrm>
            <a:custGeom>
              <a:avLst/>
              <a:gdLst/>
              <a:ahLst/>
              <a:cxnLst/>
              <a:rect l="l" t="t" r="r" b="b"/>
              <a:pathLst>
                <a:path w="3630" h="3816" extrusionOk="0">
                  <a:moveTo>
                    <a:pt x="2823" y="0"/>
                  </a:moveTo>
                  <a:lnTo>
                    <a:pt x="1" y="2699"/>
                  </a:lnTo>
                  <a:lnTo>
                    <a:pt x="1" y="3815"/>
                  </a:lnTo>
                  <a:lnTo>
                    <a:pt x="3630" y="372"/>
                  </a:lnTo>
                  <a:cubicBezTo>
                    <a:pt x="3382" y="217"/>
                    <a:pt x="3103" y="93"/>
                    <a:pt x="2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7854925" y="1873000"/>
              <a:ext cx="90775" cy="95400"/>
            </a:xfrm>
            <a:custGeom>
              <a:avLst/>
              <a:gdLst/>
              <a:ahLst/>
              <a:cxnLst/>
              <a:rect l="l" t="t" r="r" b="b"/>
              <a:pathLst>
                <a:path w="3631" h="3816" extrusionOk="0">
                  <a:moveTo>
                    <a:pt x="807" y="0"/>
                  </a:moveTo>
                  <a:cubicBezTo>
                    <a:pt x="528" y="93"/>
                    <a:pt x="249" y="217"/>
                    <a:pt x="1" y="372"/>
                  </a:cubicBezTo>
                  <a:lnTo>
                    <a:pt x="3630" y="3815"/>
                  </a:lnTo>
                  <a:lnTo>
                    <a:pt x="3630" y="2699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7823150" y="1895475"/>
              <a:ext cx="122550" cy="118675"/>
            </a:xfrm>
            <a:custGeom>
              <a:avLst/>
              <a:gdLst/>
              <a:ahLst/>
              <a:cxnLst/>
              <a:rect l="l" t="t" r="r" b="b"/>
              <a:pathLst>
                <a:path w="4902" h="4747" extrusionOk="0">
                  <a:moveTo>
                    <a:pt x="651" y="1"/>
                  </a:moveTo>
                  <a:cubicBezTo>
                    <a:pt x="248" y="497"/>
                    <a:pt x="0" y="1117"/>
                    <a:pt x="0" y="1800"/>
                  </a:cubicBezTo>
                  <a:lnTo>
                    <a:pt x="0" y="4747"/>
                  </a:lnTo>
                  <a:lnTo>
                    <a:pt x="1644" y="4747"/>
                  </a:lnTo>
                  <a:lnTo>
                    <a:pt x="1644" y="3072"/>
                  </a:lnTo>
                  <a:lnTo>
                    <a:pt x="2451" y="3072"/>
                  </a:lnTo>
                  <a:lnTo>
                    <a:pt x="2451" y="4747"/>
                  </a:lnTo>
                  <a:lnTo>
                    <a:pt x="4901" y="4747"/>
                  </a:lnTo>
                  <a:lnTo>
                    <a:pt x="4901" y="403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7823150" y="1665950"/>
              <a:ext cx="265225" cy="153550"/>
            </a:xfrm>
            <a:custGeom>
              <a:avLst/>
              <a:gdLst/>
              <a:ahLst/>
              <a:cxnLst/>
              <a:rect l="l" t="t" r="r" b="b"/>
              <a:pathLst>
                <a:path w="10609" h="6142" extrusionOk="0">
                  <a:moveTo>
                    <a:pt x="5304" y="0"/>
                  </a:moveTo>
                  <a:lnTo>
                    <a:pt x="0" y="2885"/>
                  </a:lnTo>
                  <a:lnTo>
                    <a:pt x="2264" y="4126"/>
                  </a:lnTo>
                  <a:lnTo>
                    <a:pt x="2482" y="4126"/>
                  </a:lnTo>
                  <a:cubicBezTo>
                    <a:pt x="2699" y="3164"/>
                    <a:pt x="3536" y="2482"/>
                    <a:pt x="4498" y="2482"/>
                  </a:cubicBezTo>
                  <a:lnTo>
                    <a:pt x="6111" y="2482"/>
                  </a:lnTo>
                  <a:cubicBezTo>
                    <a:pt x="7072" y="2482"/>
                    <a:pt x="7910" y="3164"/>
                    <a:pt x="8127" y="4126"/>
                  </a:cubicBezTo>
                  <a:lnTo>
                    <a:pt x="8344" y="4126"/>
                  </a:lnTo>
                  <a:lnTo>
                    <a:pt x="8965" y="3784"/>
                  </a:lnTo>
                  <a:lnTo>
                    <a:pt x="8965" y="6142"/>
                  </a:lnTo>
                  <a:lnTo>
                    <a:pt x="9771" y="6142"/>
                  </a:lnTo>
                  <a:lnTo>
                    <a:pt x="9771" y="3319"/>
                  </a:lnTo>
                  <a:lnTo>
                    <a:pt x="10609" y="2885"/>
                  </a:lnTo>
                  <a:lnTo>
                    <a:pt x="5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7884400" y="1789250"/>
              <a:ext cx="142725" cy="101600"/>
            </a:xfrm>
            <a:custGeom>
              <a:avLst/>
              <a:gdLst/>
              <a:ahLst/>
              <a:cxnLst/>
              <a:rect l="l" t="t" r="r" b="b"/>
              <a:pathLst>
                <a:path w="5709" h="4064" extrusionOk="0">
                  <a:moveTo>
                    <a:pt x="4095" y="1210"/>
                  </a:moveTo>
                  <a:cubicBezTo>
                    <a:pt x="4064" y="1892"/>
                    <a:pt x="3537" y="2451"/>
                    <a:pt x="2854" y="2451"/>
                  </a:cubicBezTo>
                  <a:cubicBezTo>
                    <a:pt x="2172" y="2451"/>
                    <a:pt x="1645" y="1892"/>
                    <a:pt x="1645" y="1210"/>
                  </a:cubicBezTo>
                  <a:lnTo>
                    <a:pt x="2451" y="1210"/>
                  </a:lnTo>
                  <a:cubicBezTo>
                    <a:pt x="2451" y="1489"/>
                    <a:pt x="2653" y="1629"/>
                    <a:pt x="2854" y="1629"/>
                  </a:cubicBezTo>
                  <a:cubicBezTo>
                    <a:pt x="3056" y="1629"/>
                    <a:pt x="3258" y="1489"/>
                    <a:pt x="3258" y="1210"/>
                  </a:cubicBezTo>
                  <a:close/>
                  <a:moveTo>
                    <a:pt x="1" y="0"/>
                  </a:moveTo>
                  <a:lnTo>
                    <a:pt x="1" y="1210"/>
                  </a:lnTo>
                  <a:cubicBezTo>
                    <a:pt x="1" y="2792"/>
                    <a:pt x="1272" y="4064"/>
                    <a:pt x="2854" y="4064"/>
                  </a:cubicBezTo>
                  <a:cubicBezTo>
                    <a:pt x="4436" y="4064"/>
                    <a:pt x="5708" y="2792"/>
                    <a:pt x="5708" y="1210"/>
                  </a:cubicBezTo>
                  <a:lnTo>
                    <a:pt x="57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7906125" y="1748150"/>
              <a:ext cx="98500" cy="20950"/>
            </a:xfrm>
            <a:custGeom>
              <a:avLst/>
              <a:gdLst/>
              <a:ahLst/>
              <a:cxnLst/>
              <a:rect l="l" t="t" r="r" b="b"/>
              <a:pathLst>
                <a:path w="3940" h="838" extrusionOk="0">
                  <a:moveTo>
                    <a:pt x="1179" y="0"/>
                  </a:moveTo>
                  <a:cubicBezTo>
                    <a:pt x="652" y="0"/>
                    <a:pt x="186" y="341"/>
                    <a:pt x="0" y="838"/>
                  </a:cubicBezTo>
                  <a:lnTo>
                    <a:pt x="3940" y="838"/>
                  </a:lnTo>
                  <a:cubicBezTo>
                    <a:pt x="3753" y="341"/>
                    <a:pt x="3288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43"/>
          <p:cNvGrpSpPr/>
          <p:nvPr/>
        </p:nvGrpSpPr>
        <p:grpSpPr>
          <a:xfrm>
            <a:off x="4381361" y="1852401"/>
            <a:ext cx="381279" cy="381279"/>
            <a:chOff x="7028275" y="1665950"/>
            <a:chExt cx="348200" cy="348200"/>
          </a:xfrm>
        </p:grpSpPr>
        <p:sp>
          <p:nvSpPr>
            <p:cNvPr id="525" name="Google Shape;525;p43"/>
            <p:cNvSpPr/>
            <p:nvPr/>
          </p:nvSpPr>
          <p:spPr>
            <a:xfrm>
              <a:off x="7160875" y="1665950"/>
              <a:ext cx="215600" cy="347425"/>
            </a:xfrm>
            <a:custGeom>
              <a:avLst/>
              <a:gdLst/>
              <a:ahLst/>
              <a:cxnLst/>
              <a:rect l="l" t="t" r="r" b="b"/>
              <a:pathLst>
                <a:path w="8624" h="13897" extrusionOk="0">
                  <a:moveTo>
                    <a:pt x="7383" y="0"/>
                  </a:moveTo>
                  <a:cubicBezTo>
                    <a:pt x="6701" y="0"/>
                    <a:pt x="6142" y="558"/>
                    <a:pt x="6173" y="1241"/>
                  </a:cubicBezTo>
                  <a:lnTo>
                    <a:pt x="6173" y="1613"/>
                  </a:lnTo>
                  <a:lnTo>
                    <a:pt x="5026" y="1613"/>
                  </a:lnTo>
                  <a:cubicBezTo>
                    <a:pt x="4855" y="1210"/>
                    <a:pt x="4475" y="1008"/>
                    <a:pt x="4095" y="1008"/>
                  </a:cubicBezTo>
                  <a:cubicBezTo>
                    <a:pt x="3715" y="1008"/>
                    <a:pt x="3335" y="1210"/>
                    <a:pt x="3165" y="1613"/>
                  </a:cubicBezTo>
                  <a:lnTo>
                    <a:pt x="1955" y="1613"/>
                  </a:lnTo>
                  <a:cubicBezTo>
                    <a:pt x="1774" y="1200"/>
                    <a:pt x="1406" y="1013"/>
                    <a:pt x="1037" y="1013"/>
                  </a:cubicBezTo>
                  <a:cubicBezTo>
                    <a:pt x="519" y="1013"/>
                    <a:pt x="1" y="1382"/>
                    <a:pt x="1" y="2016"/>
                  </a:cubicBezTo>
                  <a:cubicBezTo>
                    <a:pt x="1" y="2671"/>
                    <a:pt x="523" y="3049"/>
                    <a:pt x="1043" y="3049"/>
                  </a:cubicBezTo>
                  <a:cubicBezTo>
                    <a:pt x="1410" y="3049"/>
                    <a:pt x="1775" y="2861"/>
                    <a:pt x="1955" y="2451"/>
                  </a:cubicBezTo>
                  <a:lnTo>
                    <a:pt x="3165" y="2451"/>
                  </a:lnTo>
                  <a:cubicBezTo>
                    <a:pt x="3335" y="2854"/>
                    <a:pt x="3715" y="3055"/>
                    <a:pt x="4095" y="3055"/>
                  </a:cubicBezTo>
                  <a:cubicBezTo>
                    <a:pt x="4475" y="3055"/>
                    <a:pt x="4855" y="2854"/>
                    <a:pt x="5026" y="2451"/>
                  </a:cubicBezTo>
                  <a:lnTo>
                    <a:pt x="6173" y="2451"/>
                  </a:lnTo>
                  <a:lnTo>
                    <a:pt x="6173" y="4901"/>
                  </a:lnTo>
                  <a:lnTo>
                    <a:pt x="5429" y="4901"/>
                  </a:lnTo>
                  <a:cubicBezTo>
                    <a:pt x="5248" y="4488"/>
                    <a:pt x="4880" y="4301"/>
                    <a:pt x="4511" y="4301"/>
                  </a:cubicBezTo>
                  <a:cubicBezTo>
                    <a:pt x="3993" y="4301"/>
                    <a:pt x="3475" y="4670"/>
                    <a:pt x="3475" y="5304"/>
                  </a:cubicBezTo>
                  <a:cubicBezTo>
                    <a:pt x="3475" y="5959"/>
                    <a:pt x="3998" y="6337"/>
                    <a:pt x="4517" y="6337"/>
                  </a:cubicBezTo>
                  <a:cubicBezTo>
                    <a:pt x="4884" y="6337"/>
                    <a:pt x="5249" y="6149"/>
                    <a:pt x="5429" y="5739"/>
                  </a:cubicBezTo>
                  <a:lnTo>
                    <a:pt x="6173" y="5739"/>
                  </a:lnTo>
                  <a:lnTo>
                    <a:pt x="6173" y="8158"/>
                  </a:lnTo>
                  <a:lnTo>
                    <a:pt x="5243" y="8158"/>
                  </a:lnTo>
                  <a:cubicBezTo>
                    <a:pt x="5050" y="7748"/>
                    <a:pt x="4678" y="7560"/>
                    <a:pt x="4307" y="7560"/>
                  </a:cubicBezTo>
                  <a:cubicBezTo>
                    <a:pt x="3780" y="7560"/>
                    <a:pt x="3258" y="7937"/>
                    <a:pt x="3258" y="8592"/>
                  </a:cubicBezTo>
                  <a:cubicBezTo>
                    <a:pt x="3258" y="9226"/>
                    <a:pt x="3776" y="9596"/>
                    <a:pt x="4300" y="9596"/>
                  </a:cubicBezTo>
                  <a:cubicBezTo>
                    <a:pt x="4673" y="9596"/>
                    <a:pt x="5049" y="9408"/>
                    <a:pt x="5243" y="8996"/>
                  </a:cubicBezTo>
                  <a:lnTo>
                    <a:pt x="6173" y="8996"/>
                  </a:lnTo>
                  <a:lnTo>
                    <a:pt x="6173" y="11446"/>
                  </a:lnTo>
                  <a:lnTo>
                    <a:pt x="3785" y="11446"/>
                  </a:lnTo>
                  <a:cubicBezTo>
                    <a:pt x="3605" y="11036"/>
                    <a:pt x="3240" y="10848"/>
                    <a:pt x="2873" y="10848"/>
                  </a:cubicBezTo>
                  <a:cubicBezTo>
                    <a:pt x="2353" y="10848"/>
                    <a:pt x="1831" y="11225"/>
                    <a:pt x="1831" y="11880"/>
                  </a:cubicBezTo>
                  <a:cubicBezTo>
                    <a:pt x="1831" y="12514"/>
                    <a:pt x="2349" y="12884"/>
                    <a:pt x="2867" y="12884"/>
                  </a:cubicBezTo>
                  <a:cubicBezTo>
                    <a:pt x="3236" y="12884"/>
                    <a:pt x="3604" y="12696"/>
                    <a:pt x="3785" y="12284"/>
                  </a:cubicBezTo>
                  <a:lnTo>
                    <a:pt x="6173" y="12284"/>
                  </a:lnTo>
                  <a:lnTo>
                    <a:pt x="6173" y="12687"/>
                  </a:lnTo>
                  <a:cubicBezTo>
                    <a:pt x="6142" y="13369"/>
                    <a:pt x="6701" y="13897"/>
                    <a:pt x="7383" y="13897"/>
                  </a:cubicBezTo>
                  <a:lnTo>
                    <a:pt x="8624" y="13897"/>
                  </a:lnTo>
                  <a:lnTo>
                    <a:pt x="86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7188025" y="1773725"/>
              <a:ext cx="59725" cy="51075"/>
            </a:xfrm>
            <a:custGeom>
              <a:avLst/>
              <a:gdLst/>
              <a:ahLst/>
              <a:cxnLst/>
              <a:rect l="l" t="t" r="r" b="b"/>
              <a:pathLst>
                <a:path w="2389" h="2043" extrusionOk="0">
                  <a:moveTo>
                    <a:pt x="1365" y="1"/>
                  </a:moveTo>
                  <a:cubicBezTo>
                    <a:pt x="466" y="1"/>
                    <a:pt x="0" y="1117"/>
                    <a:pt x="652" y="1738"/>
                  </a:cubicBezTo>
                  <a:cubicBezTo>
                    <a:pt x="862" y="1949"/>
                    <a:pt x="1119" y="2042"/>
                    <a:pt x="1369" y="2042"/>
                  </a:cubicBezTo>
                  <a:cubicBezTo>
                    <a:pt x="1892" y="2042"/>
                    <a:pt x="2389" y="1633"/>
                    <a:pt x="2389" y="1024"/>
                  </a:cubicBezTo>
                  <a:cubicBezTo>
                    <a:pt x="2389" y="466"/>
                    <a:pt x="1954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7028275" y="1665950"/>
              <a:ext cx="221800" cy="348200"/>
            </a:xfrm>
            <a:custGeom>
              <a:avLst/>
              <a:gdLst/>
              <a:ahLst/>
              <a:cxnLst/>
              <a:rect l="l" t="t" r="r" b="b"/>
              <a:pathLst>
                <a:path w="8872" h="13928" extrusionOk="0">
                  <a:moveTo>
                    <a:pt x="0" y="0"/>
                  </a:moveTo>
                  <a:lnTo>
                    <a:pt x="0" y="13928"/>
                  </a:lnTo>
                  <a:lnTo>
                    <a:pt x="1210" y="13928"/>
                  </a:lnTo>
                  <a:cubicBezTo>
                    <a:pt x="1892" y="13928"/>
                    <a:pt x="2451" y="13369"/>
                    <a:pt x="2451" y="12687"/>
                  </a:cubicBezTo>
                  <a:lnTo>
                    <a:pt x="2451" y="12284"/>
                  </a:lnTo>
                  <a:lnTo>
                    <a:pt x="3164" y="12284"/>
                  </a:lnTo>
                  <a:cubicBezTo>
                    <a:pt x="3346" y="12712"/>
                    <a:pt x="3718" y="12907"/>
                    <a:pt x="4088" y="12907"/>
                  </a:cubicBezTo>
                  <a:cubicBezTo>
                    <a:pt x="4604" y="12907"/>
                    <a:pt x="5118" y="12530"/>
                    <a:pt x="5118" y="11880"/>
                  </a:cubicBezTo>
                  <a:cubicBezTo>
                    <a:pt x="5118" y="11231"/>
                    <a:pt x="4604" y="10854"/>
                    <a:pt x="4088" y="10854"/>
                  </a:cubicBezTo>
                  <a:cubicBezTo>
                    <a:pt x="3718" y="10854"/>
                    <a:pt x="3346" y="11049"/>
                    <a:pt x="3164" y="11477"/>
                  </a:cubicBezTo>
                  <a:lnTo>
                    <a:pt x="2451" y="11477"/>
                  </a:lnTo>
                  <a:lnTo>
                    <a:pt x="2451" y="8996"/>
                  </a:lnTo>
                  <a:lnTo>
                    <a:pt x="3567" y="8996"/>
                  </a:lnTo>
                  <a:cubicBezTo>
                    <a:pt x="3754" y="9414"/>
                    <a:pt x="4134" y="9624"/>
                    <a:pt x="4510" y="9624"/>
                  </a:cubicBezTo>
                  <a:cubicBezTo>
                    <a:pt x="4886" y="9624"/>
                    <a:pt x="5258" y="9414"/>
                    <a:pt x="5429" y="8996"/>
                  </a:cubicBezTo>
                  <a:lnTo>
                    <a:pt x="6638" y="8996"/>
                  </a:lnTo>
                  <a:cubicBezTo>
                    <a:pt x="6807" y="9400"/>
                    <a:pt x="7186" y="9612"/>
                    <a:pt x="7567" y="9612"/>
                  </a:cubicBezTo>
                  <a:cubicBezTo>
                    <a:pt x="7887" y="9612"/>
                    <a:pt x="8208" y="9462"/>
                    <a:pt x="8406" y="9151"/>
                  </a:cubicBezTo>
                  <a:cubicBezTo>
                    <a:pt x="8872" y="8468"/>
                    <a:pt x="8375" y="7569"/>
                    <a:pt x="7569" y="7569"/>
                  </a:cubicBezTo>
                  <a:cubicBezTo>
                    <a:pt x="7166" y="7569"/>
                    <a:pt x="6793" y="7817"/>
                    <a:pt x="6638" y="8189"/>
                  </a:cubicBezTo>
                  <a:lnTo>
                    <a:pt x="5429" y="8189"/>
                  </a:lnTo>
                  <a:cubicBezTo>
                    <a:pt x="5258" y="7786"/>
                    <a:pt x="4886" y="7584"/>
                    <a:pt x="4510" y="7584"/>
                  </a:cubicBezTo>
                  <a:cubicBezTo>
                    <a:pt x="4134" y="7584"/>
                    <a:pt x="3754" y="7786"/>
                    <a:pt x="3567" y="8189"/>
                  </a:cubicBezTo>
                  <a:lnTo>
                    <a:pt x="2451" y="8189"/>
                  </a:lnTo>
                  <a:lnTo>
                    <a:pt x="2451" y="5739"/>
                  </a:lnTo>
                  <a:lnTo>
                    <a:pt x="4808" y="5739"/>
                  </a:lnTo>
                  <a:cubicBezTo>
                    <a:pt x="4990" y="6167"/>
                    <a:pt x="5362" y="6362"/>
                    <a:pt x="5732" y="6362"/>
                  </a:cubicBezTo>
                  <a:cubicBezTo>
                    <a:pt x="6248" y="6362"/>
                    <a:pt x="6762" y="5985"/>
                    <a:pt x="6762" y="5335"/>
                  </a:cubicBezTo>
                  <a:cubicBezTo>
                    <a:pt x="6762" y="4686"/>
                    <a:pt x="6248" y="4309"/>
                    <a:pt x="5732" y="4309"/>
                  </a:cubicBezTo>
                  <a:cubicBezTo>
                    <a:pt x="5362" y="4309"/>
                    <a:pt x="4990" y="4504"/>
                    <a:pt x="4808" y="4932"/>
                  </a:cubicBezTo>
                  <a:lnTo>
                    <a:pt x="2451" y="4932"/>
                  </a:lnTo>
                  <a:lnTo>
                    <a:pt x="2451" y="2451"/>
                  </a:lnTo>
                  <a:lnTo>
                    <a:pt x="3381" y="2451"/>
                  </a:lnTo>
                  <a:cubicBezTo>
                    <a:pt x="3563" y="2879"/>
                    <a:pt x="3935" y="3074"/>
                    <a:pt x="4306" y="3074"/>
                  </a:cubicBezTo>
                  <a:cubicBezTo>
                    <a:pt x="4821" y="3074"/>
                    <a:pt x="5336" y="2697"/>
                    <a:pt x="5336" y="2047"/>
                  </a:cubicBezTo>
                  <a:cubicBezTo>
                    <a:pt x="5336" y="1398"/>
                    <a:pt x="4821" y="1021"/>
                    <a:pt x="4306" y="1021"/>
                  </a:cubicBezTo>
                  <a:cubicBezTo>
                    <a:pt x="3935" y="1021"/>
                    <a:pt x="3563" y="1216"/>
                    <a:pt x="3381" y="1644"/>
                  </a:cubicBezTo>
                  <a:lnTo>
                    <a:pt x="2451" y="1644"/>
                  </a:lnTo>
                  <a:lnTo>
                    <a:pt x="2451" y="1241"/>
                  </a:lnTo>
                  <a:cubicBezTo>
                    <a:pt x="2451" y="558"/>
                    <a:pt x="1892" y="0"/>
                    <a:pt x="12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7147700" y="1937350"/>
              <a:ext cx="59725" cy="51075"/>
            </a:xfrm>
            <a:custGeom>
              <a:avLst/>
              <a:gdLst/>
              <a:ahLst/>
              <a:cxnLst/>
              <a:rect l="l" t="t" r="r" b="b"/>
              <a:pathLst>
                <a:path w="2389" h="2043" extrusionOk="0">
                  <a:moveTo>
                    <a:pt x="1365" y="1"/>
                  </a:moveTo>
                  <a:cubicBezTo>
                    <a:pt x="435" y="1"/>
                    <a:pt x="0" y="1117"/>
                    <a:pt x="652" y="1738"/>
                  </a:cubicBezTo>
                  <a:cubicBezTo>
                    <a:pt x="852" y="1949"/>
                    <a:pt x="1105" y="2042"/>
                    <a:pt x="1355" y="2042"/>
                  </a:cubicBezTo>
                  <a:cubicBezTo>
                    <a:pt x="1878" y="2042"/>
                    <a:pt x="2389" y="1633"/>
                    <a:pt x="2389" y="1024"/>
                  </a:cubicBezTo>
                  <a:cubicBezTo>
                    <a:pt x="2389" y="466"/>
                    <a:pt x="1923" y="1"/>
                    <a:pt x="1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43"/>
          <p:cNvGrpSpPr/>
          <p:nvPr/>
        </p:nvGrpSpPr>
        <p:grpSpPr>
          <a:xfrm>
            <a:off x="7072772" y="1853249"/>
            <a:ext cx="366031" cy="379582"/>
            <a:chOff x="6285350" y="1666725"/>
            <a:chExt cx="334275" cy="346650"/>
          </a:xfrm>
        </p:grpSpPr>
        <p:sp>
          <p:nvSpPr>
            <p:cNvPr id="530" name="Google Shape;530;p43"/>
            <p:cNvSpPr/>
            <p:nvPr/>
          </p:nvSpPr>
          <p:spPr>
            <a:xfrm>
              <a:off x="6325675" y="1666725"/>
              <a:ext cx="293950" cy="346650"/>
            </a:xfrm>
            <a:custGeom>
              <a:avLst/>
              <a:gdLst/>
              <a:ahLst/>
              <a:cxnLst/>
              <a:rect l="l" t="t" r="r" b="b"/>
              <a:pathLst>
                <a:path w="11758" h="13866" extrusionOk="0">
                  <a:moveTo>
                    <a:pt x="1211" y="0"/>
                  </a:moveTo>
                  <a:cubicBezTo>
                    <a:pt x="559" y="0"/>
                    <a:pt x="1" y="558"/>
                    <a:pt x="1" y="1210"/>
                  </a:cubicBezTo>
                  <a:lnTo>
                    <a:pt x="1" y="2420"/>
                  </a:lnTo>
                  <a:lnTo>
                    <a:pt x="3258" y="2420"/>
                  </a:lnTo>
                  <a:lnTo>
                    <a:pt x="3258" y="1613"/>
                  </a:lnTo>
                  <a:lnTo>
                    <a:pt x="4964" y="1613"/>
                  </a:lnTo>
                  <a:cubicBezTo>
                    <a:pt x="5150" y="2109"/>
                    <a:pt x="5615" y="2420"/>
                    <a:pt x="6143" y="2420"/>
                  </a:cubicBezTo>
                  <a:cubicBezTo>
                    <a:pt x="6298" y="2420"/>
                    <a:pt x="6453" y="2388"/>
                    <a:pt x="6608" y="2326"/>
                  </a:cubicBezTo>
                  <a:lnTo>
                    <a:pt x="9151" y="4715"/>
                  </a:lnTo>
                  <a:cubicBezTo>
                    <a:pt x="9027" y="4870"/>
                    <a:pt x="8996" y="5087"/>
                    <a:pt x="8996" y="5273"/>
                  </a:cubicBezTo>
                  <a:cubicBezTo>
                    <a:pt x="8965" y="5459"/>
                    <a:pt x="8996" y="5614"/>
                    <a:pt x="9089" y="5770"/>
                  </a:cubicBezTo>
                  <a:lnTo>
                    <a:pt x="6639" y="9089"/>
                  </a:lnTo>
                  <a:cubicBezTo>
                    <a:pt x="6484" y="9027"/>
                    <a:pt x="6298" y="8965"/>
                    <a:pt x="6112" y="8965"/>
                  </a:cubicBezTo>
                  <a:cubicBezTo>
                    <a:pt x="5429" y="8965"/>
                    <a:pt x="4902" y="9523"/>
                    <a:pt x="4902" y="10205"/>
                  </a:cubicBezTo>
                  <a:lnTo>
                    <a:pt x="4902" y="11415"/>
                  </a:lnTo>
                  <a:lnTo>
                    <a:pt x="4064" y="11415"/>
                  </a:lnTo>
                  <a:lnTo>
                    <a:pt x="4064" y="10609"/>
                  </a:lnTo>
                  <a:lnTo>
                    <a:pt x="3258" y="10609"/>
                  </a:lnTo>
                  <a:lnTo>
                    <a:pt x="3258" y="11446"/>
                  </a:lnTo>
                  <a:cubicBezTo>
                    <a:pt x="2296" y="11663"/>
                    <a:pt x="1614" y="12501"/>
                    <a:pt x="1614" y="13493"/>
                  </a:cubicBezTo>
                  <a:lnTo>
                    <a:pt x="1614" y="13866"/>
                  </a:lnTo>
                  <a:lnTo>
                    <a:pt x="10640" y="13866"/>
                  </a:lnTo>
                  <a:lnTo>
                    <a:pt x="10640" y="13493"/>
                  </a:lnTo>
                  <a:cubicBezTo>
                    <a:pt x="10640" y="12346"/>
                    <a:pt x="9710" y="11415"/>
                    <a:pt x="8593" y="11415"/>
                  </a:cubicBezTo>
                  <a:lnTo>
                    <a:pt x="7352" y="11415"/>
                  </a:lnTo>
                  <a:lnTo>
                    <a:pt x="7352" y="10205"/>
                  </a:lnTo>
                  <a:cubicBezTo>
                    <a:pt x="7352" y="10019"/>
                    <a:pt x="7321" y="9864"/>
                    <a:pt x="7259" y="9709"/>
                  </a:cubicBezTo>
                  <a:lnTo>
                    <a:pt x="9679" y="6359"/>
                  </a:lnTo>
                  <a:cubicBezTo>
                    <a:pt x="9834" y="6452"/>
                    <a:pt x="10020" y="6514"/>
                    <a:pt x="10206" y="6514"/>
                  </a:cubicBezTo>
                  <a:cubicBezTo>
                    <a:pt x="11757" y="6421"/>
                    <a:pt x="11757" y="4157"/>
                    <a:pt x="10206" y="4064"/>
                  </a:cubicBezTo>
                  <a:cubicBezTo>
                    <a:pt x="10051" y="4064"/>
                    <a:pt x="9896" y="4095"/>
                    <a:pt x="9741" y="4157"/>
                  </a:cubicBezTo>
                  <a:lnTo>
                    <a:pt x="7197" y="1768"/>
                  </a:lnTo>
                  <a:cubicBezTo>
                    <a:pt x="7290" y="1613"/>
                    <a:pt x="7352" y="1396"/>
                    <a:pt x="7352" y="1210"/>
                  </a:cubicBezTo>
                  <a:cubicBezTo>
                    <a:pt x="7335" y="436"/>
                    <a:pt x="6719" y="1"/>
                    <a:pt x="6105" y="1"/>
                  </a:cubicBezTo>
                  <a:cubicBezTo>
                    <a:pt x="5635" y="1"/>
                    <a:pt x="5165" y="256"/>
                    <a:pt x="4964" y="807"/>
                  </a:cubicBezTo>
                  <a:lnTo>
                    <a:pt x="3196" y="807"/>
                  </a:lnTo>
                  <a:cubicBezTo>
                    <a:pt x="3041" y="310"/>
                    <a:pt x="2544" y="0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6285350" y="1748125"/>
              <a:ext cx="162875" cy="102400"/>
            </a:xfrm>
            <a:custGeom>
              <a:avLst/>
              <a:gdLst/>
              <a:ahLst/>
              <a:cxnLst/>
              <a:rect l="l" t="t" r="r" b="b"/>
              <a:pathLst>
                <a:path w="6515" h="4096" extrusionOk="0">
                  <a:moveTo>
                    <a:pt x="2799" y="0"/>
                  </a:moveTo>
                  <a:cubicBezTo>
                    <a:pt x="1243" y="0"/>
                    <a:pt x="1" y="1291"/>
                    <a:pt x="1" y="2824"/>
                  </a:cubicBezTo>
                  <a:lnTo>
                    <a:pt x="1" y="4096"/>
                  </a:lnTo>
                  <a:lnTo>
                    <a:pt x="6515" y="4096"/>
                  </a:lnTo>
                  <a:lnTo>
                    <a:pt x="6515" y="2824"/>
                  </a:lnTo>
                  <a:cubicBezTo>
                    <a:pt x="6515" y="1291"/>
                    <a:pt x="5273" y="0"/>
                    <a:pt x="3716" y="0"/>
                  </a:cubicBezTo>
                  <a:cubicBezTo>
                    <a:pt x="3698" y="0"/>
                    <a:pt x="3680" y="1"/>
                    <a:pt x="3661" y="1"/>
                  </a:cubicBezTo>
                  <a:lnTo>
                    <a:pt x="2855" y="1"/>
                  </a:lnTo>
                  <a:cubicBezTo>
                    <a:pt x="2836" y="1"/>
                    <a:pt x="2818" y="0"/>
                    <a:pt x="27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6294650" y="1868325"/>
              <a:ext cx="43475" cy="44250"/>
            </a:xfrm>
            <a:custGeom>
              <a:avLst/>
              <a:gdLst/>
              <a:ahLst/>
              <a:cxnLst/>
              <a:rect l="l" t="t" r="r" b="b"/>
              <a:pathLst>
                <a:path w="1739" h="1770" extrusionOk="0">
                  <a:moveTo>
                    <a:pt x="1180" y="1"/>
                  </a:moveTo>
                  <a:lnTo>
                    <a:pt x="1" y="1180"/>
                  </a:lnTo>
                  <a:lnTo>
                    <a:pt x="590" y="1769"/>
                  </a:lnTo>
                  <a:lnTo>
                    <a:pt x="1738" y="59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6356700" y="1890825"/>
              <a:ext cx="20200" cy="41125"/>
            </a:xfrm>
            <a:custGeom>
              <a:avLst/>
              <a:gdLst/>
              <a:ahLst/>
              <a:cxnLst/>
              <a:rect l="l" t="t" r="r" b="b"/>
              <a:pathLst>
                <a:path w="808" h="1645" extrusionOk="0">
                  <a:moveTo>
                    <a:pt x="1" y="1"/>
                  </a:moveTo>
                  <a:lnTo>
                    <a:pt x="1" y="1645"/>
                  </a:lnTo>
                  <a:lnTo>
                    <a:pt x="807" y="1645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6395475" y="1869125"/>
              <a:ext cx="43450" cy="43450"/>
            </a:xfrm>
            <a:custGeom>
              <a:avLst/>
              <a:gdLst/>
              <a:ahLst/>
              <a:cxnLst/>
              <a:rect l="l" t="t" r="r" b="b"/>
              <a:pathLst>
                <a:path w="1738" h="1738" extrusionOk="0">
                  <a:moveTo>
                    <a:pt x="590" y="0"/>
                  </a:moveTo>
                  <a:lnTo>
                    <a:pt x="0" y="558"/>
                  </a:lnTo>
                  <a:lnTo>
                    <a:pt x="1179" y="1737"/>
                  </a:lnTo>
                  <a:lnTo>
                    <a:pt x="1738" y="1179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1144" y="3140669"/>
            <a:ext cx="207785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110646" y="3140669"/>
            <a:ext cx="2802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SGK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876380" y="3140669"/>
            <a:ext cx="280296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“</a:t>
            </a:r>
            <a:r>
              <a:rPr lang="en-US" sz="2000" b="1" dirty="0" err="1" smtClean="0"/>
              <a:t>Luyện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tập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chung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animBg="1"/>
      <p:bldP spid="502" grpId="0" animBg="1"/>
      <p:bldP spid="503" grpId="0" animBg="1"/>
      <p:bldP spid="11" grpId="0"/>
      <p:bldP spid="47" grpId="0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5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36" y="-168387"/>
            <a:ext cx="1643075" cy="188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5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871" y="535677"/>
            <a:ext cx="1706129" cy="235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68781">
            <a:off x="204480" y="3602555"/>
            <a:ext cx="999097" cy="1662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6140" y="423995"/>
            <a:ext cx="791731" cy="6302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78456" y="1414129"/>
            <a:ext cx="7432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CẢM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ƠN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</a:rPr>
              <a:t>CÁC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n-US" sz="4000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ĐÃ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</a:rPr>
              <a:t>LẮNG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NGHE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7030A0"/>
                </a:solidFill>
              </a:rPr>
              <a:t>GIẢNG</a:t>
            </a:r>
            <a:r>
              <a:rPr lang="en-US" sz="4000" b="1" dirty="0" smtClean="0"/>
              <a:t>!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1095404" y="1751986"/>
            <a:ext cx="680558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BÀI 2: 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CỘNG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TRỪ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NHÂN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CHIA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SỐ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HỮU </a:t>
            </a:r>
            <a:r>
              <a:rPr lang="en-U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TỈ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(</a:t>
            </a:r>
            <a:r>
              <a:rPr lang="en-US" sz="40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2 </a:t>
            </a:r>
            <a:r>
              <a:rPr lang="en-US" sz="4000" b="1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</a:t>
            </a:r>
            <a:endParaRPr sz="40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3599997" flipH="1">
            <a:off x="6248955" y="2142529"/>
            <a:ext cx="3468449" cy="3355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720000" y="1626236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720000" y="1626236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1775186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36" y="1758900"/>
            <a:ext cx="3015501" cy="31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NỘI DUNG BÀI HỌC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 idx="2"/>
          </p:nvPr>
        </p:nvSpPr>
        <p:spPr>
          <a:xfrm>
            <a:off x="715100" y="1626287"/>
            <a:ext cx="635100" cy="5778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Google Shape;197;p30"/>
          <p:cNvSpPr/>
          <p:nvPr/>
        </p:nvSpPr>
        <p:spPr>
          <a:xfrm>
            <a:off x="720000" y="2929341"/>
            <a:ext cx="4482300" cy="5778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98;p30"/>
          <p:cNvSpPr/>
          <p:nvPr/>
        </p:nvSpPr>
        <p:spPr>
          <a:xfrm>
            <a:off x="720000" y="2929341"/>
            <a:ext cx="635100" cy="5778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99;p30">
            <a:hlinkClick r:id="rId3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347450" y="3078291"/>
            <a:ext cx="3852300" cy="27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itle 13"/>
          <p:cNvSpPr>
            <a:spLocks noGrp="1"/>
          </p:cNvSpPr>
          <p:nvPr>
            <p:ph type="title" idx="2"/>
          </p:nvPr>
        </p:nvSpPr>
        <p:spPr>
          <a:xfrm>
            <a:off x="715100" y="2929392"/>
            <a:ext cx="635100" cy="5778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/>
      <p:bldP spid="14" grpId="0"/>
      <p:bldP spid="50" grpId="0" animBg="1"/>
      <p:bldP spid="51" grpId="0" animBg="1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 flipH="1">
            <a:off x="4890498" y="482886"/>
            <a:ext cx="4253501" cy="565079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accent1"/>
                </a:solidFill>
              </a:rPr>
              <a:t>1. </a:t>
            </a:r>
            <a:r>
              <a:rPr lang="en-US" sz="2200" b="1" dirty="0" err="1" smtClean="0">
                <a:solidFill>
                  <a:schemeClr val="accent1"/>
                </a:solidFill>
              </a:rPr>
              <a:t>Cộng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và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trừ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hai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số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hữu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</a:rPr>
              <a:t>tỉ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0229" y="1191874"/>
            <a:ext cx="6580598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Thảo</a:t>
            </a:r>
            <a:r>
              <a:rPr lang="en-US" sz="2000" i="1" dirty="0" smtClean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b="1" i="1" dirty="0"/>
              <a:t>HĐ1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b="1" i="1" dirty="0"/>
              <a:t>HĐ2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ôn</a:t>
            </a:r>
            <a:r>
              <a:rPr lang="en-US" sz="2000" i="1" dirty="0"/>
              <a:t> </a:t>
            </a:r>
            <a:r>
              <a:rPr lang="en-US" sz="2000" i="1" dirty="0" err="1"/>
              <a:t>lại</a:t>
            </a:r>
            <a:r>
              <a:rPr lang="en-US" sz="2000" i="1" dirty="0"/>
              <a:t> </a:t>
            </a:r>
            <a:r>
              <a:rPr lang="en-US" sz="2000" i="1" dirty="0" err="1"/>
              <a:t>quy</a:t>
            </a:r>
            <a:r>
              <a:rPr lang="en-US" sz="2000" i="1" dirty="0"/>
              <a:t> </a:t>
            </a:r>
            <a:r>
              <a:rPr lang="en-US" sz="2000" i="1" dirty="0" err="1"/>
              <a:t>tắc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cộng</a:t>
            </a:r>
            <a:r>
              <a:rPr lang="en-US" sz="2000" i="1" dirty="0"/>
              <a:t>, </a:t>
            </a:r>
            <a:r>
              <a:rPr lang="en-US" sz="2000" i="1" dirty="0" err="1"/>
              <a:t>trừ</a:t>
            </a:r>
            <a:r>
              <a:rPr lang="en-US" sz="2000" i="1" dirty="0"/>
              <a:t> </a:t>
            </a:r>
            <a:r>
              <a:rPr lang="en-US" sz="2000" i="1" dirty="0" err="1"/>
              <a:t>phân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(</a:t>
            </a:r>
            <a:r>
              <a:rPr lang="en-US" sz="2000" i="1" dirty="0" err="1"/>
              <a:t>cùng</a:t>
            </a:r>
            <a:r>
              <a:rPr lang="en-US" sz="2000" i="1" dirty="0"/>
              <a:t> </a:t>
            </a:r>
            <a:r>
              <a:rPr lang="en-US" sz="2000" i="1" dirty="0" err="1"/>
              <a:t>mẫu</a:t>
            </a:r>
            <a:r>
              <a:rPr lang="en-US" sz="2000" i="1" dirty="0"/>
              <a:t>, </a:t>
            </a:r>
            <a:r>
              <a:rPr lang="en-US" sz="2000" i="1" dirty="0" err="1"/>
              <a:t>khác</a:t>
            </a:r>
            <a:r>
              <a:rPr lang="en-US" sz="2000" i="1" dirty="0"/>
              <a:t> </a:t>
            </a:r>
            <a:r>
              <a:rPr lang="en-US" sz="2000" i="1" dirty="0" err="1"/>
              <a:t>mẫu</a:t>
            </a:r>
            <a:r>
              <a:rPr lang="en-US" sz="2000" i="1" dirty="0"/>
              <a:t>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9192" y="2502113"/>
            <a:ext cx="996592" cy="67260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HĐ1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328999"/>
            <a:ext cx="6287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Nhắc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tắc</a:t>
            </a:r>
            <a:r>
              <a:rPr lang="en-US" sz="2000" dirty="0" smtClean="0"/>
              <a:t> </a:t>
            </a:r>
            <a:r>
              <a:rPr lang="en-US" sz="2000" dirty="0" err="1" smtClean="0"/>
              <a:t>cộng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trừ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3543676"/>
                <a:ext cx="1571946" cy="70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43676"/>
                <a:ext cx="1571946" cy="702115"/>
              </a:xfrm>
              <a:prstGeom prst="rect">
                <a:avLst/>
              </a:prstGeom>
              <a:blipFill rotWithShape="0">
                <a:blip r:embed="rId3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0528" y="3543675"/>
                <a:ext cx="157194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528" y="3543675"/>
                <a:ext cx="1571946" cy="708399"/>
              </a:xfrm>
              <a:prstGeom prst="rect">
                <a:avLst/>
              </a:prstGeom>
              <a:blipFill rotWithShape="0">
                <a:blip r:embed="rId4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/>
          <p:nvPr/>
        </p:nvSpPr>
        <p:spPr>
          <a:xfrm>
            <a:off x="584963" y="307837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Khác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48" name="Google Shape;348;p36"/>
          <p:cNvSpPr/>
          <p:nvPr/>
        </p:nvSpPr>
        <p:spPr>
          <a:xfrm>
            <a:off x="550937" y="115782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Cùng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3" name="Google Shape;348;p36"/>
          <p:cNvSpPr/>
          <p:nvPr/>
        </p:nvSpPr>
        <p:spPr>
          <a:xfrm>
            <a:off x="550937" y="543146"/>
            <a:ext cx="3569000" cy="4419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Quy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tắc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cộng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:</a:t>
            </a:r>
            <a:endParaRPr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50937" y="1665659"/>
            <a:ext cx="40621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, ta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4963" y="3568400"/>
            <a:ext cx="402813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,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chúng</a:t>
            </a:r>
            <a:r>
              <a:rPr lang="en-US" sz="1800" dirty="0"/>
              <a:t>,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cộng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</p:txBody>
      </p:sp>
      <p:sp>
        <p:nvSpPr>
          <p:cNvPr id="36" name="Google Shape;345;p36"/>
          <p:cNvSpPr/>
          <p:nvPr/>
        </p:nvSpPr>
        <p:spPr>
          <a:xfrm>
            <a:off x="4970316" y="307837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Khác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7" name="Google Shape;348;p36"/>
          <p:cNvSpPr/>
          <p:nvPr/>
        </p:nvSpPr>
        <p:spPr>
          <a:xfrm>
            <a:off x="4936290" y="1157827"/>
            <a:ext cx="1750474" cy="441900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1"/>
                </a:solidFill>
              </a:rPr>
              <a:t>Cùng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mẫu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  <a:endParaRPr sz="2000" b="1" dirty="0">
              <a:solidFill>
                <a:schemeClr val="accent1"/>
              </a:solidFill>
            </a:endParaRPr>
          </a:p>
        </p:txBody>
      </p:sp>
      <p:sp>
        <p:nvSpPr>
          <p:cNvPr id="38" name="Google Shape;348;p36"/>
          <p:cNvSpPr/>
          <p:nvPr/>
        </p:nvSpPr>
        <p:spPr>
          <a:xfrm>
            <a:off x="4936290" y="543146"/>
            <a:ext cx="3569000" cy="4419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Quy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tắc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trừ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phân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:</a:t>
            </a:r>
            <a:endParaRPr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936290" y="1665659"/>
            <a:ext cx="3712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, ta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giữ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6290" y="3568400"/>
            <a:ext cx="37126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,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 smtClean="0"/>
              <a:t>hai</a:t>
            </a:r>
            <a:r>
              <a:rPr lang="en-US" sz="1800" dirty="0" smtClean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/>
      <p:bldP spid="348" grpId="0" animBg="1"/>
      <p:bldP spid="33" grpId="0" animBg="1"/>
      <p:bldP spid="4" grpId="0"/>
      <p:bldP spid="5" grpId="0"/>
      <p:bldP spid="36" grpId="0" animBg="1"/>
      <p:bldP spid="37" grpId="0" animBg="1"/>
      <p:bldP spid="38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/>
          <p:nvPr/>
        </p:nvSpPr>
        <p:spPr>
          <a:xfrm>
            <a:off x="879487" y="1446426"/>
            <a:ext cx="5396938" cy="2817350"/>
          </a:xfrm>
          <a:prstGeom prst="roundRect">
            <a:avLst>
              <a:gd name="adj" fmla="val 30139"/>
            </a:avLst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425" y="714850"/>
            <a:ext cx="2815226" cy="508427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0572" y="1851200"/>
                <a:ext cx="1571946" cy="70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72" y="1851200"/>
                <a:ext cx="1571946" cy="702115"/>
              </a:xfrm>
              <a:prstGeom prst="rect">
                <a:avLst/>
              </a:prstGeom>
              <a:blipFill rotWithShape="0">
                <a:blip r:embed="rId4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80572" y="2969863"/>
                <a:ext cx="1571946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72" y="2969863"/>
                <a:ext cx="1571946" cy="708399"/>
              </a:xfrm>
              <a:prstGeom prst="rect">
                <a:avLst/>
              </a:prstGeom>
              <a:blipFill rotWithShape="0">
                <a:blip r:embed="rId5"/>
                <a:stretch>
                  <a:fillRect l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52518" y="1850583"/>
                <a:ext cx="268799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518" y="1850583"/>
                <a:ext cx="2687995" cy="701602"/>
              </a:xfrm>
              <a:prstGeom prst="rect">
                <a:avLst/>
              </a:prstGeom>
              <a:blipFill rotWithShape="0">
                <a:blip r:embed="rId6"/>
                <a:stretch>
                  <a:fillRect l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38696" y="2981020"/>
                <a:ext cx="2366951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696" y="2981020"/>
                <a:ext cx="2366951" cy="707758"/>
              </a:xfrm>
              <a:prstGeom prst="rect">
                <a:avLst/>
              </a:prstGeom>
              <a:blipFill rotWithShape="0">
                <a:blip r:embed="rId7"/>
                <a:stretch>
                  <a:fillRect l="-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73453" y="880583"/>
            <a:ext cx="312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Thực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hiện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phép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tính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216" y="1723616"/>
            <a:ext cx="2693448" cy="353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976046" y="1032908"/>
            <a:ext cx="996592" cy="69070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HĐ2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6476" y="792168"/>
            <a:ext cx="6195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hỗn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6046" y="2075380"/>
                <a:ext cx="1859623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0,25 + 1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6" y="2075380"/>
                <a:ext cx="1859623" cy="707758"/>
              </a:xfrm>
              <a:prstGeom prst="rect">
                <a:avLst/>
              </a:prstGeom>
              <a:blipFill rotWithShape="0">
                <a:blip r:embed="rId4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6046" y="3182551"/>
                <a:ext cx="1859623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-1,4 -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46" y="3182551"/>
                <a:ext cx="1859623" cy="704295"/>
              </a:xfrm>
              <a:prstGeom prst="rect">
                <a:avLst/>
              </a:prstGeom>
              <a:blipFill rotWithShape="0">
                <a:blip r:embed="rId5"/>
                <a:stretch>
                  <a:fillRect l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32926" y="2075380"/>
                <a:ext cx="3729519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26" y="2075380"/>
                <a:ext cx="3729519" cy="709938"/>
              </a:xfrm>
              <a:prstGeom prst="rect">
                <a:avLst/>
              </a:prstGeom>
              <a:blipFill rotWithShape="0">
                <a:blip r:embed="rId6"/>
                <a:stretch>
                  <a:fillRect l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2926" y="3182551"/>
                <a:ext cx="427404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= -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= -2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926" y="3182551"/>
                <a:ext cx="4274049" cy="704295"/>
              </a:xfrm>
              <a:prstGeom prst="rect">
                <a:avLst/>
              </a:prstGeom>
              <a:blipFill rotWithShape="0">
                <a:blip r:embed="rId7"/>
                <a:stretch>
                  <a:fillRect l="-1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Watercolor Preschool Center by Slidesgo">
  <a:themeElements>
    <a:clrScheme name="Simple Light">
      <a:dk1>
        <a:srgbClr val="FF9829"/>
      </a:dk1>
      <a:lt1>
        <a:srgbClr val="B58EC7"/>
      </a:lt1>
      <a:dk2>
        <a:srgbClr val="6FCACF"/>
      </a:dk2>
      <a:lt2>
        <a:srgbClr val="46251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5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3071</Words>
  <Application>Microsoft Office PowerPoint</Application>
  <PresentationFormat>On-screen Show (16:9)</PresentationFormat>
  <Paragraphs>206</Paragraphs>
  <Slides>39</Slides>
  <Notes>32</Notes>
  <HiddenSlides>0</HiddenSlides>
  <MMClips>10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Cambria Math</vt:lpstr>
      <vt:lpstr>Calibri</vt:lpstr>
      <vt:lpstr>Barriecito</vt:lpstr>
      <vt:lpstr>Antic</vt:lpstr>
      <vt:lpstr>Roboto Condensed Light</vt:lpstr>
      <vt:lpstr>Calibri Light</vt:lpstr>
      <vt:lpstr>Bebas Neue</vt:lpstr>
      <vt:lpstr>Times New Roman</vt:lpstr>
      <vt:lpstr>Anaheim</vt:lpstr>
      <vt:lpstr>Watercolor Preschool Center by Slidesgo</vt:lpstr>
      <vt:lpstr>Office Theme</vt:lpstr>
      <vt:lpstr>CHÀO MỪNG CÁC EM  ĐẾN VỚI BÀI HỌC HÔM NAY!</vt:lpstr>
      <vt:lpstr>PowerPoint Presentation</vt:lpstr>
      <vt:lpstr>PowerPoint Presentation</vt:lpstr>
      <vt:lpstr>BÀI 2: CỘNG, TRỪ, NHÂN, CHIA SỐ HỮU TỈ (2 Tiết)</vt:lpstr>
      <vt:lpstr>Cộng và trừ hai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1: Tính</vt:lpstr>
      <vt:lpstr>PowerPoint Presentation</vt:lpstr>
      <vt:lpstr>PowerPoint Presentation</vt:lpstr>
      <vt:lpstr>Luyện tập 2: Bỏ dấu ngoặc rồi tính các tổng sau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2022-09-23T05:34:21Z</dcterms:modified>
</cp:coreProperties>
</file>