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0" r:id="rId1"/>
  </p:sldMasterIdLst>
  <p:notesMasterIdLst>
    <p:notesMasterId r:id="rId37"/>
  </p:notesMasterIdLst>
  <p:sldIdLst>
    <p:sldId id="256" r:id="rId2"/>
    <p:sldId id="257" r:id="rId3"/>
    <p:sldId id="339" r:id="rId4"/>
    <p:sldId id="324" r:id="rId5"/>
    <p:sldId id="259" r:id="rId6"/>
    <p:sldId id="270" r:id="rId7"/>
    <p:sldId id="325" r:id="rId8"/>
    <p:sldId id="340" r:id="rId9"/>
    <p:sldId id="326" r:id="rId10"/>
    <p:sldId id="334" r:id="rId11"/>
    <p:sldId id="335" r:id="rId12"/>
    <p:sldId id="262" r:id="rId13"/>
    <p:sldId id="312" r:id="rId14"/>
    <p:sldId id="329" r:id="rId15"/>
    <p:sldId id="341" r:id="rId16"/>
    <p:sldId id="337" r:id="rId17"/>
    <p:sldId id="317" r:id="rId18"/>
    <p:sldId id="328" r:id="rId19"/>
    <p:sldId id="342" r:id="rId20"/>
    <p:sldId id="320" r:id="rId21"/>
    <p:sldId id="321" r:id="rId22"/>
    <p:sldId id="333" r:id="rId23"/>
    <p:sldId id="343" r:id="rId24"/>
    <p:sldId id="344" r:id="rId25"/>
    <p:sldId id="345" r:id="rId26"/>
    <p:sldId id="346" r:id="rId27"/>
    <p:sldId id="347" r:id="rId28"/>
    <p:sldId id="348" r:id="rId29"/>
    <p:sldId id="331" r:id="rId30"/>
    <p:sldId id="332" r:id="rId31"/>
    <p:sldId id="314" r:id="rId32"/>
    <p:sldId id="349" r:id="rId33"/>
    <p:sldId id="350" r:id="rId34"/>
    <p:sldId id="351" r:id="rId35"/>
    <p:sldId id="293" r:id="rId36"/>
  </p:sldIdLst>
  <p:sldSz cx="9144000" cy="5143500" type="screen16x9"/>
  <p:notesSz cx="6858000" cy="9144000"/>
  <p:embeddedFontLst>
    <p:embeddedFont>
      <p:font typeface="Raleway" charset="0"/>
      <p:regular r:id="rId38"/>
      <p:bold r:id="rId39"/>
      <p:italic r:id="rId40"/>
      <p:boldItalic r:id="rId41"/>
    </p:embeddedFont>
    <p:embeddedFont>
      <p:font typeface="Calibri" pitchFamily="34" charset="0"/>
      <p:regular r:id="rId42"/>
      <p:bold r:id="rId43"/>
      <p:italic r:id="rId44"/>
      <p:boldItalic r:id="rId45"/>
    </p:embeddedFont>
    <p:embeddedFont>
      <p:font typeface="Raleway Thin" charset="0"/>
      <p:regular r:id="rId46"/>
      <p:bold r:id="rId47"/>
      <p:italic r:id="rId48"/>
      <p:boldItalic r:id="rId49"/>
    </p:embeddedFont>
    <p:embeddedFont>
      <p:font typeface="Fira Sans Extra Condensed" charset="0"/>
      <p:regular r:id="rId50"/>
      <p:bold r:id="rId51"/>
      <p:italic r:id="rId52"/>
      <p:boldItalic r:id="rId53"/>
    </p:embeddedFont>
    <p:embeddedFont>
      <p:font typeface="Gloria Hallelujah" charset="0"/>
      <p:regular r:id="rId54"/>
    </p:embeddedFont>
    <p:embeddedFont>
      <p:font typeface="Cambria"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BFE"/>
    <a:srgbClr val="D3F8FD"/>
    <a:srgbClr val="0D8173"/>
    <a:srgbClr val="82B6B0"/>
    <a:srgbClr val="FFE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98A2AAB-B7F0-4733-8D74-AA4F2597F492}">
  <a:tblStyle styleId="{798A2AAB-B7F0-4733-8D74-AA4F2597F4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50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202086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4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36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ccffd0e25e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ccffd0e25e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4"/>
        <p:cNvGrpSpPr/>
        <p:nvPr/>
      </p:nvGrpSpPr>
      <p:grpSpPr>
        <a:xfrm>
          <a:off x="0" y="0"/>
          <a:ext cx="0" cy="0"/>
          <a:chOff x="0" y="0"/>
          <a:chExt cx="0" cy="0"/>
        </a:xfrm>
      </p:grpSpPr>
      <p:sp>
        <p:nvSpPr>
          <p:cNvPr id="3395" name="Google Shape;3395;gcec13a25d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6" name="Google Shape;3396;gcec13a25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Thin"/>
              <a:buNone/>
              <a:defRPr sz="1800">
                <a:solidFill>
                  <a:schemeClr val="dk2"/>
                </a:solidFill>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TITLE_AND_BODY_1_1_1">
    <p:spTree>
      <p:nvGrpSpPr>
        <p:cNvPr id="1" name="Shape 719"/>
        <p:cNvGrpSpPr/>
        <p:nvPr/>
      </p:nvGrpSpPr>
      <p:grpSpPr>
        <a:xfrm>
          <a:off x="0" y="0"/>
          <a:ext cx="0" cy="0"/>
          <a:chOff x="0" y="0"/>
          <a:chExt cx="0" cy="0"/>
        </a:xfrm>
      </p:grpSpPr>
      <p:sp>
        <p:nvSpPr>
          <p:cNvPr id="720" name="Google Shape;720;p27"/>
          <p:cNvSpPr/>
          <p:nvPr/>
        </p:nvSpPr>
        <p:spPr>
          <a:xfrm>
            <a:off x="-128026" y="4106413"/>
            <a:ext cx="3465023" cy="1209053"/>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140208" y="-213544"/>
            <a:ext cx="2085100" cy="1101248"/>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51977" y="-424375"/>
            <a:ext cx="4573114" cy="1659548"/>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213473" y="3051297"/>
            <a:ext cx="2320001" cy="2598236"/>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txBox="1">
            <a:spLocks noGrp="1"/>
          </p:cNvSpPr>
          <p:nvPr>
            <p:ph type="title"/>
          </p:nvPr>
        </p:nvSpPr>
        <p:spPr>
          <a:xfrm>
            <a:off x="1693050" y="445025"/>
            <a:ext cx="575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5" name="Google Shape;725;p27"/>
          <p:cNvSpPr txBox="1">
            <a:spLocks noGrp="1"/>
          </p:cNvSpPr>
          <p:nvPr>
            <p:ph type="body" idx="1"/>
          </p:nvPr>
        </p:nvSpPr>
        <p:spPr>
          <a:xfrm>
            <a:off x="713225" y="1442650"/>
            <a:ext cx="7717500" cy="312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4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726" name="Google Shape;726;p27"/>
          <p:cNvGrpSpPr/>
          <p:nvPr/>
        </p:nvGrpSpPr>
        <p:grpSpPr>
          <a:xfrm rot="899945">
            <a:off x="7776598" y="266617"/>
            <a:ext cx="359746" cy="325869"/>
            <a:chOff x="1640475" y="1197075"/>
            <a:chExt cx="55475" cy="50250"/>
          </a:xfrm>
        </p:grpSpPr>
        <p:sp>
          <p:nvSpPr>
            <p:cNvPr id="727" name="Google Shape;72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27"/>
          <p:cNvSpPr/>
          <p:nvPr/>
        </p:nvSpPr>
        <p:spPr>
          <a:xfrm rot="997180" flipH="1">
            <a:off x="220521" y="343717"/>
            <a:ext cx="848082" cy="17165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rot="-10262709">
            <a:off x="6864155" y="4703248"/>
            <a:ext cx="970031"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 name="Google Shape;732;p27"/>
          <p:cNvGrpSpPr/>
          <p:nvPr/>
        </p:nvGrpSpPr>
        <p:grpSpPr>
          <a:xfrm rot="-3600132">
            <a:off x="1590800" y="402690"/>
            <a:ext cx="239901" cy="217311"/>
            <a:chOff x="1640475" y="1197075"/>
            <a:chExt cx="55475" cy="50250"/>
          </a:xfrm>
        </p:grpSpPr>
        <p:sp>
          <p:nvSpPr>
            <p:cNvPr id="733" name="Google Shape;73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7"/>
          <p:cNvGrpSpPr/>
          <p:nvPr/>
        </p:nvGrpSpPr>
        <p:grpSpPr>
          <a:xfrm rot="10799765">
            <a:off x="8163975" y="4278850"/>
            <a:ext cx="243108" cy="220216"/>
            <a:chOff x="1640475" y="1197075"/>
            <a:chExt cx="55475" cy="50250"/>
          </a:xfrm>
        </p:grpSpPr>
        <p:sp>
          <p:nvSpPr>
            <p:cNvPr id="737" name="Google Shape;73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7"/>
          <p:cNvSpPr/>
          <p:nvPr/>
        </p:nvSpPr>
        <p:spPr>
          <a:xfrm flipH="1">
            <a:off x="8391886" y="405626"/>
            <a:ext cx="510489" cy="754774"/>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rot="-9876870">
            <a:off x="896524" y="4221099"/>
            <a:ext cx="959264" cy="7018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7"/>
          <p:cNvGrpSpPr/>
          <p:nvPr/>
        </p:nvGrpSpPr>
        <p:grpSpPr>
          <a:xfrm rot="-5400000">
            <a:off x="268420" y="4295778"/>
            <a:ext cx="359744" cy="325866"/>
            <a:chOff x="1640475" y="1197075"/>
            <a:chExt cx="55475" cy="50250"/>
          </a:xfrm>
        </p:grpSpPr>
        <p:sp>
          <p:nvSpPr>
            <p:cNvPr id="743" name="Google Shape;74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6"/>
        <p:cNvGrpSpPr/>
        <p:nvPr/>
      </p:nvGrpSpPr>
      <p:grpSpPr>
        <a:xfrm>
          <a:off x="0" y="0"/>
          <a:ext cx="0" cy="0"/>
          <a:chOff x="0" y="0"/>
          <a:chExt cx="0" cy="0"/>
        </a:xfrm>
      </p:grpSpPr>
      <p:sp>
        <p:nvSpPr>
          <p:cNvPr id="177" name="Google Shape;177;p7"/>
          <p:cNvSpPr/>
          <p:nvPr/>
        </p:nvSpPr>
        <p:spPr>
          <a:xfrm>
            <a:off x="-212202" y="2778871"/>
            <a:ext cx="2502288" cy="2607656"/>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580375" y="4142426"/>
            <a:ext cx="2928340" cy="1246805"/>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0710" y="-32232"/>
            <a:ext cx="3923803" cy="1058013"/>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5957247" y="-243037"/>
            <a:ext cx="3390448" cy="2704882"/>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a:spLocks noGrp="1"/>
          </p:cNvSpPr>
          <p:nvPr>
            <p:ph type="body" idx="1"/>
          </p:nvPr>
        </p:nvSpPr>
        <p:spPr>
          <a:xfrm>
            <a:off x="5169350" y="1897913"/>
            <a:ext cx="2997000" cy="2265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4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grpSp>
        <p:nvGrpSpPr>
          <p:cNvPr id="182" name="Google Shape;182;p7"/>
          <p:cNvGrpSpPr/>
          <p:nvPr/>
        </p:nvGrpSpPr>
        <p:grpSpPr>
          <a:xfrm rot="1800041">
            <a:off x="8665997" y="4106761"/>
            <a:ext cx="221773" cy="200885"/>
            <a:chOff x="1640475" y="1197075"/>
            <a:chExt cx="55475" cy="50250"/>
          </a:xfrm>
        </p:grpSpPr>
        <p:sp>
          <p:nvSpPr>
            <p:cNvPr id="183" name="Google Shape;183;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7"/>
          <p:cNvGrpSpPr/>
          <p:nvPr/>
        </p:nvGrpSpPr>
        <p:grpSpPr>
          <a:xfrm rot="-9900030">
            <a:off x="667534" y="4625752"/>
            <a:ext cx="215932" cy="195605"/>
            <a:chOff x="1640475" y="1197075"/>
            <a:chExt cx="55475" cy="50250"/>
          </a:xfrm>
        </p:grpSpPr>
        <p:sp>
          <p:nvSpPr>
            <p:cNvPr id="187" name="Google Shape;187;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7"/>
          <p:cNvGrpSpPr/>
          <p:nvPr/>
        </p:nvGrpSpPr>
        <p:grpSpPr>
          <a:xfrm rot="-5400000">
            <a:off x="8514555" y="2548984"/>
            <a:ext cx="244822" cy="221773"/>
            <a:chOff x="1640475" y="1197075"/>
            <a:chExt cx="55475" cy="50250"/>
          </a:xfrm>
        </p:grpSpPr>
        <p:sp>
          <p:nvSpPr>
            <p:cNvPr id="191" name="Google Shape;191;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7"/>
          <p:cNvGrpSpPr/>
          <p:nvPr/>
        </p:nvGrpSpPr>
        <p:grpSpPr>
          <a:xfrm rot="-5400000">
            <a:off x="313974" y="982572"/>
            <a:ext cx="221772" cy="200884"/>
            <a:chOff x="1640475" y="1197075"/>
            <a:chExt cx="55475" cy="50250"/>
          </a:xfrm>
        </p:grpSpPr>
        <p:sp>
          <p:nvSpPr>
            <p:cNvPr id="196" name="Google Shape;196;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7"/>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807259">
            <a:off x="1440942" y="4787382"/>
            <a:ext cx="1060734" cy="248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a:spLocks noGrp="1"/>
          </p:cNvSpPr>
          <p:nvPr>
            <p:ph type="title"/>
          </p:nvPr>
        </p:nvSpPr>
        <p:spPr>
          <a:xfrm>
            <a:off x="3284000" y="759398"/>
            <a:ext cx="257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8" name="Google Shape;208;p8"/>
          <p:cNvGrpSpPr/>
          <p:nvPr/>
        </p:nvGrpSpPr>
        <p:grpSpPr>
          <a:xfrm rot="4517592">
            <a:off x="8550732" y="3940914"/>
            <a:ext cx="221771" cy="200883"/>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8"/>
          <p:cNvGrpSpPr/>
          <p:nvPr/>
        </p:nvGrpSpPr>
        <p:grpSpPr>
          <a:xfrm rot="7199963">
            <a:off x="965918" y="4533021"/>
            <a:ext cx="215935" cy="195604"/>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8"/>
          <p:cNvGrpSpPr/>
          <p:nvPr/>
        </p:nvGrpSpPr>
        <p:grpSpPr>
          <a:xfrm rot="-9900000">
            <a:off x="1490015" y="185475"/>
            <a:ext cx="347165" cy="314462"/>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900030">
            <a:off x="7815634" y="527852"/>
            <a:ext cx="215932" cy="195605"/>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56" name="Google Shape;256;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SECTION_HEADER_1_1_1_1">
    <p:spTree>
      <p:nvGrpSpPr>
        <p:cNvPr id="1" name="Shape 458"/>
        <p:cNvGrpSpPr/>
        <p:nvPr/>
      </p:nvGrpSpPr>
      <p:grpSpPr>
        <a:xfrm>
          <a:off x="0" y="0"/>
          <a:ext cx="0" cy="0"/>
          <a:chOff x="0" y="0"/>
          <a:chExt cx="0" cy="0"/>
        </a:xfrm>
      </p:grpSpPr>
      <p:sp>
        <p:nvSpPr>
          <p:cNvPr id="459" name="Google Shape;459;p18"/>
          <p:cNvSpPr/>
          <p:nvPr/>
        </p:nvSpPr>
        <p:spPr>
          <a:xfrm>
            <a:off x="5726076" y="4091973"/>
            <a:ext cx="3570338" cy="115755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9308" y="-102238"/>
            <a:ext cx="2148376" cy="105434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4901501" y="-265225"/>
            <a:ext cx="4711729" cy="1588867"/>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469225" y="2180388"/>
            <a:ext cx="2390568" cy="3410945"/>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txBox="1">
            <a:spLocks noGrp="1"/>
          </p:cNvSpPr>
          <p:nvPr>
            <p:ph type="title"/>
          </p:nvPr>
        </p:nvSpPr>
        <p:spPr>
          <a:xfrm>
            <a:off x="3305550" y="758952"/>
            <a:ext cx="25329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64" name="Google Shape;464;p18"/>
          <p:cNvGrpSpPr/>
          <p:nvPr/>
        </p:nvGrpSpPr>
        <p:grpSpPr>
          <a:xfrm>
            <a:off x="8468128" y="4269006"/>
            <a:ext cx="334498" cy="303002"/>
            <a:chOff x="1640475" y="1197075"/>
            <a:chExt cx="55475" cy="50250"/>
          </a:xfrm>
        </p:grpSpPr>
        <p:sp>
          <p:nvSpPr>
            <p:cNvPr id="465" name="Google Shape;465;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8"/>
          <p:cNvGrpSpPr/>
          <p:nvPr/>
        </p:nvGrpSpPr>
        <p:grpSpPr>
          <a:xfrm rot="-900055">
            <a:off x="7309384" y="441644"/>
            <a:ext cx="215934" cy="195605"/>
            <a:chOff x="1640475" y="1197075"/>
            <a:chExt cx="55475" cy="50250"/>
          </a:xfrm>
        </p:grpSpPr>
        <p:sp>
          <p:nvSpPr>
            <p:cNvPr id="469" name="Google Shape;469;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8"/>
          <p:cNvSpPr/>
          <p:nvPr/>
        </p:nvSpPr>
        <p:spPr>
          <a:xfrm rot="-597364">
            <a:off x="8063728" y="362773"/>
            <a:ext cx="889045" cy="2082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18"/>
          <p:cNvGrpSpPr/>
          <p:nvPr/>
        </p:nvGrpSpPr>
        <p:grpSpPr>
          <a:xfrm rot="6300033">
            <a:off x="791192" y="4293414"/>
            <a:ext cx="244638" cy="221601"/>
            <a:chOff x="1640475" y="1197075"/>
            <a:chExt cx="55475" cy="50250"/>
          </a:xfrm>
        </p:grpSpPr>
        <p:sp>
          <p:nvSpPr>
            <p:cNvPr id="474" name="Google Shape;474;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rot="-5400136">
            <a:off x="965669" y="276383"/>
            <a:ext cx="420678" cy="381051"/>
            <a:chOff x="1640475" y="1197075"/>
            <a:chExt cx="55475" cy="50250"/>
          </a:xfrm>
        </p:grpSpPr>
        <p:sp>
          <p:nvSpPr>
            <p:cNvPr id="478" name="Google Shape;478;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8"/>
          <p:cNvSpPr/>
          <p:nvPr/>
        </p:nvSpPr>
        <p:spPr>
          <a:xfrm rot="899834">
            <a:off x="1279450" y="4731447"/>
            <a:ext cx="974747" cy="22837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6300069" flipH="1">
            <a:off x="88991" y="506327"/>
            <a:ext cx="510483" cy="754763"/>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6293788">
            <a:off x="7197469" y="4177421"/>
            <a:ext cx="959267" cy="70180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626"/>
        <p:cNvGrpSpPr/>
        <p:nvPr/>
      </p:nvGrpSpPr>
      <p:grpSpPr>
        <a:xfrm>
          <a:off x="0" y="0"/>
          <a:ext cx="0" cy="0"/>
          <a:chOff x="0" y="0"/>
          <a:chExt cx="0" cy="0"/>
        </a:xfrm>
      </p:grpSpPr>
      <p:sp>
        <p:nvSpPr>
          <p:cNvPr id="627" name="Google Shape;627;p24"/>
          <p:cNvSpPr/>
          <p:nvPr/>
        </p:nvSpPr>
        <p:spPr>
          <a:xfrm>
            <a:off x="-215846" y="3590328"/>
            <a:ext cx="3937248" cy="1852861"/>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500950" y="-338112"/>
            <a:ext cx="3394487" cy="187369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7494194" y="-264852"/>
            <a:ext cx="2151033" cy="2157317"/>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5476804" y="4242891"/>
            <a:ext cx="4031181" cy="1424375"/>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txBox="1">
            <a:spLocks noGrp="1"/>
          </p:cNvSpPr>
          <p:nvPr>
            <p:ph type="title" hasCustomPrompt="1"/>
          </p:nvPr>
        </p:nvSpPr>
        <p:spPr>
          <a:xfrm>
            <a:off x="119355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2" name="Google Shape;632;p24"/>
          <p:cNvSpPr txBox="1">
            <a:spLocks noGrp="1"/>
          </p:cNvSpPr>
          <p:nvPr>
            <p:ph type="subTitle" idx="1"/>
          </p:nvPr>
        </p:nvSpPr>
        <p:spPr>
          <a:xfrm>
            <a:off x="782775"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3" name="Google Shape;633;p24"/>
          <p:cNvSpPr txBox="1">
            <a:spLocks noGrp="1"/>
          </p:cNvSpPr>
          <p:nvPr>
            <p:ph type="title" idx="2" hasCustomPrompt="1"/>
          </p:nvPr>
        </p:nvSpPr>
        <p:spPr>
          <a:xfrm>
            <a:off x="3799363"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4" name="Google Shape;634;p24"/>
          <p:cNvSpPr txBox="1">
            <a:spLocks noGrp="1"/>
          </p:cNvSpPr>
          <p:nvPr>
            <p:ph type="subTitle" idx="3"/>
          </p:nvPr>
        </p:nvSpPr>
        <p:spPr>
          <a:xfrm>
            <a:off x="3388813"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5" name="Google Shape;635;p24"/>
          <p:cNvSpPr txBox="1">
            <a:spLocks noGrp="1"/>
          </p:cNvSpPr>
          <p:nvPr>
            <p:ph type="title" idx="4" hasCustomPrompt="1"/>
          </p:nvPr>
        </p:nvSpPr>
        <p:spPr>
          <a:xfrm>
            <a:off x="640520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6" name="Google Shape;636;p24"/>
          <p:cNvSpPr txBox="1">
            <a:spLocks noGrp="1"/>
          </p:cNvSpPr>
          <p:nvPr>
            <p:ph type="subTitle" idx="5"/>
          </p:nvPr>
        </p:nvSpPr>
        <p:spPr>
          <a:xfrm>
            <a:off x="5994850"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7" name="Google Shape;637;p24"/>
          <p:cNvSpPr txBox="1">
            <a:spLocks noGrp="1"/>
          </p:cNvSpPr>
          <p:nvPr>
            <p:ph type="title" idx="6"/>
          </p:nvPr>
        </p:nvSpPr>
        <p:spPr>
          <a:xfrm>
            <a:off x="3388950" y="758952"/>
            <a:ext cx="236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638" name="Google Shape;638;p24"/>
          <p:cNvSpPr txBox="1">
            <a:spLocks noGrp="1"/>
          </p:cNvSpPr>
          <p:nvPr>
            <p:ph type="title" idx="7"/>
          </p:nvPr>
        </p:nvSpPr>
        <p:spPr>
          <a:xfrm>
            <a:off x="3433985" y="1482450"/>
            <a:ext cx="2276100" cy="44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grpSp>
        <p:nvGrpSpPr>
          <p:cNvPr id="639" name="Google Shape;639;p24"/>
          <p:cNvGrpSpPr/>
          <p:nvPr/>
        </p:nvGrpSpPr>
        <p:grpSpPr>
          <a:xfrm rot="4517592">
            <a:off x="8550732" y="3940914"/>
            <a:ext cx="221771" cy="200883"/>
            <a:chOff x="1640475" y="1197075"/>
            <a:chExt cx="55475" cy="50250"/>
          </a:xfrm>
        </p:grpSpPr>
        <p:sp>
          <p:nvSpPr>
            <p:cNvPr id="640" name="Google Shape;640;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4"/>
          <p:cNvGrpSpPr/>
          <p:nvPr/>
        </p:nvGrpSpPr>
        <p:grpSpPr>
          <a:xfrm rot="7199963">
            <a:off x="965918" y="4533021"/>
            <a:ext cx="215935" cy="195604"/>
            <a:chOff x="1640475" y="1197075"/>
            <a:chExt cx="55475" cy="50250"/>
          </a:xfrm>
        </p:grpSpPr>
        <p:sp>
          <p:nvSpPr>
            <p:cNvPr id="644" name="Google Shape;644;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4"/>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4"/>
          <p:cNvGrpSpPr/>
          <p:nvPr/>
        </p:nvGrpSpPr>
        <p:grpSpPr>
          <a:xfrm rot="-9900000">
            <a:off x="1490015" y="185475"/>
            <a:ext cx="347165" cy="314462"/>
            <a:chOff x="1640475" y="1197075"/>
            <a:chExt cx="55475" cy="50250"/>
          </a:xfrm>
        </p:grpSpPr>
        <p:sp>
          <p:nvSpPr>
            <p:cNvPr id="649" name="Google Shape;649;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4"/>
          <p:cNvGrpSpPr/>
          <p:nvPr/>
        </p:nvGrpSpPr>
        <p:grpSpPr>
          <a:xfrm rot="-9900030">
            <a:off x="7815634" y="527852"/>
            <a:ext cx="215932" cy="195605"/>
            <a:chOff x="1640475" y="1197075"/>
            <a:chExt cx="55475" cy="50250"/>
          </a:xfrm>
        </p:grpSpPr>
        <p:sp>
          <p:nvSpPr>
            <p:cNvPr id="653" name="Google Shape;653;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24"/>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txBox="1">
            <a:spLocks noGrp="1"/>
          </p:cNvSpPr>
          <p:nvPr>
            <p:ph type="title" idx="8" hasCustomPrompt="1"/>
          </p:nvPr>
        </p:nvSpPr>
        <p:spPr>
          <a:xfrm>
            <a:off x="119355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59" name="Google Shape;659;p24"/>
          <p:cNvSpPr txBox="1">
            <a:spLocks noGrp="1"/>
          </p:cNvSpPr>
          <p:nvPr>
            <p:ph type="subTitle" idx="9"/>
          </p:nvPr>
        </p:nvSpPr>
        <p:spPr>
          <a:xfrm>
            <a:off x="782775"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0" name="Google Shape;660;p24"/>
          <p:cNvSpPr txBox="1">
            <a:spLocks noGrp="1"/>
          </p:cNvSpPr>
          <p:nvPr>
            <p:ph type="title" idx="13" hasCustomPrompt="1"/>
          </p:nvPr>
        </p:nvSpPr>
        <p:spPr>
          <a:xfrm>
            <a:off x="3799363"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1" name="Google Shape;661;p24"/>
          <p:cNvSpPr txBox="1">
            <a:spLocks noGrp="1"/>
          </p:cNvSpPr>
          <p:nvPr>
            <p:ph type="subTitle" idx="14"/>
          </p:nvPr>
        </p:nvSpPr>
        <p:spPr>
          <a:xfrm>
            <a:off x="3388813"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2" name="Google Shape;662;p24"/>
          <p:cNvSpPr txBox="1">
            <a:spLocks noGrp="1"/>
          </p:cNvSpPr>
          <p:nvPr>
            <p:ph type="title" idx="15" hasCustomPrompt="1"/>
          </p:nvPr>
        </p:nvSpPr>
        <p:spPr>
          <a:xfrm>
            <a:off x="640520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3" name="Google Shape;663;p24"/>
          <p:cNvSpPr txBox="1">
            <a:spLocks noGrp="1"/>
          </p:cNvSpPr>
          <p:nvPr>
            <p:ph type="subTitle" idx="16"/>
          </p:nvPr>
        </p:nvSpPr>
        <p:spPr>
          <a:xfrm>
            <a:off x="5994850"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SECTION_HEADER_1_1_2">
    <p:spTree>
      <p:nvGrpSpPr>
        <p:cNvPr id="1" name="Shape 693"/>
        <p:cNvGrpSpPr/>
        <p:nvPr/>
      </p:nvGrpSpPr>
      <p:grpSpPr>
        <a:xfrm>
          <a:off x="0" y="0"/>
          <a:ext cx="0" cy="0"/>
          <a:chOff x="0" y="0"/>
          <a:chExt cx="0" cy="0"/>
        </a:xfrm>
      </p:grpSpPr>
      <p:sp>
        <p:nvSpPr>
          <p:cNvPr id="694" name="Google Shape;694;p26"/>
          <p:cNvSpPr/>
          <p:nvPr/>
        </p:nvSpPr>
        <p:spPr>
          <a:xfrm rot="10800000">
            <a:off x="-127660" y="-68768"/>
            <a:ext cx="3533063" cy="1145474"/>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10800000">
            <a:off x="7069948" y="4249330"/>
            <a:ext cx="2125947" cy="1043338"/>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10800000">
            <a:off x="-375576" y="3881671"/>
            <a:ext cx="4662538" cy="1572279"/>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10800000">
            <a:off x="7235914" y="-341425"/>
            <a:ext cx="2365611" cy="3375334"/>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txBox="1">
            <a:spLocks noGrp="1"/>
          </p:cNvSpPr>
          <p:nvPr>
            <p:ph type="title"/>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699" name="Google Shape;699;p26"/>
          <p:cNvGrpSpPr/>
          <p:nvPr/>
        </p:nvGrpSpPr>
        <p:grpSpPr>
          <a:xfrm rot="6299945">
            <a:off x="7791608" y="4563485"/>
            <a:ext cx="359746" cy="325869"/>
            <a:chOff x="1640475" y="1197075"/>
            <a:chExt cx="55475" cy="50250"/>
          </a:xfrm>
        </p:grpSpPr>
        <p:sp>
          <p:nvSpPr>
            <p:cNvPr id="700" name="Google Shape;70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26"/>
          <p:cNvSpPr/>
          <p:nvPr/>
        </p:nvSpPr>
        <p:spPr>
          <a:xfrm rot="8615811" flipH="1">
            <a:off x="227163" y="4598042"/>
            <a:ext cx="848090" cy="17165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9000285">
            <a:off x="6559102" y="234098"/>
            <a:ext cx="970034"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26"/>
          <p:cNvGrpSpPr/>
          <p:nvPr/>
        </p:nvGrpSpPr>
        <p:grpSpPr>
          <a:xfrm rot="10799841">
            <a:off x="1610677" y="4510494"/>
            <a:ext cx="239902" cy="217311"/>
            <a:chOff x="1640475" y="1197075"/>
            <a:chExt cx="55475" cy="50250"/>
          </a:xfrm>
        </p:grpSpPr>
        <p:sp>
          <p:nvSpPr>
            <p:cNvPr id="706" name="Google Shape;70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rot="-5400235">
            <a:off x="8116150" y="635400"/>
            <a:ext cx="243108" cy="220216"/>
            <a:chOff x="1640475" y="1197075"/>
            <a:chExt cx="55475" cy="50250"/>
          </a:xfrm>
        </p:grpSpPr>
        <p:sp>
          <p:nvSpPr>
            <p:cNvPr id="710" name="Google Shape;71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6"/>
          <p:cNvSpPr/>
          <p:nvPr/>
        </p:nvSpPr>
        <p:spPr>
          <a:xfrm rot="-9900095">
            <a:off x="8349145" y="4056062"/>
            <a:ext cx="424434" cy="627506"/>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3511162">
            <a:off x="1058077" y="269341"/>
            <a:ext cx="738535" cy="540314"/>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26"/>
          <p:cNvGrpSpPr/>
          <p:nvPr/>
        </p:nvGrpSpPr>
        <p:grpSpPr>
          <a:xfrm rot="-10374925">
            <a:off x="329402" y="488210"/>
            <a:ext cx="359745" cy="325867"/>
            <a:chOff x="1640475" y="1197075"/>
            <a:chExt cx="55475" cy="50250"/>
          </a:xfrm>
        </p:grpSpPr>
        <p:sp>
          <p:nvSpPr>
            <p:cNvPr id="716" name="Google Shape;71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6" r:id="rId5"/>
    <p:sldLayoutId id="2147483659" r:id="rId6"/>
    <p:sldLayoutId id="2147483664" r:id="rId7"/>
    <p:sldLayoutId id="2147483670" r:id="rId8"/>
    <p:sldLayoutId id="2147483672" r:id="rId9"/>
    <p:sldLayoutId id="2147483673" r:id="rId10"/>
    <p:sldLayoutId id="2147483675"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27.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32.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6.svg"/><Relationship Id="rId5" Type="http://schemas.openxmlformats.org/officeDocument/2006/relationships/image" Target="../media/image44.png"/><Relationship Id="rId4" Type="http://schemas.openxmlformats.org/officeDocument/2006/relationships/image" Target="../media/image54.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53" name="Google Shape;593;p24">
            <a:extLst>
              <a:ext uri="{FF2B5EF4-FFF2-40B4-BE49-F238E27FC236}">
                <a16:creationId xmlns:a16="http://schemas.microsoft.com/office/drawing/2014/main" xmlns="" id="{38DC77DB-001D-4DDA-B656-7B8D06315C61}"/>
              </a:ext>
            </a:extLst>
          </p:cNvPr>
          <p:cNvSpPr txBox="1">
            <a:spLocks noGrp="1"/>
          </p:cNvSpPr>
          <p:nvPr>
            <p:ph type="ctrTitle"/>
          </p:nvPr>
        </p:nvSpPr>
        <p:spPr>
          <a:xfrm>
            <a:off x="166735" y="1467293"/>
            <a:ext cx="8810530" cy="16835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b="1" dirty="0">
                <a:solidFill>
                  <a:schemeClr val="tx1">
                    <a:lumMod val="75000"/>
                    <a:lumOff val="25000"/>
                  </a:schemeClr>
                </a:solidFill>
                <a:latin typeface="Times New Roman" panose="02020603050405020304" pitchFamily="18" charset="0"/>
                <a:cs typeface="Times New Roman" panose="02020603050405020304" pitchFamily="18" charset="0"/>
              </a:rPr>
              <a:t>CHÀO MỪNG CÁC EM ĐẾN VỚI BUỔI HỌC NGÀY HÔM NAY!</a:t>
            </a:r>
            <a:endParaRPr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3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31EA8937-B5FC-480F-B784-DAC6DD2FBA1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16200000">
            <a:off x="1698629" y="-1077033"/>
            <a:ext cx="4933952" cy="7507113"/>
          </a:xfrm>
          <a:prstGeom prst="rect">
            <a:avLst/>
          </a:prstGeom>
        </p:spPr>
      </p:pic>
      <p:pic>
        <p:nvPicPr>
          <p:cNvPr id="7" name="Picture 11">
            <a:extLst>
              <a:ext uri="{FF2B5EF4-FFF2-40B4-BE49-F238E27FC236}">
                <a16:creationId xmlns:a16="http://schemas.microsoft.com/office/drawing/2014/main" xmlns="" id="{69D40A81-A1F8-47ED-A321-9431EA148C8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7015601" y="1612806"/>
            <a:ext cx="1911834" cy="3306631"/>
          </a:xfrm>
          <a:prstGeom prst="rect">
            <a:avLst/>
          </a:prstGeom>
        </p:spPr>
      </p:pic>
      <p:sp>
        <p:nvSpPr>
          <p:cNvPr id="8" name="TextBox 7">
            <a:extLst>
              <a:ext uri="{FF2B5EF4-FFF2-40B4-BE49-F238E27FC236}">
                <a16:creationId xmlns:a16="http://schemas.microsoft.com/office/drawing/2014/main" xmlns="" id="{650BC1E8-583C-8850-A282-5A2641D59EBA}"/>
              </a:ext>
            </a:extLst>
          </p:cNvPr>
          <p:cNvSpPr txBox="1"/>
          <p:nvPr/>
        </p:nvSpPr>
        <p:spPr>
          <a:xfrm>
            <a:off x="870860" y="578919"/>
            <a:ext cx="6981372" cy="830997"/>
          </a:xfrm>
          <a:prstGeom prst="rect">
            <a:avLst/>
          </a:prstGeom>
          <a:noFill/>
        </p:spPr>
        <p:txBody>
          <a:bodyPr wrap="square">
            <a:spAutoFit/>
          </a:bodyPr>
          <a:lstStyle/>
          <a:p>
            <a:r>
              <a:rPr lang="en-US" sz="2400">
                <a:solidFill>
                  <a:schemeClr val="bg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đọc thông tin SGK trang 134 và trả lời câu hỏi:</a:t>
            </a:r>
            <a:endParaRPr lang="vi-VN" sz="2400">
              <a:solidFill>
                <a:schemeClr val="bg2">
                  <a:lumMod val="50000"/>
                </a:schemeClr>
              </a:solidFill>
              <a:latin typeface="Times New Roman" panose="02020603050405020304" pitchFamily="18" charset="0"/>
              <a:cs typeface="Times New Roman" panose="02020603050405020304" pitchFamily="18" charset="0"/>
            </a:endParaRPr>
          </a:p>
        </p:txBody>
      </p:sp>
      <p:pic>
        <p:nvPicPr>
          <p:cNvPr id="4098" name="Picture 2" descr="10 kĩ thuật dạy học tích cực dành cho các thầy cô - ETEP">
            <a:extLst>
              <a:ext uri="{FF2B5EF4-FFF2-40B4-BE49-F238E27FC236}">
                <a16:creationId xmlns:a16="http://schemas.microsoft.com/office/drawing/2014/main" xmlns="" id="{A6D24FE7-A205-41AA-0F3C-085B09458CE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96803" y="1618374"/>
            <a:ext cx="2124075" cy="2491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xmlns="" id="{DF8CBAFB-93AC-19AB-508D-C9CC19420EEA}"/>
              </a:ext>
            </a:extLst>
          </p:cNvPr>
          <p:cNvGraphicFramePr>
            <a:graphicFrameLocks noGrp="1"/>
          </p:cNvGraphicFramePr>
          <p:nvPr>
            <p:extLst>
              <p:ext uri="{D42A27DB-BD31-4B8C-83A1-F6EECF244321}">
                <p14:modId xmlns:p14="http://schemas.microsoft.com/office/powerpoint/2010/main" val="1826987556"/>
              </p:ext>
            </p:extLst>
          </p:nvPr>
        </p:nvGraphicFramePr>
        <p:xfrm>
          <a:off x="1311035" y="2825918"/>
          <a:ext cx="3183890" cy="1828800"/>
        </p:xfrm>
        <a:graphic>
          <a:graphicData uri="http://schemas.openxmlformats.org/drawingml/2006/table">
            <a:tbl>
              <a:tblPr firstRow="1" firstCol="1" bandRow="1">
                <a:tableStyleId>{798A2AAB-B7F0-4733-8D74-AA4F2597F492}</a:tableStyleId>
              </a:tblPr>
              <a:tblGrid>
                <a:gridCol w="1591945">
                  <a:extLst>
                    <a:ext uri="{9D8B030D-6E8A-4147-A177-3AD203B41FA5}">
                      <a16:colId xmlns:a16="http://schemas.microsoft.com/office/drawing/2014/main" xmlns="" val="137450712"/>
                    </a:ext>
                  </a:extLst>
                </a:gridCol>
                <a:gridCol w="1591945">
                  <a:extLst>
                    <a:ext uri="{9D8B030D-6E8A-4147-A177-3AD203B41FA5}">
                      <a16:colId xmlns:a16="http://schemas.microsoft.com/office/drawing/2014/main" xmlns="" val="1760115099"/>
                    </a:ext>
                  </a:extLst>
                </a:gridCol>
              </a:tblGrid>
              <a:tr h="0">
                <a:tc>
                  <a:txBody>
                    <a:bodyPr/>
                    <a:lstStyle/>
                    <a:p>
                      <a:pPr algn="ctr"/>
                      <a:r>
                        <a:rPr lang="vi-VN" sz="2400">
                          <a:effectLst/>
                          <a:latin typeface="+mj-lt"/>
                        </a:rPr>
                        <a:t>Tập tính bẩm sinh</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effectLst/>
                          <a:latin typeface="+mj-lt"/>
                        </a:rPr>
                        <a:t>Tập tính học được</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8372883"/>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8514348"/>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4788800"/>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effectLst/>
                          <a:latin typeface="+mj-lt"/>
                        </a:rPr>
                        <a:t> </a:t>
                      </a:r>
                      <a:endParaRPr lang="vi-VN"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3362449"/>
                  </a:ext>
                </a:extLst>
              </a:tr>
            </a:tbl>
          </a:graphicData>
        </a:graphic>
      </p:graphicFrame>
      <p:sp>
        <p:nvSpPr>
          <p:cNvPr id="5" name="Rectangle 3">
            <a:extLst>
              <a:ext uri="{FF2B5EF4-FFF2-40B4-BE49-F238E27FC236}">
                <a16:creationId xmlns:a16="http://schemas.microsoft.com/office/drawing/2014/main" xmlns="" id="{B29B3243-4A2B-D149-F7F7-92F6F395A3C9}"/>
              </a:ext>
            </a:extLst>
          </p:cNvPr>
          <p:cNvSpPr>
            <a:spLocks noChangeArrowheads="1"/>
          </p:cNvSpPr>
          <p:nvPr/>
        </p:nvSpPr>
        <p:spPr bwMode="auto">
          <a:xfrm>
            <a:off x="870860" y="1509477"/>
            <a:ext cx="42259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Em hãy phân biệt tập tính bẩm sinh và tập tính học được của động vật theo bảng mẫu sau:</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152345"/>
      </p:ext>
    </p:extLst>
  </p:cSld>
  <p:clrMapOvr>
    <a:masterClrMapping/>
  </p:clrMapOvr>
  <mc:AlternateContent xmlns:mc="http://schemas.openxmlformats.org/markup-compatibility/2006" xmlns:p14="http://schemas.microsoft.com/office/powerpoint/2010/main">
    <mc:Choice Requires="p14">
      <p:transition p14:dur="300">
        <p:push dir="r"/>
      </p:transition>
    </mc:Choice>
    <mc:Fallback xmlns="">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3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3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9147407-DF52-53A7-8CD4-36BA042FC05B}"/>
              </a:ext>
            </a:extLst>
          </p:cNvPr>
          <p:cNvGraphicFramePr>
            <a:graphicFrameLocks noGrp="1"/>
          </p:cNvGraphicFramePr>
          <p:nvPr>
            <p:extLst>
              <p:ext uri="{D42A27DB-BD31-4B8C-83A1-F6EECF244321}">
                <p14:modId xmlns:p14="http://schemas.microsoft.com/office/powerpoint/2010/main" val="3222672845"/>
              </p:ext>
            </p:extLst>
          </p:nvPr>
        </p:nvGraphicFramePr>
        <p:xfrm>
          <a:off x="347768" y="435431"/>
          <a:ext cx="8448464" cy="3657600"/>
        </p:xfrm>
        <a:graphic>
          <a:graphicData uri="http://schemas.openxmlformats.org/drawingml/2006/table">
            <a:tbl>
              <a:tblPr firstRow="1" firstCol="1" bandRow="1">
                <a:tableStyleId>{798A2AAB-B7F0-4733-8D74-AA4F2597F492}</a:tableStyleId>
              </a:tblPr>
              <a:tblGrid>
                <a:gridCol w="4224685">
                  <a:extLst>
                    <a:ext uri="{9D8B030D-6E8A-4147-A177-3AD203B41FA5}">
                      <a16:colId xmlns:a16="http://schemas.microsoft.com/office/drawing/2014/main" xmlns="" val="2031637030"/>
                    </a:ext>
                  </a:extLst>
                </a:gridCol>
                <a:gridCol w="4223779">
                  <a:extLst>
                    <a:ext uri="{9D8B030D-6E8A-4147-A177-3AD203B41FA5}">
                      <a16:colId xmlns:a16="http://schemas.microsoft.com/office/drawing/2014/main" xmlns="" val="644091093"/>
                    </a:ext>
                  </a:extLst>
                </a:gridCol>
              </a:tblGrid>
              <a:tr h="239916">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bẩm sinh</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học được</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639325595"/>
                  </a:ext>
                </a:extLst>
              </a:tr>
              <a:tr h="719747">
                <a:tc>
                  <a:txBody>
                    <a:bodyPr/>
                    <a:lstStyle/>
                    <a:p>
                      <a:pPr algn="just"/>
                      <a:r>
                        <a:rPr lang="de-DE" sz="2400">
                          <a:effectLst/>
                          <a:latin typeface="Times New Roman" panose="02020603050405020304" pitchFamily="18" charset="0"/>
                          <a:cs typeface="Times New Roman" panose="02020603050405020304" pitchFamily="18" charset="0"/>
                        </a:rPr>
                        <a:t>Tập tính bẩm sinh ngay từ khi sinh ra đã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Tập tính học được hình thành trong quá trình sống của cá thể, do học tập, rèn luyện mà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6919977"/>
                  </a:ext>
                </a:extLst>
              </a:tr>
              <a:tr h="260347">
                <a:tc>
                  <a:txBody>
                    <a:bodyPr/>
                    <a:lstStyle/>
                    <a:p>
                      <a:pPr algn="just"/>
                      <a:r>
                        <a:rPr lang="de-DE" sz="2400">
                          <a:effectLst/>
                          <a:latin typeface="Times New Roman" panose="02020603050405020304" pitchFamily="18" charset="0"/>
                          <a:cs typeface="Times New Roman" panose="02020603050405020304" pitchFamily="18" charset="0"/>
                        </a:rPr>
                        <a:t>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Không 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32770106"/>
                  </a:ext>
                </a:extLst>
              </a:tr>
              <a:tr h="479831">
                <a:tc>
                  <a:txBody>
                    <a:bodyPr/>
                    <a:lstStyle/>
                    <a:p>
                      <a:pPr algn="just"/>
                      <a:r>
                        <a:rPr lang="de-DE" sz="2400">
                          <a:effectLst/>
                          <a:latin typeface="Times New Roman" panose="02020603050405020304" pitchFamily="18" charset="0"/>
                          <a:cs typeface="Times New Roman" panose="02020603050405020304" pitchFamily="18" charset="0"/>
                        </a:rPr>
                        <a:t>Được di truyền từ bố mẹ, được quyết định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Không bị chi phối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5739677"/>
                  </a:ext>
                </a:extLst>
              </a:tr>
              <a:tr h="719747">
                <a:tc>
                  <a:txBody>
                    <a:bodyPr/>
                    <a:lstStyle/>
                    <a:p>
                      <a:pPr algn="just"/>
                      <a:r>
                        <a:rPr lang="de-DE" sz="2400">
                          <a:effectLst/>
                          <a:latin typeface="Times New Roman" panose="02020603050405020304" pitchFamily="18" charset="0"/>
                          <a:cs typeface="Times New Roman" panose="02020603050405020304" pitchFamily="18" charset="0"/>
                        </a:rPr>
                        <a:t>Không thay đổi, không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dirty="0">
                          <a:effectLst/>
                          <a:latin typeface="Times New Roman" panose="02020603050405020304" pitchFamily="18" charset="0"/>
                          <a:cs typeface="Times New Roman" panose="02020603050405020304" pitchFamily="18" charset="0"/>
                        </a:rPr>
                        <a:t>Dễ thay đổi và chịu ảnh hưởng của điều kiện và hoàn cảnh sống</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862302"/>
                  </a:ext>
                </a:extLst>
              </a:tr>
            </a:tbl>
          </a:graphicData>
        </a:graphic>
      </p:graphicFrame>
    </p:spTree>
    <p:extLst>
      <p:ext uri="{BB962C8B-B14F-4D97-AF65-F5344CB8AC3E}">
        <p14:creationId xmlns:p14="http://schemas.microsoft.com/office/powerpoint/2010/main" val="3458797046"/>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ED020EA7-3834-50F6-E2AB-83021A115C84}"/>
              </a:ext>
            </a:extLst>
          </p:cNvPr>
          <p:cNvGraphicFramePr>
            <a:graphicFrameLocks noGrp="1"/>
          </p:cNvGraphicFramePr>
          <p:nvPr>
            <p:extLst>
              <p:ext uri="{D42A27DB-BD31-4B8C-83A1-F6EECF244321}">
                <p14:modId xmlns:p14="http://schemas.microsoft.com/office/powerpoint/2010/main" val="2641457817"/>
              </p:ext>
            </p:extLst>
          </p:nvPr>
        </p:nvGraphicFramePr>
        <p:xfrm>
          <a:off x="209883" y="420918"/>
          <a:ext cx="8724234" cy="4023360"/>
        </p:xfrm>
        <a:graphic>
          <a:graphicData uri="http://schemas.openxmlformats.org/drawingml/2006/table">
            <a:tbl>
              <a:tblPr firstRow="1" firstCol="1" bandRow="1">
                <a:tableStyleId>{798A2AAB-B7F0-4733-8D74-AA4F2597F492}</a:tableStyleId>
              </a:tblPr>
              <a:tblGrid>
                <a:gridCol w="4362585">
                  <a:extLst>
                    <a:ext uri="{9D8B030D-6E8A-4147-A177-3AD203B41FA5}">
                      <a16:colId xmlns:a16="http://schemas.microsoft.com/office/drawing/2014/main" xmlns="" val="2031637030"/>
                    </a:ext>
                  </a:extLst>
                </a:gridCol>
                <a:gridCol w="4361649">
                  <a:extLst>
                    <a:ext uri="{9D8B030D-6E8A-4147-A177-3AD203B41FA5}">
                      <a16:colId xmlns:a16="http://schemas.microsoft.com/office/drawing/2014/main" xmlns="" val="644091093"/>
                    </a:ext>
                  </a:extLst>
                </a:gridCol>
              </a:tblGrid>
              <a:tr h="239916">
                <a:tc>
                  <a:txBody>
                    <a:bodyPr/>
                    <a:lstStyle/>
                    <a:p>
                      <a:pPr algn="ctr"/>
                      <a:r>
                        <a:rPr lang="en-US" sz="2400">
                          <a:effectLst/>
                          <a:latin typeface="Times New Roman" panose="02020603050405020304" pitchFamily="18" charset="0"/>
                          <a:cs typeface="Times New Roman" panose="02020603050405020304" pitchFamily="18" charset="0"/>
                        </a:rPr>
                        <a:t>Tập tính bẩm sinh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effectLst/>
                          <a:latin typeface="Times New Roman" panose="02020603050405020304" pitchFamily="18" charset="0"/>
                          <a:cs typeface="Times New Roman" panose="02020603050405020304" pitchFamily="18" charset="0"/>
                        </a:rPr>
                        <a:t>Tập tính học được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639325595"/>
                  </a:ext>
                </a:extLst>
              </a:tr>
              <a:tr h="959662">
                <a:tc>
                  <a:txBody>
                    <a:bodyPr/>
                    <a:lstStyle/>
                    <a:p>
                      <a:pPr algn="just"/>
                      <a:r>
                        <a:rPr lang="de-DE" sz="2400">
                          <a:effectLst/>
                          <a:latin typeface="Times New Roman" panose="02020603050405020304" pitchFamily="18" charset="0"/>
                          <a:cs typeface="Times New Roman" panose="02020603050405020304" pitchFamily="18" charset="0"/>
                        </a:rPr>
                        <a:t>Các tác động và hoạt động cơ thể xảy ra liên tục theo một trình tự nhất định tương ứng với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Các hoạt động xảy ra có thể khác nhau tùy theo điều kiện tập luyện và biểu hiện thay đổi trước cùng một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8455164"/>
                  </a:ext>
                </a:extLst>
              </a:tr>
              <a:tr h="479831">
                <a:tc>
                  <a:txBody>
                    <a:bodyPr/>
                    <a:lstStyle/>
                    <a:p>
                      <a:pPr algn="just"/>
                      <a:r>
                        <a:rPr lang="de-DE" sz="2400">
                          <a:effectLst/>
                          <a:latin typeface="Times New Roman" panose="02020603050405020304" pitchFamily="18" charset="0"/>
                          <a:cs typeface="Times New Roman" panose="02020603050405020304" pitchFamily="18" charset="0"/>
                        </a:rPr>
                        <a:t>Có cả ở động vật bậ thấp và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Ở những hóm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1226691"/>
                  </a:ext>
                </a:extLst>
              </a:tr>
              <a:tr h="959662">
                <a:tc>
                  <a:txBody>
                    <a:bodyPr/>
                    <a:lstStyle/>
                    <a:p>
                      <a:pPr algn="just"/>
                      <a:r>
                        <a:rPr lang="de-DE" sz="2400">
                          <a:effectLst/>
                          <a:latin typeface="Times New Roman" panose="02020603050405020304" pitchFamily="18" charset="0"/>
                          <a:cs typeface="Times New Roman" panose="02020603050405020304" pitchFamily="18" charset="0"/>
                        </a:rPr>
                        <a:t>Ví dụ: Nhện giăng tơ, thú con bú sữa mẹ,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dirty="0">
                          <a:effectLst/>
                          <a:latin typeface="Times New Roman" panose="02020603050405020304" pitchFamily="18" charset="0"/>
                          <a:cs typeface="Times New Roman" panose="02020603050405020304" pitchFamily="18" charset="0"/>
                        </a:rPr>
                        <a:t>Ví dụ: Động vật chạy trốn khi bị đổi bắt, Khỉ trèo lên ghế lấy thức ăn trên cao hoặc dùng đá đập hạt cứng để ăn.</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12184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09395EB1-37D3-4035-B2D0-295D97B922D1}"/>
              </a:ext>
            </a:extLst>
          </p:cNvPr>
          <p:cNvSpPr/>
          <p:nvPr/>
        </p:nvSpPr>
        <p:spPr>
          <a:xfrm>
            <a:off x="246742" y="265339"/>
            <a:ext cx="5695453" cy="682855"/>
          </a:xfrm>
          <a:prstGeom prst="roundRect">
            <a:avLst/>
          </a:prstGeom>
          <a:solidFill>
            <a:schemeClr val="accent2">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400">
                <a:solidFill>
                  <a:schemeClr val="tx1"/>
                </a:solidFill>
                <a:latin typeface="Times New Roman" panose="02020603050405020304" pitchFamily="18" charset="0"/>
                <a:cs typeface="Times New Roman" panose="02020603050405020304" pitchFamily="18" charset="0"/>
              </a:rPr>
              <a:t>HS quan sát hình 28.2 và trả lời câu hỏi:</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3" name="Picture 6">
            <a:extLst>
              <a:ext uri="{FF2B5EF4-FFF2-40B4-BE49-F238E27FC236}">
                <a16:creationId xmlns:a16="http://schemas.microsoft.com/office/drawing/2014/main" xmlns="" id="{08A0D8BA-893F-4A4D-98AC-9DF94EBD68B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6231821" y="265339"/>
            <a:ext cx="346605" cy="406546"/>
          </a:xfrm>
          <a:prstGeom prst="rect">
            <a:avLst/>
          </a:prstGeom>
        </p:spPr>
      </p:pic>
      <p:pic>
        <p:nvPicPr>
          <p:cNvPr id="14" name="Picture 13">
            <a:extLst>
              <a:ext uri="{FF2B5EF4-FFF2-40B4-BE49-F238E27FC236}">
                <a16:creationId xmlns:a16="http://schemas.microsoft.com/office/drawing/2014/main" xmlns="" id="{A5513F33-EE72-4EA7-9B04-51136EEF8E1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flipH="1">
            <a:off x="6551136" y="2659618"/>
            <a:ext cx="2596694" cy="2422007"/>
          </a:xfrm>
          <a:prstGeom prst="rect">
            <a:avLst/>
          </a:prstGeom>
        </p:spPr>
      </p:pic>
      <p:grpSp>
        <p:nvGrpSpPr>
          <p:cNvPr id="10" name="Group 9">
            <a:extLst>
              <a:ext uri="{FF2B5EF4-FFF2-40B4-BE49-F238E27FC236}">
                <a16:creationId xmlns:a16="http://schemas.microsoft.com/office/drawing/2014/main" xmlns="" id="{3D21E178-ACE4-6CFC-D7F5-6388B53EFC59}"/>
              </a:ext>
            </a:extLst>
          </p:cNvPr>
          <p:cNvGrpSpPr/>
          <p:nvPr/>
        </p:nvGrpSpPr>
        <p:grpSpPr>
          <a:xfrm>
            <a:off x="344513" y="1155153"/>
            <a:ext cx="3574343" cy="3723008"/>
            <a:chOff x="344513" y="1155153"/>
            <a:chExt cx="3574343" cy="3723008"/>
          </a:xfrm>
        </p:grpSpPr>
        <p:pic>
          <p:nvPicPr>
            <p:cNvPr id="7" name="docshape1095">
              <a:extLst>
                <a:ext uri="{FF2B5EF4-FFF2-40B4-BE49-F238E27FC236}">
                  <a16:creationId xmlns:a16="http://schemas.microsoft.com/office/drawing/2014/main" xmlns="" id="{2CB0A209-381D-53D2-3770-816306BC604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4513" y="1155153"/>
              <a:ext cx="3574343" cy="37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1096">
              <a:extLst>
                <a:ext uri="{FF2B5EF4-FFF2-40B4-BE49-F238E27FC236}">
                  <a16:creationId xmlns:a16="http://schemas.microsoft.com/office/drawing/2014/main" xmlns="" id="{E4FC8D55-F8B8-EA71-6F51-DBFF6431987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27955" y="1545938"/>
              <a:ext cx="1454558" cy="88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ocshape1097">
            <a:extLst>
              <a:ext uri="{FF2B5EF4-FFF2-40B4-BE49-F238E27FC236}">
                <a16:creationId xmlns:a16="http://schemas.microsoft.com/office/drawing/2014/main" xmlns="" id="{A92BCCD1-CC8A-ED37-317D-5D46E10739E1}"/>
              </a:ext>
            </a:extLst>
          </p:cNvPr>
          <p:cNvSpPr txBox="1">
            <a:spLocks noChangeArrowheads="1"/>
          </p:cNvSpPr>
          <p:nvPr/>
        </p:nvSpPr>
        <p:spPr bwMode="auto">
          <a:xfrm>
            <a:off x="2443310" y="1518814"/>
            <a:ext cx="1000123" cy="2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tabLst>
                <a:tab pos="212090" algn="l"/>
                <a:tab pos="546100" algn="l"/>
              </a:tabLst>
            </a:pPr>
            <a:r>
              <a:rPr lang="en-US" sz="850" spc="-25">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qq</a:t>
            </a:r>
            <a:r>
              <a:rPr lang="en-US" sz="850">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_.’</a:t>
            </a:r>
            <a:r>
              <a:rPr lang="en-US" sz="850">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DADADA"/>
                </a:solidFill>
                <a:effectLst/>
                <a:latin typeface="Cambria" panose="02040503050406030204" pitchFamily="18" charset="0"/>
                <a:ea typeface="Calibri" panose="020F0502020204030204" pitchFamily="34" charset="0"/>
                <a:cs typeface="Times New Roman" panose="02020603050405020304" pitchFamily="18" charset="0"/>
              </a:rPr>
              <a:t>'.w</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xmlns="" id="{92DB8E5D-B5B9-55DA-D2E8-279D6F44E495}"/>
              </a:ext>
            </a:extLst>
          </p:cNvPr>
          <p:cNvSpPr/>
          <p:nvPr/>
        </p:nvSpPr>
        <p:spPr>
          <a:xfrm>
            <a:off x="4432049" y="1497694"/>
            <a:ext cx="4238174" cy="2148111"/>
          </a:xfrm>
          <a:prstGeom prst="wedgeRoundRectCallout">
            <a:avLst>
              <a:gd name="adj1" fmla="val -61586"/>
              <a:gd name="adj2" fmla="val 77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Nêu ý nghĩa của mỗi tập tính đối với động vật, con người ở hình a, b, c, d?</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Cho biết tập tính nào là bẩm sinh, tập tính nào là học được?</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897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3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3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2573603-09C4-03D6-27E3-6143FA231E61}"/>
              </a:ext>
            </a:extLst>
          </p:cNvPr>
          <p:cNvPicPr>
            <a:picLocks noChangeAspect="1"/>
          </p:cNvPicPr>
          <p:nvPr/>
        </p:nvPicPr>
        <p:blipFill>
          <a:blip r:embed="rId2"/>
          <a:stretch>
            <a:fillRect/>
          </a:stretch>
        </p:blipFill>
        <p:spPr>
          <a:xfrm>
            <a:off x="580117" y="547460"/>
            <a:ext cx="2221139" cy="2024290"/>
          </a:xfrm>
          <a:prstGeom prst="rect">
            <a:avLst/>
          </a:prstGeom>
        </p:spPr>
      </p:pic>
      <p:pic>
        <p:nvPicPr>
          <p:cNvPr id="7" name="Picture 6">
            <a:extLst>
              <a:ext uri="{FF2B5EF4-FFF2-40B4-BE49-F238E27FC236}">
                <a16:creationId xmlns:a16="http://schemas.microsoft.com/office/drawing/2014/main" xmlns="" id="{CBF1ED66-50FA-502C-FBA1-E40EE6DC4AAE}"/>
              </a:ext>
            </a:extLst>
          </p:cNvPr>
          <p:cNvPicPr>
            <a:picLocks noChangeAspect="1"/>
          </p:cNvPicPr>
          <p:nvPr/>
        </p:nvPicPr>
        <p:blipFill>
          <a:blip r:embed="rId3"/>
          <a:stretch>
            <a:fillRect/>
          </a:stretch>
        </p:blipFill>
        <p:spPr>
          <a:xfrm>
            <a:off x="580117" y="2571750"/>
            <a:ext cx="2221139" cy="2188936"/>
          </a:xfrm>
          <a:prstGeom prst="rect">
            <a:avLst/>
          </a:prstGeom>
        </p:spPr>
      </p:pic>
      <p:sp>
        <p:nvSpPr>
          <p:cNvPr id="8" name="Arrow: Right 7">
            <a:extLst>
              <a:ext uri="{FF2B5EF4-FFF2-40B4-BE49-F238E27FC236}">
                <a16:creationId xmlns:a16="http://schemas.microsoft.com/office/drawing/2014/main" xmlns="" id="{18650B3B-01D6-EDFE-EDA3-E6FDEEA64D22}"/>
              </a:ext>
            </a:extLst>
          </p:cNvPr>
          <p:cNvSpPr/>
          <p:nvPr/>
        </p:nvSpPr>
        <p:spPr>
          <a:xfrm>
            <a:off x="3106057" y="1364343"/>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Arrow: Right 9">
            <a:extLst>
              <a:ext uri="{FF2B5EF4-FFF2-40B4-BE49-F238E27FC236}">
                <a16:creationId xmlns:a16="http://schemas.microsoft.com/office/drawing/2014/main" xmlns="" id="{D34004F7-E1D9-30FF-2565-C9E80C591265}"/>
              </a:ext>
            </a:extLst>
          </p:cNvPr>
          <p:cNvSpPr/>
          <p:nvPr/>
        </p:nvSpPr>
        <p:spPr>
          <a:xfrm>
            <a:off x="3106057" y="3354161"/>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xmlns="" id="{DA84531B-7E09-7709-1E45-FB9AA87C5E81}"/>
              </a:ext>
            </a:extLst>
          </p:cNvPr>
          <p:cNvSpPr/>
          <p:nvPr/>
        </p:nvSpPr>
        <p:spPr>
          <a:xfrm>
            <a:off x="4455887" y="957942"/>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a: Nhện giăng tơ để bắt mồi bằng mạng nhện.</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95DD974D-8740-11B3-EA1C-1F2328C2D8F7}"/>
              </a:ext>
            </a:extLst>
          </p:cNvPr>
          <p:cNvSpPr/>
          <p:nvPr/>
        </p:nvSpPr>
        <p:spPr>
          <a:xfrm>
            <a:off x="4310743" y="2969531"/>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b: Khỉ dùng đá đập hạt cứng để ăn.</a:t>
            </a:r>
            <a:endParaRPr lang="vi-VN"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557721"/>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xmlns="" id="{18650B3B-01D6-EDFE-EDA3-E6FDEEA64D22}"/>
              </a:ext>
            </a:extLst>
          </p:cNvPr>
          <p:cNvSpPr/>
          <p:nvPr/>
        </p:nvSpPr>
        <p:spPr>
          <a:xfrm>
            <a:off x="3106057" y="1364343"/>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Arrow: Right 9">
            <a:extLst>
              <a:ext uri="{FF2B5EF4-FFF2-40B4-BE49-F238E27FC236}">
                <a16:creationId xmlns:a16="http://schemas.microsoft.com/office/drawing/2014/main" xmlns="" id="{D34004F7-E1D9-30FF-2565-C9E80C591265}"/>
              </a:ext>
            </a:extLst>
          </p:cNvPr>
          <p:cNvSpPr/>
          <p:nvPr/>
        </p:nvSpPr>
        <p:spPr>
          <a:xfrm>
            <a:off x="3106057" y="3354161"/>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xmlns="" id="{DA84531B-7E09-7709-1E45-FB9AA87C5E81}"/>
              </a:ext>
            </a:extLst>
          </p:cNvPr>
          <p:cNvSpPr/>
          <p:nvPr/>
        </p:nvSpPr>
        <p:spPr>
          <a:xfrm>
            <a:off x="4455887" y="957942"/>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a: Nhện giăng tơ để bắt mồi bằng mạng nhện.</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95DD974D-8740-11B3-EA1C-1F2328C2D8F7}"/>
              </a:ext>
            </a:extLst>
          </p:cNvPr>
          <p:cNvSpPr/>
          <p:nvPr/>
        </p:nvSpPr>
        <p:spPr>
          <a:xfrm>
            <a:off x="4310743" y="2969531"/>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b: Khỉ dùng đá đập hạt cứng để ăn.</a:t>
            </a:r>
            <a:endParaRPr lang="vi-VN" sz="240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709FE847-A04A-E991-88B7-ED9C19EAA41C}"/>
              </a:ext>
            </a:extLst>
          </p:cNvPr>
          <p:cNvPicPr>
            <a:picLocks noChangeAspect="1"/>
          </p:cNvPicPr>
          <p:nvPr/>
        </p:nvPicPr>
        <p:blipFill>
          <a:blip r:embed="rId2"/>
          <a:stretch>
            <a:fillRect/>
          </a:stretch>
        </p:blipFill>
        <p:spPr>
          <a:xfrm>
            <a:off x="454705" y="313418"/>
            <a:ext cx="2361066" cy="2258332"/>
          </a:xfrm>
          <a:prstGeom prst="rect">
            <a:avLst/>
          </a:prstGeom>
        </p:spPr>
      </p:pic>
      <p:pic>
        <p:nvPicPr>
          <p:cNvPr id="6" name="Picture 5">
            <a:extLst>
              <a:ext uri="{FF2B5EF4-FFF2-40B4-BE49-F238E27FC236}">
                <a16:creationId xmlns:a16="http://schemas.microsoft.com/office/drawing/2014/main" xmlns="" id="{EAC3CC07-9D44-977C-CFDF-C5287FD8CB45}"/>
              </a:ext>
            </a:extLst>
          </p:cNvPr>
          <p:cNvPicPr>
            <a:picLocks noChangeAspect="1"/>
          </p:cNvPicPr>
          <p:nvPr/>
        </p:nvPicPr>
        <p:blipFill>
          <a:blip r:embed="rId3"/>
          <a:stretch>
            <a:fillRect/>
          </a:stretch>
        </p:blipFill>
        <p:spPr>
          <a:xfrm>
            <a:off x="454705" y="2571751"/>
            <a:ext cx="2361066" cy="2258332"/>
          </a:xfrm>
          <a:prstGeom prst="rect">
            <a:avLst/>
          </a:prstGeom>
        </p:spPr>
      </p:pic>
    </p:spTree>
    <p:extLst>
      <p:ext uri="{BB962C8B-B14F-4D97-AF65-F5344CB8AC3E}">
        <p14:creationId xmlns:p14="http://schemas.microsoft.com/office/powerpoint/2010/main" val="268705111"/>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34.png">
            <a:extLst>
              <a:ext uri="{FF2B5EF4-FFF2-40B4-BE49-F238E27FC236}">
                <a16:creationId xmlns:a16="http://schemas.microsoft.com/office/drawing/2014/main" xmlns="" id="{FBD22299-3802-D17F-DBC5-F4491BE3DA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4230" y="953911"/>
            <a:ext cx="3097199" cy="388671"/>
          </a:xfrm>
          <a:prstGeom prst="rect">
            <a:avLst/>
          </a:prstGeom>
        </p:spPr>
      </p:pic>
      <p:sp>
        <p:nvSpPr>
          <p:cNvPr id="7" name="Rectangle: Rounded Corners 6">
            <a:extLst>
              <a:ext uri="{FF2B5EF4-FFF2-40B4-BE49-F238E27FC236}">
                <a16:creationId xmlns:a16="http://schemas.microsoft.com/office/drawing/2014/main" xmlns="" id="{1DA73C2D-0EFC-1531-1294-A561574B7AC5}"/>
              </a:ext>
            </a:extLst>
          </p:cNvPr>
          <p:cNvSpPr/>
          <p:nvPr/>
        </p:nvSpPr>
        <p:spPr>
          <a:xfrm>
            <a:off x="3434231" y="1357096"/>
            <a:ext cx="3097199" cy="3606790"/>
          </a:xfrm>
          <a:prstGeom prst="roundRect">
            <a:avLst>
              <a:gd name="adj" fmla="val 5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50"/>
              </a:spcBef>
            </a:pPr>
            <a:r>
              <a:rPr lang="vi-VN" sz="2000" b="1">
                <a:solidFill>
                  <a:srgbClr val="212121"/>
                </a:solidFill>
                <a:effectLst/>
                <a:latin typeface="+mj-lt"/>
                <a:ea typeface="Times New Roman" panose="02020603050405020304" pitchFamily="18" charset="0"/>
                <a:cs typeface="Times New Roman" panose="02020603050405020304" pitchFamily="18" charset="0"/>
              </a:rPr>
              <a:t>Tập</a:t>
            </a:r>
            <a:r>
              <a:rPr lang="vi-VN" sz="2000" b="1" spc="-5">
                <a:solidFill>
                  <a:srgbClr val="212121"/>
                </a:solidFill>
                <a:effectLst/>
                <a:latin typeface="+mj-lt"/>
                <a:ea typeface="Times New Roman" panose="02020603050405020304" pitchFamily="18" charset="0"/>
                <a:cs typeface="Times New Roman" panose="02020603050405020304" pitchFamily="18" charset="0"/>
              </a:rPr>
              <a:t> </a:t>
            </a:r>
            <a:r>
              <a:rPr lang="vi-VN" sz="2000" b="1">
                <a:solidFill>
                  <a:srgbClr val="212121"/>
                </a:solidFill>
                <a:effectLst/>
                <a:latin typeface="+mj-lt"/>
                <a:ea typeface="Times New Roman" panose="02020603050405020304" pitchFamily="18" charset="0"/>
                <a:cs typeface="Times New Roman" panose="02020603050405020304" pitchFamily="18" charset="0"/>
              </a:rPr>
              <a:t>tính</a:t>
            </a:r>
            <a:r>
              <a:rPr lang="vi-VN" sz="2000" b="1" spc="-5">
                <a:solidFill>
                  <a:srgbClr val="212121"/>
                </a:solidFill>
                <a:effectLst/>
                <a:latin typeface="+mj-lt"/>
                <a:ea typeface="Times New Roman" panose="02020603050405020304" pitchFamily="18" charset="0"/>
                <a:cs typeface="Times New Roman" panose="02020603050405020304" pitchFamily="18" charset="0"/>
              </a:rPr>
              <a:t> bảo vệ lãnh thổ</a:t>
            </a:r>
            <a:endParaRPr lang="vi-VN" sz="2000" b="1" spc="-5">
              <a:latin typeface="+mj-lt"/>
              <a:ea typeface="Times New Roman" panose="02020603050405020304" pitchFamily="18" charset="0"/>
            </a:endParaRPr>
          </a:p>
          <a:p>
            <a:pPr algn="just">
              <a:spcBef>
                <a:spcPts val="350"/>
              </a:spcBef>
            </a:pPr>
            <a:r>
              <a:rPr lang="vi-VN" sz="2000" b="1">
                <a:solidFill>
                  <a:srgbClr val="232323"/>
                </a:solidFill>
                <a:effectLst/>
                <a:latin typeface="+mj-lt"/>
                <a:ea typeface="Times New Roman" panose="02020603050405020304" pitchFamily="18" charset="0"/>
                <a:cs typeface="Times New Roman" panose="02020603050405020304" pitchFamily="18" charset="0"/>
              </a:rPr>
              <a:t>Một số loài động vật </a:t>
            </a:r>
            <a:r>
              <a:rPr lang="vi-VN" sz="2000" b="1">
                <a:solidFill>
                  <a:srgbClr val="2A2A2A"/>
                </a:solidFill>
                <a:effectLst/>
                <a:latin typeface="+mj-lt"/>
                <a:ea typeface="Times New Roman" panose="02020603050405020304" pitchFamily="18" charset="0"/>
                <a:cs typeface="Times New Roman" panose="02020603050405020304" pitchFamily="18" charset="0"/>
              </a:rPr>
              <a:t>(hổ, </a:t>
            </a:r>
            <a:r>
              <a:rPr lang="vi-VN" sz="2000" b="1">
                <a:solidFill>
                  <a:srgbClr val="262626"/>
                </a:solidFill>
                <a:effectLst/>
                <a:latin typeface="+mj-lt"/>
                <a:ea typeface="Times New Roman" panose="02020603050405020304" pitchFamily="18" charset="0"/>
                <a:cs typeface="Times New Roman" panose="02020603050405020304" pitchFamily="18" charset="0"/>
              </a:rPr>
              <a:t>chó</a:t>
            </a:r>
            <a:r>
              <a:rPr lang="vi-VN" sz="2000" b="1" spc="-35">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32323"/>
                </a:solidFill>
                <a:effectLst/>
                <a:latin typeface="+mj-lt"/>
                <a:ea typeface="Times New Roman" panose="02020603050405020304" pitchFamily="18" charset="0"/>
                <a:cs typeface="Times New Roman" panose="02020603050405020304" pitchFamily="18" charset="0"/>
              </a:rPr>
              <a:t>sói,...) </a:t>
            </a:r>
            <a:r>
              <a:rPr lang="vi-VN" sz="2000" b="1">
                <a:solidFill>
                  <a:srgbClr val="262626"/>
                </a:solidFill>
                <a:effectLst/>
                <a:latin typeface="+mj-lt"/>
                <a:ea typeface="Times New Roman" panose="02020603050405020304" pitchFamily="18" charset="0"/>
                <a:cs typeface="Times New Roman" panose="02020603050405020304" pitchFamily="18" charset="0"/>
              </a:rPr>
              <a:t>có</a:t>
            </a:r>
            <a:r>
              <a:rPr lang="vi-VN" sz="2000" b="1" spc="-25">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62626"/>
                </a:solidFill>
                <a:effectLst/>
                <a:latin typeface="+mj-lt"/>
                <a:ea typeface="Times New Roman" panose="02020603050405020304" pitchFamily="18" charset="0"/>
                <a:cs typeface="Times New Roman" panose="02020603050405020304" pitchFamily="18" charset="0"/>
              </a:rPr>
              <a:t>tập</a:t>
            </a:r>
            <a:r>
              <a:rPr lang="vi-VN" sz="2000" b="1" spc="-30">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62626"/>
                </a:solidFill>
                <a:effectLst/>
                <a:latin typeface="+mj-lt"/>
                <a:ea typeface="Times New Roman" panose="02020603050405020304" pitchFamily="18" charset="0"/>
                <a:cs typeface="Times New Roman" panose="02020603050405020304" pitchFamily="18" charset="0"/>
              </a:rPr>
              <a:t>tính</a:t>
            </a:r>
            <a:r>
              <a:rPr lang="vi-VN" sz="2000" b="1" spc="-10">
                <a:solidFill>
                  <a:srgbClr val="262626"/>
                </a:solidFill>
                <a:effectLst/>
                <a:latin typeface="+mj-lt"/>
                <a:ea typeface="Times New Roman" panose="02020603050405020304" pitchFamily="18" charset="0"/>
                <a:cs typeface="Times New Roman" panose="02020603050405020304" pitchFamily="18" charset="0"/>
              </a:rPr>
              <a:t> dùng mùi, nước tiểu, phân, ... để đánh dấu lãnh thổ của mình và cảnh báo các loài khác không được xâm nhập</a:t>
            </a:r>
            <a:r>
              <a:rPr lang="vi-VN" sz="2000" b="1">
                <a:solidFill>
                  <a:srgbClr val="242424"/>
                </a:solidFill>
                <a:effectLst/>
                <a:latin typeface="+mj-lt"/>
                <a:ea typeface="Times New Roman" panose="02020603050405020304" pitchFamily="18" charset="0"/>
                <a:cs typeface="Times New Roman" panose="02020603050405020304" pitchFamily="18" charset="0"/>
              </a:rPr>
              <a:t>.</a:t>
            </a:r>
            <a:r>
              <a:rPr lang="vi-VN" sz="2000" b="1" spc="35">
                <a:solidFill>
                  <a:srgbClr val="242424"/>
                </a:solidFill>
                <a:effectLst/>
                <a:latin typeface="+mj-lt"/>
                <a:ea typeface="Times New Roman" panose="02020603050405020304" pitchFamily="18" charset="0"/>
                <a:cs typeface="Times New Roman" panose="02020603050405020304" pitchFamily="18" charset="0"/>
              </a:rPr>
              <a:t> Khi có đối tượng xâm nhập lãnh thổ, chúng có thể chiến đấu quyết liệt để bảo vệ.</a:t>
            </a:r>
            <a:endParaRPr lang="vi-VN" sz="2000" b="1">
              <a:effectLst/>
              <a:latin typeface="+mj-lt"/>
              <a:ea typeface="Times New Roman" panose="02020603050405020304" pitchFamily="18" charset="0"/>
            </a:endParaRPr>
          </a:p>
        </p:txBody>
      </p:sp>
      <p:sp>
        <p:nvSpPr>
          <p:cNvPr id="15" name="TextBox 14">
            <a:extLst>
              <a:ext uri="{FF2B5EF4-FFF2-40B4-BE49-F238E27FC236}">
                <a16:creationId xmlns:a16="http://schemas.microsoft.com/office/drawing/2014/main" xmlns="" id="{D4299D2A-39AA-5463-0503-CE7A87A14C4F}"/>
              </a:ext>
            </a:extLst>
          </p:cNvPr>
          <p:cNvSpPr txBox="1"/>
          <p:nvPr/>
        </p:nvSpPr>
        <p:spPr>
          <a:xfrm>
            <a:off x="653143" y="2156251"/>
            <a:ext cx="2975428"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 HS đọc mục em có biết SGK trang 134</a:t>
            </a:r>
            <a:endParaRPr lang="vi-VN" sz="2400">
              <a:latin typeface="Times New Roman" panose="02020603050405020304" pitchFamily="18" charset="0"/>
              <a:cs typeface="Times New Roman" panose="02020603050405020304" pitchFamily="18" charset="0"/>
            </a:endParaRPr>
          </a:p>
        </p:txBody>
      </p:sp>
      <p:pic>
        <p:nvPicPr>
          <p:cNvPr id="9221" name="Picture 5" descr="Hình ảnh nam học sinh nhí ngồi đọc sách - PNG">
            <a:extLst>
              <a:ext uri="{FF2B5EF4-FFF2-40B4-BE49-F238E27FC236}">
                <a16:creationId xmlns:a16="http://schemas.microsoft.com/office/drawing/2014/main" xmlns="" id="{08B0C31D-414C-5E3C-3B04-E6A39F343F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4169" y="1851451"/>
            <a:ext cx="2519831" cy="291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30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1BE962AD-5E69-284C-700D-858C740F2549}"/>
              </a:ext>
            </a:extLst>
          </p:cNvPr>
          <p:cNvSpPr txBox="1"/>
          <p:nvPr/>
        </p:nvSpPr>
        <p:spPr>
          <a:xfrm>
            <a:off x="878114" y="174171"/>
            <a:ext cx="3360057" cy="461665"/>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HS thảo luận theo cặp đôi</a:t>
            </a:r>
            <a:endParaRPr lang="vi-VN" sz="240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F1DB72C5-D14F-3F7F-E388-07ED05122B2A}"/>
              </a:ext>
            </a:extLst>
          </p:cNvPr>
          <p:cNvGraphicFramePr>
            <a:graphicFrameLocks noGrp="1"/>
          </p:cNvGraphicFramePr>
          <p:nvPr>
            <p:extLst>
              <p:ext uri="{D42A27DB-BD31-4B8C-83A1-F6EECF244321}">
                <p14:modId xmlns:p14="http://schemas.microsoft.com/office/powerpoint/2010/main" val="2155158293"/>
              </p:ext>
            </p:extLst>
          </p:nvPr>
        </p:nvGraphicFramePr>
        <p:xfrm>
          <a:off x="222340" y="635835"/>
          <a:ext cx="4683491" cy="4549141"/>
        </p:xfrm>
        <a:graphic>
          <a:graphicData uri="http://schemas.openxmlformats.org/drawingml/2006/table">
            <a:tbl>
              <a:tblPr firstRow="1" firstCol="1" bandRow="1">
                <a:tableStyleId>{798A2AAB-B7F0-4733-8D74-AA4F2597F492}</a:tableStyleId>
              </a:tblPr>
              <a:tblGrid>
                <a:gridCol w="1974651">
                  <a:extLst>
                    <a:ext uri="{9D8B030D-6E8A-4147-A177-3AD203B41FA5}">
                      <a16:colId xmlns:a16="http://schemas.microsoft.com/office/drawing/2014/main" xmlns="" val="1550879453"/>
                    </a:ext>
                  </a:extLst>
                </a:gridCol>
                <a:gridCol w="781827">
                  <a:extLst>
                    <a:ext uri="{9D8B030D-6E8A-4147-A177-3AD203B41FA5}">
                      <a16:colId xmlns:a16="http://schemas.microsoft.com/office/drawing/2014/main" xmlns="" val="617543573"/>
                    </a:ext>
                  </a:extLst>
                </a:gridCol>
                <a:gridCol w="765948">
                  <a:extLst>
                    <a:ext uri="{9D8B030D-6E8A-4147-A177-3AD203B41FA5}">
                      <a16:colId xmlns:a16="http://schemas.microsoft.com/office/drawing/2014/main" xmlns="" val="1105684060"/>
                    </a:ext>
                  </a:extLst>
                </a:gridCol>
                <a:gridCol w="1161065">
                  <a:extLst>
                    <a:ext uri="{9D8B030D-6E8A-4147-A177-3AD203B41FA5}">
                      <a16:colId xmlns:a16="http://schemas.microsoft.com/office/drawing/2014/main" xmlns="" val="280745210"/>
                    </a:ext>
                  </a:extLst>
                </a:gridCol>
              </a:tblGrid>
              <a:tr h="1575817">
                <a:tc>
                  <a:txBody>
                    <a:bodyPr/>
                    <a:lstStyle/>
                    <a:p>
                      <a:pPr algn="ctr"/>
                      <a:r>
                        <a:rPr lang="en-US" sz="2000">
                          <a:effectLst/>
                          <a:latin typeface="Times New Roman" panose="02020603050405020304" pitchFamily="18" charset="0"/>
                          <a:cs typeface="Times New Roman" panose="02020603050405020304" pitchFamily="18" charset="0"/>
                        </a:rPr>
                        <a:t>Tiêu chí so sánh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bẩm sinh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học được</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Ý nghĩa</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4640474"/>
                  </a:ext>
                </a:extLst>
              </a:tr>
              <a:tr h="393954">
                <a:tc>
                  <a:txBody>
                    <a:bodyPr/>
                    <a:lstStyle/>
                    <a:p>
                      <a:pPr algn="just"/>
                      <a:r>
                        <a:rPr lang="en-US" sz="2000">
                          <a:effectLst/>
                          <a:latin typeface="Times New Roman" panose="02020603050405020304" pitchFamily="18" charset="0"/>
                          <a:cs typeface="Times New Roman" panose="02020603050405020304" pitchFamily="18" charset="0"/>
                        </a:rPr>
                        <a:t>Chim, cá di cư</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0406851"/>
                  </a:ext>
                </a:extLst>
              </a:tr>
              <a:tr h="787908">
                <a:tc>
                  <a:txBody>
                    <a:bodyPr/>
                    <a:lstStyle/>
                    <a:p>
                      <a:pPr algn="just"/>
                      <a:r>
                        <a:rPr lang="en-US" sz="2000">
                          <a:effectLst/>
                          <a:latin typeface="Times New Roman" panose="02020603050405020304" pitchFamily="18" charset="0"/>
                          <a:cs typeface="Times New Roman" panose="02020603050405020304" pitchFamily="18" charset="0"/>
                        </a:rPr>
                        <a:t>Ong, Kiến sống thành đàn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1993117"/>
                  </a:ext>
                </a:extLst>
              </a:tr>
              <a:tr h="787908">
                <a:tc>
                  <a:txBody>
                    <a:bodyPr/>
                    <a:lstStyle/>
                    <a:p>
                      <a:pPr algn="just"/>
                      <a:r>
                        <a:rPr lang="en-US" sz="2000">
                          <a:effectLst/>
                          <a:latin typeface="Times New Roman" panose="02020603050405020304" pitchFamily="18" charset="0"/>
                          <a:cs typeface="Times New Roman" panose="02020603050405020304" pitchFamily="18" charset="0"/>
                        </a:rPr>
                        <a:t>Chó tiết nước bọt khi ngửi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9450809"/>
                  </a:ext>
                </a:extLst>
              </a:tr>
              <a:tr h="393954">
                <a:tc>
                  <a:txBody>
                    <a:bodyPr/>
                    <a:lstStyle/>
                    <a:p>
                      <a:pPr algn="just"/>
                      <a:r>
                        <a:rPr lang="en-US" sz="2000">
                          <a:effectLst/>
                          <a:latin typeface="Times New Roman" panose="02020603050405020304" pitchFamily="18" charset="0"/>
                          <a:cs typeface="Times New Roman" panose="02020603050405020304" pitchFamily="18" charset="0"/>
                        </a:rPr>
                        <a:t>Mèo rình bắt Chuột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9123124"/>
                  </a:ext>
                </a:extLst>
              </a:tr>
              <a:tr h="393954">
                <a:tc>
                  <a:txBody>
                    <a:bodyPr/>
                    <a:lstStyle/>
                    <a:p>
                      <a:pPr algn="just"/>
                      <a:r>
                        <a:rPr lang="en-US" sz="2000">
                          <a:effectLst/>
                          <a:latin typeface="Times New Roman" panose="02020603050405020304" pitchFamily="18" charset="0"/>
                          <a:cs typeface="Times New Roman" panose="02020603050405020304" pitchFamily="18" charset="0"/>
                        </a:rPr>
                        <a:t>Chim ấp trứng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2115136"/>
                  </a:ext>
                </a:extLst>
              </a:tr>
            </a:tbl>
          </a:graphicData>
        </a:graphic>
      </p:graphicFrame>
      <p:sp>
        <p:nvSpPr>
          <p:cNvPr id="4" name="Thought Bubble: Cloud 3">
            <a:extLst>
              <a:ext uri="{FF2B5EF4-FFF2-40B4-BE49-F238E27FC236}">
                <a16:creationId xmlns:a16="http://schemas.microsoft.com/office/drawing/2014/main" xmlns="" id="{DBA37F4F-FE75-A5BF-1E3D-7E2D22BE1222}"/>
              </a:ext>
            </a:extLst>
          </p:cNvPr>
          <p:cNvSpPr/>
          <p:nvPr/>
        </p:nvSpPr>
        <p:spPr>
          <a:xfrm>
            <a:off x="5254170" y="405003"/>
            <a:ext cx="3889830" cy="3164114"/>
          </a:xfrm>
          <a:prstGeom prst="cloudCallout">
            <a:avLst>
              <a:gd name="adj1" fmla="val -56654"/>
              <a:gd name="adj2" fmla="val 68922"/>
            </a:avLst>
          </a:prstGeom>
          <a:ln>
            <a:solidFill>
              <a:srgbClr val="E6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 biết những tập tính có trong Bảng 28.1 là tập tính bẩm sinh hay tập tính học được? Nêu ý nghĩa của tập tính đó đối với động vật?</a:t>
            </a:r>
            <a:endParaRPr lang="vi-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214746"/>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07D99ED4-86BF-71DF-CBEC-9A665D7628EF}"/>
              </a:ext>
            </a:extLst>
          </p:cNvPr>
          <p:cNvGraphicFramePr>
            <a:graphicFrameLocks noGrp="1"/>
          </p:cNvGraphicFramePr>
          <p:nvPr>
            <p:extLst>
              <p:ext uri="{D42A27DB-BD31-4B8C-83A1-F6EECF244321}">
                <p14:modId xmlns:p14="http://schemas.microsoft.com/office/powerpoint/2010/main" val="1825854972"/>
              </p:ext>
            </p:extLst>
          </p:nvPr>
        </p:nvGraphicFramePr>
        <p:xfrm>
          <a:off x="213755" y="281484"/>
          <a:ext cx="8668988" cy="4556760"/>
        </p:xfrm>
        <a:graphic>
          <a:graphicData uri="http://schemas.openxmlformats.org/drawingml/2006/table">
            <a:tbl>
              <a:tblPr firstRow="1" firstCol="1" bandRow="1">
                <a:tableStyleId>{798A2AAB-B7F0-4733-8D74-AA4F2597F492}</a:tableStyleId>
              </a:tblPr>
              <a:tblGrid>
                <a:gridCol w="2167016">
                  <a:extLst>
                    <a:ext uri="{9D8B030D-6E8A-4147-A177-3AD203B41FA5}">
                      <a16:colId xmlns:a16="http://schemas.microsoft.com/office/drawing/2014/main" xmlns="" val="2739068699"/>
                    </a:ext>
                  </a:extLst>
                </a:gridCol>
                <a:gridCol w="1247703">
                  <a:extLst>
                    <a:ext uri="{9D8B030D-6E8A-4147-A177-3AD203B41FA5}">
                      <a16:colId xmlns:a16="http://schemas.microsoft.com/office/drawing/2014/main" xmlns="" val="2697278845"/>
                    </a:ext>
                  </a:extLst>
                </a:gridCol>
                <a:gridCol w="1314495">
                  <a:extLst>
                    <a:ext uri="{9D8B030D-6E8A-4147-A177-3AD203B41FA5}">
                      <a16:colId xmlns:a16="http://schemas.microsoft.com/office/drawing/2014/main" xmlns="" val="1512884735"/>
                    </a:ext>
                  </a:extLst>
                </a:gridCol>
                <a:gridCol w="3939774">
                  <a:extLst>
                    <a:ext uri="{9D8B030D-6E8A-4147-A177-3AD203B41FA5}">
                      <a16:colId xmlns:a16="http://schemas.microsoft.com/office/drawing/2014/main" xmlns="" val="3621531626"/>
                    </a:ext>
                  </a:extLst>
                </a:gridCol>
              </a:tblGrid>
              <a:tr h="359610">
                <a:tc>
                  <a:txBody>
                    <a:bodyPr/>
                    <a:lstStyle/>
                    <a:p>
                      <a:pPr algn="ctr"/>
                      <a:r>
                        <a:rPr lang="en-US" sz="2300" b="1">
                          <a:effectLst/>
                          <a:latin typeface="Times New Roman" panose="02020603050405020304" pitchFamily="18" charset="0"/>
                          <a:cs typeface="Times New Roman" panose="02020603050405020304" pitchFamily="18" charset="0"/>
                        </a:rPr>
                        <a:t>Tiêu chí so sánh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bẩm sinh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học được</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Ý nghĩa</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31822247"/>
                  </a:ext>
                </a:extLst>
              </a:tr>
              <a:tr h="719221">
                <a:tc>
                  <a:txBody>
                    <a:bodyPr/>
                    <a:lstStyle/>
                    <a:p>
                      <a:pPr algn="just"/>
                      <a:r>
                        <a:rPr lang="en-US" sz="2300">
                          <a:effectLst/>
                          <a:latin typeface="Times New Roman" panose="02020603050405020304" pitchFamily="18" charset="0"/>
                          <a:cs typeface="Times New Roman" panose="02020603050405020304" pitchFamily="18" charset="0"/>
                        </a:rPr>
                        <a:t>Chim, cá di cư</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2529135"/>
                  </a:ext>
                </a:extLst>
              </a:tr>
              <a:tr h="539416">
                <a:tc>
                  <a:txBody>
                    <a:bodyPr/>
                    <a:lstStyle/>
                    <a:p>
                      <a:pPr algn="just"/>
                      <a:r>
                        <a:rPr lang="vi-VN" sz="2300">
                          <a:effectLst/>
                          <a:latin typeface="Times New Roman" panose="02020603050405020304" pitchFamily="18" charset="0"/>
                          <a:cs typeface="Times New Roman" panose="02020603050405020304" pitchFamily="18" charset="0"/>
                        </a:rPr>
                        <a:t>Ong, Kiến sống thành đàn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95775586"/>
                  </a:ext>
                </a:extLst>
              </a:tr>
              <a:tr h="539416">
                <a:tc>
                  <a:txBody>
                    <a:bodyPr/>
                    <a:lstStyle/>
                    <a:p>
                      <a:pPr algn="just"/>
                      <a:r>
                        <a:rPr lang="vi-VN" sz="2300">
                          <a:effectLst/>
                          <a:latin typeface="Times New Roman" panose="02020603050405020304" pitchFamily="18" charset="0"/>
                          <a:cs typeface="Times New Roman" panose="02020603050405020304" pitchFamily="18" charset="0"/>
                        </a:rPr>
                        <a:t>Chó tiết nước bọt khi ngửi thức ăn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1301250"/>
                  </a:ext>
                </a:extLst>
              </a:tr>
            </a:tbl>
          </a:graphicData>
        </a:graphic>
      </p:graphicFrame>
      <p:sp>
        <p:nvSpPr>
          <p:cNvPr id="4" name="TextBox 3">
            <a:extLst>
              <a:ext uri="{FF2B5EF4-FFF2-40B4-BE49-F238E27FC236}">
                <a16:creationId xmlns:a16="http://schemas.microsoft.com/office/drawing/2014/main" xmlns="" id="{DA2368E9-AB18-72A7-3358-8DFA6DE62625}"/>
              </a:ext>
            </a:extLst>
          </p:cNvPr>
          <p:cNvSpPr txBox="1"/>
          <p:nvPr/>
        </p:nvSpPr>
        <p:spPr>
          <a:xfrm>
            <a:off x="2801258" y="1766203"/>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A29C29F-CCCF-7012-5208-4C10789E8087}"/>
              </a:ext>
            </a:extLst>
          </p:cNvPr>
          <p:cNvSpPr txBox="1"/>
          <p:nvPr/>
        </p:nvSpPr>
        <p:spPr>
          <a:xfrm>
            <a:off x="2801258" y="299388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45A3E06-1D4F-0F5F-C30C-8B0641BB56D5}"/>
              </a:ext>
            </a:extLst>
          </p:cNvPr>
          <p:cNvSpPr txBox="1"/>
          <p:nvPr/>
        </p:nvSpPr>
        <p:spPr>
          <a:xfrm>
            <a:off x="4120078" y="400454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96D2BD5-7B8A-0EE6-099F-57B49C5E9271}"/>
              </a:ext>
            </a:extLst>
          </p:cNvPr>
          <p:cNvSpPr txBox="1"/>
          <p:nvPr/>
        </p:nvSpPr>
        <p:spPr>
          <a:xfrm>
            <a:off x="4949372" y="1335317"/>
            <a:ext cx="3947886" cy="1323439"/>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Thay đổi nơi sống theo mùa, tránh được các điều kiện bất lợi của môi trường sống, tìm đến nơi có điều kiện sống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A3CE4D47-2F50-719E-44B3-A8FE14D98E6C}"/>
              </a:ext>
            </a:extLst>
          </p:cNvPr>
          <p:cNvSpPr txBox="1"/>
          <p:nvPr/>
        </p:nvSpPr>
        <p:spPr>
          <a:xfrm>
            <a:off x="4949371" y="2716890"/>
            <a:ext cx="3947886" cy="1015663"/>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Đem lại lợi ích trong việc tìm mồi, tìm nơi ở và chống lại kẻ thù hiệu quả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B3D9D597-CEF3-E2F2-AA4D-7561DAF69407}"/>
              </a:ext>
            </a:extLst>
          </p:cNvPr>
          <p:cNvSpPr txBox="1"/>
          <p:nvPr/>
        </p:nvSpPr>
        <p:spPr>
          <a:xfrm>
            <a:off x="4949371" y="3790687"/>
            <a:ext cx="3947886" cy="1015663"/>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Mùi vị trong thức ăn khiến chó bị đau rát, chúng tiết ra nhiều nước bọt bể đẩy mùi vị đi khỏi miệng.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491625"/>
      </p:ext>
    </p:extLst>
  </p:cSld>
  <p:clrMapOvr>
    <a:masterClrMapping/>
  </p:clrMapOvr>
  <mc:AlternateContent xmlns:mc="http://schemas.openxmlformats.org/markup-compatibility/2006" xmlns:p14="http://schemas.microsoft.com/office/powerpoint/2010/main">
    <mc:Choice Requires="p14">
      <p:transition p14:dur="300" advClick="0">
        <p:wipe/>
      </p:transition>
    </mc:Choice>
    <mc:Fallback xmlns="">
      <p:transition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circle(in)">
                                      <p:cBhvr>
                                        <p:cTn id="3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07D99ED4-86BF-71DF-CBEC-9A665D7628EF}"/>
              </a:ext>
            </a:extLst>
          </p:cNvPr>
          <p:cNvGraphicFramePr>
            <a:graphicFrameLocks noGrp="1"/>
          </p:cNvGraphicFramePr>
          <p:nvPr>
            <p:extLst>
              <p:ext uri="{D42A27DB-BD31-4B8C-83A1-F6EECF244321}">
                <p14:modId xmlns:p14="http://schemas.microsoft.com/office/powerpoint/2010/main" val="4117855624"/>
              </p:ext>
            </p:extLst>
          </p:nvPr>
        </p:nvGraphicFramePr>
        <p:xfrm>
          <a:off x="237506" y="484688"/>
          <a:ext cx="8668988" cy="4389120"/>
        </p:xfrm>
        <a:graphic>
          <a:graphicData uri="http://schemas.openxmlformats.org/drawingml/2006/table">
            <a:tbl>
              <a:tblPr firstRow="1" firstCol="1" bandRow="1">
                <a:tableStyleId>{798A2AAB-B7F0-4733-8D74-AA4F2597F492}</a:tableStyleId>
              </a:tblPr>
              <a:tblGrid>
                <a:gridCol w="2167016">
                  <a:extLst>
                    <a:ext uri="{9D8B030D-6E8A-4147-A177-3AD203B41FA5}">
                      <a16:colId xmlns:a16="http://schemas.microsoft.com/office/drawing/2014/main" xmlns="" val="2739068699"/>
                    </a:ext>
                  </a:extLst>
                </a:gridCol>
                <a:gridCol w="1247703">
                  <a:extLst>
                    <a:ext uri="{9D8B030D-6E8A-4147-A177-3AD203B41FA5}">
                      <a16:colId xmlns:a16="http://schemas.microsoft.com/office/drawing/2014/main" xmlns="" val="2697278845"/>
                    </a:ext>
                  </a:extLst>
                </a:gridCol>
                <a:gridCol w="1314495">
                  <a:extLst>
                    <a:ext uri="{9D8B030D-6E8A-4147-A177-3AD203B41FA5}">
                      <a16:colId xmlns:a16="http://schemas.microsoft.com/office/drawing/2014/main" xmlns="" val="1512884735"/>
                    </a:ext>
                  </a:extLst>
                </a:gridCol>
                <a:gridCol w="3939774">
                  <a:extLst>
                    <a:ext uri="{9D8B030D-6E8A-4147-A177-3AD203B41FA5}">
                      <a16:colId xmlns:a16="http://schemas.microsoft.com/office/drawing/2014/main" xmlns="" val="3621531626"/>
                    </a:ext>
                  </a:extLst>
                </a:gridCol>
              </a:tblGrid>
              <a:tr h="359610">
                <a:tc>
                  <a:txBody>
                    <a:bodyPr/>
                    <a:lstStyle/>
                    <a:p>
                      <a:pPr algn="ctr"/>
                      <a:r>
                        <a:rPr lang="en-US" sz="2400" b="1">
                          <a:effectLst/>
                          <a:latin typeface="Times New Roman" panose="02020603050405020304" pitchFamily="18" charset="0"/>
                          <a:cs typeface="Times New Roman" panose="02020603050405020304" pitchFamily="18" charset="0"/>
                        </a:rPr>
                        <a:t>Tiêu chí so sánh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bẩm sinh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học được</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Ý nghĩa</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31822247"/>
                  </a:ext>
                </a:extLst>
              </a:tr>
              <a:tr h="359610">
                <a:tc>
                  <a:txBody>
                    <a:bodyPr/>
                    <a:lstStyle/>
                    <a:p>
                      <a:pPr algn="just"/>
                      <a:r>
                        <a:rPr lang="en-US" sz="2400">
                          <a:effectLst/>
                          <a:latin typeface="Times New Roman" panose="02020603050405020304" pitchFamily="18" charset="0"/>
                          <a:cs typeface="Times New Roman" panose="02020603050405020304" pitchFamily="18" charset="0"/>
                        </a:rPr>
                        <a:t>Mèo rình bắt Chuột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76514393"/>
                  </a:ext>
                </a:extLst>
              </a:tr>
              <a:tr h="89902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cs typeface="Times New Roman" panose="02020603050405020304" pitchFamily="18" charset="0"/>
                        </a:rPr>
                        <a:t>Chim ấp trứng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r>
                        <a:rPr lang="vi-VN"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78204693"/>
                  </a:ext>
                </a:extLst>
              </a:tr>
            </a:tbl>
          </a:graphicData>
        </a:graphic>
      </p:graphicFrame>
      <p:sp>
        <p:nvSpPr>
          <p:cNvPr id="4" name="TextBox 3">
            <a:extLst>
              <a:ext uri="{FF2B5EF4-FFF2-40B4-BE49-F238E27FC236}">
                <a16:creationId xmlns:a16="http://schemas.microsoft.com/office/drawing/2014/main" xmlns="" id="{1B4E873E-1E58-28D8-A0C3-8F83C669CB46}"/>
              </a:ext>
            </a:extLst>
          </p:cNvPr>
          <p:cNvSpPr txBox="1"/>
          <p:nvPr/>
        </p:nvSpPr>
        <p:spPr>
          <a:xfrm>
            <a:off x="2797300" y="3394147"/>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E59A40B-B22E-A798-A858-2BF8C16166F7}"/>
              </a:ext>
            </a:extLst>
          </p:cNvPr>
          <p:cNvSpPr txBox="1"/>
          <p:nvPr/>
        </p:nvSpPr>
        <p:spPr>
          <a:xfrm>
            <a:off x="4078516" y="186675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51C963E-28F2-F798-5BB1-B96DC2CC02E7}"/>
              </a:ext>
            </a:extLst>
          </p:cNvPr>
          <p:cNvSpPr txBox="1"/>
          <p:nvPr/>
        </p:nvSpPr>
        <p:spPr>
          <a:xfrm>
            <a:off x="2784764" y="191448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49EC1F0-78FA-7ACF-9A7D-6FC600D1CDD4}"/>
              </a:ext>
            </a:extLst>
          </p:cNvPr>
          <p:cNvSpPr txBox="1"/>
          <p:nvPr/>
        </p:nvSpPr>
        <p:spPr>
          <a:xfrm>
            <a:off x="4958608" y="1773540"/>
            <a:ext cx="3947886" cy="83099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Kiếm mồi, đuổi bắt, thách thức</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243B0DB0-B2B4-2EB5-CC4D-D13676D5C334}"/>
              </a:ext>
            </a:extLst>
          </p:cNvPr>
          <p:cNvSpPr txBox="1"/>
          <p:nvPr/>
        </p:nvSpPr>
        <p:spPr>
          <a:xfrm>
            <a:off x="4958608" y="2811435"/>
            <a:ext cx="3947886" cy="1938992"/>
          </a:xfrm>
          <a:prstGeom prst="rect">
            <a:avLst/>
          </a:prstGeom>
          <a:noFill/>
        </p:spPr>
        <p:txBody>
          <a:bodyPr wrap="square" rtlCol="0">
            <a:spAutoFit/>
          </a:bodyPr>
          <a:lstStyle/>
          <a:p>
            <a:pPr lvl="0" algn="just">
              <a:defRPr/>
            </a:pPr>
            <a:r>
              <a:rPr lang="vi-VN" sz="2400">
                <a:latin typeface="Times New Roman" panose="02020603050405020304" pitchFamily="18" charset="0"/>
                <a:cs typeface="Times New Roman" panose="02020603050405020304" pitchFamily="18" charset="0"/>
              </a:rPr>
              <a:t>Giúp cho phôi bên trong phát triển, nếu phôi bên trong trứng đã được thụ tinh thì sau một thời gian ấp phôi sẻ phát triển và nở thành con non.</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99915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7"/>
          <p:cNvGrpSpPr/>
          <p:nvPr/>
        </p:nvGrpSpPr>
        <p:grpSpPr>
          <a:xfrm>
            <a:off x="992755" y="324711"/>
            <a:ext cx="7158440" cy="921454"/>
            <a:chOff x="7728915" y="2370420"/>
            <a:chExt cx="1034472" cy="222546"/>
          </a:xfrm>
        </p:grpSpPr>
        <p:sp>
          <p:nvSpPr>
            <p:cNvPr id="918" name="Google Shape;918;p37"/>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7"/>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7"/>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7"/>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7"/>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7"/>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7"/>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25" name="Google Shape;925;p37"/>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KHỞI ĐỘNG</a:t>
            </a:r>
            <a:endParaRPr sz="3200" b="1" dirty="0">
              <a:solidFill>
                <a:schemeClr val="tx1">
                  <a:lumMod val="75000"/>
                  <a:lumOff val="25000"/>
                </a:schemeClr>
              </a:solidFill>
              <a:latin typeface="+mj-lt"/>
            </a:endParaRPr>
          </a:p>
        </p:txBody>
      </p:sp>
      <p:sp>
        <p:nvSpPr>
          <p:cNvPr id="4" name="Rectangle: Rounded Corners 3">
            <a:extLst>
              <a:ext uri="{FF2B5EF4-FFF2-40B4-BE49-F238E27FC236}">
                <a16:creationId xmlns:a16="http://schemas.microsoft.com/office/drawing/2014/main" xmlns="" id="{21BF2481-B766-49BC-B32E-E8A968C2371D}"/>
              </a:ext>
            </a:extLst>
          </p:cNvPr>
          <p:cNvSpPr/>
          <p:nvPr/>
        </p:nvSpPr>
        <p:spPr>
          <a:xfrm>
            <a:off x="1061516" y="1498919"/>
            <a:ext cx="3211205" cy="6188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003849"/>
                </a:solidFill>
              </a:rPr>
              <a:t>Quan sát hình ảnh và cho biết:</a:t>
            </a:r>
            <a:endParaRPr lang="en-US" sz="2200" dirty="0">
              <a:solidFill>
                <a:schemeClr val="tx1">
                  <a:lumMod val="75000"/>
                  <a:lumOff val="25000"/>
                </a:schemeClr>
              </a:solidFill>
            </a:endParaRPr>
          </a:p>
        </p:txBody>
      </p:sp>
      <p:sp>
        <p:nvSpPr>
          <p:cNvPr id="15" name="Rectangle: Rounded Corners 14">
            <a:extLst>
              <a:ext uri="{FF2B5EF4-FFF2-40B4-BE49-F238E27FC236}">
                <a16:creationId xmlns:a16="http://schemas.microsoft.com/office/drawing/2014/main" xmlns="" id="{70CE7FEA-C71E-4081-91ED-47B2823B1BDD}"/>
              </a:ext>
            </a:extLst>
          </p:cNvPr>
          <p:cNvSpPr/>
          <p:nvPr/>
        </p:nvSpPr>
        <p:spPr>
          <a:xfrm>
            <a:off x="1281770" y="2569633"/>
            <a:ext cx="2979784" cy="181971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Hoạt động của Mèo và chuột có gọi là cảm ứng không? Vì sao?</a:t>
            </a:r>
            <a:endParaRPr lang="vi-VN" sz="2800">
              <a:solidFill>
                <a:schemeClr val="tx1"/>
              </a:solidFill>
              <a:latin typeface="Times New Roman" panose="02020603050405020304" pitchFamily="18" charset="0"/>
              <a:cs typeface="Times New Roman" panose="02020603050405020304" pitchFamily="18" charset="0"/>
            </a:endParaRPr>
          </a:p>
        </p:txBody>
      </p:sp>
      <p:pic>
        <p:nvPicPr>
          <p:cNvPr id="17" name="Picture 14">
            <a:extLst>
              <a:ext uri="{FF2B5EF4-FFF2-40B4-BE49-F238E27FC236}">
                <a16:creationId xmlns:a16="http://schemas.microsoft.com/office/drawing/2014/main" xmlns="" id="{EA989785-12DD-49FD-8A43-640B05560DC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1080585">
            <a:off x="3874111" y="1172083"/>
            <a:ext cx="703969" cy="769748"/>
          </a:xfrm>
          <a:prstGeom prst="rect">
            <a:avLst/>
          </a:prstGeom>
        </p:spPr>
      </p:pic>
      <p:pic>
        <p:nvPicPr>
          <p:cNvPr id="19" name="image1131.jpeg">
            <a:extLst>
              <a:ext uri="{FF2B5EF4-FFF2-40B4-BE49-F238E27FC236}">
                <a16:creationId xmlns:a16="http://schemas.microsoft.com/office/drawing/2014/main" xmlns="" id="{E85CAA84-0CCD-BF1F-1C30-C16FD10FEA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1" y="1498919"/>
            <a:ext cx="4355432" cy="30008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99"/>
                                          </p:stCondLst>
                                        </p:cTn>
                                        <p:tgtEl>
                                          <p:spTgt spid="9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9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3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3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 grpId="0"/>
      <p:bldP spid="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89A923E9-DEB9-33BD-F07F-AE4E421CBF08}"/>
              </a:ext>
            </a:extLst>
          </p:cNvPr>
          <p:cNvSpPr txBox="1"/>
          <p:nvPr/>
        </p:nvSpPr>
        <p:spPr>
          <a:xfrm>
            <a:off x="283028" y="139803"/>
            <a:ext cx="8577943" cy="1200329"/>
          </a:xfrm>
          <a:prstGeom prst="rect">
            <a:avLst/>
          </a:prstGeom>
          <a:solidFill>
            <a:schemeClr val="bg1"/>
          </a:solidFill>
        </p:spPr>
        <p:txBody>
          <a:bodyPr wrap="square">
            <a:spAutoFit/>
          </a:bodyPr>
          <a:lstStyle/>
          <a:p>
            <a:pPr algn="just"/>
            <a:r>
              <a:rPr lang="en-US" sz="24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HS quan sát hình ảnh một số tập tính của một số loài động vật ở địa phương và một số loài động vật khác. Sau đó, ghi chép thông tin về tập tính của động vật quan sát được theo mẫu bảng 28.2.</a:t>
            </a:r>
            <a:endParaRPr lang="vi-VN" sz="24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5C1A471B-7A7B-6572-7CC5-F02AA72ECC4D}"/>
              </a:ext>
            </a:extLst>
          </p:cNvPr>
          <p:cNvGraphicFramePr>
            <a:graphicFrameLocks noGrp="1"/>
          </p:cNvGraphicFramePr>
          <p:nvPr>
            <p:extLst>
              <p:ext uri="{D42A27DB-BD31-4B8C-83A1-F6EECF244321}">
                <p14:modId xmlns:p14="http://schemas.microsoft.com/office/powerpoint/2010/main" val="18763447"/>
              </p:ext>
            </p:extLst>
          </p:nvPr>
        </p:nvGraphicFramePr>
        <p:xfrm>
          <a:off x="1190171" y="1910715"/>
          <a:ext cx="6328226" cy="1828800"/>
        </p:xfrm>
        <a:graphic>
          <a:graphicData uri="http://schemas.openxmlformats.org/drawingml/2006/table">
            <a:tbl>
              <a:tblPr firstRow="1" firstCol="1" bandRow="1">
                <a:tableStyleId>{798A2AAB-B7F0-4733-8D74-AA4F2597F492}</a:tableStyleId>
              </a:tblPr>
              <a:tblGrid>
                <a:gridCol w="1683658">
                  <a:extLst>
                    <a:ext uri="{9D8B030D-6E8A-4147-A177-3AD203B41FA5}">
                      <a16:colId xmlns:a16="http://schemas.microsoft.com/office/drawing/2014/main" xmlns="" val="1306458768"/>
                    </a:ext>
                  </a:extLst>
                </a:gridCol>
                <a:gridCol w="1973942">
                  <a:extLst>
                    <a:ext uri="{9D8B030D-6E8A-4147-A177-3AD203B41FA5}">
                      <a16:colId xmlns:a16="http://schemas.microsoft.com/office/drawing/2014/main" xmlns="" val="3946404894"/>
                    </a:ext>
                  </a:extLst>
                </a:gridCol>
                <a:gridCol w="2670626">
                  <a:extLst>
                    <a:ext uri="{9D8B030D-6E8A-4147-A177-3AD203B41FA5}">
                      <a16:colId xmlns:a16="http://schemas.microsoft.com/office/drawing/2014/main" xmlns="" val="633867803"/>
                    </a:ext>
                  </a:extLst>
                </a:gridCol>
              </a:tblGrid>
              <a:tr h="0">
                <a:tc>
                  <a:txBody>
                    <a:bodyPr/>
                    <a:lstStyle/>
                    <a:p>
                      <a:pPr algn="ctr"/>
                      <a:r>
                        <a:rPr lang="en-US" sz="2400" b="1">
                          <a:effectLst/>
                          <a:latin typeface="Times New Roman" panose="02020603050405020304" pitchFamily="18" charset="0"/>
                          <a:cs typeface="Times New Roman" panose="02020603050405020304" pitchFamily="18" charset="0"/>
                        </a:rPr>
                        <a:t>Tên động vật</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Tên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Cách thể hiện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3873606"/>
                  </a:ext>
                </a:extLst>
              </a:tr>
              <a:tr h="0">
                <a:tc>
                  <a:txBody>
                    <a:bodyPr/>
                    <a:lstStyle/>
                    <a:p>
                      <a:pPr algn="just"/>
                      <a:r>
                        <a:rPr lang="en-US" sz="2400">
                          <a:effectLst/>
                          <a:latin typeface="Times New Roman" panose="02020603050405020304" pitchFamily="18" charset="0"/>
                          <a:cs typeface="Times New Roman" panose="02020603050405020304" pitchFamily="18" charset="0"/>
                        </a:rPr>
                        <a:t>Con hổ</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Săn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Ẩn nấp rình mồi, rượt mồi, vồ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6816707"/>
                  </a:ext>
                </a:extLst>
              </a:tr>
              <a:tr h="0">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5280617"/>
                  </a:ext>
                </a:extLst>
              </a:tr>
            </a:tbl>
          </a:graphicData>
        </a:graphic>
      </p:graphicFrame>
    </p:spTree>
    <p:extLst>
      <p:ext uri="{BB962C8B-B14F-4D97-AF65-F5344CB8AC3E}">
        <p14:creationId xmlns:p14="http://schemas.microsoft.com/office/powerpoint/2010/main" val="2863126908"/>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ập tính của kiến - Luật Hoàng Phi">
            <a:extLst>
              <a:ext uri="{FF2B5EF4-FFF2-40B4-BE49-F238E27FC236}">
                <a16:creationId xmlns:a16="http://schemas.microsoft.com/office/drawing/2014/main" xmlns="" id="{06ACC46A-8429-DD1A-11D0-5C28B21CCA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6343"/>
            <a:ext cx="2857500" cy="35433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ư tử sống ở đâu? Các loài, tuổi thọ, đặc điểm và tập tính - IAS Links">
            <a:extLst>
              <a:ext uri="{FF2B5EF4-FFF2-40B4-BE49-F238E27FC236}">
                <a16:creationId xmlns:a16="http://schemas.microsoft.com/office/drawing/2014/main" xmlns="" id="{21294AF2-224E-1B49-CC6D-04797D95C4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7499" y="856344"/>
            <a:ext cx="3180443"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ập tính sinh sản thú vị của loài gà - Hanoi1000">
            <a:extLst>
              <a:ext uri="{FF2B5EF4-FFF2-40B4-BE49-F238E27FC236}">
                <a16:creationId xmlns:a16="http://schemas.microsoft.com/office/drawing/2014/main" xmlns="" id="{505D71C6-1BA4-0500-D265-C8A21A52D7F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37943" y="856344"/>
            <a:ext cx="3106057"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242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9A46AA7D-702F-434C-0576-203F01524130}"/>
              </a:ext>
            </a:extLst>
          </p:cNvPr>
          <p:cNvSpPr txBox="1"/>
          <p:nvPr/>
        </p:nvSpPr>
        <p:spPr>
          <a:xfrm>
            <a:off x="551543" y="608899"/>
            <a:ext cx="647337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đọc mục II SGK trang 134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xmlns="" id="{DDCBB141-2587-9D00-D658-41BDAA45FEC7}"/>
              </a:ext>
            </a:extLst>
          </p:cNvPr>
          <p:cNvSpPr txBox="1"/>
          <p:nvPr/>
        </p:nvSpPr>
        <p:spPr>
          <a:xfrm>
            <a:off x="551543" y="979367"/>
            <a:ext cx="7532913" cy="830997"/>
          </a:xfrm>
          <a:prstGeom prst="rect">
            <a:avLst/>
          </a:prstGeom>
          <a:noFill/>
        </p:spPr>
        <p:txBody>
          <a:bodyPr wrap="square">
            <a:spAutoFit/>
          </a:bodyPr>
          <a:lstStyle/>
          <a:p>
            <a:pPr algn="just"/>
            <a:r>
              <a:rPr lang="en-US" sz="2400" b="1" i="1">
                <a:effectLst/>
                <a:latin typeface="Times New Roman" panose="02020603050405020304" pitchFamily="18" charset="0"/>
                <a:ea typeface="Arial" panose="020B0604020202020204" pitchFamily="34" charset="0"/>
                <a:cs typeface="Times New Roman" panose="02020603050405020304" pitchFamily="18" charset="0"/>
              </a:rPr>
              <a:t>? Nêu một số ứng dụng hiểu biết về tập tính của động vật vào thực tiễn?</a:t>
            </a:r>
            <a:endParaRPr lang="vi-VN" sz="2400" b="1" i="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Giá huấn luyện chó ở TPHCM (chi phí trọn gói A-Z) cho hơn 40 giống chó">
            <a:extLst>
              <a:ext uri="{FF2B5EF4-FFF2-40B4-BE49-F238E27FC236}">
                <a16:creationId xmlns:a16="http://schemas.microsoft.com/office/drawing/2014/main" xmlns="" id="{49188475-726B-CA4C-A375-74878600FF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43" y="1868420"/>
            <a:ext cx="3532634" cy="23550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xmlns=""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 chó đi săn, bắt kẻ gian, phát hiện ma túy</a:t>
            </a:r>
            <a:endParaRPr lang="vi-VN" sz="1800" b="1">
              <a:latin typeface="Times New Roman" panose="02020603050405020304" pitchFamily="18" charset="0"/>
              <a:cs typeface="Times New Roman" panose="02020603050405020304" pitchFamily="18" charset="0"/>
            </a:endParaRPr>
          </a:p>
        </p:txBody>
      </p:sp>
      <p:pic>
        <p:nvPicPr>
          <p:cNvPr id="15364" name="Picture 4" descr="Bù nhìn là gì? | Lazi.vn - Cộng đồng Tri thức &amp; Giáo dục">
            <a:extLst>
              <a:ext uri="{FF2B5EF4-FFF2-40B4-BE49-F238E27FC236}">
                <a16:creationId xmlns:a16="http://schemas.microsoft.com/office/drawing/2014/main" xmlns="" id="{EC54F1FD-EAC5-D1F5-4CE5-494AB9C9FD5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9824" y="1888171"/>
            <a:ext cx="3553789" cy="242872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bù nhìn ở ruộng nương để đuổi chim phá hại mùa màng</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3870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additive="base">
                                        <p:cTn id="18" dur="500" fill="hold"/>
                                        <p:tgtEl>
                                          <p:spTgt spid="15362"/>
                                        </p:tgtEl>
                                        <p:attrNameLst>
                                          <p:attrName>ppt_x</p:attrName>
                                        </p:attrNameLst>
                                      </p:cBhvr>
                                      <p:tavLst>
                                        <p:tav tm="0">
                                          <p:val>
                                            <p:strVal val="#ppt_x"/>
                                          </p:val>
                                        </p:tav>
                                        <p:tav tm="100000">
                                          <p:val>
                                            <p:strVal val="#ppt_x"/>
                                          </p:val>
                                        </p:tav>
                                      </p:tavLst>
                                    </p:anim>
                                    <p:anim calcmode="lin" valueType="num">
                                      <p:cBhvr additive="base">
                                        <p:cTn id="19" dur="500" fill="hold"/>
                                        <p:tgtEl>
                                          <p:spTgt spid="1536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fade">
                                      <p:cBhvr>
                                        <p:cTn id="28" dur="1000"/>
                                        <p:tgtEl>
                                          <p:spTgt spid="15364"/>
                                        </p:tgtEl>
                                      </p:cBhvr>
                                    </p:animEffect>
                                    <p:anim calcmode="lin" valueType="num">
                                      <p:cBhvr>
                                        <p:cTn id="29" dur="1000" fill="hold"/>
                                        <p:tgtEl>
                                          <p:spTgt spid="15364"/>
                                        </p:tgtEl>
                                        <p:attrNameLst>
                                          <p:attrName>ppt_x</p:attrName>
                                        </p:attrNameLst>
                                      </p:cBhvr>
                                      <p:tavLst>
                                        <p:tav tm="0">
                                          <p:val>
                                            <p:strVal val="#ppt_x"/>
                                          </p:val>
                                        </p:tav>
                                        <p:tav tm="100000">
                                          <p:val>
                                            <p:strVal val="#ppt_x"/>
                                          </p:val>
                                        </p:tav>
                                      </p:tavLst>
                                    </p:anim>
                                    <p:anim calcmode="lin" valueType="num">
                                      <p:cBhvr>
                                        <p:cTn id="30" dur="1000" fill="hold"/>
                                        <p:tgtEl>
                                          <p:spTgt spid="153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xmlns=""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770" y="828675"/>
            <a:ext cx="3931943" cy="319178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xmlns=""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2287" y="828675"/>
            <a:ext cx="3931943" cy="319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225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fade">
                                      <p:cBhvr>
                                        <p:cTn id="16"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0FE6C79A-D0CB-EB72-D752-47E0B3178569}"/>
              </a:ext>
            </a:extLst>
          </p:cNvPr>
          <p:cNvSpPr txBox="1"/>
          <p:nvPr/>
        </p:nvSpPr>
        <p:spPr>
          <a:xfrm>
            <a:off x="349770" y="4005799"/>
            <a:ext cx="2944973" cy="923330"/>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0C769906-3B19-E273-8581-7BA566723543}"/>
              </a:ext>
            </a:extLst>
          </p:cNvPr>
          <p:cNvSpPr txBox="1"/>
          <p:nvPr/>
        </p:nvSpPr>
        <p:spPr>
          <a:xfrm>
            <a:off x="3410861" y="4005799"/>
            <a:ext cx="2699655"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xmlns=""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770" y="828675"/>
            <a:ext cx="2944973"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xmlns=""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10862" y="828675"/>
            <a:ext cx="2699655"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TOP 8 giống Chó chăn cừu Nổi tiếng &amp; Phổ Biến Nhất Thế giới">
            <a:extLst>
              <a:ext uri="{FF2B5EF4-FFF2-40B4-BE49-F238E27FC236}">
                <a16:creationId xmlns:a16="http://schemas.microsoft.com/office/drawing/2014/main" xmlns="" id="{C413DD49-FBA8-7B09-E373-409443C22B6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5657" y="828675"/>
            <a:ext cx="2628900" cy="3032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0BCF8411-3780-C745-16A7-9750550D7CC7}"/>
              </a:ext>
            </a:extLst>
          </p:cNvPr>
          <p:cNvSpPr txBox="1"/>
          <p:nvPr/>
        </p:nvSpPr>
        <p:spPr>
          <a:xfrm>
            <a:off x="6255658" y="4005799"/>
            <a:ext cx="2628900"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Huấn luyện chó chăn cừu</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024889"/>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410"/>
                                        </p:tgtEl>
                                        <p:attrNameLst>
                                          <p:attrName>style.visibility</p:attrName>
                                        </p:attrNameLst>
                                      </p:cBhvr>
                                      <p:to>
                                        <p:strVal val="visible"/>
                                      </p:to>
                                    </p:set>
                                    <p:animEffect transition="in" filter="wipe(down)">
                                      <p:cBhvr>
                                        <p:cTn id="29" dur="500"/>
                                        <p:tgtEl>
                                          <p:spTgt spid="174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0FE6C79A-D0CB-EB72-D752-47E0B3178569}"/>
              </a:ext>
            </a:extLst>
          </p:cNvPr>
          <p:cNvSpPr txBox="1"/>
          <p:nvPr/>
        </p:nvSpPr>
        <p:spPr>
          <a:xfrm>
            <a:off x="348343" y="552852"/>
            <a:ext cx="581880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13EC1AF4-9A71-12C2-55B8-11C90E7F0021}"/>
              </a:ext>
            </a:extLst>
          </p:cNvPr>
          <p:cNvSpPr txBox="1"/>
          <p:nvPr/>
        </p:nvSpPr>
        <p:spPr>
          <a:xfrm>
            <a:off x="1161143" y="1216821"/>
            <a:ext cx="6299200" cy="3046988"/>
          </a:xfrm>
          <a:prstGeom prst="rect">
            <a:avLst/>
          </a:prstGeom>
          <a:noFill/>
        </p:spPr>
        <p:txBody>
          <a:bodyPr wrap="square">
            <a:spAutoFit/>
          </a:bodyPr>
          <a:lstStyle/>
          <a:p>
            <a:pPr algn="just"/>
            <a:r>
              <a:rPr lang="vi-VN" sz="2400">
                <a:effectLst/>
                <a:latin typeface="+mj-lt"/>
                <a:ea typeface="Arial" panose="020B0604020202020204" pitchFamily="34" charset="0"/>
                <a:cs typeface="Times New Roman" panose="02020603050405020304" pitchFamily="18" charset="0"/>
              </a:rPr>
              <a:t>? Nêu cơ sở của việc ghi âm tiếng mèo để đuổi chuột?</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ta có thể dùng biện pháp bẫy đèn ban đêm diệt côn trùng có hại?</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dân miền biển thường câu Mực vào ban đêm?</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Người ta dạy Chó nghiệp vụ dựa trên cơ sở khoa học nào?</a:t>
            </a:r>
            <a:endParaRPr lang="vi-VN" sz="24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712035"/>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pic>
        <p:nvPicPr>
          <p:cNvPr id="25604" name="Picture 4" descr="Tiếng Mèo Kêu Đuổi Chuột Hiệu Quả Nhất| tiếng mèo kêu đuổi chuột [MỚI CẬP  NHẬT] - TƯ VẤN SINH VIÊN HCM">
            <a:extLst>
              <a:ext uri="{FF2B5EF4-FFF2-40B4-BE49-F238E27FC236}">
                <a16:creationId xmlns:a16="http://schemas.microsoft.com/office/drawing/2014/main" xmlns="" id="{4E136D6E-0E26-7093-2D45-7062D66DAE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6228" y="893081"/>
            <a:ext cx="3423943" cy="3417661"/>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Côn Trùng &amp; Ánh Sáng - PestsInsider">
            <a:extLst>
              <a:ext uri="{FF2B5EF4-FFF2-40B4-BE49-F238E27FC236}">
                <a16:creationId xmlns:a16="http://schemas.microsoft.com/office/drawing/2014/main" xmlns="" id="{A0821B67-D9A4-F064-08E4-4CCF468CA3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02629" y="893082"/>
            <a:ext cx="3686629" cy="341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047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1000"/>
                                        <p:tgtEl>
                                          <p:spTgt spid="25606"/>
                                        </p:tgtEl>
                                      </p:cBhvr>
                                    </p:animEffect>
                                    <p:anim calcmode="lin" valueType="num">
                                      <p:cBhvr>
                                        <p:cTn id="14" dur="1000" fill="hold"/>
                                        <p:tgtEl>
                                          <p:spTgt spid="25606"/>
                                        </p:tgtEl>
                                        <p:attrNameLst>
                                          <p:attrName>ppt_x</p:attrName>
                                        </p:attrNameLst>
                                      </p:cBhvr>
                                      <p:tavLst>
                                        <p:tav tm="0">
                                          <p:val>
                                            <p:strVal val="#ppt_x"/>
                                          </p:val>
                                        </p:tav>
                                        <p:tav tm="100000">
                                          <p:val>
                                            <p:strVal val="#ppt_x"/>
                                          </p:val>
                                        </p:tav>
                                      </p:tavLst>
                                    </p:anim>
                                    <p:anim calcmode="lin" valueType="num">
                                      <p:cBhvr>
                                        <p:cTn id="15"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3EC1AF4-9A71-12C2-55B8-11C90E7F0021}"/>
              </a:ext>
            </a:extLst>
          </p:cNvPr>
          <p:cNvSpPr txBox="1"/>
          <p:nvPr/>
        </p:nvSpPr>
        <p:spPr>
          <a:xfrm>
            <a:off x="4296229" y="1048255"/>
            <a:ext cx="4681032" cy="3046988"/>
          </a:xfrm>
          <a:prstGeom prst="rect">
            <a:avLst/>
          </a:prstGeom>
          <a:no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de-DE" sz="2400">
                <a:effectLst/>
                <a:latin typeface="Times New Roman" panose="02020603050405020304" pitchFamily="18" charset="0"/>
                <a:ea typeface="Arial" panose="020B0604020202020204" pitchFamily="34" charset="0"/>
                <a:cs typeface="Times New Roman" panose="02020603050405020304" pitchFamily="18" charset="0"/>
              </a:rPr>
              <a:t>gười dân miền biển thường câu Mực vào ban đêm vì mực bị thu hút bởi nguồn sáng do ngư dân tạo ra. Chiếu ánh sáng xuống mặt nước, ánh đèn sẽ thu hút động vật phù du, con mồi nhỏ, các loài cá nhỏ, theo đó mực cũng sẽ bị thu hút đến tìm thức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578" name="Picture 2" descr="Trải Nghiệm Câu Mực Đêm Ở Cửa Lò">
            <a:extLst>
              <a:ext uri="{FF2B5EF4-FFF2-40B4-BE49-F238E27FC236}">
                <a16:creationId xmlns:a16="http://schemas.microsoft.com/office/drawing/2014/main" xmlns="" id="{0ABE03FB-BFDC-28A5-1774-5A50EECD89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1882" y="1048256"/>
            <a:ext cx="3839204"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069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3EC1AF4-9A71-12C2-55B8-11C90E7F0021}"/>
              </a:ext>
            </a:extLst>
          </p:cNvPr>
          <p:cNvSpPr txBox="1"/>
          <p:nvPr/>
        </p:nvSpPr>
        <p:spPr>
          <a:xfrm>
            <a:off x="4905828" y="1417588"/>
            <a:ext cx="4019029" cy="2308324"/>
          </a:xfrm>
          <a:prstGeom prst="rect">
            <a:avLst/>
          </a:prstGeom>
          <a:noFill/>
        </p:spPr>
        <p:txBody>
          <a:bodyPr wrap="square">
            <a:spAutoFit/>
          </a:bodyPr>
          <a:lstStyle/>
          <a:p>
            <a:pPr algn="just"/>
            <a:r>
              <a:rPr lang="de-DE" sz="2400">
                <a:effectLst/>
                <a:latin typeface="Times New Roman" panose="02020603050405020304" pitchFamily="18" charset="0"/>
                <a:ea typeface="Arial" panose="020B0604020202020204" pitchFamily="34" charset="0"/>
                <a:cs typeface="Times New Roman" panose="02020603050405020304" pitchFamily="18" charset="0"/>
              </a:rPr>
              <a:t>Người ta dạy Chó nghiệp vụ dựa trên cơ sở khoa học phát triển các phản xạ có điều kiện bẩm sinh và mới được hình thành, các thói quen phục tùng. Kết luận chung là sự vâng lời.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554" name="Picture 2" descr="1️⃣Trường huấn luyện chó nghiệp vụ quận 2 ⭐ TRUNG ĐỨC năm 2022">
            <a:extLst>
              <a:ext uri="{FF2B5EF4-FFF2-40B4-BE49-F238E27FC236}">
                <a16:creationId xmlns:a16="http://schemas.microsoft.com/office/drawing/2014/main" xmlns="" id="{21BDF69B-7602-94E5-B121-CE91F0F7A1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771" y="1152524"/>
            <a:ext cx="4222229"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2900"/>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xmlns="" id="{551F8F77-EC83-4B84-BC69-114415F1CA81}"/>
              </a:ext>
            </a:extLst>
          </p:cNvPr>
          <p:cNvGrpSpPr/>
          <p:nvPr/>
        </p:nvGrpSpPr>
        <p:grpSpPr>
          <a:xfrm>
            <a:off x="1196477" y="56589"/>
            <a:ext cx="6751038" cy="938596"/>
            <a:chOff x="7728915" y="2370420"/>
            <a:chExt cx="1034472" cy="222546"/>
          </a:xfrm>
        </p:grpSpPr>
        <p:sp>
          <p:nvSpPr>
            <p:cNvPr id="6" name="Google Shape;944;p39">
              <a:extLst>
                <a:ext uri="{FF2B5EF4-FFF2-40B4-BE49-F238E27FC236}">
                  <a16:creationId xmlns:a16="http://schemas.microsoft.com/office/drawing/2014/main" xmlns="" id="{A2D815FD-8FCA-4E90-BD60-302AEE1A3275}"/>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5;p39">
              <a:extLst>
                <a:ext uri="{FF2B5EF4-FFF2-40B4-BE49-F238E27FC236}">
                  <a16:creationId xmlns:a16="http://schemas.microsoft.com/office/drawing/2014/main" xmlns="" id="{CFEF2361-CCA3-4EEE-8EB1-BEA79CEC01B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6;p39">
              <a:extLst>
                <a:ext uri="{FF2B5EF4-FFF2-40B4-BE49-F238E27FC236}">
                  <a16:creationId xmlns:a16="http://schemas.microsoft.com/office/drawing/2014/main" xmlns="" id="{B8D88E5F-637F-445F-B18A-87290D3B1200}"/>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47;p39">
              <a:extLst>
                <a:ext uri="{FF2B5EF4-FFF2-40B4-BE49-F238E27FC236}">
                  <a16:creationId xmlns:a16="http://schemas.microsoft.com/office/drawing/2014/main" xmlns="" id="{5B67842C-B45F-447A-8FD9-AD7E5577B0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8;p39">
              <a:extLst>
                <a:ext uri="{FF2B5EF4-FFF2-40B4-BE49-F238E27FC236}">
                  <a16:creationId xmlns:a16="http://schemas.microsoft.com/office/drawing/2014/main" xmlns="" id="{557606F9-7311-43A7-AB7B-C3C9098BC9D2}"/>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9;p39">
              <a:extLst>
                <a:ext uri="{FF2B5EF4-FFF2-40B4-BE49-F238E27FC236}">
                  <a16:creationId xmlns:a16="http://schemas.microsoft.com/office/drawing/2014/main" xmlns="" id="{5FFA2EE9-98FD-4752-BAEB-C4FA58B726B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0;p39">
              <a:extLst>
                <a:ext uri="{FF2B5EF4-FFF2-40B4-BE49-F238E27FC236}">
                  <a16:creationId xmlns:a16="http://schemas.microsoft.com/office/drawing/2014/main" xmlns="" id="{4AF06C76-D068-428E-A9CF-19C08714BE18}"/>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925;p37">
            <a:extLst>
              <a:ext uri="{FF2B5EF4-FFF2-40B4-BE49-F238E27FC236}">
                <a16:creationId xmlns:a16="http://schemas.microsoft.com/office/drawing/2014/main" xmlns="" id="{83A7CD1D-2852-4065-8335-5BADADA53781}"/>
              </a:ext>
            </a:extLst>
          </p:cNvPr>
          <p:cNvSpPr txBox="1">
            <a:spLocks/>
          </p:cNvSpPr>
          <p:nvPr/>
        </p:nvSpPr>
        <p:spPr>
          <a:xfrm>
            <a:off x="2074049" y="147421"/>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dirty="0">
                <a:solidFill>
                  <a:schemeClr val="tx1">
                    <a:lumMod val="75000"/>
                    <a:lumOff val="25000"/>
                  </a:schemeClr>
                </a:solidFill>
                <a:latin typeface="+mj-lt"/>
              </a:rPr>
              <a:t>LUYỆN TẬP</a:t>
            </a:r>
          </a:p>
        </p:txBody>
      </p:sp>
      <p:graphicFrame>
        <p:nvGraphicFramePr>
          <p:cNvPr id="2" name="Table 1">
            <a:extLst>
              <a:ext uri="{FF2B5EF4-FFF2-40B4-BE49-F238E27FC236}">
                <a16:creationId xmlns:a16="http://schemas.microsoft.com/office/drawing/2014/main" xmlns="" id="{FF017237-74BE-EDA4-917A-E771BE9617C5}"/>
              </a:ext>
            </a:extLst>
          </p:cNvPr>
          <p:cNvGraphicFramePr>
            <a:graphicFrameLocks noGrp="1"/>
          </p:cNvGraphicFramePr>
          <p:nvPr>
            <p:extLst>
              <p:ext uri="{D42A27DB-BD31-4B8C-83A1-F6EECF244321}">
                <p14:modId xmlns:p14="http://schemas.microsoft.com/office/powerpoint/2010/main" val="2818635283"/>
              </p:ext>
            </p:extLst>
          </p:nvPr>
        </p:nvGraphicFramePr>
        <p:xfrm>
          <a:off x="116115" y="1999386"/>
          <a:ext cx="8911771" cy="2919840"/>
        </p:xfrm>
        <a:graphic>
          <a:graphicData uri="http://schemas.openxmlformats.org/drawingml/2006/table">
            <a:tbl>
              <a:tblPr firstRow="1" firstCol="1" bandRow="1">
                <a:tableStyleId>{798A2AAB-B7F0-4733-8D74-AA4F2597F492}</a:tableStyleId>
              </a:tblPr>
              <a:tblGrid>
                <a:gridCol w="2902856">
                  <a:extLst>
                    <a:ext uri="{9D8B030D-6E8A-4147-A177-3AD203B41FA5}">
                      <a16:colId xmlns:a16="http://schemas.microsoft.com/office/drawing/2014/main" xmlns="" val="207300647"/>
                    </a:ext>
                  </a:extLst>
                </a:gridCol>
                <a:gridCol w="4876800">
                  <a:extLst>
                    <a:ext uri="{9D8B030D-6E8A-4147-A177-3AD203B41FA5}">
                      <a16:colId xmlns:a16="http://schemas.microsoft.com/office/drawing/2014/main" xmlns="" val="2856687025"/>
                    </a:ext>
                  </a:extLst>
                </a:gridCol>
                <a:gridCol w="1132115">
                  <a:extLst>
                    <a:ext uri="{9D8B030D-6E8A-4147-A177-3AD203B41FA5}">
                      <a16:colId xmlns:a16="http://schemas.microsoft.com/office/drawing/2014/main" xmlns="" val="1121418914"/>
                    </a:ext>
                  </a:extLst>
                </a:gridCol>
              </a:tblGrid>
              <a:tr h="409140">
                <a:tc>
                  <a:txBody>
                    <a:bodyPr/>
                    <a:lstStyle/>
                    <a:p>
                      <a:pPr algn="ctr"/>
                      <a:r>
                        <a:rPr lang="en-US" sz="2000">
                          <a:effectLst/>
                          <a:latin typeface="Times New Roman" panose="02020603050405020304" pitchFamily="18" charset="0"/>
                          <a:cs typeface="Times New Roman" panose="02020603050405020304" pitchFamily="18" charset="0"/>
                        </a:rPr>
                        <a:t>A. Hiện tượng cảm 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B. Lợi ích đối với con người</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Đáp án</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8208016"/>
                  </a:ext>
                </a:extLst>
              </a:tr>
              <a:tr h="545519">
                <a:tc>
                  <a:txBody>
                    <a:bodyPr/>
                    <a:lstStyle/>
                    <a:p>
                      <a:pPr algn="just"/>
                      <a:r>
                        <a:rPr lang="en-US" sz="2000">
                          <a:effectLst/>
                          <a:latin typeface="Times New Roman" panose="02020603050405020304" pitchFamily="18" charset="0"/>
                          <a:cs typeface="Times New Roman" panose="02020603050405020304" pitchFamily="18" charset="0"/>
                        </a:rPr>
                        <a:t>1. Ăn ngủ đúng giờ</a:t>
                      </a:r>
                      <a:endParaRPr lang="vi-VN" sz="2000">
                        <a:effectLst/>
                        <a:latin typeface="Times New Roman" panose="02020603050405020304" pitchFamily="18" charset="0"/>
                        <a:cs typeface="Times New Roman" panose="02020603050405020304" pitchFamily="18" charset="0"/>
                      </a:endParaRPr>
                    </a:p>
                    <a:p>
                      <a:pPr algn="just"/>
                      <a:r>
                        <a:rPr lang="en-U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a. Giảm công sức kêu gọi, tránh lãng phí và quản lý được nuồn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1065087"/>
                  </a:ext>
                </a:extLst>
              </a:tr>
              <a:tr h="681900">
                <a:tc>
                  <a:txBody>
                    <a:bodyPr/>
                    <a:lstStyle/>
                    <a:p>
                      <a:pPr algn="just"/>
                      <a:r>
                        <a:rPr lang="en-US" sz="2000">
                          <a:effectLst/>
                          <a:latin typeface="Times New Roman" panose="02020603050405020304" pitchFamily="18" charset="0"/>
                          <a:cs typeface="Times New Roman" panose="02020603050405020304" pitchFamily="18" charset="0"/>
                        </a:rPr>
                        <a:t>2. Đi vệ sinh đúng chỗ</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b. Giúp vật nuôi hình thành thói quen tốt, nhờ đó chúng sinh trưởng và phát triển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5486749"/>
                  </a:ext>
                </a:extLst>
              </a:tr>
              <a:tr h="545519">
                <a:tc>
                  <a:txBody>
                    <a:bodyPr/>
                    <a:lstStyle/>
                    <a:p>
                      <a:pPr algn="just"/>
                      <a:r>
                        <a:rPr lang="en-US" sz="2000">
                          <a:effectLst/>
                          <a:latin typeface="Times New Roman" panose="02020603050405020304" pitchFamily="18" charset="0"/>
                          <a:cs typeface="Times New Roman" panose="02020603050405020304" pitchFamily="18" charset="0"/>
                        </a:rPr>
                        <a:t>3. Nghe hiệu lệnh là về chuồng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c. Hạn chế sự mất vệ sinh và giảm công sức vệ sinh chuồng trại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7772605"/>
                  </a:ext>
                </a:extLst>
              </a:tr>
              <a:tr h="545519">
                <a:tc>
                  <a:txBody>
                    <a:bodyPr/>
                    <a:lstStyle/>
                    <a:p>
                      <a:pPr algn="just"/>
                      <a:r>
                        <a:rPr lang="en-US" sz="2000">
                          <a:effectLst/>
                          <a:latin typeface="Times New Roman" panose="02020603050405020304" pitchFamily="18" charset="0"/>
                          <a:cs typeface="Times New Roman" panose="02020603050405020304" pitchFamily="18" charset="0"/>
                        </a:rPr>
                        <a:t>4. Nghe hiệu lệnh là đến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d. Giúp người chăn nuôi giảm công sức lùa vật nuôi về chồng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6073372"/>
                  </a:ext>
                </a:extLst>
              </a:tr>
            </a:tbl>
          </a:graphicData>
        </a:graphic>
      </p:graphicFrame>
      <p:sp>
        <p:nvSpPr>
          <p:cNvPr id="4" name="Rectangle 1">
            <a:extLst>
              <a:ext uri="{FF2B5EF4-FFF2-40B4-BE49-F238E27FC236}">
                <a16:creationId xmlns:a16="http://schemas.microsoft.com/office/drawing/2014/main" xmlns="" id="{CD073600-DA18-5A3B-5F3B-BEE8CF163C77}"/>
              </a:ext>
            </a:extLst>
          </p:cNvPr>
          <p:cNvSpPr>
            <a:spLocks noChangeArrowheads="1"/>
          </p:cNvSpPr>
          <p:nvPr/>
        </p:nvSpPr>
        <p:spPr bwMode="auto">
          <a:xfrm>
            <a:off x="116115" y="965627"/>
            <a:ext cx="8911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a:t>
            </a: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Ghép các ứng dụng hiểu biết về tập tính của vật nuôi vào thực tiễn (ở cột A) với lợi ích đối với con người (ở cột B) cho phù hợp:</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68F8A50F-9612-6B56-47B9-14A930913AE8}"/>
              </a:ext>
            </a:extLst>
          </p:cNvPr>
          <p:cNvSpPr txBox="1"/>
          <p:nvPr/>
        </p:nvSpPr>
        <p:spPr>
          <a:xfrm>
            <a:off x="8037667" y="2478784"/>
            <a:ext cx="8595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ea typeface="Calibri" panose="020F0502020204030204" pitchFamily="34" charset="0"/>
                <a:cs typeface="Times New Roman" panose="02020603050405020304" pitchFamily="18" charset="0"/>
              </a:rPr>
              <a:t>1 - b</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4794C682-88F6-3FDF-9920-7BF486C5A894}"/>
              </a:ext>
            </a:extLst>
          </p:cNvPr>
          <p:cNvSpPr txBox="1"/>
          <p:nvPr/>
        </p:nvSpPr>
        <p:spPr>
          <a:xfrm>
            <a:off x="8037667" y="314321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2 - 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2DB9B020-FC35-E542-537F-9CD862EDA185}"/>
              </a:ext>
            </a:extLst>
          </p:cNvPr>
          <p:cNvSpPr txBox="1"/>
          <p:nvPr/>
        </p:nvSpPr>
        <p:spPr>
          <a:xfrm>
            <a:off x="8037667" y="3736055"/>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3 - d</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B826D6D5-D5B1-B77F-40A0-C982C5EC3623}"/>
              </a:ext>
            </a:extLst>
          </p:cNvPr>
          <p:cNvSpPr txBox="1"/>
          <p:nvPr/>
        </p:nvSpPr>
        <p:spPr>
          <a:xfrm>
            <a:off x="8037667" y="439824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4 - a</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696456"/>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barn(inVertical)">
                                      <p:cBhvr>
                                        <p:cTn id="3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7"/>
          <p:cNvGrpSpPr/>
          <p:nvPr/>
        </p:nvGrpSpPr>
        <p:grpSpPr>
          <a:xfrm>
            <a:off x="992755" y="324711"/>
            <a:ext cx="7158440" cy="921454"/>
            <a:chOff x="7728915" y="2370420"/>
            <a:chExt cx="1034472" cy="222546"/>
          </a:xfrm>
        </p:grpSpPr>
        <p:sp>
          <p:nvSpPr>
            <p:cNvPr id="918" name="Google Shape;918;p37"/>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7"/>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7"/>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7"/>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7"/>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7"/>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7"/>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25" name="Google Shape;925;p37"/>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KHỞI ĐỘNG</a:t>
            </a:r>
            <a:endParaRPr sz="3200" b="1" dirty="0">
              <a:solidFill>
                <a:schemeClr val="tx1">
                  <a:lumMod val="75000"/>
                  <a:lumOff val="25000"/>
                </a:schemeClr>
              </a:solidFill>
              <a:latin typeface="+mj-lt"/>
            </a:endParaRPr>
          </a:p>
        </p:txBody>
      </p:sp>
      <p:sp>
        <p:nvSpPr>
          <p:cNvPr id="15" name="Rectangle: Rounded Corners 14">
            <a:extLst>
              <a:ext uri="{FF2B5EF4-FFF2-40B4-BE49-F238E27FC236}">
                <a16:creationId xmlns:a16="http://schemas.microsoft.com/office/drawing/2014/main" xmlns="" id="{70CE7FEA-C71E-4081-91ED-47B2823B1BDD}"/>
              </a:ext>
            </a:extLst>
          </p:cNvPr>
          <p:cNvSpPr/>
          <p:nvPr/>
        </p:nvSpPr>
        <p:spPr>
          <a:xfrm>
            <a:off x="216567" y="1792705"/>
            <a:ext cx="4044987" cy="270710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tx1"/>
                </a:solidFill>
                <a:latin typeface="Times New Roman" panose="02020603050405020304" pitchFamily="18" charset="0"/>
                <a:cs typeface="Times New Roman" panose="02020603050405020304" pitchFamily="18" charset="0"/>
              </a:rPr>
              <a:t>Hoạt động của Mèo và Chuột không được gọi là cảm ứng, đây là tập tính bắt Chuột của Mèo. Việc Mèo kiếm thức ăn khi đói mang tính bẩm sinh. Việc rình, vồ mồi, cách săn mồi do Mèo học được;</a:t>
            </a:r>
            <a:endParaRPr lang="vi-VN" sz="2400">
              <a:solidFill>
                <a:schemeClr val="tx1"/>
              </a:solidFill>
              <a:latin typeface="Times New Roman" panose="02020603050405020304" pitchFamily="18" charset="0"/>
              <a:cs typeface="Times New Roman" panose="02020603050405020304" pitchFamily="18" charset="0"/>
            </a:endParaRPr>
          </a:p>
        </p:txBody>
      </p:sp>
      <p:pic>
        <p:nvPicPr>
          <p:cNvPr id="17" name="Picture 14">
            <a:extLst>
              <a:ext uri="{FF2B5EF4-FFF2-40B4-BE49-F238E27FC236}">
                <a16:creationId xmlns:a16="http://schemas.microsoft.com/office/drawing/2014/main" xmlns="" id="{EA989785-12DD-49FD-8A43-640B05560DC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1080585">
            <a:off x="3874111" y="1172083"/>
            <a:ext cx="703969" cy="769748"/>
          </a:xfrm>
          <a:prstGeom prst="rect">
            <a:avLst/>
          </a:prstGeom>
        </p:spPr>
      </p:pic>
      <p:pic>
        <p:nvPicPr>
          <p:cNvPr id="1026" name="Picture 2" descr="Mèo bắt chuột | Tạp chí Quê Hương Online | Ủy ban Nhà nước về người Việt  Nam ở nước ngoài">
            <a:extLst>
              <a:ext uri="{FF2B5EF4-FFF2-40B4-BE49-F238E27FC236}">
                <a16:creationId xmlns:a16="http://schemas.microsoft.com/office/drawing/2014/main" xmlns="" id="{BFB9BE88-A67B-9BE6-8FC6-0EFDAB60FD8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82449" y="1792705"/>
            <a:ext cx="3970872" cy="262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460973"/>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9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9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3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xmlns="" id="{CBC8DA80-AF4F-4DED-9FC5-C10C49E19512}"/>
              </a:ext>
            </a:extLst>
          </p:cNvPr>
          <p:cNvGrpSpPr/>
          <p:nvPr/>
        </p:nvGrpSpPr>
        <p:grpSpPr>
          <a:xfrm>
            <a:off x="1196477" y="85616"/>
            <a:ext cx="6751038" cy="938596"/>
            <a:chOff x="7728915" y="2370420"/>
            <a:chExt cx="1034472" cy="222546"/>
          </a:xfrm>
        </p:grpSpPr>
        <p:sp>
          <p:nvSpPr>
            <p:cNvPr id="6" name="Google Shape;944;p39">
              <a:extLst>
                <a:ext uri="{FF2B5EF4-FFF2-40B4-BE49-F238E27FC236}">
                  <a16:creationId xmlns:a16="http://schemas.microsoft.com/office/drawing/2014/main" xmlns="" id="{A0991D35-9601-4CE5-B2F0-2E9C21CEAE4F}"/>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7" name="Google Shape;945;p39">
              <a:extLst>
                <a:ext uri="{FF2B5EF4-FFF2-40B4-BE49-F238E27FC236}">
                  <a16:creationId xmlns:a16="http://schemas.microsoft.com/office/drawing/2014/main" xmlns="" id="{815F3592-A986-44FC-BD0A-3DEEA2EB21A6}"/>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8" name="Google Shape;946;p39">
              <a:extLst>
                <a:ext uri="{FF2B5EF4-FFF2-40B4-BE49-F238E27FC236}">
                  <a16:creationId xmlns:a16="http://schemas.microsoft.com/office/drawing/2014/main" xmlns="" id="{1E4BCC8A-E13C-4E0A-AEF7-4AFC4763D6B1}"/>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sp>
          <p:nvSpPr>
            <p:cNvPr id="9" name="Google Shape;947;p39">
              <a:extLst>
                <a:ext uri="{FF2B5EF4-FFF2-40B4-BE49-F238E27FC236}">
                  <a16:creationId xmlns:a16="http://schemas.microsoft.com/office/drawing/2014/main" xmlns="" id="{7770E87B-3148-4605-B0BD-DD101644A5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0" name="Google Shape;948;p39">
              <a:extLst>
                <a:ext uri="{FF2B5EF4-FFF2-40B4-BE49-F238E27FC236}">
                  <a16:creationId xmlns:a16="http://schemas.microsoft.com/office/drawing/2014/main" xmlns="" id="{02009057-8D14-4489-831B-631938CC11D1}"/>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1" name="Google Shape;949;p39">
              <a:extLst>
                <a:ext uri="{FF2B5EF4-FFF2-40B4-BE49-F238E27FC236}">
                  <a16:creationId xmlns:a16="http://schemas.microsoft.com/office/drawing/2014/main" xmlns="" id="{72BD57B6-80AF-4987-9488-36107DDC865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2" name="Google Shape;950;p39">
              <a:extLst>
                <a:ext uri="{FF2B5EF4-FFF2-40B4-BE49-F238E27FC236}">
                  <a16:creationId xmlns:a16="http://schemas.microsoft.com/office/drawing/2014/main" xmlns="" id="{74CA158F-F6C6-4ED3-9320-6DD4193BD4FA}"/>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4" name="Google Shape;925;p37">
            <a:extLst>
              <a:ext uri="{FF2B5EF4-FFF2-40B4-BE49-F238E27FC236}">
                <a16:creationId xmlns:a16="http://schemas.microsoft.com/office/drawing/2014/main" xmlns="" id="{73FEC9EB-2FDE-4569-84B6-178ACE86D347}"/>
              </a:ext>
            </a:extLst>
          </p:cNvPr>
          <p:cNvSpPr txBox="1">
            <a:spLocks/>
          </p:cNvSpPr>
          <p:nvPr/>
        </p:nvSpPr>
        <p:spPr>
          <a:xfrm>
            <a:off x="2111404" y="134367"/>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LUYỆN TẬP</a:t>
            </a:r>
          </a:p>
        </p:txBody>
      </p:sp>
      <p:sp>
        <p:nvSpPr>
          <p:cNvPr id="14" name="TextBox 13">
            <a:extLst>
              <a:ext uri="{FF2B5EF4-FFF2-40B4-BE49-F238E27FC236}">
                <a16:creationId xmlns:a16="http://schemas.microsoft.com/office/drawing/2014/main" xmlns="" id="{50EACCC6-2380-5129-E554-02B831D09626}"/>
              </a:ext>
            </a:extLst>
          </p:cNvPr>
          <p:cNvSpPr txBox="1"/>
          <p:nvPr/>
        </p:nvSpPr>
        <p:spPr>
          <a:xfrm>
            <a:off x="233737" y="1207548"/>
            <a:ext cx="8853713" cy="1015663"/>
          </a:xfrm>
          <a:prstGeom prst="rect">
            <a:avLst/>
          </a:prstGeom>
          <a:noFill/>
        </p:spPr>
        <p:txBody>
          <a:bodyPr wrap="square">
            <a:spAutoFit/>
          </a:bodyPr>
          <a:lstStyle/>
          <a:p>
            <a:pPr algn="just"/>
            <a:r>
              <a:rPr lang="en-US" sz="20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000">
                <a:effectLst/>
                <a:latin typeface="Times New Roman" panose="02020603050405020304" pitchFamily="18" charset="0"/>
                <a:ea typeface="Arial" panose="020B0604020202020204" pitchFamily="34" charset="0"/>
                <a:cs typeface="Times New Roman" panose="02020603050405020304" pitchFamily="18" charset="0"/>
              </a:rPr>
              <a:t> Con người đã vận dụng những hiểu biết về tập tính của động vật vào thực tiễn để có những ứng dụng trong đời sống. hãy cho biết con người đã ứng dụng các tập tính trong bảng vào đời sống như thế nào?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xmlns="" id="{1442F474-05EC-BA06-9739-A66AF213D57E}"/>
              </a:ext>
            </a:extLst>
          </p:cNvPr>
          <p:cNvGraphicFramePr>
            <a:graphicFrameLocks noGrp="1"/>
          </p:cNvGraphicFramePr>
          <p:nvPr>
            <p:extLst>
              <p:ext uri="{D42A27DB-BD31-4B8C-83A1-F6EECF244321}">
                <p14:modId xmlns:p14="http://schemas.microsoft.com/office/powerpoint/2010/main" val="3938688741"/>
              </p:ext>
            </p:extLst>
          </p:nvPr>
        </p:nvGraphicFramePr>
        <p:xfrm>
          <a:off x="291040" y="2406547"/>
          <a:ext cx="8561920" cy="2498186"/>
        </p:xfrm>
        <a:graphic>
          <a:graphicData uri="http://schemas.openxmlformats.org/drawingml/2006/table">
            <a:tbl>
              <a:tblPr firstRow="1" firstCol="1" bandRow="1">
                <a:tableStyleId>{798A2AAB-B7F0-4733-8D74-AA4F2597F492}</a:tableStyleId>
              </a:tblPr>
              <a:tblGrid>
                <a:gridCol w="4279966">
                  <a:extLst>
                    <a:ext uri="{9D8B030D-6E8A-4147-A177-3AD203B41FA5}">
                      <a16:colId xmlns:a16="http://schemas.microsoft.com/office/drawing/2014/main" xmlns="" val="2368895613"/>
                    </a:ext>
                  </a:extLst>
                </a:gridCol>
                <a:gridCol w="4281954">
                  <a:extLst>
                    <a:ext uri="{9D8B030D-6E8A-4147-A177-3AD203B41FA5}">
                      <a16:colId xmlns:a16="http://schemas.microsoft.com/office/drawing/2014/main" xmlns="" val="696372114"/>
                    </a:ext>
                  </a:extLst>
                </a:gridCol>
              </a:tblGrid>
              <a:tr h="416364">
                <a:tc>
                  <a:txBody>
                    <a:bodyPr/>
                    <a:lstStyle/>
                    <a:p>
                      <a:pPr algn="ctr"/>
                      <a:r>
                        <a:rPr lang="en-US" sz="2000" b="1">
                          <a:effectLst/>
                          <a:latin typeface="Times New Roman" panose="02020603050405020304" pitchFamily="18" charset="0"/>
                          <a:cs typeface="Times New Roman" panose="02020603050405020304" pitchFamily="18" charset="0"/>
                        </a:rPr>
                        <a:t>Hiện tượng cảm ứng</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effectLst/>
                          <a:latin typeface="Times New Roman" panose="02020603050405020304" pitchFamily="18" charset="0"/>
                          <a:cs typeface="Times New Roman" panose="02020603050405020304" pitchFamily="18" charset="0"/>
                        </a:rPr>
                        <a:t>Ứng dụng của con người</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984976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côn trùng gây hại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618090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cá</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470162"/>
                  </a:ext>
                </a:extLst>
              </a:tr>
              <a:tr h="416364">
                <a:tc>
                  <a:txBody>
                    <a:bodyPr/>
                    <a:lstStyle/>
                    <a:p>
                      <a:pPr algn="just"/>
                      <a:r>
                        <a:rPr lang="en-US" sz="2000">
                          <a:effectLst/>
                          <a:latin typeface="Times New Roman" panose="02020603050405020304" pitchFamily="18" charset="0"/>
                          <a:cs typeface="Times New Roman" panose="02020603050405020304" pitchFamily="18" charset="0"/>
                        </a:rPr>
                        <a:t>Chim di cư về phương nam tránh rét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1073020"/>
                  </a:ext>
                </a:extLst>
              </a:tr>
              <a:tr h="832730">
                <a:tc>
                  <a:txBody>
                    <a:bodyPr/>
                    <a:lstStyle/>
                    <a:p>
                      <a:pPr algn="just"/>
                      <a:r>
                        <a:rPr lang="en-US" sz="2000">
                          <a:effectLst/>
                          <a:latin typeface="Times New Roman" panose="02020603050405020304" pitchFamily="18" charset="0"/>
                          <a:cs typeface="Times New Roman" panose="02020603050405020304" pitchFamily="18" charset="0"/>
                        </a:rPr>
                        <a:t>Chim yến cư trú và làm tổ ở những nơi ánh sáng yếu</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8560697"/>
                  </a:ext>
                </a:extLst>
              </a:tr>
            </a:tbl>
          </a:graphicData>
        </a:graphic>
      </p:graphicFrame>
      <p:sp>
        <p:nvSpPr>
          <p:cNvPr id="16" name="TextBox 15">
            <a:extLst>
              <a:ext uri="{FF2B5EF4-FFF2-40B4-BE49-F238E27FC236}">
                <a16:creationId xmlns:a16="http://schemas.microsoft.com/office/drawing/2014/main" xmlns="" id="{A060EB9E-3DB5-43EA-D734-25F90347B184}"/>
              </a:ext>
            </a:extLst>
          </p:cNvPr>
          <p:cNvSpPr txBox="1"/>
          <p:nvPr/>
        </p:nvSpPr>
        <p:spPr>
          <a:xfrm>
            <a:off x="4598104" y="2800052"/>
            <a:ext cx="2946400"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bẫy côn trùng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F30411BF-A2D9-B8D6-6E91-DFEBB2C64234}"/>
              </a:ext>
            </a:extLst>
          </p:cNvPr>
          <p:cNvSpPr txBox="1"/>
          <p:nvPr/>
        </p:nvSpPr>
        <p:spPr>
          <a:xfrm>
            <a:off x="4598104" y="3226985"/>
            <a:ext cx="4254856"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thu hút cá trong đánh bắt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2E2398A9-78E1-1464-DDD9-0C0F1AD718A7}"/>
              </a:ext>
            </a:extLst>
          </p:cNvPr>
          <p:cNvSpPr txBox="1"/>
          <p:nvPr/>
        </p:nvSpPr>
        <p:spPr>
          <a:xfrm>
            <a:off x="4562007" y="4096909"/>
            <a:ext cx="4290953" cy="707886"/>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Làm nhà nuôi có ánh sáng rất yếu để chim yến cư trú và làm tổ</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BCD32FA6-42CE-61B0-B715-82B252D980E9}"/>
              </a:ext>
            </a:extLst>
          </p:cNvPr>
          <p:cNvSpPr txBox="1"/>
          <p:nvPr/>
        </p:nvSpPr>
        <p:spPr>
          <a:xfrm>
            <a:off x="4571246" y="3648042"/>
            <a:ext cx="4254856" cy="400110"/>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Nhận biết sự thay đổi về thời tiết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35712"/>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circle(in)">
                                      <p:cBhvr>
                                        <p:cTn id="39"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748928" y="1786920"/>
            <a:ext cx="7338445" cy="1569660"/>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Đọc sách là một thói quen tốt, đây là tập tính học được ở người. Em hãy vận dụng kiến thức về cảm ứng ở sinh vật, xây dựng các bước để hình thành thói quen này cho bản thân?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52185"/>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13" name="TextBox 12">
            <a:extLst>
              <a:ext uri="{FF2B5EF4-FFF2-40B4-BE49-F238E27FC236}">
                <a16:creationId xmlns:a16="http://schemas.microsoft.com/office/drawing/2014/main" xmlns="" id="{63897345-04B5-4B59-EC8C-654AD3CA99A5}"/>
              </a:ext>
            </a:extLst>
          </p:cNvPr>
          <p:cNvSpPr txBox="1"/>
          <p:nvPr/>
        </p:nvSpPr>
        <p:spPr>
          <a:xfrm>
            <a:off x="653143" y="1969739"/>
            <a:ext cx="7663543" cy="2308324"/>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thói quen đọc sách, cần lặp đi lặp lại các bước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1: Chọn sách mình yêu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2: Chọn thời gian đọc phù hợp.</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3: Đọc hằng ngày vào thời gian đã chọn.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4: Tự đánh giá thói quen đọc sách của cá nhân.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64155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down)">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circle(in)">
                                      <p:cBhvr>
                                        <p:cTn id="25" dur="20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barn(inVertical)">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down)">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748928" y="1786920"/>
            <a:ext cx="7338445" cy="1938992"/>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Khi nuôi gà, vịt người nông dân chỉ cần dùng tiếng gọi quen thuộc là gà, vịt từ xa đã chạy về ăn. Tập tính này của vật nuôi có lợi cho sinh vật và cả người người chăn nuôi. Em hãy nêu cách thức hình thành tập tính trên cho vật nuôi?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206316"/>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595086" y="1482120"/>
            <a:ext cx="7866743" cy="3416320"/>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tập tính nghe hiệu lệnh về ăn, người chăn nuôi nên làm như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Gọi vật nuôi vào những thời điểm nhất định (mỗi lần gọi bằng tiếng gọi giống nhau), khi vật nuôi đến thì cho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Vào những ngày sau, cũng gọi và cho ăn vào thời điểm đó và chi cho ăn khi gọi.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Sau nhiều ngày được cho ăn khi được gọi (bằng một âm thanh quen thuộc), vật nuôi sẻ có tập tính nghe tiếng gọi là chạy về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994227"/>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fade">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7"/>
        <p:cNvGrpSpPr/>
        <p:nvPr/>
      </p:nvGrpSpPr>
      <p:grpSpPr>
        <a:xfrm>
          <a:off x="0" y="0"/>
          <a:ext cx="0" cy="0"/>
          <a:chOff x="0" y="0"/>
          <a:chExt cx="0" cy="0"/>
        </a:xfrm>
      </p:grpSpPr>
      <p:sp>
        <p:nvSpPr>
          <p:cNvPr id="8" name="TextBox 5">
            <a:extLst>
              <a:ext uri="{FF2B5EF4-FFF2-40B4-BE49-F238E27FC236}">
                <a16:creationId xmlns:a16="http://schemas.microsoft.com/office/drawing/2014/main" xmlns="" id="{2045E89E-6481-4B79-821B-F28DCEFAC5B7}"/>
              </a:ext>
            </a:extLst>
          </p:cNvPr>
          <p:cNvSpPr txBox="1"/>
          <p:nvPr/>
        </p:nvSpPr>
        <p:spPr>
          <a:xfrm>
            <a:off x="808128" y="1586296"/>
            <a:ext cx="7527743" cy="1354217"/>
          </a:xfrm>
          <a:prstGeom prst="rect">
            <a:avLst/>
          </a:prstGeom>
        </p:spPr>
        <p:txBody>
          <a:bodyPr wrap="square" lIns="0" tIns="0" rIns="0" bIns="0" rtlCol="0" anchor="t">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CẢM ƠN CÁC EM ĐÃ LẮNG NGHE BÀI GIẢNG!</a:t>
            </a:r>
          </a:p>
        </p:txBody>
      </p:sp>
      <p:pic>
        <p:nvPicPr>
          <p:cNvPr id="9" name="Picture 2">
            <a:extLst>
              <a:ext uri="{FF2B5EF4-FFF2-40B4-BE49-F238E27FC236}">
                <a16:creationId xmlns:a16="http://schemas.microsoft.com/office/drawing/2014/main" xmlns="" id="{32901303-039C-4528-8AAD-FFFF13A786E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6249286" y="2940513"/>
            <a:ext cx="2352454" cy="2118877"/>
          </a:xfrm>
          <a:prstGeom prst="rect">
            <a:avLst/>
          </a:prstGeom>
        </p:spPr>
      </p:pic>
      <p:pic>
        <p:nvPicPr>
          <p:cNvPr id="10" name="Picture 9">
            <a:extLst>
              <a:ext uri="{FF2B5EF4-FFF2-40B4-BE49-F238E27FC236}">
                <a16:creationId xmlns:a16="http://schemas.microsoft.com/office/drawing/2014/main" xmlns="" id="{0CD06773-C52D-4A4A-9244-0E8440FEA86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a:off x="531654" y="3453070"/>
            <a:ext cx="552948" cy="1263881"/>
          </a:xfrm>
          <a:prstGeom prst="rect">
            <a:avLst/>
          </a:prstGeom>
        </p:spPr>
      </p:pic>
      <p:pic>
        <p:nvPicPr>
          <p:cNvPr id="11" name="Picture 10">
            <a:extLst>
              <a:ext uri="{FF2B5EF4-FFF2-40B4-BE49-F238E27FC236}">
                <a16:creationId xmlns:a16="http://schemas.microsoft.com/office/drawing/2014/main" xmlns="" id="{7B3A4EEA-1EC2-47D6-9432-6F72C267ED1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903848" y="3845258"/>
            <a:ext cx="1539439" cy="10275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xmlns="" id="{A8CC96CF-5B13-4E81-AB24-9586906500D2}"/>
              </a:ext>
            </a:extLst>
          </p:cNvPr>
          <p:cNvSpPr/>
          <p:nvPr/>
        </p:nvSpPr>
        <p:spPr>
          <a:xfrm>
            <a:off x="888999" y="799393"/>
            <a:ext cx="7366000" cy="2573867"/>
          </a:xfrm>
          <a:prstGeom prst="horizontalScroll">
            <a:avLst/>
          </a:prstGeom>
          <a:solidFill>
            <a:srgbClr val="0D8173"/>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BÀI 28:</a:t>
            </a:r>
            <a:endParaRPr lang="en-US" sz="3600" b="1" dirty="0">
              <a:solidFill>
                <a:schemeClr val="bg1"/>
              </a:solidFill>
              <a:latin typeface="Times New Roman" panose="02020603050405020304" pitchFamily="18" charset="0"/>
              <a:cs typeface="Times New Roman" panose="02020603050405020304" pitchFamily="18" charset="0"/>
            </a:endParaRPr>
          </a:p>
          <a:p>
            <a:pPr algn="ctr"/>
            <a:r>
              <a:rPr lang="en-US" sz="3600" b="1">
                <a:solidFill>
                  <a:schemeClr val="bg1"/>
                </a:solidFill>
                <a:latin typeface="Times New Roman" panose="02020603050405020304" pitchFamily="18" charset="0"/>
                <a:cs typeface="Times New Roman" panose="02020603050405020304" pitchFamily="18" charset="0"/>
              </a:rPr>
              <a:t>TẬP TÍNH Ở ĐỘNG VẬT</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xmlns="" id="{97AC02F0-8E67-484F-808D-897C16F9C1C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3248014" y="2924579"/>
            <a:ext cx="2647971" cy="2218921"/>
          </a:xfrm>
          <a:prstGeom prst="rect">
            <a:avLst/>
          </a:prstGeom>
        </p:spPr>
      </p:pic>
    </p:spTree>
    <p:extLst>
      <p:ext uri="{BB962C8B-B14F-4D97-AF65-F5344CB8AC3E}">
        <p14:creationId xmlns:p14="http://schemas.microsoft.com/office/powerpoint/2010/main" val="1536762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18" name="Google Shape;940;p39">
            <a:extLst>
              <a:ext uri="{FF2B5EF4-FFF2-40B4-BE49-F238E27FC236}">
                <a16:creationId xmlns:a16="http://schemas.microsoft.com/office/drawing/2014/main" xmlns="" id="{791D943C-9443-4C31-8A8F-175A6C7BDC4D}"/>
              </a:ext>
            </a:extLst>
          </p:cNvPr>
          <p:cNvSpPr/>
          <p:nvPr/>
        </p:nvSpPr>
        <p:spPr>
          <a:xfrm rot="10709925" flipH="1">
            <a:off x="2005445" y="2791999"/>
            <a:ext cx="5113128"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40" name="Google Shape;940;p39"/>
          <p:cNvSpPr/>
          <p:nvPr/>
        </p:nvSpPr>
        <p:spPr>
          <a:xfrm rot="10709925" flipH="1">
            <a:off x="2031880" y="1576100"/>
            <a:ext cx="5113128"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grpSp>
        <p:nvGrpSpPr>
          <p:cNvPr id="943" name="Google Shape;943;p39"/>
          <p:cNvGrpSpPr/>
          <p:nvPr/>
        </p:nvGrpSpPr>
        <p:grpSpPr>
          <a:xfrm>
            <a:off x="1196477" y="332355"/>
            <a:ext cx="6751038" cy="938596"/>
            <a:chOff x="7728915" y="2370420"/>
            <a:chExt cx="1034472" cy="222546"/>
          </a:xfrm>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60" name="Google Shape;960;p39">
            <a:hlinkClick r:id="rId3" action="ppaction://hlinksldjump"/>
          </p:cNvPr>
          <p:cNvSpPr txBox="1">
            <a:spLocks noGrp="1"/>
          </p:cNvSpPr>
          <p:nvPr>
            <p:ph type="title" idx="9"/>
          </p:nvPr>
        </p:nvSpPr>
        <p:spPr>
          <a:xfrm>
            <a:off x="2003576" y="3027150"/>
            <a:ext cx="5137519" cy="527700"/>
          </a:xfrm>
          <a:prstGeom prst="rect">
            <a:avLst/>
          </a:prstGeom>
        </p:spPr>
        <p:txBody>
          <a:bodyPr spcFirstLastPara="1" wrap="square" lIns="91425" tIns="91425" rIns="91425" bIns="91425" anchor="ctr" anchorCtr="0">
            <a:noAutofit/>
          </a:bodyPr>
          <a:lstStyle/>
          <a:p>
            <a:pPr lvl="0">
              <a:buSzPts val="1100"/>
            </a:pPr>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ỨNG DỤNG HIỂU BIẾT VỀ TẬP TÍNH VÀO THỰC TIỂN</a:t>
            </a:r>
            <a:endParaRPr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7" name="Google Shape;925;p37">
            <a:extLst>
              <a:ext uri="{FF2B5EF4-FFF2-40B4-BE49-F238E27FC236}">
                <a16:creationId xmlns:a16="http://schemas.microsoft.com/office/drawing/2014/main" xmlns="" id="{DB96521A-2A5F-426D-8283-86AFBC0FF35C}"/>
              </a:ext>
            </a:extLst>
          </p:cNvPr>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NỘI DUNG BÀI HỌC</a:t>
            </a:r>
            <a:endParaRPr sz="3200" b="1" dirty="0">
              <a:solidFill>
                <a:schemeClr val="tx1">
                  <a:lumMod val="75000"/>
                  <a:lumOff val="25000"/>
                </a:schemeClr>
              </a:solidFill>
              <a:latin typeface="+mj-lt"/>
            </a:endParaRPr>
          </a:p>
        </p:txBody>
      </p:sp>
      <p:sp>
        <p:nvSpPr>
          <p:cNvPr id="23" name="Title 22">
            <a:extLst>
              <a:ext uri="{FF2B5EF4-FFF2-40B4-BE49-F238E27FC236}">
                <a16:creationId xmlns:a16="http://schemas.microsoft.com/office/drawing/2014/main" xmlns="" id="{569D7EFF-A686-4051-8EC5-0ED9E6FCD0DF}"/>
              </a:ext>
            </a:extLst>
          </p:cNvPr>
          <p:cNvSpPr>
            <a:spLocks noGrp="1"/>
          </p:cNvSpPr>
          <p:nvPr>
            <p:ph type="title" idx="3"/>
          </p:nvPr>
        </p:nvSpPr>
        <p:spPr>
          <a:xfrm>
            <a:off x="1901276" y="1811250"/>
            <a:ext cx="5321463" cy="527700"/>
          </a:xfrm>
        </p:spPr>
        <p:txBody>
          <a:bodyPr/>
          <a:lstStyle/>
          <a:p>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KHÁI NIỆM VÀ VAI TRÒ CỦA TẬP TÍNH Ở ĐỘNG VẬT</a:t>
            </a:r>
            <a:endParaRPr lang="en-US"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64" name="Picture 7">
            <a:extLst>
              <a:ext uri="{FF2B5EF4-FFF2-40B4-BE49-F238E27FC236}">
                <a16:creationId xmlns:a16="http://schemas.microsoft.com/office/drawing/2014/main" xmlns="" id="{A768E7E3-5857-4FB7-9FD2-CBC998A9BC2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flipH="1">
            <a:off x="717096" y="1428129"/>
            <a:ext cx="1688512" cy="346522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300"/>
                                        <p:tgtEl>
                                          <p:spTgt spid="64"/>
                                        </p:tgtEl>
                                      </p:cBhvr>
                                    </p:animEffect>
                                  </p:childTnLst>
                                </p:cTn>
                              </p:par>
                              <p:par>
                                <p:cTn id="14" presetID="22" presetClass="entr" presetSubtype="8" fill="hold" nodeType="withEffect">
                                  <p:stCondLst>
                                    <p:cond delay="0"/>
                                  </p:stCondLst>
                                  <p:childTnLst>
                                    <p:set>
                                      <p:cBhvr>
                                        <p:cTn id="15" dur="1" fill="hold">
                                          <p:stCondLst>
                                            <p:cond delay="0"/>
                                          </p:stCondLst>
                                        </p:cTn>
                                        <p:tgtEl>
                                          <p:spTgt spid="940"/>
                                        </p:tgtEl>
                                        <p:attrNameLst>
                                          <p:attrName>style.visibility</p:attrName>
                                        </p:attrNameLst>
                                      </p:cBhvr>
                                      <p:to>
                                        <p:strVal val="visible"/>
                                      </p:to>
                                    </p:set>
                                    <p:animEffect transition="in" filter="wipe(left)">
                                      <p:cBhvr>
                                        <p:cTn id="16" dur="300"/>
                                        <p:tgtEl>
                                          <p:spTgt spid="94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3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60"/>
                                        </p:tgtEl>
                                        <p:attrNameLst>
                                          <p:attrName>style.visibility</p:attrName>
                                        </p:attrNameLst>
                                      </p:cBhvr>
                                      <p:to>
                                        <p:strVal val="visible"/>
                                      </p:to>
                                    </p:set>
                                    <p:animEffect transition="in" filter="wipe(left)">
                                      <p:cBhvr>
                                        <p:cTn id="24" dur="300"/>
                                        <p:tgtEl>
                                          <p:spTgt spid="960"/>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P spid="37"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86" name="Google Shape;925;p37">
            <a:extLst>
              <a:ext uri="{FF2B5EF4-FFF2-40B4-BE49-F238E27FC236}">
                <a16:creationId xmlns:a16="http://schemas.microsoft.com/office/drawing/2014/main" xmlns="" id="{D43066B7-AD74-4A93-A2F7-827224419C2C}"/>
              </a:ext>
            </a:extLst>
          </p:cNvPr>
          <p:cNvSpPr txBox="1">
            <a:spLocks/>
          </p:cNvSpPr>
          <p:nvPr/>
        </p:nvSpPr>
        <p:spPr>
          <a:xfrm>
            <a:off x="852502" y="153556"/>
            <a:ext cx="743899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a:solidFill>
                  <a:schemeClr val="tx1">
                    <a:lumMod val="75000"/>
                    <a:lumOff val="25000"/>
                  </a:schemeClr>
                </a:solidFill>
                <a:latin typeface="Times New Roman" panose="02020603050405020304" pitchFamily="18" charset="0"/>
                <a:cs typeface="Times New Roman" panose="02020603050405020304" pitchFamily="18" charset="0"/>
              </a:rPr>
              <a:t>I. KHÁI NIỆM VÀ VAI TRÒ CỦA TẬP TÍNH Ở ĐỘNG VẬT</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xmlns="" id="{1A76DAA7-0EBF-4DD4-B20E-CE4F5BB5AF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070" y="1772086"/>
            <a:ext cx="2073826" cy="2772905"/>
          </a:xfrm>
          <a:prstGeom prst="rect">
            <a:avLst/>
          </a:prstGeom>
        </p:spPr>
      </p:pic>
      <p:sp>
        <p:nvSpPr>
          <p:cNvPr id="41" name="Freeform 10">
            <a:extLst>
              <a:ext uri="{FF2B5EF4-FFF2-40B4-BE49-F238E27FC236}">
                <a16:creationId xmlns:a16="http://schemas.microsoft.com/office/drawing/2014/main" xmlns="" id="{8B54D291-AEC4-42C2-9ED8-4B4DC6E8B879}"/>
              </a:ext>
            </a:extLst>
          </p:cNvPr>
          <p:cNvSpPr/>
          <p:nvPr/>
        </p:nvSpPr>
        <p:spPr>
          <a:xfrm flipH="1">
            <a:off x="3212224" y="1437952"/>
            <a:ext cx="4925962" cy="1307537"/>
          </a:xfrm>
          <a:custGeom>
            <a:avLst/>
            <a:gdLst/>
            <a:ahLst/>
            <a:cxnLst/>
            <a:rect l="l" t="t" r="r" b="b"/>
            <a:pathLst>
              <a:path w="26370006" h="4725744">
                <a:moveTo>
                  <a:pt x="25747706" y="4155513"/>
                </a:moveTo>
                <a:cubicBezTo>
                  <a:pt x="25747706" y="4149163"/>
                  <a:pt x="25748976" y="4144083"/>
                  <a:pt x="25748976" y="4136463"/>
                </a:cubicBezTo>
                <a:lnTo>
                  <a:pt x="25748976" y="490220"/>
                </a:lnTo>
                <a:cubicBezTo>
                  <a:pt x="25748976" y="220980"/>
                  <a:pt x="25539426" y="0"/>
                  <a:pt x="25282886" y="0"/>
                </a:cubicBezTo>
                <a:lnTo>
                  <a:pt x="467360" y="0"/>
                </a:lnTo>
                <a:cubicBezTo>
                  <a:pt x="210820" y="0"/>
                  <a:pt x="0" y="220980"/>
                  <a:pt x="0" y="490220"/>
                </a:cubicBezTo>
                <a:lnTo>
                  <a:pt x="0" y="4136463"/>
                </a:lnTo>
                <a:cubicBezTo>
                  <a:pt x="0" y="4405704"/>
                  <a:pt x="209550" y="4626683"/>
                  <a:pt x="466090" y="4626683"/>
                </a:cubicBezTo>
                <a:lnTo>
                  <a:pt x="25281615" y="4626683"/>
                </a:lnTo>
                <a:cubicBezTo>
                  <a:pt x="25394645" y="4626683"/>
                  <a:pt x="25498785" y="4583504"/>
                  <a:pt x="25578795" y="4513654"/>
                </a:cubicBezTo>
                <a:cubicBezTo>
                  <a:pt x="25709606" y="4584774"/>
                  <a:pt x="26022024" y="4725744"/>
                  <a:pt x="26368735" y="4518733"/>
                </a:cubicBezTo>
                <a:cubicBezTo>
                  <a:pt x="26370006" y="4518733"/>
                  <a:pt x="26057585" y="4520004"/>
                  <a:pt x="25747706" y="4155513"/>
                </a:cubicBezTo>
                <a:lnTo>
                  <a:pt x="25747706" y="4155513"/>
                </a:lnTo>
                <a:close/>
              </a:path>
            </a:pathLst>
          </a:custGeom>
          <a:solidFill>
            <a:srgbClr val="003849"/>
          </a:solidFill>
          <a:ln w="28575">
            <a:solidFill>
              <a:schemeClr val="tx2">
                <a:lumMod val="10000"/>
              </a:schemeClr>
            </a:solidFill>
          </a:ln>
        </p:spPr>
        <p:style>
          <a:lnRef idx="2">
            <a:schemeClr val="dk1"/>
          </a:lnRef>
          <a:fillRef idx="1">
            <a:schemeClr val="lt1"/>
          </a:fillRef>
          <a:effectRef idx="0">
            <a:schemeClr val="dk1"/>
          </a:effectRef>
          <a:fontRef idx="minor">
            <a:schemeClr val="dk1"/>
          </a:fontRef>
        </p:style>
        <p:txBody>
          <a:bodyPr numCol="1" anchor="ctr"/>
          <a:lstStyle/>
          <a:p>
            <a:pPr lvl="1" algn="dist"/>
            <a:endParaRPr lang="en-US" sz="5000" dirty="0">
              <a:solidFill>
                <a:srgbClr val="91612F"/>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640AAA70-498C-4E96-858C-76E42D8AF4CD}"/>
              </a:ext>
            </a:extLst>
          </p:cNvPr>
          <p:cNvSpPr txBox="1"/>
          <p:nvPr/>
        </p:nvSpPr>
        <p:spPr>
          <a:xfrm>
            <a:off x="3384832" y="1459946"/>
            <a:ext cx="4718754" cy="1133965"/>
          </a:xfrm>
          <a:prstGeom prst="rect">
            <a:avLst/>
          </a:prstGeom>
          <a:noFill/>
        </p:spPr>
        <p:txBody>
          <a:bodyPr wrap="square" rtlCol="0">
            <a:spAutoFit/>
          </a:bodyPr>
          <a:lstStyle/>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HS đọc thông tin mục I SGK trang 133 và trả lời câu hỏi:</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4" name="Picture 4">
            <a:extLst>
              <a:ext uri="{FF2B5EF4-FFF2-40B4-BE49-F238E27FC236}">
                <a16:creationId xmlns:a16="http://schemas.microsoft.com/office/drawing/2014/main" xmlns="" id="{BD1FA3CA-3A63-4642-8619-450ACD0D95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6189387" y="3323502"/>
            <a:ext cx="1520684" cy="1569738"/>
          </a:xfrm>
          <a:prstGeom prst="rect">
            <a:avLst/>
          </a:prstGeom>
        </p:spPr>
      </p:pic>
      <p:pic>
        <p:nvPicPr>
          <p:cNvPr id="45" name="Picture 3">
            <a:extLst>
              <a:ext uri="{FF2B5EF4-FFF2-40B4-BE49-F238E27FC236}">
                <a16:creationId xmlns:a16="http://schemas.microsoft.com/office/drawing/2014/main" xmlns="" id="{F107C8BA-05A8-48AE-A667-55FA9ED03C6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21096418">
            <a:off x="7198121" y="4054382"/>
            <a:ext cx="639150" cy="939927"/>
          </a:xfrm>
          <a:prstGeom prst="rect">
            <a:avLst/>
          </a:prstGeom>
        </p:spPr>
      </p:pic>
      <p:sp>
        <p:nvSpPr>
          <p:cNvPr id="9" name="Freeform 10">
            <a:extLst>
              <a:ext uri="{FF2B5EF4-FFF2-40B4-BE49-F238E27FC236}">
                <a16:creationId xmlns:a16="http://schemas.microsoft.com/office/drawing/2014/main" xmlns="" id="{77A31711-14D2-6207-67A4-FD2B7BFF4149}"/>
              </a:ext>
            </a:extLst>
          </p:cNvPr>
          <p:cNvSpPr/>
          <p:nvPr/>
        </p:nvSpPr>
        <p:spPr>
          <a:xfrm flipH="1">
            <a:off x="3212223" y="2803416"/>
            <a:ext cx="5209881" cy="1443731"/>
          </a:xfrm>
          <a:custGeom>
            <a:avLst/>
            <a:gdLst/>
            <a:ahLst/>
            <a:cxnLst/>
            <a:rect l="l" t="t" r="r" b="b"/>
            <a:pathLst>
              <a:path w="26370006" h="4725744">
                <a:moveTo>
                  <a:pt x="25747706" y="4155513"/>
                </a:moveTo>
                <a:cubicBezTo>
                  <a:pt x="25747706" y="4149163"/>
                  <a:pt x="25748976" y="4144083"/>
                  <a:pt x="25748976" y="4136463"/>
                </a:cubicBezTo>
                <a:lnTo>
                  <a:pt x="25748976" y="490220"/>
                </a:lnTo>
                <a:cubicBezTo>
                  <a:pt x="25748976" y="220980"/>
                  <a:pt x="25539426" y="0"/>
                  <a:pt x="25282886" y="0"/>
                </a:cubicBezTo>
                <a:lnTo>
                  <a:pt x="467360" y="0"/>
                </a:lnTo>
                <a:cubicBezTo>
                  <a:pt x="210820" y="0"/>
                  <a:pt x="0" y="220980"/>
                  <a:pt x="0" y="490220"/>
                </a:cubicBezTo>
                <a:lnTo>
                  <a:pt x="0" y="4136463"/>
                </a:lnTo>
                <a:cubicBezTo>
                  <a:pt x="0" y="4405704"/>
                  <a:pt x="209550" y="4626683"/>
                  <a:pt x="466090" y="4626683"/>
                </a:cubicBezTo>
                <a:lnTo>
                  <a:pt x="25281615" y="4626683"/>
                </a:lnTo>
                <a:cubicBezTo>
                  <a:pt x="25394645" y="4626683"/>
                  <a:pt x="25498785" y="4583504"/>
                  <a:pt x="25578795" y="4513654"/>
                </a:cubicBezTo>
                <a:cubicBezTo>
                  <a:pt x="25709606" y="4584774"/>
                  <a:pt x="26022024" y="4725744"/>
                  <a:pt x="26368735" y="4518733"/>
                </a:cubicBezTo>
                <a:cubicBezTo>
                  <a:pt x="26370006" y="4518733"/>
                  <a:pt x="26057585" y="4520004"/>
                  <a:pt x="25747706" y="4155513"/>
                </a:cubicBezTo>
                <a:lnTo>
                  <a:pt x="25747706" y="4155513"/>
                </a:lnTo>
                <a:close/>
              </a:path>
            </a:pathLst>
          </a:custGeom>
          <a:solidFill>
            <a:srgbClr val="003849"/>
          </a:solidFill>
          <a:ln w="28575">
            <a:solidFill>
              <a:schemeClr val="tx2">
                <a:lumMod val="10000"/>
              </a:schemeClr>
            </a:solidFill>
          </a:ln>
        </p:spPr>
        <p:style>
          <a:lnRef idx="2">
            <a:schemeClr val="dk1"/>
          </a:lnRef>
          <a:fillRef idx="1">
            <a:schemeClr val="lt1"/>
          </a:fillRef>
          <a:effectRef idx="0">
            <a:schemeClr val="dk1"/>
          </a:effectRef>
          <a:fontRef idx="minor">
            <a:schemeClr val="dk1"/>
          </a:fontRef>
        </p:style>
        <p:txBody>
          <a:bodyPr numCol="1" anchor="ctr"/>
          <a:lstStyle/>
          <a:p>
            <a:pPr algn="ctr"/>
            <a:r>
              <a:rPr lang="en-US" sz="2400">
                <a:solidFill>
                  <a:schemeClr val="bg1"/>
                </a:solidFill>
                <a:latin typeface="Times New Roman" panose="02020603050405020304" pitchFamily="18" charset="0"/>
                <a:cs typeface="Times New Roman" panose="02020603050405020304" pitchFamily="18" charset="0"/>
              </a:rPr>
              <a:t>? Tập tính là gì?</a:t>
            </a:r>
            <a:endParaRPr lang="vi-VN" sz="2400">
              <a:solidFill>
                <a:schemeClr val="bg1"/>
              </a:solidFill>
              <a:latin typeface="Times New Roman" panose="02020603050405020304" pitchFamily="18" charset="0"/>
              <a:cs typeface="Times New Roman" panose="02020603050405020304" pitchFamily="18" charset="0"/>
            </a:endParaRPr>
          </a:p>
          <a:p>
            <a:pPr algn="ctr"/>
            <a:r>
              <a:rPr lang="en-US" sz="2400">
                <a:solidFill>
                  <a:schemeClr val="bg1"/>
                </a:solidFill>
                <a:latin typeface="Times New Roman" panose="02020603050405020304" pitchFamily="18" charset="0"/>
                <a:cs typeface="Times New Roman" panose="02020603050405020304" pitchFamily="18" charset="0"/>
              </a:rPr>
              <a:t>? Cho ví dụ tập tính ở động vật mà em biết?</a:t>
            </a:r>
            <a:endParaRPr lang="vi-VN"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300"/>
                                        <p:tgtEl>
                                          <p:spTgt spid="4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300"/>
                                        <p:tgtEl>
                                          <p:spTgt spid="4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300"/>
                                        <p:tgtEl>
                                          <p:spTgt spid="42"/>
                                        </p:tgtEl>
                                      </p:cBhvr>
                                    </p:animEffect>
                                  </p:childTnLst>
                                </p:cTn>
                              </p:par>
                              <p:par>
                                <p:cTn id="18" presetID="22" presetClass="entr" presetSubtype="8"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300"/>
                                        <p:tgtEl>
                                          <p:spTgt spid="44"/>
                                        </p:tgtEl>
                                      </p:cBhvr>
                                    </p:animEffect>
                                  </p:childTnLst>
                                </p:cTn>
                              </p:par>
                              <p:par>
                                <p:cTn id="21" presetID="22" presetClass="entr" presetSubtype="8"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41" grpId="0" animBg="1"/>
      <p:bldP spid="4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xmlns="" id="{6CEC75E3-F94C-43FE-FBAF-FAFA49932EA8}"/>
              </a:ext>
            </a:extLst>
          </p:cNvPr>
          <p:cNvSpPr txBox="1"/>
          <p:nvPr/>
        </p:nvSpPr>
        <p:spPr>
          <a:xfrm>
            <a:off x="324855" y="743600"/>
            <a:ext cx="8133346" cy="830997"/>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Tập tính là một chuỗi phản ứng của động vật trả lời kích thích của môi trường. Tập tính của động vật rất đa dạng và phong phú.</a:t>
            </a:r>
            <a:endParaRPr lang="vi-VN" sz="24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15 loại tổ chim có kiến trúc đặc biệt đến mức ngay cả loài người cũng thấy  thán phục">
            <a:extLst>
              <a:ext uri="{FF2B5EF4-FFF2-40B4-BE49-F238E27FC236}">
                <a16:creationId xmlns:a16="http://schemas.microsoft.com/office/drawing/2014/main" xmlns="" id="{2565766A-3F52-491B-5B66-5F2B0261DD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981" y="1700145"/>
            <a:ext cx="220434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ằm mơ thấy nhện là điềm gì, đánh con gì? - susucaokhoe">
            <a:extLst>
              <a:ext uri="{FF2B5EF4-FFF2-40B4-BE49-F238E27FC236}">
                <a16:creationId xmlns:a16="http://schemas.microsoft.com/office/drawing/2014/main" xmlns="" id="{98E0B046-F757-2B12-F1BD-873A706108F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79298" y="1751471"/>
            <a:ext cx="2483645" cy="23394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ài 31-32. Tập tính của động vật - Hoc24">
            <a:extLst>
              <a:ext uri="{FF2B5EF4-FFF2-40B4-BE49-F238E27FC236}">
                <a16:creationId xmlns:a16="http://schemas.microsoft.com/office/drawing/2014/main" xmlns="" id="{7886E2CB-1FFE-4778-261A-9DB94B977E6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89920" y="1756943"/>
            <a:ext cx="2619375" cy="23339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CBF332FA-2C5B-389F-2095-B9E04BFBDFC1}"/>
              </a:ext>
            </a:extLst>
          </p:cNvPr>
          <p:cNvSpPr txBox="1"/>
          <p:nvPr/>
        </p:nvSpPr>
        <p:spPr>
          <a:xfrm>
            <a:off x="816640" y="4139893"/>
            <a:ext cx="1667021" cy="400110"/>
          </a:xfrm>
          <a:prstGeom prst="rect">
            <a:avLst/>
          </a:prstGeom>
          <a:no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làm tổ.</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E31C3FC4-E65C-E93A-E7A7-5B2F02DBFC31}"/>
              </a:ext>
            </a:extLst>
          </p:cNvPr>
          <p:cNvSpPr txBox="1"/>
          <p:nvPr/>
        </p:nvSpPr>
        <p:spPr>
          <a:xfrm>
            <a:off x="3545742" y="4139893"/>
            <a:ext cx="1982866" cy="400110"/>
          </a:xfrm>
          <a:prstGeom prst="rect">
            <a:avLst/>
          </a:prstGeom>
          <a:no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Nhện giăng tơ.</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AFE7E41F-C078-1132-7AFF-240B6031CDF6}"/>
              </a:ext>
            </a:extLst>
          </p:cNvPr>
          <p:cNvSpPr txBox="1"/>
          <p:nvPr/>
        </p:nvSpPr>
        <p:spPr>
          <a:xfrm>
            <a:off x="6160352" y="4139893"/>
            <a:ext cx="2658794" cy="400110"/>
          </a:xfrm>
          <a:prstGeom prst="rect">
            <a:avLst/>
          </a:prstGeom>
          <a:noFill/>
        </p:spPr>
        <p:txBody>
          <a:bodyPr wrap="square">
            <a:spAutoFit/>
          </a:bodyPr>
          <a:lstStyle/>
          <a:p>
            <a:r>
              <a:rPr lang="en-US" sz="2000" b="1">
                <a:effectLst/>
                <a:latin typeface="Times New Roman" panose="02020603050405020304" pitchFamily="18" charset="0"/>
                <a:ea typeface="Calibri" panose="020F0502020204030204" pitchFamily="34" charset="0"/>
                <a:cs typeface="Times New Roman" panose="02020603050405020304" pitchFamily="18" charset="0"/>
              </a:rPr>
              <a:t> Thú con bú sữa mẹ.</a:t>
            </a:r>
            <a:endParaRPr lang="vi-VN" sz="2000"/>
          </a:p>
        </p:txBody>
      </p:sp>
    </p:spTree>
    <p:extLst>
      <p:ext uri="{BB962C8B-B14F-4D97-AF65-F5344CB8AC3E}">
        <p14:creationId xmlns:p14="http://schemas.microsoft.com/office/powerpoint/2010/main" val="10126985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2" name="TextBox 11">
            <a:extLst>
              <a:ext uri="{FF2B5EF4-FFF2-40B4-BE49-F238E27FC236}">
                <a16:creationId xmlns:a16="http://schemas.microsoft.com/office/drawing/2014/main" xmlns="" id="{CBF332FA-2C5B-389F-2095-B9E04BFBDFC1}"/>
              </a:ext>
            </a:extLst>
          </p:cNvPr>
          <p:cNvSpPr txBox="1"/>
          <p:nvPr/>
        </p:nvSpPr>
        <p:spPr>
          <a:xfrm>
            <a:off x="324854" y="3193335"/>
            <a:ext cx="2463606" cy="707886"/>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Kiến sống thành từng đàn</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E31C3FC4-E65C-E93A-E7A7-5B2F02DBFC31}"/>
              </a:ext>
            </a:extLst>
          </p:cNvPr>
          <p:cNvSpPr txBox="1"/>
          <p:nvPr/>
        </p:nvSpPr>
        <p:spPr>
          <a:xfrm>
            <a:off x="3065002" y="3193335"/>
            <a:ext cx="2491736"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Ong bắp cày cái con đẻ trứng vào rệp vừng như Ong bắp cày mẹ</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AFE7E41F-C078-1132-7AFF-240B6031CDF6}"/>
              </a:ext>
            </a:extLst>
          </p:cNvPr>
          <p:cNvSpPr txBox="1"/>
          <p:nvPr/>
        </p:nvSpPr>
        <p:spPr>
          <a:xfrm>
            <a:off x="6075944" y="3193335"/>
            <a:ext cx="2658794"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Cánh cụt ở Bắc cực sống thành đàn để sưởi ấm lẫn nhau, chống lại giá rét</a:t>
            </a:r>
            <a:endParaRPr lang="vi-VN" sz="2000" b="1">
              <a:latin typeface="Times New Roman" panose="02020603050405020304" pitchFamily="18" charset="0"/>
              <a:cs typeface="Times New Roman" panose="02020603050405020304" pitchFamily="18" charset="0"/>
            </a:endParaRPr>
          </a:p>
        </p:txBody>
      </p:sp>
      <p:pic>
        <p:nvPicPr>
          <p:cNvPr id="3074" name="Picture 2" descr="Hướng dẫn cách diệt Kiến Lửa đơn giản và hiệu quả">
            <a:extLst>
              <a:ext uri="{FF2B5EF4-FFF2-40B4-BE49-F238E27FC236}">
                <a16:creationId xmlns:a16="http://schemas.microsoft.com/office/drawing/2014/main" xmlns="" id="{549AD2EC-ED97-B740-5F0E-6F0F3C63A4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262" y="628039"/>
            <a:ext cx="2379198"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ơ chế đẻ trứng ký sinh của ong bắp cày - Thiên địch trong tự nhiên">
            <a:extLst>
              <a:ext uri="{FF2B5EF4-FFF2-40B4-BE49-F238E27FC236}">
                <a16:creationId xmlns:a16="http://schemas.microsoft.com/office/drawing/2014/main" xmlns="" id="{A71E3C98-A89D-96E6-CF4D-5C779E6F43A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93366" y="628039"/>
            <a:ext cx="2335242"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ách chim cánh cụt “làm việc nhóm” để giữ ấm khiến bạn phải thán phục | Báo  Dân trí">
            <a:extLst>
              <a:ext uri="{FF2B5EF4-FFF2-40B4-BE49-F238E27FC236}">
                <a16:creationId xmlns:a16="http://schemas.microsoft.com/office/drawing/2014/main" xmlns="" id="{78999012-4C60-73C9-5E08-9E0510C8BA5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10432" y="628039"/>
            <a:ext cx="2908713" cy="251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26277"/>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circle(in)">
                                      <p:cBhvr>
                                        <p:cTn id="18" dur="2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wipe(down)">
                                      <p:cBhvr>
                                        <p:cTn id="2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C22E46C-7903-4B5B-AAEE-0375ED0080D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40085" y="0"/>
            <a:ext cx="1683207" cy="1303720"/>
          </a:xfrm>
          <a:prstGeom prst="rect">
            <a:avLst/>
          </a:prstGeom>
        </p:spPr>
      </p:pic>
      <p:pic>
        <p:nvPicPr>
          <p:cNvPr id="10" name="Picture 13">
            <a:extLst>
              <a:ext uri="{FF2B5EF4-FFF2-40B4-BE49-F238E27FC236}">
                <a16:creationId xmlns:a16="http://schemas.microsoft.com/office/drawing/2014/main" xmlns="" id="{77620D02-02AE-46FB-8A13-84F69FA068A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03742" y="1734972"/>
            <a:ext cx="2632258" cy="2043290"/>
          </a:xfrm>
          <a:prstGeom prst="rect">
            <a:avLst/>
          </a:prstGeom>
        </p:spPr>
      </p:pic>
      <p:sp>
        <p:nvSpPr>
          <p:cNvPr id="8" name="TextBox 7">
            <a:extLst>
              <a:ext uri="{FF2B5EF4-FFF2-40B4-BE49-F238E27FC236}">
                <a16:creationId xmlns:a16="http://schemas.microsoft.com/office/drawing/2014/main" xmlns="" id="{DB13775B-42BA-287C-34BF-E8A671E80690}"/>
              </a:ext>
            </a:extLst>
          </p:cNvPr>
          <p:cNvSpPr txBox="1"/>
          <p:nvPr/>
        </p:nvSpPr>
        <p:spPr>
          <a:xfrm>
            <a:off x="634609" y="1020618"/>
            <a:ext cx="5649663"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a:ln>
                  <a:solidFill>
                    <a:schemeClr val="tx1"/>
                  </a:solidFill>
                </a:ln>
                <a:effectLst/>
                <a:latin typeface="Times New Roman" panose="02020603050405020304" pitchFamily="18" charset="0"/>
                <a:ea typeface="Arial" panose="020B0604020202020204" pitchFamily="34" charset="0"/>
                <a:cs typeface="Times New Roman" panose="02020603050405020304" pitchFamily="18" charset="0"/>
              </a:rPr>
              <a:t>? Nêu vai trò của tập tính đối với động vật?</a:t>
            </a:r>
            <a:endParaRPr lang="vi-VN" sz="2400">
              <a:ln>
                <a:solidFill>
                  <a:schemeClr val="tx1"/>
                </a:solidFill>
              </a:ln>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xmlns="" id="{BD6CCDC8-7132-1B90-7F88-BB308945F37D}"/>
              </a:ext>
            </a:extLst>
          </p:cNvPr>
          <p:cNvSpPr/>
          <p:nvPr/>
        </p:nvSpPr>
        <p:spPr>
          <a:xfrm>
            <a:off x="351692" y="2872645"/>
            <a:ext cx="2743200" cy="1885072"/>
          </a:xfrm>
          <a:prstGeom prst="wedgeRoundRectCallout">
            <a:avLst>
              <a:gd name="adj1" fmla="val 52016"/>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vai trò quan trọng vì liên quan mật thiết đến sự tồn tại và phát triển nòi giống.</a:t>
            </a:r>
            <a:endPar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xmlns="" id="{2F8A51FA-4BCE-A434-70C8-F3D6DA7C9B49}"/>
              </a:ext>
            </a:extLst>
          </p:cNvPr>
          <p:cNvSpPr/>
          <p:nvPr/>
        </p:nvSpPr>
        <p:spPr>
          <a:xfrm>
            <a:off x="3517363" y="2872644"/>
            <a:ext cx="2236763" cy="1885071"/>
          </a:xfrm>
          <a:prstGeom prst="wedgeRoundRectCallout">
            <a:avLst>
              <a:gd name="adj1" fmla="val -66745"/>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tập tính đảm bảo cho động vật thích nghi với môi trường.</a:t>
            </a:r>
            <a:endParaRPr lang="vi-VN"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0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2031</Words>
  <Application>Microsoft Office PowerPoint</Application>
  <PresentationFormat>On-screen Show (16:9)</PresentationFormat>
  <Paragraphs>206</Paragraphs>
  <Slides>35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Raleway</vt:lpstr>
      <vt:lpstr>Times New Roman</vt:lpstr>
      <vt:lpstr>Calibri</vt:lpstr>
      <vt:lpstr>Raleway Thin</vt:lpstr>
      <vt:lpstr>Fira Sans Extra Condensed</vt:lpstr>
      <vt:lpstr>Gloria Hallelujah</vt:lpstr>
      <vt:lpstr>Cambria</vt:lpstr>
      <vt:lpstr>Team Building Class for Elementary by Slidesgo</vt:lpstr>
      <vt:lpstr>CHÀO MỪNG CÁC EM ĐẾN VỚI BUỔI HỌC NGÀY HÔM NAY!</vt:lpstr>
      <vt:lpstr>KHỞI ĐỘNG</vt:lpstr>
      <vt:lpstr>KHỞI ĐỘNG</vt:lpstr>
      <vt:lpstr>PowerPoint Presentation</vt:lpstr>
      <vt:lpstr>II. ỨNG DỤNG HIỂU BIẾT VỀ TẬP TÍNH VÀO THỰC TIỂN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2022-08-16T08:37:52Z</dcterms:modified>
</cp:coreProperties>
</file>