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  <p:sldMasterId id="2147483701" r:id="rId2"/>
  </p:sldMasterIdLst>
  <p:notesMasterIdLst>
    <p:notesMasterId r:id="rId35"/>
  </p:notesMasterIdLst>
  <p:sldIdLst>
    <p:sldId id="336" r:id="rId3"/>
    <p:sldId id="335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17" r:id="rId13"/>
    <p:sldId id="316" r:id="rId14"/>
    <p:sldId id="312" r:id="rId15"/>
    <p:sldId id="319" r:id="rId16"/>
    <p:sldId id="346" r:id="rId17"/>
    <p:sldId id="345" r:id="rId18"/>
    <p:sldId id="347" r:id="rId19"/>
    <p:sldId id="328" r:id="rId20"/>
    <p:sldId id="326" r:id="rId21"/>
    <p:sldId id="295" r:id="rId22"/>
    <p:sldId id="330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063E"/>
    <a:srgbClr val="3333FF"/>
    <a:srgbClr val="FFFF99"/>
    <a:srgbClr val="00CC00"/>
    <a:srgbClr val="FF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983C-3681-4E71-B2AB-5B155C0E1FD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2E15-8E13-42EB-9DB4-51ECC6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2E15-8E13-42EB-9DB4-51ECC63F039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5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2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5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18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8"/>
            <a:ext cx="830580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06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62EA-1973-4E2F-819B-4CFFA3417F0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5849-CBF8-42B5-9C80-134C036BD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62EA-1973-4E2F-819B-4CFFA3417F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5849-CBF8-42B5-9C80-134C036BD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395288" y="2239963"/>
            <a:ext cx="8280400" cy="241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TÍNH CHAÁT</a:t>
            </a:r>
          </a:p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BA ÑÖÔØNG </a:t>
            </a:r>
            <a:r>
              <a:rPr lang="vi-VN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PHAÂN GIAÙC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35003" dir="8328844" algn="ctr" rotWithShape="0">
                  <a:srgbClr val="993300">
                    <a:alpha val="50000"/>
                  </a:srgbClr>
                </a:outerShdw>
              </a:effectLst>
              <a:latin typeface="VNI-Cooper"/>
            </a:endParaRPr>
          </a:p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CUÛA TAM GIAÙC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1562100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Baøi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9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: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effectLst>
                <a:outerShdw dist="45791" dir="8778596" algn="ctr" rotWithShape="0">
                  <a:srgbClr val="990000">
                    <a:alpha val="50000"/>
                  </a:srgbClr>
                </a:outerShdw>
              </a:effectLst>
              <a:latin typeface="VNI-Jama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41210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1/SGK-Tr79 :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892675" cy="3505200"/>
          </a:xfrm>
          <a:prstGeom prst="rect">
            <a:avLst/>
          </a:prstGeom>
          <a:noFill/>
        </p:spPr>
      </p:pic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343400" y="1066800"/>
            <a:ext cx="594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C/m: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MAH =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b. C/m: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cách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đều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AB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286000" y="0"/>
            <a:ext cx="5654675" cy="1828800"/>
          </a:xfrm>
          <a:prstGeom prst="cloudCallout">
            <a:avLst>
              <a:gd name="adj1" fmla="val -31306"/>
              <a:gd name="adj2" fmla="val 7424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3109913" y="2120900"/>
            <a:ext cx="4495800" cy="3058230"/>
            <a:chOff x="5174303" y="866357"/>
            <a:chExt cx="2484518" cy="2098306"/>
          </a:xfrm>
          <a:noFill/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295371" y="1086378"/>
              <a:ext cx="2041480" cy="1619658"/>
            </a:xfrm>
            <a:custGeom>
              <a:avLst/>
              <a:gdLst>
                <a:gd name="T0" fmla="*/ 967740032 w 1296"/>
                <a:gd name="T1" fmla="*/ 0 h 1008"/>
                <a:gd name="T2" fmla="*/ 0 w 1296"/>
                <a:gd name="T3" fmla="*/ 2147483647 h 1008"/>
                <a:gd name="T4" fmla="*/ 2147483647 w 1296"/>
                <a:gd name="T5" fmla="*/ 2147483647 h 1008"/>
                <a:gd name="T6" fmla="*/ 967740032 w 1296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1008"/>
                <a:gd name="T14" fmla="*/ 1296 w 129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1008">
                  <a:moveTo>
                    <a:pt x="384" y="0"/>
                  </a:moveTo>
                  <a:lnTo>
                    <a:pt x="0" y="1008"/>
                  </a:lnTo>
                  <a:lnTo>
                    <a:pt x="1296" y="100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5" name="Text Box 23"/>
            <p:cNvSpPr txBox="1">
              <a:spLocks noChangeArrowheads="1"/>
            </p:cNvSpPr>
            <p:nvPr/>
          </p:nvSpPr>
          <p:spPr bwMode="auto">
            <a:xfrm>
              <a:off x="7277821" y="2647906"/>
              <a:ext cx="381000" cy="3167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26" name="Text Box 24"/>
            <p:cNvSpPr txBox="1">
              <a:spLocks noChangeArrowheads="1"/>
            </p:cNvSpPr>
            <p:nvPr/>
          </p:nvSpPr>
          <p:spPr bwMode="auto">
            <a:xfrm>
              <a:off x="5174303" y="2638491"/>
              <a:ext cx="381000" cy="3167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1327" name="Text Box 25"/>
            <p:cNvSpPr txBox="1">
              <a:spLocks noChangeArrowheads="1"/>
            </p:cNvSpPr>
            <p:nvPr/>
          </p:nvSpPr>
          <p:spPr bwMode="auto">
            <a:xfrm>
              <a:off x="5814526" y="866357"/>
              <a:ext cx="381000" cy="3167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A</a:t>
              </a: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67113" y="3429000"/>
            <a:ext cx="68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prstClr val="black"/>
                </a:solidFill>
                <a:latin typeface="Calibri" pitchFamily="34" charset="0"/>
              </a:rPr>
              <a:t>F</a:t>
            </a: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037013" y="2454275"/>
            <a:ext cx="854075" cy="2336800"/>
            <a:chOff x="5684814" y="1137037"/>
            <a:chExt cx="485799" cy="1562100"/>
          </a:xfrm>
        </p:grpSpPr>
        <p:sp>
          <p:nvSpPr>
            <p:cNvPr id="11320" name="Freeform 10"/>
            <p:cNvSpPr>
              <a:spLocks/>
            </p:cNvSpPr>
            <p:nvPr/>
          </p:nvSpPr>
          <p:spPr bwMode="auto">
            <a:xfrm>
              <a:off x="5905500" y="1137037"/>
              <a:ext cx="265113" cy="1562100"/>
            </a:xfrm>
            <a:custGeom>
              <a:avLst/>
              <a:gdLst>
                <a:gd name="T0" fmla="*/ 0 w 141"/>
                <a:gd name="T1" fmla="*/ 0 h 1024"/>
                <a:gd name="T2" fmla="*/ 2147483647 w 141"/>
                <a:gd name="T3" fmla="*/ 2147483647 h 1024"/>
                <a:gd name="T4" fmla="*/ 0 60000 65536"/>
                <a:gd name="T5" fmla="*/ 0 60000 65536"/>
                <a:gd name="T6" fmla="*/ 0 w 141"/>
                <a:gd name="T7" fmla="*/ 0 h 1024"/>
                <a:gd name="T8" fmla="*/ 141 w 141"/>
                <a:gd name="T9" fmla="*/ 1024 h 10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" h="1024">
                  <a:moveTo>
                    <a:pt x="0" y="0"/>
                  </a:moveTo>
                  <a:lnTo>
                    <a:pt x="141" y="1024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84"/>
            <p:cNvGrpSpPr>
              <a:grpSpLocks/>
            </p:cNvGrpSpPr>
            <p:nvPr/>
          </p:nvGrpSpPr>
          <p:grpSpPr bwMode="auto">
            <a:xfrm>
              <a:off x="5684814" y="1292449"/>
              <a:ext cx="361133" cy="178513"/>
              <a:chOff x="5703864" y="1311499"/>
              <a:chExt cx="361133" cy="178513"/>
            </a:xfrm>
          </p:grpSpPr>
          <p:sp>
            <p:nvSpPr>
              <p:cNvPr id="11322" name="Arc 16"/>
              <p:cNvSpPr>
                <a:spLocks/>
              </p:cNvSpPr>
              <p:nvPr/>
            </p:nvSpPr>
            <p:spPr bwMode="auto">
              <a:xfrm rot="-2742748" flipH="1" flipV="1">
                <a:off x="5787024" y="1244563"/>
                <a:ext cx="104405" cy="270726"/>
              </a:xfrm>
              <a:custGeom>
                <a:avLst/>
                <a:gdLst>
                  <a:gd name="T0" fmla="*/ 0 w 17998"/>
                  <a:gd name="T1" fmla="*/ 0 h 21600"/>
                  <a:gd name="T2" fmla="*/ 2147483647 w 17998"/>
                  <a:gd name="T3" fmla="*/ 2147483647 h 21600"/>
                  <a:gd name="T4" fmla="*/ 0 w 1799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7998"/>
                  <a:gd name="T10" fmla="*/ 0 h 21600"/>
                  <a:gd name="T11" fmla="*/ 17998 w 179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8" h="21600" fill="none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</a:path>
                  <a:path w="17998" h="21600" stroke="0" extrusionOk="0">
                    <a:moveTo>
                      <a:pt x="-1" y="0"/>
                    </a:moveTo>
                    <a:cubicBezTo>
                      <a:pt x="7238" y="0"/>
                      <a:pt x="13995" y="3625"/>
                      <a:pt x="17997" y="96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3" name="Arc 15"/>
              <p:cNvSpPr>
                <a:spLocks/>
              </p:cNvSpPr>
              <p:nvPr/>
            </p:nvSpPr>
            <p:spPr bwMode="auto">
              <a:xfrm rot="2189160" flipV="1">
                <a:off x="6007471" y="1311499"/>
                <a:ext cx="57526" cy="17851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3367088" y="3470275"/>
            <a:ext cx="2195512" cy="1363662"/>
            <a:chOff x="3329804" y="2375137"/>
            <a:chExt cx="1254721" cy="893015"/>
          </a:xfrm>
        </p:grpSpPr>
        <p:sp>
          <p:nvSpPr>
            <p:cNvPr id="11313" name="Freeform 11"/>
            <p:cNvSpPr>
              <a:spLocks/>
            </p:cNvSpPr>
            <p:nvPr/>
          </p:nvSpPr>
          <p:spPr bwMode="auto">
            <a:xfrm rot="120000">
              <a:off x="3329804" y="2375137"/>
              <a:ext cx="1254721" cy="893015"/>
            </a:xfrm>
            <a:custGeom>
              <a:avLst/>
              <a:gdLst>
                <a:gd name="T0" fmla="*/ 0 w 768"/>
                <a:gd name="T1" fmla="*/ 2147483647 h 585"/>
                <a:gd name="T2" fmla="*/ 2147483647 w 768"/>
                <a:gd name="T3" fmla="*/ 0 h 585"/>
                <a:gd name="T4" fmla="*/ 0 60000 65536"/>
                <a:gd name="T5" fmla="*/ 0 60000 65536"/>
                <a:gd name="T6" fmla="*/ 0 w 768"/>
                <a:gd name="T7" fmla="*/ 0 h 585"/>
                <a:gd name="T8" fmla="*/ 768 w 768"/>
                <a:gd name="T9" fmla="*/ 585 h 5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585">
                  <a:moveTo>
                    <a:pt x="0" y="585"/>
                  </a:moveTo>
                  <a:lnTo>
                    <a:pt x="768" y="0"/>
                  </a:lnTo>
                </a:path>
              </a:pathLst>
            </a:cu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3477852" y="2841576"/>
              <a:ext cx="170201" cy="195007"/>
              <a:chOff x="5440054" y="2331873"/>
              <a:chExt cx="178214" cy="138022"/>
            </a:xfrm>
          </p:grpSpPr>
          <p:sp>
            <p:nvSpPr>
              <p:cNvPr id="11318" name="Arc 21"/>
              <p:cNvSpPr>
                <a:spLocks/>
              </p:cNvSpPr>
              <p:nvPr/>
            </p:nvSpPr>
            <p:spPr bwMode="auto">
              <a:xfrm rot="-201702">
                <a:off x="5440054" y="2337264"/>
                <a:ext cx="166414" cy="132631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9" name="Freeform 22"/>
              <p:cNvSpPr>
                <a:spLocks/>
              </p:cNvSpPr>
              <p:nvPr/>
            </p:nvSpPr>
            <p:spPr bwMode="auto">
              <a:xfrm>
                <a:off x="5500803" y="2331873"/>
                <a:ext cx="117465" cy="100961"/>
              </a:xfrm>
              <a:custGeom>
                <a:avLst/>
                <a:gdLst>
                  <a:gd name="T0" fmla="*/ 0 w 64"/>
                  <a:gd name="T1" fmla="*/ 2147483647 h 77"/>
                  <a:gd name="T2" fmla="*/ 2147483647 w 64"/>
                  <a:gd name="T3" fmla="*/ 0 h 77"/>
                  <a:gd name="T4" fmla="*/ 0 60000 65536"/>
                  <a:gd name="T5" fmla="*/ 0 60000 65536"/>
                  <a:gd name="T6" fmla="*/ 0 w 64"/>
                  <a:gd name="T7" fmla="*/ 0 h 77"/>
                  <a:gd name="T8" fmla="*/ 64 w 64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77">
                    <a:moveTo>
                      <a:pt x="0" y="77"/>
                    </a:moveTo>
                    <a:lnTo>
                      <a:pt x="64" y="0"/>
                    </a:lnTo>
                  </a:path>
                </a:pathLst>
              </a:custGeom>
              <a:noFill/>
              <a:ln w="222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3605552" y="3060629"/>
              <a:ext cx="159484" cy="165517"/>
              <a:chOff x="5611900" y="2489716"/>
              <a:chExt cx="170605" cy="142723"/>
            </a:xfrm>
          </p:grpSpPr>
          <p:sp>
            <p:nvSpPr>
              <p:cNvPr id="11316" name="Arc 18"/>
              <p:cNvSpPr>
                <a:spLocks/>
              </p:cNvSpPr>
              <p:nvPr/>
            </p:nvSpPr>
            <p:spPr bwMode="auto">
              <a:xfrm rot="1434123">
                <a:off x="5611900" y="2489716"/>
                <a:ext cx="136667" cy="142723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7" name="Freeform 19"/>
              <p:cNvSpPr>
                <a:spLocks/>
              </p:cNvSpPr>
              <p:nvPr/>
            </p:nvSpPr>
            <p:spPr bwMode="auto">
              <a:xfrm>
                <a:off x="5646897" y="2542132"/>
                <a:ext cx="135608" cy="25819"/>
              </a:xfrm>
              <a:custGeom>
                <a:avLst/>
                <a:gdLst>
                  <a:gd name="T0" fmla="*/ 0 w 89"/>
                  <a:gd name="T1" fmla="*/ 2147483647 h 38"/>
                  <a:gd name="T2" fmla="*/ 2147483647 w 89"/>
                  <a:gd name="T3" fmla="*/ 0 h 38"/>
                  <a:gd name="T4" fmla="*/ 0 60000 65536"/>
                  <a:gd name="T5" fmla="*/ 0 60000 65536"/>
                  <a:gd name="T6" fmla="*/ 0 w 89"/>
                  <a:gd name="T7" fmla="*/ 0 h 38"/>
                  <a:gd name="T8" fmla="*/ 89 w 89"/>
                  <a:gd name="T9" fmla="*/ 38 h 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9" h="38">
                    <a:moveTo>
                      <a:pt x="0" y="38"/>
                    </a:moveTo>
                    <a:lnTo>
                      <a:pt x="89" y="0"/>
                    </a:lnTo>
                  </a:path>
                </a:pathLst>
              </a:custGeom>
              <a:noFill/>
              <a:ln w="222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3871913" y="3671887"/>
            <a:ext cx="3138487" cy="1122363"/>
            <a:chOff x="5638496" y="2012686"/>
            <a:chExt cx="1714218" cy="695190"/>
          </a:xfrm>
        </p:grpSpPr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5638496" y="2012686"/>
              <a:ext cx="1714218" cy="695190"/>
            </a:xfrm>
            <a:custGeom>
              <a:avLst/>
              <a:gdLst>
                <a:gd name="T0" fmla="*/ 0 w 1104"/>
                <a:gd name="T1" fmla="*/ 0 h 479"/>
                <a:gd name="T2" fmla="*/ 2147483647 w 1104"/>
                <a:gd name="T3" fmla="*/ 2147483647 h 479"/>
                <a:gd name="T4" fmla="*/ 0 60000 65536"/>
                <a:gd name="T5" fmla="*/ 0 60000 65536"/>
                <a:gd name="T6" fmla="*/ 0 w 1104"/>
                <a:gd name="T7" fmla="*/ 0 h 479"/>
                <a:gd name="T8" fmla="*/ 1104 w 1104"/>
                <a:gd name="T9" fmla="*/ 479 h 4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4" h="479">
                  <a:moveTo>
                    <a:pt x="0" y="0"/>
                  </a:moveTo>
                  <a:lnTo>
                    <a:pt x="1104" y="479"/>
                  </a:lnTo>
                </a:path>
              </a:pathLst>
            </a:custGeom>
            <a:noFill/>
            <a:ln w="25400">
              <a:solidFill>
                <a:srgbClr val="3333FF">
                  <a:alpha val="68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1" name="Arc 13"/>
            <p:cNvSpPr>
              <a:spLocks/>
            </p:cNvSpPr>
            <p:nvPr/>
          </p:nvSpPr>
          <p:spPr bwMode="auto">
            <a:xfrm flipH="1">
              <a:off x="6995161" y="2414060"/>
              <a:ext cx="76708" cy="15203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mpd="dbl">
              <a:solidFill>
                <a:srgbClr val="3333FF">
                  <a:alpha val="68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2" name="Arc 14"/>
            <p:cNvSpPr>
              <a:spLocks/>
            </p:cNvSpPr>
            <p:nvPr/>
          </p:nvSpPr>
          <p:spPr bwMode="auto">
            <a:xfrm rot="19132227" flipH="1">
              <a:off x="6962477" y="2579432"/>
              <a:ext cx="94195" cy="10666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mpd="dbl">
              <a:solidFill>
                <a:srgbClr val="3333FF">
                  <a:alpha val="68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792412" y="228600"/>
            <a:ext cx="490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778375" y="4733925"/>
            <a:ext cx="688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576888" y="3152775"/>
            <a:ext cx="688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388600" y="5529868"/>
            <a:ext cx="6705600" cy="5847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660066"/>
                </a:solidFill>
                <a:latin typeface=".VnTime" pitchFamily="34" charset="0"/>
              </a:rPr>
              <a:t>*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0" name="Picture 15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161" y="1647669"/>
            <a:ext cx="182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rc 14"/>
          <p:cNvSpPr>
            <a:spLocks/>
          </p:cNvSpPr>
          <p:nvPr/>
        </p:nvSpPr>
        <p:spPr bwMode="auto">
          <a:xfrm rot="19132227" flipH="1">
            <a:off x="6345388" y="4607472"/>
            <a:ext cx="172458" cy="17219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mpd="dbl">
            <a:solidFill>
              <a:srgbClr val="3333FF">
                <a:alpha val="68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Arc 13"/>
          <p:cNvSpPr>
            <a:spLocks/>
          </p:cNvSpPr>
          <p:nvPr/>
        </p:nvSpPr>
        <p:spPr bwMode="auto">
          <a:xfrm flipH="1">
            <a:off x="6400800" y="4343400"/>
            <a:ext cx="140441" cy="24545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mpd="dbl">
            <a:solidFill>
              <a:srgbClr val="3333FF">
                <a:alpha val="68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94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7" grpId="0"/>
      <p:bldP spid="45" grpId="0"/>
      <p:bldP spid="46" grpId="0"/>
      <p:bldP spid="47" grpId="0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1905000" y="152400"/>
            <a:ext cx="5470525" cy="1676400"/>
          </a:xfrm>
          <a:prstGeom prst="cloudCallout">
            <a:avLst>
              <a:gd name="adj1" fmla="val -31306"/>
              <a:gd name="adj2" fmla="val 742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362994" y="304800"/>
            <a:ext cx="5056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 smtClean="0">
                <a:latin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</a:rPr>
              <a:t> tam </a:t>
            </a:r>
            <a:r>
              <a:rPr lang="en-US" sz="3200" b="1" dirty="0" err="1" smtClean="0">
                <a:latin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778375" y="4733925"/>
            <a:ext cx="688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D</a:t>
            </a:r>
          </a:p>
        </p:txBody>
      </p:sp>
      <p:pic>
        <p:nvPicPr>
          <p:cNvPr id="50" name="Picture 15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445" y="1896542"/>
            <a:ext cx="182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3109912" y="2351970"/>
            <a:ext cx="5043487" cy="3515430"/>
            <a:chOff x="3109913" y="2133600"/>
            <a:chExt cx="4495800" cy="3058230"/>
          </a:xfrm>
        </p:grpSpPr>
        <p:grpSp>
          <p:nvGrpSpPr>
            <p:cNvPr id="35" name="Group 34"/>
            <p:cNvGrpSpPr/>
            <p:nvPr/>
          </p:nvGrpSpPr>
          <p:grpSpPr>
            <a:xfrm>
              <a:off x="3109913" y="2133600"/>
              <a:ext cx="4495800" cy="3058230"/>
              <a:chOff x="3109913" y="2120900"/>
              <a:chExt cx="4495800" cy="3058230"/>
            </a:xfrm>
          </p:grpSpPr>
          <p:grpSp>
            <p:nvGrpSpPr>
              <p:cNvPr id="2" name="Group 83"/>
              <p:cNvGrpSpPr>
                <a:grpSpLocks/>
              </p:cNvGrpSpPr>
              <p:nvPr/>
            </p:nvGrpSpPr>
            <p:grpSpPr bwMode="auto">
              <a:xfrm>
                <a:off x="3109913" y="2120900"/>
                <a:ext cx="4495800" cy="3058230"/>
                <a:chOff x="5174303" y="866357"/>
                <a:chExt cx="2484518" cy="2098306"/>
              </a:xfrm>
              <a:noFill/>
            </p:grpSpPr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5295371" y="1086378"/>
                  <a:ext cx="2041480" cy="1619658"/>
                </a:xfrm>
                <a:custGeom>
                  <a:avLst/>
                  <a:gdLst>
                    <a:gd name="T0" fmla="*/ 967740032 w 1296"/>
                    <a:gd name="T1" fmla="*/ 0 h 1008"/>
                    <a:gd name="T2" fmla="*/ 0 w 1296"/>
                    <a:gd name="T3" fmla="*/ 2147483647 h 1008"/>
                    <a:gd name="T4" fmla="*/ 2147483647 w 1296"/>
                    <a:gd name="T5" fmla="*/ 2147483647 h 1008"/>
                    <a:gd name="T6" fmla="*/ 967740032 w 1296"/>
                    <a:gd name="T7" fmla="*/ 0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6"/>
                    <a:gd name="T13" fmla="*/ 0 h 1008"/>
                    <a:gd name="T14" fmla="*/ 1296 w 1296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6" h="1008">
                      <a:moveTo>
                        <a:pt x="384" y="0"/>
                      </a:moveTo>
                      <a:lnTo>
                        <a:pt x="0" y="1008"/>
                      </a:lnTo>
                      <a:lnTo>
                        <a:pt x="1296" y="100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277821" y="2647906"/>
                  <a:ext cx="381000" cy="3167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dirty="0">
                      <a:solidFill>
                        <a:prstClr val="black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13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174303" y="2638491"/>
                  <a:ext cx="381000" cy="3167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dirty="0">
                      <a:solidFill>
                        <a:prstClr val="black"/>
                      </a:solidFill>
                      <a:latin typeface="Calibri" pitchFamily="34" charset="0"/>
                    </a:rPr>
                    <a:t>B</a:t>
                  </a:r>
                </a:p>
              </p:txBody>
            </p:sp>
            <p:sp>
              <p:nvSpPr>
                <p:cNvPr id="113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814526" y="866357"/>
                  <a:ext cx="381000" cy="3167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dirty="0">
                      <a:solidFill>
                        <a:prstClr val="black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</p:grp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3567113" y="3429000"/>
                <a:ext cx="6889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</a:rPr>
                  <a:t>F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367088" y="2438400"/>
                <a:ext cx="3643312" cy="2379662"/>
                <a:chOff x="3367088" y="2454275"/>
                <a:chExt cx="3643312" cy="2379662"/>
              </a:xfrm>
            </p:grpSpPr>
            <p:grpSp>
              <p:nvGrpSpPr>
                <p:cNvPr id="3" name="Group 86"/>
                <p:cNvGrpSpPr>
                  <a:grpSpLocks/>
                </p:cNvGrpSpPr>
                <p:nvPr/>
              </p:nvGrpSpPr>
              <p:grpSpPr bwMode="auto">
                <a:xfrm>
                  <a:off x="4037013" y="2454275"/>
                  <a:ext cx="854075" cy="2336800"/>
                  <a:chOff x="5684814" y="1137037"/>
                  <a:chExt cx="485799" cy="1562100"/>
                </a:xfrm>
              </p:grpSpPr>
              <p:sp>
                <p:nvSpPr>
                  <p:cNvPr id="11320" name="Freeform 10"/>
                  <p:cNvSpPr>
                    <a:spLocks/>
                  </p:cNvSpPr>
                  <p:nvPr/>
                </p:nvSpPr>
                <p:spPr bwMode="auto">
                  <a:xfrm>
                    <a:off x="5905500" y="1137037"/>
                    <a:ext cx="265113" cy="1562100"/>
                  </a:xfrm>
                  <a:custGeom>
                    <a:avLst/>
                    <a:gdLst>
                      <a:gd name="T0" fmla="*/ 0 w 141"/>
                      <a:gd name="T1" fmla="*/ 0 h 1024"/>
                      <a:gd name="T2" fmla="*/ 2147483647 w 141"/>
                      <a:gd name="T3" fmla="*/ 2147483647 h 1024"/>
                      <a:gd name="T4" fmla="*/ 0 60000 65536"/>
                      <a:gd name="T5" fmla="*/ 0 60000 65536"/>
                      <a:gd name="T6" fmla="*/ 0 w 141"/>
                      <a:gd name="T7" fmla="*/ 0 h 1024"/>
                      <a:gd name="T8" fmla="*/ 141 w 141"/>
                      <a:gd name="T9" fmla="*/ 1024 h 102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1" h="1024">
                        <a:moveTo>
                          <a:pt x="0" y="0"/>
                        </a:moveTo>
                        <a:lnTo>
                          <a:pt x="141" y="1024"/>
                        </a:lnTo>
                      </a:path>
                    </a:pathLst>
                  </a:custGeom>
                  <a:solidFill>
                    <a:srgbClr val="FFFFFF"/>
                  </a:solidFill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5684814" y="1292449"/>
                    <a:ext cx="361133" cy="178513"/>
                    <a:chOff x="5703864" y="1311499"/>
                    <a:chExt cx="361133" cy="178513"/>
                  </a:xfrm>
                </p:grpSpPr>
                <p:sp>
                  <p:nvSpPr>
                    <p:cNvPr id="11322" name="Arc 16"/>
                    <p:cNvSpPr>
                      <a:spLocks/>
                    </p:cNvSpPr>
                    <p:nvPr/>
                  </p:nvSpPr>
                  <p:spPr bwMode="auto">
                    <a:xfrm rot="-2742748" flipH="1" flipV="1">
                      <a:off x="5787024" y="1244563"/>
                      <a:ext cx="104405" cy="270726"/>
                    </a:xfrm>
                    <a:custGeom>
                      <a:avLst/>
                      <a:gdLst>
                        <a:gd name="T0" fmla="*/ 0 w 17998"/>
                        <a:gd name="T1" fmla="*/ 0 h 21600"/>
                        <a:gd name="T2" fmla="*/ 2147483647 w 17998"/>
                        <a:gd name="T3" fmla="*/ 2147483647 h 21600"/>
                        <a:gd name="T4" fmla="*/ 0 w 17998"/>
                        <a:gd name="T5" fmla="*/ 2147483647 h 21600"/>
                        <a:gd name="T6" fmla="*/ 0 60000 65536"/>
                        <a:gd name="T7" fmla="*/ 0 60000 65536"/>
                        <a:gd name="T8" fmla="*/ 0 60000 65536"/>
                        <a:gd name="T9" fmla="*/ 0 w 17998"/>
                        <a:gd name="T10" fmla="*/ 0 h 21600"/>
                        <a:gd name="T11" fmla="*/ 17998 w 1799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98" h="21600" fill="none" extrusionOk="0">
                          <a:moveTo>
                            <a:pt x="-1" y="0"/>
                          </a:moveTo>
                          <a:cubicBezTo>
                            <a:pt x="7238" y="0"/>
                            <a:pt x="13995" y="3625"/>
                            <a:pt x="17997" y="9657"/>
                          </a:cubicBezTo>
                        </a:path>
                        <a:path w="17998" h="21600" stroke="0" extrusionOk="0">
                          <a:moveTo>
                            <a:pt x="-1" y="0"/>
                          </a:moveTo>
                          <a:cubicBezTo>
                            <a:pt x="7238" y="0"/>
                            <a:pt x="13995" y="3625"/>
                            <a:pt x="17997" y="9657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23" name="Arc 15"/>
                    <p:cNvSpPr>
                      <a:spLocks/>
                    </p:cNvSpPr>
                    <p:nvPr/>
                  </p:nvSpPr>
                  <p:spPr bwMode="auto">
                    <a:xfrm rot="2189160" flipV="1">
                      <a:off x="6007471" y="1311499"/>
                      <a:ext cx="57526" cy="17851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47483647 w 21600"/>
                        <a:gd name="T3" fmla="*/ 2147483647 h 21600"/>
                        <a:gd name="T4" fmla="*/ 0 w 21600"/>
                        <a:gd name="T5" fmla="*/ 2147483647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" name="Group 96"/>
                <p:cNvGrpSpPr>
                  <a:grpSpLocks/>
                </p:cNvGrpSpPr>
                <p:nvPr/>
              </p:nvGrpSpPr>
              <p:grpSpPr bwMode="auto">
                <a:xfrm>
                  <a:off x="3367088" y="3470275"/>
                  <a:ext cx="2195512" cy="1363662"/>
                  <a:chOff x="3329804" y="2375137"/>
                  <a:chExt cx="1254721" cy="893015"/>
                </a:xfrm>
              </p:grpSpPr>
              <p:sp>
                <p:nvSpPr>
                  <p:cNvPr id="11313" name="Freeform 11"/>
                  <p:cNvSpPr>
                    <a:spLocks/>
                  </p:cNvSpPr>
                  <p:nvPr/>
                </p:nvSpPr>
                <p:spPr bwMode="auto">
                  <a:xfrm rot="120000">
                    <a:off x="3329804" y="2375137"/>
                    <a:ext cx="1254721" cy="893015"/>
                  </a:xfrm>
                  <a:custGeom>
                    <a:avLst/>
                    <a:gdLst>
                      <a:gd name="T0" fmla="*/ 0 w 768"/>
                      <a:gd name="T1" fmla="*/ 2147483647 h 585"/>
                      <a:gd name="T2" fmla="*/ 2147483647 w 768"/>
                      <a:gd name="T3" fmla="*/ 0 h 585"/>
                      <a:gd name="T4" fmla="*/ 0 60000 65536"/>
                      <a:gd name="T5" fmla="*/ 0 60000 65536"/>
                      <a:gd name="T6" fmla="*/ 0 w 768"/>
                      <a:gd name="T7" fmla="*/ 0 h 585"/>
                      <a:gd name="T8" fmla="*/ 768 w 768"/>
                      <a:gd name="T9" fmla="*/ 585 h 58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68" h="585">
                        <a:moveTo>
                          <a:pt x="0" y="585"/>
                        </a:moveTo>
                        <a:lnTo>
                          <a:pt x="768" y="0"/>
                        </a:lnTo>
                      </a:path>
                    </a:pathLst>
                  </a:custGeom>
                  <a:noFill/>
                  <a:ln w="25400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477852" y="2841576"/>
                    <a:ext cx="170201" cy="195007"/>
                    <a:chOff x="5440054" y="2331873"/>
                    <a:chExt cx="178214" cy="138022"/>
                  </a:xfrm>
                </p:grpSpPr>
                <p:sp>
                  <p:nvSpPr>
                    <p:cNvPr id="11318" name="Arc 21"/>
                    <p:cNvSpPr>
                      <a:spLocks/>
                    </p:cNvSpPr>
                    <p:nvPr/>
                  </p:nvSpPr>
                  <p:spPr bwMode="auto">
                    <a:xfrm rot="-201702">
                      <a:off x="5440054" y="2337264"/>
                      <a:ext cx="166414" cy="13263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47483647 w 21600"/>
                        <a:gd name="T3" fmla="*/ 2147483647 h 21600"/>
                        <a:gd name="T4" fmla="*/ 0 w 21600"/>
                        <a:gd name="T5" fmla="*/ 2147483647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CC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500803" y="2331873"/>
                      <a:ext cx="117465" cy="100961"/>
                    </a:xfrm>
                    <a:custGeom>
                      <a:avLst/>
                      <a:gdLst>
                        <a:gd name="T0" fmla="*/ 0 w 64"/>
                        <a:gd name="T1" fmla="*/ 2147483647 h 77"/>
                        <a:gd name="T2" fmla="*/ 2147483647 w 64"/>
                        <a:gd name="T3" fmla="*/ 0 h 77"/>
                        <a:gd name="T4" fmla="*/ 0 60000 65536"/>
                        <a:gd name="T5" fmla="*/ 0 60000 65536"/>
                        <a:gd name="T6" fmla="*/ 0 w 64"/>
                        <a:gd name="T7" fmla="*/ 0 h 77"/>
                        <a:gd name="T8" fmla="*/ 64 w 64"/>
                        <a:gd name="T9" fmla="*/ 77 h 77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64" h="77">
                          <a:moveTo>
                            <a:pt x="0" y="77"/>
                          </a:moveTo>
                          <a:lnTo>
                            <a:pt x="64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605552" y="3060629"/>
                    <a:ext cx="159484" cy="165517"/>
                    <a:chOff x="5611900" y="2489716"/>
                    <a:chExt cx="170605" cy="142723"/>
                  </a:xfrm>
                </p:grpSpPr>
                <p:sp>
                  <p:nvSpPr>
                    <p:cNvPr id="11316" name="Arc 18"/>
                    <p:cNvSpPr>
                      <a:spLocks/>
                    </p:cNvSpPr>
                    <p:nvPr/>
                  </p:nvSpPr>
                  <p:spPr bwMode="auto">
                    <a:xfrm rot="1434123">
                      <a:off x="5611900" y="2489716"/>
                      <a:ext cx="136667" cy="14272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47483647 w 21600"/>
                        <a:gd name="T3" fmla="*/ 2147483647 h 21600"/>
                        <a:gd name="T4" fmla="*/ 0 w 21600"/>
                        <a:gd name="T5" fmla="*/ 2147483647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CC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1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646897" y="2542132"/>
                      <a:ext cx="135608" cy="25819"/>
                    </a:xfrm>
                    <a:custGeom>
                      <a:avLst/>
                      <a:gdLst>
                        <a:gd name="T0" fmla="*/ 0 w 89"/>
                        <a:gd name="T1" fmla="*/ 2147483647 h 38"/>
                        <a:gd name="T2" fmla="*/ 2147483647 w 89"/>
                        <a:gd name="T3" fmla="*/ 0 h 38"/>
                        <a:gd name="T4" fmla="*/ 0 60000 65536"/>
                        <a:gd name="T5" fmla="*/ 0 60000 65536"/>
                        <a:gd name="T6" fmla="*/ 0 w 89"/>
                        <a:gd name="T7" fmla="*/ 0 h 38"/>
                        <a:gd name="T8" fmla="*/ 89 w 89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89" h="38">
                          <a:moveTo>
                            <a:pt x="0" y="38"/>
                          </a:moveTo>
                          <a:lnTo>
                            <a:pt x="89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" name="Group 97"/>
                <p:cNvGrpSpPr>
                  <a:grpSpLocks/>
                </p:cNvGrpSpPr>
                <p:nvPr/>
              </p:nvGrpSpPr>
              <p:grpSpPr bwMode="auto">
                <a:xfrm>
                  <a:off x="3871913" y="3671887"/>
                  <a:ext cx="3138487" cy="1122363"/>
                  <a:chOff x="5638496" y="2012686"/>
                  <a:chExt cx="1714218" cy="695190"/>
                </a:xfrm>
              </p:grpSpPr>
              <p:sp>
                <p:nvSpPr>
                  <p:cNvPr id="11310" name="Freeform 12"/>
                  <p:cNvSpPr>
                    <a:spLocks/>
                  </p:cNvSpPr>
                  <p:nvPr/>
                </p:nvSpPr>
                <p:spPr bwMode="auto">
                  <a:xfrm>
                    <a:off x="5638496" y="2012686"/>
                    <a:ext cx="1714218" cy="695190"/>
                  </a:xfrm>
                  <a:custGeom>
                    <a:avLst/>
                    <a:gdLst>
                      <a:gd name="T0" fmla="*/ 0 w 1104"/>
                      <a:gd name="T1" fmla="*/ 0 h 479"/>
                      <a:gd name="T2" fmla="*/ 2147483647 w 1104"/>
                      <a:gd name="T3" fmla="*/ 2147483647 h 479"/>
                      <a:gd name="T4" fmla="*/ 0 60000 65536"/>
                      <a:gd name="T5" fmla="*/ 0 60000 65536"/>
                      <a:gd name="T6" fmla="*/ 0 w 1104"/>
                      <a:gd name="T7" fmla="*/ 0 h 479"/>
                      <a:gd name="T8" fmla="*/ 1104 w 1104"/>
                      <a:gd name="T9" fmla="*/ 479 h 47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04" h="479">
                        <a:moveTo>
                          <a:pt x="0" y="0"/>
                        </a:moveTo>
                        <a:lnTo>
                          <a:pt x="1104" y="479"/>
                        </a:lnTo>
                      </a:path>
                    </a:pathLst>
                  </a:custGeom>
                  <a:noFill/>
                  <a:ln w="25400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11" name="Arc 13"/>
                  <p:cNvSpPr>
                    <a:spLocks/>
                  </p:cNvSpPr>
                  <p:nvPr/>
                </p:nvSpPr>
                <p:spPr bwMode="auto">
                  <a:xfrm flipH="1">
                    <a:off x="6978135" y="2414060"/>
                    <a:ext cx="76708" cy="15203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47483647 w 21600"/>
                      <a:gd name="T3" fmla="*/ 2147483647 h 21600"/>
                      <a:gd name="T4" fmla="*/ 0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mpd="dbl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12" name="Arc 14"/>
                  <p:cNvSpPr>
                    <a:spLocks/>
                  </p:cNvSpPr>
                  <p:nvPr/>
                </p:nvSpPr>
                <p:spPr bwMode="auto">
                  <a:xfrm rot="19132227" flipH="1">
                    <a:off x="6962477" y="2579432"/>
                    <a:ext cx="94195" cy="1066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47483647 w 21600"/>
                      <a:gd name="T3" fmla="*/ 2147483647 h 21600"/>
                      <a:gd name="T4" fmla="*/ 0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mpd="dbl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5576888" y="3152775"/>
              <a:ext cx="688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31" name="Arc 13"/>
            <p:cNvSpPr>
              <a:spLocks/>
            </p:cNvSpPr>
            <p:nvPr/>
          </p:nvSpPr>
          <p:spPr bwMode="auto">
            <a:xfrm flipH="1">
              <a:off x="6400800" y="4343400"/>
              <a:ext cx="140441" cy="24545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mpd="dbl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Arc 14"/>
            <p:cNvSpPr>
              <a:spLocks/>
            </p:cNvSpPr>
            <p:nvPr/>
          </p:nvSpPr>
          <p:spPr bwMode="auto">
            <a:xfrm rot="19132227" flipH="1">
              <a:off x="6207554" y="4607472"/>
              <a:ext cx="172458" cy="172199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mpd="dbl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990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819400" y="762000"/>
            <a:ext cx="4572000" cy="3434974"/>
            <a:chOff x="3227" y="1151"/>
            <a:chExt cx="2497" cy="1725"/>
          </a:xfrm>
        </p:grpSpPr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3730" y="1151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3227" y="2582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5481" y="2568"/>
              <a:ext cx="243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383" y="1449"/>
              <a:ext cx="2202" cy="1110"/>
              <a:chOff x="3191" y="1769"/>
              <a:chExt cx="2202" cy="1110"/>
            </a:xfrm>
          </p:grpSpPr>
          <p:sp>
            <p:nvSpPr>
              <p:cNvPr id="69641" name="AutoShape 9"/>
              <p:cNvSpPr>
                <a:spLocks noChangeArrowheads="1"/>
              </p:cNvSpPr>
              <p:nvPr/>
            </p:nvSpPr>
            <p:spPr bwMode="auto">
              <a:xfrm>
                <a:off x="3191" y="1769"/>
                <a:ext cx="2202" cy="1110"/>
              </a:xfrm>
              <a:prstGeom prst="triangle">
                <a:avLst>
                  <a:gd name="adj" fmla="val 23088"/>
                </a:avLst>
              </a:prstGeom>
              <a:noFill/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2" name="Line 10"/>
              <p:cNvSpPr>
                <a:spLocks noChangeShapeType="1"/>
              </p:cNvSpPr>
              <p:nvPr/>
            </p:nvSpPr>
            <p:spPr bwMode="auto">
              <a:xfrm>
                <a:off x="3698" y="1778"/>
                <a:ext cx="203" cy="6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 flipV="1">
                <a:off x="3197" y="2160"/>
                <a:ext cx="1109" cy="71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4" name="Line 12"/>
              <p:cNvSpPr>
                <a:spLocks noChangeShapeType="1"/>
              </p:cNvSpPr>
              <p:nvPr/>
            </p:nvSpPr>
            <p:spPr bwMode="auto">
              <a:xfrm flipH="1" flipV="1">
                <a:off x="3460" y="2300"/>
                <a:ext cx="1921" cy="5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/>
            </p:nvSpPr>
            <p:spPr bwMode="auto">
              <a:xfrm flipV="1">
                <a:off x="3902" y="2073"/>
                <a:ext cx="265" cy="3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 flipH="1" flipV="1">
                <a:off x="3903" y="2424"/>
                <a:ext cx="13" cy="4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>
                <a:off x="3479" y="2247"/>
                <a:ext cx="419" cy="1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3916" y="2799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 rot="2145078">
                <a:off x="4136" y="2088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 rot="1323063">
                <a:off x="3495" y="2188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4291" y="1502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K</a:t>
              </a:r>
            </a:p>
          </p:txBody>
        </p:sp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3373" y="1845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F</a:t>
              </a:r>
            </a:p>
          </p:txBody>
        </p:sp>
        <p:sp>
          <p:nvSpPr>
            <p:cNvPr id="69663" name="Text Box 31"/>
            <p:cNvSpPr txBox="1">
              <a:spLocks noChangeArrowheads="1"/>
            </p:cNvSpPr>
            <p:nvPr/>
          </p:nvSpPr>
          <p:spPr bwMode="auto">
            <a:xfrm>
              <a:off x="3981" y="2582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69664" name="Text Box 32"/>
            <p:cNvSpPr txBox="1">
              <a:spLocks noChangeArrowheads="1"/>
            </p:cNvSpPr>
            <p:nvPr/>
          </p:nvSpPr>
          <p:spPr bwMode="auto">
            <a:xfrm>
              <a:off x="4092" y="2105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>
              <a:off x="4520" y="1646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69666" name="Text Box 34"/>
            <p:cNvSpPr txBox="1">
              <a:spLocks noChangeArrowheads="1"/>
            </p:cNvSpPr>
            <p:nvPr/>
          </p:nvSpPr>
          <p:spPr bwMode="auto">
            <a:xfrm>
              <a:off x="3393" y="1648"/>
              <a:ext cx="284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L</a:t>
              </a:r>
            </a:p>
          </p:txBody>
        </p:sp>
      </p:grpSp>
      <p:sp>
        <p:nvSpPr>
          <p:cNvPr id="69667" name="Text Box 35"/>
          <p:cNvSpPr txBox="1">
            <a:spLocks noChangeArrowheads="1"/>
          </p:cNvSpPr>
          <p:nvPr/>
        </p:nvSpPr>
        <p:spPr bwMode="auto">
          <a:xfrm>
            <a:off x="304800" y="228600"/>
            <a:ext cx="8458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2" name="AutoShape 40"/>
          <p:cNvSpPr>
            <a:spLocks noChangeArrowheads="1"/>
          </p:cNvSpPr>
          <p:nvPr/>
        </p:nvSpPr>
        <p:spPr bwMode="auto">
          <a:xfrm rot="10800000">
            <a:off x="-381000" y="4343399"/>
            <a:ext cx="6248400" cy="2514600"/>
          </a:xfrm>
          <a:prstGeom prst="cloudCallout">
            <a:avLst>
              <a:gd name="adj1" fmla="val -66000"/>
              <a:gd name="adj2" fmla="val 70074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8006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I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ABC?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3674" y="1066800"/>
            <a:ext cx="8645525" cy="1569660"/>
          </a:xfrm>
          <a:prstGeom prst="rect">
            <a:avLst/>
          </a:prstGeom>
          <a:noFill/>
          <a:ln w="3810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828800" y="2971800"/>
            <a:ext cx="5029200" cy="3581400"/>
            <a:chOff x="3227" y="1151"/>
            <a:chExt cx="2497" cy="1681"/>
          </a:xfrm>
        </p:grpSpPr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3730" y="1151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3227" y="2582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5481" y="2568"/>
              <a:ext cx="24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383" y="1449"/>
              <a:ext cx="2202" cy="1110"/>
              <a:chOff x="3191" y="1769"/>
              <a:chExt cx="2202" cy="1110"/>
            </a:xfrm>
          </p:grpSpPr>
          <p:sp>
            <p:nvSpPr>
              <p:cNvPr id="69641" name="AutoShape 9"/>
              <p:cNvSpPr>
                <a:spLocks noChangeArrowheads="1"/>
              </p:cNvSpPr>
              <p:nvPr/>
            </p:nvSpPr>
            <p:spPr bwMode="auto">
              <a:xfrm>
                <a:off x="3191" y="1769"/>
                <a:ext cx="2202" cy="1110"/>
              </a:xfrm>
              <a:prstGeom prst="triangle">
                <a:avLst>
                  <a:gd name="adj" fmla="val 23088"/>
                </a:avLst>
              </a:prstGeom>
              <a:noFill/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2" name="Line 10"/>
              <p:cNvSpPr>
                <a:spLocks noChangeShapeType="1"/>
              </p:cNvSpPr>
              <p:nvPr/>
            </p:nvSpPr>
            <p:spPr bwMode="auto">
              <a:xfrm>
                <a:off x="3698" y="1778"/>
                <a:ext cx="203" cy="6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 flipV="1">
                <a:off x="3197" y="2160"/>
                <a:ext cx="1109" cy="71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4" name="Line 12"/>
              <p:cNvSpPr>
                <a:spLocks noChangeShapeType="1"/>
              </p:cNvSpPr>
              <p:nvPr/>
            </p:nvSpPr>
            <p:spPr bwMode="auto">
              <a:xfrm flipH="1" flipV="1">
                <a:off x="3460" y="2300"/>
                <a:ext cx="1921" cy="5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/>
            </p:nvSpPr>
            <p:spPr bwMode="auto">
              <a:xfrm flipV="1">
                <a:off x="3902" y="2073"/>
                <a:ext cx="265" cy="3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 flipH="1" flipV="1">
                <a:off x="3903" y="2424"/>
                <a:ext cx="13" cy="4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>
                <a:off x="3479" y="2247"/>
                <a:ext cx="419" cy="1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3916" y="2799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 rot="2145078">
                <a:off x="4136" y="2088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 rot="1323063">
                <a:off x="3495" y="2188"/>
                <a:ext cx="76" cy="7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4291" y="1502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K</a:t>
              </a:r>
            </a:p>
          </p:txBody>
        </p:sp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3472" y="1845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F</a:t>
              </a:r>
            </a:p>
          </p:txBody>
        </p:sp>
        <p:sp>
          <p:nvSpPr>
            <p:cNvPr id="69663" name="Text Box 31"/>
            <p:cNvSpPr txBox="1">
              <a:spLocks noChangeArrowheads="1"/>
            </p:cNvSpPr>
            <p:nvPr/>
          </p:nvSpPr>
          <p:spPr bwMode="auto">
            <a:xfrm>
              <a:off x="3981" y="2582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69664" name="Text Box 32"/>
            <p:cNvSpPr txBox="1">
              <a:spLocks noChangeArrowheads="1"/>
            </p:cNvSpPr>
            <p:nvPr/>
          </p:nvSpPr>
          <p:spPr bwMode="auto">
            <a:xfrm>
              <a:off x="4096" y="2131"/>
              <a:ext cx="284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A063E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9665" name="Text Box 33"/>
            <p:cNvSpPr txBox="1">
              <a:spLocks noChangeArrowheads="1"/>
            </p:cNvSpPr>
            <p:nvPr/>
          </p:nvSpPr>
          <p:spPr bwMode="auto">
            <a:xfrm>
              <a:off x="4520" y="1646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69666" name="Text Box 34"/>
            <p:cNvSpPr txBox="1">
              <a:spLocks noChangeArrowheads="1"/>
            </p:cNvSpPr>
            <p:nvPr/>
          </p:nvSpPr>
          <p:spPr bwMode="auto">
            <a:xfrm>
              <a:off x="3520" y="1660"/>
              <a:ext cx="28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L</a:t>
              </a:r>
            </a:p>
          </p:txBody>
        </p:sp>
      </p:grpSp>
      <p:sp>
        <p:nvSpPr>
          <p:cNvPr id="69667" name="Text Box 35"/>
          <p:cNvSpPr txBox="1">
            <a:spLocks noChangeArrowheads="1"/>
          </p:cNvSpPr>
          <p:nvPr/>
        </p:nvSpPr>
        <p:spPr bwMode="auto">
          <a:xfrm>
            <a:off x="381000" y="228600"/>
            <a:ext cx="8229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2"/>
          <p:cNvSpPr txBox="1">
            <a:spLocks noChangeArrowheads="1"/>
          </p:cNvSpPr>
          <p:nvPr/>
        </p:nvSpPr>
        <p:spPr bwMode="auto">
          <a:xfrm>
            <a:off x="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a)</a:t>
            </a:r>
            <a:r>
              <a:rPr lang="en-US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0" y="0"/>
            <a:ext cx="1758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 smtClean="0">
                <a:solidFill>
                  <a:srgbClr val="FF0000"/>
                </a:solidFill>
                <a:cs typeface="Arial" pitchFamily="34" charset="0"/>
              </a:rPr>
              <a:t>Bài</a:t>
            </a: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cs typeface="Arial" pitchFamily="34" charset="0"/>
              </a:rPr>
              <a:t>tập</a:t>
            </a: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en-US" sz="4000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412" name="Text Box 71"/>
          <p:cNvSpPr txBox="1">
            <a:spLocks noChangeArrowheads="1"/>
          </p:cNvSpPr>
          <p:nvPr/>
        </p:nvSpPr>
        <p:spPr bwMode="auto">
          <a:xfrm>
            <a:off x="152400" y="76200"/>
            <a:ext cx="883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>
                <a:cs typeface="Arial" pitchFamily="34" charset="0"/>
              </a:rPr>
              <a:t>              </a:t>
            </a:r>
            <a:r>
              <a:rPr lang="vi-VN" sz="2800" b="1" u="none" dirty="0" smtClean="0">
                <a:cs typeface="Arial" pitchFamily="34" charset="0"/>
              </a:rPr>
              <a:t>    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u="none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95"/>
          <p:cNvSpPr txBox="1">
            <a:spLocks noChangeArrowheads="1"/>
          </p:cNvSpPr>
          <p:nvPr/>
        </p:nvSpPr>
        <p:spPr bwMode="auto">
          <a:xfrm>
            <a:off x="5334000" y="1371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  <a:r>
              <a:rPr lang="en-US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4" name="Text Box 30"/>
          <p:cNvSpPr txBox="1">
            <a:spLocks noChangeArrowheads="1"/>
          </p:cNvSpPr>
          <p:nvPr/>
        </p:nvSpPr>
        <p:spPr bwMode="auto">
          <a:xfrm>
            <a:off x="76200" y="43576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c)</a:t>
            </a:r>
            <a:r>
              <a:rPr lang="en-US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28600" y="4797425"/>
            <a:ext cx="3009900" cy="2136775"/>
            <a:chOff x="2040" y="1296"/>
            <a:chExt cx="1896" cy="1346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040" y="1296"/>
              <a:ext cx="1896" cy="1346"/>
              <a:chOff x="2040" y="1296"/>
              <a:chExt cx="1896" cy="1346"/>
            </a:xfrm>
          </p:grpSpPr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2040" y="1296"/>
                <a:ext cx="1896" cy="1346"/>
                <a:chOff x="2040" y="1296"/>
                <a:chExt cx="1896" cy="1346"/>
              </a:xfrm>
            </p:grpSpPr>
            <p:sp>
              <p:nvSpPr>
                <p:cNvPr id="17492" name="Freeform 34"/>
                <p:cNvSpPr>
                  <a:spLocks/>
                </p:cNvSpPr>
                <p:nvPr/>
              </p:nvSpPr>
              <p:spPr bwMode="auto">
                <a:xfrm rot="-2564474">
                  <a:off x="2356" y="1676"/>
                  <a:ext cx="96" cy="48"/>
                </a:xfrm>
                <a:custGeom>
                  <a:avLst/>
                  <a:gdLst>
                    <a:gd name="T0" fmla="*/ 0 w 96"/>
                    <a:gd name="T1" fmla="*/ 0 h 48"/>
                    <a:gd name="T2" fmla="*/ 48 w 96"/>
                    <a:gd name="T3" fmla="*/ 48 h 48"/>
                    <a:gd name="T4" fmla="*/ 96 w 9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0"/>
                      </a:moveTo>
                      <a:cubicBezTo>
                        <a:pt x="16" y="24"/>
                        <a:pt x="32" y="48"/>
                        <a:pt x="48" y="48"/>
                      </a:cubicBezTo>
                      <a:cubicBezTo>
                        <a:pt x="64" y="48"/>
                        <a:pt x="88" y="8"/>
                        <a:pt x="96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93" name="Freeform 33"/>
                <p:cNvSpPr>
                  <a:spLocks/>
                </p:cNvSpPr>
                <p:nvPr/>
              </p:nvSpPr>
              <p:spPr bwMode="auto">
                <a:xfrm rot="-1282237">
                  <a:off x="2264" y="1728"/>
                  <a:ext cx="96" cy="48"/>
                </a:xfrm>
                <a:custGeom>
                  <a:avLst/>
                  <a:gdLst>
                    <a:gd name="T0" fmla="*/ 0 w 96"/>
                    <a:gd name="T1" fmla="*/ 0 h 48"/>
                    <a:gd name="T2" fmla="*/ 48 w 96"/>
                    <a:gd name="T3" fmla="*/ 48 h 48"/>
                    <a:gd name="T4" fmla="*/ 96 w 9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0"/>
                      </a:moveTo>
                      <a:cubicBezTo>
                        <a:pt x="16" y="24"/>
                        <a:pt x="32" y="48"/>
                        <a:pt x="48" y="48"/>
                      </a:cubicBezTo>
                      <a:cubicBezTo>
                        <a:pt x="64" y="48"/>
                        <a:pt x="88" y="8"/>
                        <a:pt x="96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>
                  <a:off x="2040" y="1296"/>
                  <a:ext cx="1896" cy="1346"/>
                  <a:chOff x="744" y="1294"/>
                  <a:chExt cx="1896" cy="1346"/>
                </a:xfrm>
              </p:grpSpPr>
              <p:sp>
                <p:nvSpPr>
                  <p:cNvPr id="17497" name="Rectangle 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291" y="2395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98" name="Rectangle 14"/>
                  <p:cNvSpPr>
                    <a:spLocks noChangeArrowheads="1"/>
                  </p:cNvSpPr>
                  <p:nvPr/>
                </p:nvSpPr>
                <p:spPr bwMode="auto">
                  <a:xfrm rot="2434271">
                    <a:off x="1458" y="1870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902" y="1473"/>
                    <a:ext cx="1498" cy="975"/>
                    <a:chOff x="902" y="1473"/>
                    <a:chExt cx="1498" cy="975"/>
                  </a:xfrm>
                </p:grpSpPr>
                <p:sp>
                  <p:nvSpPr>
                    <p:cNvPr id="17505" name="Line 6"/>
                    <p:cNvSpPr>
                      <a:spLocks noChangeShapeType="1"/>
                    </p:cNvSpPr>
                    <p:nvPr/>
                  </p:nvSpPr>
                  <p:spPr bwMode="auto">
                    <a:xfrm rot="-1108492">
                      <a:off x="1048" y="1473"/>
                      <a:ext cx="137" cy="7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06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536"/>
                      <a:ext cx="1440" cy="912"/>
                    </a:xfrm>
                    <a:prstGeom prst="rtTriangle">
                      <a:avLst/>
                    </a:prstGeom>
                    <a:noFill/>
                    <a:ln w="28575">
                      <a:solidFill>
                        <a:srgbClr val="CC66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3200" u="none">
                        <a:solidFill>
                          <a:srgbClr val="0000FF"/>
                        </a:solidFill>
                        <a:latin typeface=".VnTime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07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" y="1498"/>
                      <a:ext cx="48" cy="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3200" u="none">
                        <a:solidFill>
                          <a:srgbClr val="0000FF"/>
                        </a:solidFill>
                        <a:latin typeface=".VnTime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50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294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 u="none">
                        <a:solidFill>
                          <a:srgbClr val="CC0000"/>
                        </a:solidFill>
                        <a:latin typeface=".VnTimeH" pitchFamily="34" charset="0"/>
                        <a:cs typeface="Arial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750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2352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 u="none">
                        <a:solidFill>
                          <a:srgbClr val="CC0000"/>
                        </a:solidFill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750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" y="2352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 u="none">
                        <a:solidFill>
                          <a:srgbClr val="CC0000"/>
                        </a:solidFill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75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135"/>
                    <a:ext cx="0" cy="308"/>
                  </a:xfrm>
                  <a:prstGeom prst="line">
                    <a:avLst/>
                  </a:prstGeom>
                  <a:noFill/>
                  <a:ln w="19050">
                    <a:solidFill>
                      <a:srgbClr val="6666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4" name="Line 19"/>
                  <p:cNvSpPr>
                    <a:spLocks noChangeShapeType="1"/>
                  </p:cNvSpPr>
                  <p:nvPr/>
                </p:nvSpPr>
                <p:spPr bwMode="auto">
                  <a:xfrm rot="-8198503">
                    <a:off x="1355" y="1839"/>
                    <a:ext cx="55" cy="323"/>
                  </a:xfrm>
                  <a:prstGeom prst="line">
                    <a:avLst/>
                  </a:prstGeom>
                  <a:noFill/>
                  <a:ln w="19050">
                    <a:solidFill>
                      <a:srgbClr val="6666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95" name="Line 31"/>
                <p:cNvSpPr>
                  <a:spLocks noChangeShapeType="1"/>
                </p:cNvSpPr>
                <p:nvPr/>
              </p:nvSpPr>
              <p:spPr bwMode="auto">
                <a:xfrm>
                  <a:off x="2544" y="22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32"/>
                <p:cNvSpPr>
                  <a:spLocks noChangeShapeType="1"/>
                </p:cNvSpPr>
                <p:nvPr/>
              </p:nvSpPr>
              <p:spPr bwMode="auto">
                <a:xfrm rot="2126437">
                  <a:off x="2628" y="200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91" name="Text Box 36"/>
              <p:cNvSpPr txBox="1">
                <a:spLocks noChangeArrowheads="1"/>
              </p:cNvSpPr>
              <p:nvPr/>
            </p:nvSpPr>
            <p:spPr bwMode="auto">
              <a:xfrm>
                <a:off x="2376" y="2061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u="none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I</a:t>
                </a:r>
              </a:p>
            </p:txBody>
          </p:sp>
        </p:grpSp>
        <p:sp>
          <p:nvSpPr>
            <p:cNvPr id="17489" name="Text Box 48"/>
            <p:cNvSpPr txBox="1">
              <a:spLocks noChangeArrowheads="1"/>
            </p:cNvSpPr>
            <p:nvPr/>
          </p:nvSpPr>
          <p:spPr bwMode="auto">
            <a:xfrm>
              <a:off x="2472" y="2088"/>
              <a:ext cx="24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20000"/>
                </a:lnSpc>
                <a:spcBef>
                  <a:spcPct val="10000"/>
                </a:spcBef>
              </a:pPr>
              <a:r>
                <a:rPr lang="en-US" sz="2800" b="1" u="none">
                  <a:solidFill>
                    <a:srgbClr val="0000FF"/>
                  </a:solidFill>
                  <a:latin typeface=".VnTime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7416" name="Text Box 23"/>
          <p:cNvSpPr txBox="1">
            <a:spLocks noChangeArrowheads="1"/>
          </p:cNvSpPr>
          <p:nvPr/>
        </p:nvSpPr>
        <p:spPr bwMode="auto">
          <a:xfrm>
            <a:off x="5410200" y="3810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d)</a:t>
            </a:r>
            <a:r>
              <a:rPr lang="en-US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018213" y="6477000"/>
            <a:ext cx="917575" cy="152400"/>
            <a:chOff x="3791" y="4022"/>
            <a:chExt cx="578" cy="96"/>
          </a:xfrm>
        </p:grpSpPr>
        <p:sp>
          <p:nvSpPr>
            <p:cNvPr id="17486" name="Line 49"/>
            <p:cNvSpPr>
              <a:spLocks noChangeShapeType="1"/>
            </p:cNvSpPr>
            <p:nvPr/>
          </p:nvSpPr>
          <p:spPr bwMode="auto">
            <a:xfrm rot="1095680">
              <a:off x="3791" y="4022"/>
              <a:ext cx="0" cy="9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50"/>
            <p:cNvSpPr>
              <a:spLocks noChangeShapeType="1"/>
            </p:cNvSpPr>
            <p:nvPr/>
          </p:nvSpPr>
          <p:spPr bwMode="auto">
            <a:xfrm rot="1095680">
              <a:off x="4369" y="4022"/>
              <a:ext cx="0" cy="9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143500" y="4187825"/>
            <a:ext cx="2628900" cy="2682875"/>
            <a:chOff x="3264" y="2582"/>
            <a:chExt cx="1656" cy="1690"/>
          </a:xfrm>
        </p:grpSpPr>
        <p:sp>
          <p:nvSpPr>
            <p:cNvPr id="17459" name="AutoShape 40"/>
            <p:cNvSpPr>
              <a:spLocks noChangeArrowheads="1"/>
            </p:cNvSpPr>
            <p:nvPr/>
          </p:nvSpPr>
          <p:spPr bwMode="auto">
            <a:xfrm>
              <a:off x="3480" y="2822"/>
              <a:ext cx="1200" cy="124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3200" b="1" u="none">
                <a:solidFill>
                  <a:srgbClr val="CC3300"/>
                </a:solidFill>
                <a:latin typeface=".VnTime" pitchFamily="34" charset="0"/>
                <a:cs typeface="Arial" pitchFamily="34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264" y="2582"/>
              <a:ext cx="1656" cy="1690"/>
              <a:chOff x="3264" y="2582"/>
              <a:chExt cx="1656" cy="1690"/>
            </a:xfrm>
          </p:grpSpPr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 rot="-283249">
                <a:off x="3583" y="3854"/>
                <a:ext cx="192" cy="192"/>
                <a:chOff x="4022" y="3478"/>
                <a:chExt cx="230" cy="248"/>
              </a:xfrm>
            </p:grpSpPr>
            <p:sp>
              <p:nvSpPr>
                <p:cNvPr id="17484" name="Freeform 64"/>
                <p:cNvSpPr>
                  <a:spLocks/>
                </p:cNvSpPr>
                <p:nvPr/>
              </p:nvSpPr>
              <p:spPr bwMode="auto">
                <a:xfrm rot="-9181218" flipH="1" flipV="1">
                  <a:off x="4108" y="3614"/>
                  <a:ext cx="144" cy="112"/>
                </a:xfrm>
                <a:custGeom>
                  <a:avLst/>
                  <a:gdLst>
                    <a:gd name="T0" fmla="*/ 0 w 144"/>
                    <a:gd name="T1" fmla="*/ 16 h 112"/>
                    <a:gd name="T2" fmla="*/ 96 w 144"/>
                    <a:gd name="T3" fmla="*/ 16 h 112"/>
                    <a:gd name="T4" fmla="*/ 144 w 144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12"/>
                    <a:gd name="T11" fmla="*/ 144 w 144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12">
                      <a:moveTo>
                        <a:pt x="0" y="16"/>
                      </a:moveTo>
                      <a:cubicBezTo>
                        <a:pt x="36" y="8"/>
                        <a:pt x="72" y="0"/>
                        <a:pt x="96" y="16"/>
                      </a:cubicBezTo>
                      <a:cubicBezTo>
                        <a:pt x="120" y="32"/>
                        <a:pt x="132" y="72"/>
                        <a:pt x="144" y="112"/>
                      </a:cubicBezTo>
                    </a:path>
                  </a:pathLst>
                </a:cu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85" name="Freeform 65"/>
                <p:cNvSpPr>
                  <a:spLocks/>
                </p:cNvSpPr>
                <p:nvPr/>
              </p:nvSpPr>
              <p:spPr bwMode="auto">
                <a:xfrm rot="1240465">
                  <a:off x="4022" y="3478"/>
                  <a:ext cx="144" cy="112"/>
                </a:xfrm>
                <a:custGeom>
                  <a:avLst/>
                  <a:gdLst>
                    <a:gd name="T0" fmla="*/ 0 w 144"/>
                    <a:gd name="T1" fmla="*/ 16 h 112"/>
                    <a:gd name="T2" fmla="*/ 96 w 144"/>
                    <a:gd name="T3" fmla="*/ 16 h 112"/>
                    <a:gd name="T4" fmla="*/ 144 w 144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12"/>
                    <a:gd name="T11" fmla="*/ 144 w 144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12">
                      <a:moveTo>
                        <a:pt x="0" y="16"/>
                      </a:moveTo>
                      <a:cubicBezTo>
                        <a:pt x="36" y="8"/>
                        <a:pt x="72" y="0"/>
                        <a:pt x="96" y="16"/>
                      </a:cubicBezTo>
                      <a:cubicBezTo>
                        <a:pt x="120" y="32"/>
                        <a:pt x="132" y="72"/>
                        <a:pt x="144" y="112"/>
                      </a:cubicBezTo>
                    </a:path>
                  </a:pathLst>
                </a:custGeom>
                <a:noFill/>
                <a:ln w="1905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471" name="Text Box 28"/>
              <p:cNvSpPr txBox="1">
                <a:spLocks noChangeArrowheads="1"/>
              </p:cNvSpPr>
              <p:nvPr/>
            </p:nvSpPr>
            <p:spPr bwMode="auto">
              <a:xfrm>
                <a:off x="3948" y="258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A50021"/>
                    </a:solidFill>
                    <a:latin typeface=".VnTimeH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472" name="Text Box 29"/>
              <p:cNvSpPr txBox="1">
                <a:spLocks noChangeArrowheads="1"/>
              </p:cNvSpPr>
              <p:nvPr/>
            </p:nvSpPr>
            <p:spPr bwMode="auto">
              <a:xfrm>
                <a:off x="4632" y="392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A50021"/>
                    </a:solidFill>
                    <a:latin typeface="Times New Roman" pitchFamily="18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7473" name="Text Box 30"/>
              <p:cNvSpPr txBox="1">
                <a:spLocks noChangeArrowheads="1"/>
              </p:cNvSpPr>
              <p:nvPr/>
            </p:nvSpPr>
            <p:spPr bwMode="auto">
              <a:xfrm>
                <a:off x="3264" y="392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A50021"/>
                    </a:solidFill>
                    <a:latin typeface="Times New Roman" pitchFamily="18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7474" name="Line 39"/>
              <p:cNvSpPr>
                <a:spLocks noChangeShapeType="1"/>
              </p:cNvSpPr>
              <p:nvPr/>
            </p:nvSpPr>
            <p:spPr bwMode="auto">
              <a:xfrm>
                <a:off x="4080" y="2819"/>
                <a:ext cx="0" cy="12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3752" y="3398"/>
                <a:ext cx="64" cy="72"/>
                <a:chOff x="3776" y="2160"/>
                <a:chExt cx="64" cy="72"/>
              </a:xfrm>
            </p:grpSpPr>
            <p:sp>
              <p:nvSpPr>
                <p:cNvPr id="17482" name="Line 42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Line 43"/>
                <p:cNvSpPr>
                  <a:spLocks noChangeShapeType="1"/>
                </p:cNvSpPr>
                <p:nvPr/>
              </p:nvSpPr>
              <p:spPr bwMode="auto">
                <a:xfrm>
                  <a:off x="3776" y="218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 flipH="1">
                <a:off x="4344" y="3406"/>
                <a:ext cx="64" cy="72"/>
                <a:chOff x="3776" y="2160"/>
                <a:chExt cx="64" cy="72"/>
              </a:xfrm>
            </p:grpSpPr>
            <p:sp>
              <p:nvSpPr>
                <p:cNvPr id="17480" name="Line 45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Line 46"/>
                <p:cNvSpPr>
                  <a:spLocks noChangeShapeType="1"/>
                </p:cNvSpPr>
                <p:nvPr/>
              </p:nvSpPr>
              <p:spPr bwMode="auto">
                <a:xfrm>
                  <a:off x="3776" y="218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77" name="Text Box 47"/>
              <p:cNvSpPr txBox="1">
                <a:spLocks noChangeArrowheads="1"/>
              </p:cNvSpPr>
              <p:nvPr/>
            </p:nvSpPr>
            <p:spPr bwMode="auto">
              <a:xfrm>
                <a:off x="3936" y="4022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u="none">
                    <a:solidFill>
                      <a:srgbClr val="A50021"/>
                    </a:solidFill>
                    <a:latin typeface="Times New Roman" pitchFamily="18" charset="0"/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17478" name="Line 62"/>
              <p:cNvSpPr>
                <a:spLocks noChangeShapeType="1"/>
              </p:cNvSpPr>
              <p:nvPr/>
            </p:nvSpPr>
            <p:spPr bwMode="auto">
              <a:xfrm rot="21300000" flipV="1">
                <a:off x="3467" y="3748"/>
                <a:ext cx="634" cy="292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Text Box 68"/>
              <p:cNvSpPr txBox="1">
                <a:spLocks noChangeArrowheads="1"/>
              </p:cNvSpPr>
              <p:nvPr/>
            </p:nvSpPr>
            <p:spPr bwMode="auto">
              <a:xfrm>
                <a:off x="3992" y="3593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u="none">
                    <a:solidFill>
                      <a:srgbClr val="A50021"/>
                    </a:solidFill>
                    <a:latin typeface="Times New Roman" pitchFamily="18" charset="0"/>
                    <a:cs typeface="Arial" pitchFamily="34" charset="0"/>
                  </a:rPr>
                  <a:t>I</a:t>
                </a:r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944" y="3052"/>
              <a:ext cx="265" cy="779"/>
              <a:chOff x="3944" y="3052"/>
              <a:chExt cx="265" cy="779"/>
            </a:xfrm>
          </p:grpSpPr>
          <p:grpSp>
            <p:nvGrpSpPr>
              <p:cNvPr id="14" name="Group 105"/>
              <p:cNvGrpSpPr>
                <a:grpSpLocks/>
              </p:cNvGrpSpPr>
              <p:nvPr/>
            </p:nvGrpSpPr>
            <p:grpSpPr bwMode="auto">
              <a:xfrm>
                <a:off x="3944" y="3052"/>
                <a:ext cx="265" cy="96"/>
                <a:chOff x="3346" y="1387"/>
                <a:chExt cx="217" cy="81"/>
              </a:xfrm>
            </p:grpSpPr>
            <p:grpSp>
              <p:nvGrpSpPr>
                <p:cNvPr id="15" name="Group 99"/>
                <p:cNvGrpSpPr>
                  <a:grpSpLocks/>
                </p:cNvGrpSpPr>
                <p:nvPr/>
              </p:nvGrpSpPr>
              <p:grpSpPr bwMode="auto">
                <a:xfrm>
                  <a:off x="3346" y="1387"/>
                  <a:ext cx="107" cy="76"/>
                  <a:chOff x="3037" y="1584"/>
                  <a:chExt cx="107" cy="76"/>
                </a:xfrm>
              </p:grpSpPr>
              <p:sp>
                <p:nvSpPr>
                  <p:cNvPr id="17468" name="Freeform 100"/>
                  <p:cNvSpPr>
                    <a:spLocks/>
                  </p:cNvSpPr>
                  <p:nvPr/>
                </p:nvSpPr>
                <p:spPr bwMode="auto">
                  <a:xfrm rot="6643533">
                    <a:off x="3072" y="1560"/>
                    <a:ext cx="48" cy="96"/>
                  </a:xfrm>
                  <a:custGeom>
                    <a:avLst/>
                    <a:gdLst>
                      <a:gd name="T0" fmla="*/ 0 w 48"/>
                      <a:gd name="T1" fmla="*/ 0 h 96"/>
                      <a:gd name="T2" fmla="*/ 48 w 48"/>
                      <a:gd name="T3" fmla="*/ 48 h 96"/>
                      <a:gd name="T4" fmla="*/ 0 w 48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0" y="0"/>
                        </a:moveTo>
                        <a:cubicBezTo>
                          <a:pt x="24" y="16"/>
                          <a:pt x="48" y="32"/>
                          <a:pt x="48" y="48"/>
                        </a:cubicBezTo>
                        <a:cubicBezTo>
                          <a:pt x="48" y="64"/>
                          <a:pt x="8" y="88"/>
                          <a:pt x="0" y="96"/>
                        </a:cubicBezTo>
                      </a:path>
                    </a:pathLst>
                  </a:custGeom>
                  <a:noFill/>
                  <a:ln w="19050">
                    <a:solidFill>
                      <a:srgbClr val="A50021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69" name="Freeform 101"/>
                  <p:cNvSpPr>
                    <a:spLocks/>
                  </p:cNvSpPr>
                  <p:nvPr/>
                </p:nvSpPr>
                <p:spPr bwMode="auto">
                  <a:xfrm rot="1529048">
                    <a:off x="3037" y="1612"/>
                    <a:ext cx="96" cy="48"/>
                  </a:xfrm>
                  <a:custGeom>
                    <a:avLst/>
                    <a:gdLst>
                      <a:gd name="T0" fmla="*/ 0 w 384"/>
                      <a:gd name="T1" fmla="*/ 0 h 144"/>
                      <a:gd name="T2" fmla="*/ 0 w 384"/>
                      <a:gd name="T3" fmla="*/ 0 h 144"/>
                      <a:gd name="T4" fmla="*/ 0 w 384"/>
                      <a:gd name="T5" fmla="*/ 0 h 144"/>
                      <a:gd name="T6" fmla="*/ 0 60000 65536"/>
                      <a:gd name="T7" fmla="*/ 0 60000 65536"/>
                      <a:gd name="T8" fmla="*/ 0 60000 65536"/>
                      <a:gd name="T9" fmla="*/ 0 w 384"/>
                      <a:gd name="T10" fmla="*/ 0 h 144"/>
                      <a:gd name="T11" fmla="*/ 384 w 38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4" h="144">
                        <a:moveTo>
                          <a:pt x="0" y="0"/>
                        </a:moveTo>
                        <a:cubicBezTo>
                          <a:pt x="64" y="72"/>
                          <a:pt x="128" y="144"/>
                          <a:pt x="192" y="144"/>
                        </a:cubicBezTo>
                        <a:cubicBezTo>
                          <a:pt x="256" y="144"/>
                          <a:pt x="320" y="72"/>
                          <a:pt x="384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A500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102"/>
                <p:cNvGrpSpPr>
                  <a:grpSpLocks/>
                </p:cNvGrpSpPr>
                <p:nvPr/>
              </p:nvGrpSpPr>
              <p:grpSpPr bwMode="auto">
                <a:xfrm flipH="1">
                  <a:off x="3456" y="1392"/>
                  <a:ext cx="107" cy="76"/>
                  <a:chOff x="3037" y="1584"/>
                  <a:chExt cx="107" cy="76"/>
                </a:xfrm>
              </p:grpSpPr>
              <p:sp>
                <p:nvSpPr>
                  <p:cNvPr id="17466" name="Freeform 103"/>
                  <p:cNvSpPr>
                    <a:spLocks/>
                  </p:cNvSpPr>
                  <p:nvPr/>
                </p:nvSpPr>
                <p:spPr bwMode="auto">
                  <a:xfrm rot="6643533">
                    <a:off x="3072" y="1560"/>
                    <a:ext cx="48" cy="96"/>
                  </a:xfrm>
                  <a:custGeom>
                    <a:avLst/>
                    <a:gdLst>
                      <a:gd name="T0" fmla="*/ 0 w 48"/>
                      <a:gd name="T1" fmla="*/ 0 h 96"/>
                      <a:gd name="T2" fmla="*/ 48 w 48"/>
                      <a:gd name="T3" fmla="*/ 48 h 96"/>
                      <a:gd name="T4" fmla="*/ 0 w 48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0" y="0"/>
                        </a:moveTo>
                        <a:cubicBezTo>
                          <a:pt x="24" y="16"/>
                          <a:pt x="48" y="32"/>
                          <a:pt x="48" y="48"/>
                        </a:cubicBezTo>
                        <a:cubicBezTo>
                          <a:pt x="48" y="64"/>
                          <a:pt x="8" y="88"/>
                          <a:pt x="0" y="96"/>
                        </a:cubicBezTo>
                      </a:path>
                    </a:pathLst>
                  </a:custGeom>
                  <a:noFill/>
                  <a:ln w="19050">
                    <a:solidFill>
                      <a:srgbClr val="A50021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67" name="Freeform 104"/>
                  <p:cNvSpPr>
                    <a:spLocks/>
                  </p:cNvSpPr>
                  <p:nvPr/>
                </p:nvSpPr>
                <p:spPr bwMode="auto">
                  <a:xfrm rot="1529048">
                    <a:off x="3037" y="1612"/>
                    <a:ext cx="96" cy="48"/>
                  </a:xfrm>
                  <a:custGeom>
                    <a:avLst/>
                    <a:gdLst>
                      <a:gd name="T0" fmla="*/ 0 w 384"/>
                      <a:gd name="T1" fmla="*/ 0 h 144"/>
                      <a:gd name="T2" fmla="*/ 0 w 384"/>
                      <a:gd name="T3" fmla="*/ 0 h 144"/>
                      <a:gd name="T4" fmla="*/ 0 w 384"/>
                      <a:gd name="T5" fmla="*/ 0 h 144"/>
                      <a:gd name="T6" fmla="*/ 0 60000 65536"/>
                      <a:gd name="T7" fmla="*/ 0 60000 65536"/>
                      <a:gd name="T8" fmla="*/ 0 60000 65536"/>
                      <a:gd name="T9" fmla="*/ 0 w 384"/>
                      <a:gd name="T10" fmla="*/ 0 h 144"/>
                      <a:gd name="T11" fmla="*/ 384 w 38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4" h="144">
                        <a:moveTo>
                          <a:pt x="0" y="0"/>
                        </a:moveTo>
                        <a:cubicBezTo>
                          <a:pt x="64" y="72"/>
                          <a:pt x="128" y="144"/>
                          <a:pt x="192" y="144"/>
                        </a:cubicBezTo>
                        <a:cubicBezTo>
                          <a:pt x="256" y="144"/>
                          <a:pt x="320" y="72"/>
                          <a:pt x="384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A5002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7463" name="Text Box 63"/>
              <p:cNvSpPr txBox="1">
                <a:spLocks noChangeArrowheads="1"/>
              </p:cNvSpPr>
              <p:nvPr/>
            </p:nvSpPr>
            <p:spPr bwMode="auto">
              <a:xfrm>
                <a:off x="3984" y="3466"/>
                <a:ext cx="19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3200" b="1" u="none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</a:p>
            </p:txBody>
          </p:sp>
        </p:grpSp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5105400" y="1752600"/>
            <a:ext cx="2895600" cy="1868488"/>
            <a:chOff x="3216" y="1104"/>
            <a:chExt cx="1824" cy="1177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3216" y="1104"/>
              <a:ext cx="1824" cy="1177"/>
              <a:chOff x="1632" y="1248"/>
              <a:chExt cx="2079" cy="1360"/>
            </a:xfrm>
          </p:grpSpPr>
          <p:sp>
            <p:nvSpPr>
              <p:cNvPr id="17446" name="Text Box 73"/>
              <p:cNvSpPr txBox="1">
                <a:spLocks noChangeArrowheads="1"/>
              </p:cNvSpPr>
              <p:nvPr/>
            </p:nvSpPr>
            <p:spPr bwMode="auto">
              <a:xfrm>
                <a:off x="2319" y="1248"/>
                <a:ext cx="28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cs typeface="Arial" pitchFamily="34" charset="0"/>
                  </a:rPr>
                  <a:t>M</a:t>
                </a:r>
              </a:p>
            </p:txBody>
          </p:sp>
          <p:sp>
            <p:nvSpPr>
              <p:cNvPr id="17447" name="Text Box 74"/>
              <p:cNvSpPr txBox="1">
                <a:spLocks noChangeArrowheads="1"/>
              </p:cNvSpPr>
              <p:nvPr/>
            </p:nvSpPr>
            <p:spPr bwMode="auto">
              <a:xfrm>
                <a:off x="3423" y="2275"/>
                <a:ext cx="28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cs typeface="Arial" pitchFamily="34" charset="0"/>
                  </a:rPr>
                  <a:t>P</a:t>
                </a:r>
              </a:p>
            </p:txBody>
          </p:sp>
          <p:sp>
            <p:nvSpPr>
              <p:cNvPr id="17448" name="Text Box 75"/>
              <p:cNvSpPr txBox="1">
                <a:spLocks noChangeArrowheads="1"/>
              </p:cNvSpPr>
              <p:nvPr/>
            </p:nvSpPr>
            <p:spPr bwMode="auto">
              <a:xfrm>
                <a:off x="1632" y="2260"/>
                <a:ext cx="28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cs typeface="Arial" pitchFamily="34" charset="0"/>
                  </a:rPr>
                  <a:t>N</a:t>
                </a:r>
              </a:p>
            </p:txBody>
          </p:sp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1883" y="1507"/>
                <a:ext cx="1588" cy="960"/>
                <a:chOff x="3500" y="1680"/>
                <a:chExt cx="1588" cy="960"/>
              </a:xfrm>
            </p:grpSpPr>
            <p:sp>
              <p:nvSpPr>
                <p:cNvPr id="17451" name="Rectangle 77"/>
                <p:cNvSpPr>
                  <a:spLocks noChangeArrowheads="1"/>
                </p:cNvSpPr>
                <p:nvPr/>
              </p:nvSpPr>
              <p:spPr bwMode="auto">
                <a:xfrm rot="2465759">
                  <a:off x="4389" y="2016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52" name="Rectangle 78"/>
                <p:cNvSpPr>
                  <a:spLocks noChangeArrowheads="1"/>
                </p:cNvSpPr>
                <p:nvPr/>
              </p:nvSpPr>
              <p:spPr bwMode="auto">
                <a:xfrm rot="5400000">
                  <a:off x="4146" y="2586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53" name="Rectangle 79"/>
                <p:cNvSpPr>
                  <a:spLocks noChangeArrowheads="1"/>
                </p:cNvSpPr>
                <p:nvPr/>
              </p:nvSpPr>
              <p:spPr bwMode="auto">
                <a:xfrm rot="1757482">
                  <a:off x="3822" y="2094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" name="Group 80"/>
                <p:cNvGrpSpPr>
                  <a:grpSpLocks/>
                </p:cNvGrpSpPr>
                <p:nvPr/>
              </p:nvGrpSpPr>
              <p:grpSpPr bwMode="auto">
                <a:xfrm>
                  <a:off x="3799" y="1957"/>
                  <a:ext cx="478" cy="683"/>
                  <a:chOff x="3799" y="1957"/>
                  <a:chExt cx="478" cy="683"/>
                </a:xfrm>
              </p:grpSpPr>
              <p:sp>
                <p:nvSpPr>
                  <p:cNvPr id="1745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4147" y="2284"/>
                    <a:ext cx="0" cy="35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7" name="Line 82"/>
                  <p:cNvSpPr>
                    <a:spLocks noChangeShapeType="1"/>
                  </p:cNvSpPr>
                  <p:nvPr/>
                </p:nvSpPr>
                <p:spPr bwMode="auto">
                  <a:xfrm rot="-8198503">
                    <a:off x="4276" y="1957"/>
                    <a:ext cx="1" cy="38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8" name="Line 83"/>
                  <p:cNvSpPr>
                    <a:spLocks noChangeShapeType="1"/>
                  </p:cNvSpPr>
                  <p:nvPr/>
                </p:nvSpPr>
                <p:spPr bwMode="auto">
                  <a:xfrm rot="-3401334">
                    <a:off x="3990" y="1992"/>
                    <a:ext cx="1" cy="38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55" name="AutoShape 84"/>
                <p:cNvSpPr>
                  <a:spLocks noChangeArrowheads="1"/>
                </p:cNvSpPr>
                <p:nvPr/>
              </p:nvSpPr>
              <p:spPr bwMode="auto">
                <a:xfrm>
                  <a:off x="3500" y="1680"/>
                  <a:ext cx="1588" cy="960"/>
                </a:xfrm>
                <a:prstGeom prst="triangle">
                  <a:avLst>
                    <a:gd name="adj" fmla="val 36019"/>
                  </a:avLst>
                </a:prstGeom>
                <a:noFill/>
                <a:ln w="28575">
                  <a:solidFill>
                    <a:srgbClr val="CC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450" name="Text Box 88"/>
              <p:cNvSpPr txBox="1">
                <a:spLocks noChangeArrowheads="1"/>
              </p:cNvSpPr>
              <p:nvPr/>
            </p:nvSpPr>
            <p:spPr bwMode="auto">
              <a:xfrm>
                <a:off x="2498" y="1968"/>
                <a:ext cx="287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u="none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I</a:t>
                </a:r>
              </a:p>
            </p:txBody>
          </p:sp>
        </p:grpSp>
        <p:sp>
          <p:nvSpPr>
            <p:cNvPr id="17445" name="Text Box 97"/>
            <p:cNvSpPr txBox="1">
              <a:spLocks noChangeArrowheads="1"/>
            </p:cNvSpPr>
            <p:nvPr/>
          </p:nvSpPr>
          <p:spPr bwMode="auto">
            <a:xfrm>
              <a:off x="3888" y="1784"/>
              <a:ext cx="24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20000"/>
                </a:lnSpc>
                <a:spcBef>
                  <a:spcPct val="10000"/>
                </a:spcBef>
              </a:pPr>
              <a:r>
                <a:rPr lang="en-US" sz="2800" b="1" u="none">
                  <a:solidFill>
                    <a:srgbClr val="0000FF"/>
                  </a:solidFill>
                  <a:latin typeface=".VnTime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76200" y="2057400"/>
            <a:ext cx="3352800" cy="1952625"/>
            <a:chOff x="16" y="1296"/>
            <a:chExt cx="2112" cy="1230"/>
          </a:xfrm>
        </p:grpSpPr>
        <p:grpSp>
          <p:nvGrpSpPr>
            <p:cNvPr id="22" name="Group 81"/>
            <p:cNvGrpSpPr>
              <a:grpSpLocks/>
            </p:cNvGrpSpPr>
            <p:nvPr/>
          </p:nvGrpSpPr>
          <p:grpSpPr bwMode="auto">
            <a:xfrm>
              <a:off x="16" y="1296"/>
              <a:ext cx="2112" cy="1230"/>
              <a:chOff x="0" y="1344"/>
              <a:chExt cx="2064" cy="1000"/>
            </a:xfrm>
          </p:grpSpPr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5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latin typeface=".VnTimeH" pitchFamily="34" charset="0"/>
                    <a:cs typeface="Arial" pitchFamily="34" charset="0"/>
                  </a:rPr>
                  <a:t>D</a:t>
                </a:r>
              </a:p>
            </p:txBody>
          </p:sp>
          <p:grpSp>
            <p:nvGrpSpPr>
              <p:cNvPr id="23" name="Group 63"/>
              <p:cNvGrpSpPr>
                <a:grpSpLocks/>
              </p:cNvGrpSpPr>
              <p:nvPr/>
            </p:nvGrpSpPr>
            <p:grpSpPr bwMode="auto">
              <a:xfrm>
                <a:off x="658" y="2001"/>
                <a:ext cx="142" cy="99"/>
                <a:chOff x="2370" y="2126"/>
                <a:chExt cx="160" cy="118"/>
              </a:xfrm>
            </p:grpSpPr>
            <p:sp>
              <p:nvSpPr>
                <p:cNvPr id="17438" name="Freeform 61"/>
                <p:cNvSpPr>
                  <a:spLocks/>
                </p:cNvSpPr>
                <p:nvPr/>
              </p:nvSpPr>
              <p:spPr bwMode="auto">
                <a:xfrm>
                  <a:off x="2372" y="2152"/>
                  <a:ext cx="96" cy="48"/>
                </a:xfrm>
                <a:custGeom>
                  <a:avLst/>
                  <a:gdLst>
                    <a:gd name="T0" fmla="*/ 0 w 96"/>
                    <a:gd name="T1" fmla="*/ 48 h 48"/>
                    <a:gd name="T2" fmla="*/ 48 w 96"/>
                    <a:gd name="T3" fmla="*/ 0 h 48"/>
                    <a:gd name="T4" fmla="*/ 96 w 96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8" y="40"/>
                        <a:pt x="96" y="48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39" name="Rectangle 62"/>
                <p:cNvSpPr>
                  <a:spLocks noChangeArrowheads="1"/>
                </p:cNvSpPr>
                <p:nvPr/>
              </p:nvSpPr>
              <p:spPr bwMode="auto">
                <a:xfrm>
                  <a:off x="2456" y="2190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40" name="Freeform 59"/>
                <p:cNvSpPr>
                  <a:spLocks/>
                </p:cNvSpPr>
                <p:nvPr/>
              </p:nvSpPr>
              <p:spPr bwMode="auto">
                <a:xfrm rot="3235261">
                  <a:off x="2458" y="2189"/>
                  <a:ext cx="68" cy="29"/>
                </a:xfrm>
                <a:custGeom>
                  <a:avLst/>
                  <a:gdLst>
                    <a:gd name="T0" fmla="*/ 0 w 96"/>
                    <a:gd name="T1" fmla="*/ 1 h 48"/>
                    <a:gd name="T2" fmla="*/ 1 w 96"/>
                    <a:gd name="T3" fmla="*/ 0 h 48"/>
                    <a:gd name="T4" fmla="*/ 1 w 96"/>
                    <a:gd name="T5" fmla="*/ 1 h 48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48"/>
                    <a:gd name="T11" fmla="*/ 96 w 9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8" y="40"/>
                        <a:pt x="96" y="48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algn="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4" name="Group 56"/>
                <p:cNvGrpSpPr>
                  <a:grpSpLocks/>
                </p:cNvGrpSpPr>
                <p:nvPr/>
              </p:nvGrpSpPr>
              <p:grpSpPr bwMode="auto">
                <a:xfrm>
                  <a:off x="2370" y="2126"/>
                  <a:ext cx="160" cy="118"/>
                  <a:chOff x="2368" y="2124"/>
                  <a:chExt cx="160" cy="118"/>
                </a:xfrm>
              </p:grpSpPr>
              <p:sp>
                <p:nvSpPr>
                  <p:cNvPr id="17442" name="Freeform 54"/>
                  <p:cNvSpPr>
                    <a:spLocks/>
                  </p:cNvSpPr>
                  <p:nvPr/>
                </p:nvSpPr>
                <p:spPr bwMode="auto">
                  <a:xfrm rot="-133438">
                    <a:off x="2368" y="2124"/>
                    <a:ext cx="96" cy="48"/>
                  </a:xfrm>
                  <a:custGeom>
                    <a:avLst/>
                    <a:gdLst>
                      <a:gd name="T0" fmla="*/ 0 w 96"/>
                      <a:gd name="T1" fmla="*/ 48 h 48"/>
                      <a:gd name="T2" fmla="*/ 48 w 96"/>
                      <a:gd name="T3" fmla="*/ 0 h 48"/>
                      <a:gd name="T4" fmla="*/ 96 w 96"/>
                      <a:gd name="T5" fmla="*/ 48 h 48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48"/>
                      <a:gd name="T11" fmla="*/ 96 w 96"/>
                      <a:gd name="T12" fmla="*/ 48 h 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48">
                        <a:moveTo>
                          <a:pt x="0" y="48"/>
                        </a:moveTo>
                        <a:cubicBezTo>
                          <a:pt x="16" y="24"/>
                          <a:pt x="32" y="0"/>
                          <a:pt x="48" y="0"/>
                        </a:cubicBezTo>
                        <a:cubicBezTo>
                          <a:pt x="64" y="0"/>
                          <a:pt x="88" y="40"/>
                          <a:pt x="96" y="4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43" name="Freeform 55"/>
                  <p:cNvSpPr>
                    <a:spLocks/>
                  </p:cNvSpPr>
                  <p:nvPr/>
                </p:nvSpPr>
                <p:spPr bwMode="auto">
                  <a:xfrm rot="3235261">
                    <a:off x="2456" y="2170"/>
                    <a:ext cx="96" cy="48"/>
                  </a:xfrm>
                  <a:custGeom>
                    <a:avLst/>
                    <a:gdLst>
                      <a:gd name="T0" fmla="*/ 0 w 96"/>
                      <a:gd name="T1" fmla="*/ 48 h 48"/>
                      <a:gd name="T2" fmla="*/ 48 w 96"/>
                      <a:gd name="T3" fmla="*/ 0 h 48"/>
                      <a:gd name="T4" fmla="*/ 96 w 96"/>
                      <a:gd name="T5" fmla="*/ 48 h 48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48"/>
                      <a:gd name="T11" fmla="*/ 96 w 96"/>
                      <a:gd name="T12" fmla="*/ 48 h 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48">
                        <a:moveTo>
                          <a:pt x="0" y="48"/>
                        </a:moveTo>
                        <a:cubicBezTo>
                          <a:pt x="16" y="24"/>
                          <a:pt x="32" y="0"/>
                          <a:pt x="48" y="0"/>
                        </a:cubicBezTo>
                        <a:cubicBezTo>
                          <a:pt x="64" y="0"/>
                          <a:pt x="88" y="40"/>
                          <a:pt x="96" y="4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algn="r">
                      <a:spcBef>
                        <a:spcPct val="50000"/>
                      </a:spcBef>
                    </a:pPr>
                    <a:endParaRPr lang="en-US" sz="3200" u="none">
                      <a:solidFill>
                        <a:srgbClr val="0000FF"/>
                      </a:solidFill>
                      <a:latin typeface=".VnTime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5" name="Group 41"/>
              <p:cNvGrpSpPr>
                <a:grpSpLocks/>
              </p:cNvGrpSpPr>
              <p:nvPr/>
            </p:nvGrpSpPr>
            <p:grpSpPr bwMode="auto">
              <a:xfrm rot="3513320">
                <a:off x="364" y="1598"/>
                <a:ext cx="60" cy="96"/>
                <a:chOff x="1953" y="2354"/>
                <a:chExt cx="71" cy="108"/>
              </a:xfrm>
            </p:grpSpPr>
            <p:sp>
              <p:nvSpPr>
                <p:cNvPr id="17436" name="Freeform 23"/>
                <p:cNvSpPr>
                  <a:spLocks/>
                </p:cNvSpPr>
                <p:nvPr/>
              </p:nvSpPr>
              <p:spPr bwMode="auto">
                <a:xfrm>
                  <a:off x="1953" y="2354"/>
                  <a:ext cx="48" cy="48"/>
                </a:xfrm>
                <a:custGeom>
                  <a:avLst/>
                  <a:gdLst>
                    <a:gd name="T0" fmla="*/ 0 w 56"/>
                    <a:gd name="T1" fmla="*/ 3 h 56"/>
                    <a:gd name="T2" fmla="*/ 3 w 56"/>
                    <a:gd name="T3" fmla="*/ 3 h 56"/>
                    <a:gd name="T4" fmla="*/ 3 w 56"/>
                    <a:gd name="T5" fmla="*/ 3 h 5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56"/>
                    <a:gd name="T11" fmla="*/ 56 w 56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56">
                      <a:moveTo>
                        <a:pt x="0" y="8"/>
                      </a:moveTo>
                      <a:cubicBezTo>
                        <a:pt x="20" y="4"/>
                        <a:pt x="40" y="0"/>
                        <a:pt x="48" y="8"/>
                      </a:cubicBezTo>
                      <a:cubicBezTo>
                        <a:pt x="56" y="16"/>
                        <a:pt x="52" y="36"/>
                        <a:pt x="48" y="56"/>
                      </a:cubicBezTo>
                    </a:path>
                  </a:pathLst>
                </a:custGeom>
                <a:noFill/>
                <a:ln w="1270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algn="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37" name="Freeform 24"/>
                <p:cNvSpPr>
                  <a:spLocks/>
                </p:cNvSpPr>
                <p:nvPr/>
              </p:nvSpPr>
              <p:spPr bwMode="auto">
                <a:xfrm rot="2614442">
                  <a:off x="1976" y="2414"/>
                  <a:ext cx="48" cy="48"/>
                </a:xfrm>
                <a:custGeom>
                  <a:avLst/>
                  <a:gdLst>
                    <a:gd name="T0" fmla="*/ 0 w 56"/>
                    <a:gd name="T1" fmla="*/ 3 h 56"/>
                    <a:gd name="T2" fmla="*/ 3 w 56"/>
                    <a:gd name="T3" fmla="*/ 3 h 56"/>
                    <a:gd name="T4" fmla="*/ 3 w 56"/>
                    <a:gd name="T5" fmla="*/ 3 h 56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56"/>
                    <a:gd name="T11" fmla="*/ 56 w 56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56">
                      <a:moveTo>
                        <a:pt x="0" y="8"/>
                      </a:moveTo>
                      <a:cubicBezTo>
                        <a:pt x="20" y="4"/>
                        <a:pt x="40" y="0"/>
                        <a:pt x="48" y="8"/>
                      </a:cubicBezTo>
                      <a:cubicBezTo>
                        <a:pt x="56" y="16"/>
                        <a:pt x="52" y="36"/>
                        <a:pt x="48" y="56"/>
                      </a:cubicBezTo>
                    </a:path>
                  </a:pathLst>
                </a:custGeom>
                <a:noFill/>
                <a:ln w="12700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pPr algn="r">
                    <a:spcBef>
                      <a:spcPct val="50000"/>
                    </a:spcBef>
                  </a:pPr>
                  <a:endParaRPr lang="en-US" sz="3200" u="none">
                    <a:solidFill>
                      <a:srgbClr val="0000FF"/>
                    </a:solidFill>
                    <a:latin typeface=".VnTime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426" name="Text Box 10"/>
              <p:cNvSpPr txBox="1">
                <a:spLocks noChangeArrowheads="1"/>
              </p:cNvSpPr>
              <p:nvPr/>
            </p:nvSpPr>
            <p:spPr bwMode="auto">
              <a:xfrm>
                <a:off x="1808" y="2017"/>
                <a:ext cx="25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384" y="2110"/>
                <a:ext cx="25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400" b="1" u="none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E</a:t>
                </a:r>
              </a:p>
            </p:txBody>
          </p:sp>
          <p:grpSp>
            <p:nvGrpSpPr>
              <p:cNvPr id="26" name="Group 65"/>
              <p:cNvGrpSpPr>
                <a:grpSpLocks/>
              </p:cNvGrpSpPr>
              <p:nvPr/>
            </p:nvGrpSpPr>
            <p:grpSpPr bwMode="auto">
              <a:xfrm>
                <a:off x="184" y="1535"/>
                <a:ext cx="1667" cy="565"/>
                <a:chOff x="1839" y="1572"/>
                <a:chExt cx="1875" cy="672"/>
              </a:xfrm>
            </p:grpSpPr>
            <p:grpSp>
              <p:nvGrpSpPr>
                <p:cNvPr id="27" name="Group 42"/>
                <p:cNvGrpSpPr>
                  <a:grpSpLocks/>
                </p:cNvGrpSpPr>
                <p:nvPr/>
              </p:nvGrpSpPr>
              <p:grpSpPr bwMode="auto">
                <a:xfrm>
                  <a:off x="1839" y="1572"/>
                  <a:ext cx="1875" cy="672"/>
                  <a:chOff x="3165" y="1296"/>
                  <a:chExt cx="1875" cy="672"/>
                </a:xfrm>
              </p:grpSpPr>
              <p:sp>
                <p:nvSpPr>
                  <p:cNvPr id="17431" name="Line 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4" y="1584"/>
                    <a:ext cx="240" cy="38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Line 4"/>
                  <p:cNvSpPr>
                    <a:spLocks noChangeShapeType="1"/>
                  </p:cNvSpPr>
                  <p:nvPr/>
                </p:nvSpPr>
                <p:spPr bwMode="auto">
                  <a:xfrm rot="939125">
                    <a:off x="3165" y="1445"/>
                    <a:ext cx="1060" cy="379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39" y="1968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16" y="1296"/>
                    <a:ext cx="528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96"/>
                    <a:ext cx="1824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05" y="1902"/>
                  <a:ext cx="288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b="1" u="none" dirty="0">
                      <a:solidFill>
                        <a:srgbClr val="CC0000"/>
                      </a:solidFill>
                      <a:latin typeface="Times New Roman" pitchFamily="18" charset="0"/>
                      <a:cs typeface="Arial" pitchFamily="34" charset="0"/>
                    </a:rPr>
                    <a:t>I</a:t>
                  </a:r>
                </a:p>
              </p:txBody>
            </p:sp>
          </p:grpSp>
        </p:grpSp>
        <p:sp>
          <p:nvSpPr>
            <p:cNvPr id="17422" name="Text Box 103"/>
            <p:cNvSpPr txBox="1">
              <a:spLocks noChangeArrowheads="1"/>
            </p:cNvSpPr>
            <p:nvPr/>
          </p:nvSpPr>
          <p:spPr bwMode="auto">
            <a:xfrm>
              <a:off x="704" y="178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0000FF"/>
                  </a:solidFill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8612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LMN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 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LP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MQ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LNS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MNS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557348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33400"/>
            <a:ext cx="4343400" cy="6494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3964"/>
            <a:ext cx="4724400" cy="643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7900" y="206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22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0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3733800" cy="6740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>
                <a:solidFill>
                  <a:schemeClr val="accent2"/>
                </a:solidFill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206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22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38600" y="193964"/>
            <a:ext cx="5105400" cy="6435436"/>
            <a:chOff x="4038600" y="193964"/>
            <a:chExt cx="5105400" cy="64354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93964"/>
              <a:ext cx="5105400" cy="6435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562600" y="3276600"/>
              <a:ext cx="1905000" cy="5334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28600"/>
            <a:ext cx="12420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/>
          <p:cNvSpPr>
            <a:spLocks/>
          </p:cNvSpPr>
          <p:nvPr/>
        </p:nvSpPr>
        <p:spPr bwMode="auto">
          <a:xfrm>
            <a:off x="2133600" y="3137786"/>
            <a:ext cx="2605790" cy="943677"/>
          </a:xfrm>
          <a:custGeom>
            <a:avLst/>
            <a:gdLst>
              <a:gd name="T0" fmla="*/ 0 w 787"/>
              <a:gd name="T1" fmla="*/ 2147483647 h 410"/>
              <a:gd name="T2" fmla="*/ 2147483647 w 787"/>
              <a:gd name="T3" fmla="*/ 0 h 410"/>
              <a:gd name="T4" fmla="*/ 0 60000 65536"/>
              <a:gd name="T5" fmla="*/ 0 60000 65536"/>
              <a:gd name="T6" fmla="*/ 0 w 787"/>
              <a:gd name="T7" fmla="*/ 0 h 410"/>
              <a:gd name="T8" fmla="*/ 787 w 787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7" h="410">
                <a:moveTo>
                  <a:pt x="0" y="410"/>
                </a:moveTo>
                <a:lnTo>
                  <a:pt x="787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705353" y="3124200"/>
            <a:ext cx="2000248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>
            <a:off x="2619375" y="36576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>
            <a:off x="2743200" y="38862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7"/>
          <p:cNvSpPr>
            <a:spLocks/>
          </p:cNvSpPr>
          <p:nvPr/>
        </p:nvSpPr>
        <p:spPr bwMode="auto">
          <a:xfrm flipH="1">
            <a:off x="6172200" y="32004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8"/>
          <p:cNvSpPr>
            <a:spLocks/>
          </p:cNvSpPr>
          <p:nvPr/>
        </p:nvSpPr>
        <p:spPr bwMode="auto">
          <a:xfrm flipH="1">
            <a:off x="6096000" y="3429000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705600" y="990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CC"/>
                </a:solidFill>
                <a:latin typeface=".VnTimeH" pitchFamily="34" charset="0"/>
              </a:rPr>
              <a:t>X</a:t>
            </a:r>
            <a:endParaRPr lang="en-US" sz="2400" b="1" dirty="0">
              <a:solidFill>
                <a:srgbClr val="0000CC"/>
              </a:solidFill>
              <a:latin typeface=".VnTimeH" pitchFamily="34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H="1">
            <a:off x="4953000" y="1371600"/>
            <a:ext cx="190500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4724400" y="2667000"/>
            <a:ext cx="1295400" cy="457200"/>
          </a:xfrm>
          <a:custGeom>
            <a:avLst/>
            <a:gdLst>
              <a:gd name="T0" fmla="*/ 0 w 363"/>
              <a:gd name="T1" fmla="*/ 2147483647 h 177"/>
              <a:gd name="T2" fmla="*/ 2147483647 w 363"/>
              <a:gd name="T3" fmla="*/ 0 h 177"/>
              <a:gd name="T4" fmla="*/ 0 60000 65536"/>
              <a:gd name="T5" fmla="*/ 0 60000 65536"/>
              <a:gd name="T6" fmla="*/ 0 w 363"/>
              <a:gd name="T7" fmla="*/ 0 h 177"/>
              <a:gd name="T8" fmla="*/ 363 w 363"/>
              <a:gd name="T9" fmla="*/ 177 h 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77">
                <a:moveTo>
                  <a:pt x="0" y="177"/>
                </a:moveTo>
                <a:lnTo>
                  <a:pt x="363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3657600" y="2743200"/>
            <a:ext cx="1066800" cy="381000"/>
          </a:xfrm>
          <a:custGeom>
            <a:avLst/>
            <a:gdLst>
              <a:gd name="T0" fmla="*/ 2147483647 w 309"/>
              <a:gd name="T1" fmla="*/ 2147483647 h 129"/>
              <a:gd name="T2" fmla="*/ 0 w 309"/>
              <a:gd name="T3" fmla="*/ 0 h 129"/>
              <a:gd name="T4" fmla="*/ 0 60000 65536"/>
              <a:gd name="T5" fmla="*/ 0 60000 65536"/>
              <a:gd name="T6" fmla="*/ 0 w 309"/>
              <a:gd name="T7" fmla="*/ 0 h 129"/>
              <a:gd name="T8" fmla="*/ 309 w 309"/>
              <a:gd name="T9" fmla="*/ 129 h 1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9" h="129">
                <a:moveTo>
                  <a:pt x="309" y="12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4724400" y="3124200"/>
            <a:ext cx="152400" cy="685800"/>
          </a:xfrm>
          <a:custGeom>
            <a:avLst/>
            <a:gdLst>
              <a:gd name="T0" fmla="*/ 0 w 50"/>
              <a:gd name="T1" fmla="*/ 0 h 276"/>
              <a:gd name="T2" fmla="*/ 2147483647 w 50"/>
              <a:gd name="T3" fmla="*/ 2147483647 h 276"/>
              <a:gd name="T4" fmla="*/ 0 60000 65536"/>
              <a:gd name="T5" fmla="*/ 0 60000 65536"/>
              <a:gd name="T6" fmla="*/ 0 w 50"/>
              <a:gd name="T7" fmla="*/ 0 h 276"/>
              <a:gd name="T8" fmla="*/ 50 w 50"/>
              <a:gd name="T9" fmla="*/ 276 h 2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276">
                <a:moveTo>
                  <a:pt x="0" y="0"/>
                </a:moveTo>
                <a:lnTo>
                  <a:pt x="50" y="276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4724400" y="3429000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114800" y="2827338"/>
            <a:ext cx="39688" cy="158750"/>
          </a:xfrm>
          <a:custGeom>
            <a:avLst/>
            <a:gdLst>
              <a:gd name="T0" fmla="*/ 0 w 25"/>
              <a:gd name="T1" fmla="*/ 2147483647 h 100"/>
              <a:gd name="T2" fmla="*/ 2147483647 w 25"/>
              <a:gd name="T3" fmla="*/ 0 h 100"/>
              <a:gd name="T4" fmla="*/ 0 60000 65536"/>
              <a:gd name="T5" fmla="*/ 0 60000 65536"/>
              <a:gd name="T6" fmla="*/ 0 w 25"/>
              <a:gd name="T7" fmla="*/ 0 h 100"/>
              <a:gd name="T8" fmla="*/ 25 w 25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100">
                <a:moveTo>
                  <a:pt x="0" y="100"/>
                </a:moveTo>
                <a:lnTo>
                  <a:pt x="25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5330825" y="2798763"/>
            <a:ext cx="79375" cy="158750"/>
          </a:xfrm>
          <a:custGeom>
            <a:avLst/>
            <a:gdLst>
              <a:gd name="T0" fmla="*/ 2147483647 w 50"/>
              <a:gd name="T1" fmla="*/ 2147483647 h 100"/>
              <a:gd name="T2" fmla="*/ 0 w 50"/>
              <a:gd name="T3" fmla="*/ 0 h 100"/>
              <a:gd name="T4" fmla="*/ 0 60000 65536"/>
              <a:gd name="T5" fmla="*/ 0 60000 65536"/>
              <a:gd name="T6" fmla="*/ 0 w 50"/>
              <a:gd name="T7" fmla="*/ 0 h 100"/>
              <a:gd name="T8" fmla="*/ 50 w 50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100">
                <a:moveTo>
                  <a:pt x="50" y="1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2133600" y="1452562"/>
            <a:ext cx="2953544" cy="26622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2057400" y="3581400"/>
            <a:ext cx="4648200" cy="567622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087144" y="1452562"/>
            <a:ext cx="1618456" cy="21288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0" name="Straight Connector 19"/>
          <p:cNvCxnSpPr>
            <a:stCxn id="26" idx="2"/>
          </p:cNvCxnSpPr>
          <p:nvPr/>
        </p:nvCxnSpPr>
        <p:spPr>
          <a:xfrm rot="5400000">
            <a:off x="4085765" y="2137810"/>
            <a:ext cx="1640015" cy="362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557120" y="2541608"/>
            <a:ext cx="374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2" name="Arc 16"/>
          <p:cNvSpPr>
            <a:spLocks/>
          </p:cNvSpPr>
          <p:nvPr/>
        </p:nvSpPr>
        <p:spPr bwMode="auto">
          <a:xfrm rot="18857252" flipH="1" flipV="1">
            <a:off x="4721343" y="1525288"/>
            <a:ext cx="159310" cy="369405"/>
          </a:xfrm>
          <a:custGeom>
            <a:avLst/>
            <a:gdLst>
              <a:gd name="T0" fmla="*/ 0 w 17998"/>
              <a:gd name="T1" fmla="*/ 0 h 21600"/>
              <a:gd name="T2" fmla="*/ 2147483647 w 17998"/>
              <a:gd name="T3" fmla="*/ 2147483647 h 21600"/>
              <a:gd name="T4" fmla="*/ 0 w 17998"/>
              <a:gd name="T5" fmla="*/ 2147483647 h 21600"/>
              <a:gd name="T6" fmla="*/ 0 60000 65536"/>
              <a:gd name="T7" fmla="*/ 0 60000 65536"/>
              <a:gd name="T8" fmla="*/ 0 60000 65536"/>
              <a:gd name="T9" fmla="*/ 0 w 17998"/>
              <a:gd name="T10" fmla="*/ 0 h 21600"/>
              <a:gd name="T11" fmla="*/ 17998 w 179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98" h="21600" fill="none" extrusionOk="0">
                <a:moveTo>
                  <a:pt x="-1" y="0"/>
                </a:moveTo>
                <a:cubicBezTo>
                  <a:pt x="7238" y="0"/>
                  <a:pt x="13995" y="3625"/>
                  <a:pt x="17997" y="9657"/>
                </a:cubicBezTo>
              </a:path>
              <a:path w="17998" h="21600" stroke="0" extrusionOk="0">
                <a:moveTo>
                  <a:pt x="-1" y="0"/>
                </a:moveTo>
                <a:cubicBezTo>
                  <a:pt x="7238" y="0"/>
                  <a:pt x="13995" y="3625"/>
                  <a:pt x="17997" y="965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 rot="2189160" flipV="1">
            <a:off x="5124293" y="1616938"/>
            <a:ext cx="142732" cy="2723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5158490" y="1724161"/>
            <a:ext cx="15240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770164" y="1752600"/>
            <a:ext cx="227806" cy="769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40288" y="914400"/>
            <a:ext cx="49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1078" y="3743653"/>
            <a:ext cx="49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9400" y="3048000"/>
            <a:ext cx="49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22398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81400" y="222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33400"/>
            <a:ext cx="4343400" cy="6494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3964"/>
            <a:ext cx="4724400" cy="643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7900" y="206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22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0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7150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i="1" u="none">
              <a:cs typeface="Arial" charset="0"/>
            </a:endParaRPr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8997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2/SGK-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81: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87125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2860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Höôùng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daãn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veà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nhaø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333300"/>
              </a:solidFill>
              <a:latin typeface="VNI-Truck" pitchFamily="2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371600" y="36576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    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-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Lµm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BTVN</a:t>
            </a:r>
            <a:endParaRPr lang="en-US" sz="2800" b="1" dirty="0">
              <a:ln>
                <a:solidFill>
                  <a:srgbClr val="CC0099"/>
                </a:solidFill>
              </a:ln>
              <a:latin typeface=".VnArial Narrow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600200" y="42672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</a:t>
            </a:r>
            <a:r>
              <a:rPr lang="en-US" sz="36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- </a:t>
            </a:r>
            <a:r>
              <a:rPr lang="en-US" sz="3200" b="1" dirty="0" err="1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ChuÈn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bÞ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néi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dung </a:t>
            </a:r>
            <a:r>
              <a:rPr lang="en-US" sz="3200" b="1" dirty="0" err="1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LuyÖn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tËp</a:t>
            </a:r>
            <a:endParaRPr lang="en-US" sz="2800" b="1" dirty="0" smtClean="0">
              <a:ln>
                <a:solidFill>
                  <a:srgbClr val="CC0099"/>
                </a:solidFill>
              </a:ln>
              <a:latin typeface=".VnArial Narrow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b="1" dirty="0">
              <a:ln>
                <a:solidFill>
                  <a:srgbClr val="CC0099"/>
                </a:solidFill>
              </a:ln>
              <a:latin typeface=".VnArial Narrow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371600" y="2057400"/>
            <a:ext cx="6019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CC0099"/>
                  </a:solidFill>
                </a:ln>
                <a:latin typeface=".VnArial Narrow" pitchFamily="34" charset="0"/>
              </a:rPr>
              <a:t>     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 smtClean="0">
                <a:ln>
                  <a:solidFill>
                    <a:srgbClr val="CC0099"/>
                  </a:solidFill>
                </a:ln>
                <a:latin typeface="Times New Roman" pitchFamily="18" charset="0"/>
                <a:cs typeface="Times New Roman" pitchFamily="18" charset="0"/>
              </a:rPr>
              <a:t>ọc thuộc định lý, tính chất ba đường phân giác của tam giác và tính chất tam giác cân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n>
                <a:solidFill>
                  <a:srgbClr val="CC0099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395288" y="2239963"/>
            <a:ext cx="8280400" cy="241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LUYỆN TẬP </a:t>
            </a:r>
          </a:p>
          <a:p>
            <a:pPr algn="ctr"/>
            <a:r>
              <a:rPr lang="en-US" sz="3600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TÍNH CHAÁTBA 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ÑÖÔØNG </a:t>
            </a:r>
            <a:r>
              <a:rPr lang="vi-VN" sz="3600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PHAÂN GIAÙC</a:t>
            </a:r>
            <a:endParaRPr lang="en-US" sz="3600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35003" dir="8328844" algn="ctr" rotWithShape="0">
                  <a:srgbClr val="993300">
                    <a:alpha val="50000"/>
                  </a:srgbClr>
                </a:outerShdw>
              </a:effectLst>
              <a:latin typeface="VNI-Cooper"/>
            </a:endParaRPr>
          </a:p>
          <a:p>
            <a:pPr algn="ctr"/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35003" dir="8328844" algn="ctr" rotWithShape="0">
                    <a:srgbClr val="993300">
                      <a:alpha val="50000"/>
                    </a:srgbClr>
                  </a:outerShdw>
                </a:effectLst>
                <a:latin typeface="VNI-Cooper"/>
              </a:rPr>
              <a:t>CUÛA TAM GIAÙC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1562100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Baøi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9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45791" dir="8778596" algn="ctr" rotWithShape="0">
                    <a:srgbClr val="990000">
                      <a:alpha val="50000"/>
                    </a:srgbClr>
                  </a:outerShdw>
                </a:effectLst>
                <a:latin typeface="VNI-Jamai"/>
              </a:rPr>
              <a:t>: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effectLst>
                <a:outerShdw dist="45791" dir="8778596" algn="ctr" rotWithShape="0">
                  <a:srgbClr val="990000">
                    <a:alpha val="50000"/>
                  </a:srgbClr>
                </a:outerShdw>
              </a:effectLst>
              <a:latin typeface="VNI-Jamai"/>
            </a:endParaRPr>
          </a:p>
        </p:txBody>
      </p:sp>
    </p:spTree>
    <p:extLst>
      <p:ext uri="{BB962C8B-B14F-4D97-AF65-F5344CB8AC3E}">
        <p14:creationId xmlns:p14="http://schemas.microsoft.com/office/powerpoint/2010/main" val="365710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86" name="Text Box 30"/>
          <p:cNvSpPr txBox="1">
            <a:spLocks noChangeArrowheads="1"/>
          </p:cNvSpPr>
          <p:nvPr/>
        </p:nvSpPr>
        <p:spPr bwMode="auto">
          <a:xfrm>
            <a:off x="609600" y="0"/>
            <a:ext cx="8305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1820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6288" name="AutoShape 32"/>
          <p:cNvSpPr>
            <a:spLocks noChangeArrowheads="1"/>
          </p:cNvSpPr>
          <p:nvPr/>
        </p:nvSpPr>
        <p:spPr bwMode="auto">
          <a:xfrm>
            <a:off x="762000" y="914400"/>
            <a:ext cx="6400800" cy="1828800"/>
          </a:xfrm>
          <a:prstGeom prst="cloudCallout">
            <a:avLst>
              <a:gd name="adj1" fmla="val -38287"/>
              <a:gd name="adj2" fmla="val 11962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TRẮC NGHIỆM (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Nút Hành động: Kết thúc 34">
            <a:hlinkClick r:id="" action="ppaction://noaction" highlightClick="1"/>
          </p:cNvPr>
          <p:cNvSpPr/>
          <p:nvPr/>
        </p:nvSpPr>
        <p:spPr>
          <a:xfrm>
            <a:off x="8305800" y="6400800"/>
            <a:ext cx="533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AutoShape 2"/>
          <p:cNvSpPr>
            <a:spLocks noChangeArrowheads="1"/>
          </p:cNvSpPr>
          <p:nvPr/>
        </p:nvSpPr>
        <p:spPr bwMode="auto">
          <a:xfrm>
            <a:off x="-76200" y="152400"/>
            <a:ext cx="9372600" cy="2209800"/>
          </a:xfrm>
          <a:prstGeom prst="wedgeRoundRectCallout">
            <a:avLst>
              <a:gd name="adj1" fmla="val -33593"/>
              <a:gd name="adj2" fmla="val 45685"/>
              <a:gd name="adj3" fmla="val 16667"/>
            </a:avLst>
          </a:prstGeom>
          <a:solidFill>
            <a:schemeClr val="accent2">
              <a:lumMod val="40000"/>
              <a:lumOff val="60000"/>
              <a:alpha val="78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</a:rPr>
              <a:t>Em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hãy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điền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cụm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thích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hợp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chỗ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trống</a:t>
            </a:r>
            <a:r>
              <a:rPr lang="en-US" sz="3600" dirty="0" smtClean="0">
                <a:solidFill>
                  <a:prstClr val="black"/>
                </a:solidFill>
              </a:rPr>
              <a:t>: "</a:t>
            </a:r>
            <a:r>
              <a:rPr lang="en-US" sz="3600" dirty="0" err="1" smtClean="0">
                <a:solidFill>
                  <a:prstClr val="black"/>
                </a:solidFill>
              </a:rPr>
              <a:t>Ba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phân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giác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của</a:t>
            </a:r>
            <a:r>
              <a:rPr lang="en-US" sz="3600" dirty="0" smtClean="0">
                <a:solidFill>
                  <a:prstClr val="black"/>
                </a:solidFill>
              </a:rPr>
              <a:t> tam </a:t>
            </a:r>
            <a:r>
              <a:rPr lang="en-US" sz="3600" dirty="0" err="1" smtClean="0">
                <a:solidFill>
                  <a:prstClr val="black"/>
                </a:solidFill>
              </a:rPr>
              <a:t>giác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giao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nhau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tại</a:t>
            </a:r>
            <a:r>
              <a:rPr lang="en-US" sz="3600" dirty="0" smtClean="0">
                <a:solidFill>
                  <a:prstClr val="black"/>
                </a:solidFill>
              </a:rPr>
              <a:t> 1 </a:t>
            </a:r>
            <a:r>
              <a:rPr lang="en-US" sz="3600" dirty="0" err="1" smtClean="0">
                <a:solidFill>
                  <a:prstClr val="black"/>
                </a:solidFill>
              </a:rPr>
              <a:t>điểm</a:t>
            </a:r>
            <a:r>
              <a:rPr lang="en-US" sz="3600" dirty="0" smtClean="0">
                <a:solidFill>
                  <a:prstClr val="black"/>
                </a:solidFill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</a:rPr>
              <a:t>Điểm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đó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đều</a:t>
            </a:r>
            <a:r>
              <a:rPr lang="en-US" sz="3600" dirty="0" smtClean="0">
                <a:solidFill>
                  <a:prstClr val="black"/>
                </a:solidFill>
              </a:rPr>
              <a:t> ... </a:t>
            </a:r>
            <a:r>
              <a:rPr lang="en-US" sz="3600" dirty="0" err="1" smtClean="0">
                <a:solidFill>
                  <a:prstClr val="black"/>
                </a:solidFill>
              </a:rPr>
              <a:t>của</a:t>
            </a:r>
            <a:r>
              <a:rPr lang="en-US" sz="3600" dirty="0" smtClean="0">
                <a:solidFill>
                  <a:prstClr val="black"/>
                </a:solidFill>
              </a:rPr>
              <a:t> tam </a:t>
            </a:r>
            <a:r>
              <a:rPr lang="en-US" sz="3600" dirty="0" err="1" smtClean="0">
                <a:solidFill>
                  <a:prstClr val="black"/>
                </a:solidFill>
              </a:rPr>
              <a:t>giác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đó</a:t>
            </a:r>
            <a:r>
              <a:rPr lang="en-US" sz="3600" dirty="0" smtClean="0">
                <a:solidFill>
                  <a:prstClr val="black"/>
                </a:solidFill>
              </a:rPr>
              <a:t>".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362199"/>
            <a:ext cx="8076061" cy="1086000"/>
            <a:chOff x="616" y="873"/>
            <a:chExt cx="4969" cy="5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873"/>
              <a:ext cx="4922" cy="529"/>
              <a:chOff x="185" y="969"/>
              <a:chExt cx="4973" cy="529"/>
            </a:xfrm>
          </p:grpSpPr>
          <p:sp>
            <p:nvSpPr>
              <p:cNvPr id="1378309" name="Rectangle 5"/>
              <p:cNvSpPr>
                <a:spLocks noChangeArrowheads="1"/>
              </p:cNvSpPr>
              <p:nvPr/>
            </p:nvSpPr>
            <p:spPr bwMode="gray">
              <a:xfrm flipH="1">
                <a:off x="432" y="1045"/>
                <a:ext cx="4726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flipH="1">
                <a:off x="185" y="969"/>
                <a:ext cx="648" cy="522"/>
                <a:chOff x="1488" y="1945"/>
                <a:chExt cx="404" cy="358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88" y="1945"/>
                  <a:ext cx="404" cy="358"/>
                  <a:chOff x="2013" y="1832"/>
                  <a:chExt cx="1571" cy="1393"/>
                </a:xfrm>
              </p:grpSpPr>
              <p:sp>
                <p:nvSpPr>
                  <p:cNvPr id="1378312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2013" y="1832"/>
                    <a:ext cx="1571" cy="139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78313" name="Freeform 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78314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1596" y="1973"/>
                  <a:ext cx="199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1378317" name="Text Box 13"/>
            <p:cNvSpPr txBox="1">
              <a:spLocks noChangeArrowheads="1"/>
            </p:cNvSpPr>
            <p:nvPr/>
          </p:nvSpPr>
          <p:spPr bwMode="auto">
            <a:xfrm>
              <a:off x="1329" y="912"/>
              <a:ext cx="425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400" dirty="0" err="1" smtClean="0">
                  <a:solidFill>
                    <a:prstClr val="white"/>
                  </a:solidFill>
                </a:rPr>
                <a:t>Ba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</a:rPr>
                <a:t>đỉnh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endParaRPr 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04800" y="3505200"/>
            <a:ext cx="7886964" cy="1119604"/>
            <a:chOff x="620" y="1643"/>
            <a:chExt cx="4586" cy="539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620" y="1643"/>
              <a:ext cx="4586" cy="539"/>
              <a:chOff x="140" y="1740"/>
              <a:chExt cx="4634" cy="509"/>
            </a:xfrm>
          </p:grpSpPr>
          <p:sp>
            <p:nvSpPr>
              <p:cNvPr id="1378320" name="Rectangle 16"/>
              <p:cNvSpPr>
                <a:spLocks noChangeArrowheads="1"/>
              </p:cNvSpPr>
              <p:nvPr/>
            </p:nvSpPr>
            <p:spPr bwMode="gray">
              <a:xfrm flipH="1">
                <a:off x="454" y="1796"/>
                <a:ext cx="4320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40" y="1740"/>
                <a:ext cx="640" cy="509"/>
                <a:chOff x="2124" y="1948"/>
                <a:chExt cx="1571" cy="1347"/>
              </a:xfrm>
            </p:grpSpPr>
            <p:sp>
              <p:nvSpPr>
                <p:cNvPr id="1378322" name="Oval 18"/>
                <p:cNvSpPr>
                  <a:spLocks noChangeArrowheads="1"/>
                </p:cNvSpPr>
                <p:nvPr/>
              </p:nvSpPr>
              <p:spPr bwMode="gray">
                <a:xfrm>
                  <a:off x="2124" y="2012"/>
                  <a:ext cx="1571" cy="1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8323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8324" name="Text Box 20"/>
              <p:cNvSpPr txBox="1">
                <a:spLocks noChangeArrowheads="1"/>
              </p:cNvSpPr>
              <p:nvPr/>
            </p:nvSpPr>
            <p:spPr bwMode="gray">
              <a:xfrm>
                <a:off x="275" y="1837"/>
                <a:ext cx="295" cy="3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sp>
          <p:nvSpPr>
            <p:cNvPr id="1378327" name="Text Box 23"/>
            <p:cNvSpPr txBox="1">
              <a:spLocks noChangeArrowheads="1"/>
            </p:cNvSpPr>
            <p:nvPr/>
          </p:nvSpPr>
          <p:spPr bwMode="auto">
            <a:xfrm>
              <a:off x="1329" y="1669"/>
              <a:ext cx="385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400" dirty="0" err="1" smtClean="0">
                  <a:solidFill>
                    <a:prstClr val="white"/>
                  </a:solidFill>
                </a:rPr>
                <a:t>Ba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</a:rPr>
                <a:t>cạnh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endParaRPr 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04800" y="4724402"/>
            <a:ext cx="7771418" cy="1067269"/>
            <a:chOff x="653" y="2400"/>
            <a:chExt cx="4531" cy="505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653" y="2400"/>
              <a:ext cx="4531" cy="505"/>
              <a:chOff x="190" y="2448"/>
              <a:chExt cx="4610" cy="505"/>
            </a:xfrm>
          </p:grpSpPr>
          <p:sp>
            <p:nvSpPr>
              <p:cNvPr id="1378330" name="Rectangle 26"/>
              <p:cNvSpPr>
                <a:spLocks noChangeArrowheads="1"/>
              </p:cNvSpPr>
              <p:nvPr/>
            </p:nvSpPr>
            <p:spPr bwMode="gray">
              <a:xfrm flipH="1">
                <a:off x="432" y="2484"/>
                <a:ext cx="4368" cy="454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9942E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0" y="2448"/>
                <a:ext cx="647" cy="505"/>
                <a:chOff x="2126" y="1920"/>
                <a:chExt cx="1570" cy="1329"/>
              </a:xfrm>
            </p:grpSpPr>
            <p:sp>
              <p:nvSpPr>
                <p:cNvPr id="1378332" name="Oval 28"/>
                <p:cNvSpPr>
                  <a:spLocks noChangeArrowheads="1"/>
                </p:cNvSpPr>
                <p:nvPr/>
              </p:nvSpPr>
              <p:spPr bwMode="gray">
                <a:xfrm>
                  <a:off x="2126" y="1920"/>
                  <a:ext cx="1570" cy="13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8333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8334" name="Text Box 30"/>
              <p:cNvSpPr txBox="1">
                <a:spLocks noChangeArrowheads="1"/>
              </p:cNvSpPr>
              <p:nvPr/>
            </p:nvSpPr>
            <p:spPr bwMode="gray">
              <a:xfrm>
                <a:off x="311" y="2515"/>
                <a:ext cx="30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sp>
          <p:nvSpPr>
            <p:cNvPr id="1378337" name="Text Box 33"/>
            <p:cNvSpPr txBox="1">
              <a:spLocks noChangeArrowheads="1"/>
            </p:cNvSpPr>
            <p:nvPr/>
          </p:nvSpPr>
          <p:spPr bwMode="auto">
            <a:xfrm>
              <a:off x="1363" y="2448"/>
              <a:ext cx="3566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dirty="0" err="1" smtClean="0">
                  <a:solidFill>
                    <a:prstClr val="white"/>
                  </a:solidFill>
                </a:rPr>
                <a:t>Hai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</a:rPr>
                <a:t>đỉnh</a:t>
              </a:r>
              <a:r>
                <a:rPr lang="en-US" sz="4400" dirty="0" smtClean="0">
                  <a:solidFill>
                    <a:prstClr val="white"/>
                  </a:solidFill>
                </a:rPr>
                <a:t> </a:t>
              </a:r>
              <a:endParaRPr lang="en-US" sz="4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78347" name="Picture 43" descr="3D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48200"/>
            <a:ext cx="1414463" cy="1828800"/>
          </a:xfrm>
          <a:prstGeom prst="rect">
            <a:avLst/>
          </a:prstGeom>
          <a:noFill/>
        </p:spPr>
      </p:pic>
      <p:sp>
        <p:nvSpPr>
          <p:cNvPr id="1378348" name="WordArt 44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01</a:t>
            </a:r>
          </a:p>
        </p:txBody>
      </p:sp>
      <p:sp>
        <p:nvSpPr>
          <p:cNvPr id="1378349" name="WordArt 45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02</a:t>
            </a:r>
          </a:p>
        </p:txBody>
      </p:sp>
      <p:sp>
        <p:nvSpPr>
          <p:cNvPr id="1378350" name="WordArt 46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03</a:t>
            </a:r>
          </a:p>
        </p:txBody>
      </p:sp>
      <p:sp>
        <p:nvSpPr>
          <p:cNvPr id="1378351" name="WordArt 47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04</a:t>
            </a:r>
          </a:p>
        </p:txBody>
      </p:sp>
      <p:sp>
        <p:nvSpPr>
          <p:cNvPr id="1378352" name="WordArt 48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05</a:t>
            </a:r>
          </a:p>
        </p:txBody>
      </p:sp>
      <p:sp>
        <p:nvSpPr>
          <p:cNvPr id="1378353" name="WordArt 49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06</a:t>
            </a:r>
          </a:p>
        </p:txBody>
      </p:sp>
      <p:sp>
        <p:nvSpPr>
          <p:cNvPr id="1378354" name="WordArt 50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07</a:t>
            </a:r>
          </a:p>
        </p:txBody>
      </p:sp>
      <p:sp>
        <p:nvSpPr>
          <p:cNvPr id="1378355" name="WordArt 51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08</a:t>
            </a:r>
          </a:p>
        </p:txBody>
      </p:sp>
      <p:sp>
        <p:nvSpPr>
          <p:cNvPr id="1378356" name="WordArt 52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09</a:t>
            </a:r>
          </a:p>
        </p:txBody>
      </p:sp>
      <p:sp>
        <p:nvSpPr>
          <p:cNvPr id="1378357" name="WordArt 53"/>
          <p:cNvSpPr>
            <a:spLocks noChangeArrowheads="1" noChangeShapeType="1" noTextEdit="1"/>
          </p:cNvSpPr>
          <p:nvPr/>
        </p:nvSpPr>
        <p:spPr bwMode="auto">
          <a:xfrm>
            <a:off x="8077200" y="52578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10</a:t>
            </a:r>
          </a:p>
        </p:txBody>
      </p:sp>
      <p:sp>
        <p:nvSpPr>
          <p:cNvPr id="1378358" name="AutoShape 54"/>
          <p:cNvSpPr>
            <a:spLocks noChangeArrowheads="1"/>
          </p:cNvSpPr>
          <p:nvPr/>
        </p:nvSpPr>
        <p:spPr bwMode="auto">
          <a:xfrm>
            <a:off x="7958138" y="5638800"/>
            <a:ext cx="1143000" cy="990600"/>
          </a:xfrm>
          <a:prstGeom prst="lightningBol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96000"/>
            <a:ext cx="609600" cy="533400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5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78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78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7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78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37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78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37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78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7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78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378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7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78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7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378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3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378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378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7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78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7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7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378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6" grpId="0" animBg="1"/>
      <p:bldP spid="1378348" grpId="0" animBg="1"/>
      <p:bldP spid="1378349" grpId="0" animBg="1"/>
      <p:bldP spid="1378350" grpId="0" animBg="1"/>
      <p:bldP spid="1378351" grpId="0" animBg="1"/>
      <p:bldP spid="1378352" grpId="0" animBg="1"/>
      <p:bldP spid="1378353" grpId="0" animBg="1"/>
      <p:bldP spid="1378354" grpId="0" animBg="1"/>
      <p:bldP spid="1378355" grpId="0" animBg="1"/>
      <p:bldP spid="1378356" grpId="0" animBg="1"/>
      <p:bldP spid="1378357" grpId="0" animBg="1"/>
      <p:bldP spid="1378357" grpId="1" animBg="1"/>
      <p:bldP spid="13783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AutoShape 2"/>
          <p:cNvSpPr>
            <a:spLocks noChangeArrowheads="1"/>
          </p:cNvSpPr>
          <p:nvPr/>
        </p:nvSpPr>
        <p:spPr bwMode="auto">
          <a:xfrm>
            <a:off x="609600" y="304800"/>
            <a:ext cx="7924800" cy="1066800"/>
          </a:xfrm>
          <a:prstGeom prst="wedgeRoundRectCallout">
            <a:avLst>
              <a:gd name="adj1" fmla="val -31370"/>
              <a:gd name="adj2" fmla="val 45685"/>
              <a:gd name="adj3" fmla="val 16667"/>
            </a:avLst>
          </a:prstGeom>
          <a:solidFill>
            <a:srgbClr val="008000">
              <a:alpha val="78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nl-NL" sz="4000" dirty="0" smtClean="0">
                <a:solidFill>
                  <a:srgbClr val="FFFF00"/>
                </a:solidFill>
              </a:rPr>
              <a:t>Cho tam giác 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nl-NL" sz="4000" dirty="0" smtClean="0">
                <a:solidFill>
                  <a:srgbClr val="FFFF00"/>
                </a:solidFill>
              </a:rPr>
              <a:t>cân tại A, M là trung điểm BC. Khi đó AM là: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667000"/>
            <a:ext cx="6019800" cy="990600"/>
            <a:chOff x="336" y="1728"/>
            <a:chExt cx="379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6" y="1728"/>
              <a:ext cx="3792" cy="624"/>
              <a:chOff x="-25" y="1728"/>
              <a:chExt cx="4777" cy="624"/>
            </a:xfrm>
          </p:grpSpPr>
          <p:sp>
            <p:nvSpPr>
              <p:cNvPr id="1380357" name="Rectangle 5"/>
              <p:cNvSpPr>
                <a:spLocks noChangeArrowheads="1"/>
              </p:cNvSpPr>
              <p:nvPr/>
            </p:nvSpPr>
            <p:spPr bwMode="gray">
              <a:xfrm flipH="1">
                <a:off x="432" y="1877"/>
                <a:ext cx="4320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-25" y="1728"/>
                <a:ext cx="806" cy="624"/>
                <a:chOff x="1719" y="1920"/>
                <a:chExt cx="1977" cy="1654"/>
              </a:xfrm>
            </p:grpSpPr>
            <p:sp>
              <p:nvSpPr>
                <p:cNvPr id="1380359" name="Oval 7"/>
                <p:cNvSpPr>
                  <a:spLocks noChangeArrowheads="1"/>
                </p:cNvSpPr>
                <p:nvPr/>
              </p:nvSpPr>
              <p:spPr bwMode="gray">
                <a:xfrm>
                  <a:off x="1719" y="1920"/>
                  <a:ext cx="1977" cy="16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0360" name="Freeform 8"/>
                <p:cNvSpPr>
                  <a:spLocks/>
                </p:cNvSpPr>
                <p:nvPr/>
              </p:nvSpPr>
              <p:spPr bwMode="gray">
                <a:xfrm>
                  <a:off x="2016" y="1948"/>
                  <a:ext cx="1488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80361" name="Text Box 9"/>
              <p:cNvSpPr txBox="1">
                <a:spLocks noChangeArrowheads="1"/>
              </p:cNvSpPr>
              <p:nvPr/>
            </p:nvSpPr>
            <p:spPr bwMode="gray">
              <a:xfrm>
                <a:off x="188" y="1843"/>
                <a:ext cx="392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sp>
          <p:nvSpPr>
            <p:cNvPr id="1380362" name="Text Box 10"/>
            <p:cNvSpPr txBox="1">
              <a:spLocks noChangeArrowheads="1"/>
            </p:cNvSpPr>
            <p:nvPr/>
          </p:nvSpPr>
          <p:spPr bwMode="auto">
            <a:xfrm>
              <a:off x="1152" y="1929"/>
              <a:ext cx="24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nl-NL" sz="3600" dirty="0" smtClean="0">
                  <a:solidFill>
                    <a:prstClr val="black"/>
                  </a:solidFill>
                </a:rPr>
                <a:t>Đường cao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185863" y="3810000"/>
            <a:ext cx="6053138" cy="990600"/>
            <a:chOff x="315" y="2496"/>
            <a:chExt cx="3813" cy="624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5" y="2496"/>
              <a:ext cx="3813" cy="624"/>
              <a:chOff x="-4" y="2448"/>
              <a:chExt cx="4804" cy="624"/>
            </a:xfrm>
          </p:grpSpPr>
          <p:sp>
            <p:nvSpPr>
              <p:cNvPr id="1380365" name="Rectangle 13"/>
              <p:cNvSpPr>
                <a:spLocks noChangeArrowheads="1"/>
              </p:cNvSpPr>
              <p:nvPr/>
            </p:nvSpPr>
            <p:spPr bwMode="gray">
              <a:xfrm flipH="1">
                <a:off x="432" y="2577"/>
                <a:ext cx="4368" cy="454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9942E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-4" y="2448"/>
                <a:ext cx="813" cy="624"/>
                <a:chOff x="1657" y="1920"/>
                <a:chExt cx="1974" cy="1643"/>
              </a:xfrm>
            </p:grpSpPr>
            <p:sp>
              <p:nvSpPr>
                <p:cNvPr id="1380367" name="Oval 15"/>
                <p:cNvSpPr>
                  <a:spLocks noChangeArrowheads="1"/>
                </p:cNvSpPr>
                <p:nvPr/>
              </p:nvSpPr>
              <p:spPr bwMode="gray">
                <a:xfrm>
                  <a:off x="1657" y="1920"/>
                  <a:ext cx="1974" cy="16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0368" name="Freeform 16"/>
                <p:cNvSpPr>
                  <a:spLocks/>
                </p:cNvSpPr>
                <p:nvPr/>
              </p:nvSpPr>
              <p:spPr bwMode="gray">
                <a:xfrm>
                  <a:off x="1848" y="1948"/>
                  <a:ext cx="1488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80369" name="Text Box 17"/>
              <p:cNvSpPr txBox="1">
                <a:spLocks noChangeArrowheads="1"/>
              </p:cNvSpPr>
              <p:nvPr/>
            </p:nvSpPr>
            <p:spPr bwMode="gray">
              <a:xfrm>
                <a:off x="204" y="2544"/>
                <a:ext cx="379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sp>
          <p:nvSpPr>
            <p:cNvPr id="1380370" name="Text Box 18"/>
            <p:cNvSpPr txBox="1">
              <a:spLocks noChangeArrowheads="1"/>
            </p:cNvSpPr>
            <p:nvPr/>
          </p:nvSpPr>
          <p:spPr bwMode="auto">
            <a:xfrm>
              <a:off x="1152" y="2697"/>
              <a:ext cx="230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solidFill>
                    <a:prstClr val="black"/>
                  </a:solidFill>
                </a:rPr>
                <a:t>Đường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phân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giác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219200" y="4953000"/>
            <a:ext cx="6019800" cy="1019175"/>
            <a:chOff x="768" y="3246"/>
            <a:chExt cx="3792" cy="642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68" y="3246"/>
              <a:ext cx="3792" cy="642"/>
              <a:chOff x="23" y="3150"/>
              <a:chExt cx="4777" cy="642"/>
            </a:xfrm>
          </p:grpSpPr>
          <p:sp>
            <p:nvSpPr>
              <p:cNvPr id="1380373" name="Rectangle 21"/>
              <p:cNvSpPr>
                <a:spLocks noChangeArrowheads="1"/>
              </p:cNvSpPr>
              <p:nvPr/>
            </p:nvSpPr>
            <p:spPr bwMode="gray">
              <a:xfrm flipH="1">
                <a:off x="432" y="3267"/>
                <a:ext cx="4368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33AD8A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374" name="Oval 22"/>
              <p:cNvSpPr>
                <a:spLocks noChangeArrowheads="1"/>
              </p:cNvSpPr>
              <p:nvPr/>
            </p:nvSpPr>
            <p:spPr bwMode="gray">
              <a:xfrm>
                <a:off x="23" y="3150"/>
                <a:ext cx="816" cy="642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375" name="Freeform 23"/>
              <p:cNvSpPr>
                <a:spLocks/>
              </p:cNvSpPr>
              <p:nvPr/>
            </p:nvSpPr>
            <p:spPr bwMode="gray">
              <a:xfrm>
                <a:off x="83" y="3161"/>
                <a:ext cx="676" cy="242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376" name="Text Box 24"/>
              <p:cNvSpPr txBox="1">
                <a:spLocks noChangeArrowheads="1"/>
              </p:cNvSpPr>
              <p:nvPr/>
            </p:nvSpPr>
            <p:spPr bwMode="gray">
              <a:xfrm>
                <a:off x="204" y="3246"/>
                <a:ext cx="415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sp>
          <p:nvSpPr>
            <p:cNvPr id="1380377" name="Text Box 25"/>
            <p:cNvSpPr txBox="1">
              <a:spLocks noChangeArrowheads="1"/>
            </p:cNvSpPr>
            <p:nvPr/>
          </p:nvSpPr>
          <p:spPr bwMode="auto">
            <a:xfrm>
              <a:off x="1584" y="3369"/>
              <a:ext cx="23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dirty="0" err="1" smtClean="0">
                  <a:solidFill>
                    <a:prstClr val="black"/>
                  </a:solidFill>
                </a:rPr>
                <a:t>Cả</a:t>
              </a:r>
              <a:r>
                <a:rPr lang="en-US" sz="3600" dirty="0" smtClean="0">
                  <a:solidFill>
                    <a:prstClr val="black"/>
                  </a:solidFill>
                </a:rPr>
                <a:t> 3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đáp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án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trên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80378" name="Picture 26" descr="3D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572000"/>
            <a:ext cx="1414463" cy="1828800"/>
          </a:xfrm>
          <a:prstGeom prst="rect">
            <a:avLst/>
          </a:prstGeom>
          <a:noFill/>
        </p:spPr>
      </p:pic>
      <p:sp>
        <p:nvSpPr>
          <p:cNvPr id="1380379" name="WordArt 27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01</a:t>
            </a:r>
          </a:p>
        </p:txBody>
      </p:sp>
      <p:sp>
        <p:nvSpPr>
          <p:cNvPr id="1380380" name="WordArt 28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02</a:t>
            </a:r>
          </a:p>
        </p:txBody>
      </p:sp>
      <p:sp>
        <p:nvSpPr>
          <p:cNvPr id="1380381" name="WordArt 29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03</a:t>
            </a:r>
          </a:p>
        </p:txBody>
      </p:sp>
      <p:sp>
        <p:nvSpPr>
          <p:cNvPr id="1380382" name="WordArt 30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04</a:t>
            </a:r>
          </a:p>
        </p:txBody>
      </p:sp>
      <p:sp>
        <p:nvSpPr>
          <p:cNvPr id="1380383" name="WordArt 31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05</a:t>
            </a:r>
          </a:p>
        </p:txBody>
      </p:sp>
      <p:sp>
        <p:nvSpPr>
          <p:cNvPr id="1380384" name="WordArt 32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06</a:t>
            </a:r>
          </a:p>
        </p:txBody>
      </p:sp>
      <p:sp>
        <p:nvSpPr>
          <p:cNvPr id="1380385" name="WordArt 33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07</a:t>
            </a:r>
          </a:p>
        </p:txBody>
      </p:sp>
      <p:sp>
        <p:nvSpPr>
          <p:cNvPr id="1380386" name="WordArt 34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08</a:t>
            </a:r>
          </a:p>
        </p:txBody>
      </p:sp>
      <p:sp>
        <p:nvSpPr>
          <p:cNvPr id="1380387" name="WordArt 35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09</a:t>
            </a:r>
          </a:p>
        </p:txBody>
      </p:sp>
      <p:sp>
        <p:nvSpPr>
          <p:cNvPr id="1380388" name="WordArt 36"/>
          <p:cNvSpPr>
            <a:spLocks noChangeArrowheads="1" noChangeShapeType="1" noTextEdit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10</a:t>
            </a:r>
          </a:p>
        </p:txBody>
      </p:sp>
      <p:sp>
        <p:nvSpPr>
          <p:cNvPr id="1380389" name="AutoShape 37"/>
          <p:cNvSpPr>
            <a:spLocks noChangeArrowheads="1"/>
          </p:cNvSpPr>
          <p:nvPr/>
        </p:nvSpPr>
        <p:spPr bwMode="auto">
          <a:xfrm>
            <a:off x="7772400" y="5181600"/>
            <a:ext cx="1143000" cy="990600"/>
          </a:xfrm>
          <a:prstGeom prst="lightningBol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216025" y="1525587"/>
            <a:ext cx="6022975" cy="990600"/>
            <a:chOff x="766" y="961"/>
            <a:chExt cx="4647" cy="624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766" y="961"/>
              <a:ext cx="4647" cy="624"/>
              <a:chOff x="21" y="1009"/>
              <a:chExt cx="5854" cy="624"/>
            </a:xfrm>
          </p:grpSpPr>
          <p:sp>
            <p:nvSpPr>
              <p:cNvPr id="1380392" name="Rectangle 40"/>
              <p:cNvSpPr>
                <a:spLocks noChangeArrowheads="1"/>
              </p:cNvSpPr>
              <p:nvPr/>
            </p:nvSpPr>
            <p:spPr bwMode="gray">
              <a:xfrm flipH="1">
                <a:off x="432" y="1164"/>
                <a:ext cx="5443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 flipH="1">
                <a:off x="21" y="1009"/>
                <a:ext cx="814" cy="624"/>
                <a:chOff x="1488" y="1968"/>
                <a:chExt cx="508" cy="427"/>
              </a:xfrm>
            </p:grpSpPr>
            <p:grpSp>
              <p:nvGrpSpPr>
                <p:cNvPr id="13" name="Group 42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508" cy="427"/>
                  <a:chOff x="2016" y="1920"/>
                  <a:chExt cx="1974" cy="1661"/>
                </a:xfrm>
              </p:grpSpPr>
              <p:sp>
                <p:nvSpPr>
                  <p:cNvPr id="1380395" name="Oval 4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974" cy="166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0396" name="Freeform 44"/>
                  <p:cNvSpPr>
                    <a:spLocks/>
                  </p:cNvSpPr>
                  <p:nvPr/>
                </p:nvSpPr>
                <p:spPr bwMode="gray">
                  <a:xfrm>
                    <a:off x="2224" y="1945"/>
                    <a:ext cx="1613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80397" name="Text Box 45"/>
                <p:cNvSpPr txBox="1">
                  <a:spLocks noChangeArrowheads="1"/>
                </p:cNvSpPr>
                <p:nvPr/>
              </p:nvSpPr>
              <p:spPr bwMode="gray">
                <a:xfrm>
                  <a:off x="1633" y="2033"/>
                  <a:ext cx="248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1380398" name="Text Box 46"/>
            <p:cNvSpPr txBox="1">
              <a:spLocks noChangeArrowheads="1"/>
            </p:cNvSpPr>
            <p:nvPr/>
          </p:nvSpPr>
          <p:spPr bwMode="auto">
            <a:xfrm>
              <a:off x="1778" y="1152"/>
              <a:ext cx="292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nl-NL" sz="3600" dirty="0" smtClean="0">
                  <a:solidFill>
                    <a:prstClr val="black"/>
                  </a:solidFill>
                </a:rPr>
                <a:t>Đường trung tuyến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96000"/>
            <a:ext cx="609600" cy="533400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8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80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8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8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3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8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80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8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380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8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8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8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38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3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380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380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8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38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80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3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8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8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54" grpId="0" animBg="1"/>
      <p:bldP spid="1380379" grpId="0" animBg="1"/>
      <p:bldP spid="1380380" grpId="0" animBg="1"/>
      <p:bldP spid="1380381" grpId="0" animBg="1"/>
      <p:bldP spid="1380382" grpId="0" animBg="1"/>
      <p:bldP spid="1380383" grpId="0" animBg="1"/>
      <p:bldP spid="1380384" grpId="0" animBg="1"/>
      <p:bldP spid="1380385" grpId="0" animBg="1"/>
      <p:bldP spid="1380386" grpId="0" animBg="1"/>
      <p:bldP spid="1380387" grpId="0" animBg="1"/>
      <p:bldP spid="1380388" grpId="0" animBg="1"/>
      <p:bldP spid="1380388" grpId="1" animBg="1"/>
      <p:bldP spid="13803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1752600"/>
          </a:xfrm>
          <a:prstGeom prst="wedgeRoundRectCallout">
            <a:avLst>
              <a:gd name="adj1" fmla="val -31722"/>
              <a:gd name="adj2" fmla="val 44509"/>
              <a:gd name="adj3" fmla="val 16667"/>
            </a:avLst>
          </a:prstGeom>
          <a:solidFill>
            <a:srgbClr val="008000">
              <a:alpha val="78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 smtClean="0">
                <a:solidFill>
                  <a:srgbClr val="FFFF00"/>
                </a:solidFill>
              </a:rPr>
              <a:t>Cho tam giác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nl-NL" sz="3200" dirty="0" smtClean="0">
                <a:solidFill>
                  <a:srgbClr val="FFFF00"/>
                </a:solidFill>
              </a:rPr>
              <a:t>cân tại A, AK là đường trung tuyến của tam giác, lấy D bất kì trên AK. Khi đó BCD là tam giác gì?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981200"/>
            <a:ext cx="7466202" cy="1751707"/>
            <a:chOff x="113" y="864"/>
            <a:chExt cx="5760" cy="117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3" y="864"/>
              <a:ext cx="5760" cy="768"/>
              <a:chOff x="-16" y="1008"/>
              <a:chExt cx="5271" cy="631"/>
            </a:xfrm>
          </p:grpSpPr>
          <p:sp>
            <p:nvSpPr>
              <p:cNvPr id="1381381" name="Rectangle 5"/>
              <p:cNvSpPr>
                <a:spLocks noChangeArrowheads="1"/>
              </p:cNvSpPr>
              <p:nvPr/>
            </p:nvSpPr>
            <p:spPr bwMode="gray">
              <a:xfrm flipH="1">
                <a:off x="432" y="1164"/>
                <a:ext cx="4823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flipH="1">
                <a:off x="-16" y="1008"/>
                <a:ext cx="853" cy="631"/>
                <a:chOff x="1489" y="1968"/>
                <a:chExt cx="533" cy="432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89" y="1968"/>
                  <a:ext cx="533" cy="432"/>
                  <a:chOff x="2020" y="1915"/>
                  <a:chExt cx="2074" cy="1679"/>
                </a:xfrm>
              </p:grpSpPr>
              <p:sp>
                <p:nvSpPr>
                  <p:cNvPr id="1381384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2020" y="1915"/>
                    <a:ext cx="2074" cy="1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1385" name="Freeform 9"/>
                  <p:cNvSpPr>
                    <a:spLocks/>
                  </p:cNvSpPr>
                  <p:nvPr/>
                </p:nvSpPr>
                <p:spPr bwMode="gray">
                  <a:xfrm>
                    <a:off x="2210" y="1941"/>
                    <a:ext cx="1620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81386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1651" y="2035"/>
                  <a:ext cx="236" cy="2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1381387" name="Text Box 11"/>
            <p:cNvSpPr txBox="1">
              <a:spLocks noChangeArrowheads="1"/>
            </p:cNvSpPr>
            <p:nvPr/>
          </p:nvSpPr>
          <p:spPr bwMode="auto">
            <a:xfrm>
              <a:off x="1153" y="1152"/>
              <a:ext cx="4367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3200" dirty="0" smtClean="0">
                  <a:solidFill>
                    <a:prstClr val="black"/>
                  </a:solidFill>
                </a:rPr>
                <a:t>Tam giác vuông.</a:t>
              </a:r>
              <a:endParaRPr lang="en-US" sz="3200" dirty="0" smtClean="0">
                <a:solidFill>
                  <a:prstClr val="blac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prstClr val="white"/>
                  </a:solidFill>
                </a:rPr>
                <a:t>.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85800" y="4343400"/>
            <a:ext cx="7620561" cy="1143000"/>
            <a:chOff x="408" y="2496"/>
            <a:chExt cx="5591" cy="816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408" y="2496"/>
              <a:ext cx="5423" cy="816"/>
              <a:chOff x="-21" y="2448"/>
              <a:chExt cx="5314" cy="638"/>
            </a:xfrm>
          </p:grpSpPr>
          <p:sp>
            <p:nvSpPr>
              <p:cNvPr id="1381390" name="Rectangle 14"/>
              <p:cNvSpPr>
                <a:spLocks noChangeArrowheads="1"/>
              </p:cNvSpPr>
              <p:nvPr/>
            </p:nvSpPr>
            <p:spPr bwMode="gray">
              <a:xfrm flipH="1">
                <a:off x="432" y="2577"/>
                <a:ext cx="4861" cy="454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9942E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-21" y="2448"/>
                <a:ext cx="856" cy="638"/>
                <a:chOff x="1617" y="1920"/>
                <a:chExt cx="2079" cy="1680"/>
              </a:xfrm>
            </p:grpSpPr>
            <p:sp>
              <p:nvSpPr>
                <p:cNvPr id="1381392" name="Oval 16"/>
                <p:cNvSpPr>
                  <a:spLocks noChangeArrowheads="1"/>
                </p:cNvSpPr>
                <p:nvPr/>
              </p:nvSpPr>
              <p:spPr bwMode="gray">
                <a:xfrm>
                  <a:off x="1617" y="1920"/>
                  <a:ext cx="2079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1393" name="Freeform 17"/>
                <p:cNvSpPr>
                  <a:spLocks/>
                </p:cNvSpPr>
                <p:nvPr/>
              </p:nvSpPr>
              <p:spPr bwMode="gray">
                <a:xfrm>
                  <a:off x="1751" y="1948"/>
                  <a:ext cx="175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81394" name="Text Box 18"/>
              <p:cNvSpPr txBox="1">
                <a:spLocks noChangeArrowheads="1"/>
              </p:cNvSpPr>
              <p:nvPr/>
            </p:nvSpPr>
            <p:spPr bwMode="gray">
              <a:xfrm>
                <a:off x="253" y="2576"/>
                <a:ext cx="356" cy="3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sp>
          <p:nvSpPr>
            <p:cNvPr id="1381395" name="Text Box 19"/>
            <p:cNvSpPr txBox="1">
              <a:spLocks noChangeArrowheads="1"/>
            </p:cNvSpPr>
            <p:nvPr/>
          </p:nvSpPr>
          <p:spPr bwMode="auto">
            <a:xfrm>
              <a:off x="1428" y="2641"/>
              <a:ext cx="457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nl-NL" sz="3200" dirty="0" smtClean="0">
                  <a:solidFill>
                    <a:prstClr val="black"/>
                  </a:solidFill>
                </a:rPr>
                <a:t>Tam giác đều.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685800" y="3124199"/>
            <a:ext cx="7772630" cy="1218627"/>
            <a:chOff x="109" y="1670"/>
            <a:chExt cx="5484" cy="815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09" y="1670"/>
              <a:ext cx="5267" cy="815"/>
              <a:chOff x="109" y="1632"/>
              <a:chExt cx="5267" cy="815"/>
            </a:xfrm>
          </p:grpSpPr>
          <p:sp>
            <p:nvSpPr>
              <p:cNvPr id="1381398" name="Rectangle 22"/>
              <p:cNvSpPr>
                <a:spLocks noChangeArrowheads="1"/>
              </p:cNvSpPr>
              <p:nvPr/>
            </p:nvSpPr>
            <p:spPr bwMode="gray">
              <a:xfrm flipH="1">
                <a:off x="655" y="1826"/>
                <a:ext cx="4721" cy="590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109" y="1632"/>
                <a:ext cx="928" cy="815"/>
                <a:chOff x="1615" y="1920"/>
                <a:chExt cx="2081" cy="1658"/>
              </a:xfrm>
            </p:grpSpPr>
            <p:sp>
              <p:nvSpPr>
                <p:cNvPr id="1381400" name="Oval 24"/>
                <p:cNvSpPr>
                  <a:spLocks noChangeArrowheads="1"/>
                </p:cNvSpPr>
                <p:nvPr/>
              </p:nvSpPr>
              <p:spPr bwMode="gray">
                <a:xfrm>
                  <a:off x="1615" y="1920"/>
                  <a:ext cx="2081" cy="16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1401" name="Freeform 25"/>
                <p:cNvSpPr>
                  <a:spLocks/>
                </p:cNvSpPr>
                <p:nvPr/>
              </p:nvSpPr>
              <p:spPr bwMode="gray">
                <a:xfrm>
                  <a:off x="1883" y="1948"/>
                  <a:ext cx="1621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81402" name="Text Box 26"/>
              <p:cNvSpPr txBox="1">
                <a:spLocks noChangeArrowheads="1"/>
              </p:cNvSpPr>
              <p:nvPr/>
            </p:nvSpPr>
            <p:spPr bwMode="gray">
              <a:xfrm>
                <a:off x="348" y="1836"/>
                <a:ext cx="405" cy="3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sp>
          <p:nvSpPr>
            <p:cNvPr id="1381403" name="Text Box 27"/>
            <p:cNvSpPr txBox="1">
              <a:spLocks noChangeArrowheads="1"/>
            </p:cNvSpPr>
            <p:nvPr/>
          </p:nvSpPr>
          <p:spPr bwMode="auto">
            <a:xfrm>
              <a:off x="1152" y="1852"/>
              <a:ext cx="444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nl-NL" sz="3200" dirty="0" smtClean="0">
                  <a:solidFill>
                    <a:prstClr val="black"/>
                  </a:solidFill>
                </a:rPr>
                <a:t>Tam giác cân.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685800" y="5486400"/>
            <a:ext cx="6781573" cy="1141764"/>
            <a:chOff x="158" y="3388"/>
            <a:chExt cx="5277" cy="766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158" y="3388"/>
              <a:ext cx="5218" cy="766"/>
              <a:chOff x="-20" y="3150"/>
              <a:chExt cx="4820" cy="626"/>
            </a:xfrm>
          </p:grpSpPr>
          <p:sp>
            <p:nvSpPr>
              <p:cNvPr id="1381406" name="Rectangle 30"/>
              <p:cNvSpPr>
                <a:spLocks noChangeArrowheads="1"/>
              </p:cNvSpPr>
              <p:nvPr/>
            </p:nvSpPr>
            <p:spPr bwMode="gray">
              <a:xfrm flipH="1">
                <a:off x="432" y="3267"/>
                <a:ext cx="4368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33AD8A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407" name="Oval 31"/>
              <p:cNvSpPr>
                <a:spLocks noChangeArrowheads="1"/>
              </p:cNvSpPr>
              <p:nvPr/>
            </p:nvSpPr>
            <p:spPr bwMode="gray">
              <a:xfrm>
                <a:off x="-20" y="3150"/>
                <a:ext cx="859" cy="626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408" name="Freeform 32"/>
              <p:cNvSpPr>
                <a:spLocks/>
              </p:cNvSpPr>
              <p:nvPr/>
            </p:nvSpPr>
            <p:spPr bwMode="gray">
              <a:xfrm>
                <a:off x="35" y="3163"/>
                <a:ext cx="725" cy="242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409" name="Text Box 33"/>
              <p:cNvSpPr txBox="1">
                <a:spLocks noChangeArrowheads="1"/>
              </p:cNvSpPr>
              <p:nvPr/>
            </p:nvSpPr>
            <p:spPr bwMode="gray">
              <a:xfrm>
                <a:off x="254" y="3277"/>
                <a:ext cx="389" cy="3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sp>
          <p:nvSpPr>
            <p:cNvPr id="1381410" name="Text Box 34"/>
            <p:cNvSpPr txBox="1">
              <a:spLocks noChangeArrowheads="1"/>
            </p:cNvSpPr>
            <p:nvPr/>
          </p:nvSpPr>
          <p:spPr bwMode="auto">
            <a:xfrm>
              <a:off x="1200" y="3561"/>
              <a:ext cx="4235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Tam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giác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vuông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cân</a:t>
              </a:r>
              <a:r>
                <a:rPr lang="en-US" sz="3200" dirty="0" smtClean="0">
                  <a:solidFill>
                    <a:prstClr val="black"/>
                  </a:solidFill>
                </a:rPr>
                <a:t>.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81411" name="Picture 35" descr="3D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4800600"/>
            <a:ext cx="1414462" cy="1828800"/>
          </a:xfrm>
          <a:prstGeom prst="rect">
            <a:avLst/>
          </a:prstGeom>
          <a:noFill/>
        </p:spPr>
      </p:pic>
      <p:sp>
        <p:nvSpPr>
          <p:cNvPr id="1381412" name="WordArt 36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01</a:t>
            </a:r>
          </a:p>
        </p:txBody>
      </p:sp>
      <p:sp>
        <p:nvSpPr>
          <p:cNvPr id="1381413" name="WordArt 37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02</a:t>
            </a:r>
          </a:p>
        </p:txBody>
      </p:sp>
      <p:sp>
        <p:nvSpPr>
          <p:cNvPr id="1381414" name="WordArt 38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03</a:t>
            </a:r>
          </a:p>
        </p:txBody>
      </p:sp>
      <p:sp>
        <p:nvSpPr>
          <p:cNvPr id="1381415" name="WordArt 39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04</a:t>
            </a:r>
          </a:p>
        </p:txBody>
      </p:sp>
      <p:sp>
        <p:nvSpPr>
          <p:cNvPr id="1381416" name="WordArt 40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05</a:t>
            </a:r>
          </a:p>
        </p:txBody>
      </p:sp>
      <p:sp>
        <p:nvSpPr>
          <p:cNvPr id="1381417" name="WordArt 41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06</a:t>
            </a:r>
          </a:p>
        </p:txBody>
      </p:sp>
      <p:sp>
        <p:nvSpPr>
          <p:cNvPr id="1381418" name="WordArt 42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07</a:t>
            </a:r>
          </a:p>
        </p:txBody>
      </p:sp>
      <p:sp>
        <p:nvSpPr>
          <p:cNvPr id="1381419" name="WordArt 43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08</a:t>
            </a:r>
          </a:p>
        </p:txBody>
      </p:sp>
      <p:sp>
        <p:nvSpPr>
          <p:cNvPr id="1381420" name="WordArt 44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09</a:t>
            </a:r>
          </a:p>
        </p:txBody>
      </p:sp>
      <p:sp>
        <p:nvSpPr>
          <p:cNvPr id="1381421" name="WordArt 45"/>
          <p:cNvSpPr>
            <a:spLocks noChangeArrowheads="1" noChangeShapeType="1" noTextEdit="1"/>
          </p:cNvSpPr>
          <p:nvPr/>
        </p:nvSpPr>
        <p:spPr bwMode="auto">
          <a:xfrm>
            <a:off x="8034338" y="5410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10</a:t>
            </a:r>
          </a:p>
        </p:txBody>
      </p:sp>
      <p:sp>
        <p:nvSpPr>
          <p:cNvPr id="1381422" name="AutoShape 46"/>
          <p:cNvSpPr>
            <a:spLocks noChangeArrowheads="1"/>
          </p:cNvSpPr>
          <p:nvPr/>
        </p:nvSpPr>
        <p:spPr bwMode="auto">
          <a:xfrm>
            <a:off x="7805738" y="5410200"/>
            <a:ext cx="1143000" cy="990600"/>
          </a:xfrm>
          <a:prstGeom prst="lightningBol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096000"/>
            <a:ext cx="609600" cy="533400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4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81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81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8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81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81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38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81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8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81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8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381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8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81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8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381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38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381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8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381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8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381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8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81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38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8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81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78" grpId="0" animBg="1"/>
      <p:bldP spid="1381412" grpId="0" animBg="1"/>
      <p:bldP spid="1381413" grpId="0" animBg="1"/>
      <p:bldP spid="1381414" grpId="0" animBg="1"/>
      <p:bldP spid="1381415" grpId="0" animBg="1"/>
      <p:bldP spid="1381416" grpId="0" animBg="1"/>
      <p:bldP spid="1381417" grpId="0" animBg="1"/>
      <p:bldP spid="1381418" grpId="0" animBg="1"/>
      <p:bldP spid="1381419" grpId="0" animBg="1"/>
      <p:bldP spid="1381420" grpId="0" animBg="1"/>
      <p:bldP spid="1381421" grpId="0" animBg="1"/>
      <p:bldP spid="1381421" grpId="1" animBg="1"/>
      <p:bldP spid="13814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AutoShape 2"/>
          <p:cNvSpPr>
            <a:spLocks noChangeArrowheads="1"/>
          </p:cNvSpPr>
          <p:nvPr/>
        </p:nvSpPr>
        <p:spPr bwMode="auto">
          <a:xfrm>
            <a:off x="0" y="228600"/>
            <a:ext cx="8839200" cy="1066800"/>
          </a:xfrm>
          <a:prstGeom prst="wedgeRoundRectCallout">
            <a:avLst>
              <a:gd name="adj1" fmla="val -23458"/>
              <a:gd name="adj2" fmla="val 45685"/>
              <a:gd name="adj3" fmla="val 16667"/>
            </a:avLst>
          </a:prstGeom>
          <a:solidFill>
            <a:srgbClr val="008000">
              <a:alpha val="78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nl-NL" sz="3600" dirty="0" smtClean="0">
                <a:solidFill>
                  <a:srgbClr val="FFFF00"/>
                </a:solidFill>
              </a:rPr>
              <a:t>Giao điểm của 3 đường phân giác là: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3200400"/>
            <a:ext cx="7620000" cy="1452565"/>
            <a:chOff x="102" y="1098"/>
            <a:chExt cx="3000" cy="91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2" y="1098"/>
              <a:ext cx="2970" cy="625"/>
              <a:chOff x="-83" y="1050"/>
              <a:chExt cx="4883" cy="625"/>
            </a:xfrm>
          </p:grpSpPr>
          <p:sp>
            <p:nvSpPr>
              <p:cNvPr id="1382405" name="Rectangle 5"/>
              <p:cNvSpPr>
                <a:spLocks noChangeArrowheads="1"/>
              </p:cNvSpPr>
              <p:nvPr/>
            </p:nvSpPr>
            <p:spPr bwMode="gray">
              <a:xfrm flipH="1">
                <a:off x="432" y="1164"/>
                <a:ext cx="4368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flipH="1">
                <a:off x="-83" y="1050"/>
                <a:ext cx="924" cy="625"/>
                <a:chOff x="1489" y="1998"/>
                <a:chExt cx="578" cy="428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89" y="1998"/>
                  <a:ext cx="578" cy="428"/>
                  <a:chOff x="2016" y="2040"/>
                  <a:chExt cx="2245" cy="1666"/>
                </a:xfrm>
              </p:grpSpPr>
              <p:sp>
                <p:nvSpPr>
                  <p:cNvPr id="1382408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045"/>
                    <a:ext cx="2245" cy="166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82409" name="Freeform 9"/>
                  <p:cNvSpPr>
                    <a:spLocks/>
                  </p:cNvSpPr>
                  <p:nvPr/>
                </p:nvSpPr>
                <p:spPr bwMode="gray">
                  <a:xfrm>
                    <a:off x="2201" y="2040"/>
                    <a:ext cx="1885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82410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1603" y="2013"/>
                  <a:ext cx="317" cy="2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vi-VN" sz="32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</a:rPr>
                    <a:t>B</a:t>
                  </a:r>
                  <a:endPara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1382411" name="Text Box 11">
              <a:hlinkClick r:id="" action="ppaction://noaction">
                <a:snd r:embed="rId3" name="bomb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33" y="1257"/>
              <a:ext cx="236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solidFill>
                    <a:prstClr val="black"/>
                  </a:solidFill>
                </a:rPr>
                <a:t>Tâm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đường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tròn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ngoại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tiếp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của</a:t>
              </a:r>
              <a:r>
                <a:rPr lang="en-US" sz="3600" dirty="0" smtClean="0">
                  <a:solidFill>
                    <a:prstClr val="black"/>
                  </a:solidFill>
                </a:rPr>
                <a:t> tam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giác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609600" y="1676400"/>
            <a:ext cx="8229600" cy="1428750"/>
            <a:chOff x="98" y="3360"/>
            <a:chExt cx="3162" cy="900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98" y="3360"/>
              <a:ext cx="2974" cy="642"/>
              <a:chOff x="-89" y="3150"/>
              <a:chExt cx="4889" cy="642"/>
            </a:xfrm>
          </p:grpSpPr>
          <p:sp>
            <p:nvSpPr>
              <p:cNvPr id="1382422" name="Rectangle 22"/>
              <p:cNvSpPr>
                <a:spLocks noChangeArrowheads="1"/>
              </p:cNvSpPr>
              <p:nvPr/>
            </p:nvSpPr>
            <p:spPr bwMode="gray">
              <a:xfrm flipH="1">
                <a:off x="432" y="3267"/>
                <a:ext cx="4368" cy="453"/>
              </a:xfrm>
              <a:prstGeom prst="rect">
                <a:avLst/>
              </a:prstGeom>
              <a:gradFill rotWithShape="1">
                <a:gsLst>
                  <a:gs pos="0">
                    <a:srgbClr val="004B70">
                      <a:alpha val="80000"/>
                    </a:srgbClr>
                  </a:gs>
                  <a:gs pos="100000">
                    <a:srgbClr val="33AD8A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423" name="Oval 23"/>
              <p:cNvSpPr>
                <a:spLocks noChangeArrowheads="1"/>
              </p:cNvSpPr>
              <p:nvPr/>
            </p:nvSpPr>
            <p:spPr bwMode="gray">
              <a:xfrm>
                <a:off x="-89" y="3150"/>
                <a:ext cx="928" cy="642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424" name="Freeform 24"/>
              <p:cNvSpPr>
                <a:spLocks/>
              </p:cNvSpPr>
              <p:nvPr/>
            </p:nvSpPr>
            <p:spPr bwMode="gray">
              <a:xfrm>
                <a:off x="-11" y="3161"/>
                <a:ext cx="771" cy="242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425" name="Text Box 25"/>
              <p:cNvSpPr txBox="1">
                <a:spLocks noChangeArrowheads="1"/>
              </p:cNvSpPr>
              <p:nvPr/>
            </p:nvSpPr>
            <p:spPr bwMode="gray">
              <a:xfrm>
                <a:off x="-11" y="3262"/>
                <a:ext cx="750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vi-VN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A</a:t>
                </a:r>
                <a:endParaRPr 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382426" name="Text Box 26"/>
            <p:cNvSpPr txBox="1">
              <a:spLocks noChangeArrowheads="1"/>
            </p:cNvSpPr>
            <p:nvPr/>
          </p:nvSpPr>
          <p:spPr bwMode="auto">
            <a:xfrm>
              <a:off x="664" y="3504"/>
              <a:ext cx="25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solidFill>
                    <a:prstClr val="black"/>
                  </a:solidFill>
                </a:rPr>
                <a:t>Tâm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đường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tròn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nội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tiếp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của</a:t>
              </a:r>
              <a:r>
                <a:rPr lang="en-US" sz="3600" dirty="0" smtClean="0">
                  <a:solidFill>
                    <a:prstClr val="black"/>
                  </a:solidFill>
                </a:rPr>
                <a:t> tam </a:t>
              </a:r>
              <a:r>
                <a:rPr lang="en-US" sz="3600" dirty="0" err="1" smtClean="0">
                  <a:solidFill>
                    <a:prstClr val="black"/>
                  </a:solidFill>
                </a:rPr>
                <a:t>giác</a:t>
              </a:r>
              <a:r>
                <a:rPr lang="en-US" sz="3600" dirty="0" smtClean="0">
                  <a:solidFill>
                    <a:prstClr val="black"/>
                  </a:solidFill>
                </a:rPr>
                <a:t>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82455" name="Picture 55" descr="3D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572000"/>
            <a:ext cx="1414463" cy="1828800"/>
          </a:xfrm>
          <a:prstGeom prst="rect">
            <a:avLst/>
          </a:prstGeom>
          <a:noFill/>
        </p:spPr>
      </p:pic>
      <p:sp>
        <p:nvSpPr>
          <p:cNvPr id="1382456" name="WordArt 56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01</a:t>
            </a:r>
          </a:p>
        </p:txBody>
      </p:sp>
      <p:sp>
        <p:nvSpPr>
          <p:cNvPr id="1382457" name="WordArt 57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02</a:t>
            </a:r>
          </a:p>
        </p:txBody>
      </p:sp>
      <p:sp>
        <p:nvSpPr>
          <p:cNvPr id="1382458" name="WordArt 58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03</a:t>
            </a:r>
          </a:p>
        </p:txBody>
      </p:sp>
      <p:sp>
        <p:nvSpPr>
          <p:cNvPr id="1382459" name="WordArt 59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04</a:t>
            </a:r>
          </a:p>
        </p:txBody>
      </p:sp>
      <p:sp>
        <p:nvSpPr>
          <p:cNvPr id="1382460" name="WordArt 60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05</a:t>
            </a:r>
          </a:p>
        </p:txBody>
      </p:sp>
      <p:sp>
        <p:nvSpPr>
          <p:cNvPr id="1382461" name="WordArt 61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06</a:t>
            </a:r>
          </a:p>
        </p:txBody>
      </p:sp>
      <p:sp>
        <p:nvSpPr>
          <p:cNvPr id="1382462" name="WordArt 62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07</a:t>
            </a:r>
          </a:p>
        </p:txBody>
      </p:sp>
      <p:sp>
        <p:nvSpPr>
          <p:cNvPr id="1382463" name="WordArt 63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08</a:t>
            </a:r>
          </a:p>
        </p:txBody>
      </p:sp>
      <p:sp>
        <p:nvSpPr>
          <p:cNvPr id="1382464" name="WordArt 64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09</a:t>
            </a:r>
          </a:p>
        </p:txBody>
      </p:sp>
      <p:sp>
        <p:nvSpPr>
          <p:cNvPr id="1382465" name="WordArt 65"/>
          <p:cNvSpPr>
            <a:spLocks noChangeArrowheads="1" noChangeShapeType="1" noTextEdit="1"/>
          </p:cNvSpPr>
          <p:nvPr/>
        </p:nvSpPr>
        <p:spPr bwMode="auto">
          <a:xfrm>
            <a:off x="7391400" y="5181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ellevue"/>
              </a:rPr>
              <a:t>10</a:t>
            </a:r>
          </a:p>
        </p:txBody>
      </p:sp>
      <p:sp>
        <p:nvSpPr>
          <p:cNvPr id="1382466" name="AutoShape 66"/>
          <p:cNvSpPr>
            <a:spLocks noChangeArrowheads="1"/>
          </p:cNvSpPr>
          <p:nvPr/>
        </p:nvSpPr>
        <p:spPr bwMode="auto">
          <a:xfrm>
            <a:off x="7162800" y="5181600"/>
            <a:ext cx="1143000" cy="990600"/>
          </a:xfrm>
          <a:prstGeom prst="lightningBol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96000"/>
            <a:ext cx="609600" cy="533400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5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82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82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38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8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82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8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82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38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82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38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82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8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82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382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382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382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3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38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8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8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382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2" grpId="0" animBg="1"/>
      <p:bldP spid="1382456" grpId="0" animBg="1"/>
      <p:bldP spid="1382457" grpId="0" animBg="1"/>
      <p:bldP spid="1382458" grpId="0" animBg="1"/>
      <p:bldP spid="1382459" grpId="0" animBg="1"/>
      <p:bldP spid="1382460" grpId="0" animBg="1"/>
      <p:bldP spid="1382461" grpId="0" animBg="1"/>
      <p:bldP spid="1382462" grpId="0" animBg="1"/>
      <p:bldP spid="1382463" grpId="0" animBg="1"/>
      <p:bldP spid="1382464" grpId="0" animBg="1"/>
      <p:bldP spid="1382465" grpId="0" animBg="1"/>
      <p:bldP spid="1382465" grpId="1" animBg="1"/>
      <p:bldP spid="13824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Sgk</a:t>
            </a:r>
            <a:r>
              <a:rPr lang="en-US" b="1" dirty="0" smtClean="0">
                <a:solidFill>
                  <a:srgbClr val="FF0000"/>
                </a:solidFill>
              </a:rPr>
              <a:t>/Tr83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Cho tam </a:t>
            </a:r>
            <a:r>
              <a:rPr lang="en-US" dirty="0" err="1" smtClean="0"/>
              <a:t>giác</a:t>
            </a:r>
            <a:r>
              <a:rPr lang="en-US" dirty="0" smtClean="0"/>
              <a:t> ABC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A,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B </a:t>
            </a:r>
            <a:r>
              <a:rPr lang="en-US" dirty="0" err="1" smtClean="0"/>
              <a:t>và</a:t>
            </a:r>
            <a:r>
              <a:rPr lang="en-US" dirty="0" smtClean="0"/>
              <a:t> C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M. Tia AM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BC </a:t>
            </a:r>
            <a:r>
              <a:rPr lang="en-US" dirty="0" err="1" smtClean="0"/>
              <a:t>tại</a:t>
            </a:r>
            <a:r>
              <a:rPr lang="en-US" dirty="0" smtClean="0"/>
              <a:t> H. C/m: H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BC.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791638"/>
            <a:ext cx="4400013" cy="406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8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1"/>
            <a:ext cx="8229600" cy="3581399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Gợi</a:t>
            </a:r>
            <a:r>
              <a:rPr lang="en-US" i="1" dirty="0" smtClean="0">
                <a:solidFill>
                  <a:srgbClr val="FF0000"/>
                </a:solidFill>
              </a:rPr>
              <a:t> ý: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BM </a:t>
            </a:r>
            <a:r>
              <a:rPr lang="en-US" dirty="0" err="1" smtClean="0"/>
              <a:t>và</a:t>
            </a:r>
            <a:r>
              <a:rPr lang="en-US" dirty="0" smtClean="0"/>
              <a:t> CM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B,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AM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A.</a:t>
            </a:r>
          </a:p>
          <a:p>
            <a:pPr>
              <a:buNone/>
            </a:pPr>
            <a:r>
              <a:rPr lang="en-US" dirty="0" err="1" smtClean="0"/>
              <a:t>Chứng</a:t>
            </a:r>
            <a:r>
              <a:rPr lang="en-US" dirty="0" smtClean="0"/>
              <a:t> minh: </a:t>
            </a:r>
            <a:r>
              <a:rPr lang="nl-NL" dirty="0" smtClean="0">
                <a:sym typeface="Symbol"/>
              </a:rPr>
              <a:t></a:t>
            </a:r>
            <a:r>
              <a:rPr lang="nl-NL" dirty="0" smtClean="0"/>
              <a:t>BAH = </a:t>
            </a:r>
            <a:r>
              <a:rPr lang="nl-NL" dirty="0" smtClean="0">
                <a:sym typeface="Symbol"/>
              </a:rPr>
              <a:t></a:t>
            </a:r>
            <a:r>
              <a:rPr lang="nl-NL" dirty="0" smtClean="0"/>
              <a:t>CAH (c.g.c)</a:t>
            </a:r>
            <a:endParaRPr lang="en-US" dirty="0" smtClean="0"/>
          </a:p>
          <a:p>
            <a:pPr>
              <a:buNone/>
            </a:pPr>
            <a:r>
              <a:rPr lang="nl-NL" dirty="0" smtClean="0"/>
              <a:t>=&gt; BH = CH</a:t>
            </a:r>
            <a:endParaRPr lang="en-US" dirty="0" smtClean="0"/>
          </a:p>
          <a:p>
            <a:pPr>
              <a:buNone/>
            </a:pPr>
            <a:r>
              <a:rPr lang="nl-NL" dirty="0" smtClean="0"/>
              <a:t>=&gt; H là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BC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304800"/>
            <a:ext cx="4400013" cy="406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3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1" y="2438400"/>
            <a:ext cx="3810000" cy="3048000"/>
            <a:chOff x="3265" y="1887"/>
            <a:chExt cx="2286" cy="1800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3424" y="2216"/>
              <a:ext cx="1936" cy="1152"/>
            </a:xfrm>
            <a:prstGeom prst="triangle">
              <a:avLst>
                <a:gd name="adj" fmla="val 32588"/>
              </a:avLst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3928" y="1887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3265" y="3399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5267" y="3375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42814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sym typeface="Symbol" pitchFamily="18" charset="2"/>
              </a:rPr>
              <a:t>ABC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838200" y="3352800"/>
            <a:ext cx="4572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tia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phân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giác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của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góc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A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cắt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cạnh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BC </a:t>
            </a:r>
            <a:r>
              <a:rPr lang="en-US" sz="3200" b="1" dirty="0" err="1">
                <a:latin typeface="Times New Roman" pitchFamily="18" charset="0"/>
                <a:sym typeface="Symbol" pitchFamily="18" charset="2"/>
              </a:rPr>
              <a:t>tại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 M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81000" y="1752600"/>
            <a:ext cx="617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giác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tam </a:t>
            </a:r>
            <a:r>
              <a:rPr lang="en-US" sz="3200" b="1" u="sng" dirty="0" err="1" smtClean="0">
                <a:solidFill>
                  <a:srgbClr val="3333FF"/>
                </a:solidFill>
                <a:latin typeface="Times New Roman" pitchFamily="18" charset="0"/>
              </a:rPr>
              <a:t>giác</a:t>
            </a:r>
            <a:r>
              <a:rPr lang="en-US" sz="3200" b="1" u="sng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891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§9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BA ĐƯỜNG PHÂN GIÁC CỦA TAM GIÁC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0" y="14288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200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200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193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4 – SGK/Tr83: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1288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962400" y="16764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EDF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EI, DI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I. 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suy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FI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giác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F.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MIE = IEF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MIE =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IEF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NI = NF</a:t>
            </a:r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ME + NF = MI + NI = MN</a:t>
            </a:r>
          </a:p>
        </p:txBody>
      </p:sp>
    </p:spTree>
    <p:extLst>
      <p:ext uri="{BB962C8B-B14F-4D97-AF65-F5344CB8AC3E}">
        <p14:creationId xmlns:p14="http://schemas.microsoft.com/office/powerpoint/2010/main" val="37572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87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6 – SGK/Tr83: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49980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04800" y="5181600"/>
            <a:ext cx="7031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Giao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điểm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I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chính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điểm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7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97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2860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Höôùng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daãn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veà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333300"/>
                </a:solidFill>
                <a:latin typeface="VNI-Truck" pitchFamily="2" charset="0"/>
              </a:rPr>
              <a:t>nhaø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333300"/>
              </a:solidFill>
              <a:latin typeface="VNI-Truck" pitchFamily="2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19200" y="3352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   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-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Lµm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phiếu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ln>
                <a:solidFill>
                  <a:srgbClr val="CC0099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447800" y="42672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-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Đọc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trước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mới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sz="3200" b="1" dirty="0">
              <a:ln>
                <a:solidFill>
                  <a:srgbClr val="CC0099"/>
                </a:solidFill>
              </a:ln>
              <a:solidFill>
                <a:prstClr val="black"/>
              </a:solidFill>
              <a:latin typeface=".VnArial Narrow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371600" y="2057400"/>
            <a:ext cx="6019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.VnArial Narrow" pitchFamily="34" charset="0"/>
              </a:rPr>
              <a:t>     </a:t>
            </a:r>
            <a:r>
              <a:rPr lang="en-US" sz="3200" b="1" dirty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n>
                  <a:solidFill>
                    <a:srgbClr val="CC0099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>
                <a:solidFill>
                  <a:srgbClr val="CC0099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79691"/>
      </p:ext>
    </p:extLst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7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48622">
            <a:off x="5549900" y="1822450"/>
            <a:ext cx="1790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9" name="Straight Connector 138"/>
          <p:cNvCxnSpPr>
            <a:stCxn id="60" idx="0"/>
          </p:cNvCxnSpPr>
          <p:nvPr/>
        </p:nvCxnSpPr>
        <p:spPr>
          <a:xfrm rot="16200000" flipH="1">
            <a:off x="4772025" y="2181225"/>
            <a:ext cx="438150" cy="419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5"/>
          <p:cNvGrpSpPr>
            <a:grpSpLocks/>
          </p:cNvGrpSpPr>
          <p:nvPr/>
        </p:nvGrpSpPr>
        <p:grpSpPr bwMode="auto">
          <a:xfrm rot="6327519">
            <a:off x="1207294" y="2909094"/>
            <a:ext cx="6091238" cy="3187700"/>
            <a:chOff x="1200" y="761"/>
            <a:chExt cx="3840" cy="1999"/>
          </a:xfrm>
        </p:grpSpPr>
        <p:sp>
          <p:nvSpPr>
            <p:cNvPr id="17427" name="AutoShape 166"/>
            <p:cNvSpPr>
              <a:spLocks noChangeAspect="1" noChangeArrowheads="1" noTextEdit="1"/>
            </p:cNvSpPr>
            <p:nvPr/>
          </p:nvSpPr>
          <p:spPr bwMode="auto">
            <a:xfrm>
              <a:off x="1200" y="761"/>
              <a:ext cx="3840" cy="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Arc 167"/>
            <p:cNvSpPr>
              <a:spLocks/>
            </p:cNvSpPr>
            <p:nvPr/>
          </p:nvSpPr>
          <p:spPr bwMode="auto">
            <a:xfrm>
              <a:off x="1296" y="856"/>
              <a:ext cx="3555" cy="1801"/>
            </a:xfrm>
            <a:custGeom>
              <a:avLst/>
              <a:gdLst>
                <a:gd name="T0" fmla="*/ 0 w 43199"/>
                <a:gd name="T1" fmla="*/ 12 h 21892"/>
                <a:gd name="T2" fmla="*/ 24 w 43199"/>
                <a:gd name="T3" fmla="*/ 12 h 21892"/>
                <a:gd name="T4" fmla="*/ 12 w 43199"/>
                <a:gd name="T5" fmla="*/ 12 h 21892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892"/>
                <a:gd name="T11" fmla="*/ 43199 w 43199"/>
                <a:gd name="T12" fmla="*/ 21892 h 21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892" fill="none" extrusionOk="0">
                  <a:moveTo>
                    <a:pt x="-1" y="21405"/>
                  </a:moveTo>
                  <a:cubicBezTo>
                    <a:pt x="106" y="9552"/>
                    <a:pt x="974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21697"/>
                    <a:pt x="43198" y="21794"/>
                    <a:pt x="43197" y="21892"/>
                  </a:cubicBezTo>
                </a:path>
                <a:path w="43199" h="21892" stroke="0" extrusionOk="0">
                  <a:moveTo>
                    <a:pt x="-1" y="21405"/>
                  </a:moveTo>
                  <a:cubicBezTo>
                    <a:pt x="106" y="9552"/>
                    <a:pt x="974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cubicBezTo>
                    <a:pt x="43199" y="21697"/>
                    <a:pt x="43198" y="21794"/>
                    <a:pt x="43197" y="21892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68"/>
            <p:cNvSpPr>
              <a:spLocks noChangeShapeType="1"/>
            </p:cNvSpPr>
            <p:nvPr/>
          </p:nvSpPr>
          <p:spPr bwMode="auto">
            <a:xfrm>
              <a:off x="1295" y="2617"/>
              <a:ext cx="3555" cy="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169"/>
            <p:cNvSpPr>
              <a:spLocks noChangeArrowheads="1"/>
            </p:cNvSpPr>
            <p:nvPr/>
          </p:nvSpPr>
          <p:spPr bwMode="auto">
            <a:xfrm>
              <a:off x="4945" y="2491"/>
              <a:ext cx="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1" name="Line 170"/>
            <p:cNvSpPr>
              <a:spLocks noChangeShapeType="1"/>
            </p:cNvSpPr>
            <p:nvPr/>
          </p:nvSpPr>
          <p:spPr bwMode="auto">
            <a:xfrm>
              <a:off x="1295" y="2617"/>
              <a:ext cx="222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71"/>
            <p:cNvSpPr>
              <a:spLocks noChangeShapeType="1"/>
            </p:cNvSpPr>
            <p:nvPr/>
          </p:nvSpPr>
          <p:spPr bwMode="auto">
            <a:xfrm>
              <a:off x="1327" y="2308"/>
              <a:ext cx="214" cy="4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72"/>
            <p:cNvSpPr>
              <a:spLocks noChangeShapeType="1"/>
            </p:cNvSpPr>
            <p:nvPr/>
          </p:nvSpPr>
          <p:spPr bwMode="auto">
            <a:xfrm>
              <a:off x="1406" y="2006"/>
              <a:ext cx="207" cy="8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73"/>
            <p:cNvSpPr>
              <a:spLocks noChangeShapeType="1"/>
            </p:cNvSpPr>
            <p:nvPr/>
          </p:nvSpPr>
          <p:spPr bwMode="auto">
            <a:xfrm>
              <a:off x="1541" y="1729"/>
              <a:ext cx="191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74"/>
            <p:cNvSpPr>
              <a:spLocks noChangeShapeType="1"/>
            </p:cNvSpPr>
            <p:nvPr/>
          </p:nvSpPr>
          <p:spPr bwMode="auto">
            <a:xfrm>
              <a:off x="1724" y="1475"/>
              <a:ext cx="166" cy="15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175"/>
            <p:cNvSpPr>
              <a:spLocks noChangeShapeType="1"/>
            </p:cNvSpPr>
            <p:nvPr/>
          </p:nvSpPr>
          <p:spPr bwMode="auto">
            <a:xfrm>
              <a:off x="1938" y="1261"/>
              <a:ext cx="143" cy="17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76"/>
            <p:cNvSpPr>
              <a:spLocks noChangeShapeType="1"/>
            </p:cNvSpPr>
            <p:nvPr/>
          </p:nvSpPr>
          <p:spPr bwMode="auto">
            <a:xfrm>
              <a:off x="2200" y="1086"/>
              <a:ext cx="103" cy="19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77"/>
            <p:cNvSpPr>
              <a:spLocks noChangeShapeType="1"/>
            </p:cNvSpPr>
            <p:nvPr/>
          </p:nvSpPr>
          <p:spPr bwMode="auto">
            <a:xfrm>
              <a:off x="2477" y="959"/>
              <a:ext cx="80" cy="207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78"/>
            <p:cNvSpPr>
              <a:spLocks noChangeShapeType="1"/>
            </p:cNvSpPr>
            <p:nvPr/>
          </p:nvSpPr>
          <p:spPr bwMode="auto">
            <a:xfrm>
              <a:off x="2779" y="880"/>
              <a:ext cx="40" cy="22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179"/>
            <p:cNvSpPr>
              <a:spLocks noChangeShapeType="1"/>
            </p:cNvSpPr>
            <p:nvPr/>
          </p:nvSpPr>
          <p:spPr bwMode="auto">
            <a:xfrm>
              <a:off x="3088" y="856"/>
              <a:ext cx="1" cy="22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80"/>
            <p:cNvSpPr>
              <a:spLocks noChangeShapeType="1"/>
            </p:cNvSpPr>
            <p:nvPr/>
          </p:nvSpPr>
          <p:spPr bwMode="auto">
            <a:xfrm flipH="1">
              <a:off x="3358" y="888"/>
              <a:ext cx="40" cy="2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81"/>
            <p:cNvSpPr>
              <a:spLocks noChangeShapeType="1"/>
            </p:cNvSpPr>
            <p:nvPr/>
          </p:nvSpPr>
          <p:spPr bwMode="auto">
            <a:xfrm flipH="1">
              <a:off x="3620" y="967"/>
              <a:ext cx="79" cy="2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182"/>
            <p:cNvSpPr>
              <a:spLocks noChangeShapeType="1"/>
            </p:cNvSpPr>
            <p:nvPr/>
          </p:nvSpPr>
          <p:spPr bwMode="auto">
            <a:xfrm flipH="1">
              <a:off x="3858" y="1102"/>
              <a:ext cx="119" cy="19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Rectangle 183"/>
            <p:cNvSpPr>
              <a:spLocks noChangeArrowheads="1"/>
            </p:cNvSpPr>
            <p:nvPr/>
          </p:nvSpPr>
          <p:spPr bwMode="auto">
            <a:xfrm>
              <a:off x="4041" y="94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5" name="Line 184"/>
            <p:cNvSpPr>
              <a:spLocks noChangeShapeType="1"/>
            </p:cNvSpPr>
            <p:nvPr/>
          </p:nvSpPr>
          <p:spPr bwMode="auto">
            <a:xfrm flipH="1">
              <a:off x="4080" y="1285"/>
              <a:ext cx="151" cy="16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185"/>
            <p:cNvSpPr>
              <a:spLocks noChangeShapeType="1"/>
            </p:cNvSpPr>
            <p:nvPr/>
          </p:nvSpPr>
          <p:spPr bwMode="auto">
            <a:xfrm flipH="1">
              <a:off x="4270" y="1499"/>
              <a:ext cx="175" cy="14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86"/>
            <p:cNvSpPr>
              <a:spLocks noChangeShapeType="1"/>
            </p:cNvSpPr>
            <p:nvPr/>
          </p:nvSpPr>
          <p:spPr bwMode="auto">
            <a:xfrm flipH="1">
              <a:off x="4429" y="1761"/>
              <a:ext cx="191" cy="10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87"/>
            <p:cNvSpPr>
              <a:spLocks noChangeShapeType="1"/>
            </p:cNvSpPr>
            <p:nvPr/>
          </p:nvSpPr>
          <p:spPr bwMode="auto">
            <a:xfrm flipH="1">
              <a:off x="4540" y="2038"/>
              <a:ext cx="206" cy="7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88"/>
            <p:cNvSpPr>
              <a:spLocks noChangeShapeType="1"/>
            </p:cNvSpPr>
            <p:nvPr/>
          </p:nvSpPr>
          <p:spPr bwMode="auto">
            <a:xfrm flipH="1">
              <a:off x="4604" y="2340"/>
              <a:ext cx="222" cy="3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189"/>
            <p:cNvSpPr>
              <a:spLocks noChangeShapeType="1"/>
            </p:cNvSpPr>
            <p:nvPr/>
          </p:nvSpPr>
          <p:spPr bwMode="auto">
            <a:xfrm>
              <a:off x="1295" y="2617"/>
              <a:ext cx="2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90"/>
            <p:cNvSpPr>
              <a:spLocks noChangeShapeType="1"/>
            </p:cNvSpPr>
            <p:nvPr/>
          </p:nvSpPr>
          <p:spPr bwMode="auto">
            <a:xfrm>
              <a:off x="4493" y="2649"/>
              <a:ext cx="35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91"/>
            <p:cNvSpPr>
              <a:spLocks noChangeShapeType="1"/>
            </p:cNvSpPr>
            <p:nvPr/>
          </p:nvSpPr>
          <p:spPr bwMode="auto">
            <a:xfrm>
              <a:off x="1295" y="2617"/>
              <a:ext cx="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92"/>
            <p:cNvSpPr>
              <a:spLocks noChangeShapeType="1"/>
            </p:cNvSpPr>
            <p:nvPr/>
          </p:nvSpPr>
          <p:spPr bwMode="auto">
            <a:xfrm>
              <a:off x="1406" y="2006"/>
              <a:ext cx="95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93"/>
            <p:cNvSpPr>
              <a:spLocks noChangeShapeType="1"/>
            </p:cNvSpPr>
            <p:nvPr/>
          </p:nvSpPr>
          <p:spPr bwMode="auto">
            <a:xfrm>
              <a:off x="1724" y="1475"/>
              <a:ext cx="79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94"/>
            <p:cNvSpPr>
              <a:spLocks noChangeShapeType="1"/>
            </p:cNvSpPr>
            <p:nvPr/>
          </p:nvSpPr>
          <p:spPr bwMode="auto">
            <a:xfrm>
              <a:off x="1946" y="1261"/>
              <a:ext cx="63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195"/>
            <p:cNvSpPr>
              <a:spLocks noChangeArrowheads="1"/>
            </p:cNvSpPr>
            <p:nvPr/>
          </p:nvSpPr>
          <p:spPr bwMode="auto">
            <a:xfrm>
              <a:off x="4326" y="253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7" name="Rectangle 196"/>
            <p:cNvSpPr>
              <a:spLocks noChangeArrowheads="1"/>
            </p:cNvSpPr>
            <p:nvPr/>
          </p:nvSpPr>
          <p:spPr bwMode="auto">
            <a:xfrm>
              <a:off x="4302" y="234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8" name="Rectangle 197"/>
            <p:cNvSpPr>
              <a:spLocks noChangeArrowheads="1"/>
            </p:cNvSpPr>
            <p:nvPr/>
          </p:nvSpPr>
          <p:spPr bwMode="auto">
            <a:xfrm>
              <a:off x="4257" y="2101"/>
              <a:ext cx="10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59" name="Rectangle 198"/>
            <p:cNvSpPr>
              <a:spLocks noChangeArrowheads="1"/>
            </p:cNvSpPr>
            <p:nvPr/>
          </p:nvSpPr>
          <p:spPr bwMode="auto">
            <a:xfrm>
              <a:off x="4128" y="189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0" name="Rectangle 199"/>
            <p:cNvSpPr>
              <a:spLocks noChangeArrowheads="1"/>
            </p:cNvSpPr>
            <p:nvPr/>
          </p:nvSpPr>
          <p:spPr bwMode="auto">
            <a:xfrm>
              <a:off x="4040" y="167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1" name="Rectangle 200"/>
            <p:cNvSpPr>
              <a:spLocks noChangeArrowheads="1"/>
            </p:cNvSpPr>
            <p:nvPr/>
          </p:nvSpPr>
          <p:spPr bwMode="auto">
            <a:xfrm>
              <a:off x="3893" y="1522"/>
              <a:ext cx="10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2" name="Rectangle 201"/>
            <p:cNvSpPr>
              <a:spLocks noChangeArrowheads="1"/>
            </p:cNvSpPr>
            <p:nvPr/>
          </p:nvSpPr>
          <p:spPr bwMode="auto">
            <a:xfrm>
              <a:off x="3711" y="136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3" name="Rectangle 202"/>
            <p:cNvSpPr>
              <a:spLocks noChangeArrowheads="1"/>
            </p:cNvSpPr>
            <p:nvPr/>
          </p:nvSpPr>
          <p:spPr bwMode="auto">
            <a:xfrm>
              <a:off x="3493" y="126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4" name="Rectangle 203"/>
            <p:cNvSpPr>
              <a:spLocks noChangeArrowheads="1"/>
            </p:cNvSpPr>
            <p:nvPr/>
          </p:nvSpPr>
          <p:spPr bwMode="auto">
            <a:xfrm>
              <a:off x="3258" y="1172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5" name="Rectangle 204"/>
            <p:cNvSpPr>
              <a:spLocks noChangeArrowheads="1"/>
            </p:cNvSpPr>
            <p:nvPr/>
          </p:nvSpPr>
          <p:spPr bwMode="auto">
            <a:xfrm>
              <a:off x="3017" y="11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90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6" name="Rectangle 205"/>
            <p:cNvSpPr>
              <a:spLocks noChangeArrowheads="1"/>
            </p:cNvSpPr>
            <p:nvPr/>
          </p:nvSpPr>
          <p:spPr bwMode="auto">
            <a:xfrm>
              <a:off x="2764" y="1172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100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7" name="Rectangle 206"/>
            <p:cNvSpPr>
              <a:spLocks noChangeArrowheads="1"/>
            </p:cNvSpPr>
            <p:nvPr/>
          </p:nvSpPr>
          <p:spPr bwMode="auto">
            <a:xfrm>
              <a:off x="2557" y="1235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8" name="Rectangle 207"/>
            <p:cNvSpPr>
              <a:spLocks noChangeArrowheads="1"/>
            </p:cNvSpPr>
            <p:nvPr/>
          </p:nvSpPr>
          <p:spPr bwMode="auto">
            <a:xfrm>
              <a:off x="2328" y="134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69" name="Rectangle 208"/>
            <p:cNvSpPr>
              <a:spLocks noChangeArrowheads="1"/>
            </p:cNvSpPr>
            <p:nvPr/>
          </p:nvSpPr>
          <p:spPr bwMode="auto">
            <a:xfrm>
              <a:off x="2137" y="1489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0" name="Rectangle 209"/>
            <p:cNvSpPr>
              <a:spLocks noChangeArrowheads="1"/>
            </p:cNvSpPr>
            <p:nvPr/>
          </p:nvSpPr>
          <p:spPr bwMode="auto">
            <a:xfrm>
              <a:off x="1945" y="1663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1" name="Rectangle 210"/>
            <p:cNvSpPr>
              <a:spLocks noChangeArrowheads="1"/>
            </p:cNvSpPr>
            <p:nvPr/>
          </p:nvSpPr>
          <p:spPr bwMode="auto">
            <a:xfrm>
              <a:off x="1819" y="1871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2" name="Rectangle 211"/>
            <p:cNvSpPr>
              <a:spLocks noChangeArrowheads="1"/>
            </p:cNvSpPr>
            <p:nvPr/>
          </p:nvSpPr>
          <p:spPr bwMode="auto">
            <a:xfrm>
              <a:off x="1692" y="2085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3" name="Rectangle 212"/>
            <p:cNvSpPr>
              <a:spLocks noChangeArrowheads="1"/>
            </p:cNvSpPr>
            <p:nvPr/>
          </p:nvSpPr>
          <p:spPr bwMode="auto">
            <a:xfrm>
              <a:off x="1660" y="2323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4" name="Rectangle 213"/>
            <p:cNvSpPr>
              <a:spLocks noChangeArrowheads="1"/>
            </p:cNvSpPr>
            <p:nvPr/>
          </p:nvSpPr>
          <p:spPr bwMode="auto">
            <a:xfrm>
              <a:off x="1628" y="2514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Calibri" pitchFamily="34" charset="0"/>
                </a:rPr>
                <a:t>180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5" name="Rectangle 214"/>
            <p:cNvSpPr>
              <a:spLocks noChangeArrowheads="1"/>
            </p:cNvSpPr>
            <p:nvPr/>
          </p:nvSpPr>
          <p:spPr bwMode="auto">
            <a:xfrm>
              <a:off x="1525" y="2514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6" name="Rectangle 215"/>
            <p:cNvSpPr>
              <a:spLocks noChangeArrowheads="1"/>
            </p:cNvSpPr>
            <p:nvPr/>
          </p:nvSpPr>
          <p:spPr bwMode="auto">
            <a:xfrm>
              <a:off x="4438" y="2544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7" name="Rectangle 216"/>
            <p:cNvSpPr>
              <a:spLocks noChangeArrowheads="1"/>
            </p:cNvSpPr>
            <p:nvPr/>
          </p:nvSpPr>
          <p:spPr bwMode="auto">
            <a:xfrm>
              <a:off x="4430" y="230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8" name="Rectangle 217"/>
            <p:cNvSpPr>
              <a:spLocks noChangeArrowheads="1"/>
            </p:cNvSpPr>
            <p:nvPr/>
          </p:nvSpPr>
          <p:spPr bwMode="auto">
            <a:xfrm>
              <a:off x="4366" y="206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79" name="Rectangle 218"/>
            <p:cNvSpPr>
              <a:spLocks noChangeArrowheads="1"/>
            </p:cNvSpPr>
            <p:nvPr/>
          </p:nvSpPr>
          <p:spPr bwMode="auto">
            <a:xfrm>
              <a:off x="4240" y="1831"/>
              <a:ext cx="1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0" name="Rectangle 219"/>
            <p:cNvSpPr>
              <a:spLocks noChangeArrowheads="1"/>
            </p:cNvSpPr>
            <p:nvPr/>
          </p:nvSpPr>
          <p:spPr bwMode="auto">
            <a:xfrm>
              <a:off x="4129" y="1608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1" name="Rectangle 220"/>
            <p:cNvSpPr>
              <a:spLocks noChangeArrowheads="1"/>
            </p:cNvSpPr>
            <p:nvPr/>
          </p:nvSpPr>
          <p:spPr bwMode="auto">
            <a:xfrm>
              <a:off x="3969" y="1449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2" name="Rectangle 221"/>
            <p:cNvSpPr>
              <a:spLocks noChangeArrowheads="1"/>
            </p:cNvSpPr>
            <p:nvPr/>
          </p:nvSpPr>
          <p:spPr bwMode="auto">
            <a:xfrm>
              <a:off x="3731" y="126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3" name="Rectangle 222"/>
            <p:cNvSpPr>
              <a:spLocks noChangeArrowheads="1"/>
            </p:cNvSpPr>
            <p:nvPr/>
          </p:nvSpPr>
          <p:spPr bwMode="auto">
            <a:xfrm>
              <a:off x="3494" y="114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4" name="Rectangle 223"/>
            <p:cNvSpPr>
              <a:spLocks noChangeArrowheads="1"/>
            </p:cNvSpPr>
            <p:nvPr/>
          </p:nvSpPr>
          <p:spPr bwMode="auto">
            <a:xfrm>
              <a:off x="3247" y="1068"/>
              <a:ext cx="1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5" name="Rectangle 224"/>
            <p:cNvSpPr>
              <a:spLocks noChangeArrowheads="1"/>
            </p:cNvSpPr>
            <p:nvPr/>
          </p:nvSpPr>
          <p:spPr bwMode="auto">
            <a:xfrm>
              <a:off x="3017" y="103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90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6" name="Rectangle 225"/>
            <p:cNvSpPr>
              <a:spLocks noChangeArrowheads="1"/>
            </p:cNvSpPr>
            <p:nvPr/>
          </p:nvSpPr>
          <p:spPr bwMode="auto">
            <a:xfrm>
              <a:off x="2771" y="106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80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7" name="Rectangle 226"/>
            <p:cNvSpPr>
              <a:spLocks noChangeArrowheads="1"/>
            </p:cNvSpPr>
            <p:nvPr/>
          </p:nvSpPr>
          <p:spPr bwMode="auto">
            <a:xfrm>
              <a:off x="2501" y="11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70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8" name="Rectangle 227"/>
            <p:cNvSpPr>
              <a:spLocks noChangeArrowheads="1"/>
            </p:cNvSpPr>
            <p:nvPr/>
          </p:nvSpPr>
          <p:spPr bwMode="auto">
            <a:xfrm>
              <a:off x="2263" y="126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60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89" name="Rectangle 228"/>
            <p:cNvSpPr>
              <a:spLocks noChangeArrowheads="1"/>
            </p:cNvSpPr>
            <p:nvPr/>
          </p:nvSpPr>
          <p:spPr bwMode="auto">
            <a:xfrm>
              <a:off x="2025" y="141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50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0" name="Rectangle 229"/>
            <p:cNvSpPr>
              <a:spLocks noChangeArrowheads="1"/>
            </p:cNvSpPr>
            <p:nvPr/>
          </p:nvSpPr>
          <p:spPr bwMode="auto">
            <a:xfrm>
              <a:off x="1851" y="161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40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1" name="Rectangle 230"/>
            <p:cNvSpPr>
              <a:spLocks noChangeArrowheads="1"/>
            </p:cNvSpPr>
            <p:nvPr/>
          </p:nvSpPr>
          <p:spPr bwMode="auto">
            <a:xfrm>
              <a:off x="1708" y="18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30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2" name="Rectangle 231"/>
            <p:cNvSpPr>
              <a:spLocks noChangeArrowheads="1"/>
            </p:cNvSpPr>
            <p:nvPr/>
          </p:nvSpPr>
          <p:spPr bwMode="auto">
            <a:xfrm>
              <a:off x="1573" y="205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20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3" name="Rectangle 232"/>
            <p:cNvSpPr>
              <a:spLocks noChangeArrowheads="1"/>
            </p:cNvSpPr>
            <p:nvPr/>
          </p:nvSpPr>
          <p:spPr bwMode="auto">
            <a:xfrm>
              <a:off x="1541" y="23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10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7494" name="Oval 233"/>
            <p:cNvSpPr>
              <a:spLocks noChangeArrowheads="1"/>
            </p:cNvSpPr>
            <p:nvPr/>
          </p:nvSpPr>
          <p:spPr bwMode="auto">
            <a:xfrm>
              <a:off x="3057" y="2617"/>
              <a:ext cx="39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95" name="Rectangle 234"/>
            <p:cNvSpPr>
              <a:spLocks noChangeArrowheads="1"/>
            </p:cNvSpPr>
            <p:nvPr/>
          </p:nvSpPr>
          <p:spPr bwMode="auto">
            <a:xfrm>
              <a:off x="3049" y="247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808080"/>
                  </a:solidFill>
                  <a:latin typeface="Calibri" pitchFamily="34" charset="0"/>
                </a:rPr>
                <a:t>O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895600" y="1524000"/>
            <a:ext cx="3810000" cy="253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116"/>
          <p:cNvSpPr>
            <a:spLocks noChangeArrowheads="1"/>
          </p:cNvSpPr>
          <p:nvPr/>
        </p:nvSpPr>
        <p:spPr bwMode="auto">
          <a:xfrm flipH="1">
            <a:off x="5264150" y="2427288"/>
            <a:ext cx="9525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3276600" y="36988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2" name="Text Box 130"/>
          <p:cNvSpPr txBox="1">
            <a:spLocks noChangeArrowheads="1"/>
          </p:cNvSpPr>
          <p:nvPr/>
        </p:nvSpPr>
        <p:spPr bwMode="auto">
          <a:xfrm>
            <a:off x="3048000" y="3455988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3" name="Arc 62"/>
          <p:cNvSpPr/>
          <p:nvPr/>
        </p:nvSpPr>
        <p:spPr>
          <a:xfrm rot="10800000" flipH="1" flipV="1">
            <a:off x="2854325" y="3840163"/>
            <a:ext cx="431800" cy="320675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>
          <a:xfrm rot="7024864" flipH="1">
            <a:off x="2813050" y="3760788"/>
            <a:ext cx="431800" cy="336550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Calibri" pitchFamily="34" charset="0"/>
              </a:rPr>
              <a:t>* 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VÏ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tia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ph©n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gi¸c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b»ng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 </a:t>
            </a:r>
            <a:r>
              <a:rPr lang="en-US" sz="3200" b="1" dirty="0" err="1" smtClean="0">
                <a:solidFill>
                  <a:srgbClr val="FF3300"/>
                </a:solidFill>
                <a:latin typeface=".VnTimeH" pitchFamily="34" charset="0"/>
              </a:rPr>
              <a:t>TH­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err="1" smtClean="0">
                <a:solidFill>
                  <a:srgbClr val="FF3300"/>
                </a:solidFill>
                <a:latin typeface=".VnTimeH" pitchFamily="34" charset="0"/>
              </a:rPr>
              <a:t>c</a:t>
            </a:r>
            <a:r>
              <a:rPr lang="en-US" sz="3200" b="1" dirty="0" smtClean="0">
                <a:solidFill>
                  <a:srgbClr val="FF3300"/>
                </a:solidFill>
                <a:latin typeface=".VnTimeH" pitchFamily="34" charset="0"/>
              </a:rPr>
              <a:t>  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®o ®é:</a:t>
            </a:r>
          </a:p>
        </p:txBody>
      </p:sp>
      <p:cxnSp>
        <p:nvCxnSpPr>
          <p:cNvPr id="137" name="Straight Connector 136"/>
          <p:cNvCxnSpPr>
            <a:stCxn id="17494" idx="3"/>
          </p:cNvCxnSpPr>
          <p:nvPr/>
        </p:nvCxnSpPr>
        <p:spPr>
          <a:xfrm rot="10800000" flipH="1">
            <a:off x="2908300" y="685800"/>
            <a:ext cx="977900" cy="3351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39"/>
          <p:cNvSpPr txBox="1">
            <a:spLocks noChangeArrowheads="1"/>
          </p:cNvSpPr>
          <p:nvPr/>
        </p:nvSpPr>
        <p:spPr bwMode="auto">
          <a:xfrm>
            <a:off x="6858000" y="4460875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7421" name="TextBox 140"/>
          <p:cNvSpPr txBox="1">
            <a:spLocks noChangeArrowheads="1"/>
          </p:cNvSpPr>
          <p:nvPr/>
        </p:nvSpPr>
        <p:spPr bwMode="auto">
          <a:xfrm>
            <a:off x="3352800" y="5334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B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422" name="TextBox 141"/>
          <p:cNvSpPr txBox="1">
            <a:spLocks noChangeArrowheads="1"/>
          </p:cNvSpPr>
          <p:nvPr/>
        </p:nvSpPr>
        <p:spPr bwMode="auto">
          <a:xfrm>
            <a:off x="2514600" y="380365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A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91" name="Straight Connector 90"/>
          <p:cNvCxnSpPr>
            <a:endCxn id="17420" idx="0"/>
          </p:cNvCxnSpPr>
          <p:nvPr/>
        </p:nvCxnSpPr>
        <p:spPr>
          <a:xfrm rot="16200000" flipH="1">
            <a:off x="3560762" y="1011237"/>
            <a:ext cx="3775076" cy="3124200"/>
          </a:xfrm>
          <a:prstGeom prst="line">
            <a:avLst/>
          </a:prstGeom>
          <a:ln w="25400" cmpd="sng"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61" grpId="0"/>
      <p:bldP spid="62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7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48622">
            <a:off x="4816475" y="2479675"/>
            <a:ext cx="1790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 descr="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687">
            <a:off x="3367088" y="2752725"/>
            <a:ext cx="1714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14600" y="1752600"/>
            <a:ext cx="4478338" cy="4090985"/>
            <a:chOff x="2472" y="1035"/>
            <a:chExt cx="2821" cy="2577"/>
          </a:xfrm>
        </p:grpSpPr>
        <p:sp>
          <p:nvSpPr>
            <p:cNvPr id="16445" name="Line 36"/>
            <p:cNvSpPr>
              <a:spLocks noChangeShapeType="1"/>
            </p:cNvSpPr>
            <p:nvPr/>
          </p:nvSpPr>
          <p:spPr bwMode="auto">
            <a:xfrm>
              <a:off x="2699" y="3338"/>
              <a:ext cx="23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Text Box 37"/>
            <p:cNvSpPr txBox="1">
              <a:spLocks noChangeArrowheads="1"/>
            </p:cNvSpPr>
            <p:nvPr/>
          </p:nvSpPr>
          <p:spPr bwMode="auto">
            <a:xfrm>
              <a:off x="5112" y="3243"/>
              <a:ext cx="1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6447" name="Text Box 38"/>
            <p:cNvSpPr txBox="1">
              <a:spLocks noChangeArrowheads="1"/>
            </p:cNvSpPr>
            <p:nvPr/>
          </p:nvSpPr>
          <p:spPr bwMode="auto">
            <a:xfrm>
              <a:off x="2472" y="3244"/>
              <a:ext cx="22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6448" name="Line 39"/>
            <p:cNvSpPr>
              <a:spLocks noChangeShapeType="1"/>
            </p:cNvSpPr>
            <p:nvPr/>
          </p:nvSpPr>
          <p:spPr bwMode="auto">
            <a:xfrm flipV="1">
              <a:off x="2699" y="1253"/>
              <a:ext cx="589" cy="2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Text Box 40"/>
            <p:cNvSpPr txBox="1">
              <a:spLocks noChangeArrowheads="1"/>
            </p:cNvSpPr>
            <p:nvPr/>
          </p:nvSpPr>
          <p:spPr bwMode="auto">
            <a:xfrm>
              <a:off x="3000" y="1035"/>
              <a:ext cx="3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828800" y="4419600"/>
            <a:ext cx="5811838" cy="1004888"/>
            <a:chOff x="1440" y="3168"/>
            <a:chExt cx="3661" cy="297"/>
          </a:xfrm>
        </p:grpSpPr>
        <p:sp>
          <p:nvSpPr>
            <p:cNvPr id="16424" name="Line 42"/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3"/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16433" name="Rectangle 45"/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34" name="Line 46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47"/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48"/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49"/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0"/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1"/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2"/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3"/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4"/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5"/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56"/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7" name="Text Box 57"/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28" name="Text Box 58"/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6429" name="Text Box 59"/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6430" name="Text Box 60"/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1" name="Text Box 61"/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32" name="Text Box 62"/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 rot="-4444442">
            <a:off x="1699419" y="3302794"/>
            <a:ext cx="4267200" cy="1004888"/>
            <a:chOff x="1440" y="3168"/>
            <a:chExt cx="3661" cy="297"/>
          </a:xfrm>
        </p:grpSpPr>
        <p:sp>
          <p:nvSpPr>
            <p:cNvPr id="16403" name="Line 94"/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95"/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16412" name="Rectangle 97"/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3" name="Line 98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99"/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100"/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101"/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102"/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103"/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04"/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105"/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06"/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07"/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108"/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6" name="Text Box 109"/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07" name="Text Box 110"/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6408" name="Text Box 111"/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6409" name="Text Box 112"/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10" name="Text Box 113"/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1" name="Text Box 114"/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sp>
        <p:nvSpPr>
          <p:cNvPr id="58" name="Line 115"/>
          <p:cNvSpPr>
            <a:spLocks noChangeShapeType="1"/>
          </p:cNvSpPr>
          <p:nvPr/>
        </p:nvSpPr>
        <p:spPr bwMode="auto">
          <a:xfrm flipH="1">
            <a:off x="4132263" y="35433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116"/>
          <p:cNvSpPr>
            <a:spLocks noChangeArrowheads="1"/>
          </p:cNvSpPr>
          <p:nvPr/>
        </p:nvSpPr>
        <p:spPr bwMode="auto">
          <a:xfrm>
            <a:off x="4140200" y="4381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884488" y="2665413"/>
            <a:ext cx="3644900" cy="272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3276600" y="50292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2" name="Text Box 130"/>
          <p:cNvSpPr txBox="1">
            <a:spLocks noChangeArrowheads="1"/>
          </p:cNvSpPr>
          <p:nvPr/>
        </p:nvSpPr>
        <p:spPr bwMode="auto">
          <a:xfrm>
            <a:off x="3048000" y="46482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3" name="Arc 62"/>
          <p:cNvSpPr/>
          <p:nvPr/>
        </p:nvSpPr>
        <p:spPr>
          <a:xfrm rot="10800000" flipH="1" flipV="1">
            <a:off x="2854325" y="5141913"/>
            <a:ext cx="431800" cy="320675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>
          <a:xfrm rot="7024864" flipH="1">
            <a:off x="2813050" y="5021263"/>
            <a:ext cx="431800" cy="336550"/>
          </a:xfrm>
          <a:prstGeom prst="arc">
            <a:avLst>
              <a:gd name="adj1" fmla="val 18553698"/>
              <a:gd name="adj2" fmla="val 189810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0" y="3810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Calibri" pitchFamily="34" charset="0"/>
              </a:rPr>
              <a:t>* 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VÏ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tia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ph©n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gi¸c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b»ng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.VnTimeH" pitchFamily="34" charset="0"/>
              </a:rPr>
              <a:t>TH­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err="1" smtClean="0">
                <a:solidFill>
                  <a:srgbClr val="FF3300"/>
                </a:solidFill>
                <a:latin typeface=".VnTimeH" pitchFamily="34" charset="0"/>
              </a:rPr>
              <a:t>c</a:t>
            </a:r>
            <a:r>
              <a:rPr lang="en-US" sz="3200" b="1" dirty="0" smtClean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H" pitchFamily="34" charset="0"/>
              </a:rPr>
              <a:t>lÒ</a:t>
            </a:r>
            <a:r>
              <a:rPr lang="en-US" sz="3200" b="1" dirty="0">
                <a:solidFill>
                  <a:srgbClr val="FF3300"/>
                </a:solidFill>
                <a:latin typeface=".VnTimeH" pitchFamily="34" charset="0"/>
              </a:rPr>
              <a:t>: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581400" y="44196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3543300" y="2400300"/>
            <a:ext cx="3276600" cy="27432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20231E-7 L 0.22969 0.0013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6069E-6 L -0.04965 0.2131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60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82" name="Arc 90"/>
          <p:cNvSpPr>
            <a:spLocks/>
          </p:cNvSpPr>
          <p:nvPr/>
        </p:nvSpPr>
        <p:spPr bwMode="auto">
          <a:xfrm rot="8476317" flipH="1">
            <a:off x="2222742" y="2423484"/>
            <a:ext cx="1381125" cy="1946275"/>
          </a:xfrm>
          <a:custGeom>
            <a:avLst/>
            <a:gdLst>
              <a:gd name="T0" fmla="*/ 2147483647 w 16217"/>
              <a:gd name="T1" fmla="*/ 0 h 21577"/>
              <a:gd name="T2" fmla="*/ 2147483647 w 16217"/>
              <a:gd name="T3" fmla="*/ 2147483647 h 21577"/>
              <a:gd name="T4" fmla="*/ 0 w 16217"/>
              <a:gd name="T5" fmla="*/ 2147483647 h 21577"/>
              <a:gd name="T6" fmla="*/ 0 60000 65536"/>
              <a:gd name="T7" fmla="*/ 0 60000 65536"/>
              <a:gd name="T8" fmla="*/ 0 60000 65536"/>
              <a:gd name="T9" fmla="*/ 0 w 16217"/>
              <a:gd name="T10" fmla="*/ 0 h 21577"/>
              <a:gd name="T11" fmla="*/ 16217 w 1621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17" h="21577" fill="none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</a:path>
              <a:path w="16217" h="21577" stroke="0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  <a:lnTo>
                  <a:pt x="0" y="21577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 rot="2910789">
            <a:off x="-196815" y="1173240"/>
            <a:ext cx="3810000" cy="3810001"/>
            <a:chOff x="336" y="1056"/>
            <a:chExt cx="2400" cy="2400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61" name="Oval 80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62" name="Line 81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82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83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Group 84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5" name="Group 85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59" name="AutoShape 86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60" name="AutoShape 87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58" name="Oval 88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56" name="Oval 89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6283" name="Oval 91"/>
          <p:cNvSpPr>
            <a:spLocks noChangeArrowheads="1"/>
          </p:cNvSpPr>
          <p:nvPr/>
        </p:nvSpPr>
        <p:spPr bwMode="auto">
          <a:xfrm>
            <a:off x="3594100" y="3365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 rot="2550101">
            <a:off x="1265238" y="2525179"/>
            <a:ext cx="3810000" cy="3810000"/>
            <a:chOff x="336" y="1056"/>
            <a:chExt cx="2400" cy="2400"/>
          </a:xfrm>
        </p:grpSpPr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89" name="Oval 102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90" name="Line 103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104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Oval 105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9" name="Group 107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87" name="AutoShape 108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88" name="AutoShape 109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86" name="Oval 110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84" name="Oval 111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1214437" y="2807820"/>
            <a:ext cx="6613525" cy="4051300"/>
            <a:chOff x="708" y="1213"/>
            <a:chExt cx="4166" cy="2552"/>
          </a:xfrm>
        </p:grpSpPr>
        <p:grpSp>
          <p:nvGrpSpPr>
            <p:cNvPr id="11" name="Group 94"/>
            <p:cNvGrpSpPr>
              <a:grpSpLocks/>
            </p:cNvGrpSpPr>
            <p:nvPr/>
          </p:nvGrpSpPr>
          <p:grpSpPr bwMode="auto">
            <a:xfrm>
              <a:off x="1026" y="1386"/>
              <a:ext cx="3764" cy="2229"/>
              <a:chOff x="924" y="1292"/>
              <a:chExt cx="3764" cy="2229"/>
            </a:xfrm>
          </p:grpSpPr>
          <p:sp>
            <p:nvSpPr>
              <p:cNvPr id="18480" name="Line 95"/>
              <p:cNvSpPr>
                <a:spLocks noChangeShapeType="1"/>
              </p:cNvSpPr>
              <p:nvPr/>
            </p:nvSpPr>
            <p:spPr bwMode="auto">
              <a:xfrm>
                <a:off x="924" y="1292"/>
                <a:ext cx="3764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96"/>
              <p:cNvSpPr>
                <a:spLocks noChangeShapeType="1"/>
              </p:cNvSpPr>
              <p:nvPr/>
            </p:nvSpPr>
            <p:spPr bwMode="auto">
              <a:xfrm>
                <a:off x="930" y="1298"/>
                <a:ext cx="2358" cy="2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77" name="Text Box 97"/>
            <p:cNvSpPr txBox="1">
              <a:spLocks noChangeArrowheads="1"/>
            </p:cNvSpPr>
            <p:nvPr/>
          </p:nvSpPr>
          <p:spPr bwMode="auto">
            <a:xfrm>
              <a:off x="708" y="1213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8478" name="Text Box 98"/>
            <p:cNvSpPr txBox="1">
              <a:spLocks noChangeArrowheads="1"/>
            </p:cNvSpPr>
            <p:nvPr/>
          </p:nvSpPr>
          <p:spPr bwMode="auto">
            <a:xfrm>
              <a:off x="3508" y="3435"/>
              <a:ext cx="22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8479" name="Text Box 99"/>
            <p:cNvSpPr txBox="1">
              <a:spLocks noChangeArrowheads="1"/>
            </p:cNvSpPr>
            <p:nvPr/>
          </p:nvSpPr>
          <p:spPr bwMode="auto">
            <a:xfrm>
              <a:off x="4647" y="1611"/>
              <a:ext cx="22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 rot="2550101">
            <a:off x="1727199" y="1506474"/>
            <a:ext cx="3810000" cy="3810000"/>
            <a:chOff x="336" y="1056"/>
            <a:chExt cx="2400" cy="2400"/>
          </a:xfrm>
        </p:grpSpPr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18472" name="Oval 115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73" name="Line 116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117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Oval 118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15" name="Group 120"/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18470" name="AutoShape 121"/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1" name="AutoShape 122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8469" name="Oval 123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8467" name="Oval 124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6284" name="Oval 92"/>
          <p:cNvSpPr>
            <a:spLocks noChangeArrowheads="1"/>
          </p:cNvSpPr>
          <p:nvPr/>
        </p:nvSpPr>
        <p:spPr bwMode="auto">
          <a:xfrm>
            <a:off x="3132138" y="439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04" name="Arc 112"/>
          <p:cNvSpPr>
            <a:spLocks/>
          </p:cNvSpPr>
          <p:nvPr/>
        </p:nvSpPr>
        <p:spPr bwMode="auto">
          <a:xfrm rot="8476317" flipH="1">
            <a:off x="3228975" y="3740150"/>
            <a:ext cx="1782763" cy="1947863"/>
          </a:xfrm>
          <a:custGeom>
            <a:avLst/>
            <a:gdLst>
              <a:gd name="T0" fmla="*/ 0 w 20924"/>
              <a:gd name="T1" fmla="*/ 2147483647 h 21600"/>
              <a:gd name="T2" fmla="*/ 2147483647 w 20924"/>
              <a:gd name="T3" fmla="*/ 2147483647 h 21600"/>
              <a:gd name="T4" fmla="*/ 2147483647 w 20924"/>
              <a:gd name="T5" fmla="*/ 2147483647 h 21600"/>
              <a:gd name="T6" fmla="*/ 0 60000 65536"/>
              <a:gd name="T7" fmla="*/ 0 60000 65536"/>
              <a:gd name="T8" fmla="*/ 0 60000 65536"/>
              <a:gd name="T9" fmla="*/ 0 w 20924"/>
              <a:gd name="T10" fmla="*/ 0 h 21600"/>
              <a:gd name="T11" fmla="*/ 20924 w 209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4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</a:path>
              <a:path w="20924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  <a:lnTo>
                  <a:pt x="4707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317" name="Arc 125"/>
          <p:cNvSpPr>
            <a:spLocks/>
          </p:cNvSpPr>
          <p:nvPr/>
        </p:nvSpPr>
        <p:spPr bwMode="auto">
          <a:xfrm rot="7959265" flipH="1">
            <a:off x="3868738" y="2479675"/>
            <a:ext cx="1716087" cy="1947863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</a:path>
              <a:path w="20138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  <a:lnTo>
                  <a:pt x="4707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318" name="Oval 126"/>
          <p:cNvSpPr>
            <a:spLocks noChangeArrowheads="1"/>
          </p:cNvSpPr>
          <p:nvPr/>
        </p:nvSpPr>
        <p:spPr bwMode="auto">
          <a:xfrm>
            <a:off x="4945063" y="4546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19" name="Line 127"/>
          <p:cNvSpPr>
            <a:spLocks noChangeShapeType="1"/>
          </p:cNvSpPr>
          <p:nvPr/>
        </p:nvSpPr>
        <p:spPr bwMode="auto">
          <a:xfrm>
            <a:off x="1719262" y="3071572"/>
            <a:ext cx="5752970" cy="26456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320" name="Text Box 128"/>
          <p:cNvSpPr txBox="1">
            <a:spLocks noChangeArrowheads="1"/>
          </p:cNvSpPr>
          <p:nvPr/>
        </p:nvSpPr>
        <p:spPr bwMode="auto">
          <a:xfrm>
            <a:off x="7162800" y="5149850"/>
            <a:ext cx="360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/>
              <a:t>t</a:t>
            </a:r>
            <a:endParaRPr lang="en-US" sz="2600" dirty="0"/>
          </a:p>
        </p:txBody>
      </p:sp>
      <p:sp>
        <p:nvSpPr>
          <p:cNvPr id="136321" name="Text Box 129"/>
          <p:cNvSpPr txBox="1">
            <a:spLocks noChangeArrowheads="1"/>
          </p:cNvSpPr>
          <p:nvPr/>
        </p:nvSpPr>
        <p:spPr bwMode="auto">
          <a:xfrm>
            <a:off x="2470150" y="353695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36322" name="Text Box 130"/>
          <p:cNvSpPr txBox="1">
            <a:spLocks noChangeArrowheads="1"/>
          </p:cNvSpPr>
          <p:nvPr/>
        </p:nvSpPr>
        <p:spPr bwMode="auto">
          <a:xfrm>
            <a:off x="2622550" y="323215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36326" name="Text Box 134"/>
          <p:cNvSpPr txBox="1">
            <a:spLocks noChangeArrowheads="1"/>
          </p:cNvSpPr>
          <p:nvPr/>
        </p:nvSpPr>
        <p:spPr bwMode="auto">
          <a:xfrm>
            <a:off x="762000" y="9906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* 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VÏ </a:t>
            </a:r>
            <a:r>
              <a:rPr lang="en-US" sz="2400" b="1" dirty="0" err="1">
                <a:solidFill>
                  <a:srgbClr val="FF3300"/>
                </a:solidFill>
                <a:latin typeface=".VnTimeH" pitchFamily="34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.VnTimeH" pitchFamily="34" charset="0"/>
              </a:rPr>
              <a:t>ph©n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.VnTimeH" pitchFamily="34" charset="0"/>
              </a:rPr>
              <a:t>gi¸c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.VnTimeH" pitchFamily="34" charset="0"/>
              </a:rPr>
              <a:t>cña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.VnTimeH" pitchFamily="34" charset="0"/>
              </a:rPr>
              <a:t>gãc</a:t>
            </a:r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 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BẰNG COMPA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56" name="Arc 55"/>
          <p:cNvSpPr/>
          <p:nvPr/>
        </p:nvSpPr>
        <p:spPr>
          <a:xfrm rot="12528276" flipH="1">
            <a:off x="2022562" y="3288480"/>
            <a:ext cx="431800" cy="282575"/>
          </a:xfrm>
          <a:prstGeom prst="arc">
            <a:avLst>
              <a:gd name="adj1" fmla="val 18553698"/>
              <a:gd name="adj2" fmla="val 18981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Arc 56"/>
          <p:cNvSpPr/>
          <p:nvPr/>
        </p:nvSpPr>
        <p:spPr>
          <a:xfrm rot="10621377" flipH="1">
            <a:off x="2152819" y="3168718"/>
            <a:ext cx="431800" cy="249237"/>
          </a:xfrm>
          <a:prstGeom prst="arc">
            <a:avLst>
              <a:gd name="adj1" fmla="val 18553698"/>
              <a:gd name="adj2" fmla="val 18981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5" name="Straight Connector 64"/>
          <p:cNvCxnSpPr>
            <a:stCxn id="18480" idx="1"/>
            <a:endCxn id="18481" idx="1"/>
          </p:cNvCxnSpPr>
          <p:nvPr/>
        </p:nvCxnSpPr>
        <p:spPr>
          <a:xfrm rot="16200000" flipH="1" flipV="1">
            <a:off x="5282405" y="4208789"/>
            <a:ext cx="2601913" cy="222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3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3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1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3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13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13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82" grpId="0" animBg="1"/>
      <p:bldP spid="136282" grpId="1" animBg="1"/>
      <p:bldP spid="136283" grpId="0" animBg="1"/>
      <p:bldP spid="136284" grpId="0" animBg="1"/>
      <p:bldP spid="136304" grpId="0" animBg="1"/>
      <p:bldP spid="136304" grpId="1" animBg="1"/>
      <p:bldP spid="136317" grpId="0" animBg="1"/>
      <p:bldP spid="136317" grpId="1" animBg="1"/>
      <p:bldP spid="136318" grpId="0" animBg="1"/>
      <p:bldP spid="136319" grpId="0" animBg="1"/>
      <p:bldP spid="136320" grpId="0"/>
      <p:bldP spid="136321" grpId="0"/>
      <p:bldP spid="136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83188" y="2995613"/>
            <a:ext cx="3629025" cy="2857500"/>
            <a:chOff x="3265" y="1887"/>
            <a:chExt cx="2286" cy="1800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3424" y="2216"/>
              <a:ext cx="1936" cy="1152"/>
            </a:xfrm>
            <a:prstGeom prst="triangle">
              <a:avLst>
                <a:gd name="adj" fmla="val 32588"/>
              </a:avLst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3928" y="1887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3265" y="3399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5267" y="3375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08700" y="3530600"/>
            <a:ext cx="901700" cy="2335213"/>
            <a:chOff x="3848" y="2224"/>
            <a:chExt cx="568" cy="1471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4056" y="2224"/>
              <a:ext cx="208" cy="11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3952" y="2408"/>
              <a:ext cx="12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48"/>
                </a:cxn>
                <a:cxn ang="0">
                  <a:pos x="128" y="16"/>
                </a:cxn>
              </a:cxnLst>
              <a:rect l="0" t="0" r="r" b="b"/>
              <a:pathLst>
                <a:path w="128" h="51">
                  <a:moveTo>
                    <a:pt x="0" y="0"/>
                  </a:moveTo>
                  <a:cubicBezTo>
                    <a:pt x="17" y="22"/>
                    <a:pt x="35" y="45"/>
                    <a:pt x="56" y="48"/>
                  </a:cubicBezTo>
                  <a:cubicBezTo>
                    <a:pt x="77" y="51"/>
                    <a:pt x="116" y="21"/>
                    <a:pt x="128" y="1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 rot="-1331300">
              <a:off x="4103" y="2393"/>
              <a:ext cx="144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48"/>
                </a:cxn>
                <a:cxn ang="0">
                  <a:pos x="128" y="16"/>
                </a:cxn>
              </a:cxnLst>
              <a:rect l="0" t="0" r="r" b="b"/>
              <a:pathLst>
                <a:path w="128" h="51">
                  <a:moveTo>
                    <a:pt x="0" y="0"/>
                  </a:moveTo>
                  <a:cubicBezTo>
                    <a:pt x="17" y="22"/>
                    <a:pt x="35" y="45"/>
                    <a:pt x="56" y="48"/>
                  </a:cubicBezTo>
                  <a:cubicBezTo>
                    <a:pt x="77" y="51"/>
                    <a:pt x="116" y="21"/>
                    <a:pt x="128" y="16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4132" y="3407"/>
              <a:ext cx="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848" y="2447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4121" y="2443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42814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ABC.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838200" y="3352800"/>
            <a:ext cx="4495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BC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M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81000" y="4572000"/>
            <a:ext cx="4648200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Khi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đó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AM </a:t>
            </a:r>
            <a:r>
              <a:rPr lang="en-US" sz="3600" dirty="0" err="1">
                <a:latin typeface="Times New Roman" pitchFamily="18" charset="0"/>
                <a:sym typeface="Symbol" pitchFamily="18" charset="2"/>
              </a:rPr>
              <a:t>là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giác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sz="3600" dirty="0" err="1">
                <a:latin typeface="Times New Roman" pitchFamily="18" charset="0"/>
                <a:sym typeface="Symbol" pitchFamily="18" charset="2"/>
              </a:rPr>
              <a:t>xuất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sym typeface="Symbol" pitchFamily="18" charset="2"/>
              </a:rPr>
              <a:t>phát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sym typeface="Symbol" pitchFamily="18" charset="2"/>
              </a:rPr>
              <a:t>từ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sym typeface="Symbol" pitchFamily="18" charset="2"/>
              </a:rPr>
              <a:t>đỉnh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 A) </a:t>
            </a:r>
            <a:r>
              <a:rPr lang="en-US" sz="3600" dirty="0" err="1" smtClean="0">
                <a:latin typeface="Times New Roman" pitchFamily="18" charset="0"/>
                <a:sym typeface="Symbol" pitchFamily="18" charset="2"/>
              </a:rPr>
              <a:t>của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ABC</a:t>
            </a:r>
            <a:r>
              <a:rPr lang="vi-VN" sz="3600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81000" y="1752600"/>
            <a:ext cx="7467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28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§6 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BA ĐƯỜNG PHÂN GIÁC CỦA TAM GIÁC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: </a:t>
            </a:r>
            <a:r>
              <a:rPr lang="en-US" sz="3200" dirty="0" smtClean="0"/>
              <a:t>Ở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1a, 1b, 1c,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AM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?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?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05200" y="2743200"/>
            <a:ext cx="3124200" cy="2895600"/>
            <a:chOff x="3504" y="1188"/>
            <a:chExt cx="2112" cy="2268"/>
          </a:xfrm>
          <a:noFill/>
        </p:grpSpPr>
        <p:sp>
          <p:nvSpPr>
            <p:cNvPr id="1388553" name="AutoShape 9"/>
            <p:cNvSpPr>
              <a:spLocks noChangeArrowheads="1"/>
            </p:cNvSpPr>
            <p:nvPr/>
          </p:nvSpPr>
          <p:spPr bwMode="auto">
            <a:xfrm>
              <a:off x="3744" y="1440"/>
              <a:ext cx="1536" cy="1776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8554" name="Text Box 10"/>
            <p:cNvSpPr txBox="1">
              <a:spLocks noChangeArrowheads="1"/>
            </p:cNvSpPr>
            <p:nvPr/>
          </p:nvSpPr>
          <p:spPr bwMode="auto">
            <a:xfrm>
              <a:off x="4398" y="1188"/>
              <a:ext cx="33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A</a:t>
              </a:r>
            </a:p>
          </p:txBody>
        </p:sp>
        <p:sp>
          <p:nvSpPr>
            <p:cNvPr id="1388555" name="Text Box 11"/>
            <p:cNvSpPr txBox="1">
              <a:spLocks noChangeArrowheads="1"/>
            </p:cNvSpPr>
            <p:nvPr/>
          </p:nvSpPr>
          <p:spPr bwMode="auto">
            <a:xfrm>
              <a:off x="5280" y="3120"/>
              <a:ext cx="33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</a:t>
              </a:r>
            </a:p>
          </p:txBody>
        </p:sp>
        <p:sp>
          <p:nvSpPr>
            <p:cNvPr id="1388556" name="Text Box 12"/>
            <p:cNvSpPr txBox="1">
              <a:spLocks noChangeArrowheads="1"/>
            </p:cNvSpPr>
            <p:nvPr/>
          </p:nvSpPr>
          <p:spPr bwMode="auto">
            <a:xfrm>
              <a:off x="3504" y="3120"/>
              <a:ext cx="33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</a:p>
          </p:txBody>
        </p:sp>
        <p:sp>
          <p:nvSpPr>
            <p:cNvPr id="1388557" name="Line 13"/>
            <p:cNvSpPr>
              <a:spLocks noChangeShapeType="1"/>
            </p:cNvSpPr>
            <p:nvPr/>
          </p:nvSpPr>
          <p:spPr bwMode="auto">
            <a:xfrm>
              <a:off x="4512" y="1440"/>
              <a:ext cx="0" cy="177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8558" name="Text Box 14"/>
            <p:cNvSpPr txBox="1">
              <a:spLocks noChangeArrowheads="1"/>
            </p:cNvSpPr>
            <p:nvPr/>
          </p:nvSpPr>
          <p:spPr bwMode="auto">
            <a:xfrm>
              <a:off x="4416" y="3168"/>
              <a:ext cx="33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032" y="2361"/>
              <a:ext cx="117" cy="78"/>
              <a:chOff x="4032" y="2073"/>
              <a:chExt cx="117" cy="78"/>
            </a:xfrm>
            <a:grpFill/>
          </p:grpSpPr>
          <p:sp>
            <p:nvSpPr>
              <p:cNvPr id="1388560" name="Line 16"/>
              <p:cNvSpPr>
                <a:spLocks noChangeShapeType="1"/>
              </p:cNvSpPr>
              <p:nvPr/>
            </p:nvSpPr>
            <p:spPr bwMode="auto">
              <a:xfrm>
                <a:off x="4032" y="2103"/>
                <a:ext cx="96" cy="4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8561" name="Line 17"/>
              <p:cNvSpPr>
                <a:spLocks noChangeShapeType="1"/>
              </p:cNvSpPr>
              <p:nvPr/>
            </p:nvSpPr>
            <p:spPr bwMode="auto">
              <a:xfrm>
                <a:off x="4053" y="2073"/>
                <a:ext cx="96" cy="4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flipH="1">
              <a:off x="4887" y="2352"/>
              <a:ext cx="96" cy="96"/>
              <a:chOff x="4032" y="2073"/>
              <a:chExt cx="117" cy="78"/>
            </a:xfrm>
            <a:grpFill/>
          </p:grpSpPr>
          <p:sp>
            <p:nvSpPr>
              <p:cNvPr id="1388563" name="Line 19"/>
              <p:cNvSpPr>
                <a:spLocks noChangeShapeType="1"/>
              </p:cNvSpPr>
              <p:nvPr/>
            </p:nvSpPr>
            <p:spPr bwMode="auto">
              <a:xfrm>
                <a:off x="4032" y="2103"/>
                <a:ext cx="96" cy="4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8564" name="Line 20"/>
              <p:cNvSpPr>
                <a:spLocks noChangeShapeType="1"/>
              </p:cNvSpPr>
              <p:nvPr/>
            </p:nvSpPr>
            <p:spPr bwMode="auto">
              <a:xfrm>
                <a:off x="4053" y="2073"/>
                <a:ext cx="96" cy="4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395" y="1719"/>
              <a:ext cx="228" cy="117"/>
              <a:chOff x="2715" y="1274"/>
              <a:chExt cx="228" cy="117"/>
            </a:xfrm>
            <a:grpFill/>
          </p:grpSpPr>
          <p:sp>
            <p:nvSpPr>
              <p:cNvPr id="1388566" name="Arc 22"/>
              <p:cNvSpPr>
                <a:spLocks/>
              </p:cNvSpPr>
              <p:nvPr/>
            </p:nvSpPr>
            <p:spPr bwMode="auto">
              <a:xfrm rot="9000000">
                <a:off x="2715" y="1280"/>
                <a:ext cx="113" cy="111"/>
              </a:xfrm>
              <a:custGeom>
                <a:avLst/>
                <a:gdLst>
                  <a:gd name="G0" fmla="+- 0 0 0"/>
                  <a:gd name="G1" fmla="+- 21073 0 0"/>
                  <a:gd name="G2" fmla="+- 21600 0 0"/>
                  <a:gd name="T0" fmla="*/ 4744 w 21600"/>
                  <a:gd name="T1" fmla="*/ 0 h 21073"/>
                  <a:gd name="T2" fmla="*/ 21600 w 21600"/>
                  <a:gd name="T3" fmla="*/ 21073 h 21073"/>
                  <a:gd name="T4" fmla="*/ 0 w 21600"/>
                  <a:gd name="T5" fmla="*/ 21073 h 2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073" fill="none" extrusionOk="0">
                    <a:moveTo>
                      <a:pt x="4743" y="0"/>
                    </a:moveTo>
                    <a:cubicBezTo>
                      <a:pt x="14598" y="2218"/>
                      <a:pt x="21600" y="10971"/>
                      <a:pt x="21600" y="21073"/>
                    </a:cubicBezTo>
                  </a:path>
                  <a:path w="21600" h="21073" stroke="0" extrusionOk="0">
                    <a:moveTo>
                      <a:pt x="4743" y="0"/>
                    </a:moveTo>
                    <a:cubicBezTo>
                      <a:pt x="14598" y="2218"/>
                      <a:pt x="21600" y="10971"/>
                      <a:pt x="21600" y="21073"/>
                    </a:cubicBezTo>
                    <a:lnTo>
                      <a:pt x="0" y="21073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8567" name="Arc 23"/>
              <p:cNvSpPr>
                <a:spLocks/>
              </p:cNvSpPr>
              <p:nvPr/>
            </p:nvSpPr>
            <p:spPr bwMode="auto">
              <a:xfrm rot="7200000">
                <a:off x="2833" y="1271"/>
                <a:ext cx="108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647"/>
                  <a:gd name="T1" fmla="*/ 0 h 21600"/>
                  <a:gd name="T2" fmla="*/ 20647 w 20647"/>
                  <a:gd name="T3" fmla="*/ 15253 h 21600"/>
                  <a:gd name="T4" fmla="*/ 0 w 206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47" h="21600" fill="none" extrusionOk="0">
                    <a:moveTo>
                      <a:pt x="-1" y="0"/>
                    </a:moveTo>
                    <a:cubicBezTo>
                      <a:pt x="9484" y="0"/>
                      <a:pt x="17859" y="6187"/>
                      <a:pt x="20646" y="15253"/>
                    </a:cubicBezTo>
                  </a:path>
                  <a:path w="20647" h="21600" stroke="0" extrusionOk="0">
                    <a:moveTo>
                      <a:pt x="-1" y="0"/>
                    </a:moveTo>
                    <a:cubicBezTo>
                      <a:pt x="9484" y="0"/>
                      <a:pt x="17859" y="6187"/>
                      <a:pt x="20646" y="152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205287" y="2940050"/>
            <a:ext cx="671513" cy="336550"/>
            <a:chOff x="4302" y="1779"/>
            <a:chExt cx="423" cy="212"/>
          </a:xfrm>
        </p:grpSpPr>
        <p:sp>
          <p:nvSpPr>
            <p:cNvPr id="1388569" name="Text Box 25"/>
            <p:cNvSpPr txBox="1">
              <a:spLocks noChangeArrowheads="1"/>
            </p:cNvSpPr>
            <p:nvPr/>
          </p:nvSpPr>
          <p:spPr bwMode="auto">
            <a:xfrm>
              <a:off x="4302" y="1779"/>
              <a:ext cx="2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1388570" name="Text Box 26"/>
            <p:cNvSpPr txBox="1">
              <a:spLocks noChangeArrowheads="1"/>
            </p:cNvSpPr>
            <p:nvPr/>
          </p:nvSpPr>
          <p:spPr bwMode="auto">
            <a:xfrm>
              <a:off x="4485" y="1779"/>
              <a:ext cx="2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</p:grpSp>
      <p:pic>
        <p:nvPicPr>
          <p:cNvPr id="1388573" name="Picture 29" descr="gu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649913"/>
            <a:ext cx="838200" cy="779462"/>
          </a:xfrm>
          <a:prstGeom prst="rect">
            <a:avLst/>
          </a:prstGeom>
          <a:noFill/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1905000"/>
            <a:ext cx="3581400" cy="3200400"/>
            <a:chOff x="1448" y="6211"/>
            <a:chExt cx="2280" cy="1454"/>
          </a:xfrm>
        </p:grpSpPr>
        <p:sp>
          <p:nvSpPr>
            <p:cNvPr id="138244" name="Text Box 4"/>
            <p:cNvSpPr txBox="1">
              <a:spLocks noChangeArrowheads="1"/>
            </p:cNvSpPr>
            <p:nvPr/>
          </p:nvSpPr>
          <p:spPr bwMode="auto">
            <a:xfrm>
              <a:off x="2497" y="7395"/>
              <a:ext cx="22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48" y="6211"/>
              <a:ext cx="2280" cy="1300"/>
              <a:chOff x="1448" y="6211"/>
              <a:chExt cx="2280" cy="1300"/>
            </a:xfrm>
          </p:grpSpPr>
          <p:sp>
            <p:nvSpPr>
              <p:cNvPr id="138246" name="Text Box 6"/>
              <p:cNvSpPr txBox="1">
                <a:spLocks noChangeArrowheads="1"/>
              </p:cNvSpPr>
              <p:nvPr/>
            </p:nvSpPr>
            <p:spPr bwMode="auto">
              <a:xfrm>
                <a:off x="1448" y="7273"/>
                <a:ext cx="179" cy="2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1686" y="6211"/>
                <a:ext cx="2042" cy="1290"/>
                <a:chOff x="1686" y="6211"/>
                <a:chExt cx="2042" cy="1290"/>
              </a:xfrm>
            </p:grpSpPr>
            <p:sp>
              <p:nvSpPr>
                <p:cNvPr id="1382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72" y="7255"/>
                  <a:ext cx="156" cy="2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1686" y="6211"/>
                  <a:ext cx="1800" cy="1244"/>
                  <a:chOff x="1686" y="6211"/>
                  <a:chExt cx="1800" cy="1244"/>
                </a:xfrm>
              </p:grpSpPr>
              <p:grpSp>
                <p:nvGrpSpPr>
                  <p:cNvPr id="1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86" y="6487"/>
                    <a:ext cx="1800" cy="968"/>
                    <a:chOff x="1686" y="6487"/>
                    <a:chExt cx="1800" cy="968"/>
                  </a:xfrm>
                </p:grpSpPr>
                <p:grpSp>
                  <p:nvGrpSpPr>
                    <p:cNvPr id="1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6" y="6487"/>
                      <a:ext cx="1800" cy="968"/>
                      <a:chOff x="1686" y="6487"/>
                      <a:chExt cx="1800" cy="968"/>
                    </a:xfrm>
                  </p:grpSpPr>
                  <p:sp>
                    <p:nvSpPr>
                      <p:cNvPr id="138252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86" y="6487"/>
                        <a:ext cx="1800" cy="900"/>
                      </a:xfrm>
                      <a:prstGeom prst="triangle">
                        <a:avLst>
                          <a:gd name="adj" fmla="val 73333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25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28" y="6507"/>
                        <a:ext cx="379" cy="85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254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73" y="7283"/>
                        <a:ext cx="114" cy="1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255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76" y="7282"/>
                        <a:ext cx="114" cy="1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8256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3" y="734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25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6211"/>
                    <a:ext cx="220" cy="2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791200" y="2209800"/>
            <a:ext cx="3482975" cy="2368550"/>
            <a:chOff x="3324" y="5268"/>
            <a:chExt cx="2285" cy="1457"/>
          </a:xfrm>
        </p:grpSpPr>
        <p:sp>
          <p:nvSpPr>
            <p:cNvPr id="138259" name="Text Box 19"/>
            <p:cNvSpPr txBox="1">
              <a:spLocks noChangeArrowheads="1"/>
            </p:cNvSpPr>
            <p:nvPr/>
          </p:nvSpPr>
          <p:spPr bwMode="auto">
            <a:xfrm>
              <a:off x="3324" y="6224"/>
              <a:ext cx="176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3510" y="5268"/>
              <a:ext cx="2099" cy="1457"/>
              <a:chOff x="3510" y="5268"/>
              <a:chExt cx="2099" cy="1457"/>
            </a:xfrm>
          </p:grpSpPr>
          <p:sp>
            <p:nvSpPr>
              <p:cNvPr id="138261" name="Text Box 21"/>
              <p:cNvSpPr txBox="1">
                <a:spLocks noChangeArrowheads="1"/>
              </p:cNvSpPr>
              <p:nvPr/>
            </p:nvSpPr>
            <p:spPr bwMode="auto">
              <a:xfrm>
                <a:off x="4135" y="6511"/>
                <a:ext cx="163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3510" y="5268"/>
                <a:ext cx="2099" cy="1234"/>
                <a:chOff x="3510" y="5268"/>
                <a:chExt cx="2099" cy="1234"/>
              </a:xfrm>
            </p:grpSpPr>
            <p:sp>
              <p:nvSpPr>
                <p:cNvPr id="1382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389" y="6288"/>
                  <a:ext cx="220" cy="2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oup 24"/>
                <p:cNvGrpSpPr>
                  <a:grpSpLocks/>
                </p:cNvGrpSpPr>
                <p:nvPr/>
              </p:nvGrpSpPr>
              <p:grpSpPr bwMode="auto">
                <a:xfrm>
                  <a:off x="3510" y="5268"/>
                  <a:ext cx="1800" cy="1126"/>
                  <a:chOff x="3510" y="5268"/>
                  <a:chExt cx="1800" cy="1126"/>
                </a:xfrm>
              </p:grpSpPr>
              <p:sp>
                <p:nvSpPr>
                  <p:cNvPr id="13826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4" y="5268"/>
                    <a:ext cx="228" cy="1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510" y="5465"/>
                    <a:ext cx="1800" cy="929"/>
                    <a:chOff x="3510" y="5465"/>
                    <a:chExt cx="1800" cy="929"/>
                  </a:xfrm>
                </p:grpSpPr>
                <p:sp>
                  <p:nvSpPr>
                    <p:cNvPr id="138267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0" y="5467"/>
                      <a:ext cx="1800" cy="900"/>
                    </a:xfrm>
                    <a:prstGeom prst="triangle">
                      <a:avLst>
                        <a:gd name="adj" fmla="val 7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268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4" y="5465"/>
                      <a:ext cx="635" cy="9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26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7" y="633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8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77407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SGK-Tr79: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 giác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GM, EN, FP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EFG.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00077"/>
            <a:ext cx="3886200" cy="5902349"/>
          </a:xfrm>
          <a:prstGeom prst="rect">
            <a:avLst/>
          </a:prstGeom>
          <a:noFill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3766184" cy="52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1199</Words>
  <Application>Microsoft Office PowerPoint</Application>
  <PresentationFormat>On-screen Show (4:3)</PresentationFormat>
  <Paragraphs>313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3 - Sgk/Tr83   Cho tam giác ABC cân tại A, tia phân giác của các góc B và C cắt nhau tại M. Tia AM cắt tia BC tại H. C/m: H là trung điểm của BC. </vt:lpstr>
      <vt:lpstr>PowerPoint Presentation</vt:lpstr>
      <vt:lpstr>Bài 4 – SGK/Tr83: </vt:lpstr>
      <vt:lpstr>Bài 6 – SGK/Tr83: 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2022-09-02T03:42:00Z</dcterms:created>
  <dcterms:modified xsi:type="dcterms:W3CDTF">2022-09-02T03:42:02Z</dcterms:modified>
</cp:coreProperties>
</file>