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  <p:sldMasterId id="2147483672" r:id="rId3"/>
    <p:sldMasterId id="2147483686" r:id="rId4"/>
  </p:sldMasterIdLst>
  <p:sldIdLst>
    <p:sldId id="282" r:id="rId5"/>
    <p:sldId id="283" r:id="rId6"/>
    <p:sldId id="284" r:id="rId7"/>
    <p:sldId id="285" r:id="rId8"/>
    <p:sldId id="257" r:id="rId9"/>
    <p:sldId id="256" r:id="rId10"/>
    <p:sldId id="258" r:id="rId11"/>
    <p:sldId id="259" r:id="rId12"/>
    <p:sldId id="260" r:id="rId13"/>
    <p:sldId id="261" r:id="rId14"/>
    <p:sldId id="262" r:id="rId15"/>
    <p:sldId id="263" r:id="rId16"/>
    <p:sldId id="265" r:id="rId17"/>
    <p:sldId id="266" r:id="rId18"/>
    <p:sldId id="268" r:id="rId19"/>
    <p:sldId id="269" r:id="rId20"/>
    <p:sldId id="267" r:id="rId21"/>
    <p:sldId id="270" r:id="rId22"/>
    <p:sldId id="271" r:id="rId23"/>
    <p:sldId id="272" r:id="rId24"/>
    <p:sldId id="273" r:id="rId25"/>
    <p:sldId id="274" r:id="rId26"/>
    <p:sldId id="276" r:id="rId27"/>
    <p:sldId id="275" r:id="rId28"/>
    <p:sldId id="278" r:id="rId29"/>
    <p:sldId id="277" r:id="rId30"/>
    <p:sldId id="279" r:id="rId31"/>
    <p:sldId id="280" r:id="rId32"/>
    <p:sldId id="28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33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74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02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0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9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39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46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0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28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79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73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A026D-5155-4411-A095-EE8A8D92F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ED98-F7AE-4B9B-9E71-D9EE7C5BB7B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00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04373-27C8-4744-B552-26724315BE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95-7D05-4D3C-BC7D-4DCCFFB107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66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AB41FF-7D32-46D6-937C-F532D77E1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AAC5-5D4A-493D-A8C4-C0536BD8B10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46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1E94E-D7C1-4CE2-BC21-8F9D57E61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296F-68F0-498B-97F3-34F3BA99523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16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6385C-8D0E-4458-BBCC-AA41E082FF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8E3F-5227-48A1-B09A-0F68F081EFDB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42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CEEF6-EA97-4984-97DD-4D3F866806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D901-D1DC-43EE-9D87-40E076DB745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8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21A5D-E4FF-4911-AE10-90CD2D1C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45A5-4FE3-44AE-AD49-43BA1CA6FC73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7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135ED-5E04-4331-88C4-572EB8A446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A344-01BD-4FDD-88B8-F3ABCC39118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89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BD724A-9F60-4923-8496-E99A68EB6F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84B0-ED62-42A5-866E-DB98F94DEB6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37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3B406-2E82-4D5D-B903-994E3A8823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D4A6-672C-45D9-B2CC-760954BE1822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57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5B89D-1A3F-4A70-BA56-E7DF8269C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4204-0419-4229-B2C4-64FD79D41F3B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34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1972"/>
            <a:ext cx="12192000" cy="7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551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87674F70-2DD0-492D-826F-54F56AD2C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5A535-6320-418C-9600-AEFAF11C15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678F6A13-3AE9-451A-BBB3-89F6B638E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B1EA32F1-DB05-4C2E-B7DD-45C279EAE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777F4-EB74-4B71-91C2-7A559086A21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62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308967" y="1775267"/>
            <a:ext cx="5574000" cy="23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9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446667" y="4343401"/>
            <a:ext cx="3298400" cy="6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325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343767" y="2593791"/>
            <a:ext cx="6047600" cy="1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94733" y="3493817"/>
            <a:ext cx="3896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9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7333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74628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228000" y="378144"/>
            <a:ext cx="57360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3784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 flipH="1">
            <a:off x="728767" y="3357633"/>
            <a:ext cx="10734400" cy="25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228000" y="378144"/>
            <a:ext cx="57360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98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833367" y="47377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833367" y="1774920"/>
            <a:ext cx="4500400" cy="1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539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ctrTitle"/>
          </p:nvPr>
        </p:nvSpPr>
        <p:spPr>
          <a:xfrm flipH="1">
            <a:off x="1031000" y="2314295"/>
            <a:ext cx="3338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ubTitle" idx="1"/>
          </p:nvPr>
        </p:nvSpPr>
        <p:spPr>
          <a:xfrm flipH="1">
            <a:off x="1031000" y="2991928"/>
            <a:ext cx="33388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title" idx="2" hasCustomPrompt="1"/>
          </p:nvPr>
        </p:nvSpPr>
        <p:spPr>
          <a:xfrm>
            <a:off x="2347632" y="1651468"/>
            <a:ext cx="705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2"/>
          <p:cNvSpPr txBox="1">
            <a:spLocks noGrp="1"/>
          </p:cNvSpPr>
          <p:nvPr>
            <p:ph type="ctrTitle" idx="3"/>
          </p:nvPr>
        </p:nvSpPr>
        <p:spPr>
          <a:xfrm flipH="1">
            <a:off x="4506201" y="2314385"/>
            <a:ext cx="31796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ubTitle" idx="4"/>
          </p:nvPr>
        </p:nvSpPr>
        <p:spPr>
          <a:xfrm flipH="1">
            <a:off x="4369800" y="2991932"/>
            <a:ext cx="34524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title" idx="5" hasCustomPrompt="1"/>
          </p:nvPr>
        </p:nvSpPr>
        <p:spPr>
          <a:xfrm>
            <a:off x="5464399" y="1651483"/>
            <a:ext cx="12632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ctrTitle" idx="6"/>
          </p:nvPr>
        </p:nvSpPr>
        <p:spPr>
          <a:xfrm flipH="1">
            <a:off x="7723616" y="2322796"/>
            <a:ext cx="327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ubTitle" idx="7"/>
          </p:nvPr>
        </p:nvSpPr>
        <p:spPr>
          <a:xfrm flipH="1">
            <a:off x="7632817" y="2991920"/>
            <a:ext cx="34524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 idx="8" hasCustomPrompt="1"/>
          </p:nvPr>
        </p:nvSpPr>
        <p:spPr>
          <a:xfrm>
            <a:off x="8656816" y="1652093"/>
            <a:ext cx="1404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>
            <a:spLocks noGrp="1"/>
          </p:cNvSpPr>
          <p:nvPr>
            <p:ph type="ctrTitle" idx="9"/>
          </p:nvPr>
        </p:nvSpPr>
        <p:spPr>
          <a:xfrm flipH="1">
            <a:off x="2723141" y="4543985"/>
            <a:ext cx="327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ubTitle" idx="13"/>
          </p:nvPr>
        </p:nvSpPr>
        <p:spPr>
          <a:xfrm flipH="1">
            <a:off x="2723141" y="5225021"/>
            <a:ext cx="3270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 idx="14" hasCustomPrompt="1"/>
          </p:nvPr>
        </p:nvSpPr>
        <p:spPr>
          <a:xfrm>
            <a:off x="3726941" y="3870779"/>
            <a:ext cx="12632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>
            <a:spLocks noGrp="1"/>
          </p:cNvSpPr>
          <p:nvPr>
            <p:ph type="ctrTitle" idx="15"/>
          </p:nvPr>
        </p:nvSpPr>
        <p:spPr>
          <a:xfrm flipH="1">
            <a:off x="6094861" y="4543985"/>
            <a:ext cx="327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6"/>
          </p:nvPr>
        </p:nvSpPr>
        <p:spPr>
          <a:xfrm flipH="1">
            <a:off x="6140461" y="5225021"/>
            <a:ext cx="3179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title" idx="17" hasCustomPrompt="1"/>
          </p:nvPr>
        </p:nvSpPr>
        <p:spPr>
          <a:xfrm>
            <a:off x="7098661" y="3870779"/>
            <a:ext cx="12632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2"/>
          <p:cNvSpPr txBox="1">
            <a:spLocks noGrp="1"/>
          </p:cNvSpPr>
          <p:nvPr>
            <p:ph type="title" idx="18"/>
          </p:nvPr>
        </p:nvSpPr>
        <p:spPr>
          <a:xfrm>
            <a:off x="3228000" y="378144"/>
            <a:ext cx="57360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1713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 flipH="1">
            <a:off x="8736573" y="268114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 flipH="1">
            <a:off x="8630275" y="3297433"/>
            <a:ext cx="22932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2"/>
          </p:nvPr>
        </p:nvSpPr>
        <p:spPr>
          <a:xfrm flipH="1">
            <a:off x="5055599" y="3284771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3"/>
          </p:nvPr>
        </p:nvSpPr>
        <p:spPr>
          <a:xfrm flipH="1">
            <a:off x="5055599" y="3917895"/>
            <a:ext cx="2080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ctrTitle" idx="4"/>
          </p:nvPr>
        </p:nvSpPr>
        <p:spPr>
          <a:xfrm flipH="1">
            <a:off x="1428799" y="268114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5"/>
          </p:nvPr>
        </p:nvSpPr>
        <p:spPr>
          <a:xfrm flipH="1">
            <a:off x="1428800" y="3297433"/>
            <a:ext cx="2080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6"/>
          </p:nvPr>
        </p:nvSpPr>
        <p:spPr>
          <a:xfrm>
            <a:off x="3228000" y="378144"/>
            <a:ext cx="57360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994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Header 2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ctrTitle"/>
          </p:nvPr>
        </p:nvSpPr>
        <p:spPr>
          <a:xfrm flipH="1">
            <a:off x="816100" y="2508941"/>
            <a:ext cx="5577200" cy="14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1"/>
          </p:nvPr>
        </p:nvSpPr>
        <p:spPr>
          <a:xfrm flipH="1">
            <a:off x="816100" y="3782859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507601" y="3304533"/>
            <a:ext cx="17492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55337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Header 5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3635800" y="3862985"/>
            <a:ext cx="49204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4389400" y="4651147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602200" y="1801795"/>
            <a:ext cx="2987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7333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03431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970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2978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04373-27C8-4744-B552-26724315BEDF}" type="datetimeFigureOut">
              <a:rPr lang="en-US" smtClean="0">
                <a:solidFill>
                  <a:srgbClr val="383536"/>
                </a:solidFill>
              </a:rPr>
              <a:pPr>
                <a:defRPr/>
              </a:pPr>
              <a:t>8/16/2022</a:t>
            </a:fld>
            <a:endParaRPr lang="en-US">
              <a:solidFill>
                <a:srgbClr val="3835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835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95-7D05-4D3C-BC7D-4DCCFFB107EC}" type="slidenum">
              <a:rPr lang="en-US" altLang="en-US" smtClean="0">
                <a:solidFill>
                  <a:srgbClr val="383536"/>
                </a:solidFill>
              </a:rPr>
              <a:pPr/>
              <a:t>‹#›</a:t>
            </a:fld>
            <a:endParaRPr lang="en-US" altLang="en-US">
              <a:solidFill>
                <a:srgbClr val="3835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4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7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4135ED-5E04-4331-88C4-572EB8A446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0A344-01BD-4FDD-88B8-F3ABCC39118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0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9310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jpg"/><Relationship Id="rId10" Type="http://schemas.microsoft.com/office/2007/relationships/hdphoto" Target="../media/hdphoto2.wdp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655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62401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3" name="Loonbo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38051" y="6151880"/>
            <a:ext cx="812800" cy="731520"/>
          </a:xfrm>
          <a:prstGeom prst="rect">
            <a:avLst/>
          </a:prstGeom>
        </p:spPr>
      </p:pic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9201" y="327406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3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055" y="1125855"/>
            <a:ext cx="11057890" cy="35991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94030" y="429895"/>
            <a:ext cx="11176635" cy="6000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1D41D5"/>
                </a:solidFill>
              </a:rPr>
              <a:t>3. </a:t>
            </a:r>
            <a:r>
              <a:rPr lang="en-US" sz="3200" b="1" dirty="0" err="1">
                <a:solidFill>
                  <a:srgbClr val="1D41D5"/>
                </a:solidFill>
              </a:rPr>
              <a:t>Hóa</a:t>
            </a:r>
            <a:r>
              <a:rPr lang="en-US" sz="3200" b="1" dirty="0">
                <a:solidFill>
                  <a:srgbClr val="1D41D5"/>
                </a:solidFill>
              </a:rPr>
              <a:t> </a:t>
            </a:r>
            <a:r>
              <a:rPr lang="en-US" sz="3200" b="1" dirty="0" err="1">
                <a:solidFill>
                  <a:srgbClr val="1D41D5"/>
                </a:solidFill>
              </a:rPr>
              <a:t>chất</a:t>
            </a:r>
            <a:endParaRPr lang="en-US" sz="3200" b="1" dirty="0">
              <a:solidFill>
                <a:srgbClr val="1D41D5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/>
              <a:t>- Dung </a:t>
            </a:r>
            <a:r>
              <a:rPr lang="en-US" sz="3200" b="1" dirty="0" err="1"/>
              <a:t>dịch</a:t>
            </a:r>
            <a:r>
              <a:rPr lang="en-US" sz="3200" b="1" dirty="0"/>
              <a:t> iodine 1% (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thuốc</a:t>
            </a:r>
            <a:r>
              <a:rPr lang="en-US" sz="3200" b="1" dirty="0"/>
              <a:t> </a:t>
            </a:r>
            <a:r>
              <a:rPr lang="en-US" sz="3200" b="1" dirty="0" err="1"/>
              <a:t>thử</a:t>
            </a:r>
            <a:r>
              <a:rPr lang="en-US" sz="3200" b="1" dirty="0"/>
              <a:t> </a:t>
            </a:r>
            <a:r>
              <a:rPr lang="en-US" sz="3200" b="1" dirty="0" err="1"/>
              <a:t>nhận</a:t>
            </a:r>
            <a:r>
              <a:rPr lang="en-US" sz="3200" b="1" dirty="0"/>
              <a:t> </a:t>
            </a:r>
            <a:r>
              <a:rPr lang="en-US" sz="3200" b="1" dirty="0" err="1"/>
              <a:t>biết</a:t>
            </a:r>
            <a:r>
              <a:rPr lang="en-US" sz="3200" b="1" dirty="0"/>
              <a:t> </a:t>
            </a:r>
            <a:r>
              <a:rPr lang="en-US" sz="3200" b="1" dirty="0" err="1"/>
              <a:t>tinh</a:t>
            </a:r>
            <a:r>
              <a:rPr lang="en-US" sz="3200" b="1" dirty="0"/>
              <a:t> </a:t>
            </a:r>
            <a:r>
              <a:rPr lang="en-US" sz="3200" b="1" dirty="0" err="1"/>
              <a:t>bột</a:t>
            </a:r>
            <a:r>
              <a:rPr lang="en-US" sz="3200" b="1" dirty="0"/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/>
              <a:t>- Ethanol 70%.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/>
              <a:t>- </a:t>
            </a:r>
            <a:r>
              <a:rPr lang="en-US" sz="3200" b="1" dirty="0" err="1"/>
              <a:t>Nước</a:t>
            </a:r>
            <a:r>
              <a:rPr lang="en-US" sz="3200" b="1" dirty="0"/>
              <a:t> </a:t>
            </a:r>
            <a:r>
              <a:rPr lang="en-US" sz="3200" b="1" dirty="0" err="1"/>
              <a:t>cất</a:t>
            </a:r>
            <a:r>
              <a:rPr lang="en-US" sz="3200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/>
              <a:t>- </a:t>
            </a:r>
            <a:r>
              <a:rPr lang="en-US" sz="3200" b="1" dirty="0" err="1"/>
              <a:t>Nước</a:t>
            </a:r>
            <a:r>
              <a:rPr lang="en-US" sz="3200" b="1" dirty="0"/>
              <a:t> </a:t>
            </a:r>
            <a:r>
              <a:rPr lang="en-US" sz="3200" b="1" dirty="0" err="1"/>
              <a:t>vôi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(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khả</a:t>
            </a:r>
            <a:r>
              <a:rPr lang="en-US" sz="3200" b="1" dirty="0"/>
              <a:t> </a:t>
            </a:r>
            <a:r>
              <a:rPr lang="en-US" sz="3200" b="1" dirty="0" err="1"/>
              <a:t>năng</a:t>
            </a:r>
            <a:r>
              <a:rPr lang="en-US" sz="3200" b="1" dirty="0"/>
              <a:t> </a:t>
            </a:r>
            <a:r>
              <a:rPr lang="en-US" sz="3200" b="1" dirty="0" err="1"/>
              <a:t>hút</a:t>
            </a:r>
            <a:r>
              <a:rPr lang="en-US" sz="3200" b="1" dirty="0"/>
              <a:t> </a:t>
            </a:r>
            <a:r>
              <a:rPr lang="en-US" sz="3200" b="1" dirty="0" err="1"/>
              <a:t>khí</a:t>
            </a:r>
            <a:r>
              <a:rPr lang="en-US" sz="3200" b="1" dirty="0"/>
              <a:t> carbon dioxide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khí</a:t>
            </a:r>
            <a:r>
              <a:rPr lang="en-US" sz="3200" b="1" dirty="0"/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3200" b="1" i="1" dirty="0" err="1">
                <a:solidFill>
                  <a:srgbClr val="1D41D5"/>
                </a:solidFill>
              </a:rPr>
              <a:t>Lưu</a:t>
            </a:r>
            <a:r>
              <a:rPr lang="en-US" sz="3200" b="1" i="1" dirty="0">
                <a:solidFill>
                  <a:srgbClr val="1D41D5"/>
                </a:solidFill>
              </a:rPr>
              <a:t> ý: </a:t>
            </a:r>
            <a:r>
              <a:rPr lang="en-US" sz="3200" b="1" dirty="0" err="1">
                <a:solidFill>
                  <a:srgbClr val="FF0000"/>
                </a:solidFill>
              </a:rPr>
              <a:t>Đặc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biệt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cẩn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nghiệm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dụng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cụ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thủy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lửa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11810" y="210820"/>
            <a:ext cx="113792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bước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hành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1D41D5"/>
                </a:solidFill>
              </a:rPr>
              <a:t>1. </a:t>
            </a:r>
            <a:r>
              <a:rPr lang="en-US" sz="3200" b="1" dirty="0" err="1">
                <a:solidFill>
                  <a:srgbClr val="1D41D5"/>
                </a:solidFill>
              </a:rPr>
              <a:t>Thí</a:t>
            </a:r>
            <a:r>
              <a:rPr lang="en-US" sz="3200" b="1" dirty="0">
                <a:solidFill>
                  <a:srgbClr val="1D41D5"/>
                </a:solidFill>
              </a:rPr>
              <a:t> </a:t>
            </a:r>
            <a:r>
              <a:rPr lang="en-US" sz="3200" b="1" dirty="0" err="1">
                <a:solidFill>
                  <a:srgbClr val="1D41D5"/>
                </a:solidFill>
              </a:rPr>
              <a:t>nghiệm</a:t>
            </a:r>
            <a:r>
              <a:rPr lang="en-US" sz="3200" b="1" dirty="0">
                <a:solidFill>
                  <a:srgbClr val="1D41D5"/>
                </a:solidFill>
              </a:rPr>
              <a:t> </a:t>
            </a:r>
            <a:r>
              <a:rPr lang="en-US" sz="3200" b="1" dirty="0" err="1">
                <a:solidFill>
                  <a:srgbClr val="1D41D5"/>
                </a:solidFill>
              </a:rPr>
              <a:t>phát</a:t>
            </a:r>
            <a:r>
              <a:rPr lang="en-US" sz="3200" b="1" dirty="0">
                <a:solidFill>
                  <a:srgbClr val="1D41D5"/>
                </a:solidFill>
              </a:rPr>
              <a:t> </a:t>
            </a:r>
            <a:r>
              <a:rPr lang="en-US" sz="3200" b="1" dirty="0" err="1">
                <a:solidFill>
                  <a:srgbClr val="1D41D5"/>
                </a:solidFill>
              </a:rPr>
              <a:t>hiện</a:t>
            </a:r>
            <a:r>
              <a:rPr lang="en-US" sz="3200" b="1" dirty="0">
                <a:solidFill>
                  <a:srgbClr val="1D41D5"/>
                </a:solidFill>
              </a:rPr>
              <a:t> </a:t>
            </a:r>
            <a:r>
              <a:rPr lang="en-US" sz="3200" b="1" dirty="0" err="1">
                <a:solidFill>
                  <a:srgbClr val="1D41D5"/>
                </a:solidFill>
              </a:rPr>
              <a:t>tinh</a:t>
            </a:r>
            <a:r>
              <a:rPr lang="en-US" sz="3200" b="1" dirty="0">
                <a:solidFill>
                  <a:srgbClr val="1D41D5"/>
                </a:solidFill>
              </a:rPr>
              <a:t> </a:t>
            </a:r>
            <a:r>
              <a:rPr lang="en-US" sz="3200" b="1" dirty="0" err="1">
                <a:solidFill>
                  <a:srgbClr val="1D41D5"/>
                </a:solidFill>
              </a:rPr>
              <a:t>bột</a:t>
            </a:r>
            <a:r>
              <a:rPr lang="en-US" sz="3200" b="1" dirty="0">
                <a:solidFill>
                  <a:srgbClr val="1D41D5"/>
                </a:solidFill>
              </a:rPr>
              <a:t> </a:t>
            </a:r>
            <a:r>
              <a:rPr lang="en-US" sz="3200" b="1" dirty="0" err="1">
                <a:solidFill>
                  <a:srgbClr val="1D41D5"/>
                </a:solidFill>
              </a:rPr>
              <a:t>trong</a:t>
            </a:r>
            <a:r>
              <a:rPr lang="en-US" sz="3200" b="1" dirty="0">
                <a:solidFill>
                  <a:srgbClr val="1D41D5"/>
                </a:solidFill>
              </a:rPr>
              <a:t> </a:t>
            </a:r>
            <a:r>
              <a:rPr lang="en-US" sz="3200" b="1" dirty="0" err="1">
                <a:solidFill>
                  <a:srgbClr val="1D41D5"/>
                </a:solidFill>
              </a:rPr>
              <a:t>lá</a:t>
            </a:r>
            <a:r>
              <a:rPr lang="en-US" sz="3200" b="1" dirty="0">
                <a:solidFill>
                  <a:srgbClr val="1D41D5"/>
                </a:solidFill>
              </a:rPr>
              <a:t> </a:t>
            </a:r>
            <a:r>
              <a:rPr lang="en-US" sz="3200" b="1" dirty="0" err="1">
                <a:solidFill>
                  <a:srgbClr val="1D41D5"/>
                </a:solidFill>
              </a:rPr>
              <a:t>cây</a:t>
            </a:r>
            <a:endParaRPr lang="en-US" sz="3200" b="1" dirty="0">
              <a:solidFill>
                <a:srgbClr val="1D41D5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75310" y="1983105"/>
            <a:ext cx="521589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 err="1">
                <a:solidFill>
                  <a:srgbClr val="1D41D5"/>
                </a:solidFill>
              </a:rPr>
              <a:t>Bước</a:t>
            </a:r>
            <a:r>
              <a:rPr lang="en-US" sz="3200" b="1" dirty="0">
                <a:solidFill>
                  <a:srgbClr val="1D41D5"/>
                </a:solidFill>
              </a:rPr>
              <a:t> 1. </a:t>
            </a:r>
            <a:r>
              <a:rPr lang="en-US" sz="3200" b="1" dirty="0" err="1"/>
              <a:t>Lấy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chậu</a:t>
            </a:r>
            <a:r>
              <a:rPr lang="en-US" sz="3200" b="1" dirty="0"/>
              <a:t> </a:t>
            </a:r>
            <a:r>
              <a:rPr lang="en-US" sz="3200" b="1" dirty="0" err="1"/>
              <a:t>trồng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khoai</a:t>
            </a:r>
            <a:r>
              <a:rPr lang="en-US" sz="3200" b="1" dirty="0"/>
              <a:t> </a:t>
            </a:r>
            <a:r>
              <a:rPr lang="en-US" sz="3200" b="1" dirty="0" err="1"/>
              <a:t>lang</a:t>
            </a:r>
            <a:r>
              <a:rPr lang="en-US" sz="3200" b="1" dirty="0"/>
              <a:t>,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chỗ</a:t>
            </a:r>
            <a:r>
              <a:rPr lang="en-US" sz="3200" b="1" dirty="0"/>
              <a:t> </a:t>
            </a:r>
            <a:r>
              <a:rPr lang="en-US" sz="3200" b="1" dirty="0" err="1"/>
              <a:t>tối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ngày</a:t>
            </a:r>
            <a:r>
              <a:rPr lang="en-US" sz="3200" b="1" dirty="0"/>
              <a:t>. </a:t>
            </a:r>
            <a:r>
              <a:rPr lang="en-US" sz="3200" b="1" dirty="0" err="1"/>
              <a:t>Dùng</a:t>
            </a:r>
            <a:r>
              <a:rPr lang="en-US" sz="3200" b="1" dirty="0"/>
              <a:t> </a:t>
            </a:r>
            <a:r>
              <a:rPr lang="en-US" sz="3200" b="1" dirty="0" err="1"/>
              <a:t>băng</a:t>
            </a:r>
            <a:r>
              <a:rPr lang="en-US" sz="3200" b="1" dirty="0"/>
              <a:t> </a:t>
            </a:r>
            <a:r>
              <a:rPr lang="en-US" sz="3200" b="1" dirty="0" err="1"/>
              <a:t>giấy</a:t>
            </a:r>
            <a:r>
              <a:rPr lang="en-US" sz="3200" b="1" dirty="0"/>
              <a:t> </a:t>
            </a:r>
            <a:r>
              <a:rPr lang="en-US" sz="3200" b="1" dirty="0" err="1"/>
              <a:t>đen</a:t>
            </a:r>
            <a:r>
              <a:rPr lang="en-US" sz="3200" b="1" dirty="0"/>
              <a:t> </a:t>
            </a:r>
            <a:r>
              <a:rPr lang="en-US" sz="3200" b="1" dirty="0" err="1"/>
              <a:t>bịt</a:t>
            </a:r>
            <a:r>
              <a:rPr lang="en-US" sz="3200" b="1" dirty="0"/>
              <a:t> </a:t>
            </a:r>
            <a:r>
              <a:rPr lang="en-US" sz="3200" b="1" dirty="0" err="1"/>
              <a:t>kín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phần</a:t>
            </a:r>
            <a:r>
              <a:rPr lang="en-US" sz="3200" b="1" dirty="0"/>
              <a:t> ở </a:t>
            </a:r>
            <a:r>
              <a:rPr lang="en-US" sz="3200" b="1" dirty="0" err="1"/>
              <a:t>cả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chiếc</a:t>
            </a:r>
            <a:r>
              <a:rPr lang="en-US" sz="3200" b="1" dirty="0"/>
              <a:t> </a:t>
            </a:r>
            <a:r>
              <a:rPr lang="en-US" sz="3200" b="1" dirty="0" err="1"/>
              <a:t>lá</a:t>
            </a:r>
            <a:r>
              <a:rPr lang="en-US" sz="3200" b="1" dirty="0"/>
              <a:t>. </a:t>
            </a:r>
            <a:r>
              <a:rPr lang="en-US" sz="3200" b="1" dirty="0" err="1"/>
              <a:t>Đem</a:t>
            </a:r>
            <a:r>
              <a:rPr lang="en-US" sz="3200" b="1" dirty="0"/>
              <a:t> </a:t>
            </a:r>
            <a:r>
              <a:rPr lang="en-US" sz="3200" b="1" dirty="0" err="1"/>
              <a:t>chậu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 </a:t>
            </a:r>
            <a:r>
              <a:rPr lang="en-US" sz="3200" b="1" dirty="0" err="1"/>
              <a:t>ra</a:t>
            </a:r>
            <a:r>
              <a:rPr lang="en-US" sz="3200" b="1" dirty="0"/>
              <a:t> </a:t>
            </a:r>
            <a:r>
              <a:rPr lang="en-US" sz="3200" b="1" dirty="0" err="1"/>
              <a:t>đặt</a:t>
            </a:r>
            <a:r>
              <a:rPr lang="en-US" sz="3200" b="1" dirty="0"/>
              <a:t> ở </a:t>
            </a:r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sáng</a:t>
            </a:r>
            <a:r>
              <a:rPr lang="en-US" sz="3200" b="1" dirty="0"/>
              <a:t> </a:t>
            </a:r>
            <a:r>
              <a:rPr lang="en-US" sz="3200" b="1" dirty="0" err="1"/>
              <a:t>khoảng</a:t>
            </a:r>
            <a:r>
              <a:rPr lang="en-US" sz="3200" b="1" dirty="0"/>
              <a:t> 4 - 6 </a:t>
            </a:r>
            <a:r>
              <a:rPr lang="en-US" sz="3200" b="1" dirty="0" err="1"/>
              <a:t>giờ</a:t>
            </a:r>
            <a:r>
              <a:rPr lang="en-US" sz="3200" b="1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545" y="1534160"/>
            <a:ext cx="6098540" cy="486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246380" y="252095"/>
            <a:ext cx="1146937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 err="1">
                <a:solidFill>
                  <a:srgbClr val="1D41D5"/>
                </a:solidFill>
              </a:rPr>
              <a:t>Bước</a:t>
            </a:r>
            <a:r>
              <a:rPr lang="en-US" sz="3200" b="1" dirty="0">
                <a:solidFill>
                  <a:srgbClr val="1D41D5"/>
                </a:solidFill>
              </a:rPr>
              <a:t> 2.</a:t>
            </a:r>
            <a:r>
              <a:rPr lang="en-US" sz="3200" b="1" dirty="0"/>
              <a:t> </a:t>
            </a:r>
            <a:r>
              <a:rPr lang="en-US" sz="3200" b="1" dirty="0" err="1"/>
              <a:t>Ngắt</a:t>
            </a:r>
            <a:r>
              <a:rPr lang="en-US" sz="3200" b="1" dirty="0"/>
              <a:t> </a:t>
            </a:r>
            <a:r>
              <a:rPr lang="en-US" sz="3200" b="1" dirty="0" err="1"/>
              <a:t>chiếc</a:t>
            </a:r>
            <a:r>
              <a:rPr lang="en-US" sz="3200" b="1" dirty="0"/>
              <a:t> </a:t>
            </a:r>
            <a:r>
              <a:rPr lang="en-US" sz="3200" b="1" dirty="0" err="1"/>
              <a:t>lá</a:t>
            </a:r>
            <a:r>
              <a:rPr lang="en-US" sz="3200" b="1" dirty="0"/>
              <a:t>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bịt</a:t>
            </a:r>
            <a:r>
              <a:rPr lang="en-US" sz="3200" b="1" dirty="0"/>
              <a:t> </a:t>
            </a:r>
            <a:r>
              <a:rPr lang="en-US" sz="3200" b="1" dirty="0" err="1"/>
              <a:t>băng</a:t>
            </a:r>
            <a:r>
              <a:rPr lang="en-US" sz="3200" b="1" dirty="0"/>
              <a:t> </a:t>
            </a:r>
            <a:r>
              <a:rPr lang="en-US" sz="3200" b="1" dirty="0" err="1"/>
              <a:t>giấy</a:t>
            </a:r>
            <a:r>
              <a:rPr lang="en-US" sz="3200" b="1" dirty="0"/>
              <a:t> </a:t>
            </a:r>
            <a:r>
              <a:rPr lang="en-US" sz="3200" b="1" dirty="0" err="1"/>
              <a:t>đen</a:t>
            </a:r>
            <a:r>
              <a:rPr lang="en-US" sz="3200" b="1" dirty="0"/>
              <a:t>. </a:t>
            </a:r>
            <a:r>
              <a:rPr lang="en-US" sz="3200" b="1" dirty="0" err="1"/>
              <a:t>Gỡ</a:t>
            </a:r>
            <a:r>
              <a:rPr lang="en-US" sz="3200" b="1" dirty="0"/>
              <a:t> </a:t>
            </a:r>
            <a:r>
              <a:rPr lang="en-US" sz="3200" b="1" dirty="0" err="1"/>
              <a:t>bỏ</a:t>
            </a:r>
            <a:r>
              <a:rPr lang="en-US" sz="3200" b="1" dirty="0"/>
              <a:t> </a:t>
            </a:r>
            <a:r>
              <a:rPr lang="en-US" sz="3200" b="1" dirty="0" err="1"/>
              <a:t>băng</a:t>
            </a:r>
            <a:r>
              <a:rPr lang="en-US" sz="3200" b="1" dirty="0"/>
              <a:t> </a:t>
            </a:r>
            <a:r>
              <a:rPr lang="en-US" sz="3200" b="1" dirty="0" err="1"/>
              <a:t>giấy</a:t>
            </a:r>
            <a:r>
              <a:rPr lang="en-US" sz="3200" b="1" dirty="0"/>
              <a:t> </a:t>
            </a:r>
            <a:r>
              <a:rPr lang="en-US" sz="3200" b="1" dirty="0" err="1"/>
              <a:t>đen</a:t>
            </a:r>
            <a:r>
              <a:rPr lang="en-US" sz="3200" b="1" dirty="0"/>
              <a:t> </a:t>
            </a:r>
            <a:r>
              <a:rPr lang="en-US" sz="3200" b="1" dirty="0" err="1"/>
              <a:t>trên</a:t>
            </a:r>
            <a:r>
              <a:rPr lang="en-US" sz="3200" b="1" dirty="0"/>
              <a:t> </a:t>
            </a:r>
            <a:r>
              <a:rPr lang="en-US" sz="3200" b="1" dirty="0" err="1"/>
              <a:t>bề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lá</a:t>
            </a:r>
            <a:r>
              <a:rPr lang="en-US" sz="3200" b="1" dirty="0"/>
              <a:t>. Cho </a:t>
            </a:r>
            <a:r>
              <a:rPr lang="en-US" sz="3200" b="1" dirty="0" err="1"/>
              <a:t>lá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ống</a:t>
            </a:r>
            <a:r>
              <a:rPr lang="en-US" sz="3200" b="1" dirty="0"/>
              <a:t> </a:t>
            </a:r>
            <a:r>
              <a:rPr lang="en-US" sz="3200" b="1" dirty="0" err="1"/>
              <a:t>nghiệm</a:t>
            </a:r>
            <a:r>
              <a:rPr lang="en-US" sz="3200" b="1" dirty="0"/>
              <a:t> </a:t>
            </a:r>
            <a:r>
              <a:rPr lang="en-US" sz="3200" b="1" dirty="0" err="1"/>
              <a:t>đựng</a:t>
            </a:r>
            <a:r>
              <a:rPr lang="en-US" sz="3200" b="1" dirty="0"/>
              <a:t> ethanol 70%. </a:t>
            </a:r>
            <a:r>
              <a:rPr lang="en-US" sz="3200" b="1" dirty="0" err="1"/>
              <a:t>Đặt</a:t>
            </a:r>
            <a:r>
              <a:rPr lang="en-US" sz="3200" b="1" dirty="0"/>
              <a:t> </a:t>
            </a:r>
            <a:r>
              <a:rPr lang="en-US" sz="3200" b="1" dirty="0" err="1"/>
              <a:t>ống</a:t>
            </a:r>
            <a:r>
              <a:rPr lang="en-US" sz="3200" b="1" dirty="0"/>
              <a:t> </a:t>
            </a:r>
            <a:r>
              <a:rPr lang="en-US" sz="3200" b="1" dirty="0" err="1"/>
              <a:t>nghiệm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cốc</a:t>
            </a:r>
            <a:r>
              <a:rPr lang="en-US" sz="3200" b="1" dirty="0"/>
              <a:t> </a:t>
            </a:r>
            <a:r>
              <a:rPr lang="en-US" sz="3200" b="1" dirty="0" err="1"/>
              <a:t>đựng</a:t>
            </a:r>
            <a:r>
              <a:rPr lang="en-US" sz="3200" b="1" dirty="0"/>
              <a:t> </a:t>
            </a:r>
            <a:r>
              <a:rPr lang="en-US" sz="3200" b="1" dirty="0" err="1"/>
              <a:t>nước</a:t>
            </a:r>
            <a:r>
              <a:rPr lang="en-US" sz="3200" b="1" dirty="0"/>
              <a:t> </a:t>
            </a:r>
            <a:r>
              <a:rPr lang="en-US" sz="3200" b="1" dirty="0" err="1"/>
              <a:t>lớn</a:t>
            </a:r>
            <a:r>
              <a:rPr lang="en-US" sz="3200" b="1" dirty="0"/>
              <a:t>,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lên</a:t>
            </a:r>
            <a:r>
              <a:rPr lang="en-US" sz="3200" b="1" dirty="0"/>
              <a:t> </a:t>
            </a:r>
            <a:r>
              <a:rPr lang="en-US" sz="3200" b="1" dirty="0" err="1"/>
              <a:t>kiềng</a:t>
            </a:r>
            <a:r>
              <a:rPr lang="en-US" sz="3200" b="1" dirty="0"/>
              <a:t> </a:t>
            </a:r>
            <a:r>
              <a:rPr lang="en-US" sz="3200" b="1" dirty="0" err="1"/>
              <a:t>rồi</a:t>
            </a:r>
            <a:r>
              <a:rPr lang="en-US" sz="3200" b="1" dirty="0"/>
              <a:t> </a:t>
            </a:r>
            <a:r>
              <a:rPr lang="en-US" sz="3200" b="1" dirty="0" err="1"/>
              <a:t>đun</a:t>
            </a:r>
            <a:r>
              <a:rPr lang="en-US" sz="3200" b="1" dirty="0"/>
              <a:t> </a:t>
            </a:r>
            <a:r>
              <a:rPr lang="en-US" sz="3200" b="1" dirty="0" err="1"/>
              <a:t>cách</a:t>
            </a:r>
            <a:r>
              <a:rPr lang="en-US" sz="3200" b="1" dirty="0"/>
              <a:t> </a:t>
            </a:r>
            <a:r>
              <a:rPr lang="en-US" sz="3200" b="1" dirty="0" err="1"/>
              <a:t>thủy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bếp</a:t>
            </a:r>
            <a:r>
              <a:rPr lang="en-US" sz="3200" b="1" dirty="0"/>
              <a:t> </a:t>
            </a:r>
            <a:r>
              <a:rPr lang="en-US" sz="3200" b="1" dirty="0" err="1"/>
              <a:t>đèn</a:t>
            </a:r>
            <a:r>
              <a:rPr lang="en-US" sz="3200" b="1" dirty="0"/>
              <a:t> </a:t>
            </a:r>
            <a:r>
              <a:rPr lang="en-US" sz="3200" b="1" dirty="0" err="1"/>
              <a:t>cồn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lá</a:t>
            </a:r>
            <a:r>
              <a:rPr lang="en-US" sz="3200" b="1" dirty="0"/>
              <a:t> </a:t>
            </a:r>
            <a:r>
              <a:rPr lang="en-US" sz="3200" b="1" dirty="0" err="1"/>
              <a:t>mất</a:t>
            </a:r>
            <a:r>
              <a:rPr lang="en-US" sz="3200" b="1" dirty="0"/>
              <a:t> </a:t>
            </a:r>
            <a:r>
              <a:rPr lang="en-US" sz="3200" b="1" dirty="0" err="1"/>
              <a:t>màu</a:t>
            </a:r>
            <a:r>
              <a:rPr lang="en-US" sz="3200" b="1" dirty="0"/>
              <a:t> </a:t>
            </a:r>
            <a:r>
              <a:rPr lang="en-US" sz="3200" b="1" dirty="0" err="1"/>
              <a:t>xanh</a:t>
            </a:r>
            <a:r>
              <a:rPr lang="en-US" sz="3200" b="1" dirty="0"/>
              <a:t> </a:t>
            </a:r>
            <a:r>
              <a:rPr lang="en-US" sz="3200" b="1" i="1" dirty="0">
                <a:solidFill>
                  <a:srgbClr val="1D41D5"/>
                </a:solidFill>
              </a:rPr>
              <a:t>(</a:t>
            </a:r>
            <a:r>
              <a:rPr lang="en-US" sz="3200" b="1" i="1" dirty="0" err="1">
                <a:solidFill>
                  <a:srgbClr val="1D41D5"/>
                </a:solidFill>
              </a:rPr>
              <a:t>chất</a:t>
            </a:r>
            <a:r>
              <a:rPr lang="en-US" sz="3200" b="1" i="1" dirty="0">
                <a:solidFill>
                  <a:srgbClr val="1D41D5"/>
                </a:solidFill>
              </a:rPr>
              <a:t> </a:t>
            </a:r>
            <a:r>
              <a:rPr lang="en-US" sz="3200" b="1" i="1" dirty="0" err="1">
                <a:solidFill>
                  <a:srgbClr val="1D41D5"/>
                </a:solidFill>
              </a:rPr>
              <a:t>diệp</a:t>
            </a:r>
            <a:r>
              <a:rPr lang="en-US" sz="3200" b="1" i="1" dirty="0">
                <a:solidFill>
                  <a:srgbClr val="1D41D5"/>
                </a:solidFill>
              </a:rPr>
              <a:t> </a:t>
            </a:r>
            <a:r>
              <a:rPr lang="en-US" sz="3200" b="1" i="1" dirty="0" err="1">
                <a:solidFill>
                  <a:srgbClr val="1D41D5"/>
                </a:solidFill>
              </a:rPr>
              <a:t>lục</a:t>
            </a:r>
            <a:r>
              <a:rPr lang="en-US" sz="3200" b="1" i="1" dirty="0">
                <a:solidFill>
                  <a:srgbClr val="1D41D5"/>
                </a:solidFill>
              </a:rPr>
              <a:t> ở </a:t>
            </a:r>
            <a:r>
              <a:rPr lang="en-US" sz="3200" b="1" i="1" dirty="0" err="1">
                <a:solidFill>
                  <a:srgbClr val="1D41D5"/>
                </a:solidFill>
              </a:rPr>
              <a:t>lá</a:t>
            </a:r>
            <a:r>
              <a:rPr lang="en-US" sz="3200" b="1" i="1" dirty="0">
                <a:solidFill>
                  <a:srgbClr val="1D41D5"/>
                </a:solidFill>
              </a:rPr>
              <a:t> </a:t>
            </a:r>
            <a:r>
              <a:rPr lang="en-US" sz="3200" b="1" i="1" dirty="0" err="1">
                <a:solidFill>
                  <a:srgbClr val="1D41D5"/>
                </a:solidFill>
              </a:rPr>
              <a:t>bị</a:t>
            </a:r>
            <a:r>
              <a:rPr lang="en-US" sz="3200" b="1" i="1" dirty="0">
                <a:solidFill>
                  <a:srgbClr val="1D41D5"/>
                </a:solidFill>
              </a:rPr>
              <a:t> </a:t>
            </a:r>
            <a:r>
              <a:rPr lang="en-US" sz="3200" b="1" i="1" dirty="0" err="1">
                <a:solidFill>
                  <a:srgbClr val="1D41D5"/>
                </a:solidFill>
              </a:rPr>
              <a:t>tẩy</a:t>
            </a:r>
            <a:r>
              <a:rPr lang="en-US" sz="3200" b="1" i="1" dirty="0">
                <a:solidFill>
                  <a:srgbClr val="1D41D5"/>
                </a:solidFill>
              </a:rPr>
              <a:t> </a:t>
            </a:r>
            <a:r>
              <a:rPr lang="en-US" sz="3200" b="1" i="1" dirty="0" err="1">
                <a:solidFill>
                  <a:srgbClr val="1D41D5"/>
                </a:solidFill>
              </a:rPr>
              <a:t>hết</a:t>
            </a:r>
            <a:r>
              <a:rPr lang="en-US" sz="3200" b="1" i="1" dirty="0">
                <a:solidFill>
                  <a:srgbClr val="1D41D5"/>
                </a:solidFill>
              </a:rPr>
              <a:t>).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4505" y="2961005"/>
            <a:ext cx="10668635" cy="2887345"/>
            <a:chOff x="484505" y="2961005"/>
            <a:chExt cx="10668635" cy="28873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505" y="2961005"/>
              <a:ext cx="2580640" cy="27863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4030" y="3160395"/>
              <a:ext cx="2595880" cy="268795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9960" y="3061970"/>
              <a:ext cx="2583180" cy="2786380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>
              <a:off x="7139305" y="4532630"/>
              <a:ext cx="1108075" cy="25654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089275" y="4532630"/>
              <a:ext cx="1108075" cy="25654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  <p:bldLst>
      <p:bldP spid="11" grpId="1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466725" y="289560"/>
            <a:ext cx="909701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 err="1">
                <a:solidFill>
                  <a:srgbClr val="1D41D5"/>
                </a:solidFill>
              </a:rPr>
              <a:t>Bước</a:t>
            </a:r>
            <a:r>
              <a:rPr lang="en-US" sz="3200" b="1" dirty="0">
                <a:solidFill>
                  <a:srgbClr val="1D41D5"/>
                </a:solidFill>
              </a:rPr>
              <a:t> 3. </a:t>
            </a:r>
            <a:r>
              <a:rPr lang="en-US" sz="3200" b="1" dirty="0" err="1"/>
              <a:t>Tắt</a:t>
            </a:r>
            <a:r>
              <a:rPr lang="en-US" sz="3200" b="1" dirty="0"/>
              <a:t> </a:t>
            </a:r>
            <a:r>
              <a:rPr lang="en-US" sz="3200" b="1" dirty="0" err="1"/>
              <a:t>đèn</a:t>
            </a:r>
            <a:r>
              <a:rPr lang="en-US" sz="3200" b="1" dirty="0"/>
              <a:t> </a:t>
            </a:r>
            <a:r>
              <a:rPr lang="en-US" sz="3200" b="1" dirty="0" err="1"/>
              <a:t>cồn</a:t>
            </a:r>
            <a:r>
              <a:rPr lang="en-US" sz="3200" b="1" dirty="0"/>
              <a:t>, </a:t>
            </a:r>
            <a:r>
              <a:rPr lang="en-US" sz="3200" b="1" dirty="0" err="1"/>
              <a:t>dùng</a:t>
            </a:r>
            <a:r>
              <a:rPr lang="en-US" sz="3200" b="1" dirty="0"/>
              <a:t> </a:t>
            </a:r>
            <a:r>
              <a:rPr lang="en-US" sz="3200" b="1" dirty="0" err="1"/>
              <a:t>kẹp</a:t>
            </a:r>
            <a:r>
              <a:rPr lang="en-US" sz="3200" b="1" dirty="0"/>
              <a:t> </a:t>
            </a:r>
            <a:r>
              <a:rPr lang="en-US" sz="3200" b="1" dirty="0" err="1"/>
              <a:t>gắp</a:t>
            </a:r>
            <a:r>
              <a:rPr lang="en-US" sz="3200" b="1" dirty="0"/>
              <a:t> </a:t>
            </a:r>
            <a:r>
              <a:rPr lang="en-US" sz="3200" b="1" dirty="0" err="1"/>
              <a:t>lá</a:t>
            </a:r>
            <a:r>
              <a:rPr lang="en-US" sz="3200" b="1" dirty="0"/>
              <a:t> </a:t>
            </a:r>
            <a:r>
              <a:rPr lang="en-US" sz="3200" b="1" dirty="0" err="1"/>
              <a:t>ra</a:t>
            </a:r>
            <a:r>
              <a:rPr lang="en-US" sz="3200" b="1" dirty="0"/>
              <a:t> </a:t>
            </a:r>
            <a:r>
              <a:rPr lang="en-US" sz="3200" b="1" dirty="0" err="1"/>
              <a:t>khỏi</a:t>
            </a:r>
            <a:r>
              <a:rPr lang="en-US" sz="3200" b="1" dirty="0"/>
              <a:t> </a:t>
            </a:r>
            <a:r>
              <a:rPr lang="en-US" sz="3200" b="1" dirty="0" err="1"/>
              <a:t>ống</a:t>
            </a:r>
            <a:r>
              <a:rPr lang="en-US" sz="3200" b="1" dirty="0"/>
              <a:t> </a:t>
            </a:r>
            <a:r>
              <a:rPr lang="en-US" sz="3200" b="1" dirty="0" err="1"/>
              <a:t>nghiệm</a:t>
            </a:r>
            <a:r>
              <a:rPr lang="en-US" sz="3200" b="1" dirty="0"/>
              <a:t> </a:t>
            </a:r>
            <a:r>
              <a:rPr lang="en-US" sz="3200" b="1" dirty="0" err="1"/>
              <a:t>đựng</a:t>
            </a:r>
            <a:r>
              <a:rPr lang="en-US" sz="3200" b="1" dirty="0"/>
              <a:t> ethanol 70%, </a:t>
            </a:r>
            <a:r>
              <a:rPr lang="en-US" sz="3200" b="1" dirty="0" err="1"/>
              <a:t>nhúng</a:t>
            </a:r>
            <a:r>
              <a:rPr lang="en-US" sz="3200" b="1" dirty="0"/>
              <a:t> </a:t>
            </a:r>
            <a:r>
              <a:rPr lang="en-US" sz="3200" b="1" dirty="0" err="1"/>
              <a:t>lá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cốc</a:t>
            </a:r>
            <a:r>
              <a:rPr lang="en-US" sz="3200" b="1" dirty="0"/>
              <a:t> </a:t>
            </a:r>
            <a:r>
              <a:rPr lang="en-US" sz="3200" b="1" dirty="0" err="1"/>
              <a:t>nước</a:t>
            </a:r>
            <a:r>
              <a:rPr lang="en-US" sz="3200" b="1" dirty="0"/>
              <a:t> </a:t>
            </a:r>
            <a:r>
              <a:rPr lang="en-US" sz="3200" b="1" dirty="0" err="1"/>
              <a:t>ấm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rửa</a:t>
            </a:r>
            <a:r>
              <a:rPr lang="en-US" sz="3200" b="1" dirty="0"/>
              <a:t> </a:t>
            </a:r>
            <a:r>
              <a:rPr lang="en-US" sz="3200" b="1" dirty="0" err="1"/>
              <a:t>sạch</a:t>
            </a:r>
            <a:r>
              <a:rPr lang="en-US" sz="3200" b="1" dirty="0"/>
              <a:t> </a:t>
            </a:r>
            <a:r>
              <a:rPr lang="en-US" sz="3200" b="1" dirty="0" err="1"/>
              <a:t>cồn</a:t>
            </a:r>
            <a:r>
              <a:rPr lang="en-US" sz="3200" b="1" dirty="0"/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6805" y="-308610"/>
            <a:ext cx="2075815" cy="276479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37260" y="3284855"/>
            <a:ext cx="9820275" cy="2997835"/>
            <a:chOff x="937260" y="3284855"/>
            <a:chExt cx="9820275" cy="29978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260" y="3760470"/>
              <a:ext cx="1927860" cy="24536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5045" y="3691255"/>
              <a:ext cx="1868805" cy="259143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3775" y="3284855"/>
              <a:ext cx="2143760" cy="2929255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>
            <a:xfrm>
              <a:off x="3328670" y="5027295"/>
              <a:ext cx="1108075" cy="25654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212965" y="5027295"/>
              <a:ext cx="1108075" cy="25654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20" y="2303145"/>
            <a:ext cx="11256010" cy="4231640"/>
          </a:xfrm>
          <a:prstGeom prst="rect">
            <a:avLst/>
          </a:prstGeom>
        </p:spPr>
      </p:pic>
      <p:sp>
        <p:nvSpPr>
          <p:cNvPr id="10" name="Chevron 9"/>
          <p:cNvSpPr/>
          <p:nvPr/>
        </p:nvSpPr>
        <p:spPr>
          <a:xfrm>
            <a:off x="4471670" y="238125"/>
            <a:ext cx="3249295" cy="1212850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Kết quả</a:t>
            </a:r>
          </a:p>
        </p:txBody>
      </p:sp>
      <p:sp>
        <p:nvSpPr>
          <p:cNvPr id="3" name="Down Arrow 2"/>
          <p:cNvSpPr/>
          <p:nvPr/>
        </p:nvSpPr>
        <p:spPr>
          <a:xfrm>
            <a:off x="5788660" y="1527810"/>
            <a:ext cx="659130" cy="906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3" grpId="0" bldLvl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" y="91440"/>
            <a:ext cx="11389995" cy="1535430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301625" y="2105025"/>
            <a:ext cx="11778615" cy="878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/>
              <a:t>A. Điều này làm ngăn cản quá trình quang hợp, loại bỏ tinh bột có sẵn trong lá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301625" y="3340735"/>
            <a:ext cx="11778615" cy="878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/>
              <a:t>B. Điều này giúp tích trữ lượng tinh bột trong lá nhiều hơn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01625" y="4576445"/>
            <a:ext cx="11778615" cy="878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/>
              <a:t>C. Bóng tối giúp cây nghỉ ngơi, tăng cường tạo chất hữu cơ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301625" y="5712460"/>
            <a:ext cx="11778615" cy="878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/>
              <a:t>D. Trong điều kiện thiếu sáng, cây quang hợp tốt hơn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304165" y="2089785"/>
            <a:ext cx="11778615" cy="8788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800" b="1">
                <a:solidFill>
                  <a:srgbClr val="FF0000"/>
                </a:solidFill>
              </a:rPr>
              <a:t>A. Điều này làm ngăn cản quá trình quang hợp, loại bỏ tinh bột có sẵn trong lá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191770" y="208915"/>
            <a:ext cx="11880850" cy="111760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ym typeface="+mn-ea"/>
              </a:rPr>
              <a:t>Việc bịt một phần lá thí nghiệm bằng giấy màu đen nhằm mục đích gì?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9565" y="1683385"/>
            <a:ext cx="11532235" cy="906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>
                <a:solidFill>
                  <a:schemeClr val="bg1"/>
                </a:solidFill>
                <a:sym typeface="+mn-ea"/>
              </a:rPr>
              <a:t>A.</a:t>
            </a:r>
            <a:r>
              <a:rPr lang="en-US" sz="3200" b="1">
                <a:solidFill>
                  <a:srgbClr val="FF0000"/>
                </a:solidFill>
                <a:sym typeface="+mn-ea"/>
              </a:rPr>
              <a:t> </a:t>
            </a:r>
            <a:r>
              <a:rPr lang="en-US" sz="3200" b="1">
                <a:sym typeface="+mn-ea"/>
              </a:rPr>
              <a:t>Ngăn cản quá trình quang hợp ở phần lá bị bịt băng giấy đen.</a:t>
            </a:r>
            <a:endParaRPr lang="en-US" sz="3200"/>
          </a:p>
        </p:txBody>
      </p:sp>
      <p:sp>
        <p:nvSpPr>
          <p:cNvPr id="11" name="Rounded Rectangle 10"/>
          <p:cNvSpPr/>
          <p:nvPr/>
        </p:nvSpPr>
        <p:spPr>
          <a:xfrm>
            <a:off x="365760" y="2840355"/>
            <a:ext cx="11532235" cy="906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1200"/>
              </a:spcBef>
            </a:pPr>
            <a:r>
              <a:rPr lang="en-US" sz="2800" b="1">
                <a:solidFill>
                  <a:schemeClr val="bg1"/>
                </a:solidFill>
                <a:sym typeface="+mn-ea"/>
              </a:rPr>
              <a:t>B. </a:t>
            </a:r>
            <a:r>
              <a:rPr lang="en-US" sz="2800" b="1">
                <a:sym typeface="+mn-ea"/>
              </a:rPr>
              <a:t>Tăng cường quá trình quang hợp ở các phần lá không bịt băng giấy đen.</a:t>
            </a:r>
            <a:endParaRPr lang="en-US" sz="2800"/>
          </a:p>
        </p:txBody>
      </p:sp>
      <p:sp>
        <p:nvSpPr>
          <p:cNvPr id="13" name="Rounded Rectangle 12"/>
          <p:cNvSpPr/>
          <p:nvPr/>
        </p:nvSpPr>
        <p:spPr>
          <a:xfrm>
            <a:off x="329565" y="4100830"/>
            <a:ext cx="11532235" cy="906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sym typeface="+mn-ea"/>
              </a:rPr>
              <a:t>C.</a:t>
            </a:r>
            <a:r>
              <a:rPr lang="en-US" sz="3200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sz="32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Tập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trung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không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khí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và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ánh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sáng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cho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các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phần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lá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không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bịt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băng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giấy</a:t>
            </a:r>
            <a:r>
              <a:rPr lang="en-US" sz="2800" b="1" dirty="0">
                <a:sym typeface="+mn-ea"/>
              </a:rPr>
              <a:t> </a:t>
            </a:r>
            <a:r>
              <a:rPr lang="en-US" sz="2800" b="1" dirty="0" err="1">
                <a:sym typeface="+mn-ea"/>
              </a:rPr>
              <a:t>đen</a:t>
            </a:r>
            <a:r>
              <a:rPr lang="en-US" sz="2800" b="1" dirty="0">
                <a:sym typeface="+mn-ea"/>
              </a:rPr>
              <a:t>.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65760" y="5260975"/>
            <a:ext cx="11532235" cy="906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>
                <a:solidFill>
                  <a:schemeClr val="bg1"/>
                </a:solidFill>
                <a:sym typeface="+mn-ea"/>
              </a:rPr>
              <a:t>D. </a:t>
            </a:r>
            <a:r>
              <a:rPr lang="en-US" sz="3200" b="1">
                <a:sym typeface="+mn-ea"/>
              </a:rPr>
              <a:t>Ngăn cản quá trình trao đổi khí ở phần lá bị bịt băng giấy đen. </a:t>
            </a:r>
            <a:endParaRPr lang="en-US" sz="3200" b="1"/>
          </a:p>
        </p:txBody>
      </p:sp>
      <p:sp>
        <p:nvSpPr>
          <p:cNvPr id="16" name="Rounded Rectangle 15"/>
          <p:cNvSpPr/>
          <p:nvPr/>
        </p:nvSpPr>
        <p:spPr>
          <a:xfrm>
            <a:off x="330200" y="1692275"/>
            <a:ext cx="11532235" cy="9067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b="1">
                <a:solidFill>
                  <a:srgbClr val="FF0000"/>
                </a:solidFill>
                <a:sym typeface="+mn-ea"/>
              </a:rPr>
              <a:t>A. Ngăn cản quá trình quang hợp ở phần lá bị bịt băng giấy đen.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13" grpId="0" bldLvl="0" animBg="1"/>
      <p:bldP spid="13" grpId="1" animBg="1"/>
      <p:bldP spid="14" grpId="0" bldLvl="0" animBg="1"/>
      <p:bldP spid="14" grpId="1" animBg="1"/>
      <p:bldP spid="16" grpId="0" bldLvl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10"/>
          <p:cNvSpPr/>
          <p:nvPr/>
        </p:nvSpPr>
        <p:spPr>
          <a:xfrm>
            <a:off x="4126230" y="238125"/>
            <a:ext cx="3249295" cy="121285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Giải thích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" y="2384425"/>
            <a:ext cx="10751820" cy="424751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5440045" y="1500505"/>
            <a:ext cx="476885" cy="1025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evron 11"/>
          <p:cNvSpPr/>
          <p:nvPr/>
        </p:nvSpPr>
        <p:spPr>
          <a:xfrm>
            <a:off x="4346575" y="338455"/>
            <a:ext cx="2696845" cy="1212850"/>
          </a:xfrm>
          <a:prstGeom prst="chevr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Kết luận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" y="2655570"/>
            <a:ext cx="12017375" cy="375983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5385435" y="1610360"/>
            <a:ext cx="366395" cy="970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D339D02-3A2E-4BED-8B26-CBD178EAD99E}"/>
              </a:ext>
            </a:extLst>
          </p:cNvPr>
          <p:cNvSpPr/>
          <p:nvPr/>
        </p:nvSpPr>
        <p:spPr>
          <a:xfrm>
            <a:off x="542441" y="926024"/>
            <a:ext cx="2588217" cy="5005952"/>
          </a:xfrm>
          <a:prstGeom prst="roundRect">
            <a:avLst/>
          </a:prstGeom>
          <a:solidFill>
            <a:srgbClr val="FFFF00">
              <a:alpha val="7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694432-BF0E-407D-86E0-11F2034EB5BD}"/>
              </a:ext>
            </a:extLst>
          </p:cNvPr>
          <p:cNvSpPr txBox="1"/>
          <p:nvPr/>
        </p:nvSpPr>
        <p:spPr>
          <a:xfrm>
            <a:off x="542441" y="1803651"/>
            <a:ext cx="25882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NHANH HƠN?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1213B04-F8D8-4818-AE97-65E40E2D5E11}"/>
              </a:ext>
            </a:extLst>
          </p:cNvPr>
          <p:cNvSpPr/>
          <p:nvPr/>
        </p:nvSpPr>
        <p:spPr>
          <a:xfrm>
            <a:off x="3471620" y="926024"/>
            <a:ext cx="8307092" cy="5005952"/>
          </a:xfrm>
          <a:prstGeom prst="roundRect">
            <a:avLst>
              <a:gd name="adj" fmla="val 1075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2B57A6B-83F9-4873-9A9E-9AE13C08660A}"/>
              </a:ext>
            </a:extLst>
          </p:cNvPr>
          <p:cNvSpPr txBox="1"/>
          <p:nvPr/>
        </p:nvSpPr>
        <p:spPr>
          <a:xfrm>
            <a:off x="3777711" y="1154082"/>
            <a:ext cx="764453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Sau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4,3,2,1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3421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02285" y="356870"/>
            <a:ext cx="111220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>
                <a:solidFill>
                  <a:srgbClr val="1D41D5"/>
                </a:solidFill>
              </a:rPr>
              <a:t>2. Thí nghiệm chứng minh khí carbon dioxide cần cho quang hợp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81355" y="1082675"/>
            <a:ext cx="1092009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1D41D5"/>
                </a:solidFill>
              </a:rPr>
              <a:t>Bước</a:t>
            </a:r>
            <a:r>
              <a:rPr lang="en-US" sz="3200" b="1" dirty="0">
                <a:solidFill>
                  <a:srgbClr val="1D41D5"/>
                </a:solidFill>
              </a:rPr>
              <a:t> 1.</a:t>
            </a:r>
            <a:r>
              <a:rPr lang="en-US" sz="3200" b="1" dirty="0"/>
              <a:t> </a:t>
            </a:r>
            <a:r>
              <a:rPr lang="en-US" sz="3200" b="1" dirty="0" err="1"/>
              <a:t>Đặt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chậu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khoai</a:t>
            </a:r>
            <a:r>
              <a:rPr lang="en-US" sz="3200" b="1" dirty="0"/>
              <a:t> </a:t>
            </a:r>
            <a:r>
              <a:rPr lang="en-US" sz="3200" b="1" dirty="0" err="1"/>
              <a:t>lang</a:t>
            </a:r>
            <a:r>
              <a:rPr lang="en-US" sz="3200" b="1" dirty="0"/>
              <a:t> (</a:t>
            </a:r>
            <a:r>
              <a:rPr lang="en-US" sz="3200" b="1" dirty="0" err="1"/>
              <a:t>hoặc</a:t>
            </a:r>
            <a:r>
              <a:rPr lang="en-US" sz="3200" b="1" dirty="0"/>
              <a:t> </a:t>
            </a:r>
            <a:r>
              <a:rPr lang="en-US" sz="3200" b="1" dirty="0" err="1"/>
              <a:t>khoai</a:t>
            </a:r>
            <a:r>
              <a:rPr lang="en-US" sz="3200" b="1" dirty="0"/>
              <a:t> </a:t>
            </a:r>
            <a:r>
              <a:rPr lang="en-US" sz="3200" b="1" dirty="0" err="1"/>
              <a:t>tây</a:t>
            </a:r>
            <a:r>
              <a:rPr lang="en-US" sz="3200" b="1" dirty="0"/>
              <a:t> </a:t>
            </a:r>
            <a:r>
              <a:rPr lang="en-US" sz="3200" b="1" dirty="0" err="1"/>
              <a:t>hoặc</a:t>
            </a:r>
            <a:r>
              <a:rPr lang="en-US" sz="3200" b="1" dirty="0"/>
              <a:t> </a:t>
            </a:r>
            <a:r>
              <a:rPr lang="en-US" sz="3200" b="1" dirty="0" err="1"/>
              <a:t>vạn</a:t>
            </a:r>
            <a:r>
              <a:rPr lang="en-US" sz="3200" b="1" dirty="0"/>
              <a:t> </a:t>
            </a:r>
            <a:r>
              <a:rPr lang="en-US" sz="3200" b="1" dirty="0" err="1"/>
              <a:t>niên</a:t>
            </a:r>
            <a:r>
              <a:rPr lang="en-US" sz="3200" b="1" dirty="0"/>
              <a:t> </a:t>
            </a:r>
            <a:r>
              <a:rPr lang="en-US" sz="3200" b="1" dirty="0" err="1"/>
              <a:t>thanh</a:t>
            </a:r>
            <a:r>
              <a:rPr lang="en-US" sz="3200" b="1" dirty="0"/>
              <a:t>)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chỗ</a:t>
            </a:r>
            <a:r>
              <a:rPr lang="en-US" sz="3200" b="1" dirty="0"/>
              <a:t> </a:t>
            </a:r>
            <a:r>
              <a:rPr lang="en-US" sz="3200" b="1" dirty="0" err="1"/>
              <a:t>tối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3 - 4 </a:t>
            </a:r>
            <a:r>
              <a:rPr lang="en-US" sz="3200" b="1" dirty="0" err="1"/>
              <a:t>ngày</a:t>
            </a:r>
            <a:r>
              <a:rPr lang="en-US" sz="3200" b="1" dirty="0"/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8110" y="1903095"/>
            <a:ext cx="12023725" cy="3978275"/>
            <a:chOff x="118110" y="1903095"/>
            <a:chExt cx="12023725" cy="39782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110" y="3564255"/>
              <a:ext cx="5656580" cy="231711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0485" y="3579495"/>
              <a:ext cx="5721350" cy="2286000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5861685" y="4451985"/>
              <a:ext cx="558800" cy="54038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5740" y="1903095"/>
              <a:ext cx="2096770" cy="14624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91465" y="195580"/>
            <a:ext cx="11443335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 err="1">
                <a:solidFill>
                  <a:srgbClr val="1D41D5"/>
                </a:solidFill>
              </a:rPr>
              <a:t>Bước</a:t>
            </a:r>
            <a:r>
              <a:rPr lang="en-US" sz="3200" b="1" dirty="0">
                <a:solidFill>
                  <a:srgbClr val="1D41D5"/>
                </a:solidFill>
              </a:rPr>
              <a:t> 2. </a:t>
            </a:r>
            <a:r>
              <a:rPr lang="en-US" sz="3200" b="1" dirty="0" err="1"/>
              <a:t>Lấy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tấm</a:t>
            </a:r>
            <a:r>
              <a:rPr lang="en-US" sz="3200" b="1" dirty="0"/>
              <a:t> </a:t>
            </a:r>
            <a:r>
              <a:rPr lang="en-US" sz="3200" b="1" dirty="0" err="1"/>
              <a:t>kính</a:t>
            </a:r>
            <a:r>
              <a:rPr lang="en-US" sz="3200" b="1" dirty="0"/>
              <a:t>, </a:t>
            </a:r>
            <a:r>
              <a:rPr lang="en-US" sz="3200" b="1" dirty="0" err="1"/>
              <a:t>đổ</a:t>
            </a:r>
            <a:r>
              <a:rPr lang="en-US" sz="3200" b="1" dirty="0"/>
              <a:t> </a:t>
            </a:r>
            <a:r>
              <a:rPr lang="en-US" sz="3200" b="1" dirty="0" err="1"/>
              <a:t>nước</a:t>
            </a:r>
            <a:r>
              <a:rPr lang="en-US" sz="3200" b="1" dirty="0"/>
              <a:t> </a:t>
            </a:r>
            <a:r>
              <a:rPr lang="en-US" sz="3200" b="1" dirty="0" err="1"/>
              <a:t>lên</a:t>
            </a:r>
            <a:r>
              <a:rPr lang="en-US" sz="3200" b="1" dirty="0"/>
              <a:t> </a:t>
            </a:r>
            <a:r>
              <a:rPr lang="en-US" sz="3200" b="1" dirty="0" err="1"/>
              <a:t>toàn</a:t>
            </a:r>
            <a:r>
              <a:rPr lang="en-US" sz="3200" b="1" dirty="0"/>
              <a:t> </a:t>
            </a:r>
            <a:r>
              <a:rPr lang="en-US" sz="3200" b="1" dirty="0" err="1"/>
              <a:t>bộ</a:t>
            </a:r>
            <a:r>
              <a:rPr lang="en-US" sz="3200" b="1" dirty="0"/>
              <a:t> </a:t>
            </a:r>
            <a:r>
              <a:rPr lang="en-US" sz="3200" b="1" dirty="0" err="1"/>
              <a:t>bề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tấm</a:t>
            </a:r>
            <a:r>
              <a:rPr lang="en-US" sz="3200" b="1" dirty="0"/>
              <a:t> </a:t>
            </a:r>
            <a:r>
              <a:rPr lang="en-US" sz="3200" b="1" dirty="0" err="1"/>
              <a:t>kính</a:t>
            </a:r>
            <a:r>
              <a:rPr lang="en-US" sz="3200" b="1" dirty="0"/>
              <a:t>.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, </a:t>
            </a:r>
            <a:r>
              <a:rPr lang="en-US" sz="3200" b="1" dirty="0" err="1"/>
              <a:t>đặt</a:t>
            </a:r>
            <a:r>
              <a:rPr lang="en-US" sz="3200" b="1" dirty="0"/>
              <a:t>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chậu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lên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tấm</a:t>
            </a:r>
            <a:r>
              <a:rPr lang="en-US" sz="3200" b="1" dirty="0"/>
              <a:t> </a:t>
            </a:r>
            <a:r>
              <a:rPr lang="en-US" sz="3200" b="1" dirty="0" err="1"/>
              <a:t>kính</a:t>
            </a:r>
            <a:r>
              <a:rPr lang="en-US" sz="3200" b="1" dirty="0"/>
              <a:t> </a:t>
            </a:r>
            <a:r>
              <a:rPr lang="en-US" sz="3200" b="1" dirty="0" err="1"/>
              <a:t>ướt</a:t>
            </a:r>
            <a:r>
              <a:rPr lang="en-US" sz="3200" b="1" dirty="0"/>
              <a:t>, </a:t>
            </a:r>
            <a:r>
              <a:rPr lang="en-US" sz="3200" b="1" dirty="0" err="1"/>
              <a:t>dùng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chuông</a:t>
            </a:r>
            <a:r>
              <a:rPr lang="en-US" sz="3200" b="1" dirty="0"/>
              <a:t> </a:t>
            </a:r>
            <a:r>
              <a:rPr lang="en-US" sz="3200" b="1" dirty="0" err="1"/>
              <a:t>thủy</a:t>
            </a:r>
            <a:r>
              <a:rPr lang="en-US" sz="3200" b="1" dirty="0"/>
              <a:t> </a:t>
            </a:r>
            <a:r>
              <a:rPr lang="en-US" sz="3200" b="1" dirty="0" err="1"/>
              <a:t>tinh</a:t>
            </a:r>
            <a:r>
              <a:rPr lang="en-US" sz="3200" b="1" dirty="0"/>
              <a:t> (</a:t>
            </a:r>
            <a:r>
              <a:rPr lang="en-US" sz="3200" b="1" dirty="0" err="1"/>
              <a:t>hoặc</a:t>
            </a:r>
            <a:r>
              <a:rPr lang="en-US" sz="3200" b="1" dirty="0"/>
              <a:t> </a:t>
            </a:r>
            <a:r>
              <a:rPr lang="en-US" sz="3200" b="1" dirty="0" err="1"/>
              <a:t>hộp</a:t>
            </a:r>
            <a:r>
              <a:rPr lang="en-US" sz="3200" b="1" dirty="0"/>
              <a:t> </a:t>
            </a:r>
            <a:r>
              <a:rPr lang="en-US" sz="3200" b="1" dirty="0" err="1"/>
              <a:t>nhựa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suốt</a:t>
            </a:r>
            <a:r>
              <a:rPr lang="en-US" sz="3200" b="1" dirty="0"/>
              <a:t>) </a:t>
            </a:r>
            <a:r>
              <a:rPr lang="en-US" sz="3200" b="1" dirty="0" err="1"/>
              <a:t>úp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chậu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pPr algn="just"/>
            <a:r>
              <a:rPr lang="en-US" sz="3200" b="1" dirty="0" err="1" smtClean="0">
                <a:solidFill>
                  <a:srgbClr val="1D41D5"/>
                </a:solidFill>
              </a:rPr>
              <a:t>Bước</a:t>
            </a:r>
            <a:r>
              <a:rPr lang="en-US" sz="3200" b="1" dirty="0" smtClean="0">
                <a:solidFill>
                  <a:srgbClr val="1D41D5"/>
                </a:solidFill>
              </a:rPr>
              <a:t> 3.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 1 </a:t>
            </a:r>
            <a:r>
              <a:rPr lang="en-US" sz="3200" b="1" dirty="0" err="1" smtClean="0"/>
              <a:t>chuông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đặt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thêm</a:t>
            </a:r>
            <a:r>
              <a:rPr lang="en-US" sz="3200" b="1" dirty="0" smtClean="0"/>
              <a:t> 1 </a:t>
            </a:r>
            <a:r>
              <a:rPr lang="en-US" sz="3200" b="1" dirty="0" err="1" smtClean="0"/>
              <a:t>cốc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nước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vôi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Đặt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cả</a:t>
            </a:r>
            <a:r>
              <a:rPr lang="en-US" sz="3200" b="1" dirty="0" smtClean="0"/>
              <a:t> 2 </a:t>
            </a:r>
            <a:r>
              <a:rPr lang="en-US" sz="3200" b="1" dirty="0" err="1" smtClean="0"/>
              <a:t>thí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nghiệm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chỗ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ánh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sáng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91465" y="3992451"/>
            <a:ext cx="11821160" cy="2248964"/>
            <a:chOff x="291465" y="1764030"/>
            <a:chExt cx="11821160" cy="44773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65" y="2465070"/>
              <a:ext cx="5417185" cy="377634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4955" y="2464435"/>
              <a:ext cx="5487670" cy="37769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7750" y="1764030"/>
              <a:ext cx="2311400" cy="996950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5880100" y="4138295"/>
              <a:ext cx="705485" cy="45783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  <p:bldLst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92430" y="243840"/>
            <a:ext cx="1142428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 err="1">
                <a:solidFill>
                  <a:srgbClr val="1D41D5"/>
                </a:solidFill>
              </a:rPr>
              <a:t>Bước</a:t>
            </a:r>
            <a:r>
              <a:rPr lang="en-US" sz="3200" b="1" dirty="0">
                <a:solidFill>
                  <a:srgbClr val="1D41D5"/>
                </a:solidFill>
              </a:rPr>
              <a:t> 4. </a:t>
            </a:r>
            <a:r>
              <a:rPr lang="en-US" sz="3200" b="1" dirty="0" err="1"/>
              <a:t>Sau</a:t>
            </a:r>
            <a:r>
              <a:rPr lang="en-US" sz="3200" b="1" dirty="0"/>
              <a:t> 4 - 6 </a:t>
            </a:r>
            <a:r>
              <a:rPr lang="en-US" sz="3200" b="1" dirty="0" err="1"/>
              <a:t>giờ</a:t>
            </a:r>
            <a:r>
              <a:rPr lang="en-US" sz="3200" b="1" dirty="0"/>
              <a:t>, </a:t>
            </a:r>
            <a:r>
              <a:rPr lang="en-US" sz="3200" b="1" dirty="0" err="1"/>
              <a:t>ngắt</a:t>
            </a:r>
            <a:r>
              <a:rPr lang="en-US" sz="3200" b="1" dirty="0"/>
              <a:t> </a:t>
            </a:r>
            <a:r>
              <a:rPr lang="en-US" sz="3200" b="1" dirty="0" err="1"/>
              <a:t>lá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thử</a:t>
            </a:r>
            <a:r>
              <a:rPr lang="en-US" sz="3200" b="1" dirty="0"/>
              <a:t> </a:t>
            </a:r>
            <a:r>
              <a:rPr lang="en-US" sz="3200" b="1" dirty="0" err="1"/>
              <a:t>tinh</a:t>
            </a:r>
            <a:r>
              <a:rPr lang="en-US" sz="3200" b="1" dirty="0"/>
              <a:t> </a:t>
            </a:r>
            <a:r>
              <a:rPr lang="en-US" sz="3200" b="1" dirty="0" err="1"/>
              <a:t>bột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dung </a:t>
            </a:r>
            <a:r>
              <a:rPr lang="en-US" sz="3200" b="1" dirty="0" err="1"/>
              <a:t>dịch</a:t>
            </a:r>
            <a:r>
              <a:rPr lang="en-US" sz="3200" b="1" dirty="0"/>
              <a:t> iodine (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thí</a:t>
            </a:r>
            <a:r>
              <a:rPr lang="en-US" sz="3200" b="1" dirty="0"/>
              <a:t> </a:t>
            </a:r>
            <a:r>
              <a:rPr lang="en-US" sz="3200" b="1" dirty="0" err="1"/>
              <a:t>nghiệm</a:t>
            </a:r>
            <a:r>
              <a:rPr lang="en-US" sz="3200" b="1" dirty="0"/>
              <a:t> </a:t>
            </a:r>
            <a:r>
              <a:rPr lang="en-US" sz="3200" b="1" dirty="0" err="1"/>
              <a:t>phát</a:t>
            </a:r>
            <a:r>
              <a:rPr lang="en-US" sz="3200" b="1" dirty="0"/>
              <a:t> </a:t>
            </a:r>
            <a:r>
              <a:rPr lang="en-US" sz="3200" b="1" dirty="0" err="1"/>
              <a:t>hiện</a:t>
            </a:r>
            <a:r>
              <a:rPr lang="en-US" sz="3200" b="1" dirty="0"/>
              <a:t> </a:t>
            </a:r>
            <a:r>
              <a:rPr lang="en-US" sz="3200" b="1" dirty="0" err="1"/>
              <a:t>tinh</a:t>
            </a:r>
            <a:r>
              <a:rPr lang="en-US" sz="3200" b="1" dirty="0"/>
              <a:t> </a:t>
            </a:r>
            <a:r>
              <a:rPr lang="en-US" sz="3200" b="1" dirty="0" err="1"/>
              <a:t>bột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lá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840" y="1470660"/>
            <a:ext cx="7562850" cy="49269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1305" y="261620"/>
            <a:ext cx="11849735" cy="6452870"/>
            <a:chOff x="281305" y="261620"/>
            <a:chExt cx="11849735" cy="64528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305" y="407670"/>
              <a:ext cx="5069840" cy="324866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3925" y="261620"/>
              <a:ext cx="4857115" cy="311086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9195" y="3762375"/>
              <a:ext cx="1327150" cy="287210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3925" y="3473450"/>
              <a:ext cx="2645410" cy="3241040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5541010" y="2049780"/>
              <a:ext cx="1410970" cy="26606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811655" y="5300345"/>
              <a:ext cx="1410970" cy="26606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685790" y="5300345"/>
              <a:ext cx="1410970" cy="26606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1" animBg="1"/>
      <p:bldP spid="9" grpId="1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4790" y="413385"/>
            <a:ext cx="11430635" cy="6268085"/>
            <a:chOff x="224790" y="413385"/>
            <a:chExt cx="11430635" cy="62680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790" y="413385"/>
              <a:ext cx="4286250" cy="27920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6005" y="413385"/>
              <a:ext cx="1315085" cy="261239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5450" y="3583940"/>
              <a:ext cx="7419975" cy="3097530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>
            <a:xfrm>
              <a:off x="4927600" y="1903095"/>
              <a:ext cx="1877695" cy="29337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098550" y="3844925"/>
              <a:ext cx="2720340" cy="21710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/>
                <a:t>Kết quả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  <p:bldLst>
      <p:bldP spid="1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01625" y="2105025"/>
            <a:ext cx="11778615" cy="878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/>
              <a:t>A. Tránh không khí bên ngoài lọt vào chuông.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301625" y="3340735"/>
            <a:ext cx="11778615" cy="878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/>
              <a:t>B. Tạo áp suất không khí bên trong chuông.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01625" y="4576445"/>
            <a:ext cx="11778615" cy="878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/>
              <a:t>C. Làm sạch mặt kính.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301625" y="5712460"/>
            <a:ext cx="11778615" cy="878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/>
              <a:t>D. Giúp cây tăng cường quang hợp.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60" y="0"/>
            <a:ext cx="11396345" cy="1509395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301625" y="2105025"/>
            <a:ext cx="11778615" cy="87884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800" b="1">
                <a:solidFill>
                  <a:srgbClr val="FF0000"/>
                </a:solidFill>
              </a:rPr>
              <a:t>A. Tránh không khí bên ngoài lọt vào chuông.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  <p:bldP spid="9" grpId="0" bldLvl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10"/>
          <p:cNvSpPr/>
          <p:nvPr/>
        </p:nvSpPr>
        <p:spPr>
          <a:xfrm>
            <a:off x="68580" y="329565"/>
            <a:ext cx="3249295" cy="121285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Giải thích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315970" y="377190"/>
            <a:ext cx="8876030" cy="111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Nước</a:t>
            </a:r>
            <a:r>
              <a:rPr lang="en-US" sz="3200" b="1" dirty="0"/>
              <a:t>  </a:t>
            </a:r>
            <a:r>
              <a:rPr lang="en-US" sz="3200" b="1" dirty="0" err="1"/>
              <a:t>vôi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khả</a:t>
            </a:r>
            <a:r>
              <a:rPr lang="en-US" sz="3200" b="1" dirty="0"/>
              <a:t> </a:t>
            </a:r>
            <a:r>
              <a:rPr lang="en-US" sz="3200" b="1" dirty="0" err="1"/>
              <a:t>năng</a:t>
            </a:r>
            <a:r>
              <a:rPr lang="en-US" sz="3200" b="1" dirty="0"/>
              <a:t> </a:t>
            </a:r>
            <a:r>
              <a:rPr lang="en-US" sz="3200" b="1" dirty="0" err="1"/>
              <a:t>hấp</a:t>
            </a:r>
            <a:r>
              <a:rPr lang="en-US" sz="3200" b="1" dirty="0"/>
              <a:t> </a:t>
            </a:r>
            <a:r>
              <a:rPr lang="en-US" sz="3200" b="1" dirty="0" err="1"/>
              <a:t>thụ</a:t>
            </a:r>
            <a:r>
              <a:rPr lang="en-US" sz="3200" b="1" dirty="0"/>
              <a:t> </a:t>
            </a:r>
            <a:r>
              <a:rPr lang="en-US" sz="3200" b="1" dirty="0" err="1"/>
              <a:t>khí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carbon dioxide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trong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khí</a:t>
            </a:r>
            <a:endParaRPr lang="en-US" sz="3200" b="1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90" y="1680845"/>
            <a:ext cx="10647045" cy="4839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evron 11"/>
          <p:cNvSpPr/>
          <p:nvPr/>
        </p:nvSpPr>
        <p:spPr>
          <a:xfrm>
            <a:off x="426085" y="2069465"/>
            <a:ext cx="2889250" cy="1931670"/>
          </a:xfrm>
          <a:prstGeom prst="chevr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Kết luận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3315335" y="2040890"/>
            <a:ext cx="8674735" cy="19602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sym typeface="+mn-ea"/>
              </a:rPr>
              <a:t>Carbon dioxide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là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nguyên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liệu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của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quá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trình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quang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hợp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, 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có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khí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carbon dioxide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thì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cây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thể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quang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sym typeface="+mn-ea"/>
              </a:rPr>
              <a:t>hợp</a:t>
            </a:r>
            <a:endParaRPr lang="en-US" sz="3200" b="1" dirty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821305" y="447040"/>
            <a:ext cx="6549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GHI NHỚ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39750" y="1721485"/>
            <a:ext cx="110490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1. </a:t>
            </a:r>
            <a:r>
              <a:rPr lang="en-US" sz="3200" b="1" dirty="0" err="1"/>
              <a:t>Tinh</a:t>
            </a:r>
            <a:r>
              <a:rPr lang="en-US" sz="3200" b="1" dirty="0"/>
              <a:t> </a:t>
            </a:r>
            <a:r>
              <a:rPr lang="en-US" sz="3200" b="1" dirty="0" err="1"/>
              <a:t>bột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sản</a:t>
            </a:r>
            <a:r>
              <a:rPr lang="en-US" sz="3200" b="1" dirty="0"/>
              <a:t> </a:t>
            </a:r>
            <a:r>
              <a:rPr lang="en-US" sz="3200" b="1" dirty="0" err="1"/>
              <a:t>phẩm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quang</a:t>
            </a:r>
            <a:r>
              <a:rPr lang="en-US" sz="3200" b="1" dirty="0"/>
              <a:t> </a:t>
            </a:r>
            <a:r>
              <a:rPr lang="en-US" sz="3200" b="1" dirty="0" err="1"/>
              <a:t>hợp</a:t>
            </a:r>
            <a:r>
              <a:rPr lang="en-US" sz="3200" b="1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2.</a:t>
            </a:r>
            <a:r>
              <a:rPr lang="en-US" sz="3200" b="1" dirty="0"/>
              <a:t> </a:t>
            </a:r>
            <a:r>
              <a:rPr lang="en-US" sz="3200" b="1" dirty="0" err="1"/>
              <a:t>Ánh</a:t>
            </a:r>
            <a:r>
              <a:rPr lang="en-US" sz="3200" b="1" dirty="0"/>
              <a:t> </a:t>
            </a:r>
            <a:r>
              <a:rPr lang="en-US" sz="3200" b="1" dirty="0" err="1"/>
              <a:t>sáng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điều</a:t>
            </a:r>
            <a:r>
              <a:rPr lang="en-US" sz="3200" b="1" dirty="0"/>
              <a:t> </a:t>
            </a:r>
            <a:r>
              <a:rPr lang="en-US" sz="3200" b="1" dirty="0" err="1"/>
              <a:t>kiện</a:t>
            </a:r>
            <a:r>
              <a:rPr lang="en-US" sz="3200" b="1" dirty="0"/>
              <a:t> </a:t>
            </a:r>
            <a:r>
              <a:rPr lang="en-US" sz="3200" b="1" dirty="0" err="1"/>
              <a:t>thiết</a:t>
            </a:r>
            <a:r>
              <a:rPr lang="en-US" sz="3200" b="1" dirty="0"/>
              <a:t> </a:t>
            </a:r>
            <a:r>
              <a:rPr lang="en-US" sz="3200" b="1" dirty="0" err="1"/>
              <a:t>yếu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quá</a:t>
            </a:r>
            <a:r>
              <a:rPr lang="en-US" sz="3200" b="1" dirty="0"/>
              <a:t> </a:t>
            </a:r>
            <a:r>
              <a:rPr lang="en-US" sz="3200" b="1" dirty="0" err="1"/>
              <a:t>trình</a:t>
            </a:r>
            <a:r>
              <a:rPr lang="en-US" sz="3200" b="1" dirty="0"/>
              <a:t> </a:t>
            </a:r>
            <a:r>
              <a:rPr lang="en-US" sz="3200" b="1" dirty="0" err="1"/>
              <a:t>quang</a:t>
            </a:r>
            <a:r>
              <a:rPr lang="en-US" sz="3200" b="1" dirty="0"/>
              <a:t> </a:t>
            </a:r>
            <a:r>
              <a:rPr lang="en-US" sz="3200" b="1" dirty="0" err="1"/>
              <a:t>hợp</a:t>
            </a:r>
            <a:r>
              <a:rPr lang="en-US" sz="3200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3. </a:t>
            </a:r>
            <a:r>
              <a:rPr lang="en-US" sz="3200" b="1" dirty="0"/>
              <a:t>Carbon dioxide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nguyên</a:t>
            </a:r>
            <a:r>
              <a:rPr lang="en-US" sz="3200" b="1" dirty="0"/>
              <a:t> </a:t>
            </a:r>
            <a:r>
              <a:rPr lang="en-US" sz="3200" b="1" dirty="0" err="1"/>
              <a:t>liệu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quá</a:t>
            </a:r>
            <a:r>
              <a:rPr lang="en-US" sz="3200" b="1" dirty="0"/>
              <a:t> </a:t>
            </a:r>
            <a:r>
              <a:rPr lang="en-US" sz="3200" b="1" dirty="0" err="1"/>
              <a:t>trình</a:t>
            </a:r>
            <a:r>
              <a:rPr lang="en-US" sz="3200" b="1" dirty="0"/>
              <a:t> </a:t>
            </a:r>
            <a:r>
              <a:rPr lang="en-US" sz="3200" b="1" dirty="0" err="1"/>
              <a:t>quang</a:t>
            </a:r>
            <a:r>
              <a:rPr lang="en-US" sz="3200" b="1" dirty="0"/>
              <a:t> </a:t>
            </a:r>
            <a:r>
              <a:rPr lang="en-US" sz="3200" b="1" dirty="0" err="1"/>
              <a:t>hợp</a:t>
            </a:r>
            <a:r>
              <a:rPr lang="en-US" sz="3200" b="1" dirty="0"/>
              <a:t>,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khí</a:t>
            </a:r>
            <a:r>
              <a:rPr lang="en-US" sz="3200" b="1" dirty="0"/>
              <a:t> carbon dioxide </a:t>
            </a:r>
            <a:r>
              <a:rPr lang="en-US" sz="3200" b="1" dirty="0" err="1"/>
              <a:t>thì</a:t>
            </a:r>
            <a:r>
              <a:rPr lang="en-US" sz="3200" b="1" dirty="0"/>
              <a:t> </a:t>
            </a:r>
            <a:r>
              <a:rPr lang="en-US" sz="3200" b="1" dirty="0" err="1"/>
              <a:t>lá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quang</a:t>
            </a:r>
            <a:r>
              <a:rPr lang="en-US" sz="3200" b="1" dirty="0"/>
              <a:t> </a:t>
            </a:r>
            <a:r>
              <a:rPr lang="en-US" sz="3200" b="1" dirty="0" err="1"/>
              <a:t>hợp</a:t>
            </a:r>
            <a:r>
              <a:rPr lang="en-US" sz="32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Rounded Corners 66"/>
          <p:cNvSpPr/>
          <p:nvPr/>
        </p:nvSpPr>
        <p:spPr>
          <a:xfrm>
            <a:off x="102788" y="107752"/>
            <a:ext cx="11986424" cy="6667471"/>
          </a:xfrm>
          <a:prstGeom prst="roundRect">
            <a:avLst>
              <a:gd name="adj" fmla="val 6148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1000" sy="101000" algn="ctr" rotWithShape="0">
              <a:schemeClr val="tx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/>
          <p:cNvSpPr/>
          <p:nvPr/>
        </p:nvSpPr>
        <p:spPr>
          <a:xfrm flipH="1">
            <a:off x="189144" y="227971"/>
            <a:ext cx="11813712" cy="6427033"/>
          </a:xfrm>
          <a:prstGeom prst="roundRect">
            <a:avLst>
              <a:gd name="adj" fmla="val 4945"/>
            </a:avLst>
          </a:prstGeom>
          <a:gradFill flip="none" rotWithShape="1">
            <a:gsLst>
              <a:gs pos="29000">
                <a:srgbClr val="C3E7ED"/>
              </a:gs>
              <a:gs pos="100000">
                <a:schemeClr val="bg1"/>
              </a:gs>
            </a:gsLst>
            <a:lin ang="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/>
          <p:cNvSpPr/>
          <p:nvPr/>
        </p:nvSpPr>
        <p:spPr>
          <a:xfrm flipH="1">
            <a:off x="658380" y="774499"/>
            <a:ext cx="10982652" cy="5333977"/>
          </a:xfrm>
          <a:prstGeom prst="roundRect">
            <a:avLst>
              <a:gd name="adj" fmla="val 3583"/>
            </a:avLst>
          </a:prstGeom>
          <a:gradFill>
            <a:gsLst>
              <a:gs pos="34000">
                <a:srgbClr val="FEFFEC"/>
              </a:gs>
              <a:gs pos="100000">
                <a:schemeClr val="bg1"/>
              </a:gs>
            </a:gsLst>
            <a:lin ang="0" scaled="1"/>
          </a:gradFill>
          <a:ln w="2857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: Rounded Corners 187"/>
          <p:cNvSpPr/>
          <p:nvPr/>
        </p:nvSpPr>
        <p:spPr>
          <a:xfrm>
            <a:off x="410274" y="478447"/>
            <a:ext cx="11412093" cy="5904000"/>
          </a:xfrm>
          <a:prstGeom prst="roundRect">
            <a:avLst>
              <a:gd name="adj" fmla="val 3820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3525" y="1013043"/>
            <a:ext cx="1022021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850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Tạm biệt lớp và hẹn gặp lại!</a:t>
            </a:r>
            <a:endParaRPr lang="en-US" sz="8500">
              <a:solidFill>
                <a:srgbClr val="FF0000"/>
              </a:solidFill>
              <a:latin typeface="FS Blonde Script" panose="03000503000000000000" pitchFamily="66" charset="0"/>
              <a:ea typeface="Segoe UI Black" panose="020B0A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5329" y="1574762"/>
            <a:ext cx="9219211" cy="4534139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endSnd/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E72F946-AA6B-C9F4-30D1-191B5298DC86}"/>
              </a:ext>
            </a:extLst>
          </p:cNvPr>
          <p:cNvSpPr txBox="1"/>
          <p:nvPr/>
        </p:nvSpPr>
        <p:spPr>
          <a:xfrm>
            <a:off x="121328" y="1842703"/>
            <a:ext cx="11949344" cy="4358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thẻ</a:t>
            </a:r>
            <a:r>
              <a:rPr lang="en-US" sz="3200" dirty="0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522FD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522FD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….(1)……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….(2)……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….(3)……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….(4)……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….(5)……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….(6)……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….(7)……,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kèm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….(8)……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….(9)……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….(10)……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….(11)…… </a:t>
            </a:r>
            <a:endParaRPr lang="en-US" sz="3200" dirty="0">
              <a:solidFill>
                <a:srgbClr val="38353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C:\Users\ADMIN\Desktop\453552345 (3).jpg">
            <a:extLst>
              <a:ext uri="{FF2B5EF4-FFF2-40B4-BE49-F238E27FC236}">
                <a16:creationId xmlns="" xmlns:a16="http://schemas.microsoft.com/office/drawing/2014/main" id="{D6D0A9FB-FCBA-44A3-DF70-F4612F494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865" y="-510921"/>
            <a:ext cx="8369733" cy="22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1FBB882-339A-4F27-172E-8AC0DA644DF2}"/>
              </a:ext>
            </a:extLst>
          </p:cNvPr>
          <p:cNvSpPr txBox="1"/>
          <p:nvPr/>
        </p:nvSpPr>
        <p:spPr>
          <a:xfrm>
            <a:off x="1225223" y="347768"/>
            <a:ext cx="72796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NHANH HƠN</a:t>
            </a:r>
          </a:p>
        </p:txBody>
      </p:sp>
    </p:spTree>
    <p:extLst>
      <p:ext uri="{BB962C8B-B14F-4D97-AF65-F5344CB8AC3E}">
        <p14:creationId xmlns:p14="http://schemas.microsoft.com/office/powerpoint/2010/main" val="42852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E72F946-AA6B-C9F4-30D1-191B5298DC86}"/>
              </a:ext>
            </a:extLst>
          </p:cNvPr>
          <p:cNvSpPr txBox="1"/>
          <p:nvPr/>
        </p:nvSpPr>
        <p:spPr>
          <a:xfrm>
            <a:off x="121328" y="1842703"/>
            <a:ext cx="11949344" cy="3857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….(1)……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…………..(2)……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….(3)…… 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….(4)…… 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….(5)…… 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….(6)……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….(7)…… ,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kèm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…….(8)…….…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…….(9)….…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…….(10)…… 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i="1" dirty="0">
                <a:solidFill>
                  <a:srgbClr val="3835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….(11)…… </a:t>
            </a:r>
            <a:endParaRPr lang="en-US" sz="3200" dirty="0">
              <a:solidFill>
                <a:srgbClr val="38353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C:\Users\ADMIN\Desktop\453552345 (3).jpg">
            <a:extLst>
              <a:ext uri="{FF2B5EF4-FFF2-40B4-BE49-F238E27FC236}">
                <a16:creationId xmlns="" xmlns:a16="http://schemas.microsoft.com/office/drawing/2014/main" id="{D6D0A9FB-FCBA-44A3-DF70-F4612F494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5743" y="-510921"/>
            <a:ext cx="8369733" cy="196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1FBB882-339A-4F27-172E-8AC0DA644DF2}"/>
              </a:ext>
            </a:extLst>
          </p:cNvPr>
          <p:cNvSpPr txBox="1"/>
          <p:nvPr/>
        </p:nvSpPr>
        <p:spPr>
          <a:xfrm>
            <a:off x="2086261" y="214603"/>
            <a:ext cx="72796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ĐÁP ÁN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EDCA16-BD53-A552-6883-C6EA2FF49387}"/>
              </a:ext>
            </a:extLst>
          </p:cNvPr>
          <p:cNvSpPr txBox="1"/>
          <p:nvPr/>
        </p:nvSpPr>
        <p:spPr>
          <a:xfrm>
            <a:off x="5800609" y="1801809"/>
            <a:ext cx="181992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70BF330-6515-F314-0302-455C9283D9F7}"/>
              </a:ext>
            </a:extLst>
          </p:cNvPr>
          <p:cNvSpPr txBox="1"/>
          <p:nvPr/>
        </p:nvSpPr>
        <p:spPr>
          <a:xfrm>
            <a:off x="8803299" y="1785322"/>
            <a:ext cx="326402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carbon dioxide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51B16E-E7AC-7A1A-D679-4919D3B3CBE3}"/>
              </a:ext>
            </a:extLst>
          </p:cNvPr>
          <p:cNvSpPr txBox="1"/>
          <p:nvPr/>
        </p:nvSpPr>
        <p:spPr>
          <a:xfrm>
            <a:off x="2388400" y="2484130"/>
            <a:ext cx="205813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glucose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FBF1CB0-5463-8172-279E-982E8CFAE992}"/>
              </a:ext>
            </a:extLst>
          </p:cNvPr>
          <p:cNvSpPr txBox="1"/>
          <p:nvPr/>
        </p:nvSpPr>
        <p:spPr>
          <a:xfrm>
            <a:off x="7048579" y="2418251"/>
            <a:ext cx="205813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Oxygen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4A370B8-5338-F0E4-411D-E66582BD3BF0}"/>
              </a:ext>
            </a:extLst>
          </p:cNvPr>
          <p:cNvSpPr txBox="1"/>
          <p:nvPr/>
        </p:nvSpPr>
        <p:spPr>
          <a:xfrm>
            <a:off x="190776" y="3003026"/>
            <a:ext cx="220166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6C0E97-5178-8667-31B3-292B58C66FBF}"/>
              </a:ext>
            </a:extLst>
          </p:cNvPr>
          <p:cNvSpPr txBox="1"/>
          <p:nvPr/>
        </p:nvSpPr>
        <p:spPr>
          <a:xfrm>
            <a:off x="3889612" y="3028011"/>
            <a:ext cx="205813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06F0540-21FB-319D-C0D2-387A113170EB}"/>
              </a:ext>
            </a:extLst>
          </p:cNvPr>
          <p:cNvSpPr txBox="1"/>
          <p:nvPr/>
        </p:nvSpPr>
        <p:spPr>
          <a:xfrm>
            <a:off x="5947750" y="3525770"/>
            <a:ext cx="220165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(7)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F88BCDB-1883-D756-791D-F3B9D35ED6DE}"/>
              </a:ext>
            </a:extLst>
          </p:cNvPr>
          <p:cNvSpPr txBox="1"/>
          <p:nvPr/>
        </p:nvSpPr>
        <p:spPr>
          <a:xfrm>
            <a:off x="121328" y="4523793"/>
            <a:ext cx="279885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(8)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05EF861-8509-775C-0932-F2777AE36A06}"/>
              </a:ext>
            </a:extLst>
          </p:cNvPr>
          <p:cNvSpPr txBox="1"/>
          <p:nvPr/>
        </p:nvSpPr>
        <p:spPr>
          <a:xfrm>
            <a:off x="7292165" y="5103011"/>
            <a:ext cx="240059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(11)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F97F1A7-4915-641E-885F-A11E74625892}"/>
              </a:ext>
            </a:extLst>
          </p:cNvPr>
          <p:cNvSpPr txBox="1"/>
          <p:nvPr/>
        </p:nvSpPr>
        <p:spPr>
          <a:xfrm>
            <a:off x="190776" y="5110765"/>
            <a:ext cx="254197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(10)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4BE8D64-3215-6E07-2173-3761A43CEECA}"/>
              </a:ext>
            </a:extLst>
          </p:cNvPr>
          <p:cNvSpPr txBox="1"/>
          <p:nvPr/>
        </p:nvSpPr>
        <p:spPr>
          <a:xfrm>
            <a:off x="5035930" y="4571258"/>
            <a:ext cx="279885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(9)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635"/>
            <a:chOff x="102788" y="107752"/>
            <a:chExt cx="12148255" cy="6667471"/>
          </a:xfrm>
        </p:grpSpPr>
        <p:sp>
          <p:nvSpPr>
            <p:cNvPr id="67" name="Rectangle: Rounded Corners 66"/>
            <p:cNvSpPr/>
            <p:nvPr/>
          </p:nvSpPr>
          <p:spPr>
            <a:xfrm>
              <a:off x="102788" y="107752"/>
              <a:ext cx="11986424" cy="6667471"/>
            </a:xfrm>
            <a:prstGeom prst="roundRect">
              <a:avLst>
                <a:gd name="adj" fmla="val 6148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63500" sx="101000" sy="101000" algn="ctr" rotWithShape="0">
                <a:schemeClr val="tx1"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sp>
          <p:nvSpPr>
            <p:cNvPr id="68" name="Rectangle: Rounded Corners 67"/>
            <p:cNvSpPr/>
            <p:nvPr/>
          </p:nvSpPr>
          <p:spPr>
            <a:xfrm>
              <a:off x="189144" y="227971"/>
              <a:ext cx="11813712" cy="6427033"/>
            </a:xfrm>
            <a:prstGeom prst="roundRect">
              <a:avLst>
                <a:gd name="adj" fmla="val 4945"/>
              </a:avLst>
            </a:prstGeom>
            <a:gradFill flip="none" rotWithShape="1">
              <a:gsLst>
                <a:gs pos="29000">
                  <a:srgbClr val="C3E7ED"/>
                </a:gs>
                <a:gs pos="100000">
                  <a:schemeClr val="bg1"/>
                </a:gs>
              </a:gsLst>
              <a:lin ang="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sp>
          <p:nvSpPr>
            <p:cNvPr id="65" name="Rectangle: Rounded Corners 64"/>
            <p:cNvSpPr/>
            <p:nvPr/>
          </p:nvSpPr>
          <p:spPr>
            <a:xfrm>
              <a:off x="658380" y="774499"/>
              <a:ext cx="10982652" cy="5333977"/>
            </a:xfrm>
            <a:prstGeom prst="roundRect">
              <a:avLst>
                <a:gd name="adj" fmla="val 3583"/>
              </a:avLst>
            </a:prstGeom>
            <a:gradFill>
              <a:gsLst>
                <a:gs pos="34000">
                  <a:srgbClr val="FEFFEC"/>
                </a:gs>
                <a:gs pos="100000">
                  <a:schemeClr val="bg1"/>
                </a:gs>
              </a:gsLst>
              <a:lin ang="0" scaled="1"/>
            </a:gradFill>
            <a:ln w="2857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9200520" y="940347"/>
              <a:ext cx="2119740" cy="1164103"/>
              <a:chOff x="100444" y="100853"/>
              <a:chExt cx="1473768" cy="758740"/>
            </a:xfrm>
            <a:effectLst>
              <a:outerShdw blurRad="127000" sx="105000" sy="105000" algn="ctr" rotWithShape="0">
                <a:prstClr val="black">
                  <a:alpha val="53000"/>
                </a:prstClr>
              </a:outerShdw>
            </a:effectLst>
          </p:grpSpPr>
          <p:sp>
            <p:nvSpPr>
              <p:cNvPr id="174" name="Rectangle: Diagonal Corners Rounded 173"/>
              <p:cNvSpPr/>
              <p:nvPr/>
            </p:nvSpPr>
            <p:spPr>
              <a:xfrm>
                <a:off x="100444" y="100853"/>
                <a:ext cx="1473768" cy="758740"/>
              </a:xfrm>
              <a:prstGeom prst="round2DiagRect">
                <a:avLst>
                  <a:gd name="adj1" fmla="val 43590"/>
                  <a:gd name="adj2" fmla="val 0"/>
                </a:avLst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294459" y="285318"/>
                <a:ext cx="1093913" cy="369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solidFill>
                      <a:schemeClr val="bg1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Bài 20</a:t>
                </a:r>
              </a:p>
            </p:txBody>
          </p:sp>
        </p:grpSp>
        <p:sp>
          <p:nvSpPr>
            <p:cNvPr id="178" name="TextBox 13"/>
            <p:cNvSpPr txBox="1">
              <a:spLocks noChangeArrowheads="1"/>
            </p:cNvSpPr>
            <p:nvPr/>
          </p:nvSpPr>
          <p:spPr bwMode="auto">
            <a:xfrm>
              <a:off x="658060" y="2792391"/>
              <a:ext cx="11592983" cy="182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/>
              <a:r>
                <a:rPr lang="en-US" altLang="en-US" sz="4000">
                  <a:solidFill>
                    <a:srgbClr val="FF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THỰC  HÀNH VỀ QUANG  HỢP </a:t>
              </a:r>
            </a:p>
            <a:p>
              <a:pPr algn="ctr"/>
              <a:r>
                <a:rPr lang="en-US" altLang="en-US" sz="4000">
                  <a:solidFill>
                    <a:srgbClr val="FF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Ở CÂY XANH</a:t>
              </a:r>
            </a:p>
            <a:p>
              <a:pPr algn="ctr"/>
              <a:r>
                <a:rPr lang="en-US" altLang="en-US" sz="3600" i="1">
                  <a:solidFill>
                    <a:srgbClr val="1226EC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( 2 tiết )</a:t>
              </a:r>
            </a:p>
          </p:txBody>
        </p:sp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059" y="912667"/>
              <a:ext cx="7587416" cy="1248758"/>
            </a:xfrm>
            <a:prstGeom prst="rect">
              <a:avLst/>
            </a:prstGeom>
          </p:spPr>
        </p:pic>
        <p:sp>
          <p:nvSpPr>
            <p:cNvPr id="180" name="Rectangle 179"/>
            <p:cNvSpPr/>
            <p:nvPr/>
          </p:nvSpPr>
          <p:spPr>
            <a:xfrm>
              <a:off x="7481664" y="751271"/>
              <a:ext cx="962452" cy="1290777"/>
            </a:xfrm>
            <a:prstGeom prst="rect">
              <a:avLst/>
            </a:prstGeom>
            <a:noFill/>
          </p:spPr>
          <p:txBody>
            <a:bodyPr wrap="square" lIns="82295" tIns="41147" rIns="82295" bIns="41147">
              <a:spAutoFit/>
            </a:bodyPr>
            <a:lstStyle/>
            <a:p>
              <a:pPr algn="ctr"/>
              <a:r>
                <a:rPr lang="en-US" sz="8100" b="1" cap="none" spc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7</a:t>
              </a: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381069" y="1156003"/>
              <a:ext cx="4990151" cy="92930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82295" tIns="41147" rIns="82295" bIns="41147">
              <a:prstTxWarp prst="textPlain">
                <a:avLst>
                  <a:gd name="adj" fmla="val 50175"/>
                </a:avLst>
              </a:prstTxWarp>
              <a:spAutoFit/>
            </a:bodyPr>
            <a:lstStyle/>
            <a:p>
              <a:pPr algn="ctr"/>
              <a:r>
                <a:rPr lang="en-US" sz="4860">
                  <a:ln w="0">
                    <a:noFill/>
                  </a:ln>
                  <a:solidFill>
                    <a:srgbClr val="00682F"/>
                  </a:solidFill>
                  <a:effectLst>
                    <a:outerShdw blurRad="60007" dist="310007" dir="7680000" sy="30000" kx="1300200" algn="ctr" rotWithShape="0">
                      <a:srgbClr val="00682F">
                        <a:alpha val="58000"/>
                      </a:srgbClr>
                    </a:outerShdw>
                  </a:effectLst>
                  <a:latin typeface="Segoe UI Black" panose="020B0A02040204020203" pitchFamily="34" charset="0"/>
                  <a:ea typeface="Segoe UI Black" panose="020B0A02040204020203" pitchFamily="34" charset="0"/>
                </a:rPr>
                <a:t>KHOA HỌC TỰ NHIÊN</a:t>
              </a:r>
            </a:p>
          </p:txBody>
        </p:sp>
        <p:sp>
          <p:nvSpPr>
            <p:cNvPr id="188" name="Rectangle: Rounded Corners 187"/>
            <p:cNvSpPr/>
            <p:nvPr/>
          </p:nvSpPr>
          <p:spPr>
            <a:xfrm>
              <a:off x="410274" y="478447"/>
              <a:ext cx="11412093" cy="5904000"/>
            </a:xfrm>
            <a:prstGeom prst="roundRect">
              <a:avLst>
                <a:gd name="adj" fmla="val 3820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</p:grpSp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160" y="323850"/>
            <a:ext cx="6433820" cy="866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590" y="1492885"/>
            <a:ext cx="8592185" cy="1313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" y="2982595"/>
            <a:ext cx="11654155" cy="1256665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>
            <a:off x="99060" y="4990465"/>
            <a:ext cx="2291715" cy="12134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Chuẩn bị</a:t>
            </a:r>
          </a:p>
        </p:txBody>
      </p:sp>
      <p:sp>
        <p:nvSpPr>
          <p:cNvPr id="9" name="Chevron 8"/>
          <p:cNvSpPr/>
          <p:nvPr/>
        </p:nvSpPr>
        <p:spPr>
          <a:xfrm>
            <a:off x="1799590" y="5001260"/>
            <a:ext cx="3249295" cy="1212850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Tiến hành</a:t>
            </a:r>
          </a:p>
        </p:txBody>
      </p:sp>
      <p:sp>
        <p:nvSpPr>
          <p:cNvPr id="10" name="Chevron 9"/>
          <p:cNvSpPr/>
          <p:nvPr/>
        </p:nvSpPr>
        <p:spPr>
          <a:xfrm>
            <a:off x="4359275" y="5001260"/>
            <a:ext cx="3249295" cy="1212850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Kết quả</a:t>
            </a:r>
          </a:p>
        </p:txBody>
      </p:sp>
      <p:sp>
        <p:nvSpPr>
          <p:cNvPr id="11" name="Chevron 10"/>
          <p:cNvSpPr/>
          <p:nvPr/>
        </p:nvSpPr>
        <p:spPr>
          <a:xfrm>
            <a:off x="6956425" y="5001260"/>
            <a:ext cx="3249295" cy="121285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Giải thích</a:t>
            </a:r>
          </a:p>
        </p:txBody>
      </p:sp>
      <p:sp>
        <p:nvSpPr>
          <p:cNvPr id="12" name="Chevron 11"/>
          <p:cNvSpPr/>
          <p:nvPr/>
        </p:nvSpPr>
        <p:spPr>
          <a:xfrm>
            <a:off x="9577070" y="5001260"/>
            <a:ext cx="2696845" cy="1212850"/>
          </a:xfrm>
          <a:prstGeom prst="chevr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Kết luận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990" y="425450"/>
            <a:ext cx="6510655" cy="835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" y="1629410"/>
            <a:ext cx="11885930" cy="346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05765" y="243840"/>
            <a:ext cx="475869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I. Chuẩn bị</a:t>
            </a:r>
          </a:p>
          <a:p>
            <a:r>
              <a:rPr lang="en-US" sz="3200" b="1">
                <a:solidFill>
                  <a:srgbClr val="1D41D5"/>
                </a:solidFill>
              </a:rPr>
              <a:t>1. Mẫu vật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90" y="1455420"/>
            <a:ext cx="3988435" cy="4083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360" y="1455420"/>
            <a:ext cx="4036060" cy="413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110" y="1519555"/>
            <a:ext cx="3752850" cy="4192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24485" y="255905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>
                <a:solidFill>
                  <a:srgbClr val="1D41D5"/>
                </a:solidFill>
              </a:rPr>
              <a:t>2. Dụng cụ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40" y="956945"/>
            <a:ext cx="11652885" cy="2775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85" y="3968115"/>
            <a:ext cx="11642090" cy="2480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1151</Words>
  <Application>Microsoft Office PowerPoint</Application>
  <PresentationFormat>Custom</PresentationFormat>
  <Paragraphs>84</Paragraphs>
  <Slides>29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Office Theme</vt:lpstr>
      <vt:lpstr>3_Office Theme</vt:lpstr>
      <vt:lpstr>1_Office Theme</vt:lpstr>
      <vt:lpstr>Science Fair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2022-08-16T08:13:34Z</dcterms:created>
  <dcterms:modified xsi:type="dcterms:W3CDTF">2022-08-16T08:13:46Z</dcterms:modified>
</cp:coreProperties>
</file>