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66" r:id="rId3"/>
    <p:sldId id="261" r:id="rId4"/>
    <p:sldId id="267" r:id="rId5"/>
    <p:sldId id="268" r:id="rId6"/>
    <p:sldId id="271" r:id="rId7"/>
    <p:sldId id="272" r:id="rId8"/>
    <p:sldId id="277" r:id="rId9"/>
    <p:sldId id="278" r:id="rId10"/>
    <p:sldId id="273" r:id="rId11"/>
    <p:sldId id="274" r:id="rId12"/>
    <p:sldId id="257" r:id="rId13"/>
    <p:sldId id="275" r:id="rId14"/>
    <p:sldId id="259" r:id="rId15"/>
    <p:sldId id="269" r:id="rId16"/>
    <p:sldId id="276"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9.svg"/><Relationship Id="rId18" Type="http://schemas.openxmlformats.org/officeDocument/2006/relationships/image" Target="../media/image9.png"/><Relationship Id="rId3" Type="http://schemas.openxmlformats.org/officeDocument/2006/relationships/image" Target="../media/image141.svg"/><Relationship Id="rId21" Type="http://schemas.openxmlformats.org/officeDocument/2006/relationships/image" Target="../media/image153.svg"/><Relationship Id="rId7" Type="http://schemas.openxmlformats.org/officeDocument/2006/relationships/image" Target="../media/image145.svg"/><Relationship Id="rId12" Type="http://schemas.openxmlformats.org/officeDocument/2006/relationships/image" Target="../media/image6.png"/><Relationship Id="rId17"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2.svg"/><Relationship Id="rId5" Type="http://schemas.openxmlformats.org/officeDocument/2006/relationships/image" Target="../media/image143.svg"/><Relationship Id="rId15" Type="http://schemas.openxmlformats.org/officeDocument/2006/relationships/image" Target="../media/image60.svg"/><Relationship Id="rId10" Type="http://schemas.openxmlformats.org/officeDocument/2006/relationships/image" Target="../media/image5.png"/><Relationship Id="rId19" Type="http://schemas.openxmlformats.org/officeDocument/2006/relationships/image" Target="../media/image151.svg"/><Relationship Id="rId4" Type="http://schemas.openxmlformats.org/officeDocument/2006/relationships/image" Target="../media/image2.png"/><Relationship Id="rId9" Type="http://schemas.openxmlformats.org/officeDocument/2006/relationships/image" Target="../media/image147.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8" Type="http://schemas.openxmlformats.org/officeDocument/2006/relationships/image" Target="../media/image30.png"/><Relationship Id="rId17" Type="http://schemas.openxmlformats.org/officeDocument/2006/relationships/image" Target="../media/image66.svg"/><Relationship Id="rId2" Type="http://schemas.openxmlformats.org/officeDocument/2006/relationships/image" Target="../media/image40.png"/><Relationship Id="rId16" Type="http://schemas.openxmlformats.org/officeDocument/2006/relationships/image" Target="../media/image85.svg"/><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image" Target="../media/image46.png"/><Relationship Id="rId10" Type="http://schemas.openxmlformats.org/officeDocument/2006/relationships/image" Target="../media/image48.svg"/><Relationship Id="rId19" Type="http://schemas.openxmlformats.org/officeDocument/2006/relationships/image" Target="../media/image45.png"/><Relationship Id="rId14" Type="http://schemas.openxmlformats.org/officeDocument/2006/relationships/image" Target="../media/image520.svg"/></Relationships>
</file>

<file path=ppt/slides/_rels/slide11.xml.rels><?xml version="1.0" encoding="UTF-8" standalone="yes"?>
<Relationships xmlns="http://schemas.openxmlformats.org/package/2006/relationships"><Relationship Id="rId18" Type="http://schemas.openxmlformats.org/officeDocument/2006/relationships/image" Target="../media/image47.png"/><Relationship Id="rId21" Type="http://schemas.openxmlformats.org/officeDocument/2006/relationships/image" Target="../media/image31.png"/><Relationship Id="rId17" Type="http://schemas.openxmlformats.org/officeDocument/2006/relationships/image" Target="../media/image66.svg"/><Relationship Id="rId2" Type="http://schemas.openxmlformats.org/officeDocument/2006/relationships/image" Target="../media/image40.png"/><Relationship Id="rId20" Type="http://schemas.openxmlformats.org/officeDocument/2006/relationships/image" Target="../media/image48.png"/><Relationship Id="rId16" Type="http://schemas.openxmlformats.org/officeDocument/2006/relationships/image" Target="../media/image33.svg"/><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image" Target="../media/image46.png"/><Relationship Id="rId10" Type="http://schemas.openxmlformats.org/officeDocument/2006/relationships/image" Target="../media/image48.svg"/><Relationship Id="rId19" Type="http://schemas.openxmlformats.org/officeDocument/2006/relationships/image" Target="../media/image1040.svg"/><Relationship Id="rId14" Type="http://schemas.openxmlformats.org/officeDocument/2006/relationships/image" Target="../media/image520.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26" Type="http://schemas.openxmlformats.org/officeDocument/2006/relationships/image" Target="../media/image41.png"/><Relationship Id="rId7" Type="http://schemas.openxmlformats.org/officeDocument/2006/relationships/image" Target="../media/image24.svg"/><Relationship Id="rId25" Type="http://schemas.openxmlformats.org/officeDocument/2006/relationships/image" Target="../media/image21.png"/><Relationship Id="rId12"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24" Type="http://schemas.openxmlformats.org/officeDocument/2006/relationships/image" Target="../media/image41.svg"/><Relationship Id="rId19" Type="http://schemas.openxmlformats.org/officeDocument/2006/relationships/image" Target="../media/image110.svg"/><Relationship Id="rId27"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26" Type="http://schemas.openxmlformats.org/officeDocument/2006/relationships/image" Target="../media/image41.png"/><Relationship Id="rId7" Type="http://schemas.openxmlformats.org/officeDocument/2006/relationships/image" Target="../media/image24.svg"/><Relationship Id="rId25" Type="http://schemas.openxmlformats.org/officeDocument/2006/relationships/image" Target="../media/image21.png"/><Relationship Id="rId12"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24" Type="http://schemas.openxmlformats.org/officeDocument/2006/relationships/image" Target="../media/image41.svg"/><Relationship Id="rId28" Type="http://schemas.openxmlformats.org/officeDocument/2006/relationships/image" Target="../media/image215.svg"/><Relationship Id="rId27" Type="http://schemas.openxmlformats.org/officeDocument/2006/relationships/image" Target="../media/image52.png"/></Relationships>
</file>

<file path=ppt/slides/_rels/slide14.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56.png"/><Relationship Id="rId3" Type="http://schemas.openxmlformats.org/officeDocument/2006/relationships/image" Target="../media/image20.svg"/><Relationship Id="rId21" Type="http://schemas.openxmlformats.org/officeDocument/2006/relationships/image" Target="../media/image70.svg"/><Relationship Id="rId12" Type="http://schemas.openxmlformats.org/officeDocument/2006/relationships/image" Target="../media/image54.png"/><Relationship Id="rId17" Type="http://schemas.openxmlformats.org/officeDocument/2006/relationships/image" Target="../media/image66.svg"/><Relationship Id="rId7" Type="http://schemas.openxmlformats.org/officeDocument/2006/relationships/image" Target="../media/image58.svg"/><Relationship Id="rId2" Type="http://schemas.openxmlformats.org/officeDocument/2006/relationships/image" Target="../media/image11.png"/><Relationship Id="rId16" Type="http://schemas.openxmlformats.org/officeDocument/2006/relationships/image" Target="../media/image46.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9.svg"/><Relationship Id="rId5" Type="http://schemas.openxmlformats.org/officeDocument/2006/relationships/image" Target="../media/image56.svg"/><Relationship Id="rId15" Type="http://schemas.openxmlformats.org/officeDocument/2006/relationships/image" Target="../media/image64.svg"/><Relationship Id="rId10" Type="http://schemas.openxmlformats.org/officeDocument/2006/relationships/image" Target="../media/image8.png"/><Relationship Id="rId19" Type="http://schemas.openxmlformats.org/officeDocument/2006/relationships/image" Target="../media/image68.svg"/><Relationship Id="rId4" Type="http://schemas.openxmlformats.org/officeDocument/2006/relationships/image" Target="../media/image53.png"/><Relationship Id="rId9" Type="http://schemas.openxmlformats.org/officeDocument/2006/relationships/image" Target="../media/image60.svg"/><Relationship Id="rId14" Type="http://schemas.openxmlformats.org/officeDocument/2006/relationships/image" Target="../media/image55.png"/><Relationship Id="rId22"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8.png"/><Relationship Id="rId3" Type="http://schemas.openxmlformats.org/officeDocument/2006/relationships/image" Target="../media/image2.svg"/><Relationship Id="rId21" Type="http://schemas.openxmlformats.org/officeDocument/2006/relationships/image" Target="../media/image8.png"/><Relationship Id="rId7" Type="http://schemas.openxmlformats.org/officeDocument/2006/relationships/image" Target="../media/image240.svg"/><Relationship Id="rId12" Type="http://schemas.openxmlformats.org/officeDocument/2006/relationships/image" Target="../media/image38.png"/><Relationship Id="rId17" Type="http://schemas.openxmlformats.org/officeDocument/2006/relationships/image" Target="../media/image61.png"/><Relationship Id="rId25" Type="http://schemas.openxmlformats.org/officeDocument/2006/relationships/image" Target="../media/image62.png"/><Relationship Id="rId2" Type="http://schemas.openxmlformats.org/officeDocument/2006/relationships/image" Target="../media/image11.png"/><Relationship Id="rId16" Type="http://schemas.openxmlformats.org/officeDocument/2006/relationships/image" Target="../media/image330.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8.svg"/><Relationship Id="rId24" Type="http://schemas.openxmlformats.org/officeDocument/2006/relationships/image" Target="../media/image410.svg"/><Relationship Id="rId5" Type="http://schemas.openxmlformats.org/officeDocument/2006/relationships/image" Target="../media/image22.svg"/><Relationship Id="rId23" Type="http://schemas.openxmlformats.org/officeDocument/2006/relationships/image" Target="../media/image50.png"/><Relationship Id="rId10" Type="http://schemas.openxmlformats.org/officeDocument/2006/relationships/image" Target="../media/image60.png"/><Relationship Id="rId4" Type="http://schemas.openxmlformats.org/officeDocument/2006/relationships/image" Target="../media/image32.png"/><Relationship Id="rId9" Type="http://schemas.openxmlformats.org/officeDocument/2006/relationships/image" Target="../media/image26.svg"/><Relationship Id="rId22" Type="http://schemas.openxmlformats.org/officeDocument/2006/relationships/image" Target="../media/image390.sv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9.svg"/><Relationship Id="rId18" Type="http://schemas.openxmlformats.org/officeDocument/2006/relationships/image" Target="../media/image9.png"/><Relationship Id="rId3" Type="http://schemas.openxmlformats.org/officeDocument/2006/relationships/image" Target="../media/image141.svg"/><Relationship Id="rId21" Type="http://schemas.openxmlformats.org/officeDocument/2006/relationships/image" Target="../media/image153.svg"/><Relationship Id="rId7" Type="http://schemas.openxmlformats.org/officeDocument/2006/relationships/image" Target="../media/image145.svg"/><Relationship Id="rId12" Type="http://schemas.openxmlformats.org/officeDocument/2006/relationships/image" Target="../media/image6.png"/><Relationship Id="rId17"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2.svg"/><Relationship Id="rId5" Type="http://schemas.openxmlformats.org/officeDocument/2006/relationships/image" Target="../media/image143.svg"/><Relationship Id="rId15" Type="http://schemas.openxmlformats.org/officeDocument/2006/relationships/image" Target="../media/image60.svg"/><Relationship Id="rId10" Type="http://schemas.openxmlformats.org/officeDocument/2006/relationships/image" Target="../media/image5.png"/><Relationship Id="rId19" Type="http://schemas.openxmlformats.org/officeDocument/2006/relationships/image" Target="../media/image151.svg"/><Relationship Id="rId4" Type="http://schemas.openxmlformats.org/officeDocument/2006/relationships/image" Target="../media/image2.png"/><Relationship Id="rId9" Type="http://schemas.openxmlformats.org/officeDocument/2006/relationships/image" Target="../media/image147.sv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21.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9.png"/><Relationship Id="rId25" Type="http://schemas.openxmlformats.org/officeDocument/2006/relationships/image" Target="../media/image35.svg"/><Relationship Id="rId2" Type="http://schemas.openxmlformats.org/officeDocument/2006/relationships/image" Target="../media/image1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24" Type="http://schemas.openxmlformats.org/officeDocument/2006/relationships/image" Target="../media/image23.png"/><Relationship Id="rId5" Type="http://schemas.openxmlformats.org/officeDocument/2006/relationships/image" Target="../media/image4.svg"/><Relationship Id="rId23" Type="http://schemas.openxmlformats.org/officeDocument/2006/relationships/image" Target="../media/image31.sv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8.svg"/><Relationship Id="rId14" Type="http://schemas.openxmlformats.org/officeDocument/2006/relationships/image" Target="../media/image18.pn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21" Type="http://schemas.openxmlformats.org/officeDocument/2006/relationships/image" Target="../media/image27.png"/><Relationship Id="rId7" Type="http://schemas.openxmlformats.org/officeDocument/2006/relationships/image" Target="../media/image91.svg"/><Relationship Id="rId2" Type="http://schemas.openxmlformats.org/officeDocument/2006/relationships/video" Target="../media/media1.wmv"/><Relationship Id="rId20" Type="http://schemas.openxmlformats.org/officeDocument/2006/relationships/image" Target="../media/image104.svg"/><Relationship Id="rId1" Type="http://schemas.microsoft.com/office/2007/relationships/media" Target="../media/media1.wmv"/><Relationship Id="rId6" Type="http://schemas.openxmlformats.org/officeDocument/2006/relationships/image" Target="../media/image25.png"/><Relationship Id="rId5" Type="http://schemas.openxmlformats.org/officeDocument/2006/relationships/image" Target="../media/image89.svg"/><Relationship Id="rId23" Type="http://schemas.openxmlformats.org/officeDocument/2006/relationships/image" Target="../media/image28.png"/><Relationship Id="rId4" Type="http://schemas.openxmlformats.org/officeDocument/2006/relationships/image" Target="../media/image24.png"/><Relationship Id="rId22" Type="http://schemas.openxmlformats.org/officeDocument/2006/relationships/image" Target="../media/image106.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1.sv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8.png"/><Relationship Id="rId7" Type="http://schemas.openxmlformats.org/officeDocument/2006/relationships/image" Target="../media/image31.png"/><Relationship Id="rId17" Type="http://schemas.openxmlformats.org/officeDocument/2006/relationships/image" Target="../media/image137.svg"/><Relationship Id="rId2" Type="http://schemas.openxmlformats.org/officeDocument/2006/relationships/image" Target="../media/image11.png"/><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131.svg"/><Relationship Id="rId15" Type="http://schemas.openxmlformats.org/officeDocument/2006/relationships/image" Target="../media/image83.svg"/><Relationship Id="rId10" Type="http://schemas.openxmlformats.org/officeDocument/2006/relationships/image" Target="../media/image22.svg"/><Relationship Id="rId19" Type="http://schemas.openxmlformats.org/officeDocument/2006/relationships/image" Target="../media/image139.svg"/><Relationship Id="rId4"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png"/><Relationship Id="rId12" Type="http://schemas.openxmlformats.org/officeDocument/2006/relationships/image" Target="../media/image50.svg"/><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41.png"/><Relationship Id="rId15" Type="http://schemas.openxmlformats.org/officeDocument/2006/relationships/image" Target="../media/image42.png"/><Relationship Id="rId10" Type="http://schemas.openxmlformats.org/officeDocument/2006/relationships/image" Target="../media/image48.svg"/><Relationship Id="rId9" Type="http://schemas.openxmlformats.org/officeDocument/2006/relationships/image" Target="../media/image40.png"/><Relationship Id="rId14" Type="http://schemas.openxmlformats.org/officeDocument/2006/relationships/image" Target="../media/image520.svg"/></Relationships>
</file>

<file path=ppt/slides/_rels/slide6.xml.rels><?xml version="1.0" encoding="UTF-8" standalone="yes"?>
<Relationships xmlns="http://schemas.openxmlformats.org/package/2006/relationships"><Relationship Id="rId38" Type="http://schemas.openxmlformats.org/officeDocument/2006/relationships/image" Target="../media/image184.svg"/><Relationship Id="rId2"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image" Target="../media/image43.png"/><Relationship Id="rId10" Type="http://schemas.openxmlformats.org/officeDocument/2006/relationships/image" Target="../media/image48.svg"/><Relationship Id="rId14" Type="http://schemas.openxmlformats.org/officeDocument/2006/relationships/image" Target="../media/image520.sv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48.svg"/><Relationship Id="rId14" Type="http://schemas.openxmlformats.org/officeDocument/2006/relationships/image" Target="../media/image520.svg"/></Relationships>
</file>

<file path=ppt/slides/_rels/slide8.xml.rels><?xml version="1.0" encoding="UTF-8" standalone="yes"?>
<Relationships xmlns="http://schemas.openxmlformats.org/package/2006/relationships"><Relationship Id="rId17" Type="http://schemas.openxmlformats.org/officeDocument/2006/relationships/image" Target="../media/image85.svg"/><Relationship Id="rId2" Type="http://schemas.openxmlformats.org/officeDocument/2006/relationships/image" Target="../media/image40.png"/><Relationship Id="rId16"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48.svg"/><Relationship Id="rId14" Type="http://schemas.openxmlformats.org/officeDocument/2006/relationships/image" Target="../media/image520.svg"/></Relationships>
</file>

<file path=ppt/slides/_rels/slide9.xml.rels><?xml version="1.0" encoding="UTF-8" standalone="yes"?>
<Relationships xmlns="http://schemas.openxmlformats.org/package/2006/relationships"><Relationship Id="rId17" Type="http://schemas.openxmlformats.org/officeDocument/2006/relationships/image" Target="../media/image85.svg"/><Relationship Id="rId2" Type="http://schemas.openxmlformats.org/officeDocument/2006/relationships/image" Target="../media/image40.png"/><Relationship Id="rId16"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48.svg"/><Relationship Id="rId14" Type="http://schemas.openxmlformats.org/officeDocument/2006/relationships/image" Target="../media/image5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8222" y="2754371"/>
            <a:ext cx="15087600" cy="48095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1838" y="6157547"/>
            <a:ext cx="3397462" cy="490313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6609">
            <a:off x="8244189" y="1976131"/>
            <a:ext cx="1799622" cy="15251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95008" y="4432144"/>
            <a:ext cx="2212788" cy="233539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0865" y="-293218"/>
            <a:ext cx="3206858" cy="303193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31203">
            <a:off x="13562967" y="1573348"/>
            <a:ext cx="3076325" cy="199786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795822" y="-585257"/>
            <a:ext cx="1748942" cy="322791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50467" flipH="1" flipV="1">
            <a:off x="-71845" y="7501785"/>
            <a:ext cx="1956401" cy="3610807"/>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5058908" flipH="1">
            <a:off x="7136733" y="7937524"/>
            <a:ext cx="2734226" cy="3967874"/>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38047">
            <a:off x="5553978" y="-2758736"/>
            <a:ext cx="6328604" cy="4291944"/>
          </a:xfrm>
          <a:prstGeom prst="rect">
            <a:avLst/>
          </a:prstGeom>
        </p:spPr>
      </p:pic>
      <p:sp>
        <p:nvSpPr>
          <p:cNvPr id="13" name="TextBox 13"/>
          <p:cNvSpPr txBox="1"/>
          <p:nvPr/>
        </p:nvSpPr>
        <p:spPr>
          <a:xfrm>
            <a:off x="2357652" y="3657211"/>
            <a:ext cx="13788739" cy="3323987"/>
          </a:xfrm>
          <a:prstGeom prst="rect">
            <a:avLst/>
          </a:prstGeom>
        </p:spPr>
        <p:txBody>
          <a:bodyPr wrap="square" lIns="0" tIns="0" rIns="0" bIns="0" rtlCol="0" anchor="t">
            <a:spAutoFit/>
          </a:bodyPr>
          <a:lstStyle/>
          <a:p>
            <a:pPr algn="ctr">
              <a:lnSpc>
                <a:spcPct val="150000"/>
              </a:lnSpc>
            </a:pPr>
            <a:r>
              <a:rPr lang="vi-VN" sz="7200" b="1" dirty="0" smtClean="0">
                <a:solidFill>
                  <a:srgbClr val="202F5A"/>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202F5A"/>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2120">
            <a:off x="-1119624" y="-1303803"/>
            <a:ext cx="3598875" cy="325861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4258" y="-190500"/>
            <a:ext cx="2585705" cy="2444666"/>
          </a:xfrm>
          <a:prstGeom prst="rect">
            <a:avLst/>
          </a:prstGeom>
        </p:spPr>
      </p:pic>
      <p:sp>
        <p:nvSpPr>
          <p:cNvPr id="12" name="Rectangle 11"/>
          <p:cNvSpPr/>
          <p:nvPr/>
        </p:nvSpPr>
        <p:spPr>
          <a:xfrm>
            <a:off x="2240822" y="325505"/>
            <a:ext cx="14206133" cy="1103892"/>
          </a:xfrm>
          <a:prstGeom prst="rect">
            <a:avLst/>
          </a:prstGeom>
        </p:spPr>
        <p:txBody>
          <a:bodyPr wrap="none">
            <a:spAutoFit/>
          </a:bodyPr>
          <a:lstStyle/>
          <a:p>
            <a:pPr algn="just">
              <a:lnSpc>
                <a:spcPct val="150000"/>
              </a:lnSpc>
              <a:spcBef>
                <a:spcPts val="800"/>
              </a:spcBef>
            </a:pPr>
            <a:r>
              <a:rPr lang="vi-VN" sz="5000" b="1" dirty="0" smtClean="0">
                <a:latin typeface="Arial" panose="020B0604020202020204" pitchFamily="34" charset="0"/>
                <a:ea typeface="Calibri" panose="020F0502020204030204" pitchFamily="34" charset="0"/>
                <a:cs typeface="Arial" panose="020B0604020202020204" pitchFamily="34" charset="0"/>
              </a:rPr>
              <a:t>3. </a:t>
            </a:r>
            <a:r>
              <a:rPr lang="en-US" sz="5000" b="1" dirty="0" err="1" smtClean="0">
                <a:latin typeface="Arial" panose="020B0604020202020204" pitchFamily="34" charset="0"/>
                <a:ea typeface="Calibri" panose="020F0502020204030204" pitchFamily="34" charset="0"/>
                <a:cs typeface="Arial" panose="020B0604020202020204" pitchFamily="34" charset="0"/>
              </a:rPr>
              <a:t>Rèn</a:t>
            </a:r>
            <a:r>
              <a:rPr lang="en-US" sz="5000" b="1" dirty="0" smtClean="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luyện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kĩ</a:t>
            </a:r>
            <a:r>
              <a:rPr lang="en-US" sz="5000" b="1" dirty="0">
                <a:latin typeface="Arial" panose="020B0604020202020204" pitchFamily="34" charset="0"/>
                <a:ea typeface="Calibri" panose="020F0502020204030204" pitchFamily="34" charset="0"/>
                <a:cs typeface="Arial" panose="020B0604020202020204" pitchFamily="34" charset="0"/>
              </a:rPr>
              <a:t> năng </a:t>
            </a:r>
            <a:r>
              <a:rPr lang="en-US" sz="5000" b="1" dirty="0" err="1">
                <a:latin typeface="Arial" panose="020B0604020202020204" pitchFamily="34" charset="0"/>
                <a:ea typeface="Calibri" panose="020F0502020204030204" pitchFamily="34" charset="0"/>
                <a:cs typeface="Arial" panose="020B0604020202020204" pitchFamily="34" charset="0"/>
              </a:rPr>
              <a:t>giải</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tỏa</a:t>
            </a:r>
            <a:r>
              <a:rPr lang="en-US" sz="5000" b="1" dirty="0">
                <a:latin typeface="Arial" panose="020B0604020202020204" pitchFamily="34" charset="0"/>
                <a:ea typeface="Calibri" panose="020F0502020204030204" pitchFamily="34" charset="0"/>
                <a:cs typeface="Arial" panose="020B0604020202020204" pitchFamily="34" charset="0"/>
              </a:rPr>
              <a:t> cảm </a:t>
            </a:r>
            <a:r>
              <a:rPr lang="en-US" sz="5000" b="1" dirty="0" err="1">
                <a:latin typeface="Arial" panose="020B0604020202020204" pitchFamily="34" charset="0"/>
                <a:ea typeface="Calibri" panose="020F0502020204030204" pitchFamily="34" charset="0"/>
                <a:cs typeface="Arial" panose="020B0604020202020204" pitchFamily="34" charset="0"/>
              </a:rPr>
              <a:t>xúc</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tiêu</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cực</a:t>
            </a:r>
            <a:endParaRPr lang="en-US" sz="5000" b="1"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3195410" y="1627340"/>
            <a:ext cx="12296956" cy="784830"/>
          </a:xfrm>
          <a:prstGeom prst="rect">
            <a:avLst/>
          </a:prstGeom>
        </p:spPr>
        <p:txBody>
          <a:bodyPr wrap="none">
            <a:spAutoFit/>
          </a:bodyPr>
          <a:lstStyle/>
          <a:p>
            <a:r>
              <a:rPr lang="vi-VN"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Cả lớp </a:t>
            </a:r>
            <a:r>
              <a:rPr lang="en-US"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thảo</a:t>
            </a: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luận</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nhận</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xét</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theo</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các câu hỏi:</a:t>
            </a:r>
            <a:endParaRPr lang="en-US" sz="4500" b="1" dirty="0">
              <a:solidFill>
                <a:srgbClr val="FF0000"/>
              </a:solidFill>
              <a:latin typeface="Arial" panose="020B0604020202020204" pitchFamily="34" charset="0"/>
              <a:cs typeface="Arial" panose="020B0604020202020204" pitchFamily="34" charset="0"/>
            </a:endParaRPr>
          </a:p>
        </p:txBody>
      </p:sp>
      <p:grpSp>
        <p:nvGrpSpPr>
          <p:cNvPr id="14" name="Group 4"/>
          <p:cNvGrpSpPr/>
          <p:nvPr/>
        </p:nvGrpSpPr>
        <p:grpSpPr>
          <a:xfrm>
            <a:off x="1143000" y="2847293"/>
            <a:ext cx="11703860" cy="2896478"/>
            <a:chOff x="0" y="0"/>
            <a:chExt cx="4269600" cy="2203077"/>
          </a:xfrm>
          <a:solidFill>
            <a:schemeClr val="accent5">
              <a:lumMod val="20000"/>
              <a:lumOff val="80000"/>
            </a:schemeClr>
          </a:solidFill>
        </p:grpSpPr>
        <p:sp>
          <p:nvSpPr>
            <p:cNvPr id="15"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grpFill/>
          </p:spPr>
        </p:sp>
      </p:grpSp>
      <p:sp>
        <p:nvSpPr>
          <p:cNvPr id="6" name="Rectangle 5"/>
          <p:cNvSpPr/>
          <p:nvPr/>
        </p:nvSpPr>
        <p:spPr>
          <a:xfrm>
            <a:off x="1775230" y="2749684"/>
            <a:ext cx="10439400" cy="3000821"/>
          </a:xfrm>
          <a:prstGeom prst="rect">
            <a:avLst/>
          </a:prstGeom>
        </p:spPr>
        <p:txBody>
          <a:bodyPr wrap="square">
            <a:spAutoFit/>
          </a:bodyPr>
          <a:lstStyle/>
          <a:p>
            <a:pPr algn="just">
              <a:lnSpc>
                <a:spcPct val="150000"/>
              </a:lnSpc>
            </a:pPr>
            <a:r>
              <a:rPr lang="en-US" sz="4200" dirty="0">
                <a:latin typeface="Arial" panose="020B0604020202020204" pitchFamily="34" charset="0"/>
                <a:ea typeface="Calibri" panose="020F0502020204030204" pitchFamily="34" charset="0"/>
                <a:cs typeface="Arial" panose="020B0604020202020204" pitchFamily="34" charset="0"/>
              </a:rPr>
              <a:t>Trong </a:t>
            </a:r>
            <a:r>
              <a:rPr lang="en-US" sz="4200" dirty="0" err="1">
                <a:latin typeface="Arial" panose="020B0604020202020204" pitchFamily="34" charset="0"/>
                <a:ea typeface="Calibri" panose="020F0502020204030204" pitchFamily="34" charset="0"/>
                <a:cs typeface="Arial" panose="020B0604020202020204" pitchFamily="34" charset="0"/>
              </a:rPr>
              <a:t>tiểu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phẩm</a:t>
            </a:r>
            <a:r>
              <a:rPr lang="en-US" sz="4200" dirty="0">
                <a:latin typeface="Arial" panose="020B0604020202020204" pitchFamily="34" charset="0"/>
                <a:ea typeface="Calibri" panose="020F0502020204030204" pitchFamily="34" charset="0"/>
                <a:cs typeface="Arial" panose="020B0604020202020204" pitchFamily="34" charset="0"/>
              </a:rPr>
              <a:t> đóng </a:t>
            </a:r>
            <a:r>
              <a:rPr lang="en-US" sz="4200" dirty="0" err="1">
                <a:latin typeface="Arial" panose="020B0604020202020204" pitchFamily="34" charset="0"/>
                <a:ea typeface="Calibri" panose="020F0502020204030204" pitchFamily="34" charset="0"/>
                <a:cs typeface="Arial" panose="020B0604020202020204" pitchFamily="34" charset="0"/>
              </a:rPr>
              <a:t>vai</a:t>
            </a:r>
            <a:r>
              <a:rPr lang="en-US" sz="4200" dirty="0">
                <a:latin typeface="Arial" panose="020B0604020202020204" pitchFamily="34" charset="0"/>
                <a:ea typeface="Calibri" panose="020F0502020204030204" pitchFamily="34" charset="0"/>
                <a:cs typeface="Arial" panose="020B0604020202020204" pitchFamily="34" charset="0"/>
              </a:rPr>
              <a:t> của </a:t>
            </a:r>
            <a:r>
              <a:rPr lang="en-US" sz="4200" dirty="0" err="1">
                <a:latin typeface="Arial" panose="020B0604020202020204" pitchFamily="34" charset="0"/>
                <a:ea typeface="Calibri" panose="020F0502020204030204" pitchFamily="34" charset="0"/>
                <a:cs typeface="Arial" panose="020B0604020202020204" pitchFamily="34" charset="0"/>
              </a:rPr>
              <a:t>nhóm</a:t>
            </a:r>
            <a:r>
              <a:rPr lang="en-US" sz="4200" dirty="0">
                <a:latin typeface="Arial" panose="020B0604020202020204" pitchFamily="34" charset="0"/>
                <a:ea typeface="Calibri" panose="020F0502020204030204" pitchFamily="34" charset="0"/>
                <a:cs typeface="Arial" panose="020B0604020202020204" pitchFamily="34" charset="0"/>
              </a:rPr>
              <a:t> bạn vừa rồi, </a:t>
            </a:r>
            <a:r>
              <a:rPr lang="en-US" sz="4200" dirty="0" err="1">
                <a:latin typeface="Arial" panose="020B0604020202020204" pitchFamily="34" charset="0"/>
                <a:ea typeface="Calibri" panose="020F0502020204030204" pitchFamily="34" charset="0"/>
                <a:cs typeface="Arial" panose="020B0604020202020204" pitchFamily="34" charset="0"/>
              </a:rPr>
              <a:t>nhân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vật</a:t>
            </a:r>
            <a:r>
              <a:rPr lang="en-US" sz="4200" dirty="0">
                <a:latin typeface="Arial" panose="020B0604020202020204" pitchFamily="34" charset="0"/>
                <a:ea typeface="Calibri" panose="020F0502020204030204" pitchFamily="34" charset="0"/>
                <a:cs typeface="Arial" panose="020B0604020202020204" pitchFamily="34" charset="0"/>
              </a:rPr>
              <a:t> Lan đã </a:t>
            </a:r>
            <a:r>
              <a:rPr lang="en-US" sz="4200" dirty="0" err="1">
                <a:latin typeface="Arial" panose="020B0604020202020204" pitchFamily="34" charset="0"/>
                <a:ea typeface="Calibri" panose="020F0502020204030204" pitchFamily="34" charset="0"/>
                <a:cs typeface="Arial" panose="020B0604020202020204" pitchFamily="34" charset="0"/>
              </a:rPr>
              <a:t>ứng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xử</a:t>
            </a:r>
            <a:r>
              <a:rPr lang="en-US" sz="4200" dirty="0">
                <a:latin typeface="Arial" panose="020B0604020202020204" pitchFamily="34" charset="0"/>
                <a:ea typeface="Calibri" panose="020F0502020204030204" pitchFamily="34" charset="0"/>
                <a:cs typeface="Arial" panose="020B0604020202020204" pitchFamily="34" charset="0"/>
              </a:rPr>
              <a:t> như thế nào khi </a:t>
            </a:r>
            <a:r>
              <a:rPr lang="en-US" sz="4200" dirty="0" err="1">
                <a:latin typeface="Arial" panose="020B0604020202020204" pitchFamily="34" charset="0"/>
                <a:ea typeface="Calibri" panose="020F0502020204030204" pitchFamily="34" charset="0"/>
                <a:cs typeface="Arial" panose="020B0604020202020204" pitchFamily="34" charset="0"/>
              </a:rPr>
              <a:t>tức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giận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8"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49942" y="2170080"/>
            <a:ext cx="1343385" cy="1272857"/>
          </a:xfrm>
          <a:prstGeom prst="rect">
            <a:avLst/>
          </a:prstGeom>
        </p:spPr>
      </p:pic>
      <p:grpSp>
        <p:nvGrpSpPr>
          <p:cNvPr id="19" name="Group 4"/>
          <p:cNvGrpSpPr/>
          <p:nvPr/>
        </p:nvGrpSpPr>
        <p:grpSpPr>
          <a:xfrm>
            <a:off x="5719131" y="6349789"/>
            <a:ext cx="11703860" cy="3220014"/>
            <a:chOff x="0" y="0"/>
            <a:chExt cx="4269600" cy="2203077"/>
          </a:xfrm>
          <a:solidFill>
            <a:schemeClr val="accent5">
              <a:lumMod val="20000"/>
              <a:lumOff val="80000"/>
            </a:schemeClr>
          </a:solidFill>
        </p:grpSpPr>
        <p:sp>
          <p:nvSpPr>
            <p:cNvPr id="20"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grpFill/>
          </p:spPr>
        </p:sp>
      </p:grpSp>
      <p:sp>
        <p:nvSpPr>
          <p:cNvPr id="21" name="Rectangle 20"/>
          <p:cNvSpPr/>
          <p:nvPr/>
        </p:nvSpPr>
        <p:spPr>
          <a:xfrm>
            <a:off x="6035246" y="6436194"/>
            <a:ext cx="11071630" cy="3000821"/>
          </a:xfrm>
          <a:prstGeom prst="rect">
            <a:avLst/>
          </a:prstGeom>
        </p:spPr>
        <p:txBody>
          <a:bodyPr wrap="square">
            <a:spAutoFit/>
          </a:bodyPr>
          <a:lstStyle/>
          <a:p>
            <a:pPr algn="just">
              <a:lnSpc>
                <a:spcPct val="150000"/>
              </a:lnSpc>
            </a:pPr>
            <a:r>
              <a:rPr lang="vi-VN" sz="4200" dirty="0">
                <a:ea typeface="Calibri" panose="020F0502020204030204" pitchFamily="34" charset="0"/>
                <a:cs typeface="Arial" panose="020B0604020202020204" pitchFamily="34" charset="0"/>
              </a:rPr>
              <a:t>Em có đồng tình với cách ứng xử như vậy hay không? Vì sao? Cách ứng xử ấy đã thể hiện được kĩ năng kiểm soát cảm xúc chưa?</a:t>
            </a:r>
            <a:endParaRPr lang="en-US" sz="4200" dirty="0">
              <a:latin typeface="Arial" panose="020B0604020202020204" pitchFamily="34" charset="0"/>
              <a:cs typeface="Arial" panose="020B0604020202020204" pitchFamily="34" charset="0"/>
            </a:endParaRPr>
          </a:p>
        </p:txBody>
      </p:sp>
      <p:pic>
        <p:nvPicPr>
          <p:cNvPr id="2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047438" y="5762110"/>
            <a:ext cx="1343385" cy="1272857"/>
          </a:xfrm>
          <a:prstGeom prst="rect">
            <a:avLst/>
          </a:prstGeom>
        </p:spPr>
      </p:pic>
      <p:pic>
        <p:nvPicPr>
          <p:cNvPr id="23" name="Picture 6"/>
          <p:cNvPicPr>
            <a:picLocks noChangeAspect="1"/>
          </p:cNvPicPr>
          <p:nvPr/>
        </p:nvPicPr>
        <p:blipFill>
          <a:blip r:embed="rId18"/>
          <a:srcRect/>
          <a:stretch>
            <a:fillRect/>
          </a:stretch>
        </p:blipFill>
        <p:spPr>
          <a:xfrm rot="-631101">
            <a:off x="-92713" y="7801975"/>
            <a:ext cx="2118056" cy="2555724"/>
          </a:xfrm>
          <a:prstGeom prst="rect">
            <a:avLst/>
          </a:prstGeom>
        </p:spPr>
      </p:pic>
      <p:pic>
        <p:nvPicPr>
          <p:cNvPr id="24" name="Picture 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459455">
            <a:off x="16375043" y="3078571"/>
            <a:ext cx="1854998" cy="3110514"/>
          </a:xfrm>
          <a:prstGeom prst="rect">
            <a:avLst/>
          </a:prstGeom>
        </p:spPr>
      </p:pic>
    </p:spTree>
    <p:extLst>
      <p:ext uri="{BB962C8B-B14F-4D97-AF65-F5344CB8AC3E}">
        <p14:creationId xmlns:p14="http://schemas.microsoft.com/office/powerpoint/2010/main" val="138403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fltVal val="0.5"/>
                                          </p:val>
                                        </p:tav>
                                        <p:tav tm="100000">
                                          <p:val>
                                            <p:strVal val="#ppt_x"/>
                                          </p:val>
                                        </p:tav>
                                      </p:tavLst>
                                    </p:anim>
                                    <p:anim calcmode="lin" valueType="num">
                                      <p:cBhvr>
                                        <p:cTn id="16" dur="500" fill="hold"/>
                                        <p:tgtEl>
                                          <p:spTgt spid="18"/>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anim calcmode="lin" valueType="num">
                                      <p:cBhvr>
                                        <p:cTn id="22" dur="500" fill="hold"/>
                                        <p:tgtEl>
                                          <p:spTgt spid="6"/>
                                        </p:tgtEl>
                                        <p:attrNameLst>
                                          <p:attrName>ppt_x</p:attrName>
                                        </p:attrNameLst>
                                      </p:cBhvr>
                                      <p:tavLst>
                                        <p:tav tm="0">
                                          <p:val>
                                            <p:fltVal val="0.5"/>
                                          </p:val>
                                        </p:tav>
                                        <p:tav tm="100000">
                                          <p:val>
                                            <p:strVal val="#ppt_x"/>
                                          </p:val>
                                        </p:tav>
                                      </p:tavLst>
                                    </p:anim>
                                    <p:anim calcmode="lin" valueType="num">
                                      <p:cBhvr>
                                        <p:cTn id="23" dur="500" fill="hold"/>
                                        <p:tgtEl>
                                          <p:spTgt spid="6"/>
                                        </p:tgtEl>
                                        <p:attrNameLst>
                                          <p:attrName>ppt_y</p:attrName>
                                        </p:attrNameLst>
                                      </p:cBhvr>
                                      <p:tavLst>
                                        <p:tav tm="0">
                                          <p:val>
                                            <p:fltVal val="0.5"/>
                                          </p:val>
                                        </p:tav>
                                        <p:tav tm="100000">
                                          <p:val>
                                            <p:strVal val="#ppt_y"/>
                                          </p:val>
                                        </p:tav>
                                      </p:tavLst>
                                    </p:anim>
                                  </p:childTnLst>
                                </p:cTn>
                              </p:par>
                              <p:par>
                                <p:cTn id="24" presetID="53" presetClass="entr" presetSubtype="52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fltVal val="0.5"/>
                                          </p:val>
                                        </p:tav>
                                        <p:tav tm="100000">
                                          <p:val>
                                            <p:strVal val="#ppt_x"/>
                                          </p:val>
                                        </p:tav>
                                      </p:tavLst>
                                    </p:anim>
                                    <p:anim calcmode="lin" valueType="num">
                                      <p:cBhvr>
                                        <p:cTn id="3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fltVal val="0.5"/>
                                          </p:val>
                                        </p:tav>
                                        <p:tav tm="100000">
                                          <p:val>
                                            <p:strVal val="#ppt_x"/>
                                          </p:val>
                                        </p:tav>
                                      </p:tavLst>
                                    </p:anim>
                                    <p:anim calcmode="lin" valueType="num">
                                      <p:cBhvr>
                                        <p:cTn id="39" dur="500" fill="hold"/>
                                        <p:tgtEl>
                                          <p:spTgt spid="22"/>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anim calcmode="lin" valueType="num">
                                      <p:cBhvr>
                                        <p:cTn id="45" dur="500" fill="hold"/>
                                        <p:tgtEl>
                                          <p:spTgt spid="19"/>
                                        </p:tgtEl>
                                        <p:attrNameLst>
                                          <p:attrName>ppt_x</p:attrName>
                                        </p:attrNameLst>
                                      </p:cBhvr>
                                      <p:tavLst>
                                        <p:tav tm="0">
                                          <p:val>
                                            <p:fltVal val="0.5"/>
                                          </p:val>
                                        </p:tav>
                                        <p:tav tm="100000">
                                          <p:val>
                                            <p:strVal val="#ppt_x"/>
                                          </p:val>
                                        </p:tav>
                                      </p:tavLst>
                                    </p:anim>
                                    <p:anim calcmode="lin" valueType="num">
                                      <p:cBhvr>
                                        <p:cTn id="46" dur="500" fill="hold"/>
                                        <p:tgtEl>
                                          <p:spTgt spid="19"/>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anim calcmode="lin" valueType="num">
                                      <p:cBhvr>
                                        <p:cTn id="52" dur="500" fill="hold"/>
                                        <p:tgtEl>
                                          <p:spTgt spid="21"/>
                                        </p:tgtEl>
                                        <p:attrNameLst>
                                          <p:attrName>ppt_x</p:attrName>
                                        </p:attrNameLst>
                                      </p:cBhvr>
                                      <p:tavLst>
                                        <p:tav tm="0">
                                          <p:val>
                                            <p:fltVal val="0.5"/>
                                          </p:val>
                                        </p:tav>
                                        <p:tav tm="100000">
                                          <p:val>
                                            <p:strVal val="#ppt_x"/>
                                          </p:val>
                                        </p:tav>
                                      </p:tavLst>
                                    </p:anim>
                                    <p:anim calcmode="lin" valueType="num">
                                      <p:cBhvr>
                                        <p:cTn id="53"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2120">
            <a:off x="-1119624" y="-1303803"/>
            <a:ext cx="3598875" cy="325861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4258" y="-190500"/>
            <a:ext cx="2585705" cy="2444666"/>
          </a:xfrm>
          <a:prstGeom prst="rect">
            <a:avLst/>
          </a:prstGeom>
        </p:spPr>
      </p:pic>
      <p:sp>
        <p:nvSpPr>
          <p:cNvPr id="12" name="Rectangle 11"/>
          <p:cNvSpPr/>
          <p:nvPr/>
        </p:nvSpPr>
        <p:spPr>
          <a:xfrm>
            <a:off x="2240822" y="325505"/>
            <a:ext cx="14206133" cy="1103892"/>
          </a:xfrm>
          <a:prstGeom prst="rect">
            <a:avLst/>
          </a:prstGeom>
        </p:spPr>
        <p:txBody>
          <a:bodyPr wrap="none">
            <a:spAutoFit/>
          </a:bodyPr>
          <a:lstStyle/>
          <a:p>
            <a:pPr algn="just">
              <a:lnSpc>
                <a:spcPct val="150000"/>
              </a:lnSpc>
              <a:spcBef>
                <a:spcPts val="800"/>
              </a:spcBef>
            </a:pPr>
            <a:r>
              <a:rPr lang="vi-VN" sz="5000" b="1" dirty="0" smtClean="0">
                <a:latin typeface="Arial" panose="020B0604020202020204" pitchFamily="34" charset="0"/>
                <a:ea typeface="Calibri" panose="020F0502020204030204" pitchFamily="34" charset="0"/>
                <a:cs typeface="Arial" panose="020B0604020202020204" pitchFamily="34" charset="0"/>
              </a:rPr>
              <a:t>3. </a:t>
            </a:r>
            <a:r>
              <a:rPr lang="en-US" sz="5000" b="1" dirty="0" err="1" smtClean="0">
                <a:latin typeface="Arial" panose="020B0604020202020204" pitchFamily="34" charset="0"/>
                <a:ea typeface="Calibri" panose="020F0502020204030204" pitchFamily="34" charset="0"/>
                <a:cs typeface="Arial" panose="020B0604020202020204" pitchFamily="34" charset="0"/>
              </a:rPr>
              <a:t>Rèn</a:t>
            </a:r>
            <a:r>
              <a:rPr lang="en-US" sz="5000" b="1" dirty="0" smtClean="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luyện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kĩ</a:t>
            </a:r>
            <a:r>
              <a:rPr lang="en-US" sz="5000" b="1" dirty="0">
                <a:latin typeface="Arial" panose="020B0604020202020204" pitchFamily="34" charset="0"/>
                <a:ea typeface="Calibri" panose="020F0502020204030204" pitchFamily="34" charset="0"/>
                <a:cs typeface="Arial" panose="020B0604020202020204" pitchFamily="34" charset="0"/>
              </a:rPr>
              <a:t> năng </a:t>
            </a:r>
            <a:r>
              <a:rPr lang="en-US" sz="5000" b="1" dirty="0" err="1">
                <a:latin typeface="Arial" panose="020B0604020202020204" pitchFamily="34" charset="0"/>
                <a:ea typeface="Calibri" panose="020F0502020204030204" pitchFamily="34" charset="0"/>
                <a:cs typeface="Arial" panose="020B0604020202020204" pitchFamily="34" charset="0"/>
              </a:rPr>
              <a:t>giải</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tỏa</a:t>
            </a:r>
            <a:r>
              <a:rPr lang="en-US" sz="5000" b="1" dirty="0">
                <a:latin typeface="Arial" panose="020B0604020202020204" pitchFamily="34" charset="0"/>
                <a:ea typeface="Calibri" panose="020F0502020204030204" pitchFamily="34" charset="0"/>
                <a:cs typeface="Arial" panose="020B0604020202020204" pitchFamily="34" charset="0"/>
              </a:rPr>
              <a:t> cảm </a:t>
            </a:r>
            <a:r>
              <a:rPr lang="en-US" sz="5000" b="1" dirty="0" err="1">
                <a:latin typeface="Arial" panose="020B0604020202020204" pitchFamily="34" charset="0"/>
                <a:ea typeface="Calibri" panose="020F0502020204030204" pitchFamily="34" charset="0"/>
                <a:cs typeface="Arial" panose="020B0604020202020204" pitchFamily="34" charset="0"/>
              </a:rPr>
              <a:t>xúc</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tiêu</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cực</a:t>
            </a:r>
            <a:endParaRPr lang="en-US" sz="5000" b="1"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3195410" y="1627340"/>
            <a:ext cx="12296956" cy="784830"/>
          </a:xfrm>
          <a:prstGeom prst="rect">
            <a:avLst/>
          </a:prstGeom>
        </p:spPr>
        <p:txBody>
          <a:bodyPr wrap="none">
            <a:spAutoFit/>
          </a:bodyPr>
          <a:lstStyle/>
          <a:p>
            <a:r>
              <a:rPr lang="vi-VN"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Cả lớp </a:t>
            </a:r>
            <a:r>
              <a:rPr lang="en-US"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thảo</a:t>
            </a: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luận</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nhận</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xét</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theo</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các câu hỏi:</a:t>
            </a:r>
            <a:endParaRPr lang="en-US" sz="4500" b="1" dirty="0">
              <a:solidFill>
                <a:srgbClr val="FF0000"/>
              </a:solidFill>
              <a:latin typeface="Arial" panose="020B0604020202020204" pitchFamily="34" charset="0"/>
              <a:cs typeface="Arial" panose="020B0604020202020204" pitchFamily="34" charset="0"/>
            </a:endParaRPr>
          </a:p>
        </p:txBody>
      </p:sp>
      <p:grpSp>
        <p:nvGrpSpPr>
          <p:cNvPr id="14" name="Group 4"/>
          <p:cNvGrpSpPr/>
          <p:nvPr/>
        </p:nvGrpSpPr>
        <p:grpSpPr>
          <a:xfrm>
            <a:off x="3039322" y="3004013"/>
            <a:ext cx="11703860" cy="2896478"/>
            <a:chOff x="0" y="0"/>
            <a:chExt cx="4269600" cy="2203077"/>
          </a:xfrm>
          <a:solidFill>
            <a:schemeClr val="accent5">
              <a:lumMod val="20000"/>
              <a:lumOff val="80000"/>
            </a:schemeClr>
          </a:solidFill>
        </p:grpSpPr>
        <p:sp>
          <p:nvSpPr>
            <p:cNvPr id="15"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grpFill/>
          </p:spPr>
        </p:sp>
      </p:grpSp>
      <p:sp>
        <p:nvSpPr>
          <p:cNvPr id="6" name="Rectangle 5"/>
          <p:cNvSpPr/>
          <p:nvPr/>
        </p:nvSpPr>
        <p:spPr>
          <a:xfrm>
            <a:off x="3671552" y="3340840"/>
            <a:ext cx="10439400" cy="1911549"/>
          </a:xfrm>
          <a:prstGeom prst="rect">
            <a:avLst/>
          </a:prstGeom>
        </p:spPr>
        <p:txBody>
          <a:bodyPr wrap="square">
            <a:spAutoFit/>
          </a:bodyPr>
          <a:lstStyle/>
          <a:p>
            <a:pPr algn="just">
              <a:lnSpc>
                <a:spcPct val="150000"/>
              </a:lnSpc>
            </a:pPr>
            <a:r>
              <a:rPr lang="en-US" sz="4200" dirty="0" err="1">
                <a:latin typeface="Arial" panose="020B0604020202020204" pitchFamily="34" charset="0"/>
                <a:ea typeface="Calibri" panose="020F0502020204030204" pitchFamily="34" charset="0"/>
                <a:cs typeface="Arial" panose="020B0604020202020204" pitchFamily="34" charset="0"/>
              </a:rPr>
              <a:t>Nhóm</a:t>
            </a:r>
            <a:r>
              <a:rPr lang="en-US" sz="4200" dirty="0">
                <a:latin typeface="Arial" panose="020B0604020202020204" pitchFamily="34" charset="0"/>
                <a:ea typeface="Calibri" panose="020F0502020204030204" pitchFamily="34" charset="0"/>
                <a:cs typeface="Arial" panose="020B0604020202020204" pitchFamily="34" charset="0"/>
              </a:rPr>
              <a:t> nào có cách </a:t>
            </a:r>
            <a:r>
              <a:rPr lang="en-US" sz="4200" dirty="0" err="1">
                <a:latin typeface="Arial" panose="020B0604020202020204" pitchFamily="34" charset="0"/>
                <a:ea typeface="Calibri" panose="020F0502020204030204" pitchFamily="34" charset="0"/>
                <a:cs typeface="Arial" panose="020B0604020202020204" pitchFamily="34" charset="0"/>
              </a:rPr>
              <a:t>ứng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xử</a:t>
            </a:r>
            <a:r>
              <a:rPr lang="en-US" sz="4200" dirty="0">
                <a:latin typeface="Arial" panose="020B0604020202020204" pitchFamily="34" charset="0"/>
                <a:ea typeface="Calibri" panose="020F0502020204030204" pitchFamily="34" charset="0"/>
                <a:cs typeface="Arial" panose="020B0604020202020204" pitchFamily="34" charset="0"/>
              </a:rPr>
              <a:t> khác trong </a:t>
            </a:r>
            <a:r>
              <a:rPr lang="en-US" sz="4200" dirty="0" err="1">
                <a:latin typeface="Arial" panose="020B0604020202020204" pitchFamily="34" charset="0"/>
                <a:ea typeface="Calibri" panose="020F0502020204030204" pitchFamily="34" charset="0"/>
                <a:cs typeface="Arial" panose="020B0604020202020204" pitchFamily="34" charset="0"/>
              </a:rPr>
              <a:t>tình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huống</a:t>
            </a:r>
            <a:r>
              <a:rPr lang="en-US" sz="4200" dirty="0">
                <a:latin typeface="Arial" panose="020B0604020202020204" pitchFamily="34" charset="0"/>
                <a:ea typeface="Calibri" panose="020F0502020204030204" pitchFamily="34" charset="0"/>
                <a:cs typeface="Arial" panose="020B0604020202020204" pitchFamily="34" charset="0"/>
              </a:rPr>
              <a:t> này?</a:t>
            </a:r>
            <a:endParaRPr lang="en-US" sz="4200" dirty="0">
              <a:latin typeface="Arial" panose="020B0604020202020204" pitchFamily="34" charset="0"/>
              <a:cs typeface="Arial" panose="020B0604020202020204" pitchFamily="34" charset="0"/>
            </a:endParaRPr>
          </a:p>
        </p:txBody>
      </p:sp>
      <p:pic>
        <p:nvPicPr>
          <p:cNvPr id="18"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546264" y="2326800"/>
            <a:ext cx="1343385" cy="1272857"/>
          </a:xfrm>
          <a:prstGeom prst="rect">
            <a:avLst/>
          </a:prstGeom>
        </p:spPr>
      </p:pic>
      <p:pic>
        <p:nvPicPr>
          <p:cNvPr id="1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3412407" y="5837021"/>
            <a:ext cx="10957689" cy="4889870"/>
          </a:xfrm>
          <a:prstGeom prst="rect">
            <a:avLst/>
          </a:prstGeom>
        </p:spPr>
      </p:pic>
      <p:pic>
        <p:nvPicPr>
          <p:cNvPr id="17"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V="1">
            <a:off x="0" y="8396623"/>
            <a:ext cx="2590365" cy="1868301"/>
          </a:xfrm>
          <a:prstGeom prst="rect">
            <a:avLst/>
          </a:prstGeom>
        </p:spPr>
      </p:pic>
      <p:pic>
        <p:nvPicPr>
          <p:cNvPr id="23" name="Picture 7"/>
          <p:cNvPicPr>
            <a:picLocks noChangeAspect="1"/>
          </p:cNvPicPr>
          <p:nvPr/>
        </p:nvPicPr>
        <p:blipFill>
          <a:blip r:embed="rId21"/>
          <a:srcRect/>
          <a:stretch>
            <a:fillRect/>
          </a:stretch>
        </p:blipFill>
        <p:spPr>
          <a:xfrm>
            <a:off x="16505426" y="4004420"/>
            <a:ext cx="2258824" cy="2495938"/>
          </a:xfrm>
          <a:prstGeom prst="rect">
            <a:avLst/>
          </a:prstGeom>
        </p:spPr>
      </p:pic>
    </p:spTree>
    <p:extLst>
      <p:ext uri="{BB962C8B-B14F-4D97-AF65-F5344CB8AC3E}">
        <p14:creationId xmlns:p14="http://schemas.microsoft.com/office/powerpoint/2010/main" val="226921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anim calcmode="lin" valueType="num">
                                      <p:cBhvr>
                                        <p:cTn id="10" dur="500" fill="hold"/>
                                        <p:tgtEl>
                                          <p:spTgt spid="18"/>
                                        </p:tgtEl>
                                        <p:attrNameLst>
                                          <p:attrName>ppt_x</p:attrName>
                                        </p:attrNameLst>
                                      </p:cBhvr>
                                      <p:tavLst>
                                        <p:tav tm="0">
                                          <p:val>
                                            <p:fltVal val="0.5"/>
                                          </p:val>
                                        </p:tav>
                                        <p:tav tm="100000">
                                          <p:val>
                                            <p:strVal val="#ppt_x"/>
                                          </p:val>
                                        </p:tav>
                                      </p:tavLst>
                                    </p:anim>
                                    <p:anim calcmode="lin" valueType="num">
                                      <p:cBhvr>
                                        <p:cTn id="11" dur="500" fill="hold"/>
                                        <p:tgtEl>
                                          <p:spTgt spid="1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fltVal val="0.5"/>
                                          </p:val>
                                        </p:tav>
                                        <p:tav tm="100000">
                                          <p:val>
                                            <p:strVal val="#ppt_x"/>
                                          </p:val>
                                        </p:tav>
                                      </p:tavLst>
                                    </p:anim>
                                    <p:anim calcmode="lin" valueType="num">
                                      <p:cBhvr>
                                        <p:cTn id="18" dur="500" fill="hold"/>
                                        <p:tgtEl>
                                          <p:spTgt spid="1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anim calcmode="lin" valueType="num">
                                      <p:cBhvr>
                                        <p:cTn id="24" dur="500" fill="hold"/>
                                        <p:tgtEl>
                                          <p:spTgt spid="6"/>
                                        </p:tgtEl>
                                        <p:attrNameLst>
                                          <p:attrName>ppt_x</p:attrName>
                                        </p:attrNameLst>
                                      </p:cBhvr>
                                      <p:tavLst>
                                        <p:tav tm="0">
                                          <p:val>
                                            <p:fltVal val="0.5"/>
                                          </p:val>
                                        </p:tav>
                                        <p:tav tm="100000">
                                          <p:val>
                                            <p:strVal val="#ppt_x"/>
                                          </p:val>
                                        </p:tav>
                                      </p:tavLst>
                                    </p:anim>
                                    <p:anim calcmode="lin" valueType="num">
                                      <p:cBhvr>
                                        <p:cTn id="25" dur="500" fill="hold"/>
                                        <p:tgtEl>
                                          <p:spTgt spid="6"/>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fltVal val="0.5"/>
                                          </p:val>
                                        </p:tav>
                                        <p:tav tm="100000">
                                          <p:val>
                                            <p:strVal val="#ppt_x"/>
                                          </p:val>
                                        </p:tav>
                                      </p:tavLst>
                                    </p:anim>
                                    <p:anim calcmode="lin" valueType="num">
                                      <p:cBhvr>
                                        <p:cTn id="32"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30600" y="0"/>
            <a:ext cx="2629828" cy="194607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930391">
            <a:off x="-855199" y="-261314"/>
            <a:ext cx="3574399" cy="2209629"/>
          </a:xfrm>
          <a:prstGeom prst="rect">
            <a:avLst/>
          </a:prstGeom>
        </p:spPr>
      </p:pic>
      <p:pic>
        <p:nvPicPr>
          <p:cNvPr id="17" name="Picture 18"/>
          <p:cNvPicPr>
            <a:picLocks noChangeAspect="1"/>
          </p:cNvPicPr>
          <p:nvPr/>
        </p:nvPicPr>
        <p:blipFill>
          <a:blip r:embed="rId25"/>
          <a:srcRect r="1117"/>
          <a:stretch>
            <a:fillRect/>
          </a:stretch>
        </p:blipFill>
        <p:spPr>
          <a:xfrm>
            <a:off x="16827501" y="6819900"/>
            <a:ext cx="2032927" cy="1814333"/>
          </a:xfrm>
          <a:prstGeom prst="rect">
            <a:avLst/>
          </a:prstGeom>
        </p:spPr>
      </p:pic>
      <p:pic>
        <p:nvPicPr>
          <p:cNvPr id="20"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3400" y="7810500"/>
            <a:ext cx="3337513" cy="3816283"/>
          </a:xfrm>
          <a:prstGeom prst="rect">
            <a:avLst/>
          </a:prstGeom>
        </p:spPr>
      </p:pic>
      <p:sp>
        <p:nvSpPr>
          <p:cNvPr id="21" name="Rectangle 20"/>
          <p:cNvSpPr/>
          <p:nvPr/>
        </p:nvSpPr>
        <p:spPr>
          <a:xfrm>
            <a:off x="3290789" y="325505"/>
            <a:ext cx="12106199" cy="1103892"/>
          </a:xfrm>
          <a:prstGeom prst="rect">
            <a:avLst/>
          </a:prstGeom>
        </p:spPr>
        <p:txBody>
          <a:bodyPr wrap="none">
            <a:spAutoFit/>
          </a:bodyPr>
          <a:lstStyle/>
          <a:p>
            <a:pPr algn="just">
              <a:lnSpc>
                <a:spcPct val="150000"/>
              </a:lnSpc>
              <a:spcBef>
                <a:spcPts val="800"/>
              </a:spcBef>
            </a:pPr>
            <a:r>
              <a:rPr lang="vi-VN" sz="5000" b="1" dirty="0">
                <a:ea typeface="Calibri" panose="020F0502020204030204" pitchFamily="34" charset="0"/>
                <a:cs typeface="Arial" panose="020B0604020202020204" pitchFamily="34" charset="0"/>
              </a:rPr>
              <a:t>4. Vận dụng kĩ năng kiểm soát cảm xúc</a:t>
            </a:r>
          </a:p>
        </p:txBody>
      </p:sp>
      <p:sp>
        <p:nvSpPr>
          <p:cNvPr id="22" name="TextBox 21"/>
          <p:cNvSpPr txBox="1"/>
          <p:nvPr/>
        </p:nvSpPr>
        <p:spPr>
          <a:xfrm>
            <a:off x="1419088" y="1429397"/>
            <a:ext cx="15849600" cy="4247317"/>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Ø"/>
            </a:pPr>
            <a:r>
              <a:rPr lang="vi-VN" sz="4500" dirty="0" smtClean="0"/>
              <a:t>Vận dụng kĩ năng kiểm soát cảm xúc trong cuộc sống hằng ngày.</a:t>
            </a:r>
          </a:p>
          <a:p>
            <a:pPr marL="685800" indent="-685800" algn="just">
              <a:lnSpc>
                <a:spcPct val="150000"/>
              </a:lnSpc>
              <a:buFont typeface="Wingdings" panose="05000000000000000000" pitchFamily="2" charset="2"/>
              <a:buChar char="Ø"/>
            </a:pPr>
            <a:r>
              <a:rPr lang="vi-VN" sz="4500" dirty="0" smtClean="0"/>
              <a:t>Ghi lại kết quả vận dụng kĩ năng kiểm soát cảm xúc của bản thân và những khó khăn, vướng mắc em đã gặp phải.</a:t>
            </a:r>
            <a:endParaRPr lang="en-US" sz="4500" dirty="0"/>
          </a:p>
        </p:txBody>
      </p:sp>
      <p:pic>
        <p:nvPicPr>
          <p:cNvPr id="23" name="Picture 10"/>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181600" y="5448300"/>
            <a:ext cx="7831745" cy="5083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circle(in)">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circle(in)">
                                      <p:cBhvr>
                                        <p:cTn id="12" dur="500"/>
                                        <p:tgtEl>
                                          <p:spTgt spid="22">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30600" y="0"/>
            <a:ext cx="2629828" cy="194607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930391">
            <a:off x="-855199" y="-261314"/>
            <a:ext cx="3574399" cy="2209629"/>
          </a:xfrm>
          <a:prstGeom prst="rect">
            <a:avLst/>
          </a:prstGeom>
        </p:spPr>
      </p:pic>
      <p:pic>
        <p:nvPicPr>
          <p:cNvPr id="17" name="Picture 18"/>
          <p:cNvPicPr>
            <a:picLocks noChangeAspect="1"/>
          </p:cNvPicPr>
          <p:nvPr/>
        </p:nvPicPr>
        <p:blipFill>
          <a:blip r:embed="rId25"/>
          <a:srcRect r="1117"/>
          <a:stretch>
            <a:fillRect/>
          </a:stretch>
        </p:blipFill>
        <p:spPr>
          <a:xfrm>
            <a:off x="16827501" y="6819900"/>
            <a:ext cx="2032927" cy="1814333"/>
          </a:xfrm>
          <a:prstGeom prst="rect">
            <a:avLst/>
          </a:prstGeom>
        </p:spPr>
      </p:pic>
      <p:pic>
        <p:nvPicPr>
          <p:cNvPr id="20"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3400" y="7810500"/>
            <a:ext cx="3337513" cy="3816283"/>
          </a:xfrm>
          <a:prstGeom prst="rect">
            <a:avLst/>
          </a:prstGeom>
        </p:spPr>
      </p:pic>
      <p:sp>
        <p:nvSpPr>
          <p:cNvPr id="21" name="Rectangle 20"/>
          <p:cNvSpPr/>
          <p:nvPr/>
        </p:nvSpPr>
        <p:spPr>
          <a:xfrm>
            <a:off x="3290789" y="325505"/>
            <a:ext cx="12106199" cy="1103892"/>
          </a:xfrm>
          <a:prstGeom prst="rect">
            <a:avLst/>
          </a:prstGeom>
        </p:spPr>
        <p:txBody>
          <a:bodyPr wrap="none">
            <a:spAutoFit/>
          </a:bodyPr>
          <a:lstStyle/>
          <a:p>
            <a:pPr algn="just">
              <a:lnSpc>
                <a:spcPct val="150000"/>
              </a:lnSpc>
              <a:spcBef>
                <a:spcPts val="800"/>
              </a:spcBef>
            </a:pPr>
            <a:r>
              <a:rPr lang="vi-VN" sz="5000" b="1" dirty="0">
                <a:ea typeface="Calibri" panose="020F0502020204030204" pitchFamily="34" charset="0"/>
                <a:cs typeface="Arial" panose="020B0604020202020204" pitchFamily="34" charset="0"/>
              </a:rPr>
              <a:t>4. Vận dụng kĩ năng kiểm soát cảm xúc</a:t>
            </a:r>
          </a:p>
        </p:txBody>
      </p:sp>
      <p:sp>
        <p:nvSpPr>
          <p:cNvPr id="22" name="TextBox 21"/>
          <p:cNvSpPr txBox="1"/>
          <p:nvPr/>
        </p:nvSpPr>
        <p:spPr>
          <a:xfrm>
            <a:off x="1419088" y="1482507"/>
            <a:ext cx="15849600" cy="1019253"/>
          </a:xfrm>
          <a:prstGeom prst="rect">
            <a:avLst/>
          </a:prstGeom>
          <a:noFill/>
        </p:spPr>
        <p:txBody>
          <a:bodyPr wrap="square" rtlCol="0">
            <a:spAutoFit/>
          </a:bodyPr>
          <a:lstStyle/>
          <a:p>
            <a:pPr algn="ctr">
              <a:lnSpc>
                <a:spcPct val="150000"/>
              </a:lnSpc>
            </a:pPr>
            <a:r>
              <a:rPr lang="vi-VN" sz="4500" b="1" dirty="0" smtClean="0">
                <a:solidFill>
                  <a:srgbClr val="FF0000"/>
                </a:solidFill>
              </a:rPr>
              <a:t>Thực </a:t>
            </a:r>
            <a:r>
              <a:rPr lang="vi-VN" sz="4500" b="1" dirty="0">
                <a:solidFill>
                  <a:srgbClr val="FF0000"/>
                </a:solidFill>
              </a:rPr>
              <a:t>hiện kĩ năng kiểm soát cảm xúc theo các bước: </a:t>
            </a:r>
            <a:endParaRPr lang="en-US" sz="4500" b="1" dirty="0">
              <a:solidFill>
                <a:srgbClr val="FF0000"/>
              </a:solidFill>
            </a:endParaRPr>
          </a:p>
        </p:txBody>
      </p:sp>
      <p:grpSp>
        <p:nvGrpSpPr>
          <p:cNvPr id="9" name="Group 4"/>
          <p:cNvGrpSpPr/>
          <p:nvPr/>
        </p:nvGrpSpPr>
        <p:grpSpPr>
          <a:xfrm>
            <a:off x="777769" y="3159181"/>
            <a:ext cx="4721809" cy="2603710"/>
            <a:chOff x="0" y="0"/>
            <a:chExt cx="4269600" cy="2203077"/>
          </a:xfrm>
          <a:solidFill>
            <a:schemeClr val="accent5">
              <a:lumMod val="20000"/>
              <a:lumOff val="80000"/>
            </a:schemeClr>
          </a:solidFill>
        </p:grpSpPr>
        <p:sp>
          <p:nvSpPr>
            <p:cNvPr id="10"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grpFill/>
          </p:spPr>
        </p:sp>
      </p:grpSp>
      <p:grpSp>
        <p:nvGrpSpPr>
          <p:cNvPr id="11" name="Group 4"/>
          <p:cNvGrpSpPr/>
          <p:nvPr/>
        </p:nvGrpSpPr>
        <p:grpSpPr>
          <a:xfrm>
            <a:off x="6488296" y="3143827"/>
            <a:ext cx="5035764" cy="2603710"/>
            <a:chOff x="0" y="0"/>
            <a:chExt cx="4269600" cy="2203077"/>
          </a:xfrm>
          <a:solidFill>
            <a:schemeClr val="accent5">
              <a:lumMod val="20000"/>
              <a:lumOff val="80000"/>
            </a:schemeClr>
          </a:solidFill>
        </p:grpSpPr>
        <p:sp>
          <p:nvSpPr>
            <p:cNvPr id="12"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grpFill/>
          </p:spPr>
        </p:sp>
      </p:grpSp>
      <p:grpSp>
        <p:nvGrpSpPr>
          <p:cNvPr id="13" name="Group 4"/>
          <p:cNvGrpSpPr/>
          <p:nvPr/>
        </p:nvGrpSpPr>
        <p:grpSpPr>
          <a:xfrm>
            <a:off x="12512779" y="3143827"/>
            <a:ext cx="5089421" cy="2603710"/>
            <a:chOff x="0" y="0"/>
            <a:chExt cx="4269600" cy="2203077"/>
          </a:xfrm>
          <a:solidFill>
            <a:schemeClr val="accent5">
              <a:lumMod val="20000"/>
              <a:lumOff val="80000"/>
            </a:schemeClr>
          </a:solidFill>
        </p:grpSpPr>
        <p:sp>
          <p:nvSpPr>
            <p:cNvPr id="15"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grpFill/>
          </p:spPr>
        </p:sp>
      </p:grpSp>
      <p:sp>
        <p:nvSpPr>
          <p:cNvPr id="2" name="Rectangle 1"/>
          <p:cNvSpPr/>
          <p:nvPr/>
        </p:nvSpPr>
        <p:spPr>
          <a:xfrm>
            <a:off x="1821051" y="3377612"/>
            <a:ext cx="2813591" cy="2041456"/>
          </a:xfrm>
          <a:prstGeom prst="rect">
            <a:avLst/>
          </a:prstGeom>
        </p:spPr>
        <p:txBody>
          <a:bodyPr wrap="none">
            <a:spAutoFit/>
          </a:bodyPr>
          <a:lstStyle/>
          <a:p>
            <a:pPr algn="ctr">
              <a:lnSpc>
                <a:spcPct val="150000"/>
              </a:lnSpc>
            </a:pPr>
            <a:r>
              <a:rPr lang="en-US" sz="4500" dirty="0" err="1">
                <a:latin typeface="Arial" panose="020B0604020202020204" pitchFamily="34" charset="0"/>
                <a:ea typeface="Calibri" panose="020F0502020204030204" pitchFamily="34" charset="0"/>
                <a:cs typeface="Arial" panose="020B0604020202020204" pitchFamily="34" charset="0"/>
              </a:rPr>
              <a:t>Nhận</a:t>
            </a:r>
            <a:r>
              <a:rPr lang="en-US" sz="4500" dirty="0">
                <a:latin typeface="Arial" panose="020B0604020202020204" pitchFamily="34" charset="0"/>
                <a:ea typeface="Calibri" panose="020F0502020204030204" pitchFamily="34" charset="0"/>
                <a:cs typeface="Arial" panose="020B0604020202020204" pitchFamily="34" charset="0"/>
              </a:rPr>
              <a:t> biết </a:t>
            </a:r>
            <a:endParaRPr lang="vi-VN" sz="45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4500" dirty="0" smtClean="0">
                <a:latin typeface="Arial" panose="020B0604020202020204" pitchFamily="34" charset="0"/>
                <a:ea typeface="Calibri" panose="020F0502020204030204" pitchFamily="34" charset="0"/>
                <a:cs typeface="Arial" panose="020B0604020202020204" pitchFamily="34" charset="0"/>
              </a:rPr>
              <a:t>cảm </a:t>
            </a:r>
            <a:r>
              <a:rPr lang="en-US" sz="4500" dirty="0" err="1">
                <a:latin typeface="Arial" panose="020B0604020202020204" pitchFamily="34" charset="0"/>
                <a:ea typeface="Calibri" panose="020F0502020204030204" pitchFamily="34" charset="0"/>
                <a:cs typeface="Arial" panose="020B0604020202020204" pitchFamily="34" charset="0"/>
              </a:rPr>
              <a:t>xúc</a:t>
            </a:r>
            <a:endParaRPr lang="en-US" sz="4500" dirty="0">
              <a:latin typeface="Arial" panose="020B0604020202020204" pitchFamily="34" charset="0"/>
              <a:cs typeface="Arial" panose="020B0604020202020204" pitchFamily="34" charset="0"/>
            </a:endParaRPr>
          </a:p>
        </p:txBody>
      </p:sp>
      <p:sp>
        <p:nvSpPr>
          <p:cNvPr id="16" name="Rectangle 15"/>
          <p:cNvSpPr/>
          <p:nvPr/>
        </p:nvSpPr>
        <p:spPr>
          <a:xfrm>
            <a:off x="7471142" y="3362258"/>
            <a:ext cx="3070071" cy="2041456"/>
          </a:xfrm>
          <a:prstGeom prst="rect">
            <a:avLst/>
          </a:prstGeom>
        </p:spPr>
        <p:txBody>
          <a:bodyPr wrap="none">
            <a:spAutoFit/>
          </a:bodyPr>
          <a:lstStyle/>
          <a:p>
            <a:pPr algn="ctr">
              <a:lnSpc>
                <a:spcPct val="150000"/>
              </a:lnSpc>
            </a:pPr>
            <a:r>
              <a:rPr lang="en-US" sz="4500" dirty="0" err="1">
                <a:latin typeface="Arial" panose="020B0604020202020204" pitchFamily="34" charset="0"/>
                <a:ea typeface="Calibri" panose="020F0502020204030204" pitchFamily="34" charset="0"/>
                <a:cs typeface="Arial" panose="020B0604020202020204" pitchFamily="34" charset="0"/>
              </a:rPr>
              <a:t>Điều</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chỉnh</a:t>
            </a:r>
            <a:r>
              <a:rPr lang="en-US" sz="4500" dirty="0">
                <a:latin typeface="Arial" panose="020B0604020202020204" pitchFamily="34" charset="0"/>
                <a:ea typeface="Calibri" panose="020F0502020204030204" pitchFamily="34" charset="0"/>
                <a:cs typeface="Arial" panose="020B0604020202020204" pitchFamily="34" charset="0"/>
              </a:rPr>
              <a:t> </a:t>
            </a:r>
            <a:endParaRPr lang="vi-VN" sz="45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4500" dirty="0" smtClean="0">
                <a:latin typeface="Arial" panose="020B0604020202020204" pitchFamily="34" charset="0"/>
                <a:ea typeface="Calibri" panose="020F0502020204030204" pitchFamily="34" charset="0"/>
                <a:cs typeface="Arial" panose="020B0604020202020204" pitchFamily="34" charset="0"/>
              </a:rPr>
              <a:t>cảm </a:t>
            </a:r>
            <a:r>
              <a:rPr lang="en-US" sz="4500" dirty="0" err="1">
                <a:latin typeface="Arial" panose="020B0604020202020204" pitchFamily="34" charset="0"/>
                <a:ea typeface="Calibri" panose="020F0502020204030204" pitchFamily="34" charset="0"/>
                <a:cs typeface="Arial" panose="020B0604020202020204" pitchFamily="34" charset="0"/>
              </a:rPr>
              <a:t>xúc</a:t>
            </a:r>
            <a:r>
              <a:rPr lang="en-US" sz="4500" dirty="0">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sp>
        <p:nvSpPr>
          <p:cNvPr id="18" name="Rectangle 17"/>
          <p:cNvSpPr/>
          <p:nvPr/>
        </p:nvSpPr>
        <p:spPr>
          <a:xfrm>
            <a:off x="12649200" y="3362258"/>
            <a:ext cx="4755909" cy="2169825"/>
          </a:xfrm>
          <a:prstGeom prst="rect">
            <a:avLst/>
          </a:prstGeom>
        </p:spPr>
        <p:txBody>
          <a:bodyPr wrap="square">
            <a:spAutoFit/>
          </a:bodyPr>
          <a:lstStyle/>
          <a:p>
            <a:pPr algn="ctr">
              <a:lnSpc>
                <a:spcPct val="150000"/>
              </a:lnSpc>
            </a:pPr>
            <a:r>
              <a:rPr lang="en-US" sz="4500" dirty="0">
                <a:latin typeface="Arial" panose="020B0604020202020204" pitchFamily="34" charset="0"/>
                <a:ea typeface="Calibri" panose="020F0502020204030204" pitchFamily="34" charset="0"/>
                <a:cs typeface="Arial" panose="020B0604020202020204" pitchFamily="34" charset="0"/>
              </a:rPr>
              <a:t>Thể </a:t>
            </a:r>
            <a:r>
              <a:rPr lang="en-US" sz="4500" dirty="0" err="1">
                <a:latin typeface="Arial" panose="020B0604020202020204" pitchFamily="34" charset="0"/>
                <a:ea typeface="Calibri" panose="020F0502020204030204" pitchFamily="34" charset="0"/>
                <a:cs typeface="Arial" panose="020B0604020202020204" pitchFamily="34" charset="0"/>
              </a:rPr>
              <a:t>hiện</a:t>
            </a:r>
            <a:r>
              <a:rPr lang="en-US" sz="4500" dirty="0">
                <a:latin typeface="Arial" panose="020B0604020202020204" pitchFamily="34" charset="0"/>
                <a:ea typeface="Calibri" panose="020F0502020204030204" pitchFamily="34" charset="0"/>
                <a:cs typeface="Arial" panose="020B0604020202020204" pitchFamily="34" charset="0"/>
              </a:rPr>
              <a:t> cảm </a:t>
            </a:r>
            <a:r>
              <a:rPr lang="en-US" sz="4500" dirty="0" err="1">
                <a:latin typeface="Arial" panose="020B0604020202020204" pitchFamily="34" charset="0"/>
                <a:ea typeface="Calibri" panose="020F0502020204030204" pitchFamily="34" charset="0"/>
                <a:cs typeface="Arial" panose="020B0604020202020204" pitchFamily="34" charset="0"/>
              </a:rPr>
              <a:t>xúc</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phù</a:t>
            </a:r>
            <a:r>
              <a:rPr lang="en-US" sz="4500" dirty="0">
                <a:latin typeface="Arial" panose="020B0604020202020204" pitchFamily="34" charset="0"/>
                <a:ea typeface="Calibri" panose="020F0502020204030204" pitchFamily="34" charset="0"/>
                <a:cs typeface="Arial" panose="020B0604020202020204" pitchFamily="34" charset="0"/>
              </a:rPr>
              <a:t> hợp.</a:t>
            </a:r>
            <a:endParaRPr lang="en-US" sz="4500" dirty="0">
              <a:latin typeface="Arial" panose="020B0604020202020204" pitchFamily="34" charset="0"/>
              <a:cs typeface="Arial" panose="020B0604020202020204" pitchFamily="34" charset="0"/>
            </a:endParaRPr>
          </a:p>
        </p:txBody>
      </p:sp>
      <p:sp>
        <p:nvSpPr>
          <p:cNvPr id="3" name="Right Arrow 2"/>
          <p:cNvSpPr/>
          <p:nvPr/>
        </p:nvSpPr>
        <p:spPr>
          <a:xfrm>
            <a:off x="5570590" y="4116286"/>
            <a:ext cx="849496" cy="533400"/>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11602613" y="4194336"/>
            <a:ext cx="849496" cy="533400"/>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5"/>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3747622" y="6318980"/>
            <a:ext cx="12136369" cy="3959490"/>
          </a:xfrm>
          <a:prstGeom prst="rect">
            <a:avLst/>
          </a:prstGeom>
        </p:spPr>
      </p:pic>
    </p:spTree>
    <p:extLst>
      <p:ext uri="{BB962C8B-B14F-4D97-AF65-F5344CB8AC3E}">
        <p14:creationId xmlns:p14="http://schemas.microsoft.com/office/powerpoint/2010/main" val="179205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16" grpId="0"/>
      <p:bldP spid="18" grpId="0"/>
      <p:bldP spid="3"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grpSp>
        <p:nvGrpSpPr>
          <p:cNvPr id="4" name="Group 4"/>
          <p:cNvGrpSpPr/>
          <p:nvPr/>
        </p:nvGrpSpPr>
        <p:grpSpPr>
          <a:xfrm>
            <a:off x="2057400" y="2461745"/>
            <a:ext cx="14478000" cy="6039092"/>
            <a:chOff x="0" y="0"/>
            <a:chExt cx="4269600" cy="2203077"/>
          </a:xfrm>
        </p:grpSpPr>
        <p:sp>
          <p:nvSpPr>
            <p:cNvPr id="5"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solidFill>
              <a:srgbClr val="FFFFFF"/>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17076" y="7199194"/>
            <a:ext cx="2427142" cy="276382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729474" y="-365062"/>
            <a:ext cx="1748942" cy="322791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50467" flipH="1" flipV="1">
            <a:off x="-563889" y="7803469"/>
            <a:ext cx="1748942" cy="322791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07905" flipH="1">
            <a:off x="16509793" y="7670480"/>
            <a:ext cx="2188304" cy="317564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07905" flipV="1">
            <a:off x="-247602" y="-635556"/>
            <a:ext cx="2188304" cy="3175640"/>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16081" y="1201039"/>
            <a:ext cx="2327856" cy="2205643"/>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212594">
            <a:off x="15179019" y="922630"/>
            <a:ext cx="2169273" cy="2153497"/>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385512" y="8281030"/>
            <a:ext cx="3607369" cy="923948"/>
          </a:xfrm>
          <a:prstGeom prst="rect">
            <a:avLst/>
          </a:prstGeom>
        </p:spPr>
      </p:pic>
      <p:sp>
        <p:nvSpPr>
          <p:cNvPr id="15" name="TextBox 15"/>
          <p:cNvSpPr txBox="1"/>
          <p:nvPr/>
        </p:nvSpPr>
        <p:spPr>
          <a:xfrm>
            <a:off x="6848432" y="1232262"/>
            <a:ext cx="4902875" cy="1025922"/>
          </a:xfrm>
          <a:prstGeom prst="rect">
            <a:avLst/>
          </a:prstGeom>
        </p:spPr>
        <p:txBody>
          <a:bodyPr wrap="square" lIns="0" tIns="0" rIns="0" bIns="0" rtlCol="0" anchor="t">
            <a:spAutoFit/>
          </a:bodyPr>
          <a:lstStyle/>
          <a:p>
            <a:pPr algn="ctr">
              <a:lnSpc>
                <a:spcPts val="8000"/>
              </a:lnSpc>
            </a:pPr>
            <a:r>
              <a:rPr lang="vi-VN" sz="6400" b="1" dirty="0" smtClean="0">
                <a:solidFill>
                  <a:srgbClr val="667753"/>
                </a:solidFill>
                <a:latin typeface="Arial" panose="020B0604020202020204" pitchFamily="34" charset="0"/>
                <a:cs typeface="Arial" panose="020B0604020202020204" pitchFamily="34" charset="0"/>
              </a:rPr>
              <a:t>KẾT LUẬN</a:t>
            </a:r>
            <a:endParaRPr lang="en-US" sz="6400" b="1" dirty="0">
              <a:solidFill>
                <a:srgbClr val="667753"/>
              </a:solidFill>
              <a:latin typeface="Arial" panose="020B0604020202020204" pitchFamily="34" charset="0"/>
              <a:cs typeface="Arial" panose="020B0604020202020204" pitchFamily="34" charset="0"/>
            </a:endParaRPr>
          </a:p>
        </p:txBody>
      </p:sp>
      <p:sp>
        <p:nvSpPr>
          <p:cNvPr id="16" name="Rectangle 15"/>
          <p:cNvSpPr/>
          <p:nvPr/>
        </p:nvSpPr>
        <p:spPr>
          <a:xfrm>
            <a:off x="2539062" y="2833950"/>
            <a:ext cx="13491585" cy="5286062"/>
          </a:xfrm>
          <a:prstGeom prst="rect">
            <a:avLst/>
          </a:prstGeom>
        </p:spPr>
        <p:txBody>
          <a:bodyPr wrap="square">
            <a:spAutoFit/>
          </a:bodyPr>
          <a:lstStyle/>
          <a:p>
            <a:pPr algn="just">
              <a:lnSpc>
                <a:spcPct val="150000"/>
              </a:lnSpc>
            </a:pPr>
            <a:r>
              <a:rPr lang="vi-VN" sz="4500" dirty="0" smtClean="0">
                <a:latin typeface="Arial" panose="020B0604020202020204" pitchFamily="34" charset="0"/>
                <a:ea typeface="Calibri" panose="020F0502020204030204" pitchFamily="34" charset="0"/>
                <a:cs typeface="Arial" panose="020B0604020202020204" pitchFamily="34" charset="0"/>
              </a:rPr>
              <a:t>	</a:t>
            </a:r>
            <a:r>
              <a:rPr lang="en-US"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Kĩ</a:t>
            </a: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năng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kiểm</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soát</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cảm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xúc</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dirty="0">
                <a:latin typeface="Arial" panose="020B0604020202020204" pitchFamily="34" charset="0"/>
                <a:ea typeface="Calibri" panose="020F0502020204030204" pitchFamily="34" charset="0"/>
                <a:cs typeface="Arial" panose="020B0604020202020204" pitchFamily="34" charset="0"/>
              </a:rPr>
              <a:t>là </a:t>
            </a:r>
            <a:r>
              <a:rPr lang="en-US" sz="4500" dirty="0" err="1">
                <a:latin typeface="Arial" panose="020B0604020202020204" pitchFamily="34" charset="0"/>
                <a:ea typeface="Calibri" panose="020F0502020204030204" pitchFamily="34" charset="0"/>
                <a:cs typeface="Arial" panose="020B0604020202020204" pitchFamily="34" charset="0"/>
              </a:rPr>
              <a:t>khả</a:t>
            </a:r>
            <a:r>
              <a:rPr lang="en-US" sz="4500" dirty="0">
                <a:latin typeface="Arial" panose="020B0604020202020204" pitchFamily="34" charset="0"/>
                <a:ea typeface="Calibri" panose="020F0502020204030204" pitchFamily="34" charset="0"/>
                <a:cs typeface="Arial" panose="020B0604020202020204" pitchFamily="34" charset="0"/>
              </a:rPr>
              <a:t> năng của </a:t>
            </a:r>
            <a:r>
              <a:rPr lang="en-US" sz="4500" dirty="0" err="1">
                <a:latin typeface="Arial" panose="020B0604020202020204" pitchFamily="34" charset="0"/>
                <a:ea typeface="Calibri" panose="020F0502020204030204" pitchFamily="34" charset="0"/>
                <a:cs typeface="Arial" panose="020B0604020202020204" pitchFamily="34" charset="0"/>
              </a:rPr>
              <a:t>cá</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nhân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nhận</a:t>
            </a:r>
            <a:r>
              <a:rPr lang="en-US" sz="4500" dirty="0">
                <a:latin typeface="Arial" panose="020B0604020202020204" pitchFamily="34" charset="0"/>
                <a:ea typeface="Calibri" panose="020F0502020204030204" pitchFamily="34" charset="0"/>
                <a:cs typeface="Arial" panose="020B0604020202020204" pitchFamily="34" charset="0"/>
              </a:rPr>
              <a:t> biết </a:t>
            </a:r>
            <a:r>
              <a:rPr lang="en-US" sz="4500" dirty="0" err="1">
                <a:latin typeface="Arial" panose="020B0604020202020204" pitchFamily="34" charset="0"/>
                <a:ea typeface="Calibri" panose="020F0502020204030204" pitchFamily="34" charset="0"/>
                <a:cs typeface="Arial" panose="020B0604020202020204" pitchFamily="34" charset="0"/>
              </a:rPr>
              <a:t>được</a:t>
            </a:r>
            <a:r>
              <a:rPr lang="en-US" sz="4500" dirty="0">
                <a:latin typeface="Arial" panose="020B0604020202020204" pitchFamily="34" charset="0"/>
                <a:ea typeface="Calibri" panose="020F0502020204030204" pitchFamily="34" charset="0"/>
                <a:cs typeface="Arial" panose="020B0604020202020204" pitchFamily="34" charset="0"/>
              </a:rPr>
              <a:t> cảm </a:t>
            </a:r>
            <a:r>
              <a:rPr lang="en-US" sz="4500" dirty="0" err="1">
                <a:latin typeface="Arial" panose="020B0604020202020204" pitchFamily="34" charset="0"/>
                <a:ea typeface="Calibri" panose="020F0502020204030204" pitchFamily="34" charset="0"/>
                <a:cs typeface="Arial" panose="020B0604020202020204" pitchFamily="34" charset="0"/>
              </a:rPr>
              <a:t>xúc</a:t>
            </a:r>
            <a:r>
              <a:rPr lang="en-US" sz="4500" dirty="0">
                <a:latin typeface="Arial" panose="020B0604020202020204" pitchFamily="34" charset="0"/>
                <a:ea typeface="Calibri" panose="020F0502020204030204" pitchFamily="34" charset="0"/>
                <a:cs typeface="Arial" panose="020B0604020202020204" pitchFamily="34" charset="0"/>
              </a:rPr>
              <a:t> của bản </a:t>
            </a:r>
            <a:r>
              <a:rPr lang="en-US" sz="4500" dirty="0" err="1">
                <a:latin typeface="Arial" panose="020B0604020202020204" pitchFamily="34" charset="0"/>
                <a:ea typeface="Calibri" panose="020F0502020204030204" pitchFamily="34" charset="0"/>
                <a:cs typeface="Arial" panose="020B0604020202020204" pitchFamily="34" charset="0"/>
              </a:rPr>
              <a:t>thân</a:t>
            </a:r>
            <a:r>
              <a:rPr lang="en-US" sz="4500" dirty="0">
                <a:latin typeface="Arial" panose="020B0604020202020204" pitchFamily="34" charset="0"/>
                <a:ea typeface="Calibri" panose="020F0502020204030204" pitchFamily="34" charset="0"/>
                <a:cs typeface="Arial" panose="020B0604020202020204" pitchFamily="34" charset="0"/>
              </a:rPr>
              <a:t> tại một thời </a:t>
            </a:r>
            <a:r>
              <a:rPr lang="en-US" sz="4500" dirty="0" err="1">
                <a:latin typeface="Arial" panose="020B0604020202020204" pitchFamily="34" charset="0"/>
                <a:ea typeface="Calibri" panose="020F0502020204030204" pitchFamily="34" charset="0"/>
                <a:cs typeface="Arial" panose="020B0604020202020204" pitchFamily="34" charset="0"/>
              </a:rPr>
              <a:t>điểm</a:t>
            </a:r>
            <a:r>
              <a:rPr lang="en-US" sz="4500" dirty="0">
                <a:latin typeface="Arial" panose="020B0604020202020204" pitchFamily="34" charset="0"/>
                <a:ea typeface="Calibri" panose="020F0502020204030204" pitchFamily="34" charset="0"/>
                <a:cs typeface="Arial" panose="020B0604020202020204" pitchFamily="34" charset="0"/>
              </a:rPr>
              <a:t> nào </a:t>
            </a:r>
            <a:r>
              <a:rPr lang="en-US" sz="4500" dirty="0" err="1">
                <a:latin typeface="Arial" panose="020B0604020202020204" pitchFamily="34" charset="0"/>
                <a:ea typeface="Calibri" panose="020F0502020204030204" pitchFamily="34" charset="0"/>
                <a:cs typeface="Arial" panose="020B0604020202020204" pitchFamily="34" charset="0"/>
              </a:rPr>
              <a:t>đó</a:t>
            </a:r>
            <a:r>
              <a:rPr lang="en-US" sz="4500" dirty="0">
                <a:latin typeface="Arial" panose="020B0604020202020204" pitchFamily="34" charset="0"/>
                <a:ea typeface="Calibri" panose="020F0502020204030204" pitchFamily="34" charset="0"/>
                <a:cs typeface="Arial" panose="020B0604020202020204" pitchFamily="34" charset="0"/>
              </a:rPr>
              <a:t>, biết </a:t>
            </a:r>
            <a:r>
              <a:rPr lang="en-US" sz="4500" dirty="0" err="1">
                <a:latin typeface="Arial" panose="020B0604020202020204" pitchFamily="34" charset="0"/>
                <a:ea typeface="Calibri" panose="020F0502020204030204" pitchFamily="34" charset="0"/>
                <a:cs typeface="Arial" panose="020B0604020202020204" pitchFamily="34" charset="0"/>
              </a:rPr>
              <a:t>điều</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chỉnh</a:t>
            </a:r>
            <a:r>
              <a:rPr lang="en-US" sz="4500" dirty="0">
                <a:latin typeface="Arial" panose="020B0604020202020204" pitchFamily="34" charset="0"/>
                <a:ea typeface="Calibri" panose="020F0502020204030204" pitchFamily="34" charset="0"/>
                <a:cs typeface="Arial" panose="020B0604020202020204" pitchFamily="34" charset="0"/>
              </a:rPr>
              <a:t> cảm </a:t>
            </a:r>
            <a:r>
              <a:rPr lang="en-US" sz="4500" dirty="0" err="1">
                <a:latin typeface="Arial" panose="020B0604020202020204" pitchFamily="34" charset="0"/>
                <a:ea typeface="Calibri" panose="020F0502020204030204" pitchFamily="34" charset="0"/>
                <a:cs typeface="Arial" panose="020B0604020202020204" pitchFamily="34" charset="0"/>
              </a:rPr>
              <a:t>xúc</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và</a:t>
            </a:r>
            <a:r>
              <a:rPr lang="en-US" sz="4500" dirty="0">
                <a:latin typeface="Arial" panose="020B0604020202020204" pitchFamily="34" charset="0"/>
                <a:ea typeface="Calibri" panose="020F0502020204030204" pitchFamily="34" charset="0"/>
                <a:cs typeface="Arial" panose="020B0604020202020204" pitchFamily="34" charset="0"/>
              </a:rPr>
              <a:t> biết thể </a:t>
            </a:r>
            <a:r>
              <a:rPr lang="en-US" sz="4500" dirty="0" err="1">
                <a:latin typeface="Arial" panose="020B0604020202020204" pitchFamily="34" charset="0"/>
                <a:ea typeface="Calibri" panose="020F0502020204030204" pitchFamily="34" charset="0"/>
                <a:cs typeface="Arial" panose="020B0604020202020204" pitchFamily="34" charset="0"/>
              </a:rPr>
              <a:t>hiện</a:t>
            </a:r>
            <a:r>
              <a:rPr lang="en-US" sz="4500" dirty="0">
                <a:latin typeface="Arial" panose="020B0604020202020204" pitchFamily="34" charset="0"/>
                <a:ea typeface="Calibri" panose="020F0502020204030204" pitchFamily="34" charset="0"/>
                <a:cs typeface="Arial" panose="020B0604020202020204" pitchFamily="34" charset="0"/>
              </a:rPr>
              <a:t> cảm </a:t>
            </a:r>
            <a:r>
              <a:rPr lang="en-US" sz="4500" dirty="0" err="1">
                <a:latin typeface="Arial" panose="020B0604020202020204" pitchFamily="34" charset="0"/>
                <a:ea typeface="Calibri" panose="020F0502020204030204" pitchFamily="34" charset="0"/>
                <a:cs typeface="Arial" panose="020B0604020202020204" pitchFamily="34" charset="0"/>
              </a:rPr>
              <a:t>xúc</a:t>
            </a:r>
            <a:r>
              <a:rPr lang="en-US" sz="4500" dirty="0">
                <a:latin typeface="Arial" panose="020B0604020202020204" pitchFamily="34" charset="0"/>
                <a:ea typeface="Calibri" panose="020F0502020204030204" pitchFamily="34" charset="0"/>
                <a:cs typeface="Arial" panose="020B0604020202020204" pitchFamily="34" charset="0"/>
              </a:rPr>
              <a:t> của bản </a:t>
            </a:r>
            <a:r>
              <a:rPr lang="en-US" sz="4500" dirty="0" err="1">
                <a:latin typeface="Arial" panose="020B0604020202020204" pitchFamily="34" charset="0"/>
                <a:ea typeface="Calibri" panose="020F0502020204030204" pitchFamily="34" charset="0"/>
                <a:cs typeface="Arial" panose="020B0604020202020204" pitchFamily="34" charset="0"/>
              </a:rPr>
              <a:t>thân</a:t>
            </a:r>
            <a:r>
              <a:rPr lang="en-US" sz="4500" dirty="0">
                <a:latin typeface="Arial" panose="020B0604020202020204" pitchFamily="34" charset="0"/>
                <a:ea typeface="Calibri" panose="020F0502020204030204" pitchFamily="34" charset="0"/>
                <a:cs typeface="Arial" panose="020B0604020202020204" pitchFamily="34" charset="0"/>
              </a:rPr>
              <a:t> một cách </a:t>
            </a:r>
            <a:r>
              <a:rPr lang="en-US" sz="4500" dirty="0" err="1">
                <a:latin typeface="Arial" panose="020B0604020202020204" pitchFamily="34" charset="0"/>
                <a:ea typeface="Calibri" panose="020F0502020204030204" pitchFamily="34" charset="0"/>
                <a:cs typeface="Arial" panose="020B0604020202020204" pitchFamily="34" charset="0"/>
              </a:rPr>
              <a:t>phù</a:t>
            </a:r>
            <a:r>
              <a:rPr lang="en-US" sz="4500" dirty="0">
                <a:latin typeface="Arial" panose="020B0604020202020204" pitchFamily="34" charset="0"/>
                <a:ea typeface="Calibri" panose="020F0502020204030204" pitchFamily="34" charset="0"/>
                <a:cs typeface="Arial" panose="020B0604020202020204" pitchFamily="34" charset="0"/>
              </a:rPr>
              <a:t> hợp với </a:t>
            </a:r>
            <a:r>
              <a:rPr lang="en-US" sz="4500" dirty="0" err="1">
                <a:latin typeface="Arial" panose="020B0604020202020204" pitchFamily="34" charset="0"/>
                <a:ea typeface="Calibri" panose="020F0502020204030204" pitchFamily="34" charset="0"/>
                <a:cs typeface="Arial" panose="020B0604020202020204" pitchFamily="34" charset="0"/>
              </a:rPr>
              <a:t>tình</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huống</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hoàn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cảnh</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đối</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tượng</a:t>
            </a:r>
            <a:r>
              <a:rPr lang="en-US" sz="4500" dirty="0">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17" name="Picture 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84834">
            <a:off x="137996" y="7137507"/>
            <a:ext cx="2994484" cy="3107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50605" y="1854026"/>
            <a:ext cx="12186790" cy="677114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53659" y="843501"/>
            <a:ext cx="3855910" cy="28533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566442" y="6984998"/>
            <a:ext cx="3509125" cy="262227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770" y="7105530"/>
            <a:ext cx="3509125" cy="2622273"/>
          </a:xfrm>
          <a:prstGeom prst="rect">
            <a:avLst/>
          </a:prstGeom>
        </p:spPr>
      </p:pic>
      <p:pic>
        <p:nvPicPr>
          <p:cNvPr id="8" name="Picture 8"/>
          <p:cNvPicPr>
            <a:picLocks noChangeAspect="1"/>
          </p:cNvPicPr>
          <p:nvPr/>
        </p:nvPicPr>
        <p:blipFill>
          <a:blip r:embed="rId12"/>
          <a:srcRect/>
          <a:stretch>
            <a:fillRect/>
          </a:stretch>
        </p:blipFill>
        <p:spPr>
          <a:xfrm>
            <a:off x="7662226" y="8319184"/>
            <a:ext cx="2963548" cy="726069"/>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V="1">
            <a:off x="0" y="8396623"/>
            <a:ext cx="2590365" cy="1868301"/>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431896" y="1474374"/>
            <a:ext cx="3035241" cy="2693086"/>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796466">
            <a:off x="17279698" y="3189679"/>
            <a:ext cx="1748942" cy="3227913"/>
          </a:xfrm>
          <a:prstGeom prst="rect">
            <a:avLst/>
          </a:prstGeom>
        </p:spPr>
      </p:pic>
      <p:pic>
        <p:nvPicPr>
          <p:cNvPr id="14"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930391">
            <a:off x="-855199" y="-261314"/>
            <a:ext cx="3574399" cy="2209629"/>
          </a:xfrm>
          <a:prstGeom prst="rect">
            <a:avLst/>
          </a:prstGeom>
        </p:spPr>
      </p:pic>
      <p:sp>
        <p:nvSpPr>
          <p:cNvPr id="15" name="TextBox 15"/>
          <p:cNvSpPr txBox="1"/>
          <p:nvPr/>
        </p:nvSpPr>
        <p:spPr>
          <a:xfrm>
            <a:off x="5323677" y="2890487"/>
            <a:ext cx="8620923" cy="1025922"/>
          </a:xfrm>
          <a:prstGeom prst="rect">
            <a:avLst/>
          </a:prstGeom>
        </p:spPr>
        <p:txBody>
          <a:bodyPr wrap="square" lIns="0" tIns="0" rIns="0" bIns="0" rtlCol="0" anchor="t">
            <a:spAutoFit/>
          </a:bodyPr>
          <a:lstStyle/>
          <a:p>
            <a:pPr algn="ctr">
              <a:lnSpc>
                <a:spcPts val="8000"/>
              </a:lnSpc>
            </a:pPr>
            <a:r>
              <a:rPr lang="vi-VN" sz="6400" b="1" dirty="0" smtClean="0">
                <a:solidFill>
                  <a:srgbClr val="FF0000"/>
                </a:solidFill>
              </a:rPr>
              <a:t>HƯỚNG DẪN VỀ NHÀ</a:t>
            </a:r>
            <a:endParaRPr lang="en-US" sz="6400" b="1" dirty="0">
              <a:solidFill>
                <a:srgbClr val="FF0000"/>
              </a:solidFill>
            </a:endParaRPr>
          </a:p>
        </p:txBody>
      </p:sp>
      <p:pic>
        <p:nvPicPr>
          <p:cNvPr id="17" name="Picture 15"/>
          <p:cNvPicPr>
            <a:picLocks noChangeAspect="1"/>
          </p:cNvPicPr>
          <p:nvPr/>
        </p:nvPicPr>
        <p:blipFill>
          <a:blip r:embed="rId25"/>
          <a:srcRect/>
          <a:stretch>
            <a:fillRect/>
          </a:stretch>
        </p:blipFill>
        <p:spPr>
          <a:xfrm>
            <a:off x="13686105" y="6554937"/>
            <a:ext cx="3970287" cy="2966135"/>
          </a:xfrm>
          <a:prstGeom prst="rect">
            <a:avLst/>
          </a:prstGeom>
        </p:spPr>
      </p:pic>
      <p:sp>
        <p:nvSpPr>
          <p:cNvPr id="18" name="TextBox 17"/>
          <p:cNvSpPr txBox="1"/>
          <p:nvPr/>
        </p:nvSpPr>
        <p:spPr>
          <a:xfrm>
            <a:off x="4480782" y="3897643"/>
            <a:ext cx="9172877" cy="3693319"/>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vi-VN" sz="5200" dirty="0" smtClean="0"/>
              <a:t>Ôn </a:t>
            </a:r>
            <a:r>
              <a:rPr lang="vi-VN" sz="5200" dirty="0"/>
              <a:t>lại kiến thức đã học</a:t>
            </a:r>
          </a:p>
          <a:p>
            <a:pPr marL="571500" indent="-571500" algn="just">
              <a:lnSpc>
                <a:spcPct val="150000"/>
              </a:lnSpc>
              <a:buFont typeface="Wingdings" panose="05000000000000000000" pitchFamily="2" charset="2"/>
              <a:buChar char="ü"/>
            </a:pPr>
            <a:r>
              <a:rPr lang="vi-VN" sz="5200" dirty="0" smtClean="0"/>
              <a:t>Đọc </a:t>
            </a:r>
            <a:r>
              <a:rPr lang="vi-VN" sz="5200" dirty="0"/>
              <a:t>trước kiến thức </a:t>
            </a:r>
            <a:r>
              <a:rPr lang="vi-VN" sz="5200" b="1" dirty="0"/>
              <a:t>tuần </a:t>
            </a:r>
            <a:r>
              <a:rPr lang="vi-VN" sz="5200" b="1" dirty="0" smtClean="0"/>
              <a:t>8 – </a:t>
            </a:r>
            <a:r>
              <a:rPr lang="vi-VN" sz="5200" b="1" i="1" dirty="0" smtClean="0"/>
              <a:t>Vượt qua khó khăn.</a:t>
            </a:r>
            <a:endParaRPr lang="vi-VN" sz="5200" b="1" i="1" dirty="0"/>
          </a:p>
        </p:txBody>
      </p:sp>
    </p:spTree>
    <p:extLst>
      <p:ext uri="{BB962C8B-B14F-4D97-AF65-F5344CB8AC3E}">
        <p14:creationId xmlns:p14="http://schemas.microsoft.com/office/powerpoint/2010/main" val="270902391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8222" y="2754371"/>
            <a:ext cx="15087600" cy="48095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18957" y="6210300"/>
            <a:ext cx="3397462" cy="490313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6609">
            <a:off x="8244189" y="1976131"/>
            <a:ext cx="1799622" cy="15251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7780" y="4440489"/>
            <a:ext cx="2212788" cy="233539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0865" y="-293218"/>
            <a:ext cx="3206858" cy="303193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31203">
            <a:off x="13562967" y="1573348"/>
            <a:ext cx="3076325" cy="199786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795822" y="-585257"/>
            <a:ext cx="1748942" cy="322791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50467" flipH="1" flipV="1">
            <a:off x="-71845" y="7501785"/>
            <a:ext cx="1956401" cy="3610807"/>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5058908" flipH="1">
            <a:off x="7136733" y="7937524"/>
            <a:ext cx="2734226" cy="3967874"/>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38047">
            <a:off x="5553978" y="-2758736"/>
            <a:ext cx="6328604" cy="4291944"/>
          </a:xfrm>
          <a:prstGeom prst="rect">
            <a:avLst/>
          </a:prstGeom>
        </p:spPr>
      </p:pic>
      <p:sp>
        <p:nvSpPr>
          <p:cNvPr id="13" name="TextBox 13"/>
          <p:cNvSpPr txBox="1"/>
          <p:nvPr/>
        </p:nvSpPr>
        <p:spPr>
          <a:xfrm>
            <a:off x="2357652" y="3657211"/>
            <a:ext cx="13788739" cy="3118674"/>
          </a:xfrm>
          <a:prstGeom prst="rect">
            <a:avLst/>
          </a:prstGeom>
        </p:spPr>
        <p:txBody>
          <a:bodyPr wrap="square" lIns="0" tIns="0" rIns="0" bIns="0" rtlCol="0" anchor="t">
            <a:spAutoFit/>
          </a:bodyPr>
          <a:lstStyle/>
          <a:p>
            <a:pPr algn="ctr">
              <a:lnSpc>
                <a:spcPct val="150000"/>
              </a:lnSpc>
            </a:pPr>
            <a:r>
              <a:rPr lang="vi-VN" sz="7200" b="1" dirty="0" smtClean="0">
                <a:solidFill>
                  <a:srgbClr val="202F5A"/>
                </a:solidFill>
                <a:latin typeface="Arial" panose="020B0604020202020204" pitchFamily="34" charset="0"/>
                <a:cs typeface="Arial" panose="020B0604020202020204" pitchFamily="34" charset="0"/>
              </a:rPr>
              <a:t>CẢM ƠN CÁC EM ĐÃ </a:t>
            </a:r>
          </a:p>
          <a:p>
            <a:pPr algn="ctr">
              <a:lnSpc>
                <a:spcPct val="150000"/>
              </a:lnSpc>
            </a:pPr>
            <a:r>
              <a:rPr lang="vi-VN" sz="7200" b="1" dirty="0" smtClean="0">
                <a:solidFill>
                  <a:srgbClr val="202F5A"/>
                </a:solidFill>
                <a:latin typeface="Arial" panose="020B0604020202020204" pitchFamily="34" charset="0"/>
                <a:cs typeface="Arial" panose="020B0604020202020204" pitchFamily="34" charset="0"/>
              </a:rPr>
              <a:t>LẮNG NGHE BÀI GIẢNG!</a:t>
            </a:r>
            <a:endParaRPr lang="en-US" sz="7200" b="1" dirty="0">
              <a:solidFill>
                <a:srgbClr val="202F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605020"/>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90347"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01401" y="1959536"/>
            <a:ext cx="13515857" cy="699655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25159">
            <a:off x="-1591503" y="7628622"/>
            <a:ext cx="4950135"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232158" y="2316741"/>
            <a:ext cx="12279346" cy="6218170"/>
          </a:xfrm>
          <a:prstGeom prst="rect">
            <a:avLst/>
          </a:prstGeom>
        </p:spPr>
      </p:pic>
      <p:pic>
        <p:nvPicPr>
          <p:cNvPr id="7" name="Picture 7"/>
          <p:cNvPicPr>
            <a:picLocks noChangeAspect="1"/>
          </p:cNvPicPr>
          <p:nvPr/>
        </p:nvPicPr>
        <p:blipFill>
          <a:blip r:embed="rId10"/>
          <a:srcRect/>
          <a:stretch>
            <a:fillRect/>
          </a:stretch>
        </p:blipFill>
        <p:spPr>
          <a:xfrm>
            <a:off x="15624364" y="7633582"/>
            <a:ext cx="3269872" cy="3249435"/>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998065" y="1701752"/>
            <a:ext cx="2224092" cy="2430701"/>
          </a:xfrm>
          <a:prstGeom prst="rect">
            <a:avLst/>
          </a:prstGeom>
        </p:spPr>
      </p:pic>
      <p:pic>
        <p:nvPicPr>
          <p:cNvPr id="9" name="Picture 9"/>
          <p:cNvPicPr>
            <a:picLocks noChangeAspect="1"/>
          </p:cNvPicPr>
          <p:nvPr/>
        </p:nvPicPr>
        <p:blipFill>
          <a:blip r:embed="rId13"/>
          <a:srcRect/>
          <a:stretch>
            <a:fillRect/>
          </a:stretch>
        </p:blipFill>
        <p:spPr>
          <a:xfrm rot="776047">
            <a:off x="1153063" y="7477703"/>
            <a:ext cx="3276535" cy="1482632"/>
          </a:xfrm>
          <a:prstGeom prst="rect">
            <a:avLst/>
          </a:prstGeom>
        </p:spPr>
      </p:pic>
      <p:sp>
        <p:nvSpPr>
          <p:cNvPr id="11" name="TextBox 11"/>
          <p:cNvSpPr txBox="1"/>
          <p:nvPr/>
        </p:nvSpPr>
        <p:spPr>
          <a:xfrm>
            <a:off x="4058004" y="3796315"/>
            <a:ext cx="10798206" cy="3299108"/>
          </a:xfrm>
          <a:prstGeom prst="rect">
            <a:avLst/>
          </a:prstGeom>
        </p:spPr>
        <p:txBody>
          <a:bodyPr wrap="square" lIns="0" tIns="0" rIns="0" bIns="0" rtlCol="0" anchor="t">
            <a:spAutoFit/>
          </a:bodyPr>
          <a:lstStyle/>
          <a:p>
            <a:pPr algn="ctr">
              <a:lnSpc>
                <a:spcPct val="135000"/>
              </a:lnSpc>
            </a:pPr>
            <a:r>
              <a:rPr lang="vi-VN" sz="8400" b="1" dirty="0" smtClean="0">
                <a:solidFill>
                  <a:srgbClr val="667753"/>
                </a:solidFill>
                <a:latin typeface="Arial" panose="020B0604020202020204" pitchFamily="34" charset="0"/>
                <a:cs typeface="Arial" panose="020B0604020202020204" pitchFamily="34" charset="0"/>
              </a:rPr>
              <a:t>KIỂM SOÁT CẢM XÚC CỦA BẢN THÂN</a:t>
            </a:r>
            <a:endParaRPr lang="en-US" sz="8400" b="1" dirty="0">
              <a:solidFill>
                <a:srgbClr val="667753"/>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589160" y="-782354"/>
            <a:ext cx="4863679" cy="4041275"/>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31776" y="1633795"/>
            <a:ext cx="2796365" cy="264383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0" y="0"/>
            <a:ext cx="2791331" cy="2013247"/>
          </a:xfrm>
          <a:prstGeom prst="rect">
            <a:avLst/>
          </a:prstGeom>
        </p:spPr>
      </p:pic>
      <p:pic>
        <p:nvPicPr>
          <p:cNvPr id="15" name="Picture 15"/>
          <p:cNvPicPr>
            <a:picLocks noChangeAspect="1"/>
          </p:cNvPicPr>
          <p:nvPr/>
        </p:nvPicPr>
        <p:blipFill>
          <a:blip r:embed="rId21"/>
          <a:srcRect/>
          <a:stretch>
            <a:fillRect/>
          </a:stretch>
        </p:blipFill>
        <p:spPr>
          <a:xfrm>
            <a:off x="11734800" y="1045234"/>
            <a:ext cx="2055902" cy="1814333"/>
          </a:xfrm>
          <a:prstGeom prst="rect">
            <a:avLst/>
          </a:prstGeom>
        </p:spPr>
      </p:pic>
      <p:sp>
        <p:nvSpPr>
          <p:cNvPr id="16" name="TextBox 15"/>
          <p:cNvSpPr txBox="1"/>
          <p:nvPr/>
        </p:nvSpPr>
        <p:spPr>
          <a:xfrm>
            <a:off x="5778668" y="2746989"/>
            <a:ext cx="7149714" cy="1077218"/>
          </a:xfrm>
          <a:prstGeom prst="rect">
            <a:avLst/>
          </a:prstGeom>
          <a:noFill/>
        </p:spPr>
        <p:txBody>
          <a:bodyPr wrap="none" rtlCol="0">
            <a:spAutoFit/>
          </a:bodyPr>
          <a:lstStyle/>
          <a:p>
            <a:r>
              <a:rPr lang="vi-VN" sz="6400" b="1" dirty="0" smtClean="0">
                <a:solidFill>
                  <a:srgbClr val="FF0000"/>
                </a:solidFill>
                <a:latin typeface="Arial" panose="020B0604020202020204" pitchFamily="34" charset="0"/>
                <a:cs typeface="Arial" panose="020B0604020202020204" pitchFamily="34" charset="0"/>
              </a:rPr>
              <a:t>Chủ đề 2 – Tuần 7</a:t>
            </a:r>
            <a:endParaRPr lang="en-US" sz="6400" b="1" dirty="0">
              <a:solidFill>
                <a:srgbClr val="FF0000"/>
              </a:solidFill>
              <a:latin typeface="Arial" panose="020B0604020202020204" pitchFamily="34" charset="0"/>
              <a:cs typeface="Arial" panose="020B0604020202020204" pitchFamily="34" charset="0"/>
            </a:endParaRPr>
          </a:p>
        </p:txBody>
      </p:sp>
      <p:pic>
        <p:nvPicPr>
          <p:cNvPr id="17" name="Picture 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3050645">
            <a:off x="14288440" y="6573964"/>
            <a:ext cx="2476903" cy="2844043"/>
          </a:xfrm>
          <a:prstGeom prst="rect">
            <a:avLst/>
          </a:prstGeom>
        </p:spPr>
      </p:pic>
      <p:pic>
        <p:nvPicPr>
          <p:cNvPr id="18" name="Picture 11"/>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2520352">
            <a:off x="16231572" y="7993657"/>
            <a:ext cx="1364293" cy="2509569"/>
          </a:xfrm>
          <a:prstGeom prst="rect">
            <a:avLst/>
          </a:prstGeom>
        </p:spPr>
      </p:pic>
      <p:sp>
        <p:nvSpPr>
          <p:cNvPr id="19" name="TextBox 11"/>
          <p:cNvSpPr txBox="1"/>
          <p:nvPr/>
        </p:nvSpPr>
        <p:spPr>
          <a:xfrm>
            <a:off x="7370969" y="7384280"/>
            <a:ext cx="3417102" cy="861774"/>
          </a:xfrm>
          <a:prstGeom prst="rect">
            <a:avLst/>
          </a:prstGeom>
        </p:spPr>
        <p:txBody>
          <a:bodyPr wrap="square" lIns="0" tIns="0" rIns="0" bIns="0" rtlCol="0" anchor="t">
            <a:spAutoFit/>
          </a:bodyPr>
          <a:lstStyle/>
          <a:p>
            <a:pPr algn="ctr"/>
            <a:r>
              <a:rPr lang="vi-VN" sz="5600" b="1" i="1" dirty="0" smtClean="0">
                <a:solidFill>
                  <a:srgbClr val="667753"/>
                </a:solidFill>
                <a:latin typeface="Arial" panose="020B0604020202020204" pitchFamily="34" charset="0"/>
                <a:cs typeface="Arial" panose="020B0604020202020204" pitchFamily="34" charset="0"/>
              </a:rPr>
              <a:t>(Tiết 2)</a:t>
            </a:r>
            <a:endParaRPr lang="en-US" sz="5600" b="1" i="1" dirty="0">
              <a:solidFill>
                <a:srgbClr val="6677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087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63374">
            <a:off x="15546183" y="-524865"/>
            <a:ext cx="2926351" cy="310712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2724" y="7423891"/>
            <a:ext cx="1978051" cy="310836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95809" y="-316193"/>
            <a:ext cx="3449017" cy="3260889"/>
          </a:xfrm>
          <a:prstGeom prst="rect">
            <a:avLst/>
          </a:prstGeom>
        </p:spPr>
      </p:pic>
      <p:pic>
        <p:nvPicPr>
          <p:cNvPr id="18" name="Picture 1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060915" flipV="1">
            <a:off x="15534791" y="7627856"/>
            <a:ext cx="3449017" cy="3260889"/>
          </a:xfrm>
          <a:prstGeom prst="rect">
            <a:avLst/>
          </a:prstGeom>
        </p:spPr>
      </p:pic>
      <p:sp>
        <p:nvSpPr>
          <p:cNvPr id="23" name="TextBox 22"/>
          <p:cNvSpPr txBox="1"/>
          <p:nvPr/>
        </p:nvSpPr>
        <p:spPr>
          <a:xfrm>
            <a:off x="6403145" y="160720"/>
            <a:ext cx="4947188" cy="1077218"/>
          </a:xfrm>
          <a:prstGeom prst="rect">
            <a:avLst/>
          </a:prstGeom>
          <a:noFill/>
        </p:spPr>
        <p:txBody>
          <a:bodyPr wrap="none" rtlCol="0">
            <a:spAutoFit/>
          </a:bodyPr>
          <a:lstStyle/>
          <a:p>
            <a:r>
              <a:rPr lang="vi-VN" sz="6400" b="1" dirty="0" smtClean="0">
                <a:solidFill>
                  <a:srgbClr val="FF0000"/>
                </a:solidFill>
              </a:rPr>
              <a:t>KHỞI ĐỘNG</a:t>
            </a:r>
            <a:endParaRPr lang="en-US" sz="6400" b="1" dirty="0">
              <a:solidFill>
                <a:srgbClr val="FF0000"/>
              </a:solidFill>
            </a:endParaRPr>
          </a:p>
        </p:txBody>
      </p:sp>
      <p:sp>
        <p:nvSpPr>
          <p:cNvPr id="24" name="Rectangle 23"/>
          <p:cNvSpPr/>
          <p:nvPr/>
        </p:nvSpPr>
        <p:spPr>
          <a:xfrm>
            <a:off x="2801756" y="984881"/>
            <a:ext cx="12319286" cy="1977529"/>
          </a:xfrm>
          <a:prstGeom prst="rect">
            <a:avLst/>
          </a:prstGeom>
        </p:spPr>
        <p:txBody>
          <a:bodyPr wrap="square">
            <a:spAutoFit/>
          </a:bodyPr>
          <a:lstStyle/>
          <a:p>
            <a:pPr algn="ctr">
              <a:lnSpc>
                <a:spcPct val="135000"/>
              </a:lnSpc>
              <a:spcAft>
                <a:spcPts val="1000"/>
              </a:spcAft>
            </a:pPr>
            <a:r>
              <a:rPr lang="en-US" sz="4800" b="1" dirty="0" err="1">
                <a:latin typeface="Arial" panose="020B0604020202020204" pitchFamily="34" charset="0"/>
                <a:ea typeface="Calibri" panose="020F0502020204030204" pitchFamily="34" charset="0"/>
                <a:cs typeface="Arial" panose="020B0604020202020204" pitchFamily="34" charset="0"/>
              </a:rPr>
              <a:t>Sau</a:t>
            </a:r>
            <a:r>
              <a:rPr lang="en-US" sz="4800" b="1" dirty="0">
                <a:latin typeface="Arial" panose="020B0604020202020204" pitchFamily="34" charset="0"/>
                <a:ea typeface="Calibri" panose="020F0502020204030204" pitchFamily="34" charset="0"/>
                <a:cs typeface="Arial" panose="020B0604020202020204" pitchFamily="34" charset="0"/>
              </a:rPr>
              <a:t> khi xem video </a:t>
            </a:r>
            <a:r>
              <a:rPr lang="en-US" sz="4800" b="1" dirty="0" err="1">
                <a:latin typeface="Arial" panose="020B0604020202020204" pitchFamily="34" charset="0"/>
                <a:ea typeface="Calibri" panose="020F0502020204030204" pitchFamily="34" charset="0"/>
                <a:cs typeface="Arial" panose="020B0604020202020204" pitchFamily="34" charset="0"/>
              </a:rPr>
              <a:t>em</a:t>
            </a:r>
            <a:r>
              <a:rPr lang="en-US" sz="4800" b="1" dirty="0">
                <a:latin typeface="Arial" panose="020B0604020202020204" pitchFamily="34" charset="0"/>
                <a:ea typeface="Calibri" panose="020F0502020204030204" pitchFamily="34" charset="0"/>
                <a:cs typeface="Arial" panose="020B0604020202020204" pitchFamily="34" charset="0"/>
              </a:rPr>
              <a:t> có </a:t>
            </a:r>
            <a:r>
              <a:rPr lang="en-US" sz="4800" b="1" dirty="0" err="1">
                <a:latin typeface="Arial" panose="020B0604020202020204" pitchFamily="34" charset="0"/>
                <a:ea typeface="Calibri" panose="020F0502020204030204" pitchFamily="34" charset="0"/>
                <a:cs typeface="Arial" panose="020B0604020202020204" pitchFamily="34" charset="0"/>
              </a:rPr>
              <a:t>nhận</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xét</a:t>
            </a:r>
            <a:r>
              <a:rPr lang="en-US" sz="4800" b="1" dirty="0">
                <a:latin typeface="Arial" panose="020B0604020202020204" pitchFamily="34" charset="0"/>
                <a:ea typeface="Calibri" panose="020F0502020204030204" pitchFamily="34" charset="0"/>
                <a:cs typeface="Arial" panose="020B0604020202020204" pitchFamily="34" charset="0"/>
              </a:rPr>
              <a:t> gì về các </a:t>
            </a:r>
            <a:r>
              <a:rPr lang="en-US" sz="4800" b="1" dirty="0" err="1">
                <a:latin typeface="Arial" panose="020B0604020202020204" pitchFamily="34" charset="0"/>
                <a:ea typeface="Calibri" panose="020F0502020204030204" pitchFamily="34" charset="0"/>
                <a:cs typeface="Arial" panose="020B0604020202020204" pitchFamily="34" charset="0"/>
              </a:rPr>
              <a:t>nhân</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vật</a:t>
            </a:r>
            <a:r>
              <a:rPr lang="en-US" sz="4800" b="1" dirty="0">
                <a:latin typeface="Arial" panose="020B0604020202020204" pitchFamily="34" charset="0"/>
                <a:ea typeface="Calibri" panose="020F0502020204030204" pitchFamily="34" charset="0"/>
                <a:cs typeface="Arial" panose="020B0604020202020204" pitchFamily="34" charset="0"/>
              </a:rPr>
              <a:t> trong </a:t>
            </a:r>
            <a:r>
              <a:rPr lang="en-US" sz="4800" b="1" dirty="0" err="1">
                <a:latin typeface="Arial" panose="020B0604020202020204" pitchFamily="34" charset="0"/>
                <a:ea typeface="Calibri" panose="020F0502020204030204" pitchFamily="34" charset="0"/>
                <a:cs typeface="Arial" panose="020B0604020202020204" pitchFamily="34" charset="0"/>
              </a:rPr>
              <a:t>vieo</a:t>
            </a:r>
            <a:r>
              <a:rPr lang="en-US" sz="4800" b="1" dirty="0">
                <a:latin typeface="Arial" panose="020B0604020202020204" pitchFamily="34" charset="0"/>
                <a:ea typeface="Calibri" panose="020F0502020204030204" pitchFamily="34" charset="0"/>
                <a:cs typeface="Arial" panose="020B0604020202020204" pitchFamily="34" charset="0"/>
              </a:rPr>
              <a:t>?</a:t>
            </a: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y2mate.com - THVL Bóng mát tâm hồn Đừng để cảm xúc tiêu cực chi phối bản thân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2408199" y="3162300"/>
            <a:ext cx="13106400" cy="65905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5"/>
                </p:tgtEl>
              </p:cMediaNode>
            </p:vide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9798" y="1609476"/>
            <a:ext cx="14833405" cy="7267824"/>
          </a:xfrm>
          <a:prstGeom prst="rect">
            <a:avLst/>
          </a:prstGeom>
        </p:spPr>
      </p:pic>
      <p:pic>
        <p:nvPicPr>
          <p:cNvPr id="6" name="Picture 6"/>
          <p:cNvPicPr>
            <a:picLocks noChangeAspect="1"/>
          </p:cNvPicPr>
          <p:nvPr/>
        </p:nvPicPr>
        <p:blipFill>
          <a:blip r:embed="rId6"/>
          <a:srcRect/>
          <a:stretch>
            <a:fillRect/>
          </a:stretch>
        </p:blipFill>
        <p:spPr>
          <a:xfrm rot="-631101">
            <a:off x="610937" y="6957502"/>
            <a:ext cx="2118056" cy="2555724"/>
          </a:xfrm>
          <a:prstGeom prst="rect">
            <a:avLst/>
          </a:prstGeom>
        </p:spPr>
      </p:pic>
      <p:pic>
        <p:nvPicPr>
          <p:cNvPr id="7" name="Picture 7"/>
          <p:cNvPicPr>
            <a:picLocks noChangeAspect="1"/>
          </p:cNvPicPr>
          <p:nvPr/>
        </p:nvPicPr>
        <p:blipFill>
          <a:blip r:embed="rId7"/>
          <a:srcRect/>
          <a:stretch>
            <a:fillRect/>
          </a:stretch>
        </p:blipFill>
        <p:spPr>
          <a:xfrm>
            <a:off x="1496757" y="299840"/>
            <a:ext cx="2258824" cy="249593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57400" y="2116899"/>
            <a:ext cx="13563600" cy="6279941"/>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70223">
            <a:off x="-1307788" y="-1013895"/>
            <a:ext cx="3199234" cy="3151246"/>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797627">
            <a:off x="16368266" y="8445912"/>
            <a:ext cx="3199234" cy="315124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109854" y="-820965"/>
            <a:ext cx="4140929" cy="3440736"/>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flipV="1">
            <a:off x="-1008545" y="7857609"/>
            <a:ext cx="4117572" cy="3421328"/>
          </a:xfrm>
          <a:prstGeom prst="rect">
            <a:avLst/>
          </a:prstGeom>
        </p:spPr>
      </p:pic>
      <p:sp>
        <p:nvSpPr>
          <p:cNvPr id="15" name="Rectangle 14"/>
          <p:cNvSpPr/>
          <p:nvPr/>
        </p:nvSpPr>
        <p:spPr>
          <a:xfrm>
            <a:off x="2747895" y="4013360"/>
            <a:ext cx="12055509" cy="3657411"/>
          </a:xfrm>
          <a:prstGeom prst="rect">
            <a:avLst/>
          </a:prstGeom>
        </p:spPr>
        <p:txBody>
          <a:bodyPr wrap="square">
            <a:spAutoFit/>
          </a:bodyPr>
          <a:lstStyle/>
          <a:p>
            <a:pPr algn="just">
              <a:lnSpc>
                <a:spcPct val="150000"/>
              </a:lnSpc>
              <a:spcBef>
                <a:spcPts val="800"/>
              </a:spcBef>
            </a:pPr>
            <a:r>
              <a:rPr lang="vi-VN" sz="5000" b="1" dirty="0" smtClean="0">
                <a:effectLst/>
                <a:latin typeface="Arial" panose="020B0604020202020204" pitchFamily="34" charset="0"/>
                <a:ea typeface="Calibri" panose="020F0502020204030204" pitchFamily="34" charset="0"/>
                <a:cs typeface="Arial" panose="020B0604020202020204" pitchFamily="34" charset="0"/>
              </a:rPr>
              <a:t>3</a:t>
            </a:r>
            <a:r>
              <a:rPr lang="vi-VN" sz="5000" b="1" dirty="0">
                <a:ea typeface="Calibri" panose="020F0502020204030204" pitchFamily="34" charset="0"/>
                <a:cs typeface="Arial" panose="020B0604020202020204" pitchFamily="34" charset="0"/>
              </a:rPr>
              <a:t>. Rèn luyện kĩ năng giải tỏa cảm xúc tiêu </a:t>
            </a:r>
            <a:r>
              <a:rPr lang="vi-VN" sz="5000" b="1" dirty="0" smtClean="0">
                <a:ea typeface="Calibri" panose="020F0502020204030204" pitchFamily="34" charset="0"/>
                <a:cs typeface="Arial" panose="020B0604020202020204" pitchFamily="34" charset="0"/>
              </a:rPr>
              <a:t>cực</a:t>
            </a:r>
          </a:p>
          <a:p>
            <a:pPr algn="just">
              <a:lnSpc>
                <a:spcPct val="150000"/>
              </a:lnSpc>
              <a:spcBef>
                <a:spcPts val="800"/>
              </a:spcBef>
            </a:pPr>
            <a:r>
              <a:rPr lang="vi-VN" sz="5000" b="1" dirty="0">
                <a:ea typeface="Calibri" panose="020F0502020204030204" pitchFamily="34" charset="0"/>
                <a:cs typeface="Arial" panose="020B0604020202020204" pitchFamily="34" charset="0"/>
              </a:rPr>
              <a:t>4. Vận dụng kĩ năng kiểm soát cảm </a:t>
            </a:r>
            <a:r>
              <a:rPr lang="vi-VN" sz="5000" b="1" dirty="0" smtClean="0">
                <a:ea typeface="Calibri" panose="020F0502020204030204" pitchFamily="34" charset="0"/>
                <a:cs typeface="Arial" panose="020B0604020202020204" pitchFamily="34" charset="0"/>
              </a:rPr>
              <a:t>xúc</a:t>
            </a:r>
          </a:p>
        </p:txBody>
      </p:sp>
      <p:sp>
        <p:nvSpPr>
          <p:cNvPr id="16" name="TextBox 8"/>
          <p:cNvSpPr txBox="1"/>
          <p:nvPr/>
        </p:nvSpPr>
        <p:spPr>
          <a:xfrm>
            <a:off x="4738343" y="3106096"/>
            <a:ext cx="8074615" cy="1025922"/>
          </a:xfrm>
          <a:prstGeom prst="rect">
            <a:avLst/>
          </a:prstGeom>
        </p:spPr>
        <p:txBody>
          <a:bodyPr wrap="square" lIns="0" tIns="0" rIns="0" bIns="0" rtlCol="0" anchor="t">
            <a:spAutoFit/>
          </a:bodyPr>
          <a:lstStyle/>
          <a:p>
            <a:pPr algn="ctr">
              <a:lnSpc>
                <a:spcPts val="8000"/>
              </a:lnSpc>
            </a:pPr>
            <a:r>
              <a:rPr lang="en-US" sz="6400" b="1" dirty="0" smtClean="0">
                <a:solidFill>
                  <a:srgbClr val="FF0000"/>
                </a:solidFill>
                <a:latin typeface="Arial" panose="020B0604020202020204" pitchFamily="34" charset="0"/>
                <a:cs typeface="Arial" panose="020B0604020202020204" pitchFamily="34" charset="0"/>
              </a:rPr>
              <a:t>NỘI DUNG BÀI HỌC</a:t>
            </a:r>
            <a:endParaRPr lang="en-US" sz="64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0"/>
          <a:srcRect/>
          <a:stretch>
            <a:fillRect/>
          </a:stretch>
        </p:blipFill>
        <p:spPr>
          <a:xfrm rot="1184672">
            <a:off x="14323743" y="388229"/>
            <a:ext cx="3070766" cy="3182141"/>
          </a:xfrm>
          <a:prstGeom prst="rect">
            <a:avLst/>
          </a:prstGeom>
        </p:spPr>
      </p:pic>
      <p:pic>
        <p:nvPicPr>
          <p:cNvPr id="18" name="Picture 8"/>
          <p:cNvPicPr>
            <a:picLocks noChangeAspect="1"/>
          </p:cNvPicPr>
          <p:nvPr/>
        </p:nvPicPr>
        <p:blipFill>
          <a:blip r:embed="rId21"/>
          <a:srcRect/>
          <a:stretch>
            <a:fillRect/>
          </a:stretch>
        </p:blipFill>
        <p:spPr>
          <a:xfrm>
            <a:off x="14028373" y="7911001"/>
            <a:ext cx="2963548" cy="726069"/>
          </a:xfrm>
          <a:prstGeom prst="rect">
            <a:avLst/>
          </a:prstGeom>
        </p:spPr>
      </p:pic>
    </p:spTree>
    <p:extLst>
      <p:ext uri="{BB962C8B-B14F-4D97-AF65-F5344CB8AC3E}">
        <p14:creationId xmlns:p14="http://schemas.microsoft.com/office/powerpoint/2010/main" val="32282556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383000" y="8191500"/>
            <a:ext cx="2736644" cy="247790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2120">
            <a:off x="-1119624" y="-1303803"/>
            <a:ext cx="3598875" cy="3258617"/>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3400" y="7810500"/>
            <a:ext cx="3337513" cy="3816283"/>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4258" y="-190500"/>
            <a:ext cx="2585705" cy="2444666"/>
          </a:xfrm>
          <a:prstGeom prst="rect">
            <a:avLst/>
          </a:prstGeom>
        </p:spPr>
      </p:pic>
      <p:sp>
        <p:nvSpPr>
          <p:cNvPr id="12" name="Rectangle 11"/>
          <p:cNvSpPr/>
          <p:nvPr/>
        </p:nvSpPr>
        <p:spPr>
          <a:xfrm>
            <a:off x="2240822" y="325505"/>
            <a:ext cx="14206133" cy="1103892"/>
          </a:xfrm>
          <a:prstGeom prst="rect">
            <a:avLst/>
          </a:prstGeom>
        </p:spPr>
        <p:txBody>
          <a:bodyPr wrap="none">
            <a:spAutoFit/>
          </a:bodyPr>
          <a:lstStyle/>
          <a:p>
            <a:pPr algn="just">
              <a:lnSpc>
                <a:spcPct val="150000"/>
              </a:lnSpc>
              <a:spcBef>
                <a:spcPts val="800"/>
              </a:spcBef>
            </a:pPr>
            <a:r>
              <a:rPr lang="vi-VN" sz="5000" b="1" dirty="0" smtClean="0">
                <a:latin typeface="Arial" panose="020B0604020202020204" pitchFamily="34" charset="0"/>
                <a:ea typeface="Calibri" panose="020F0502020204030204" pitchFamily="34" charset="0"/>
                <a:cs typeface="Arial" panose="020B0604020202020204" pitchFamily="34" charset="0"/>
              </a:rPr>
              <a:t>3. </a:t>
            </a:r>
            <a:r>
              <a:rPr lang="en-US" sz="5000" b="1" dirty="0" err="1" smtClean="0">
                <a:latin typeface="Arial" panose="020B0604020202020204" pitchFamily="34" charset="0"/>
                <a:ea typeface="Calibri" panose="020F0502020204030204" pitchFamily="34" charset="0"/>
                <a:cs typeface="Arial" panose="020B0604020202020204" pitchFamily="34" charset="0"/>
              </a:rPr>
              <a:t>Rèn</a:t>
            </a:r>
            <a:r>
              <a:rPr lang="en-US" sz="5000" b="1" dirty="0" smtClean="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luyện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kĩ</a:t>
            </a:r>
            <a:r>
              <a:rPr lang="en-US" sz="5000" b="1" dirty="0">
                <a:latin typeface="Arial" panose="020B0604020202020204" pitchFamily="34" charset="0"/>
                <a:ea typeface="Calibri" panose="020F0502020204030204" pitchFamily="34" charset="0"/>
                <a:cs typeface="Arial" panose="020B0604020202020204" pitchFamily="34" charset="0"/>
              </a:rPr>
              <a:t> năng </a:t>
            </a:r>
            <a:r>
              <a:rPr lang="en-US" sz="5000" b="1" dirty="0" err="1">
                <a:latin typeface="Arial" panose="020B0604020202020204" pitchFamily="34" charset="0"/>
                <a:ea typeface="Calibri" panose="020F0502020204030204" pitchFamily="34" charset="0"/>
                <a:cs typeface="Arial" panose="020B0604020202020204" pitchFamily="34" charset="0"/>
              </a:rPr>
              <a:t>giải</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tỏa</a:t>
            </a:r>
            <a:r>
              <a:rPr lang="en-US" sz="5000" b="1" dirty="0">
                <a:latin typeface="Arial" panose="020B0604020202020204" pitchFamily="34" charset="0"/>
                <a:ea typeface="Calibri" panose="020F0502020204030204" pitchFamily="34" charset="0"/>
                <a:cs typeface="Arial" panose="020B0604020202020204" pitchFamily="34" charset="0"/>
              </a:rPr>
              <a:t> cảm </a:t>
            </a:r>
            <a:r>
              <a:rPr lang="en-US" sz="5000" b="1" dirty="0" err="1">
                <a:latin typeface="Arial" panose="020B0604020202020204" pitchFamily="34" charset="0"/>
                <a:ea typeface="Calibri" panose="020F0502020204030204" pitchFamily="34" charset="0"/>
                <a:cs typeface="Arial" panose="020B0604020202020204" pitchFamily="34" charset="0"/>
              </a:rPr>
              <a:t>xúc</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tiêu</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cực</a:t>
            </a:r>
            <a:endParaRPr lang="en-US" sz="5000" b="1" dirty="0">
              <a:latin typeface="Arial" panose="020B0604020202020204" pitchFamily="34" charset="0"/>
              <a:ea typeface="Calibri" panose="020F0502020204030204" pitchFamily="34" charset="0"/>
              <a:cs typeface="Arial" panose="020B0604020202020204" pitchFamily="34" charset="0"/>
            </a:endParaRPr>
          </a:p>
        </p:txBody>
      </p:sp>
      <p:sp>
        <p:nvSpPr>
          <p:cNvPr id="2" name="TextBox 1"/>
          <p:cNvSpPr txBox="1"/>
          <p:nvPr/>
        </p:nvSpPr>
        <p:spPr>
          <a:xfrm>
            <a:off x="2552031" y="1709294"/>
            <a:ext cx="13578887" cy="830997"/>
          </a:xfrm>
          <a:prstGeom prst="rect">
            <a:avLst/>
          </a:prstGeom>
          <a:noFill/>
        </p:spPr>
        <p:txBody>
          <a:bodyPr wrap="square" rtlCol="0">
            <a:spAutoFit/>
          </a:bodyPr>
          <a:lstStyle/>
          <a:p>
            <a:pPr marL="685800" indent="-685800">
              <a:buFont typeface="Wingdings" panose="05000000000000000000" pitchFamily="2" charset="2"/>
              <a:buChar char="Ø"/>
            </a:pPr>
            <a:r>
              <a:rPr lang="vi-VN" sz="4800" b="1" dirty="0" smtClean="0">
                <a:solidFill>
                  <a:srgbClr val="FF0000"/>
                </a:solidFill>
              </a:rPr>
              <a:t>Thực hành cách giải tỏa cảm xúc tiêu cực. </a:t>
            </a:r>
            <a:endParaRPr lang="en-US" sz="4800" b="1" dirty="0">
              <a:solidFill>
                <a:srgbClr val="FF0000"/>
              </a:solidFill>
            </a:endParaRPr>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6751" r="979"/>
          <a:stretch/>
        </p:blipFill>
        <p:spPr>
          <a:xfrm>
            <a:off x="2742532" y="2948012"/>
            <a:ext cx="13197887" cy="6705600"/>
          </a:xfrm>
          <a:prstGeom prst="rect">
            <a:avLst/>
          </a:prstGeom>
        </p:spPr>
      </p:pic>
    </p:spTree>
    <p:extLst>
      <p:ext uri="{BB962C8B-B14F-4D97-AF65-F5344CB8AC3E}">
        <p14:creationId xmlns:p14="http://schemas.microsoft.com/office/powerpoint/2010/main" val="717884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2120">
            <a:off x="-1119624" y="-1303803"/>
            <a:ext cx="3598875" cy="325861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4258" y="-190500"/>
            <a:ext cx="2585705" cy="2444666"/>
          </a:xfrm>
          <a:prstGeom prst="rect">
            <a:avLst/>
          </a:prstGeom>
        </p:spPr>
      </p:pic>
      <p:sp>
        <p:nvSpPr>
          <p:cNvPr id="12" name="Rectangle 11"/>
          <p:cNvSpPr/>
          <p:nvPr/>
        </p:nvSpPr>
        <p:spPr>
          <a:xfrm>
            <a:off x="2240822" y="325505"/>
            <a:ext cx="14206133" cy="1103892"/>
          </a:xfrm>
          <a:prstGeom prst="rect">
            <a:avLst/>
          </a:prstGeom>
        </p:spPr>
        <p:txBody>
          <a:bodyPr wrap="none">
            <a:spAutoFit/>
          </a:bodyPr>
          <a:lstStyle/>
          <a:p>
            <a:pPr algn="just">
              <a:lnSpc>
                <a:spcPct val="150000"/>
              </a:lnSpc>
              <a:spcBef>
                <a:spcPts val="800"/>
              </a:spcBef>
            </a:pPr>
            <a:r>
              <a:rPr lang="vi-VN" sz="5000" b="1" dirty="0" smtClean="0">
                <a:latin typeface="Arial" panose="020B0604020202020204" pitchFamily="34" charset="0"/>
                <a:ea typeface="Calibri" panose="020F0502020204030204" pitchFamily="34" charset="0"/>
                <a:cs typeface="Arial" panose="020B0604020202020204" pitchFamily="34" charset="0"/>
              </a:rPr>
              <a:t>3. </a:t>
            </a:r>
            <a:r>
              <a:rPr lang="en-US" sz="5000" b="1" dirty="0" err="1" smtClean="0">
                <a:latin typeface="Arial" panose="020B0604020202020204" pitchFamily="34" charset="0"/>
                <a:ea typeface="Calibri" panose="020F0502020204030204" pitchFamily="34" charset="0"/>
                <a:cs typeface="Arial" panose="020B0604020202020204" pitchFamily="34" charset="0"/>
              </a:rPr>
              <a:t>Rèn</a:t>
            </a:r>
            <a:r>
              <a:rPr lang="en-US" sz="5000" b="1" dirty="0" smtClean="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luyện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kĩ</a:t>
            </a:r>
            <a:r>
              <a:rPr lang="en-US" sz="5000" b="1" dirty="0">
                <a:latin typeface="Arial" panose="020B0604020202020204" pitchFamily="34" charset="0"/>
                <a:ea typeface="Calibri" panose="020F0502020204030204" pitchFamily="34" charset="0"/>
                <a:cs typeface="Arial" panose="020B0604020202020204" pitchFamily="34" charset="0"/>
              </a:rPr>
              <a:t> năng </a:t>
            </a:r>
            <a:r>
              <a:rPr lang="en-US" sz="5000" b="1" dirty="0" err="1">
                <a:latin typeface="Arial" panose="020B0604020202020204" pitchFamily="34" charset="0"/>
                <a:ea typeface="Calibri" panose="020F0502020204030204" pitchFamily="34" charset="0"/>
                <a:cs typeface="Arial" panose="020B0604020202020204" pitchFamily="34" charset="0"/>
              </a:rPr>
              <a:t>giải</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tỏa</a:t>
            </a:r>
            <a:r>
              <a:rPr lang="en-US" sz="5000" b="1" dirty="0">
                <a:latin typeface="Arial" panose="020B0604020202020204" pitchFamily="34" charset="0"/>
                <a:ea typeface="Calibri" panose="020F0502020204030204" pitchFamily="34" charset="0"/>
                <a:cs typeface="Arial" panose="020B0604020202020204" pitchFamily="34" charset="0"/>
              </a:rPr>
              <a:t> cảm </a:t>
            </a:r>
            <a:r>
              <a:rPr lang="en-US" sz="5000" b="1" dirty="0" err="1">
                <a:latin typeface="Arial" panose="020B0604020202020204" pitchFamily="34" charset="0"/>
                <a:ea typeface="Calibri" panose="020F0502020204030204" pitchFamily="34" charset="0"/>
                <a:cs typeface="Arial" panose="020B0604020202020204" pitchFamily="34" charset="0"/>
              </a:rPr>
              <a:t>xúc</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tiêu</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cực</a:t>
            </a:r>
            <a:endParaRPr lang="en-US" sz="5000" b="1" dirty="0">
              <a:latin typeface="Arial" panose="020B0604020202020204" pitchFamily="34" charset="0"/>
              <a:ea typeface="Calibri" panose="020F0502020204030204" pitchFamily="34" charset="0"/>
              <a:cs typeface="Arial" panose="020B0604020202020204" pitchFamily="34" charset="0"/>
            </a:endParaRPr>
          </a:p>
        </p:txBody>
      </p:sp>
      <p:sp>
        <p:nvSpPr>
          <p:cNvPr id="2" name="TextBox 1"/>
          <p:cNvSpPr txBox="1"/>
          <p:nvPr/>
        </p:nvSpPr>
        <p:spPr>
          <a:xfrm>
            <a:off x="2240822" y="1333500"/>
            <a:ext cx="14142178" cy="2308324"/>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Ø"/>
            </a:pPr>
            <a:r>
              <a:rPr lang="vi-VN" sz="4800" b="1" dirty="0" smtClean="0">
                <a:solidFill>
                  <a:srgbClr val="FF0000"/>
                </a:solidFill>
              </a:rPr>
              <a:t>Sắm vai thể hiện kĩ năng kiểm soát cảm xúc trong các tình huống sau:</a:t>
            </a:r>
            <a:endParaRPr lang="en-US" sz="4800" b="1" dirty="0">
              <a:solidFill>
                <a:srgbClr val="FF0000"/>
              </a:solidFill>
            </a:endParaRPr>
          </a:p>
        </p:txBody>
      </p:sp>
      <p:grpSp>
        <p:nvGrpSpPr>
          <p:cNvPr id="5" name="Group 4"/>
          <p:cNvGrpSpPr/>
          <p:nvPr/>
        </p:nvGrpSpPr>
        <p:grpSpPr>
          <a:xfrm>
            <a:off x="679813" y="3950166"/>
            <a:ext cx="2282216" cy="2121115"/>
            <a:chOff x="1099713" y="3795546"/>
            <a:chExt cx="2282216" cy="2121115"/>
          </a:xfrm>
        </p:grpSpPr>
        <p:grpSp>
          <p:nvGrpSpPr>
            <p:cNvPr id="10" name="Group 16"/>
            <p:cNvGrpSpPr/>
            <p:nvPr/>
          </p:nvGrpSpPr>
          <p:grpSpPr>
            <a:xfrm>
              <a:off x="1115795" y="3795546"/>
              <a:ext cx="2250053" cy="2121115"/>
              <a:chOff x="0" y="0"/>
              <a:chExt cx="6350000" cy="6350000"/>
            </a:xfrm>
            <a:solidFill>
              <a:schemeClr val="accent5">
                <a:lumMod val="40000"/>
                <a:lumOff val="60000"/>
              </a:schemeClr>
            </a:solidFill>
          </p:grpSpPr>
          <p:sp>
            <p:nvSpPr>
              <p:cNvPr id="11"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 name="TextBox 3"/>
            <p:cNvSpPr txBox="1"/>
            <p:nvPr/>
          </p:nvSpPr>
          <p:spPr>
            <a:xfrm>
              <a:off x="1099713" y="4463688"/>
              <a:ext cx="2282216" cy="738664"/>
            </a:xfrm>
            <a:prstGeom prst="rect">
              <a:avLst/>
            </a:prstGeom>
            <a:noFill/>
          </p:spPr>
          <p:txBody>
            <a:bodyPr wrap="square" rtlCol="0">
              <a:spAutoFit/>
            </a:bodyPr>
            <a:lstStyle/>
            <a:p>
              <a:pPr algn="ctr"/>
              <a:r>
                <a:rPr lang="vi-VN" sz="4200" b="1" dirty="0" smtClean="0"/>
                <a:t>Nhóm 1</a:t>
              </a:r>
              <a:endParaRPr lang="en-US" sz="4200" b="1" dirty="0"/>
            </a:p>
          </p:txBody>
        </p:sp>
      </p:grpSp>
      <p:sp>
        <p:nvSpPr>
          <p:cNvPr id="13" name="TextBox 12"/>
          <p:cNvSpPr txBox="1"/>
          <p:nvPr/>
        </p:nvSpPr>
        <p:spPr>
          <a:xfrm>
            <a:off x="3436310" y="3562473"/>
            <a:ext cx="14020800" cy="3208571"/>
          </a:xfrm>
          <a:prstGeom prst="rect">
            <a:avLst/>
          </a:prstGeom>
          <a:noFill/>
        </p:spPr>
        <p:txBody>
          <a:bodyPr wrap="square" rtlCol="0">
            <a:spAutoFit/>
          </a:bodyPr>
          <a:lstStyle/>
          <a:p>
            <a:pPr algn="just">
              <a:lnSpc>
                <a:spcPct val="150000"/>
              </a:lnSpc>
            </a:pPr>
            <a:r>
              <a:rPr lang="vi-VN" sz="4500" dirty="0" smtClean="0"/>
              <a:t>	Giờ ra chơi, Lan đi lấy nước uống. Khi đi ngang qua hành lang, tình cờ Lan nghe thấy bạn Mai và Ly đang nói xấu sau lưng mình, khiến Lan rất tức giận.</a:t>
            </a:r>
            <a:endParaRPr lang="en-US" sz="4500" dirty="0"/>
          </a:p>
        </p:txBody>
      </p:sp>
      <p:pic>
        <p:nvPicPr>
          <p:cNvPr id="14"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14173201" y="6972300"/>
            <a:ext cx="3763850" cy="3581400"/>
          </a:xfrm>
          <a:prstGeom prst="rect">
            <a:avLst/>
          </a:prstGeom>
        </p:spPr>
      </p:pic>
    </p:spTree>
    <p:extLst>
      <p:ext uri="{BB962C8B-B14F-4D97-AF65-F5344CB8AC3E}">
        <p14:creationId xmlns:p14="http://schemas.microsoft.com/office/powerpoint/2010/main" val="310807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3"/>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strVal val="#ppt_w+.3"/>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2120">
            <a:off x="-1119624" y="-1303803"/>
            <a:ext cx="3598875" cy="325861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4258" y="-190500"/>
            <a:ext cx="2585705" cy="2444666"/>
          </a:xfrm>
          <a:prstGeom prst="rect">
            <a:avLst/>
          </a:prstGeom>
        </p:spPr>
      </p:pic>
      <p:sp>
        <p:nvSpPr>
          <p:cNvPr id="12" name="Rectangle 11"/>
          <p:cNvSpPr/>
          <p:nvPr/>
        </p:nvSpPr>
        <p:spPr>
          <a:xfrm>
            <a:off x="2240822" y="325505"/>
            <a:ext cx="14206133" cy="1103892"/>
          </a:xfrm>
          <a:prstGeom prst="rect">
            <a:avLst/>
          </a:prstGeom>
        </p:spPr>
        <p:txBody>
          <a:bodyPr wrap="none">
            <a:spAutoFit/>
          </a:bodyPr>
          <a:lstStyle/>
          <a:p>
            <a:pPr algn="just">
              <a:lnSpc>
                <a:spcPct val="150000"/>
              </a:lnSpc>
              <a:spcBef>
                <a:spcPts val="800"/>
              </a:spcBef>
            </a:pPr>
            <a:r>
              <a:rPr lang="vi-VN" sz="5000" b="1" dirty="0" smtClean="0">
                <a:latin typeface="Arial" panose="020B0604020202020204" pitchFamily="34" charset="0"/>
                <a:ea typeface="Calibri" panose="020F0502020204030204" pitchFamily="34" charset="0"/>
                <a:cs typeface="Arial" panose="020B0604020202020204" pitchFamily="34" charset="0"/>
              </a:rPr>
              <a:t>3. </a:t>
            </a:r>
            <a:r>
              <a:rPr lang="en-US" sz="5000" b="1" dirty="0" err="1" smtClean="0">
                <a:latin typeface="Arial" panose="020B0604020202020204" pitchFamily="34" charset="0"/>
                <a:ea typeface="Calibri" panose="020F0502020204030204" pitchFamily="34" charset="0"/>
                <a:cs typeface="Arial" panose="020B0604020202020204" pitchFamily="34" charset="0"/>
              </a:rPr>
              <a:t>Rèn</a:t>
            </a:r>
            <a:r>
              <a:rPr lang="en-US" sz="5000" b="1" dirty="0" smtClean="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luyện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kĩ</a:t>
            </a:r>
            <a:r>
              <a:rPr lang="en-US" sz="5000" b="1" dirty="0">
                <a:latin typeface="Arial" panose="020B0604020202020204" pitchFamily="34" charset="0"/>
                <a:ea typeface="Calibri" panose="020F0502020204030204" pitchFamily="34" charset="0"/>
                <a:cs typeface="Arial" panose="020B0604020202020204" pitchFamily="34" charset="0"/>
              </a:rPr>
              <a:t> năng </a:t>
            </a:r>
            <a:r>
              <a:rPr lang="en-US" sz="5000" b="1" dirty="0" err="1">
                <a:latin typeface="Arial" panose="020B0604020202020204" pitchFamily="34" charset="0"/>
                <a:ea typeface="Calibri" panose="020F0502020204030204" pitchFamily="34" charset="0"/>
                <a:cs typeface="Arial" panose="020B0604020202020204" pitchFamily="34" charset="0"/>
              </a:rPr>
              <a:t>giải</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tỏa</a:t>
            </a:r>
            <a:r>
              <a:rPr lang="en-US" sz="5000" b="1" dirty="0">
                <a:latin typeface="Arial" panose="020B0604020202020204" pitchFamily="34" charset="0"/>
                <a:ea typeface="Calibri" panose="020F0502020204030204" pitchFamily="34" charset="0"/>
                <a:cs typeface="Arial" panose="020B0604020202020204" pitchFamily="34" charset="0"/>
              </a:rPr>
              <a:t> cảm </a:t>
            </a:r>
            <a:r>
              <a:rPr lang="en-US" sz="5000" b="1" dirty="0" err="1">
                <a:latin typeface="Arial" panose="020B0604020202020204" pitchFamily="34" charset="0"/>
                <a:ea typeface="Calibri" panose="020F0502020204030204" pitchFamily="34" charset="0"/>
                <a:cs typeface="Arial" panose="020B0604020202020204" pitchFamily="34" charset="0"/>
              </a:rPr>
              <a:t>xúc</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tiêu</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cực</a:t>
            </a:r>
            <a:endParaRPr lang="en-US" sz="5000" b="1" dirty="0">
              <a:latin typeface="Arial" panose="020B0604020202020204" pitchFamily="34" charset="0"/>
              <a:ea typeface="Calibri" panose="020F0502020204030204" pitchFamily="34" charset="0"/>
              <a:cs typeface="Arial" panose="020B0604020202020204" pitchFamily="34" charset="0"/>
            </a:endParaRPr>
          </a:p>
        </p:txBody>
      </p:sp>
      <p:sp>
        <p:nvSpPr>
          <p:cNvPr id="2" name="TextBox 1"/>
          <p:cNvSpPr txBox="1"/>
          <p:nvPr/>
        </p:nvSpPr>
        <p:spPr>
          <a:xfrm>
            <a:off x="2240822" y="1333500"/>
            <a:ext cx="14142178" cy="2308324"/>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Ø"/>
            </a:pPr>
            <a:r>
              <a:rPr lang="vi-VN" sz="4800" b="1" dirty="0" smtClean="0">
                <a:solidFill>
                  <a:srgbClr val="FF0000"/>
                </a:solidFill>
              </a:rPr>
              <a:t>Sắm vai thể hiện kĩ năng kiểm soát cảm xúc trong các tình huống sau:</a:t>
            </a:r>
            <a:endParaRPr lang="en-US" sz="4800" b="1" dirty="0">
              <a:solidFill>
                <a:srgbClr val="FF0000"/>
              </a:solidFill>
            </a:endParaRPr>
          </a:p>
        </p:txBody>
      </p:sp>
      <p:grpSp>
        <p:nvGrpSpPr>
          <p:cNvPr id="5" name="Group 4"/>
          <p:cNvGrpSpPr/>
          <p:nvPr/>
        </p:nvGrpSpPr>
        <p:grpSpPr>
          <a:xfrm>
            <a:off x="329790" y="3950166"/>
            <a:ext cx="2282216" cy="2121115"/>
            <a:chOff x="1099713" y="3795546"/>
            <a:chExt cx="2282216" cy="2121115"/>
          </a:xfrm>
        </p:grpSpPr>
        <p:grpSp>
          <p:nvGrpSpPr>
            <p:cNvPr id="10" name="Group 16"/>
            <p:cNvGrpSpPr/>
            <p:nvPr/>
          </p:nvGrpSpPr>
          <p:grpSpPr>
            <a:xfrm>
              <a:off x="1115795" y="3795546"/>
              <a:ext cx="2250053" cy="2121115"/>
              <a:chOff x="0" y="0"/>
              <a:chExt cx="6350000" cy="6350000"/>
            </a:xfrm>
            <a:solidFill>
              <a:schemeClr val="accent5">
                <a:lumMod val="40000"/>
                <a:lumOff val="60000"/>
              </a:schemeClr>
            </a:solidFill>
          </p:grpSpPr>
          <p:sp>
            <p:nvSpPr>
              <p:cNvPr id="11"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 name="TextBox 3"/>
            <p:cNvSpPr txBox="1"/>
            <p:nvPr/>
          </p:nvSpPr>
          <p:spPr>
            <a:xfrm>
              <a:off x="1099713" y="4463688"/>
              <a:ext cx="2282216" cy="738664"/>
            </a:xfrm>
            <a:prstGeom prst="rect">
              <a:avLst/>
            </a:prstGeom>
            <a:noFill/>
          </p:spPr>
          <p:txBody>
            <a:bodyPr wrap="square" rtlCol="0">
              <a:spAutoFit/>
            </a:bodyPr>
            <a:lstStyle/>
            <a:p>
              <a:pPr algn="ctr"/>
              <a:r>
                <a:rPr lang="vi-VN" sz="4200" b="1" dirty="0" smtClean="0"/>
                <a:t>Nhóm 2</a:t>
              </a:r>
              <a:endParaRPr lang="en-US" sz="4200" b="1" dirty="0"/>
            </a:p>
          </p:txBody>
        </p:sp>
      </p:grpSp>
      <p:sp>
        <p:nvSpPr>
          <p:cNvPr id="13" name="TextBox 12"/>
          <p:cNvSpPr txBox="1"/>
          <p:nvPr/>
        </p:nvSpPr>
        <p:spPr>
          <a:xfrm>
            <a:off x="2983190" y="3467100"/>
            <a:ext cx="14161810" cy="5909310"/>
          </a:xfrm>
          <a:prstGeom prst="rect">
            <a:avLst/>
          </a:prstGeom>
          <a:noFill/>
        </p:spPr>
        <p:txBody>
          <a:bodyPr wrap="square" rtlCol="0">
            <a:spAutoFit/>
          </a:bodyPr>
          <a:lstStyle/>
          <a:p>
            <a:pPr algn="just">
              <a:lnSpc>
                <a:spcPct val="150000"/>
              </a:lnSpc>
            </a:pPr>
            <a:r>
              <a:rPr lang="vi-VN" sz="4200" dirty="0" smtClean="0"/>
              <a:t>	Hòa và Nam là đôi bạn thân, học cùng lớp, lại ngồi cùng một bàn. Trong giờ kiểm tra Toán tuần trước, Hòa không làm được bài nên cầu cứu Nam cho mình chép bài nhưng bị từ chối. Từ hôm ấy Hòa giận Nam nên tránh mặt, không nói chuyện cũng như không qua rủ bạn cùng đi học như mọi người. Thái độ của Hòa khiến Nam rất buồn.</a:t>
            </a:r>
            <a:endParaRPr lang="en-US" sz="4200" dirty="0"/>
          </a:p>
        </p:txBody>
      </p:sp>
    </p:spTree>
    <p:extLst>
      <p:ext uri="{BB962C8B-B14F-4D97-AF65-F5344CB8AC3E}">
        <p14:creationId xmlns:p14="http://schemas.microsoft.com/office/powerpoint/2010/main" val="425054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500"/>
                                        <p:tgtEl>
                                          <p:spTgt spid="5"/>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2)">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2120">
            <a:off x="-1119624" y="-1303803"/>
            <a:ext cx="3598875" cy="325861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4258" y="-190500"/>
            <a:ext cx="2585705" cy="2444666"/>
          </a:xfrm>
          <a:prstGeom prst="rect">
            <a:avLst/>
          </a:prstGeom>
        </p:spPr>
      </p:pic>
      <p:sp>
        <p:nvSpPr>
          <p:cNvPr id="12" name="Rectangle 11"/>
          <p:cNvSpPr/>
          <p:nvPr/>
        </p:nvSpPr>
        <p:spPr>
          <a:xfrm>
            <a:off x="2240822" y="325505"/>
            <a:ext cx="14206133" cy="1103892"/>
          </a:xfrm>
          <a:prstGeom prst="rect">
            <a:avLst/>
          </a:prstGeom>
        </p:spPr>
        <p:txBody>
          <a:bodyPr wrap="none">
            <a:spAutoFit/>
          </a:bodyPr>
          <a:lstStyle/>
          <a:p>
            <a:pPr algn="just">
              <a:lnSpc>
                <a:spcPct val="150000"/>
              </a:lnSpc>
              <a:spcBef>
                <a:spcPts val="800"/>
              </a:spcBef>
            </a:pPr>
            <a:r>
              <a:rPr lang="vi-VN" sz="5000" b="1" dirty="0" smtClean="0">
                <a:latin typeface="Arial" panose="020B0604020202020204" pitchFamily="34" charset="0"/>
                <a:ea typeface="Calibri" panose="020F0502020204030204" pitchFamily="34" charset="0"/>
                <a:cs typeface="Arial" panose="020B0604020202020204" pitchFamily="34" charset="0"/>
              </a:rPr>
              <a:t>3. </a:t>
            </a:r>
            <a:r>
              <a:rPr lang="en-US" sz="5000" b="1" dirty="0" err="1" smtClean="0">
                <a:latin typeface="Arial" panose="020B0604020202020204" pitchFamily="34" charset="0"/>
                <a:ea typeface="Calibri" panose="020F0502020204030204" pitchFamily="34" charset="0"/>
                <a:cs typeface="Arial" panose="020B0604020202020204" pitchFamily="34" charset="0"/>
              </a:rPr>
              <a:t>Rèn</a:t>
            </a:r>
            <a:r>
              <a:rPr lang="en-US" sz="5000" b="1" dirty="0" smtClean="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luyện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kĩ</a:t>
            </a:r>
            <a:r>
              <a:rPr lang="en-US" sz="5000" b="1" dirty="0">
                <a:latin typeface="Arial" panose="020B0604020202020204" pitchFamily="34" charset="0"/>
                <a:ea typeface="Calibri" panose="020F0502020204030204" pitchFamily="34" charset="0"/>
                <a:cs typeface="Arial" panose="020B0604020202020204" pitchFamily="34" charset="0"/>
              </a:rPr>
              <a:t> năng </a:t>
            </a:r>
            <a:r>
              <a:rPr lang="en-US" sz="5000" b="1" dirty="0" err="1">
                <a:latin typeface="Arial" panose="020B0604020202020204" pitchFamily="34" charset="0"/>
                <a:ea typeface="Calibri" panose="020F0502020204030204" pitchFamily="34" charset="0"/>
                <a:cs typeface="Arial" panose="020B0604020202020204" pitchFamily="34" charset="0"/>
              </a:rPr>
              <a:t>giải</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tỏa</a:t>
            </a:r>
            <a:r>
              <a:rPr lang="en-US" sz="5000" b="1" dirty="0">
                <a:latin typeface="Arial" panose="020B0604020202020204" pitchFamily="34" charset="0"/>
                <a:ea typeface="Calibri" panose="020F0502020204030204" pitchFamily="34" charset="0"/>
                <a:cs typeface="Arial" panose="020B0604020202020204" pitchFamily="34" charset="0"/>
              </a:rPr>
              <a:t> cảm </a:t>
            </a:r>
            <a:r>
              <a:rPr lang="en-US" sz="5000" b="1" dirty="0" err="1">
                <a:latin typeface="Arial" panose="020B0604020202020204" pitchFamily="34" charset="0"/>
                <a:ea typeface="Calibri" panose="020F0502020204030204" pitchFamily="34" charset="0"/>
                <a:cs typeface="Arial" panose="020B0604020202020204" pitchFamily="34" charset="0"/>
              </a:rPr>
              <a:t>xúc</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tiêu</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cực</a:t>
            </a:r>
            <a:endParaRPr lang="en-US" sz="5000" b="1" dirty="0">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3900114" y="1696026"/>
            <a:ext cx="2282216" cy="2121115"/>
            <a:chOff x="1099713" y="3795546"/>
            <a:chExt cx="2282216" cy="2121115"/>
          </a:xfrm>
        </p:grpSpPr>
        <p:grpSp>
          <p:nvGrpSpPr>
            <p:cNvPr id="10" name="Group 16"/>
            <p:cNvGrpSpPr/>
            <p:nvPr/>
          </p:nvGrpSpPr>
          <p:grpSpPr>
            <a:xfrm>
              <a:off x="1115795" y="3795546"/>
              <a:ext cx="2250053" cy="2121115"/>
              <a:chOff x="0" y="0"/>
              <a:chExt cx="6350000" cy="6350000"/>
            </a:xfrm>
            <a:solidFill>
              <a:schemeClr val="accent5">
                <a:lumMod val="40000"/>
                <a:lumOff val="60000"/>
              </a:schemeClr>
            </a:solidFill>
          </p:grpSpPr>
          <p:sp>
            <p:nvSpPr>
              <p:cNvPr id="11"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 name="TextBox 3"/>
            <p:cNvSpPr txBox="1"/>
            <p:nvPr/>
          </p:nvSpPr>
          <p:spPr>
            <a:xfrm>
              <a:off x="1099713" y="4463688"/>
              <a:ext cx="2282216" cy="738664"/>
            </a:xfrm>
            <a:prstGeom prst="rect">
              <a:avLst/>
            </a:prstGeom>
            <a:noFill/>
          </p:spPr>
          <p:txBody>
            <a:bodyPr wrap="square" rtlCol="0">
              <a:spAutoFit/>
            </a:bodyPr>
            <a:lstStyle/>
            <a:p>
              <a:pPr algn="ctr"/>
              <a:r>
                <a:rPr lang="vi-VN" sz="4200" b="1" dirty="0" smtClean="0"/>
                <a:t>Nhóm 1</a:t>
              </a:r>
              <a:endParaRPr lang="en-US" sz="4200" b="1" dirty="0"/>
            </a:p>
          </p:txBody>
        </p:sp>
      </p:grpSp>
      <p:sp>
        <p:nvSpPr>
          <p:cNvPr id="13" name="TextBox 12"/>
          <p:cNvSpPr txBox="1"/>
          <p:nvPr/>
        </p:nvSpPr>
        <p:spPr>
          <a:xfrm>
            <a:off x="4343400" y="3924300"/>
            <a:ext cx="12446979" cy="5286062"/>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vi-VN" sz="4500" dirty="0" smtClean="0"/>
              <a:t>Bạn </a:t>
            </a:r>
            <a:r>
              <a:rPr lang="vi-VN" sz="4500" dirty="0"/>
              <a:t>Lan nên hít thở sâu để lấy lại bình </a:t>
            </a:r>
            <a:r>
              <a:rPr lang="vi-VN" sz="4500" dirty="0" smtClean="0"/>
              <a:t>tĩnh.</a:t>
            </a:r>
          </a:p>
          <a:p>
            <a:pPr marL="685800" indent="-685800" algn="just">
              <a:lnSpc>
                <a:spcPct val="150000"/>
              </a:lnSpc>
              <a:buFont typeface="Wingdings" panose="05000000000000000000" pitchFamily="2" charset="2"/>
              <a:buChar char="§"/>
            </a:pPr>
            <a:r>
              <a:rPr lang="vi-VN" sz="4500" dirty="0" smtClean="0"/>
              <a:t>Sau </a:t>
            </a:r>
            <a:r>
              <a:rPr lang="vi-VN" sz="4500" dirty="0"/>
              <a:t>đó có thể tìm một dịp thích hợp để nói </a:t>
            </a:r>
            <a:r>
              <a:rPr lang="vi-VN" sz="4500" dirty="0" smtClean="0"/>
              <a:t>chuyện </a:t>
            </a:r>
            <a:r>
              <a:rPr lang="vi-VN" sz="4500" dirty="0"/>
              <a:t>với hai bạn Mai và Ly, đề nghị hai bạn có gì thì nên góp ý thẳng với mình, không nên nói sau </a:t>
            </a:r>
            <a:r>
              <a:rPr lang="vi-VN" sz="4500" dirty="0" smtClean="0"/>
              <a:t>lưng.</a:t>
            </a:r>
            <a:endParaRPr lang="en-US" sz="4500" dirty="0"/>
          </a:p>
        </p:txBody>
      </p:sp>
      <p:pic>
        <p:nvPicPr>
          <p:cNvPr id="14" name="Picture 4"/>
          <p:cNvPicPr>
            <a:picLocks noChangeAspect="1"/>
          </p:cNvPicPr>
          <p:nvPr/>
        </p:nvPicPr>
        <p:blipFill>
          <a:blip r:embed="rId15"/>
          <a:srcRect/>
          <a:stretch>
            <a:fillRect/>
          </a:stretch>
        </p:blipFill>
        <p:spPr>
          <a:xfrm>
            <a:off x="195348" y="2095500"/>
            <a:ext cx="3973673" cy="8307331"/>
          </a:xfrm>
          <a:prstGeom prst="rect">
            <a:avLst/>
          </a:prstGeom>
        </p:spPr>
      </p:pic>
      <p:pic>
        <p:nvPicPr>
          <p:cNvPr id="15"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8083778">
            <a:off x="6804009" y="1855831"/>
            <a:ext cx="1349995" cy="2263711"/>
          </a:xfrm>
          <a:prstGeom prst="rect">
            <a:avLst/>
          </a:prstGeom>
        </p:spPr>
      </p:pic>
    </p:spTree>
    <p:extLst>
      <p:ext uri="{BB962C8B-B14F-4D97-AF65-F5344CB8AC3E}">
        <p14:creationId xmlns:p14="http://schemas.microsoft.com/office/powerpoint/2010/main" val="231211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arn(inVertical)">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barn(outVertical)">
                                      <p:cBhvr>
                                        <p:cTn id="2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2120">
            <a:off x="-1119624" y="-1303803"/>
            <a:ext cx="3598875" cy="325861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4258" y="-190500"/>
            <a:ext cx="2585705" cy="2444666"/>
          </a:xfrm>
          <a:prstGeom prst="rect">
            <a:avLst/>
          </a:prstGeom>
        </p:spPr>
      </p:pic>
      <p:sp>
        <p:nvSpPr>
          <p:cNvPr id="12" name="Rectangle 11"/>
          <p:cNvSpPr/>
          <p:nvPr/>
        </p:nvSpPr>
        <p:spPr>
          <a:xfrm>
            <a:off x="2240822" y="325505"/>
            <a:ext cx="14206133" cy="1103892"/>
          </a:xfrm>
          <a:prstGeom prst="rect">
            <a:avLst/>
          </a:prstGeom>
        </p:spPr>
        <p:txBody>
          <a:bodyPr wrap="none">
            <a:spAutoFit/>
          </a:bodyPr>
          <a:lstStyle/>
          <a:p>
            <a:pPr algn="just">
              <a:lnSpc>
                <a:spcPct val="150000"/>
              </a:lnSpc>
              <a:spcBef>
                <a:spcPts val="800"/>
              </a:spcBef>
            </a:pPr>
            <a:r>
              <a:rPr lang="vi-VN" sz="5000" b="1" dirty="0" smtClean="0">
                <a:latin typeface="Arial" panose="020B0604020202020204" pitchFamily="34" charset="0"/>
                <a:ea typeface="Calibri" panose="020F0502020204030204" pitchFamily="34" charset="0"/>
                <a:cs typeface="Arial" panose="020B0604020202020204" pitchFamily="34" charset="0"/>
              </a:rPr>
              <a:t>3. </a:t>
            </a:r>
            <a:r>
              <a:rPr lang="en-US" sz="5000" b="1" dirty="0" err="1" smtClean="0">
                <a:latin typeface="Arial" panose="020B0604020202020204" pitchFamily="34" charset="0"/>
                <a:ea typeface="Calibri" panose="020F0502020204030204" pitchFamily="34" charset="0"/>
                <a:cs typeface="Arial" panose="020B0604020202020204" pitchFamily="34" charset="0"/>
              </a:rPr>
              <a:t>Rèn</a:t>
            </a:r>
            <a:r>
              <a:rPr lang="en-US" sz="5000" b="1" dirty="0" smtClean="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luyện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kĩ</a:t>
            </a:r>
            <a:r>
              <a:rPr lang="en-US" sz="5000" b="1" dirty="0">
                <a:latin typeface="Arial" panose="020B0604020202020204" pitchFamily="34" charset="0"/>
                <a:ea typeface="Calibri" panose="020F0502020204030204" pitchFamily="34" charset="0"/>
                <a:cs typeface="Arial" panose="020B0604020202020204" pitchFamily="34" charset="0"/>
              </a:rPr>
              <a:t> năng </a:t>
            </a:r>
            <a:r>
              <a:rPr lang="en-US" sz="5000" b="1" dirty="0" err="1">
                <a:latin typeface="Arial" panose="020B0604020202020204" pitchFamily="34" charset="0"/>
                <a:ea typeface="Calibri" panose="020F0502020204030204" pitchFamily="34" charset="0"/>
                <a:cs typeface="Arial" panose="020B0604020202020204" pitchFamily="34" charset="0"/>
              </a:rPr>
              <a:t>giải</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tỏa</a:t>
            </a:r>
            <a:r>
              <a:rPr lang="en-US" sz="5000" b="1" dirty="0">
                <a:latin typeface="Arial" panose="020B0604020202020204" pitchFamily="34" charset="0"/>
                <a:ea typeface="Calibri" panose="020F0502020204030204" pitchFamily="34" charset="0"/>
                <a:cs typeface="Arial" panose="020B0604020202020204" pitchFamily="34" charset="0"/>
              </a:rPr>
              <a:t> cảm </a:t>
            </a:r>
            <a:r>
              <a:rPr lang="en-US" sz="5000" b="1" dirty="0" err="1">
                <a:latin typeface="Arial" panose="020B0604020202020204" pitchFamily="34" charset="0"/>
                <a:ea typeface="Calibri" panose="020F0502020204030204" pitchFamily="34" charset="0"/>
                <a:cs typeface="Arial" panose="020B0604020202020204" pitchFamily="34" charset="0"/>
              </a:rPr>
              <a:t>xúc</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tiêu</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cực</a:t>
            </a:r>
            <a:endParaRPr lang="en-US" sz="5000" b="1" dirty="0">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3900114" y="1696026"/>
            <a:ext cx="2282216" cy="2121115"/>
            <a:chOff x="1099713" y="3795546"/>
            <a:chExt cx="2282216" cy="2121115"/>
          </a:xfrm>
        </p:grpSpPr>
        <p:grpSp>
          <p:nvGrpSpPr>
            <p:cNvPr id="10" name="Group 16"/>
            <p:cNvGrpSpPr/>
            <p:nvPr/>
          </p:nvGrpSpPr>
          <p:grpSpPr>
            <a:xfrm>
              <a:off x="1115795" y="3795546"/>
              <a:ext cx="2250053" cy="2121115"/>
              <a:chOff x="0" y="0"/>
              <a:chExt cx="6350000" cy="6350000"/>
            </a:xfrm>
            <a:solidFill>
              <a:schemeClr val="accent5">
                <a:lumMod val="40000"/>
                <a:lumOff val="60000"/>
              </a:schemeClr>
            </a:solidFill>
          </p:grpSpPr>
          <p:sp>
            <p:nvSpPr>
              <p:cNvPr id="11"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 name="TextBox 3"/>
            <p:cNvSpPr txBox="1"/>
            <p:nvPr/>
          </p:nvSpPr>
          <p:spPr>
            <a:xfrm>
              <a:off x="1099713" y="4463688"/>
              <a:ext cx="2282216" cy="738664"/>
            </a:xfrm>
            <a:prstGeom prst="rect">
              <a:avLst/>
            </a:prstGeom>
            <a:noFill/>
          </p:spPr>
          <p:txBody>
            <a:bodyPr wrap="square" rtlCol="0">
              <a:spAutoFit/>
            </a:bodyPr>
            <a:lstStyle/>
            <a:p>
              <a:pPr algn="ctr"/>
              <a:r>
                <a:rPr lang="vi-VN" sz="4200" b="1" dirty="0" smtClean="0"/>
                <a:t>Nhóm 2</a:t>
              </a:r>
              <a:endParaRPr lang="en-US" sz="4200" b="1" dirty="0"/>
            </a:p>
          </p:txBody>
        </p:sp>
      </p:grpSp>
      <p:sp>
        <p:nvSpPr>
          <p:cNvPr id="13" name="TextBox 12"/>
          <p:cNvSpPr txBox="1"/>
          <p:nvPr/>
        </p:nvSpPr>
        <p:spPr>
          <a:xfrm>
            <a:off x="4343400" y="3924300"/>
            <a:ext cx="12801600" cy="5286062"/>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vi-VN" sz="4500" dirty="0"/>
              <a:t>Nam nên giữ bình </a:t>
            </a:r>
            <a:r>
              <a:rPr lang="vi-VN" sz="4500" dirty="0" smtClean="0"/>
              <a:t>tĩnh.</a:t>
            </a:r>
          </a:p>
          <a:p>
            <a:pPr marL="685800" indent="-685800" algn="just">
              <a:lnSpc>
                <a:spcPct val="150000"/>
              </a:lnSpc>
              <a:buFont typeface="Wingdings" panose="05000000000000000000" pitchFamily="2" charset="2"/>
              <a:buChar char="§"/>
            </a:pPr>
            <a:r>
              <a:rPr lang="vi-VN" sz="4500" dirty="0" smtClean="0"/>
              <a:t>Sau đó, chờ </a:t>
            </a:r>
            <a:r>
              <a:rPr lang="vi-VN" sz="4500" dirty="0"/>
              <a:t>lúc thích hợp để giải thích cho Hòa hiểu về tình cảm của mình với Hòa, </a:t>
            </a:r>
            <a:r>
              <a:rPr lang="vi-VN" sz="4500" dirty="0" smtClean="0"/>
              <a:t>về </a:t>
            </a:r>
            <a:r>
              <a:rPr lang="vi-VN" sz="4500" dirty="0"/>
              <a:t>lí do mình không thể cho bạn chép bài trong giờ kiểm tra.</a:t>
            </a:r>
            <a:endParaRPr lang="en-US" sz="4500" dirty="0"/>
          </a:p>
        </p:txBody>
      </p:sp>
      <p:pic>
        <p:nvPicPr>
          <p:cNvPr id="14" name="Picture 4"/>
          <p:cNvPicPr>
            <a:picLocks noChangeAspect="1"/>
          </p:cNvPicPr>
          <p:nvPr/>
        </p:nvPicPr>
        <p:blipFill>
          <a:blip r:embed="rId15"/>
          <a:srcRect/>
          <a:stretch>
            <a:fillRect/>
          </a:stretch>
        </p:blipFill>
        <p:spPr>
          <a:xfrm>
            <a:off x="195348" y="2095500"/>
            <a:ext cx="3973673" cy="8307331"/>
          </a:xfrm>
          <a:prstGeom prst="rect">
            <a:avLst/>
          </a:prstGeom>
        </p:spPr>
      </p:pic>
      <p:pic>
        <p:nvPicPr>
          <p:cNvPr id="15"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8083778">
            <a:off x="6804009" y="1855831"/>
            <a:ext cx="1349995" cy="2263711"/>
          </a:xfrm>
          <a:prstGeom prst="rect">
            <a:avLst/>
          </a:prstGeom>
        </p:spPr>
      </p:pic>
    </p:spTree>
    <p:extLst>
      <p:ext uri="{BB962C8B-B14F-4D97-AF65-F5344CB8AC3E}">
        <p14:creationId xmlns:p14="http://schemas.microsoft.com/office/powerpoint/2010/main" val="61932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outVertical)">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514</Words>
  <Application>Microsoft Office PowerPoint</Application>
  <PresentationFormat>Custom</PresentationFormat>
  <Paragraphs>51</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Ha_PC</cp:lastModifiedBy>
  <cp:revision>9</cp:revision>
  <dcterms:created xsi:type="dcterms:W3CDTF">2006-08-16T00:00:00Z</dcterms:created>
  <dcterms:modified xsi:type="dcterms:W3CDTF">2022-06-14T01:11:20Z</dcterms:modified>
  <dc:identifier>DAEswOIwa4E</dc:identifier>
</cp:coreProperties>
</file>