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9"/>
  </p:notesMasterIdLst>
  <p:sldIdLst>
    <p:sldId id="256" r:id="rId2"/>
    <p:sldId id="268" r:id="rId3"/>
    <p:sldId id="272" r:id="rId4"/>
    <p:sldId id="280" r:id="rId5"/>
    <p:sldId id="273" r:id="rId6"/>
    <p:sldId id="281" r:id="rId7"/>
    <p:sldId id="264" r:id="rId8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CCFF"/>
    <a:srgbClr val="FFFFCC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780" y="-108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2-08-16T21:49:03.033" idx="1">
    <p:pos x="10" y="10"/>
    <p:text/>
    <p:extLst mod="1">
      <p:ext uri="{C676402C-5697-4E1C-873F-D02D1690AC5C}">
        <p15:threadingInfo xmlns="" xmlns:p15="http://schemas.microsoft.com/office/powerpoint/2012/main" timeZoneBias="-4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bai%20tap%20van%20dung/Bai%203.pptx" TargetMode="External"/><Relationship Id="rId13" Type="http://schemas.openxmlformats.org/officeDocument/2006/relationships/image" Target="../media/image18.jpeg"/><Relationship Id="rId18" Type="http://schemas.openxmlformats.org/officeDocument/2006/relationships/image" Target="../media/image22.jpeg"/><Relationship Id="rId3" Type="http://schemas.openxmlformats.org/officeDocument/2006/relationships/image" Target="../media/image10.jpeg"/><Relationship Id="rId21" Type="http://schemas.openxmlformats.org/officeDocument/2006/relationships/image" Target="../media/image24.jpeg"/><Relationship Id="rId7" Type="http://schemas.openxmlformats.org/officeDocument/2006/relationships/image" Target="../media/image13.jpeg"/><Relationship Id="rId12" Type="http://schemas.openxmlformats.org/officeDocument/2006/relationships/image" Target="../media/image17.jpeg"/><Relationship Id="rId17" Type="http://schemas.openxmlformats.org/officeDocument/2006/relationships/image" Target="../media/image21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0.jpeg"/><Relationship Id="rId20" Type="http://schemas.openxmlformats.org/officeDocument/2006/relationships/hyperlink" Target="bai%20tap%20van%20dung/Bai%202.pptx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11" Type="http://schemas.openxmlformats.org/officeDocument/2006/relationships/image" Target="../media/image16.png"/><Relationship Id="rId24" Type="http://schemas.openxmlformats.org/officeDocument/2006/relationships/image" Target="../media/image27.jpeg"/><Relationship Id="rId5" Type="http://schemas.openxmlformats.org/officeDocument/2006/relationships/hyperlink" Target="bai%20tap%20van%20dung/Bai%201.pptx" TargetMode="External"/><Relationship Id="rId15" Type="http://schemas.openxmlformats.org/officeDocument/2006/relationships/hyperlink" Target="bai%20tap%20van%20dung/Bai%204.pptx" TargetMode="External"/><Relationship Id="rId23" Type="http://schemas.openxmlformats.org/officeDocument/2006/relationships/image" Target="../media/image26.jpeg"/><Relationship Id="rId10" Type="http://schemas.openxmlformats.org/officeDocument/2006/relationships/image" Target="../media/image15.png"/><Relationship Id="rId19" Type="http://schemas.openxmlformats.org/officeDocument/2006/relationships/image" Target="../media/image23.jpeg"/><Relationship Id="rId4" Type="http://schemas.openxmlformats.org/officeDocument/2006/relationships/image" Target="../media/image11.jpeg"/><Relationship Id="rId9" Type="http://schemas.openxmlformats.org/officeDocument/2006/relationships/image" Target="../media/image14.png"/><Relationship Id="rId14" Type="http://schemas.openxmlformats.org/officeDocument/2006/relationships/image" Target="../media/image19.jpeg"/><Relationship Id="rId22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936415" y="5122903"/>
            <a:ext cx="10928600" cy="1668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5: LUYỆN TẬP CHUNG (TIẾT 3)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7262020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961552" y="5594925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5241928" y="1165318"/>
            <a:ext cx="6593357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53: LUYỆN TẬP CHUNG (TIẾT 3)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34775" y="1736821"/>
            <a:ext cx="15728345" cy="1851005"/>
            <a:chOff x="1470819" y="1943100"/>
            <a:chExt cx="15728345" cy="1851005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3600" b="1" noProof="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5080644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Để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sửa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chữa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mảng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nền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cần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dùng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9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tấm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gỗ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lát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sàn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tấm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dạng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hình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nhật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45 cm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rộng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9cm.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Hỏi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diện tích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mảng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nền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cần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sửa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chữa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là bao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nhiêu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xăng –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ti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–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mét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vuông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?</a:t>
              </a:r>
              <a:endPara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4068763" y="3750237"/>
            <a:ext cx="8137525" cy="496751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nl-NL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giải</a:t>
            </a:r>
            <a:endParaRPr lang="en-US" sz="44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nl-NL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 tích một tấm gỗ là:</a:t>
            </a:r>
            <a:endParaRPr lang="en-US" sz="44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nl-NL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45 x 9 = 405 (cm</a:t>
            </a:r>
            <a:r>
              <a:rPr lang="nl-NL" sz="4400" b="1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nl-NL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44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nl-NL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 tích mảng nền nhà là:</a:t>
            </a:r>
            <a:endParaRPr lang="en-US" sz="44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nl-NL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405 x 9 = 3645 (cm</a:t>
            </a:r>
            <a:r>
              <a:rPr lang="nl-NL" sz="4400" b="1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nl-NL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44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nl-NL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Đáp số: 3645 cm</a:t>
            </a:r>
            <a:r>
              <a:rPr lang="nl-NL" sz="4400" b="1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US" sz="44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287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213519" y="1838208"/>
            <a:ext cx="15444393" cy="2431435"/>
            <a:chOff x="1470819" y="1921758"/>
            <a:chExt cx="9995499" cy="2431435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5220"/>
              <a:ext cx="533400" cy="646331"/>
              <a:chOff x="1737519" y="194522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94164" y="1945220"/>
                <a:ext cx="3767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04219" y="1921758"/>
              <a:ext cx="9462099" cy="2431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Hình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.VnAristoteH" panose="020B7200000000000000" pitchFamily="34" charset="0"/>
                  <a:cs typeface="Times New Roman" pitchFamily="18" charset="0"/>
                </a:rPr>
                <a:t>H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gồm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hình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chữ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nhật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ABCD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và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hình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chữ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nhật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DMNP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như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hình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bên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pPr lvl="0">
                <a:defRPr/>
              </a:pP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a) Tính diện tích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hình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nhật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hình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vẽ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pPr lvl="0">
                <a:defRPr/>
              </a:pP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b) Tính diện tích hình </a:t>
              </a:r>
              <a:r>
                <a:rPr lang="en-US" sz="3800" b="1" dirty="0">
                  <a:solidFill>
                    <a:prstClr val="black"/>
                  </a:solidFill>
                  <a:latin typeface=".VnAristoteH" panose="020B7200000000000000" pitchFamily="34" charset="0"/>
                  <a:cs typeface="Times New Roman" pitchFamily="18" charset="0"/>
                </a:rPr>
                <a:t>H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4663689" y="1193185"/>
            <a:ext cx="63955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53: LUYỆN TẬP CHUNG (TIẾT 3)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513820" y="4702938"/>
            <a:ext cx="4038600" cy="520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34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213519" y="1838208"/>
            <a:ext cx="15444393" cy="677108"/>
            <a:chOff x="1470819" y="1921758"/>
            <a:chExt cx="9995499" cy="677108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5220"/>
              <a:ext cx="533400" cy="646331"/>
              <a:chOff x="1737519" y="194522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94164" y="1945220"/>
                <a:ext cx="3767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04219" y="1921758"/>
              <a:ext cx="9462099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a) Tính diện tích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mỗi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hình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chữ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nhật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có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trong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hình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vẽ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15" name="Text Box 35"/>
          <p:cNvSpPr txBox="1">
            <a:spLocks noChangeArrowheads="1"/>
          </p:cNvSpPr>
          <p:nvPr/>
        </p:nvSpPr>
        <p:spPr bwMode="auto">
          <a:xfrm>
            <a:off x="914521" y="2441158"/>
            <a:ext cx="9281198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R="0" lvl="0" indent="0" algn="ctr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giải</a:t>
            </a: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lvl="0" indent="0" algn="ctr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Diện tích</a:t>
            </a:r>
            <a:r>
              <a:rPr kumimoji="0" lang="nl-NL" sz="36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hình chữ nhật ABCD là: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R="0" lvl="0" indent="0" algn="ctr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6 x 8 = 48 (cm</a:t>
            </a:r>
            <a:r>
              <a:rPr kumimoji="0" lang="nl-NL" sz="3600" b="1" i="0" u="none" strike="noStrike" kern="1200" cap="none" spc="0" normalizeH="0" baseline="3000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2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)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R="0" lvl="0" indent="0" algn="ctr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 tích 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hình chữ nhật DMNP là: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R="0" lvl="0" indent="0" algn="ctr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7 X 10 = 70 (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cm</a:t>
            </a:r>
            <a:r>
              <a:rPr kumimoji="0" lang="en-US" sz="3600" b="1" i="0" u="none" strike="noStrike" kern="1200" cap="none" spc="0" normalizeH="0" baseline="3000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2</a:t>
            </a: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)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lvl="0"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kumimoji="0" 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                                Đáp số: </a:t>
            </a:r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48 cm</a:t>
            </a:r>
            <a:r>
              <a:rPr lang="nl-NL" sz="3600" b="1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70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cm</a:t>
            </a:r>
            <a:r>
              <a:rPr lang="en-US" sz="3600" b="1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63689" y="1193185"/>
            <a:ext cx="63955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53: LUYỆN TẬP CHUNG (TIẾT 3)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872119" y="2529772"/>
            <a:ext cx="4038600" cy="5205708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1037694" y="5783320"/>
            <a:ext cx="5412892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3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b) Tính diện tích hình </a:t>
            </a:r>
            <a:r>
              <a:rPr lang="en-US" sz="3800" b="1" dirty="0">
                <a:solidFill>
                  <a:prstClr val="black"/>
                </a:solidFill>
                <a:latin typeface=".VnAristoteH" panose="020B7200000000000000" pitchFamily="34" charset="0"/>
                <a:cs typeface="Times New Roman" pitchFamily="18" charset="0"/>
              </a:rPr>
              <a:t>H</a:t>
            </a:r>
            <a:r>
              <a:rPr lang="en-US" sz="3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956301" y="6362886"/>
            <a:ext cx="5944018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defRPr/>
            </a:pPr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 tích hình </a:t>
            </a:r>
            <a:r>
              <a:rPr lang="en-US" sz="3800" b="1" dirty="0">
                <a:solidFill>
                  <a:srgbClr val="0000FF"/>
                </a:solidFill>
                <a:latin typeface=".VnAristoteH" panose="020B7200000000000000" pitchFamily="34" charset="0"/>
                <a:cs typeface="Times New Roman" pitchFamily="18" charset="0"/>
              </a:rPr>
              <a:t>H </a:t>
            </a:r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là: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>
              <a:defRPr/>
            </a:pPr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48 + 70 = 118 (cm</a:t>
            </a:r>
            <a:r>
              <a:rPr lang="nl-NL" sz="3600" b="1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>
              <a:defRPr/>
            </a:pPr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Đáp số: 118 cm</a:t>
            </a:r>
            <a:r>
              <a:rPr lang="nl-NL" sz="3600" b="1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117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643395" y="1745297"/>
            <a:ext cx="15444393" cy="2431435"/>
            <a:chOff x="1470819" y="1921758"/>
            <a:chExt cx="9995499" cy="2431435"/>
          </a:xfrm>
        </p:grpSpPr>
        <p:grpSp>
          <p:nvGrpSpPr>
            <p:cNvPr id="28" name="Group 27"/>
            <p:cNvGrpSpPr/>
            <p:nvPr/>
          </p:nvGrpSpPr>
          <p:grpSpPr>
            <a:xfrm>
              <a:off x="1470819" y="1945220"/>
              <a:ext cx="533400" cy="646331"/>
              <a:chOff x="1737519" y="1945220"/>
              <a:chExt cx="533400" cy="646331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1894164" y="1945220"/>
                <a:ext cx="3767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2004219" y="1921758"/>
              <a:ext cx="9462099" cy="2431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Mai, Nam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và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Việt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cắt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được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ba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tờ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giấy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màu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có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kích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thước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như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hình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vẽ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dưới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đây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Biết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tờ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giấy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Nam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có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chu vi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bằng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tờ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giấy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màu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của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Việt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nh</a:t>
              </a:r>
              <a:r>
                <a:rPr kumimoji="0" lang="vi-VN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ư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ng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có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diện tích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bé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hơn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Em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hãy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xác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định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tờ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giấy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màu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mà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mỗi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bạn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đã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cắt </a:t>
              </a:r>
              <a:r>
                <a:rPr kumimoji="0" lang="en-US" sz="3800" b="1" i="0" u="none" strike="noStrike" kern="1200" cap="none" spc="0" normalizeH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được</a:t>
              </a:r>
              <a:r>
                <a:rPr kumimoji="0" lang="en-US" sz="3800" b="1" i="0" u="none" strike="noStrike" kern="120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</a:t>
              </a:r>
              <a:endPara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4611630" y="1264898"/>
            <a:ext cx="64853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53: LUYỆN TẬP CHUNG  (TIẾT 3)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119" y="3810000"/>
            <a:ext cx="9313655" cy="492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209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CC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643396" y="1745297"/>
            <a:ext cx="15444392" cy="2431435"/>
            <a:chOff x="1470819" y="1921758"/>
            <a:chExt cx="9995494" cy="2431435"/>
          </a:xfrm>
        </p:grpSpPr>
        <p:grpSp>
          <p:nvGrpSpPr>
            <p:cNvPr id="28" name="Group 27"/>
            <p:cNvGrpSpPr/>
            <p:nvPr/>
          </p:nvGrpSpPr>
          <p:grpSpPr>
            <a:xfrm>
              <a:off x="1470819" y="1945220"/>
              <a:ext cx="533400" cy="646331"/>
              <a:chOff x="1737519" y="1945220"/>
              <a:chExt cx="533400" cy="646331"/>
            </a:xfrm>
          </p:grpSpPr>
          <p:sp>
            <p:nvSpPr>
              <p:cNvPr id="33" name="Oval 32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1894164" y="1945220"/>
                <a:ext cx="3767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2004218" y="1921758"/>
              <a:ext cx="9462095" cy="2431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Mai, Nam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và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Việt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cắt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được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ba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tờ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giấy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màu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có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kích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thước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như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hình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vẽ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dưới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đây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Biết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tờ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giấy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màu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của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Nam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có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chu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vi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bằng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tờ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giấy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màu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của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Việt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những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có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diện tích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bé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hơn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Em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hãy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xác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định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tờ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giấy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màu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mà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mỗi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bạn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đã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cắt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được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9" name="Rectangle 8"/>
          <p:cNvSpPr/>
          <p:nvPr/>
        </p:nvSpPr>
        <p:spPr>
          <a:xfrm>
            <a:off x="4611630" y="1264898"/>
            <a:ext cx="64853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53: LUYỆN TẬP CHUNG  (TIẾT 3)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837028"/>
              </p:ext>
            </p:extLst>
          </p:nvPr>
        </p:nvGraphicFramePr>
        <p:xfrm>
          <a:off x="5026411" y="3733800"/>
          <a:ext cx="10865505" cy="26222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86198">
                  <a:extLst>
                    <a:ext uri="{9D8B030D-6E8A-4147-A177-3AD203B41FA5}">
                      <a16:colId xmlns="" xmlns:a16="http://schemas.microsoft.com/office/drawing/2014/main" val="617299451"/>
                    </a:ext>
                  </a:extLst>
                </a:gridCol>
                <a:gridCol w="3357472">
                  <a:extLst>
                    <a:ext uri="{9D8B030D-6E8A-4147-A177-3AD203B41FA5}">
                      <a16:colId xmlns="" xmlns:a16="http://schemas.microsoft.com/office/drawing/2014/main" val="490502151"/>
                    </a:ext>
                  </a:extLst>
                </a:gridCol>
                <a:gridCol w="3621835">
                  <a:extLst>
                    <a:ext uri="{9D8B030D-6E8A-4147-A177-3AD203B41FA5}">
                      <a16:colId xmlns="" xmlns:a16="http://schemas.microsoft.com/office/drawing/2014/main" val="1795426475"/>
                    </a:ext>
                  </a:extLst>
                </a:gridCol>
              </a:tblGrid>
              <a:tr h="702012">
                <a:tc>
                  <a:txBody>
                    <a:bodyPr/>
                    <a:lstStyle/>
                    <a:p>
                      <a:pPr algn="ctr"/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Chu vi (cm)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Diện tích</a:t>
                      </a:r>
                      <a:r>
                        <a:rPr lang="en-US" sz="3600" b="1" baseline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(cm</a:t>
                      </a:r>
                      <a:r>
                        <a:rPr lang="en-US" sz="3600" b="1" baseline="3000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3600" b="1" baseline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3600" b="1" baseline="3000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49424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Giấy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da 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trời</a:t>
                      </a:r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(6 + 4) x</a:t>
                      </a:r>
                      <a:r>
                        <a:rPr lang="en-US" sz="3600" b="1" baseline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2 = 20</a:t>
                      </a:r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6 x 4 = 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37958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Giấy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lá</a:t>
                      </a:r>
                      <a:r>
                        <a:rPr lang="en-US" sz="3600" b="1" baseline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cây</a:t>
                      </a:r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4525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(7 + 4) x 2 = 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 x 4 = 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7328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Giấy</a:t>
                      </a:r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3600" b="1" baseline="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vàng</a:t>
                      </a:r>
                      <a:endParaRPr lang="en-US" sz="36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 x4 = 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 x 5 = 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74117733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241055" y="6466344"/>
            <a:ext cx="1405083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nl-NL" sz="3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Tờ giấy màu xanh da trời và tờ giấy màu vàng có cùng chu vi.</a:t>
            </a:r>
            <a:endParaRPr lang="en-US" sz="34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nl-NL" sz="3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Tờ giấy màu xanh da trời có diện tích bé hơn diện tích tờ giấy màu vàng.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nl-NL" sz="3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 đó, tờ giấy màu xanh da trời là do Nam cắt được, tờ giấy màu vàng là do Việt cắt được.</a:t>
            </a:r>
            <a:endParaRPr lang="en-US" sz="34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97648" y="6552197"/>
            <a:ext cx="13937647" cy="25059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Nam cắt được tờ giấy màu xanh da trời.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Việt cắt được tờ giấy màu vàng.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Mai cắt được tờ giấy màu xanh lá cây</a:t>
            </a:r>
            <a:r>
              <a:rPr lang="nl-NL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07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ounded Rectangle 101"/>
          <p:cNvSpPr/>
          <p:nvPr/>
        </p:nvSpPr>
        <p:spPr>
          <a:xfrm>
            <a:off x="975519" y="3803684"/>
            <a:ext cx="1693956" cy="1517616"/>
          </a:xfrm>
          <a:prstGeom prst="roundRect">
            <a:avLst/>
          </a:prstGeom>
          <a:solidFill>
            <a:srgbClr val="FFFF0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03" name="Rounded Rectangle 102"/>
          <p:cNvSpPr/>
          <p:nvPr/>
        </p:nvSpPr>
        <p:spPr>
          <a:xfrm>
            <a:off x="8524913" y="6159501"/>
            <a:ext cx="1745043" cy="1523999"/>
          </a:xfrm>
          <a:prstGeom prst="roundRect">
            <a:avLst/>
          </a:prstGeom>
          <a:solidFill>
            <a:srgbClr val="FFFF0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01" name="Rounded Rectangle 100"/>
          <p:cNvSpPr/>
          <p:nvPr/>
        </p:nvSpPr>
        <p:spPr>
          <a:xfrm>
            <a:off x="5979319" y="1620676"/>
            <a:ext cx="1791645" cy="1423034"/>
          </a:xfrm>
          <a:prstGeom prst="roundRect">
            <a:avLst/>
          </a:prstGeom>
          <a:solidFill>
            <a:srgbClr val="FFFF0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ounded Rectangle 103"/>
          <p:cNvSpPr/>
          <p:nvPr/>
        </p:nvSpPr>
        <p:spPr>
          <a:xfrm>
            <a:off x="11110119" y="3854484"/>
            <a:ext cx="1622419" cy="1517616"/>
          </a:xfrm>
          <a:prstGeom prst="roundRect">
            <a:avLst/>
          </a:prstGeom>
          <a:solidFill>
            <a:srgbClr val="FFFF00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099719" y="1041400"/>
            <a:ext cx="81534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Trò chơi: CHẤP HÀNH LUẬT LỆ GIAO THÔNG</a:t>
            </a:r>
          </a:p>
        </p:txBody>
      </p:sp>
      <p:pic>
        <p:nvPicPr>
          <p:cNvPr id="42" name="Picture 12" descr="Biển báo nguy hiểm 20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918" y="1720883"/>
            <a:ext cx="1363141" cy="1178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6" descr="Biển báo nguy hiểm 2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712" y="1720883"/>
            <a:ext cx="1393541" cy="1222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18" descr="Biển báo trẻ em W225 - Ý nghĩa của biển báo - HoaTieu.vn">
            <a:hlinkClick r:id="rId5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668528"/>
            <a:ext cx="1374388" cy="1279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0" descr="Biển báo nguy hiểm 22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5756" y="1741301"/>
            <a:ext cx="1315704" cy="1154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4" descr="https://media.cungphuot.info/2013/07/5115/p103.png">
            <a:hlinkClick r:id="rId8" action="ppaction://hlinkpres?slideindex=1&amp;slidetitle="/>
          </p:cNvPr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69884" y="3954240"/>
            <a:ext cx="1392590" cy="1286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6" descr="https://media.cungphuot.info/2013/07/5115/p104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1758" y="3974923"/>
            <a:ext cx="1364761" cy="1282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8" descr="https://media.cungphuot.info/2013/07/5115/p110.png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301693" y="3979879"/>
            <a:ext cx="1303226" cy="1260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32" descr="Hướng đi thẳng phải theo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9053" y="6348832"/>
            <a:ext cx="1250644" cy="1235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34" descr="Hướng đi phải phải the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151" y="6297685"/>
            <a:ext cx="1380967" cy="1322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36" descr="Hướng đi trái phải theo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362" y="6313252"/>
            <a:ext cx="1303675" cy="1230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38" descr="Các xe chỉ được rẽ trái và rẽ phải">
            <a:hlinkClick r:id="rId15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1734" y="6259590"/>
            <a:ext cx="1382089" cy="1360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40" descr="Các xe chỉ được rẽ trái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0119" y="6237051"/>
            <a:ext cx="1368975" cy="1306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42" descr="Các xe chỉ được rẽ phải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6654" y="6314937"/>
            <a:ext cx="1267265" cy="122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46" descr="Biển báo giao thông cấm người đi bộ, xe đẩy"/>
          <p:cNvPicPr>
            <a:picLocks noChangeAspect="1" noChangeArrowheads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747920" y="3979880"/>
            <a:ext cx="1260505" cy="1260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48" descr="Biển đường 1 chiều, đường cấm">
            <a:hlinkClick r:id="rId20" action="ppaction://hlinkpres?slideindex=1&amp;slidetitle="/>
          </p:cNvPr>
          <p:cNvPicPr>
            <a:picLocks noChangeAspect="1" noChangeArrowheads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300511" y="3962400"/>
            <a:ext cx="1303842" cy="1287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48" descr="Biển đường 1 chiều, đường cấm"/>
          <p:cNvPicPr>
            <a:picLocks noChangeAspect="1" noChangeArrowheads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636268" y="3954240"/>
            <a:ext cx="1283851" cy="1254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50" descr="Toàn bộ biển báo nguy hiểm và ý nghĩa: Nhớ sẽ không sợ rủi rodrh"/>
          <p:cNvPicPr>
            <a:picLocks noChangeAspect="1" noChangeArrowheads="1"/>
          </p:cNvPicPr>
          <p:nvPr/>
        </p:nvPicPr>
        <p:blipFill rotWithShape="1"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243342" y="1689212"/>
            <a:ext cx="1361010" cy="1272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" name="Picture 52" descr="Toàn bộ biển báo nguy hiểm và ý nghĩa: Nhớ sẽ không sợ rủi rosdg"/>
          <p:cNvPicPr>
            <a:picLocks noChangeAspect="1" noChangeArrowheads="1"/>
          </p:cNvPicPr>
          <p:nvPr/>
        </p:nvPicPr>
        <p:blipFill rotWithShape="1"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608178" y="1676400"/>
            <a:ext cx="1403988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TextBox 82"/>
          <p:cNvSpPr txBox="1"/>
          <p:nvPr/>
        </p:nvSpPr>
        <p:spPr>
          <a:xfrm>
            <a:off x="1110362" y="2895600"/>
            <a:ext cx="16939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/>
              <a:t>Đường </a:t>
            </a:r>
          </a:p>
          <a:p>
            <a:pPr algn="ctr"/>
            <a:r>
              <a:rPr lang="en-US" sz="2000"/>
              <a:t>hai chiều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289787" y="2971800"/>
            <a:ext cx="21815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/>
              <a:t>Giao nhau với</a:t>
            </a:r>
          </a:p>
          <a:p>
            <a:pPr algn="ctr"/>
            <a:r>
              <a:rPr lang="en-US" sz="2000"/>
              <a:t>đường ưu tiên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928519" y="2949714"/>
            <a:ext cx="17916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/>
              <a:t>Có trẻ em </a:t>
            </a:r>
          </a:p>
          <a:p>
            <a:pPr algn="ctr"/>
            <a:r>
              <a:rPr lang="en-US" sz="2000"/>
              <a:t>đi qua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221648" y="2971800"/>
            <a:ext cx="24214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/>
              <a:t>Có đường dành </a:t>
            </a:r>
          </a:p>
          <a:p>
            <a:pPr algn="ctr"/>
            <a:r>
              <a:rPr lang="en-US" sz="2000"/>
              <a:t>cho người đi bộ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0348085" y="2895600"/>
            <a:ext cx="29718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/>
              <a:t>Giao nhau với </a:t>
            </a:r>
          </a:p>
          <a:p>
            <a:pPr algn="ctr"/>
            <a:r>
              <a:rPr lang="en-US" sz="2000"/>
              <a:t>đường có đèn đỏ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13091319" y="2948226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/>
              <a:t>Có đường dành </a:t>
            </a:r>
          </a:p>
          <a:p>
            <a:pPr algn="ctr"/>
            <a:r>
              <a:rPr lang="en-US" sz="2000"/>
              <a:t>cho người đi xe đạp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1158651" y="5358368"/>
            <a:ext cx="12208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/>
              <a:t>Cấm ô tô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3692657" y="5240450"/>
            <a:ext cx="1582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/>
              <a:t>Cấm xe máy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218734" y="5271552"/>
            <a:ext cx="15385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/>
              <a:t>Cấm xe đạp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8371929" y="5309969"/>
            <a:ext cx="21285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/>
              <a:t>Cấm người đi bộ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11104552" y="5309970"/>
            <a:ext cx="15386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/>
              <a:t>Đường cấm</a:t>
            </a:r>
          </a:p>
          <a:p>
            <a:pPr algn="ctr"/>
            <a:r>
              <a:rPr lang="en-US" sz="2000"/>
              <a:t>Các loại xe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13158811" y="5292027"/>
            <a:ext cx="25233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/>
              <a:t>Cấm đi ngược chiều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823119" y="7620000"/>
            <a:ext cx="17636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2000"/>
              <a:t>Hướng đi trái </a:t>
            </a:r>
            <a:endParaRPr lang="en-US" sz="2000"/>
          </a:p>
          <a:p>
            <a:pPr algn="ctr"/>
            <a:r>
              <a:rPr lang="vi-VN" sz="2000"/>
              <a:t>phải theo</a:t>
            </a:r>
            <a:endParaRPr lang="en-US" sz="2000"/>
          </a:p>
        </p:txBody>
      </p:sp>
      <p:sp>
        <p:nvSpPr>
          <p:cNvPr id="96" name="TextBox 95"/>
          <p:cNvSpPr txBox="1"/>
          <p:nvPr/>
        </p:nvSpPr>
        <p:spPr>
          <a:xfrm>
            <a:off x="3471880" y="7620000"/>
            <a:ext cx="19367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2000"/>
              <a:t>Hướng đi </a:t>
            </a:r>
            <a:r>
              <a:rPr lang="en-US" sz="2000"/>
              <a:t>thẳng</a:t>
            </a:r>
          </a:p>
          <a:p>
            <a:pPr algn="ctr"/>
            <a:r>
              <a:rPr lang="vi-VN" sz="2000"/>
              <a:t>phải theo</a:t>
            </a:r>
            <a:endParaRPr lang="en-US" sz="2000"/>
          </a:p>
        </p:txBody>
      </p:sp>
      <p:sp>
        <p:nvSpPr>
          <p:cNvPr id="97" name="TextBox 96"/>
          <p:cNvSpPr txBox="1"/>
          <p:nvPr/>
        </p:nvSpPr>
        <p:spPr>
          <a:xfrm>
            <a:off x="5899429" y="7645400"/>
            <a:ext cx="17892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2000"/>
              <a:t>Hướng đi </a:t>
            </a:r>
            <a:r>
              <a:rPr lang="en-US" sz="2000"/>
              <a:t>phải</a:t>
            </a:r>
          </a:p>
          <a:p>
            <a:pPr algn="ctr"/>
            <a:r>
              <a:rPr lang="vi-VN" sz="2000"/>
              <a:t>phải theo</a:t>
            </a:r>
            <a:endParaRPr lang="en-US" sz="2000"/>
          </a:p>
        </p:txBody>
      </p:sp>
      <p:sp>
        <p:nvSpPr>
          <p:cNvPr id="98" name="TextBox 97"/>
          <p:cNvSpPr txBox="1"/>
          <p:nvPr/>
        </p:nvSpPr>
        <p:spPr>
          <a:xfrm>
            <a:off x="8514649" y="7715953"/>
            <a:ext cx="18671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/>
              <a:t>Chỉ được rẽ trái </a:t>
            </a:r>
          </a:p>
          <a:p>
            <a:pPr algn="ctr"/>
            <a:r>
              <a:rPr lang="en-US" sz="2000"/>
              <a:t>hoặc phải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1317951" y="7690552"/>
            <a:ext cx="11833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/>
              <a:t>Chỉ được </a:t>
            </a:r>
          </a:p>
          <a:p>
            <a:pPr algn="ctr"/>
            <a:r>
              <a:rPr lang="en-US" sz="2000"/>
              <a:t>rẽ trái 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13606528" y="7696200"/>
            <a:ext cx="11833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/>
              <a:t>Chỉ được </a:t>
            </a:r>
          </a:p>
          <a:p>
            <a:pPr algn="ctr"/>
            <a:r>
              <a:rPr lang="en-US" sz="2000"/>
              <a:t>rẽ phải</a:t>
            </a:r>
          </a:p>
        </p:txBody>
      </p:sp>
    </p:spTree>
    <p:extLst>
      <p:ext uri="{BB962C8B-B14F-4D97-AF65-F5344CB8AC3E}">
        <p14:creationId xmlns:p14="http://schemas.microsoft.com/office/powerpoint/2010/main" val="263344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8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"/>
                            </p:stCondLst>
                            <p:childTnLst>
                              <p:par>
                                <p:cTn id="9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 tmFilter="0, 0; .2, .5; .8, .5; 1, 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250" autoRev="1" fill="hold"/>
                                        <p:tgtEl>
                                          <p:spTgt spid="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500"/>
                            </p:stCondLst>
                            <p:childTnLst>
                              <p:par>
                                <p:cTn id="10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 tmFilter="0, 0; .2, .5; .8, .5; 1, 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4" dur="250" autoRev="1" fill="hold"/>
                                        <p:tgtEl>
                                          <p:spTgt spid="8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000"/>
                            </p:stCondLst>
                            <p:childTnLst>
                              <p:par>
                                <p:cTn id="10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500"/>
                            </p:stCondLst>
                            <p:childTnLst>
                              <p:par>
                                <p:cTn id="11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1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1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 tmFilter="0, 0; .2, .5; .8, .5; 1, 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250" autoRev="1" fill="hold"/>
                                        <p:tgtEl>
                                          <p:spTgt spid="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4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500"/>
                            </p:stCondLst>
                            <p:childTnLst>
                              <p:par>
                                <p:cTn id="12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 tmFilter="0, 0; .2, .5; .8, .5; 1, 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8" dur="250" autoRev="1" fill="hold"/>
                                        <p:tgtEl>
                                          <p:spTgt spid="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6000"/>
                            </p:stCondLst>
                            <p:childTnLst>
                              <p:par>
                                <p:cTn id="13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6500"/>
                            </p:stCondLst>
                            <p:childTnLst>
                              <p:par>
                                <p:cTn id="13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7000"/>
                            </p:stCondLst>
                            <p:childTnLst>
                              <p:par>
                                <p:cTn id="13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7500"/>
                            </p:stCondLst>
                            <p:childTnLst>
                              <p:par>
                                <p:cTn id="14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4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8000"/>
                            </p:stCondLst>
                            <p:childTnLst>
                              <p:par>
                                <p:cTn id="14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8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8500"/>
                            </p:stCondLst>
                            <p:childTnLst>
                              <p:par>
                                <p:cTn id="15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2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9000"/>
                            </p:stCondLst>
                            <p:childTnLst>
                              <p:par>
                                <p:cTn id="1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1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"/>
                            </p:stCondLst>
                            <p:childTnLst>
                              <p:par>
                                <p:cTn id="16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5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000"/>
                            </p:stCondLst>
                            <p:childTnLst>
                              <p:par>
                                <p:cTn id="1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9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500"/>
                            </p:stCondLst>
                            <p:childTnLst>
                              <p:par>
                                <p:cTn id="17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3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2000"/>
                            </p:stCondLst>
                            <p:childTnLst>
                              <p:par>
                                <p:cTn id="17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 tmFilter="0, 0; .2, .5; .8, .5; 1, 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7" dur="250" autoRev="1" fill="hold"/>
                                        <p:tgtEl>
                                          <p:spTgt spid="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2500"/>
                            </p:stCondLst>
                            <p:childTnLst>
                              <p:par>
                                <p:cTn id="17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500" tmFilter="0, 0; .2, .5; .8, .5; 1, 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1" dur="250" autoRev="1" fill="hold"/>
                                        <p:tgtEl>
                                          <p:spTgt spid="8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000"/>
                            </p:stCondLst>
                            <p:childTnLst>
                              <p:par>
                                <p:cTn id="18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5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4000"/>
                            </p:stCondLst>
                            <p:childTnLst>
                              <p:par>
                                <p:cTn id="18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9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4500"/>
                            </p:stCondLst>
                            <p:childTnLst>
                              <p:par>
                                <p:cTn id="19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3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000"/>
                            </p:stCondLst>
                            <p:childTnLst>
                              <p:par>
                                <p:cTn id="19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 tmFilter="0, 0; .2, .5; .8, .5; 1, 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7" dur="250" autoRev="1" fill="hold"/>
                                        <p:tgtEl>
                                          <p:spTgt spid="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5500"/>
                            </p:stCondLst>
                            <p:childTnLst>
                              <p:par>
                                <p:cTn id="19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1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6000"/>
                            </p:stCondLst>
                            <p:childTnLst>
                              <p:par>
                                <p:cTn id="20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500" tmFilter="0, 0; .2, .5; .8, .5; 1, 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5" dur="250" autoRev="1" fill="hold"/>
                                        <p:tgtEl>
                                          <p:spTgt spid="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6500"/>
                            </p:stCondLst>
                            <p:childTnLst>
                              <p:par>
                                <p:cTn id="20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9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3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7500"/>
                            </p:stCondLst>
                            <p:childTnLst>
                              <p:par>
                                <p:cTn id="21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7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8000"/>
                            </p:stCondLst>
                            <p:childTnLst>
                              <p:par>
                                <p:cTn id="21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1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8500"/>
                            </p:stCondLst>
                            <p:childTnLst>
                              <p:par>
                                <p:cTn id="22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5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9000"/>
                            </p:stCondLst>
                            <p:childTnLst>
                              <p:par>
                                <p:cTn id="22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9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9500"/>
                            </p:stCondLst>
                            <p:childTnLst>
                              <p:par>
                                <p:cTn id="2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8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500"/>
                            </p:stCondLst>
                            <p:childTnLst>
                              <p:par>
                                <p:cTn id="24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2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6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1500"/>
                            </p:stCondLst>
                            <p:childTnLst>
                              <p:par>
                                <p:cTn id="24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0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2000"/>
                            </p:stCondLst>
                            <p:childTnLst>
                              <p:par>
                                <p:cTn id="25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500" tmFilter="0, 0; .2, .5; .8, .5; 1, 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4" dur="250" autoRev="1" fill="hold"/>
                                        <p:tgtEl>
                                          <p:spTgt spid="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2500"/>
                            </p:stCondLst>
                            <p:childTnLst>
                              <p:par>
                                <p:cTn id="25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7" dur="500" tmFilter="0, 0; .2, .5; .8, .5; 1, 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8" dur="250" autoRev="1" fill="hold"/>
                                        <p:tgtEl>
                                          <p:spTgt spid="8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3000"/>
                            </p:stCondLst>
                            <p:childTnLst>
                              <p:par>
                                <p:cTn id="26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2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3500"/>
                            </p:stCondLst>
                            <p:childTnLst>
                              <p:par>
                                <p:cTn id="26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5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6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4000"/>
                            </p:stCondLst>
                            <p:childTnLst>
                              <p:par>
                                <p:cTn id="26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9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0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4500"/>
                            </p:stCondLst>
                            <p:childTnLst>
                              <p:par>
                                <p:cTn id="27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 tmFilter="0, 0; .2, .5; .8, .5; 1, 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4" dur="250" autoRev="1" fill="hold"/>
                                        <p:tgtEl>
                                          <p:spTgt spid="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5000"/>
                            </p:stCondLst>
                            <p:childTnLst>
                              <p:par>
                                <p:cTn id="27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7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8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5500"/>
                            </p:stCondLst>
                            <p:childTnLst>
                              <p:par>
                                <p:cTn id="28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1" dur="500" tmFilter="0, 0; .2, .5; .8, .5; 1, 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2" dur="250" autoRev="1" fill="hold"/>
                                        <p:tgtEl>
                                          <p:spTgt spid="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6000"/>
                            </p:stCondLst>
                            <p:childTnLst>
                              <p:par>
                                <p:cTn id="28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5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6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6500"/>
                            </p:stCondLst>
                            <p:childTnLst>
                              <p:par>
                                <p:cTn id="28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9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0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7000"/>
                            </p:stCondLst>
                            <p:childTnLst>
                              <p:par>
                                <p:cTn id="29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3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4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7500"/>
                            </p:stCondLst>
                            <p:childTnLst>
                              <p:par>
                                <p:cTn id="29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7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8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1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2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8500"/>
                            </p:stCondLst>
                            <p:childTnLst>
                              <p:par>
                                <p:cTn id="30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5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6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9000"/>
                            </p:stCondLst>
                            <p:childTnLst>
                              <p:par>
                                <p:cTn id="3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animBg="1"/>
      <p:bldP spid="103" grpId="0" animBg="1"/>
      <p:bldP spid="101" grpId="0" animBg="1"/>
      <p:bldP spid="10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713</Words>
  <Application>Microsoft Office PowerPoint</Application>
  <PresentationFormat>Custom</PresentationFormat>
  <Paragraphs>101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thuvienhoclieu.com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>thuvienhoclieu.com</dc:creator>
  <cp:keywords>thuvienhoclieu.com</cp:keywords>
  <dc:description>thuvienhoclieu.com</dc:description>
  <cp:lastModifiedBy/>
  <cp:revision>1</cp:revision>
  <dcterms:created xsi:type="dcterms:W3CDTF">2023-03-01T03:40:01Z</dcterms:created>
  <dcterms:modified xsi:type="dcterms:W3CDTF">2023-03-01T03:44:55Z</dcterms:modified>
</cp:coreProperties>
</file>