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3" r:id="rId16"/>
    <p:sldId id="270" r:id="rId17"/>
    <p:sldId id="272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D019E5C0-F1E5-4481-81DA-C083C0C36B30}" type="datetimeFigureOut">
              <a:rPr lang="en-US" smtClean="0"/>
              <a:t>9/5/2022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A5BA4B70-E75E-485C-94C3-C26D86CA30D6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9E5C0-F1E5-4481-81DA-C083C0C36B30}" type="datetimeFigureOut">
              <a:rPr lang="en-US" smtClean="0"/>
              <a:t>9/5/2022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A4B70-E75E-485C-94C3-C26D86CA30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9E5C0-F1E5-4481-81DA-C083C0C36B30}" type="datetimeFigureOut">
              <a:rPr lang="en-US" smtClean="0"/>
              <a:t>9/5/2022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A4B70-E75E-485C-94C3-C26D86CA30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9E5C0-F1E5-4481-81DA-C083C0C36B30}" type="datetimeFigureOut">
              <a:rPr lang="en-US" smtClean="0"/>
              <a:t>9/5/2022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A4B70-E75E-485C-94C3-C26D86CA30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9E5C0-F1E5-4481-81DA-C083C0C36B30}" type="datetimeFigureOut">
              <a:rPr lang="en-US" smtClean="0"/>
              <a:t>9/5/2022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A4B70-E75E-485C-94C3-C26D86CA30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9E5C0-F1E5-4481-81DA-C083C0C36B30}" type="datetimeFigureOut">
              <a:rPr lang="en-US" smtClean="0"/>
              <a:t>9/5/2022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A4B70-E75E-485C-94C3-C26D86CA30D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9E5C0-F1E5-4481-81DA-C083C0C36B30}" type="datetimeFigureOut">
              <a:rPr lang="en-US" smtClean="0"/>
              <a:t>9/5/2022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A4B70-E75E-485C-94C3-C26D86CA30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9E5C0-F1E5-4481-81DA-C083C0C36B30}" type="datetimeFigureOut">
              <a:rPr lang="en-US" smtClean="0"/>
              <a:t>9/5/2022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A4B70-E75E-485C-94C3-C26D86CA30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9E5C0-F1E5-4481-81DA-C083C0C36B30}" type="datetimeFigureOut">
              <a:rPr lang="en-US" smtClean="0"/>
              <a:t>9/5/2022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A4B70-E75E-485C-94C3-C26D86CA30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9E5C0-F1E5-4481-81DA-C083C0C36B30}" type="datetimeFigureOut">
              <a:rPr lang="en-US" smtClean="0"/>
              <a:t>9/5/2022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A4B70-E75E-485C-94C3-C26D86CA30D6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9E5C0-F1E5-4481-81DA-C083C0C36B30}" type="datetimeFigureOut">
              <a:rPr lang="en-US" smtClean="0"/>
              <a:t>9/5/2022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A4B70-E75E-485C-94C3-C26D86CA30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D019E5C0-F1E5-4481-81DA-C083C0C36B30}" type="datetimeFigureOut">
              <a:rPr lang="en-US" smtClean="0"/>
              <a:t>9/5/2022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A5BA4B70-E75E-485C-94C3-C26D86CA30D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04800"/>
            <a:ext cx="7772400" cy="1470025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Chữ</a:t>
            </a:r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bầu</a:t>
            </a:r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lên</a:t>
            </a:r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nhà</a:t>
            </a:r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thơ</a:t>
            </a:r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(</a:t>
            </a:r>
            <a:r>
              <a:rPr lang="en-US" dirty="0" err="1" smtClean="0">
                <a:solidFill>
                  <a:schemeClr val="tx1"/>
                </a:solidFill>
              </a:rPr>
              <a:t>trích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i="1" dirty="0" err="1" smtClean="0">
                <a:solidFill>
                  <a:schemeClr val="tx1"/>
                </a:solidFill>
              </a:rPr>
              <a:t>Lê</a:t>
            </a:r>
            <a:r>
              <a:rPr lang="en-US" b="1" i="1" dirty="0" smtClean="0">
                <a:solidFill>
                  <a:schemeClr val="tx1"/>
                </a:solidFill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</a:rPr>
              <a:t>Đạt</a:t>
            </a:r>
            <a:endParaRPr lang="en-US" b="1" i="1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ách làm chữ của nhà thơ Lê Đạ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676400"/>
            <a:ext cx="7391400" cy="4999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7592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024744" cy="722864"/>
          </a:xfr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b. </a:t>
            </a:r>
            <a:r>
              <a:rPr lang="en-US" sz="3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Phong</a:t>
            </a:r>
            <a:r>
              <a:rPr lang="en-US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cách</a:t>
            </a:r>
            <a:r>
              <a:rPr lang="en-US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sáng</a:t>
            </a:r>
            <a:r>
              <a:rPr lang="en-US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tác</a:t>
            </a:r>
            <a:endParaRPr lang="en-US" sz="3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270554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68580" indent="0" algn="just">
              <a:buNone/>
            </a:pPr>
            <a:r>
              <a:rPr lang="en-US" sz="3200" b="1" dirty="0" err="1">
                <a:latin typeface="Arial" pitchFamily="34" charset="0"/>
                <a:cs typeface="Arial" pitchFamily="34" charset="0"/>
              </a:rPr>
              <a:t>Về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thơ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Lê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Đạt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tự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nhận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mình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phu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chữ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vì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thơ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ông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viết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rất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kỹ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cẩn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thận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từng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câu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chữ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chọn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lọc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suy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nghĩ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dằn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vặt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rất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nhiều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68580" indent="0" algn="just">
              <a:buNone/>
            </a:pP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2539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62000"/>
            <a:ext cx="7024744" cy="1524000"/>
          </a:xfrm>
          <a:solidFill>
            <a:schemeClr val="bg2">
              <a:lumMod val="75000"/>
            </a:schemeClr>
          </a:solidFill>
        </p:spPr>
        <p:txBody>
          <a:bodyPr>
            <a:no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3200" b="1" dirty="0" smtClean="0">
                <a:latin typeface="Arial" pitchFamily="34" charset="0"/>
                <a:cs typeface="Arial" pitchFamily="34" charset="0"/>
              </a:rPr>
            </a:br>
            <a:r>
              <a:rPr lang="en-US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2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Tác</a:t>
            </a:r>
            <a:r>
              <a:rPr lang="en-US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phẩm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a. </a:t>
            </a:r>
            <a:r>
              <a:rPr lang="en-US" sz="32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Hoàn</a:t>
            </a:r>
            <a:r>
              <a:rPr lang="en-US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cảnh</a:t>
            </a:r>
            <a:r>
              <a:rPr lang="en-US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sáng</a:t>
            </a:r>
            <a:r>
              <a:rPr lang="en-US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tác</a:t>
            </a:r>
            <a:r>
              <a:rPr lang="en-US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xuất</a:t>
            </a:r>
            <a:r>
              <a:rPr lang="en-US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xứ</a:t>
            </a:r>
            <a:r>
              <a:rPr lang="en-US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en-US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667001"/>
            <a:ext cx="6777317" cy="3048000"/>
          </a:xfrm>
        </p:spPr>
        <p:txBody>
          <a:bodyPr/>
          <a:lstStyle/>
          <a:p>
            <a:pPr algn="just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Văn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bản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in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lần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đầu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trên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báo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Văn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nghệ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34,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năm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1994</a:t>
            </a:r>
          </a:p>
          <a:p>
            <a:pPr algn="just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Tiểu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luận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thể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hiện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rõ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quan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niệm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Lê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Đạt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về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nghề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thơ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giúp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soi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sáng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phần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nào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hướng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tìm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tòi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độc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đáo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trong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thơ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ông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2895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2309310" cy="648736"/>
          </a:xfrm>
          <a:solidFill>
            <a:schemeClr val="bg2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b. </a:t>
            </a:r>
            <a:r>
              <a:rPr lang="en-US" b="1" dirty="0" err="1" smtClean="0">
                <a:solidFill>
                  <a:schemeClr val="tx1"/>
                </a:solidFill>
              </a:rPr>
              <a:t>Bố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cục</a:t>
            </a:r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5882137"/>
              </p:ext>
            </p:extLst>
          </p:nvPr>
        </p:nvGraphicFramePr>
        <p:xfrm>
          <a:off x="990600" y="1981200"/>
          <a:ext cx="7467600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9013"/>
                <a:gridCol w="2998787"/>
                <a:gridCol w="2209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Arial" pitchFamily="34" charset="0"/>
                          <a:cs typeface="Arial" pitchFamily="34" charset="0"/>
                        </a:rPr>
                        <a:t>Đoạn</a:t>
                      </a:r>
                      <a:r>
                        <a:rPr lang="en-US" sz="2400" baseline="0" dirty="0" smtClean="0">
                          <a:latin typeface="Arial" pitchFamily="34" charset="0"/>
                          <a:cs typeface="Arial" pitchFamily="34" charset="0"/>
                        </a:rPr>
                        <a:t> 1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Arial" pitchFamily="34" charset="0"/>
                          <a:cs typeface="Arial" pitchFamily="34" charset="0"/>
                        </a:rPr>
                        <a:t>Đoạn</a:t>
                      </a:r>
                      <a:r>
                        <a:rPr lang="en-US" sz="2400" baseline="0" dirty="0" smtClean="0">
                          <a:latin typeface="Arial" pitchFamily="34" charset="0"/>
                          <a:cs typeface="Arial" pitchFamily="34" charset="0"/>
                        </a:rPr>
                        <a:t> 2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Arial" pitchFamily="34" charset="0"/>
                          <a:cs typeface="Arial" pitchFamily="34" charset="0"/>
                        </a:rPr>
                        <a:t>Đoạn</a:t>
                      </a:r>
                      <a:r>
                        <a:rPr lang="en-US" sz="2400" baseline="0" dirty="0" smtClean="0">
                          <a:latin typeface="Arial" pitchFamily="34" charset="0"/>
                          <a:cs typeface="Arial" pitchFamily="34" charset="0"/>
                        </a:rPr>
                        <a:t> 3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Những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ý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kiến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được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nhà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thơ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phát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biểu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ở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các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diễn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đàn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khác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nhau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xoay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quanh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đặc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thù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của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lao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động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thơ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của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ngôn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từ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trong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thơ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</a:t>
                      </a:r>
                      <a:endParaRPr lang="en-US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Đối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thoại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với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những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quan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niệm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mà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tác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giả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không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đồng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tình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trên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vấn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đề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lao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động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thơ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và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nhận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diện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tầm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vóc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nhà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thơ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qua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cách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nhà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thơ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tìm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phiếu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ủng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hộ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từ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“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cử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chi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chữ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”</a:t>
                      </a:r>
                      <a:endParaRPr lang="en-US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Luận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về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sự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thống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nhất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mà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khác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biệt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giữa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các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con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đường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thơ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và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thước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đo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một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nhà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thơ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chân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chính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 </a:t>
                      </a:r>
                      <a:endParaRPr lang="en-US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6087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457200"/>
            <a:ext cx="7024744" cy="1865864"/>
          </a:xfrm>
          <a:solidFill>
            <a:schemeClr val="bg2"/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II.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Đọc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hiểu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văn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bản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Những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ý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kiến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nhà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thơ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phát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biểu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ở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diễn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đàn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khác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nhau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xoay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quanh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đặc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thù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lao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động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thơ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ngôn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từ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trong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thơ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b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en-US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5217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14" name="Picture 10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576" y="2971800"/>
            <a:ext cx="5168900" cy="2822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3" name="Picture 9" descr="Cov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516" y="2747960"/>
            <a:ext cx="5135562" cy="1552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2" name="Picture 8" descr="Cov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925" y="1085850"/>
            <a:ext cx="4625975" cy="2346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1" name="Picture 7" descr="Cov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3155155"/>
            <a:ext cx="4425950" cy="2455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0" name="Picture 6" descr="Cover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5937" y="2518768"/>
            <a:ext cx="4367213" cy="1344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09" name="Picture 5" descr="Cove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0219" y="866673"/>
            <a:ext cx="4433887" cy="2305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08" name="Picture 4" descr="Cover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50" y="2320925"/>
            <a:ext cx="2747963" cy="1711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163438" y="299125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4" name="Down Arrow 3"/>
          <p:cNvSpPr/>
          <p:nvPr/>
        </p:nvSpPr>
        <p:spPr>
          <a:xfrm>
            <a:off x="7239000" y="5334000"/>
            <a:ext cx="228600" cy="4603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974438" y="5794375"/>
            <a:ext cx="2529124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Ý </a:t>
            </a:r>
            <a:r>
              <a:rPr lang="en-US" b="1" dirty="0" err="1" smtClean="0"/>
              <a:t>cốt</a:t>
            </a:r>
            <a:r>
              <a:rPr lang="en-US" b="1" dirty="0" smtClean="0"/>
              <a:t> </a:t>
            </a:r>
            <a:r>
              <a:rPr lang="en-US" b="1" dirty="0" err="1" smtClean="0"/>
              <a:t>lõi</a:t>
            </a:r>
            <a:r>
              <a:rPr lang="en-US" b="1" dirty="0" smtClean="0"/>
              <a:t> </a:t>
            </a:r>
            <a:r>
              <a:rPr lang="en-US" b="1" dirty="0" err="1" smtClean="0"/>
              <a:t>trong</a:t>
            </a:r>
            <a:r>
              <a:rPr lang="en-US" b="1" dirty="0" smtClean="0"/>
              <a:t> </a:t>
            </a:r>
            <a:r>
              <a:rPr lang="en-US" b="1" dirty="0" err="1" smtClean="0"/>
              <a:t>quan</a:t>
            </a:r>
            <a:r>
              <a:rPr lang="en-US" b="1" dirty="0" smtClean="0"/>
              <a:t> </a:t>
            </a:r>
            <a:r>
              <a:rPr lang="en-US" b="1" dirty="0" err="1" smtClean="0"/>
              <a:t>niệm</a:t>
            </a:r>
            <a:r>
              <a:rPr lang="en-US" b="1" dirty="0" smtClean="0"/>
              <a:t> </a:t>
            </a:r>
            <a:r>
              <a:rPr lang="en-US" b="1" dirty="0" err="1" smtClean="0"/>
              <a:t>thơ</a:t>
            </a:r>
            <a:r>
              <a:rPr lang="en-US" b="1" dirty="0" smtClean="0"/>
              <a:t> </a:t>
            </a:r>
            <a:r>
              <a:rPr lang="en-US" b="1" dirty="0" err="1" smtClean="0"/>
              <a:t>của</a:t>
            </a:r>
            <a:r>
              <a:rPr lang="en-US" b="1" dirty="0" smtClean="0"/>
              <a:t> </a:t>
            </a:r>
            <a:r>
              <a:rPr lang="en-US" b="1" dirty="0" err="1" smtClean="0"/>
              <a:t>Lê</a:t>
            </a:r>
            <a:r>
              <a:rPr lang="en-US" b="1" dirty="0" smtClean="0"/>
              <a:t> </a:t>
            </a:r>
            <a:r>
              <a:rPr lang="en-US" b="1" dirty="0" err="1" smtClean="0"/>
              <a:t>Đạt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89568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Arrow 1"/>
          <p:cNvSpPr/>
          <p:nvPr/>
        </p:nvSpPr>
        <p:spPr>
          <a:xfrm>
            <a:off x="762000" y="723900"/>
            <a:ext cx="685800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613170" y="723900"/>
            <a:ext cx="6464030" cy="397031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- Theo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Lê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Đạt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yếu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tố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chính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để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thành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bài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thơ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vấn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đề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then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chốt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việc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thơ</a:t>
            </a:r>
            <a:endParaRPr lang="en-US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trong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thơ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loại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ngôn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ngữ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đặc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thù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khác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ngôn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ngữ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thường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ngôn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ngữ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văn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xuôi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còn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là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phương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tiện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biểu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đạt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thông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thường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mà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một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đối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tượng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dựng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thành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cõi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riêng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thách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thức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khám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phá</a:t>
            </a:r>
            <a:endParaRPr lang="en-US" sz="28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2865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914400" y="609600"/>
            <a:ext cx="7024744" cy="2246864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en-US" sz="2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n-US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n-US" sz="2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n-US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n-US" sz="2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n-US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n-US" sz="2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n-US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II. </a:t>
            </a:r>
            <a:r>
              <a:rPr lang="en-US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Đọc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hiểu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văn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bản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Đối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thoại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những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quan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niệm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mà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tác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giả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đồng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tình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trên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vấn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đề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lao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động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thơ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nhận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tầm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vóc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nhà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thơ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qua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cách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nhà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thơ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tìm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phiếu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ủng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hộ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từ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“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cử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tri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chữ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”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en-US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C94E446F-0EA3-13D3-4639-627831DD237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914400" y="2856464"/>
            <a:ext cx="677703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b="1" dirty="0" err="1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Tác</a:t>
            </a:r>
            <a:r>
              <a:rPr lang="en-US" b="1" dirty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giả</a:t>
            </a:r>
            <a:r>
              <a:rPr lang="en-US" b="1" dirty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đã</a:t>
            </a:r>
            <a:r>
              <a:rPr lang="en-US" b="1" dirty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tranh</a:t>
            </a:r>
            <a:r>
              <a:rPr lang="en-US" b="1" dirty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luận</a:t>
            </a:r>
            <a:r>
              <a:rPr lang="en-US" b="1" dirty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với</a:t>
            </a:r>
            <a:r>
              <a:rPr lang="en-US" b="1" dirty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hai</a:t>
            </a:r>
            <a:r>
              <a:rPr lang="en-US" b="1" dirty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quan</a:t>
            </a:r>
            <a:r>
              <a:rPr lang="en-US" b="1" dirty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niệm</a:t>
            </a:r>
            <a:r>
              <a:rPr lang="en-US" b="1" dirty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khá</a:t>
            </a:r>
            <a:r>
              <a:rPr lang="en-US" b="1" dirty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phổ</a:t>
            </a:r>
            <a:r>
              <a:rPr lang="en-US" b="1" dirty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biến</a:t>
            </a:r>
            <a:r>
              <a:rPr lang="en-US" b="1" dirty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:</a:t>
            </a:r>
            <a:endParaRPr lang="en-US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8CDE685F-15B3-59BE-899B-F7A233B24D05}"/>
              </a:ext>
            </a:extLst>
          </p:cNvPr>
          <p:cNvSpPr txBox="1"/>
          <p:nvPr/>
        </p:nvSpPr>
        <p:spPr>
          <a:xfrm>
            <a:off x="854413" y="3683913"/>
            <a:ext cx="3375498" cy="193899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800"/>
              </a:spcAft>
            </a:pPr>
            <a:r>
              <a:rPr lang="en-US" sz="2400" b="1" dirty="0" err="1" smtClean="0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Thơ</a:t>
            </a:r>
            <a:r>
              <a:rPr lang="en-US" sz="2400" b="1" dirty="0" smtClean="0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400" b="1" dirty="0" err="1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gắn</a:t>
            </a:r>
            <a:r>
              <a:rPr lang="en-US" sz="2400" b="1" dirty="0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400" b="1" dirty="0" err="1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liền</a:t>
            </a:r>
            <a:r>
              <a:rPr lang="en-US" sz="2400" b="1" dirty="0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400" b="1" dirty="0" err="1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với</a:t>
            </a:r>
            <a:r>
              <a:rPr lang="en-US" sz="2400" b="1" dirty="0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400" b="1" dirty="0" err="1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những</a:t>
            </a:r>
            <a:r>
              <a:rPr lang="en-US" sz="2400" b="1" dirty="0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400" b="1" dirty="0" err="1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cảm</a:t>
            </a:r>
            <a:r>
              <a:rPr lang="en-US" sz="2400" b="1" dirty="0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400" b="1" dirty="0" err="1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xúc</a:t>
            </a:r>
            <a:r>
              <a:rPr lang="en-US" sz="2400" b="1" dirty="0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400" b="1" dirty="0" err="1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bộc</a:t>
            </a:r>
            <a:r>
              <a:rPr lang="en-US" sz="2400" b="1" dirty="0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400" b="1" dirty="0" err="1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phát</a:t>
            </a:r>
            <a:r>
              <a:rPr lang="en-US" sz="2400" b="1" dirty="0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, </a:t>
            </a:r>
            <a:r>
              <a:rPr lang="en-US" sz="2400" b="1" dirty="0" err="1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bốc</a:t>
            </a:r>
            <a:r>
              <a:rPr lang="en-US" sz="2400" b="1" dirty="0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400" b="1" dirty="0" err="1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đồng</a:t>
            </a:r>
            <a:r>
              <a:rPr lang="en-US" sz="2400" b="1" dirty="0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, </a:t>
            </a:r>
            <a:r>
              <a:rPr lang="en-US" sz="2400" b="1" dirty="0" err="1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làm</a:t>
            </a:r>
            <a:r>
              <a:rPr lang="en-US" sz="2400" b="1" dirty="0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400" b="1" dirty="0" err="1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thơ</a:t>
            </a:r>
            <a:r>
              <a:rPr lang="en-US" sz="2400" b="1" dirty="0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400" b="1" dirty="0" err="1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không</a:t>
            </a:r>
            <a:r>
              <a:rPr lang="en-US" sz="2400" b="1" dirty="0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400" b="1" dirty="0" err="1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cần</a:t>
            </a:r>
            <a:r>
              <a:rPr lang="en-US" sz="2400" b="1" dirty="0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400" b="1" dirty="0" err="1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cố</a:t>
            </a:r>
            <a:r>
              <a:rPr lang="en-US" sz="2400" b="1" dirty="0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gắng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CD32948E-1DCF-FCD4-80A7-CFE22365E585}"/>
              </a:ext>
            </a:extLst>
          </p:cNvPr>
          <p:cNvSpPr txBox="1"/>
          <p:nvPr/>
        </p:nvSpPr>
        <p:spPr>
          <a:xfrm>
            <a:off x="4426772" y="3693641"/>
            <a:ext cx="3810000" cy="193899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400" b="1" dirty="0" err="1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Thơ</a:t>
            </a:r>
            <a:r>
              <a:rPr lang="en-US" sz="2400" b="1" dirty="0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400" b="1" dirty="0" err="1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là</a:t>
            </a:r>
            <a:r>
              <a:rPr lang="en-US" sz="2400" b="1" dirty="0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400" b="1" dirty="0" err="1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vấn</a:t>
            </a:r>
            <a:r>
              <a:rPr lang="en-US" sz="2400" b="1" dirty="0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400" b="1" dirty="0" err="1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đề</a:t>
            </a:r>
            <a:r>
              <a:rPr lang="en-US" sz="2400" b="1" dirty="0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400" b="1" dirty="0" err="1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của</a:t>
            </a:r>
            <a:r>
              <a:rPr lang="en-US" sz="2400" b="1" dirty="0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400" b="1" dirty="0" err="1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những</a:t>
            </a:r>
            <a:r>
              <a:rPr lang="en-US" sz="2400" b="1" dirty="0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400" b="1" dirty="0" err="1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năng</a:t>
            </a:r>
            <a:r>
              <a:rPr lang="en-US" sz="2400" b="1" dirty="0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400" b="1" dirty="0" err="1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khiếu</a:t>
            </a:r>
            <a:r>
              <a:rPr lang="en-US" sz="2400" b="1" dirty="0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400" b="1" dirty="0" err="1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đặc</a:t>
            </a:r>
            <a:r>
              <a:rPr lang="en-US" sz="2400" b="1" dirty="0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400" b="1" dirty="0" err="1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biệt</a:t>
            </a:r>
            <a:r>
              <a:rPr lang="en-US" sz="2400" b="1" dirty="0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400" b="1" dirty="0" err="1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xa</a:t>
            </a:r>
            <a:r>
              <a:rPr lang="en-US" sz="2400" b="1" dirty="0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400" b="1" dirty="0" err="1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lạ</a:t>
            </a:r>
            <a:r>
              <a:rPr lang="en-US" sz="2400" b="1" dirty="0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400" b="1" dirty="0" err="1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với</a:t>
            </a:r>
            <a:r>
              <a:rPr lang="en-US" sz="2400" b="1" dirty="0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400" b="1" dirty="0" err="1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lao</a:t>
            </a:r>
            <a:r>
              <a:rPr lang="en-US" sz="2400" b="1" dirty="0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400" b="1" dirty="0" err="1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động</a:t>
            </a:r>
            <a:r>
              <a:rPr lang="en-US" sz="2400" b="1" dirty="0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400" b="1" dirty="0" err="1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lầm</a:t>
            </a:r>
            <a:r>
              <a:rPr lang="en-US" sz="2400" b="1" dirty="0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400" b="1" dirty="0" err="1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lũi</a:t>
            </a:r>
            <a:r>
              <a:rPr lang="en-US" sz="2400" b="1" dirty="0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400" b="1" dirty="0" err="1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và</a:t>
            </a:r>
            <a:r>
              <a:rPr lang="en-US" sz="2400" b="1" dirty="0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400" b="1" dirty="0" err="1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nỗ</a:t>
            </a:r>
            <a:r>
              <a:rPr lang="en-US" sz="2400" b="1" dirty="0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400" b="1" dirty="0" err="1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lực</a:t>
            </a:r>
            <a:r>
              <a:rPr lang="en-US" sz="2400" b="1" dirty="0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400" b="1" dirty="0" err="1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trau</a:t>
            </a:r>
            <a:r>
              <a:rPr lang="en-US" sz="2400" b="1" dirty="0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400" b="1" dirty="0" err="1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dồi</a:t>
            </a:r>
            <a:r>
              <a:rPr lang="en-US" sz="2400" b="1" dirty="0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400" b="1" dirty="0" err="1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học</a:t>
            </a:r>
            <a:r>
              <a:rPr lang="en-US" sz="2400" b="1" dirty="0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400" b="1" dirty="0" err="1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vấn</a:t>
            </a:r>
            <a:r>
              <a:rPr lang="en-US" sz="2400" b="1" dirty="0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.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3359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/>
      <p:bldP spid="6" grpId="0" animBg="1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024744" cy="60960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Quan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điểm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thái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độ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tác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giả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52578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68580" indent="0" algn="just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*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Quan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điểm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tác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giả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: </a:t>
            </a:r>
          </a:p>
          <a:p>
            <a:pPr algn="just"/>
            <a:r>
              <a:rPr lang="en-US" dirty="0" err="1" smtClean="0">
                <a:latin typeface="Arial" pitchFamily="34" charset="0"/>
                <a:cs typeface="Arial" pitchFamily="34" charset="0"/>
              </a:rPr>
              <a:t>Những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cơn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bốc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đồng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thường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ngắn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ngủi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algn="just"/>
            <a:r>
              <a:rPr lang="en-US" dirty="0" err="1" smtClean="0">
                <a:latin typeface="Arial" pitchFamily="34" charset="0"/>
                <a:cs typeface="Arial" pitchFamily="34" charset="0"/>
              </a:rPr>
              <a:t>Những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câu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thơ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hay,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kì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ngộ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kết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quả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thành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tâm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kiên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trì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chứ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không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phải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may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rủi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dirty="0" err="1" smtClean="0">
                <a:latin typeface="Arial" pitchFamily="34" charset="0"/>
                <a:cs typeface="Arial" pitchFamily="34" charset="0"/>
              </a:rPr>
              <a:t>Làm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thơ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không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phải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đánh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quả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Không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trúng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độc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đắc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suốt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đời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dirty="0" err="1" smtClean="0">
                <a:latin typeface="Arial" pitchFamily="34" charset="0"/>
                <a:cs typeface="Arial" pitchFamily="34" charset="0"/>
              </a:rPr>
              <a:t>Chỉ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những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thơ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chủ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yếu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sống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bằng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vốn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trời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mới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dễ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tàn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lụi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sớm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khi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chín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sớm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68580" indent="0" algn="just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*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Thái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độ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tác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giả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: </a:t>
            </a:r>
          </a:p>
          <a:p>
            <a:pPr algn="just">
              <a:buFontTx/>
              <a:buChar char="-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Ghét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định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kiến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thơ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VN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thường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chín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sớm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nên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tàn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lụi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sớm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Tx/>
              <a:buChar char="-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Ưa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những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thơ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lầm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lũi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lực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điền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trên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cánh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đồng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giấy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đổ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bát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mồ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hôi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lấy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từng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hạt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chữ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7573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024744" cy="60960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dẫn</a:t>
            </a:r>
            <a:r>
              <a:rPr lang="en-US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chứng</a:t>
            </a:r>
            <a:r>
              <a:rPr lang="en-US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tác</a:t>
            </a:r>
            <a:r>
              <a:rPr lang="en-US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giả</a:t>
            </a:r>
            <a:r>
              <a:rPr lang="en-US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đưa</a:t>
            </a:r>
            <a:r>
              <a:rPr lang="en-US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ra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524000"/>
            <a:ext cx="7162800" cy="45720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Tôn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–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xtoi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đã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chữa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đi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chữa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lại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nhiều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lần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cuốn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tiểu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thuyết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“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Chiến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tranh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hòa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bình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”</a:t>
            </a:r>
          </a:p>
          <a:p>
            <a:pPr algn="just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Phlo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– be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cân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nhắc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trên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cân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tiểu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li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như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người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thầy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thuốc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endParaRPr lang="en-US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b="1" dirty="0" err="1">
                <a:latin typeface="Arial" pitchFamily="34" charset="0"/>
                <a:cs typeface="Arial" pitchFamily="34" charset="0"/>
              </a:rPr>
              <a:t>Ông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đưa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những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tấm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gương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nhà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thơ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Lý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Bạch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Xa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– a –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đi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Gớt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, Ta – go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minh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chứng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việc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nhiều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thơ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ở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tuổi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xế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chiều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vẫn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lao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động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miệt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mài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ra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những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mùa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thơ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  <a:p>
            <a:pPr marL="68580" indent="0">
              <a:buNone/>
            </a:pP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7720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7024744" cy="801136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Nhận</a:t>
            </a:r>
            <a:r>
              <a:rPr lang="en-US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định</a:t>
            </a:r>
            <a:r>
              <a:rPr lang="en-US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“</a:t>
            </a:r>
            <a:r>
              <a:rPr lang="en-US" sz="2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bầu</a:t>
            </a:r>
            <a:r>
              <a:rPr lang="en-US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lên</a:t>
            </a:r>
            <a:r>
              <a:rPr lang="en-US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nhà</a:t>
            </a:r>
            <a:r>
              <a:rPr lang="en-US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thơ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”:</a:t>
            </a:r>
            <a:r>
              <a:rPr lang="en-US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endParaRPr lang="en-US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391400" cy="1523999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Theo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nhà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thơ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gốc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Pháp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Gia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–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bét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: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không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có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chức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nhà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thơ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suốt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đời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.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Mỗi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lần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một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bài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thơ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nhà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thơ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phải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ứng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cử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trong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một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cuộc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bầu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khắc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nghiệt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cử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tri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chữ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A person with a beard&#10;&#10;Description automatically generated with medium confidence">
            <a:extLst>
              <a:ext uri="{FF2B5EF4-FFF2-40B4-BE49-F238E27FC236}">
                <a16:creationId xmlns="" xmlns:a16="http://schemas.microsoft.com/office/drawing/2014/main" id="{50F54304-AE0D-6345-21FA-2CA192080B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276600"/>
            <a:ext cx="3337787" cy="311642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52742" y="3276600"/>
            <a:ext cx="3505200" cy="2677656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2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Chữ</a:t>
            </a:r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2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ngôn</a:t>
            </a:r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ngữ</a:t>
            </a:r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nghệ</a:t>
            </a:r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thuật</a:t>
            </a:r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 </a:t>
            </a:r>
            <a:r>
              <a:rPr lang="en-US" sz="2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đậm</a:t>
            </a:r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dấu</a:t>
            </a:r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ấn</a:t>
            </a:r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sáng</a:t>
            </a:r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tác</a:t>
            </a:r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nhà</a:t>
            </a:r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thơ</a:t>
            </a:r>
            <a:r>
              <a:rPr lang="en-US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chữ</a:t>
            </a:r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trong</a:t>
            </a:r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thơ</a:t>
            </a:r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loại</a:t>
            </a:r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ngôn</a:t>
            </a:r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ngữ</a:t>
            </a:r>
            <a:r>
              <a:rPr lang="en-US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đặc</a:t>
            </a:r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thù</a:t>
            </a:r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endParaRPr lang="en-US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4922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49D832B5-452E-F1D4-6847-293ABE52A196}"/>
              </a:ext>
            </a:extLst>
          </p:cNvPr>
          <p:cNvSpPr txBox="1"/>
          <p:nvPr/>
        </p:nvSpPr>
        <p:spPr>
          <a:xfrm>
            <a:off x="830093" y="381000"/>
            <a:ext cx="3513307" cy="83099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defTabSz="914400"/>
            <a:r>
              <a:rPr lang="en-US" sz="4800" b="1" dirty="0" smtClean="0">
                <a:latin typeface="Calibri" pitchFamily="34" charset="0"/>
                <a:cs typeface="Calibri" pitchFamily="34" charset="0"/>
              </a:rPr>
              <a:t>MỤC</a:t>
            </a:r>
            <a:r>
              <a:rPr lang="en-US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4800" b="1" dirty="0">
                <a:latin typeface="Calibri" pitchFamily="34" charset="0"/>
                <a:cs typeface="Calibri" pitchFamily="34" charset="0"/>
              </a:rPr>
              <a:t>TIÊU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502" y="1828800"/>
            <a:ext cx="8229600" cy="4525963"/>
          </a:xfrm>
          <a:solidFill>
            <a:schemeClr val="bg2">
              <a:lumMod val="60000"/>
              <a:lumOff val="40000"/>
            </a:schemeClr>
          </a:solidFill>
        </p:spPr>
        <p:txBody>
          <a:bodyPr>
            <a:normAutofit lnSpcReduction="10000"/>
          </a:bodyPr>
          <a:lstStyle/>
          <a:p>
            <a:pPr algn="just"/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Học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sinh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nhận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biết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nội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dung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luận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đề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luận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điểm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lí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lẽ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bằng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chứng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tiêu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biểu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trong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văn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bản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nghị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luận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bàn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về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một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vấn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đề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văn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học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Học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sinh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phân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quan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niệm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độc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đáo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nhà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thơ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Lê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Đạt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về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yếu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tố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then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chốt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trong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sáng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tạo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thơ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cũng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yếu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tố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nên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khuôn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mặt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riêng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biệt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thơ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so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loại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sáng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tác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ngôn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từ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khác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Học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sinh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nhận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thức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đầy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đủ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hơn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về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lao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động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thơ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về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thơ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49D832B5-452E-F1D4-6847-293ABE52A196}"/>
              </a:ext>
            </a:extLst>
          </p:cNvPr>
          <p:cNvSpPr txBox="1"/>
          <p:nvPr/>
        </p:nvSpPr>
        <p:spPr>
          <a:xfrm>
            <a:off x="685800" y="1211997"/>
            <a:ext cx="30989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sz="3200" b="1" dirty="0" smtClean="0">
                <a:latin typeface="Arial" pitchFamily="34" charset="0"/>
                <a:cs typeface="Arial" pitchFamily="34" charset="0"/>
              </a:rPr>
              <a:t>1.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Về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kiến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thức</a:t>
            </a:r>
            <a:endParaRPr lang="en-US" sz="32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5239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build="p" animBg="1"/>
      <p:bldP spid="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219200"/>
            <a:ext cx="6396317" cy="3508977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marL="68580" indent="0" algn="just">
              <a:buNone/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Theo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tác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giả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nhà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thơ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một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nghề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nghiệp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dễ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Mỗi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lần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một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bài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thơ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thì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nhà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thơ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cần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phải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thông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qua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một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cuộc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bầu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cử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khắc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nghiệt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trong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thơ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cũng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giống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trong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văn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chương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thể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chỉ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hiểu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theo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nghĩa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từ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điển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mà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phải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hiểu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theo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“ý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tại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ngôn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ngoại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”.</a:t>
            </a:r>
          </a:p>
          <a:p>
            <a:pPr algn="just"/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762000" y="1295400"/>
            <a:ext cx="685800" cy="4084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151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7024744" cy="1371600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/>
          <a:p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Luận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về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sự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thống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nhất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mà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khác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biệt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giữa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con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đường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thơ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thước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đo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một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nhà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thơ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chân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chính</a:t>
            </a:r>
            <a:r>
              <a:rPr 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2191966"/>
            <a:ext cx="3429000" cy="2326158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2500"/>
          </a:bodyPr>
          <a:lstStyle/>
          <a:p>
            <a:pPr marL="68580" indent="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“Con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đường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thơ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chính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phận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một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nhà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thơ</a:t>
            </a:r>
            <a:r>
              <a:rPr lang="en-US" dirty="0">
                <a:latin typeface="Arial" pitchFamily="34" charset="0"/>
                <a:cs typeface="Arial" pitchFamily="34" charset="0"/>
              </a:rPr>
              <a:t>”: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cách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nói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thể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hiện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sự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liên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kết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mối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quan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hệ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chặt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chẽ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giữa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nhà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thơ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tác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phẩm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họ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870CB448-1B8A-9567-520F-7FE3C52A8E2A}"/>
              </a:ext>
            </a:extLst>
          </p:cNvPr>
          <p:cNvSpPr txBox="1"/>
          <p:nvPr/>
        </p:nvSpPr>
        <p:spPr>
          <a:xfrm>
            <a:off x="762000" y="2209800"/>
            <a:ext cx="3657600" cy="230832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Theo </a:t>
            </a:r>
            <a:r>
              <a:rPr lang="en-US" sz="2400" dirty="0" err="1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tác</a:t>
            </a:r>
            <a:r>
              <a:rPr lang="en-US" sz="2400" dirty="0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400" dirty="0" err="1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giả</a:t>
            </a:r>
            <a:r>
              <a:rPr lang="en-US" sz="2400" dirty="0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, con </a:t>
            </a:r>
            <a:r>
              <a:rPr lang="en-US" sz="2400" dirty="0" err="1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đường</a:t>
            </a:r>
            <a:r>
              <a:rPr lang="en-US" sz="2400" dirty="0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400" dirty="0" err="1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thơ</a:t>
            </a:r>
            <a:r>
              <a:rPr lang="en-US" sz="2400" dirty="0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400" dirty="0" err="1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gồm</a:t>
            </a:r>
            <a:r>
              <a:rPr lang="en-US" sz="2400" dirty="0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400" dirty="0" err="1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nhiều</a:t>
            </a:r>
            <a:r>
              <a:rPr lang="en-US" sz="2400" dirty="0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con </a:t>
            </a:r>
            <a:r>
              <a:rPr lang="en-US" sz="2400" dirty="0" err="1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đường</a:t>
            </a:r>
            <a:r>
              <a:rPr lang="en-US" sz="2400" dirty="0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400" dirty="0" err="1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riêng</a:t>
            </a:r>
            <a:r>
              <a:rPr lang="en-US" sz="2400" dirty="0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400" dirty="0" err="1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rất</a:t>
            </a:r>
            <a:r>
              <a:rPr lang="en-US" sz="2400" dirty="0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400" dirty="0" err="1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khác</a:t>
            </a:r>
            <a:r>
              <a:rPr lang="en-US" sz="2400" dirty="0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400" dirty="0" err="1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nhau</a:t>
            </a:r>
            <a:r>
              <a:rPr lang="en-US" sz="2400" dirty="0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400" dirty="0" err="1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của</a:t>
            </a:r>
            <a:r>
              <a:rPr lang="en-US" sz="2400" dirty="0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400" dirty="0" err="1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từng</a:t>
            </a:r>
            <a:r>
              <a:rPr lang="en-US" sz="2400" dirty="0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400" dirty="0" err="1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người</a:t>
            </a:r>
            <a:r>
              <a:rPr lang="en-US" sz="2400" dirty="0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. </a:t>
            </a:r>
            <a:r>
              <a:rPr lang="en-US" sz="2400" dirty="0" err="1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Không</a:t>
            </a:r>
            <a:r>
              <a:rPr lang="en-US" sz="2400" dirty="0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400" dirty="0" err="1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có</a:t>
            </a:r>
            <a:r>
              <a:rPr lang="en-US" sz="2400" dirty="0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con </a:t>
            </a:r>
            <a:r>
              <a:rPr lang="en-US" sz="2400" dirty="0" err="1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đường</a:t>
            </a:r>
            <a:r>
              <a:rPr lang="en-US" sz="2400" dirty="0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400" dirty="0" err="1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chung</a:t>
            </a:r>
            <a:r>
              <a:rPr lang="en-US" sz="2400" dirty="0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400" dirty="0" err="1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cho</a:t>
            </a:r>
            <a:r>
              <a:rPr lang="en-US" sz="2400" dirty="0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tất</a:t>
            </a:r>
            <a:r>
              <a:rPr lang="en-US" sz="2400" dirty="0" smtClean="0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cả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: Diagonal Corners Rounded 4">
            <a:extLst>
              <a:ext uri="{FF2B5EF4-FFF2-40B4-BE49-F238E27FC236}">
                <a16:creationId xmlns="" xmlns:a16="http://schemas.microsoft.com/office/drawing/2014/main" id="{D5EDBA10-2E9E-7A59-D1AF-C033ABECEC40}"/>
              </a:ext>
            </a:extLst>
          </p:cNvPr>
          <p:cNvSpPr/>
          <p:nvPr/>
        </p:nvSpPr>
        <p:spPr>
          <a:xfrm>
            <a:off x="838200" y="5105400"/>
            <a:ext cx="7162800" cy="1325148"/>
          </a:xfrm>
          <a:prstGeom prst="round2Diag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i="1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Yu Mincho" panose="02020400000000000000" pitchFamily="18" charset="-128"/>
                <a:cs typeface="Calibri" panose="020F0502020204030204" pitchFamily="34" charset="0"/>
              </a:rPr>
              <a:t>Nhà</a:t>
            </a:r>
            <a:r>
              <a:rPr lang="en-US" sz="2800" b="1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Yu Mincho" panose="02020400000000000000" pitchFamily="18" charset="-128"/>
                <a:cs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Yu Mincho" panose="02020400000000000000" pitchFamily="18" charset="-128"/>
                <a:cs typeface="Calibri" panose="020F0502020204030204" pitchFamily="34" charset="0"/>
              </a:rPr>
              <a:t>thơ</a:t>
            </a:r>
            <a:r>
              <a:rPr lang="en-US" sz="2800" b="1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Yu Mincho" panose="02020400000000000000" pitchFamily="18" charset="-128"/>
                <a:cs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Yu Mincho" panose="02020400000000000000" pitchFamily="18" charset="-128"/>
                <a:cs typeface="Calibri" panose="020F0502020204030204" pitchFamily="34" charset="0"/>
              </a:rPr>
              <a:t>phải</a:t>
            </a:r>
            <a:r>
              <a:rPr lang="en-US" sz="2800" b="1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Yu Mincho" panose="02020400000000000000" pitchFamily="18" charset="-128"/>
                <a:cs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Yu Mincho" panose="02020400000000000000" pitchFamily="18" charset="-128"/>
                <a:cs typeface="Calibri" panose="020F0502020204030204" pitchFamily="34" charset="0"/>
              </a:rPr>
              <a:t>dùi</a:t>
            </a:r>
            <a:r>
              <a:rPr lang="en-US" sz="2800" b="1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Yu Mincho" panose="02020400000000000000" pitchFamily="18" charset="-128"/>
                <a:cs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Yu Mincho" panose="02020400000000000000" pitchFamily="18" charset="-128"/>
                <a:cs typeface="Calibri" panose="020F0502020204030204" pitchFamily="34" charset="0"/>
              </a:rPr>
              <a:t>mài</a:t>
            </a:r>
            <a:r>
              <a:rPr lang="en-US" sz="2800" b="1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Yu Mincho" panose="02020400000000000000" pitchFamily="18" charset="-128"/>
                <a:cs typeface="Calibri" panose="020F0502020204030204" pitchFamily="34" charset="0"/>
              </a:rPr>
              <a:t>, </a:t>
            </a:r>
            <a:r>
              <a:rPr lang="en-US" sz="2800" b="1" i="1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Yu Mincho" panose="02020400000000000000" pitchFamily="18" charset="-128"/>
                <a:cs typeface="Calibri" panose="020F0502020204030204" pitchFamily="34" charset="0"/>
              </a:rPr>
              <a:t>lao</a:t>
            </a:r>
            <a:r>
              <a:rPr lang="en-US" sz="2800" b="1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Yu Mincho" panose="02020400000000000000" pitchFamily="18" charset="-128"/>
                <a:cs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Yu Mincho" panose="02020400000000000000" pitchFamily="18" charset="-128"/>
                <a:cs typeface="Calibri" panose="020F0502020204030204" pitchFamily="34" charset="0"/>
              </a:rPr>
              <a:t>động</a:t>
            </a:r>
            <a:r>
              <a:rPr lang="en-US" sz="2800" b="1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Yu Mincho" panose="02020400000000000000" pitchFamily="18" charset="-128"/>
                <a:cs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Yu Mincho" panose="02020400000000000000" pitchFamily="18" charset="-128"/>
                <a:cs typeface="Calibri" panose="020F0502020204030204" pitchFamily="34" charset="0"/>
              </a:rPr>
              <a:t>chữ</a:t>
            </a:r>
            <a:r>
              <a:rPr lang="en-US" sz="2800" b="1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Yu Mincho" panose="02020400000000000000" pitchFamily="18" charset="-128"/>
                <a:cs typeface="Calibri" panose="020F0502020204030204" pitchFamily="34" charset="0"/>
              </a:rPr>
              <a:t>, </a:t>
            </a:r>
            <a:r>
              <a:rPr lang="en-US" sz="2800" b="1" i="1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Yu Mincho" panose="02020400000000000000" pitchFamily="18" charset="-128"/>
                <a:cs typeface="Calibri" panose="020F0502020204030204" pitchFamily="34" charset="0"/>
              </a:rPr>
              <a:t>biến</a:t>
            </a:r>
            <a:r>
              <a:rPr lang="en-US" sz="2800" b="1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Yu Mincho" panose="02020400000000000000" pitchFamily="18" charset="-128"/>
                <a:cs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Yu Mincho" panose="02020400000000000000" pitchFamily="18" charset="-128"/>
                <a:cs typeface="Calibri" panose="020F0502020204030204" pitchFamily="34" charset="0"/>
              </a:rPr>
              <a:t>ngôn</a:t>
            </a:r>
            <a:r>
              <a:rPr lang="en-US" sz="2800" b="1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Yu Mincho" panose="02020400000000000000" pitchFamily="18" charset="-128"/>
                <a:cs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Yu Mincho" panose="02020400000000000000" pitchFamily="18" charset="-128"/>
                <a:cs typeface="Calibri" panose="020F0502020204030204" pitchFamily="34" charset="0"/>
              </a:rPr>
              <a:t>ngữ</a:t>
            </a:r>
            <a:r>
              <a:rPr lang="en-US" sz="2800" b="1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Yu Mincho" panose="02020400000000000000" pitchFamily="18" charset="-128"/>
                <a:cs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Yu Mincho" panose="02020400000000000000" pitchFamily="18" charset="-128"/>
                <a:cs typeface="Calibri" panose="020F0502020204030204" pitchFamily="34" charset="0"/>
              </a:rPr>
              <a:t>công</a:t>
            </a:r>
            <a:r>
              <a:rPr lang="en-US" sz="2800" b="1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Yu Mincho" panose="02020400000000000000" pitchFamily="18" charset="-128"/>
                <a:cs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Yu Mincho" panose="02020400000000000000" pitchFamily="18" charset="-128"/>
                <a:cs typeface="Calibri" panose="020F0502020204030204" pitchFamily="34" charset="0"/>
              </a:rPr>
              <a:t>cộng</a:t>
            </a:r>
            <a:r>
              <a:rPr lang="en-US" sz="2800" b="1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Yu Mincho" panose="02020400000000000000" pitchFamily="18" charset="-128"/>
                <a:cs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Yu Mincho" panose="02020400000000000000" pitchFamily="18" charset="-128"/>
                <a:cs typeface="Calibri" panose="020F0502020204030204" pitchFamily="34" charset="0"/>
              </a:rPr>
              <a:t>thành</a:t>
            </a:r>
            <a:r>
              <a:rPr lang="en-US" sz="2800" b="1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Yu Mincho" panose="02020400000000000000" pitchFamily="18" charset="-128"/>
                <a:cs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Yu Mincho" panose="02020400000000000000" pitchFamily="18" charset="-128"/>
                <a:cs typeface="Calibri" panose="020F0502020204030204" pitchFamily="34" charset="0"/>
              </a:rPr>
              <a:t>ngôn</a:t>
            </a:r>
            <a:r>
              <a:rPr lang="en-US" sz="2800" b="1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Yu Mincho" panose="02020400000000000000" pitchFamily="18" charset="-128"/>
                <a:cs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Yu Mincho" panose="02020400000000000000" pitchFamily="18" charset="-128"/>
                <a:cs typeface="Calibri" panose="020F0502020204030204" pitchFamily="34" charset="0"/>
              </a:rPr>
              <a:t>ngữ</a:t>
            </a:r>
            <a:r>
              <a:rPr lang="en-US" sz="2800" b="1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Yu Mincho" panose="02020400000000000000" pitchFamily="18" charset="-128"/>
                <a:cs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Yu Mincho" panose="02020400000000000000" pitchFamily="18" charset="-128"/>
                <a:cs typeface="Calibri" panose="020F0502020204030204" pitchFamily="34" charset="0"/>
              </a:rPr>
              <a:t>đặc</a:t>
            </a:r>
            <a:r>
              <a:rPr lang="en-US" sz="2800" b="1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Yu Mincho" panose="02020400000000000000" pitchFamily="18" charset="-128"/>
                <a:cs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Yu Mincho" panose="02020400000000000000" pitchFamily="18" charset="-128"/>
                <a:cs typeface="Calibri" panose="020F0502020204030204" pitchFamily="34" charset="0"/>
              </a:rPr>
              <a:t>sản</a:t>
            </a:r>
            <a:r>
              <a:rPr lang="en-US" sz="2800" b="1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Yu Mincho" panose="02020400000000000000" pitchFamily="18" charset="-128"/>
                <a:cs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Yu Mincho" panose="02020400000000000000" pitchFamily="18" charset="-128"/>
                <a:cs typeface="Calibri" panose="020F0502020204030204" pitchFamily="34" charset="0"/>
              </a:rPr>
              <a:t>độc</a:t>
            </a:r>
            <a:r>
              <a:rPr lang="en-US" sz="2800" b="1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Yu Mincho" panose="02020400000000000000" pitchFamily="18" charset="-128"/>
                <a:cs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Yu Mincho" panose="02020400000000000000" pitchFamily="18" charset="-128"/>
                <a:cs typeface="Calibri" panose="020F0502020204030204" pitchFamily="34" charset="0"/>
              </a:rPr>
              <a:t>nhất</a:t>
            </a:r>
            <a:r>
              <a:rPr lang="en-US" sz="2800" b="1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Yu Mincho" panose="02020400000000000000" pitchFamily="18" charset="-128"/>
                <a:cs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Yu Mincho" panose="02020400000000000000" pitchFamily="18" charset="-128"/>
                <a:cs typeface="Calibri" panose="020F0502020204030204" pitchFamily="34" charset="0"/>
              </a:rPr>
              <a:t>làm</a:t>
            </a:r>
            <a:r>
              <a:rPr lang="en-US" sz="2800" b="1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Yu Mincho" panose="02020400000000000000" pitchFamily="18" charset="-128"/>
                <a:cs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Yu Mincho" panose="02020400000000000000" pitchFamily="18" charset="-128"/>
                <a:cs typeface="Calibri" panose="020F0502020204030204" pitchFamily="34" charset="0"/>
              </a:rPr>
              <a:t>phong</a:t>
            </a:r>
            <a:r>
              <a:rPr lang="en-US" sz="2800" b="1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Yu Mincho" panose="02020400000000000000" pitchFamily="18" charset="-128"/>
                <a:cs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Yu Mincho" panose="02020400000000000000" pitchFamily="18" charset="-128"/>
                <a:cs typeface="Calibri" panose="020F0502020204030204" pitchFamily="34" charset="0"/>
              </a:rPr>
              <a:t>phú</a:t>
            </a:r>
            <a:r>
              <a:rPr lang="en-US" sz="2800" b="1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Yu Mincho" panose="02020400000000000000" pitchFamily="18" charset="-128"/>
                <a:cs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Yu Mincho" panose="02020400000000000000" pitchFamily="18" charset="-128"/>
                <a:cs typeface="Calibri" panose="020F0502020204030204" pitchFamily="34" charset="0"/>
              </a:rPr>
              <a:t>cho</a:t>
            </a:r>
            <a:r>
              <a:rPr lang="en-US" sz="2800" b="1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Yu Mincho" panose="02020400000000000000" pitchFamily="18" charset="-128"/>
                <a:cs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Yu Mincho" panose="02020400000000000000" pitchFamily="18" charset="-128"/>
                <a:cs typeface="Calibri" panose="020F0502020204030204" pitchFamily="34" charset="0"/>
              </a:rPr>
              <a:t>tiếng</a:t>
            </a:r>
            <a:r>
              <a:rPr lang="en-US" sz="2800" b="1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Yu Mincho" panose="02020400000000000000" pitchFamily="18" charset="-128"/>
                <a:cs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Yu Mincho" panose="02020400000000000000" pitchFamily="18" charset="-128"/>
                <a:cs typeface="Calibri" panose="020F0502020204030204" pitchFamily="34" charset="0"/>
              </a:rPr>
              <a:t>mẹ</a:t>
            </a:r>
            <a:r>
              <a:rPr lang="en-US" sz="2800" b="1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Yu Mincho" panose="02020400000000000000" pitchFamily="18" charset="-128"/>
                <a:cs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Yu Mincho" panose="02020400000000000000" pitchFamily="18" charset="-128"/>
                <a:cs typeface="Calibri" panose="020F0502020204030204" pitchFamily="34" charset="0"/>
              </a:rPr>
              <a:t>đẻ</a:t>
            </a:r>
            <a:r>
              <a:rPr lang="en-US" sz="2800" b="1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Yu Mincho" panose="02020400000000000000" pitchFamily="18" charset="-128"/>
                <a:cs typeface="Calibri" panose="020F0502020204030204" pitchFamily="34" charset="0"/>
              </a:rPr>
              <a:t>.</a:t>
            </a:r>
            <a:endParaRPr lang="en-US" sz="2800" b="1" i="1" dirty="0">
              <a:ln w="28575">
                <a:solidFill>
                  <a:sysClr val="windowText" lastClr="000000"/>
                </a:solidFill>
              </a:ln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9719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4" grpId="0" animBg="1"/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urved Up Ribbon 4"/>
          <p:cNvSpPr/>
          <p:nvPr/>
        </p:nvSpPr>
        <p:spPr>
          <a:xfrm>
            <a:off x="2133600" y="533400"/>
            <a:ext cx="4724400" cy="1524000"/>
          </a:xfrm>
          <a:prstGeom prst="ellipseRibbon2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III.TỔNG KẾT </a:t>
            </a:r>
            <a:endParaRPr lang="en-US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Vertical Scroll 5"/>
          <p:cNvSpPr/>
          <p:nvPr/>
        </p:nvSpPr>
        <p:spPr>
          <a:xfrm>
            <a:off x="762000" y="2232496"/>
            <a:ext cx="3581400" cy="4015904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VỀ NỘI DUNG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algn="ctr"/>
            <a:r>
              <a:rPr lang="en-US" sz="2400" dirty="0" err="1">
                <a:latin typeface="Arial" pitchFamily="34" charset="0"/>
                <a:cs typeface="Arial" pitchFamily="34" charset="0"/>
              </a:rPr>
              <a:t>Tiểu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luận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thể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hiện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rõ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quan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niệm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Lê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Đạt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về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nghề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thơ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giúp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soi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sáng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phần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nào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hướng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tìm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tòi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độc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đáo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trong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thơ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ông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endParaRPr lang="en-US" dirty="0"/>
          </a:p>
        </p:txBody>
      </p:sp>
      <p:sp>
        <p:nvSpPr>
          <p:cNvPr id="8" name="Vertical Scroll 7"/>
          <p:cNvSpPr/>
          <p:nvPr/>
        </p:nvSpPr>
        <p:spPr>
          <a:xfrm>
            <a:off x="4343400" y="2232496"/>
            <a:ext cx="4000500" cy="4092104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VỀ NGHỆ THUẬT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285750" indent="-285750" algn="just">
              <a:buFontTx/>
              <a:buChar char="-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Lời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văn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súc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tích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buFontTx/>
              <a:buChar char="-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Cách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trình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bày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luận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điểm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rõ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ràng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buFontTx/>
              <a:buChar char="-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Lối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viết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độc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đáo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vừa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tính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trí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tuệ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vừa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giàu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liên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tưởng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buFontTx/>
              <a:buChar char="-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Câu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văn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nhịp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điệu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tạo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sức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cuốn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hút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285750" indent="-285750" algn="ctr">
              <a:buFontTx/>
              <a:buChar char="-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16909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09600"/>
            <a:ext cx="7024744" cy="722864"/>
          </a:xfrm>
          <a:solidFill>
            <a:schemeClr val="accent3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b="1" dirty="0" err="1" smtClean="0">
                <a:solidFill>
                  <a:schemeClr val="tx1"/>
                </a:solidFill>
              </a:rPr>
              <a:t>Luyện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tập</a:t>
            </a:r>
            <a:r>
              <a:rPr lang="en-US" b="1" dirty="0" smtClean="0">
                <a:solidFill>
                  <a:schemeClr val="tx1"/>
                </a:solidFill>
              </a:rPr>
              <a:t>: </a:t>
            </a:r>
            <a:r>
              <a:rPr lang="en-US" b="1" dirty="0" err="1" smtClean="0">
                <a:solidFill>
                  <a:schemeClr val="tx1"/>
                </a:solidFill>
              </a:rPr>
              <a:t>Viết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kết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nối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đọc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F5029072-1583-5474-A5F2-F565B402BA50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043492" y="2323652"/>
            <a:ext cx="6777317" cy="7546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Yu Mincho" panose="02020400000000000000" pitchFamily="18" charset="-128"/>
                <a:cs typeface="Calibri" panose="020F0502020204030204" pitchFamily="34" charset="0"/>
              </a:rPr>
              <a:t> </a:t>
            </a:r>
            <a:endParaRPr lang="en-US" sz="4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Cloud Callout 4"/>
          <p:cNvSpPr/>
          <p:nvPr/>
        </p:nvSpPr>
        <p:spPr>
          <a:xfrm>
            <a:off x="1600200" y="1447800"/>
            <a:ext cx="5486399" cy="46482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i="1" dirty="0" err="1" smtClean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Viết</a:t>
            </a:r>
            <a:r>
              <a:rPr lang="en-US" sz="2800" i="1" dirty="0" smtClean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đoạn</a:t>
            </a:r>
            <a:r>
              <a:rPr lang="en-US" sz="2800" i="1" dirty="0" smtClean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văn</a:t>
            </a:r>
            <a:r>
              <a:rPr lang="en-US" sz="2800" i="1" dirty="0" smtClean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(</a:t>
            </a:r>
            <a:r>
              <a:rPr lang="en-US" sz="2800" i="1" dirty="0" err="1" smtClean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khoảng</a:t>
            </a:r>
            <a:r>
              <a:rPr lang="en-US" sz="2800" i="1" dirty="0" smtClean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150 </a:t>
            </a:r>
            <a:r>
              <a:rPr lang="en-US" sz="2800" i="1" dirty="0" err="1" smtClean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chữ</a:t>
            </a:r>
            <a:r>
              <a:rPr lang="en-US" sz="2800" i="1" dirty="0" smtClean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) </a:t>
            </a:r>
            <a:r>
              <a:rPr lang="en-US" sz="2800" i="1" dirty="0" err="1" smtClean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nêu</a:t>
            </a:r>
            <a:r>
              <a:rPr lang="en-US" sz="2800" i="1" dirty="0" smtClean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suy</a:t>
            </a:r>
            <a:r>
              <a:rPr lang="en-US" sz="2800" i="1" dirty="0" smtClean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nghĩ</a:t>
            </a:r>
            <a:r>
              <a:rPr lang="en-US" sz="2800" i="1" dirty="0" smtClean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về</a:t>
            </a:r>
            <a:r>
              <a:rPr lang="en-US" sz="2800" i="1" dirty="0" smtClean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một</a:t>
            </a:r>
            <a:r>
              <a:rPr lang="en-US" sz="2800" i="1" dirty="0" smtClean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nhận</a:t>
            </a:r>
            <a:r>
              <a:rPr lang="en-US" sz="2800" i="1" dirty="0" smtClean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định</a:t>
            </a:r>
            <a:r>
              <a:rPr lang="en-US" sz="2800" i="1" dirty="0" smtClean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mà</a:t>
            </a:r>
            <a:r>
              <a:rPr lang="en-US" sz="2800" i="1" dirty="0" smtClean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em</a:t>
            </a:r>
            <a:r>
              <a:rPr lang="en-US" sz="2800" i="1" dirty="0" smtClean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cảm</a:t>
            </a:r>
            <a:r>
              <a:rPr lang="en-US" sz="2800" i="1" dirty="0" smtClean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thấy</a:t>
            </a:r>
            <a:r>
              <a:rPr lang="en-US" sz="2800" i="1" dirty="0" smtClean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tâm</a:t>
            </a:r>
            <a:r>
              <a:rPr lang="en-US" sz="2800" i="1" dirty="0" smtClean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đắc</a:t>
            </a:r>
            <a:r>
              <a:rPr lang="en-US" sz="2800" i="1" dirty="0" smtClean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nhất</a:t>
            </a:r>
            <a:r>
              <a:rPr lang="en-US" sz="2800" i="1" dirty="0" smtClean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trong</a:t>
            </a:r>
            <a:r>
              <a:rPr lang="en-US" sz="2800" i="1" dirty="0" smtClean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văn</a:t>
            </a:r>
            <a:r>
              <a:rPr lang="en-US" sz="2800" i="1" dirty="0" smtClean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bản</a:t>
            </a:r>
            <a:r>
              <a:rPr lang="en-US" sz="2800" i="1" dirty="0" smtClean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“</a:t>
            </a:r>
            <a:r>
              <a:rPr lang="en-US" sz="2800" i="1" dirty="0" err="1" smtClean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Chữ</a:t>
            </a:r>
            <a:r>
              <a:rPr lang="en-US" sz="2800" i="1" dirty="0" smtClean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bầu</a:t>
            </a:r>
            <a:r>
              <a:rPr lang="en-US" sz="2800" i="1" dirty="0" smtClean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lên</a:t>
            </a:r>
            <a:r>
              <a:rPr lang="en-US" sz="2800" i="1" dirty="0" smtClean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nhà</a:t>
            </a:r>
            <a:r>
              <a:rPr lang="en-US" sz="2800" i="1" dirty="0" smtClean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thơ</a:t>
            </a:r>
            <a:r>
              <a:rPr lang="en-US" sz="2800" i="1" dirty="0" smtClean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” </a:t>
            </a:r>
            <a:r>
              <a:rPr lang="en-US" sz="2800" i="1" dirty="0" err="1" smtClean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của</a:t>
            </a:r>
            <a:r>
              <a:rPr lang="en-US" sz="2800" i="1" dirty="0" smtClean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Lê</a:t>
            </a:r>
            <a:r>
              <a:rPr lang="en-US" sz="2800" i="1" dirty="0" smtClean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Đạt</a:t>
            </a:r>
            <a:r>
              <a:rPr lang="en-US" sz="2800" i="1" dirty="0" smtClean="0">
                <a:solidFill>
                  <a:schemeClr val="tx1"/>
                </a:solidFill>
                <a:effectLst/>
                <a:latin typeface="Arial" pitchFamily="34" charset="0"/>
                <a:ea typeface="Yu Mincho" panose="02020400000000000000" pitchFamily="18" charset="-128"/>
                <a:cs typeface="Arial" pitchFamily="34" charset="0"/>
              </a:rPr>
              <a:t>.</a:t>
            </a:r>
            <a:endParaRPr lang="en-US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5285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453566"/>
            <a:ext cx="7620000" cy="4947234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68580" indent="0" algn="just">
              <a:buNone/>
            </a:pPr>
            <a:r>
              <a:rPr lang="en-US" sz="2000" dirty="0" err="1">
                <a:latin typeface="Arial" pitchFamily="34" charset="0"/>
                <a:cs typeface="Arial" pitchFamily="34" charset="0"/>
              </a:rPr>
              <a:t>Trong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văn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bản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“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Chư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̃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bầu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lên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nha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̀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thơ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”,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Lê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Đạt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đa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̃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đưa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ra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quan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niệm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: “Con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đường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thơ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chính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là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sô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́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phận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của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một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nha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̀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thơ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”.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Thật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vậy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!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Một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người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nghê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̣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̃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chân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chính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được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đánh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gia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́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không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phải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bởi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những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xưng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mà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người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đời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đặt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cho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họ mà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bởi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chính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những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con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chư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̃ họ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tạo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ra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trên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hành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trình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“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cày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cuốc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trên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cánh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đồng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giấy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”. Con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đường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thơ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gồm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rất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nhiều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con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đường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riêng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khác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nhau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va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̀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sô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́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phận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của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một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nha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̀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thơ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chỉ có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thê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̉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tồn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tại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khi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họ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đi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trên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con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đường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của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riêng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mình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Đê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̉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tạo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được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cái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riêng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ấy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nha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̀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thơ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phải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lao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động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phải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suy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nghi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̃,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phải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băn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khoăn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trăn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trơ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̉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cùng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những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con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chư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̃,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dồn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nén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tâm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huyết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tình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cảm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của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mình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trong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từng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con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chư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̃.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Như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vậy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những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bài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thơ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được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tạo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ra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mới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có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sức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gợi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cảm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mới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khơi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được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ở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bạn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đọc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sư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̣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đồng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cảm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va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̀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đê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̉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lại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những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dấu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ấn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phong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cách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riêng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Một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nha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̀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thơ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có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tồn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tại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lâu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bền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trong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độc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gia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̉ hay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không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phu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̣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thuộc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vào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tinh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thần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trách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nhiệm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ý chí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người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nghê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̣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̃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trên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con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đường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thơ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của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mình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 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54C8E7AE-3728-E2B3-5D74-6E5D9BDB4F10}"/>
              </a:ext>
            </a:extLst>
          </p:cNvPr>
          <p:cNvSpPr txBox="1"/>
          <p:nvPr/>
        </p:nvSpPr>
        <p:spPr>
          <a:xfrm>
            <a:off x="1600200" y="609599"/>
            <a:ext cx="4191000" cy="830997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spAutoFit/>
          </a:bodyPr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b="1" u="sng" dirty="0" err="1">
                <a:effectLst/>
                <a:latin typeface="Calibri" pitchFamily="34" charset="0"/>
                <a:ea typeface="Yu Mincho" panose="02020400000000000000" pitchFamily="18" charset="-128"/>
                <a:cs typeface="Calibri" pitchFamily="34" charset="0"/>
              </a:rPr>
              <a:t>Bài</a:t>
            </a:r>
            <a:r>
              <a:rPr lang="en-US" sz="3200" b="1" u="sng" dirty="0">
                <a:effectLst/>
                <a:latin typeface="Calibri" pitchFamily="34" charset="0"/>
                <a:ea typeface="Yu Mincho" panose="02020400000000000000" pitchFamily="18" charset="-128"/>
                <a:cs typeface="Calibri" pitchFamily="34" charset="0"/>
              </a:rPr>
              <a:t> </a:t>
            </a:r>
            <a:r>
              <a:rPr lang="en-US" sz="3200" b="1" u="sng" dirty="0" err="1">
                <a:effectLst/>
                <a:latin typeface="Calibri" pitchFamily="34" charset="0"/>
                <a:ea typeface="Yu Mincho" panose="02020400000000000000" pitchFamily="18" charset="-128"/>
                <a:cs typeface="Calibri" pitchFamily="34" charset="0"/>
              </a:rPr>
              <a:t>làm</a:t>
            </a:r>
            <a:r>
              <a:rPr lang="en-US" sz="3200" b="1" u="sng" dirty="0">
                <a:effectLst/>
                <a:latin typeface="Calibri" pitchFamily="34" charset="0"/>
                <a:ea typeface="Yu Mincho" panose="02020400000000000000" pitchFamily="18" charset="-128"/>
                <a:cs typeface="Calibri" pitchFamily="34" charset="0"/>
              </a:rPr>
              <a:t> </a:t>
            </a:r>
            <a:r>
              <a:rPr lang="en-US" sz="3200" b="1" u="sng" dirty="0" err="1" smtClean="0">
                <a:latin typeface="Calibri" pitchFamily="34" charset="0"/>
                <a:ea typeface="Yu Mincho" panose="02020400000000000000" pitchFamily="18" charset="-128"/>
                <a:cs typeface="Calibri" pitchFamily="34" charset="0"/>
              </a:rPr>
              <a:t>tham</a:t>
            </a:r>
            <a:r>
              <a:rPr lang="en-US" sz="3200" b="1" u="sng" dirty="0" smtClean="0">
                <a:latin typeface="Calibri" pitchFamily="34" charset="0"/>
                <a:ea typeface="Yu Mincho" panose="02020400000000000000" pitchFamily="18" charset="-128"/>
                <a:cs typeface="Calibri" pitchFamily="34" charset="0"/>
              </a:rPr>
              <a:t> </a:t>
            </a:r>
            <a:r>
              <a:rPr lang="en-US" sz="3200" b="1" u="sng" dirty="0" err="1" smtClean="0">
                <a:latin typeface="Calibri" pitchFamily="34" charset="0"/>
                <a:ea typeface="Yu Mincho" panose="02020400000000000000" pitchFamily="18" charset="-128"/>
                <a:cs typeface="Calibri" pitchFamily="34" charset="0"/>
              </a:rPr>
              <a:t>khảo</a:t>
            </a:r>
            <a:r>
              <a:rPr lang="en-US" sz="3200" b="1" u="sng" dirty="0" smtClean="0">
                <a:latin typeface="Calibri" pitchFamily="34" charset="0"/>
                <a:ea typeface="Yu Mincho" panose="02020400000000000000" pitchFamily="18" charset="-128"/>
                <a:cs typeface="Calibri" pitchFamily="34" charset="0"/>
              </a:rPr>
              <a:t>:</a:t>
            </a:r>
            <a:r>
              <a:rPr lang="en-US" sz="3200" b="1" u="sng" dirty="0" smtClean="0">
                <a:effectLst/>
                <a:latin typeface="Calibri" pitchFamily="34" charset="0"/>
                <a:ea typeface="Yu Mincho" panose="02020400000000000000" pitchFamily="18" charset="-128"/>
                <a:cs typeface="Calibri" pitchFamily="34" charset="0"/>
              </a:rPr>
              <a:t> </a:t>
            </a:r>
            <a:endParaRPr lang="en-US" sz="2800" u="sng" dirty="0">
              <a:effectLst/>
              <a:latin typeface="Calibri" pitchFamily="34" charset="0"/>
              <a:ea typeface="Yu Mincho" panose="02020400000000000000" pitchFamily="18" charset="-128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1516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0"/>
            <a:ext cx="2743200" cy="646664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VẬN DỤNG</a:t>
            </a:r>
            <a:endParaRPr lang="en-US" sz="2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752600"/>
            <a:ext cx="6777317" cy="3508977"/>
          </a:xfrm>
          <a:solidFill>
            <a:schemeClr val="bg2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sz="2800" dirty="0" err="1">
                <a:latin typeface="Arial" pitchFamily="34" charset="0"/>
                <a:cs typeface="Arial" pitchFamily="34" charset="0"/>
              </a:rPr>
              <a:t>Học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sinh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tìm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hiểu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về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một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nhà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thơ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tác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phẩm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tiêu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biểu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Học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sinh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tập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nhà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thơ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sáng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tác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theo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chủ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đề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mái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trường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quê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hương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gia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đình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…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Từ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đó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nêu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một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giải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pháp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để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giữ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gìn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phát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huy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giá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trị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tác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phẩm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văn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học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0126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143000"/>
            <a:ext cx="7315200" cy="4038600"/>
          </a:xfrm>
          <a:solidFill>
            <a:schemeClr val="bg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marL="68580" indent="0">
              <a:buNone/>
            </a:pPr>
            <a:r>
              <a:rPr lang="en-US" sz="2800" dirty="0" err="1">
                <a:latin typeface="Arial" pitchFamily="34" charset="0"/>
                <a:cs typeface="Arial" pitchFamily="34" charset="0"/>
              </a:rPr>
              <a:t>Gợi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ý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một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cách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để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giữ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gìn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phát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huy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giá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trị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tác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phẩm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văn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học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Thường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xuyên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tổ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chức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hoạt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động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tìm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hiểu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về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nhà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thơ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tác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phẩm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thơ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Xây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dựng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thư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viện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thơ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Hưởng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ứng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ngày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đọc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sách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do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nhà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trường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Đoàn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Đội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tổ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chức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nhằm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tuyên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truyền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giá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trị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văn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hóa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đọc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83730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09600"/>
            <a:ext cx="3376110" cy="799064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en-US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Về</a:t>
            </a:r>
            <a:r>
              <a:rPr lang="en-US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kỹ</a:t>
            </a:r>
            <a:r>
              <a:rPr lang="en-US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năng</a:t>
            </a:r>
            <a:endParaRPr lang="en-US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828801"/>
            <a:ext cx="6934200" cy="2209800"/>
          </a:xfrm>
          <a:solidFill>
            <a:schemeClr val="bg2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Học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sinh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vận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dụng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năng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lực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ngôn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ngữ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cảm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thụ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văn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học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đọc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hiểu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văn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bản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nghị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luận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vi-VN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Học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sinh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vận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dụng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năng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lực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viết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thực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hành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viết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đoạn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văn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kết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nối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đọc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80353" y="3810000"/>
            <a:ext cx="3376110" cy="79906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25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en-US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Về</a:t>
            </a:r>
            <a:r>
              <a:rPr lang="en-US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phẩm</a:t>
            </a:r>
            <a:r>
              <a:rPr lang="en-US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chất</a:t>
            </a:r>
            <a:endParaRPr lang="en-US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990599" y="4724400"/>
            <a:ext cx="6777317" cy="12710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143000" y="4745477"/>
            <a:ext cx="6777317" cy="11049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" indent="0">
              <a:buNone/>
            </a:pP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tình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yêu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đối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thơ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những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giá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trị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thẩm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mĩ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trong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đời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sống</a:t>
            </a:r>
            <a:endParaRPr lang="en-US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9200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  <p:bldP spid="5" grpId="0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3352800" cy="838200"/>
          </a:xfrm>
          <a:solidFill>
            <a:srgbClr val="FFC000"/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KHỞI ĐỘNG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981200"/>
            <a:ext cx="7391400" cy="4495800"/>
          </a:xfrm>
          <a:solidFill>
            <a:schemeClr val="bg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marL="68580" indent="0">
              <a:buNone/>
            </a:pPr>
            <a:r>
              <a:rPr lang="en-US" sz="2800" b="1" dirty="0" err="1">
                <a:latin typeface="Arial" pitchFamily="34" charset="0"/>
                <a:cs typeface="Arial" pitchFamily="34" charset="0"/>
              </a:rPr>
              <a:t>T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rò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chơi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AI NHANH HƠN </a:t>
            </a:r>
          </a:p>
          <a:p>
            <a:pPr algn="just"/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Nội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dung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trò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chơi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: GV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đưa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ra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2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ngữ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liệu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thể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hiện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quan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niệm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khác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nhau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về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nhà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thơ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Nhiệm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vụ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học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sinh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nhận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nội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dung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quan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niệm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đó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bước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đầu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đưa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ra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nhận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xét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về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điểm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giống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khác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nhau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trong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hai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quan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niệm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Cuối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cùng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g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iáo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viên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đặt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câu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hỏi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phát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vấn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  <a:p>
            <a:pPr marL="68580" indent="0">
              <a:buNone/>
            </a:pP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6018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914400"/>
            <a:ext cx="3124200" cy="724936"/>
          </a:xfrm>
          <a:solidFill>
            <a:schemeClr val="tx2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 err="1" smtClean="0"/>
              <a:t>Quan</a:t>
            </a:r>
            <a:r>
              <a:rPr lang="en-US" b="1" dirty="0" smtClean="0"/>
              <a:t> </a:t>
            </a:r>
            <a:r>
              <a:rPr lang="en-US" b="1" dirty="0" err="1" smtClean="0"/>
              <a:t>niệm</a:t>
            </a:r>
            <a:r>
              <a:rPr lang="en-US" b="1" dirty="0" smtClean="0"/>
              <a:t> 1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38357"/>
            <a:ext cx="3429000" cy="3508977"/>
          </a:xfr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pPr marL="68580" indent="0">
              <a:buNone/>
            </a:pPr>
            <a:r>
              <a:rPr lang="en-US" sz="2600" b="1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6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thi</a:t>
            </a:r>
            <a:r>
              <a:rPr lang="en-US" sz="26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sĩ</a:t>
            </a:r>
            <a:r>
              <a:rPr lang="en-US" sz="26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nghĩa</a:t>
            </a:r>
            <a:r>
              <a:rPr lang="en-US" sz="26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6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ru</a:t>
            </a:r>
            <a:r>
              <a:rPr lang="en-US" sz="26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6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gió</a:t>
            </a:r>
            <a:r>
              <a:rPr lang="en-US" sz="26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68580" indent="0">
              <a:buNone/>
            </a:pPr>
            <a:r>
              <a:rPr lang="en-US" sz="2600" b="1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Mơ</a:t>
            </a:r>
            <a:r>
              <a:rPr lang="en-US" sz="26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theo</a:t>
            </a:r>
            <a:r>
              <a:rPr lang="en-US" sz="26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trăng</a:t>
            </a:r>
            <a:r>
              <a:rPr lang="en-US" sz="26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6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vơ</a:t>
            </a:r>
            <a:r>
              <a:rPr lang="en-US" sz="26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vẩn</a:t>
            </a:r>
            <a:r>
              <a:rPr lang="en-US" sz="26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cùng</a:t>
            </a:r>
            <a:r>
              <a:rPr lang="en-US" sz="26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mây</a:t>
            </a:r>
            <a:endParaRPr lang="en-US" sz="2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68580" indent="0">
              <a:buNone/>
            </a:pPr>
            <a:r>
              <a:rPr lang="en-US" sz="2600" b="1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en-US" sz="26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linh</a:t>
            </a:r>
            <a:r>
              <a:rPr lang="en-US" sz="26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hồn</a:t>
            </a:r>
            <a:r>
              <a:rPr lang="en-US" sz="26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ràng</a:t>
            </a:r>
            <a:r>
              <a:rPr lang="en-US" sz="26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buộc</a:t>
            </a:r>
            <a:r>
              <a:rPr lang="en-US" sz="26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bởi</a:t>
            </a:r>
            <a:r>
              <a:rPr lang="en-US" sz="26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muôn</a:t>
            </a:r>
            <a:r>
              <a:rPr lang="en-US" sz="26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dây</a:t>
            </a:r>
            <a:endParaRPr lang="en-US" sz="2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68580" indent="0">
              <a:buNone/>
            </a:pPr>
            <a:r>
              <a:rPr lang="en-US" sz="26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Hay chia </a:t>
            </a:r>
            <a:r>
              <a:rPr lang="en-US" sz="2600" b="1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sẻ</a:t>
            </a:r>
            <a:r>
              <a:rPr lang="en-US" sz="26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bởi</a:t>
            </a:r>
            <a:r>
              <a:rPr lang="en-US" sz="26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muôn</a:t>
            </a:r>
            <a:r>
              <a:rPr lang="en-US" sz="26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tình</a:t>
            </a:r>
            <a:r>
              <a:rPr lang="en-US" sz="26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yêu</a:t>
            </a:r>
            <a:r>
              <a:rPr lang="en-US" sz="26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mến</a:t>
            </a:r>
            <a:endParaRPr lang="en-US" sz="2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68580" indent="0">
              <a:buNone/>
            </a:pPr>
            <a:r>
              <a:rPr lang="en-US" sz="26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(“</a:t>
            </a:r>
            <a:r>
              <a:rPr lang="en-US" sz="2600" b="1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Cảm</a:t>
            </a:r>
            <a:r>
              <a:rPr lang="en-US" sz="26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xúc</a:t>
            </a:r>
            <a:r>
              <a:rPr lang="en-US" sz="26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”, </a:t>
            </a:r>
            <a:r>
              <a:rPr lang="en-US" sz="2600" b="1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Xuân</a:t>
            </a:r>
            <a:r>
              <a:rPr lang="en-US" sz="26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Diệu</a:t>
            </a:r>
            <a:r>
              <a:rPr lang="en-US" sz="26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US" sz="2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68580" indent="0"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648200" y="914400"/>
            <a:ext cx="3124200" cy="724936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vert="horz" lIns="91440" tIns="45720" rIns="91440" bIns="45720" rtlCol="0" anchor="b">
            <a:normAutofit fontScale="9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b="1" dirty="0" err="1" smtClean="0"/>
              <a:t>Quan</a:t>
            </a:r>
            <a:r>
              <a:rPr lang="en-US" b="1" dirty="0" smtClean="0"/>
              <a:t> </a:t>
            </a:r>
            <a:r>
              <a:rPr lang="en-US" b="1" dirty="0" err="1" smtClean="0"/>
              <a:t>niệm</a:t>
            </a:r>
            <a:r>
              <a:rPr lang="en-US" b="1" dirty="0" smtClean="0"/>
              <a:t> 2</a:t>
            </a:r>
            <a:endParaRPr lang="en-US" b="1" dirty="0"/>
          </a:p>
        </p:txBody>
      </p:sp>
      <p:sp>
        <p:nvSpPr>
          <p:cNvPr id="8" name="Rectangle 7"/>
          <p:cNvSpPr/>
          <p:nvPr/>
        </p:nvSpPr>
        <p:spPr>
          <a:xfrm>
            <a:off x="4572000" y="1928629"/>
            <a:ext cx="3886200" cy="341632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 b="1" i="1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>
                <a:latin typeface="Arial" pitchFamily="34" charset="0"/>
                <a:cs typeface="Arial" pitchFamily="34" charset="0"/>
              </a:rPr>
              <a:t>thi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>
                <a:latin typeface="Arial" pitchFamily="34" charset="0"/>
                <a:cs typeface="Arial" pitchFamily="34" charset="0"/>
              </a:rPr>
              <a:t>sĩ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>
                <a:latin typeface="Arial" pitchFamily="34" charset="0"/>
                <a:cs typeface="Arial" pitchFamily="34" charset="0"/>
              </a:rPr>
              <a:t>nghĩa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>
                <a:latin typeface="Arial" pitchFamily="34" charset="0"/>
                <a:cs typeface="Arial" pitchFamily="34" charset="0"/>
              </a:rPr>
              <a:t>hồn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>
                <a:latin typeface="Arial" pitchFamily="34" charset="0"/>
                <a:cs typeface="Arial" pitchFamily="34" charset="0"/>
              </a:rPr>
              <a:t>cao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>
                <a:latin typeface="Arial" pitchFamily="34" charset="0"/>
                <a:cs typeface="Arial" pitchFamily="34" charset="0"/>
              </a:rPr>
              <a:t>khiết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r>
              <a:rPr lang="en-US" sz="2400" b="1" i="1" dirty="0" err="1">
                <a:latin typeface="Arial" pitchFamily="34" charset="0"/>
                <a:cs typeface="Arial" pitchFamily="34" charset="0"/>
              </a:rPr>
              <a:t>Chí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>
                <a:latin typeface="Arial" pitchFamily="34" charset="0"/>
                <a:cs typeface="Arial" pitchFamily="34" charset="0"/>
              </a:rPr>
              <a:t>kiên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>
                <a:latin typeface="Arial" pitchFamily="34" charset="0"/>
                <a:cs typeface="Arial" pitchFamily="34" charset="0"/>
              </a:rPr>
              <a:t>cường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>
                <a:latin typeface="Arial" pitchFamily="34" charset="0"/>
                <a:cs typeface="Arial" pitchFamily="34" charset="0"/>
              </a:rPr>
              <a:t>sứ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>
                <a:latin typeface="Arial" pitchFamily="34" charset="0"/>
                <a:cs typeface="Arial" pitchFamily="34" charset="0"/>
              </a:rPr>
              <a:t>mệnh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>
                <a:latin typeface="Arial" pitchFamily="34" charset="0"/>
                <a:cs typeface="Arial" pitchFamily="34" charset="0"/>
              </a:rPr>
              <a:t>cao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>
                <a:latin typeface="Arial" pitchFamily="34" charset="0"/>
                <a:cs typeface="Arial" pitchFamily="34" charset="0"/>
              </a:rPr>
              <a:t>siêu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r>
              <a:rPr lang="en-US" sz="2400" b="1" i="1" dirty="0" err="1">
                <a:latin typeface="Arial" pitchFamily="34" charset="0"/>
                <a:cs typeface="Arial" pitchFamily="34" charset="0"/>
              </a:rPr>
              <a:t>Ca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>
                <a:latin typeface="Arial" pitchFamily="34" charset="0"/>
                <a:cs typeface="Arial" pitchFamily="34" charset="0"/>
              </a:rPr>
              <a:t>tự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 do, </a:t>
            </a:r>
            <a:r>
              <a:rPr lang="en-US" sz="2400" b="1" i="1" dirty="0" err="1">
                <a:latin typeface="Arial" pitchFamily="34" charset="0"/>
                <a:cs typeface="Arial" pitchFamily="34" charset="0"/>
              </a:rPr>
              <a:t>tiến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>
                <a:latin typeface="Arial" pitchFamily="34" charset="0"/>
                <a:cs typeface="Arial" pitchFamily="34" charset="0"/>
              </a:rPr>
              <a:t>bộ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>
                <a:latin typeface="Arial" pitchFamily="34" charset="0"/>
                <a:cs typeface="Arial" pitchFamily="34" charset="0"/>
              </a:rPr>
              <a:t>với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>
                <a:latin typeface="Arial" pitchFamily="34" charset="0"/>
                <a:cs typeface="Arial" pitchFamily="34" charset="0"/>
              </a:rPr>
              <a:t>tình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>
                <a:latin typeface="Arial" pitchFamily="34" charset="0"/>
                <a:cs typeface="Arial" pitchFamily="34" charset="0"/>
              </a:rPr>
              <a:t>yêu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r>
              <a:rPr lang="en-US" sz="2400" b="1" i="1" dirty="0" err="1">
                <a:latin typeface="Arial" pitchFamily="34" charset="0"/>
                <a:cs typeface="Arial" pitchFamily="34" charset="0"/>
              </a:rPr>
              <a:t>Yêu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>
                <a:latin typeface="Arial" pitchFamily="34" charset="0"/>
                <a:cs typeface="Arial" pitchFamily="34" charset="0"/>
              </a:rPr>
              <a:t>nhân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>
                <a:latin typeface="Arial" pitchFamily="34" charset="0"/>
                <a:cs typeface="Arial" pitchFamily="34" charset="0"/>
              </a:rPr>
              <a:t>loại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i="1" dirty="0" err="1">
                <a:latin typeface="Arial" pitchFamily="34" charset="0"/>
                <a:cs typeface="Arial" pitchFamily="34" charset="0"/>
              </a:rPr>
              <a:t>hòa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>
                <a:latin typeface="Arial" pitchFamily="34" charset="0"/>
                <a:cs typeface="Arial" pitchFamily="34" charset="0"/>
              </a:rPr>
              <a:t>bình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i="1" dirty="0" err="1">
                <a:latin typeface="Arial" pitchFamily="34" charset="0"/>
                <a:cs typeface="Arial" pitchFamily="34" charset="0"/>
              </a:rPr>
              <a:t>công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>
                <a:latin typeface="Arial" pitchFamily="34" charset="0"/>
                <a:cs typeface="Arial" pitchFamily="34" charset="0"/>
              </a:rPr>
              <a:t>lí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.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r>
              <a:rPr lang="en-US" sz="2400" b="1" i="1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2400" b="1" i="1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>
                <a:latin typeface="Arial" pitchFamily="34" charset="0"/>
                <a:cs typeface="Arial" pitchFamily="34" charset="0"/>
              </a:rPr>
              <a:t>thi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>
                <a:latin typeface="Arial" pitchFamily="34" charset="0"/>
                <a:cs typeface="Arial" pitchFamily="34" charset="0"/>
              </a:rPr>
              <a:t>sĩ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i="1" dirty="0" err="1">
                <a:latin typeface="Arial" pitchFamily="34" charset="0"/>
                <a:cs typeface="Arial" pitchFamily="34" charset="0"/>
              </a:rPr>
              <a:t>Sóng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>
                <a:latin typeface="Arial" pitchFamily="34" charset="0"/>
                <a:cs typeface="Arial" pitchFamily="34" charset="0"/>
              </a:rPr>
              <a:t>Hồng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)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153779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4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42204"/>
            <a:ext cx="3124200" cy="724936"/>
          </a:xfrm>
          <a:solidFill>
            <a:schemeClr val="tx2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err="1" smtClean="0"/>
              <a:t>Quan</a:t>
            </a:r>
            <a:r>
              <a:rPr lang="en-US" dirty="0" smtClean="0"/>
              <a:t> </a:t>
            </a:r>
            <a:r>
              <a:rPr lang="en-US" dirty="0" err="1" smtClean="0"/>
              <a:t>niệm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932" y="1447800"/>
            <a:ext cx="3429000" cy="3367681"/>
          </a:xfrm>
          <a:ln>
            <a:solidFill>
              <a:schemeClr val="tx1"/>
            </a:solidFill>
          </a:ln>
        </p:spPr>
        <p:txBody>
          <a:bodyPr>
            <a:normAutofit fontScale="85000" lnSpcReduction="20000"/>
          </a:bodyPr>
          <a:lstStyle/>
          <a:p>
            <a:pPr marL="68580" indent="0" algn="just">
              <a:buNone/>
            </a:pPr>
            <a:r>
              <a:rPr lang="en-US" sz="2600" b="1" i="1" dirty="0">
                <a:latin typeface="Arial" pitchFamily="34" charset="0"/>
                <a:cs typeface="Arial" pitchFamily="34" charset="0"/>
              </a:rPr>
              <a:t>-&gt; </a:t>
            </a:r>
            <a:r>
              <a:rPr lang="en-US" sz="2600" b="1" i="1" dirty="0" err="1">
                <a:latin typeface="Arial" pitchFamily="34" charset="0"/>
                <a:cs typeface="Arial" pitchFamily="34" charset="0"/>
              </a:rPr>
              <a:t>Xuân</a:t>
            </a:r>
            <a:r>
              <a:rPr lang="en-US" sz="26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latin typeface="Arial" pitchFamily="34" charset="0"/>
                <a:cs typeface="Arial" pitchFamily="34" charset="0"/>
              </a:rPr>
              <a:t>Diệu</a:t>
            </a:r>
            <a:r>
              <a:rPr lang="en-US" sz="26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latin typeface="Arial" pitchFamily="34" charset="0"/>
                <a:cs typeface="Arial" pitchFamily="34" charset="0"/>
              </a:rPr>
              <a:t>định</a:t>
            </a:r>
            <a:r>
              <a:rPr lang="en-US" sz="26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latin typeface="Arial" pitchFamily="34" charset="0"/>
                <a:cs typeface="Arial" pitchFamily="34" charset="0"/>
              </a:rPr>
              <a:t>nghĩa</a:t>
            </a:r>
            <a:r>
              <a:rPr lang="en-US" sz="26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latin typeface="Arial" pitchFamily="34" charset="0"/>
                <a:cs typeface="Arial" pitchFamily="34" charset="0"/>
              </a:rPr>
              <a:t>về</a:t>
            </a:r>
            <a:r>
              <a:rPr lang="en-US" sz="26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latin typeface="Arial" pitchFamily="34" charset="0"/>
                <a:cs typeface="Arial" pitchFamily="34" charset="0"/>
              </a:rPr>
              <a:t>thi</a:t>
            </a:r>
            <a:r>
              <a:rPr lang="en-US" sz="26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latin typeface="Arial" pitchFamily="34" charset="0"/>
                <a:cs typeface="Arial" pitchFamily="34" charset="0"/>
              </a:rPr>
              <a:t>sĩ</a:t>
            </a:r>
            <a:r>
              <a:rPr lang="en-US" sz="2600" b="1" i="1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2600" b="1" i="1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6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latin typeface="Arial" pitchFamily="34" charset="0"/>
                <a:cs typeface="Arial" pitchFamily="34" charset="0"/>
              </a:rPr>
              <a:t>người</a:t>
            </a:r>
            <a:r>
              <a:rPr lang="en-US" sz="26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latin typeface="Arial" pitchFamily="34" charset="0"/>
                <a:cs typeface="Arial" pitchFamily="34" charset="0"/>
              </a:rPr>
              <a:t>có</a:t>
            </a:r>
            <a:r>
              <a:rPr lang="en-US" sz="26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latin typeface="Arial" pitchFamily="34" charset="0"/>
                <a:cs typeface="Arial" pitchFamily="34" charset="0"/>
              </a:rPr>
              <a:t>nguồn</a:t>
            </a:r>
            <a:r>
              <a:rPr lang="en-US" sz="26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latin typeface="Arial" pitchFamily="34" charset="0"/>
                <a:cs typeface="Arial" pitchFamily="34" charset="0"/>
              </a:rPr>
              <a:t>cảm</a:t>
            </a:r>
            <a:r>
              <a:rPr lang="en-US" sz="26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latin typeface="Arial" pitchFamily="34" charset="0"/>
                <a:cs typeface="Arial" pitchFamily="34" charset="0"/>
              </a:rPr>
              <a:t>xúc</a:t>
            </a:r>
            <a:r>
              <a:rPr lang="en-US" sz="26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latin typeface="Arial" pitchFamily="34" charset="0"/>
                <a:cs typeface="Arial" pitchFamily="34" charset="0"/>
              </a:rPr>
              <a:t>dạt</a:t>
            </a:r>
            <a:r>
              <a:rPr lang="en-US" sz="26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latin typeface="Arial" pitchFamily="34" charset="0"/>
                <a:cs typeface="Arial" pitchFamily="34" charset="0"/>
              </a:rPr>
              <a:t>dào</a:t>
            </a:r>
            <a:r>
              <a:rPr lang="en-US" sz="2600" b="1" i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1" i="1" dirty="0" err="1">
                <a:latin typeface="Arial" pitchFamily="34" charset="0"/>
                <a:cs typeface="Arial" pitchFamily="34" charset="0"/>
              </a:rPr>
              <a:t>có</a:t>
            </a:r>
            <a:r>
              <a:rPr lang="en-US" sz="26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latin typeface="Arial" pitchFamily="34" charset="0"/>
                <a:cs typeface="Arial" pitchFamily="34" charset="0"/>
              </a:rPr>
              <a:t>sự</a:t>
            </a:r>
            <a:r>
              <a:rPr lang="en-US" sz="26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latin typeface="Arial" pitchFamily="34" charset="0"/>
                <a:cs typeface="Arial" pitchFamily="34" charset="0"/>
              </a:rPr>
              <a:t>nhạy</a:t>
            </a:r>
            <a:r>
              <a:rPr lang="en-US" sz="26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latin typeface="Arial" pitchFamily="34" charset="0"/>
                <a:cs typeface="Arial" pitchFamily="34" charset="0"/>
              </a:rPr>
              <a:t>cảm</a:t>
            </a:r>
            <a:r>
              <a:rPr lang="en-US" sz="2600" b="1" i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1" i="1" dirty="0" err="1">
                <a:latin typeface="Arial" pitchFamily="34" charset="0"/>
                <a:cs typeface="Arial" pitchFamily="34" charset="0"/>
              </a:rPr>
              <a:t>tinh</a:t>
            </a:r>
            <a:r>
              <a:rPr lang="en-US" sz="26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latin typeface="Arial" pitchFamily="34" charset="0"/>
                <a:cs typeface="Arial" pitchFamily="34" charset="0"/>
              </a:rPr>
              <a:t>tế</a:t>
            </a:r>
            <a:r>
              <a:rPr lang="en-US" sz="2600" b="1" i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1" i="1" dirty="0" err="1">
                <a:latin typeface="Arial" pitchFamily="34" charset="0"/>
                <a:cs typeface="Arial" pitchFamily="34" charset="0"/>
              </a:rPr>
              <a:t>hòa</a:t>
            </a:r>
            <a:r>
              <a:rPr lang="en-US" sz="26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latin typeface="Arial" pitchFamily="34" charset="0"/>
                <a:cs typeface="Arial" pitchFamily="34" charset="0"/>
              </a:rPr>
              <a:t>nhập</a:t>
            </a:r>
            <a:r>
              <a:rPr lang="en-US" sz="26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latin typeface="Arial" pitchFamily="34" charset="0"/>
                <a:cs typeface="Arial" pitchFamily="34" charset="0"/>
              </a:rPr>
              <a:t>với</a:t>
            </a:r>
            <a:r>
              <a:rPr lang="en-US" sz="26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latin typeface="Arial" pitchFamily="34" charset="0"/>
                <a:cs typeface="Arial" pitchFamily="34" charset="0"/>
              </a:rPr>
              <a:t>thiên</a:t>
            </a:r>
            <a:r>
              <a:rPr lang="en-US" sz="26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latin typeface="Arial" pitchFamily="34" charset="0"/>
                <a:cs typeface="Arial" pitchFamily="34" charset="0"/>
              </a:rPr>
              <a:t>nhiên</a:t>
            </a:r>
            <a:r>
              <a:rPr lang="en-US" sz="2600" b="1" i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1" i="1" dirty="0" err="1">
                <a:latin typeface="Arial" pitchFamily="34" charset="0"/>
                <a:cs typeface="Arial" pitchFamily="34" charset="0"/>
              </a:rPr>
              <a:t>cuộc</a:t>
            </a:r>
            <a:r>
              <a:rPr lang="en-US" sz="26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latin typeface="Arial" pitchFamily="34" charset="0"/>
                <a:cs typeface="Arial" pitchFamily="34" charset="0"/>
              </a:rPr>
              <a:t>sống</a:t>
            </a:r>
            <a:r>
              <a:rPr lang="en-US" sz="2600" b="1" i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1" i="1" dirty="0" err="1">
                <a:latin typeface="Arial" pitchFamily="34" charset="0"/>
                <a:cs typeface="Arial" pitchFamily="34" charset="0"/>
              </a:rPr>
              <a:t>Tâm</a:t>
            </a:r>
            <a:r>
              <a:rPr lang="en-US" sz="26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latin typeface="Arial" pitchFamily="34" charset="0"/>
                <a:cs typeface="Arial" pitchFamily="34" charset="0"/>
              </a:rPr>
              <a:t>hồn</a:t>
            </a:r>
            <a:r>
              <a:rPr lang="en-US" sz="26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latin typeface="Arial" pitchFamily="34" charset="0"/>
                <a:cs typeface="Arial" pitchFamily="34" charset="0"/>
              </a:rPr>
              <a:t>nhà</a:t>
            </a:r>
            <a:r>
              <a:rPr lang="en-US" sz="26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latin typeface="Arial" pitchFamily="34" charset="0"/>
                <a:cs typeface="Arial" pitchFamily="34" charset="0"/>
              </a:rPr>
              <a:t>thơ</a:t>
            </a:r>
            <a:r>
              <a:rPr lang="en-US" sz="26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latin typeface="Arial" pitchFamily="34" charset="0"/>
                <a:cs typeface="Arial" pitchFamily="34" charset="0"/>
              </a:rPr>
              <a:t>giống</a:t>
            </a:r>
            <a:r>
              <a:rPr lang="en-US" sz="26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latin typeface="Arial" pitchFamily="34" charset="0"/>
                <a:cs typeface="Arial" pitchFamily="34" charset="0"/>
              </a:rPr>
              <a:t>như</a:t>
            </a:r>
            <a:r>
              <a:rPr lang="en-US" sz="26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latin typeface="Arial" pitchFamily="34" charset="0"/>
                <a:cs typeface="Arial" pitchFamily="34" charset="0"/>
              </a:rPr>
              <a:t>dây</a:t>
            </a:r>
            <a:r>
              <a:rPr lang="en-US" sz="26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latin typeface="Arial" pitchFamily="34" charset="0"/>
                <a:cs typeface="Arial" pitchFamily="34" charset="0"/>
              </a:rPr>
              <a:t>đàn</a:t>
            </a:r>
            <a:r>
              <a:rPr lang="en-US" sz="2600" b="1" i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1" i="1" dirty="0" err="1">
                <a:latin typeface="Arial" pitchFamily="34" charset="0"/>
                <a:cs typeface="Arial" pitchFamily="34" charset="0"/>
              </a:rPr>
              <a:t>sẵn</a:t>
            </a:r>
            <a:r>
              <a:rPr lang="en-US" sz="26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latin typeface="Arial" pitchFamily="34" charset="0"/>
                <a:cs typeface="Arial" pitchFamily="34" charset="0"/>
              </a:rPr>
              <a:t>sàng</a:t>
            </a:r>
            <a:r>
              <a:rPr lang="en-US" sz="2600" b="1" i="1" dirty="0">
                <a:latin typeface="Arial" pitchFamily="34" charset="0"/>
                <a:cs typeface="Arial" pitchFamily="34" charset="0"/>
              </a:rPr>
              <a:t> rung </a:t>
            </a:r>
            <a:r>
              <a:rPr lang="en-US" sz="2600" b="1" i="1" dirty="0" err="1">
                <a:latin typeface="Arial" pitchFamily="34" charset="0"/>
                <a:cs typeface="Arial" pitchFamily="34" charset="0"/>
              </a:rPr>
              <a:t>lên</a:t>
            </a:r>
            <a:r>
              <a:rPr lang="en-US" sz="2600" b="1" i="1" dirty="0">
                <a:latin typeface="Arial" pitchFamily="34" charset="0"/>
                <a:cs typeface="Arial" pitchFamily="34" charset="0"/>
              </a:rPr>
              <a:t> rung </a:t>
            </a:r>
            <a:r>
              <a:rPr lang="en-US" sz="2600" b="1" i="1" dirty="0" err="1">
                <a:latin typeface="Arial" pitchFamily="34" charset="0"/>
                <a:cs typeface="Arial" pitchFamily="34" charset="0"/>
              </a:rPr>
              <a:t>lên</a:t>
            </a:r>
            <a:r>
              <a:rPr lang="en-US" sz="26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latin typeface="Arial" pitchFamily="34" charset="0"/>
                <a:cs typeface="Arial" pitchFamily="34" charset="0"/>
              </a:rPr>
              <a:t>những</a:t>
            </a:r>
            <a:r>
              <a:rPr lang="en-US" sz="26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latin typeface="Arial" pitchFamily="34" charset="0"/>
                <a:cs typeface="Arial" pitchFamily="34" charset="0"/>
              </a:rPr>
              <a:t>thanh</a:t>
            </a:r>
            <a:r>
              <a:rPr lang="en-US" sz="26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latin typeface="Arial" pitchFamily="34" charset="0"/>
                <a:cs typeface="Arial" pitchFamily="34" charset="0"/>
              </a:rPr>
              <a:t>âm</a:t>
            </a:r>
            <a:r>
              <a:rPr lang="en-US" sz="26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latin typeface="Arial" pitchFamily="34" charset="0"/>
                <a:cs typeface="Arial" pitchFamily="34" charset="0"/>
              </a:rPr>
              <a:t>trong</a:t>
            </a:r>
            <a:r>
              <a:rPr lang="en-US" sz="26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latin typeface="Arial" pitchFamily="34" charset="0"/>
                <a:cs typeface="Arial" pitchFamily="34" charset="0"/>
              </a:rPr>
              <a:t>trẻo</a:t>
            </a:r>
            <a:r>
              <a:rPr lang="en-US" sz="26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latin typeface="Arial" pitchFamily="34" charset="0"/>
                <a:cs typeface="Arial" pitchFamily="34" charset="0"/>
              </a:rPr>
              <a:t>trước</a:t>
            </a:r>
            <a:r>
              <a:rPr lang="en-US" sz="26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latin typeface="Arial" pitchFamily="34" charset="0"/>
                <a:cs typeface="Arial" pitchFamily="34" charset="0"/>
              </a:rPr>
              <a:t>những</a:t>
            </a:r>
            <a:r>
              <a:rPr lang="en-US" sz="26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latin typeface="Arial" pitchFamily="34" charset="0"/>
                <a:cs typeface="Arial" pitchFamily="34" charset="0"/>
              </a:rPr>
              <a:t>vẻ</a:t>
            </a:r>
            <a:r>
              <a:rPr lang="en-US" sz="26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latin typeface="Arial" pitchFamily="34" charset="0"/>
                <a:cs typeface="Arial" pitchFamily="34" charset="0"/>
              </a:rPr>
              <a:t>đẹp</a:t>
            </a:r>
            <a:r>
              <a:rPr lang="en-US" sz="26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6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latin typeface="Arial" pitchFamily="34" charset="0"/>
                <a:cs typeface="Arial" pitchFamily="34" charset="0"/>
              </a:rPr>
              <a:t>cuộc</a:t>
            </a:r>
            <a:r>
              <a:rPr lang="en-US" sz="26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 err="1">
                <a:latin typeface="Arial" pitchFamily="34" charset="0"/>
                <a:cs typeface="Arial" pitchFamily="34" charset="0"/>
              </a:rPr>
              <a:t>sống</a:t>
            </a:r>
            <a:r>
              <a:rPr lang="en-US" sz="2600" b="1" i="1" dirty="0">
                <a:latin typeface="Arial" pitchFamily="34" charset="0"/>
                <a:cs typeface="Arial" pitchFamily="34" charset="0"/>
              </a:rPr>
              <a:t>.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marL="68580" indent="0" algn="just"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610100" y="457200"/>
            <a:ext cx="3124200" cy="724936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vert="horz" lIns="91440" tIns="45720" rIns="91440" bIns="45720" rtlCol="0" anchor="b">
            <a:normAutofit fontScale="9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 err="1" smtClean="0"/>
              <a:t>Quan</a:t>
            </a:r>
            <a:r>
              <a:rPr lang="en-US" dirty="0" smtClean="0"/>
              <a:t> </a:t>
            </a:r>
            <a:r>
              <a:rPr lang="en-US" dirty="0" err="1" smtClean="0"/>
              <a:t>niệm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609290" y="1399161"/>
            <a:ext cx="3733800" cy="280076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200" b="1" i="1" dirty="0">
                <a:latin typeface="Arial" pitchFamily="34" charset="0"/>
                <a:cs typeface="Arial" pitchFamily="34" charset="0"/>
              </a:rPr>
              <a:t>-&gt; </a:t>
            </a:r>
            <a:r>
              <a:rPr lang="en-US" sz="2200" b="1" i="1" dirty="0" err="1">
                <a:latin typeface="Arial" pitchFamily="34" charset="0"/>
                <a:cs typeface="Arial" pitchFamily="34" charset="0"/>
              </a:rPr>
              <a:t>Sóng</a:t>
            </a:r>
            <a:r>
              <a:rPr lang="en-US" sz="22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i="1" dirty="0" err="1">
                <a:latin typeface="Arial" pitchFamily="34" charset="0"/>
                <a:cs typeface="Arial" pitchFamily="34" charset="0"/>
              </a:rPr>
              <a:t>Hồng</a:t>
            </a:r>
            <a:r>
              <a:rPr lang="en-US" sz="22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i="1" dirty="0" err="1">
                <a:latin typeface="Arial" pitchFamily="34" charset="0"/>
                <a:cs typeface="Arial" pitchFamily="34" charset="0"/>
              </a:rPr>
              <a:t>quan</a:t>
            </a:r>
            <a:r>
              <a:rPr lang="en-US" sz="22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i="1" dirty="0" err="1">
                <a:latin typeface="Arial" pitchFamily="34" charset="0"/>
                <a:cs typeface="Arial" pitchFamily="34" charset="0"/>
              </a:rPr>
              <a:t>niệm</a:t>
            </a:r>
            <a:r>
              <a:rPr lang="en-US" sz="22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i="1" dirty="0" err="1">
                <a:latin typeface="Arial" pitchFamily="34" charset="0"/>
                <a:cs typeface="Arial" pitchFamily="34" charset="0"/>
              </a:rPr>
              <a:t>nhà</a:t>
            </a:r>
            <a:r>
              <a:rPr lang="en-US" sz="22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i="1" dirty="0" err="1">
                <a:latin typeface="Arial" pitchFamily="34" charset="0"/>
                <a:cs typeface="Arial" pitchFamily="34" charset="0"/>
              </a:rPr>
              <a:t>thơ</a:t>
            </a:r>
            <a:r>
              <a:rPr lang="en-US" sz="22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i="1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22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i="1" dirty="0" err="1">
                <a:latin typeface="Arial" pitchFamily="34" charset="0"/>
                <a:cs typeface="Arial" pitchFamily="34" charset="0"/>
              </a:rPr>
              <a:t>thơ</a:t>
            </a:r>
            <a:r>
              <a:rPr lang="en-US" sz="22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i="1" dirty="0" err="1">
                <a:latin typeface="Arial" pitchFamily="34" charset="0"/>
                <a:cs typeface="Arial" pitchFamily="34" charset="0"/>
              </a:rPr>
              <a:t>ca</a:t>
            </a:r>
            <a:r>
              <a:rPr lang="en-US" sz="22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i="1" dirty="0" err="1">
                <a:latin typeface="Arial" pitchFamily="34" charset="0"/>
                <a:cs typeface="Arial" pitchFamily="34" charset="0"/>
              </a:rPr>
              <a:t>nói</a:t>
            </a:r>
            <a:r>
              <a:rPr lang="en-US" sz="22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i="1" dirty="0" err="1">
                <a:latin typeface="Arial" pitchFamily="34" charset="0"/>
                <a:cs typeface="Arial" pitchFamily="34" charset="0"/>
              </a:rPr>
              <a:t>chung</a:t>
            </a:r>
            <a:r>
              <a:rPr lang="en-US" sz="22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i="1" dirty="0" err="1">
                <a:latin typeface="Arial" pitchFamily="34" charset="0"/>
                <a:cs typeface="Arial" pitchFamily="34" charset="0"/>
              </a:rPr>
              <a:t>phải</a:t>
            </a:r>
            <a:r>
              <a:rPr lang="en-US" sz="22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i="1" dirty="0" err="1">
                <a:latin typeface="Arial" pitchFamily="34" charset="0"/>
                <a:cs typeface="Arial" pitchFamily="34" charset="0"/>
              </a:rPr>
              <a:t>có</a:t>
            </a:r>
            <a:r>
              <a:rPr lang="en-US" sz="22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i="1" dirty="0" err="1">
                <a:latin typeface="Arial" pitchFamily="34" charset="0"/>
                <a:cs typeface="Arial" pitchFamily="34" charset="0"/>
              </a:rPr>
              <a:t>sứ</a:t>
            </a:r>
            <a:r>
              <a:rPr lang="en-US" sz="22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i="1" dirty="0" err="1">
                <a:latin typeface="Arial" pitchFamily="34" charset="0"/>
                <a:cs typeface="Arial" pitchFamily="34" charset="0"/>
              </a:rPr>
              <a:t>mệnh</a:t>
            </a:r>
            <a:r>
              <a:rPr lang="en-US" sz="22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i="1" dirty="0" err="1">
                <a:latin typeface="Arial" pitchFamily="34" charset="0"/>
                <a:cs typeface="Arial" pitchFamily="34" charset="0"/>
              </a:rPr>
              <a:t>phản</a:t>
            </a:r>
            <a:r>
              <a:rPr lang="en-US" sz="22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i="1" dirty="0" err="1">
                <a:latin typeface="Arial" pitchFamily="34" charset="0"/>
                <a:cs typeface="Arial" pitchFamily="34" charset="0"/>
              </a:rPr>
              <a:t>ánh</a:t>
            </a:r>
            <a:r>
              <a:rPr lang="en-US" sz="22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i="1" dirty="0" err="1">
                <a:latin typeface="Arial" pitchFamily="34" charset="0"/>
                <a:cs typeface="Arial" pitchFamily="34" charset="0"/>
              </a:rPr>
              <a:t>những</a:t>
            </a:r>
            <a:r>
              <a:rPr lang="en-US" sz="22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i="1" dirty="0" err="1">
                <a:latin typeface="Arial" pitchFamily="34" charset="0"/>
                <a:cs typeface="Arial" pitchFamily="34" charset="0"/>
              </a:rPr>
              <a:t>vấn</a:t>
            </a:r>
            <a:r>
              <a:rPr lang="en-US" sz="22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i="1" dirty="0" err="1">
                <a:latin typeface="Arial" pitchFamily="34" charset="0"/>
                <a:cs typeface="Arial" pitchFamily="34" charset="0"/>
              </a:rPr>
              <a:t>đề</a:t>
            </a:r>
            <a:r>
              <a:rPr lang="en-US" sz="22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i="1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2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i="1" dirty="0" err="1">
                <a:latin typeface="Arial" pitchFamily="34" charset="0"/>
                <a:cs typeface="Arial" pitchFamily="34" charset="0"/>
              </a:rPr>
              <a:t>hiện</a:t>
            </a:r>
            <a:r>
              <a:rPr lang="en-US" sz="22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i="1" dirty="0" err="1">
                <a:latin typeface="Arial" pitchFamily="34" charset="0"/>
                <a:cs typeface="Arial" pitchFamily="34" charset="0"/>
              </a:rPr>
              <a:t>thực</a:t>
            </a:r>
            <a:r>
              <a:rPr lang="en-US" sz="22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i="1" dirty="0" err="1">
                <a:latin typeface="Arial" pitchFamily="34" charset="0"/>
                <a:cs typeface="Arial" pitchFamily="34" charset="0"/>
              </a:rPr>
              <a:t>đời</a:t>
            </a:r>
            <a:r>
              <a:rPr lang="en-US" sz="22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i="1" dirty="0" err="1">
                <a:latin typeface="Arial" pitchFamily="34" charset="0"/>
                <a:cs typeface="Arial" pitchFamily="34" charset="0"/>
              </a:rPr>
              <a:t>sống</a:t>
            </a:r>
            <a:r>
              <a:rPr lang="en-US" sz="2200" b="1" i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200" b="1" i="1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2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i="1" dirty="0" err="1">
                <a:latin typeface="Arial" pitchFamily="34" charset="0"/>
                <a:cs typeface="Arial" pitchFamily="34" charset="0"/>
              </a:rPr>
              <a:t>cách</a:t>
            </a:r>
            <a:r>
              <a:rPr lang="en-US" sz="22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i="1" dirty="0" err="1">
                <a:latin typeface="Arial" pitchFamily="34" charset="0"/>
                <a:cs typeface="Arial" pitchFamily="34" charset="0"/>
              </a:rPr>
              <a:t>mạng</a:t>
            </a:r>
            <a:r>
              <a:rPr lang="en-US" sz="2200" b="1" i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200" b="1" i="1" dirty="0" err="1">
                <a:latin typeface="Arial" pitchFamily="34" charset="0"/>
                <a:cs typeface="Arial" pitchFamily="34" charset="0"/>
              </a:rPr>
              <a:t>ngợi</a:t>
            </a:r>
            <a:r>
              <a:rPr lang="en-US" sz="22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i="1" dirty="0" err="1">
                <a:latin typeface="Arial" pitchFamily="34" charset="0"/>
                <a:cs typeface="Arial" pitchFamily="34" charset="0"/>
              </a:rPr>
              <a:t>ca</a:t>
            </a:r>
            <a:r>
              <a:rPr lang="en-US" sz="22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i="1" dirty="0" err="1">
                <a:latin typeface="Arial" pitchFamily="34" charset="0"/>
                <a:cs typeface="Arial" pitchFamily="34" charset="0"/>
              </a:rPr>
              <a:t>những</a:t>
            </a:r>
            <a:r>
              <a:rPr lang="en-US" sz="22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i="1" dirty="0" err="1">
                <a:latin typeface="Arial" pitchFamily="34" charset="0"/>
                <a:cs typeface="Arial" pitchFamily="34" charset="0"/>
              </a:rPr>
              <a:t>giá</a:t>
            </a:r>
            <a:r>
              <a:rPr lang="en-US" sz="22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i="1" dirty="0" err="1">
                <a:latin typeface="Arial" pitchFamily="34" charset="0"/>
                <a:cs typeface="Arial" pitchFamily="34" charset="0"/>
              </a:rPr>
              <a:t>trị</a:t>
            </a:r>
            <a:r>
              <a:rPr lang="en-US" sz="22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i="1" dirty="0" err="1">
                <a:latin typeface="Arial" pitchFamily="34" charset="0"/>
                <a:cs typeface="Arial" pitchFamily="34" charset="0"/>
              </a:rPr>
              <a:t>nhân</a:t>
            </a:r>
            <a:r>
              <a:rPr lang="en-US" sz="22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i="1" dirty="0" err="1">
                <a:latin typeface="Arial" pitchFamily="34" charset="0"/>
                <a:cs typeface="Arial" pitchFamily="34" charset="0"/>
              </a:rPr>
              <a:t>văn</a:t>
            </a:r>
            <a:r>
              <a:rPr lang="en-US" sz="2200" b="1" i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200" b="1" i="1" dirty="0" err="1">
                <a:latin typeface="Arial" pitchFamily="34" charset="0"/>
                <a:cs typeface="Arial" pitchFamily="34" charset="0"/>
              </a:rPr>
              <a:t>tiến</a:t>
            </a:r>
            <a:r>
              <a:rPr lang="en-US" sz="22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i="1" dirty="0" err="1">
                <a:latin typeface="Arial" pitchFamily="34" charset="0"/>
                <a:cs typeface="Arial" pitchFamily="34" charset="0"/>
              </a:rPr>
              <a:t>bộ</a:t>
            </a:r>
            <a:r>
              <a:rPr lang="en-US" sz="22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i="1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2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i="1" dirty="0" err="1">
                <a:latin typeface="Arial" pitchFamily="34" charset="0"/>
                <a:cs typeface="Arial" pitchFamily="34" charset="0"/>
              </a:rPr>
              <a:t>loài</a:t>
            </a:r>
            <a:r>
              <a:rPr lang="en-US" sz="22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i="1" dirty="0" err="1">
                <a:latin typeface="Arial" pitchFamily="34" charset="0"/>
                <a:cs typeface="Arial" pitchFamily="34" charset="0"/>
              </a:rPr>
              <a:t>người</a:t>
            </a:r>
            <a:r>
              <a:rPr lang="en-US" sz="2200" b="1" i="1" dirty="0">
                <a:latin typeface="Arial" pitchFamily="34" charset="0"/>
                <a:cs typeface="Arial" pitchFamily="34" charset="0"/>
              </a:rPr>
              <a:t>.</a:t>
            </a:r>
            <a:endParaRPr lang="en-US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6364" y="4876800"/>
            <a:ext cx="8001000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    </a:t>
            </a:r>
            <a:r>
              <a:rPr lang="en-US" sz="2400" b="1" i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Hai</a:t>
            </a:r>
            <a:r>
              <a:rPr lang="en-US" sz="2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quan</a:t>
            </a:r>
            <a:r>
              <a:rPr lang="en-US" sz="2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niệm</a:t>
            </a:r>
            <a:r>
              <a:rPr lang="en-US" sz="2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trên</a:t>
            </a:r>
            <a:r>
              <a:rPr lang="en-US" sz="2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đều</a:t>
            </a:r>
            <a:r>
              <a:rPr lang="en-US" sz="2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khẳng</a:t>
            </a:r>
            <a:r>
              <a:rPr lang="en-US" sz="2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định</a:t>
            </a:r>
            <a:r>
              <a:rPr lang="en-US" sz="2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vai</a:t>
            </a:r>
            <a:r>
              <a:rPr lang="en-US" sz="2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trò</a:t>
            </a:r>
            <a:r>
              <a:rPr lang="en-US" sz="2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i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sứ</a:t>
            </a:r>
            <a:r>
              <a:rPr lang="en-US" sz="2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mệnh</a:t>
            </a:r>
            <a:r>
              <a:rPr lang="en-US" sz="2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thi</a:t>
            </a:r>
            <a:r>
              <a:rPr lang="en-US" sz="2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sĩ</a:t>
            </a:r>
            <a:r>
              <a:rPr lang="en-US" sz="2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thơ</a:t>
            </a:r>
            <a:r>
              <a:rPr lang="en-US" sz="2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ca</a:t>
            </a:r>
            <a:r>
              <a:rPr lang="en-US" sz="2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nói</a:t>
            </a:r>
            <a:r>
              <a:rPr lang="en-US" sz="2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chung</a:t>
            </a:r>
            <a:r>
              <a:rPr lang="en-US" sz="2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400" b="1" i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Tuy</a:t>
            </a:r>
            <a:r>
              <a:rPr lang="en-US" sz="2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nhiên</a:t>
            </a:r>
            <a:r>
              <a:rPr lang="en-US" sz="2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mỗi</a:t>
            </a:r>
            <a:r>
              <a:rPr lang="en-US" sz="2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quan</a:t>
            </a:r>
            <a:r>
              <a:rPr lang="en-US" sz="2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niệm</a:t>
            </a:r>
            <a:r>
              <a:rPr lang="en-US" sz="2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lại</a:t>
            </a:r>
            <a:r>
              <a:rPr lang="en-US" sz="2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thể</a:t>
            </a:r>
            <a:r>
              <a:rPr lang="en-US" sz="2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hiện</a:t>
            </a:r>
            <a:r>
              <a:rPr lang="en-US" sz="2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một</a:t>
            </a:r>
            <a:r>
              <a:rPr lang="en-US" sz="2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cách</a:t>
            </a:r>
            <a:r>
              <a:rPr lang="en-US" sz="2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nhìn</a:t>
            </a:r>
            <a:r>
              <a:rPr lang="en-US" sz="2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khác</a:t>
            </a:r>
            <a:r>
              <a:rPr lang="en-US" sz="2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nhau</a:t>
            </a:r>
            <a:r>
              <a:rPr lang="en-US" sz="2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về</a:t>
            </a:r>
            <a:r>
              <a:rPr lang="en-US" sz="2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sứ</a:t>
            </a:r>
            <a:r>
              <a:rPr lang="en-US" sz="2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mệnh</a:t>
            </a:r>
            <a:r>
              <a:rPr lang="en-US" sz="2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nhà</a:t>
            </a:r>
            <a:r>
              <a:rPr lang="en-US" sz="2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thơ</a:t>
            </a:r>
            <a:r>
              <a:rPr lang="en-US" sz="2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en-US" sz="24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044138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4" grpId="0" animBg="1"/>
      <p:bldP spid="5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905000"/>
            <a:ext cx="7024744" cy="1533953"/>
          </a:xfrm>
          <a:solidFill>
            <a:schemeClr val="bg2">
              <a:lumMod val="75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en-US" sz="2800" b="1" i="1" dirty="0" smtClean="0">
                <a:solidFill>
                  <a:schemeClr val="tx1"/>
                </a:solidFill>
              </a:rPr>
              <a:t/>
            </a:r>
            <a:br>
              <a:rPr lang="en-US" sz="2800" b="1" i="1" dirty="0" smtClean="0">
                <a:solidFill>
                  <a:schemeClr val="tx1"/>
                </a:solidFill>
              </a:rPr>
            </a:br>
            <a:r>
              <a:rPr lang="en-US" sz="2800" b="1" i="1" dirty="0">
                <a:solidFill>
                  <a:schemeClr val="tx1"/>
                </a:solidFill>
              </a:rPr>
              <a:t/>
            </a:r>
            <a:br>
              <a:rPr lang="en-US" sz="2800" b="1" i="1" dirty="0">
                <a:solidFill>
                  <a:schemeClr val="tx1"/>
                </a:solidFill>
              </a:rPr>
            </a:br>
            <a:r>
              <a:rPr lang="en-US" sz="2800" b="1" i="1" dirty="0" smtClean="0">
                <a:solidFill>
                  <a:schemeClr val="tx1"/>
                </a:solidFill>
              </a:rPr>
              <a:t/>
            </a:r>
            <a:br>
              <a:rPr lang="en-US" sz="2800" b="1" i="1" dirty="0" smtClean="0">
                <a:solidFill>
                  <a:schemeClr val="tx1"/>
                </a:solidFill>
              </a:rPr>
            </a:br>
            <a:r>
              <a:rPr lang="en-US" sz="2800" b="1" i="1" dirty="0" err="1" smtClean="0">
                <a:solidFill>
                  <a:schemeClr val="tx1"/>
                </a:solidFill>
              </a:rPr>
              <a:t>Em</a:t>
            </a:r>
            <a:r>
              <a:rPr lang="en-US" sz="2800" b="1" i="1" dirty="0" smtClean="0">
                <a:solidFill>
                  <a:schemeClr val="tx1"/>
                </a:solidFill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</a:rPr>
              <a:t>đồng</a:t>
            </a:r>
            <a:r>
              <a:rPr lang="en-US" sz="2800" b="1" i="1" dirty="0">
                <a:solidFill>
                  <a:schemeClr val="tx1"/>
                </a:solidFill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</a:rPr>
              <a:t>tình</a:t>
            </a:r>
            <a:r>
              <a:rPr lang="en-US" sz="2800" b="1" i="1" dirty="0">
                <a:solidFill>
                  <a:schemeClr val="tx1"/>
                </a:solidFill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</a:rPr>
              <a:t>với</a:t>
            </a:r>
            <a:r>
              <a:rPr lang="en-US" sz="2800" b="1" i="1" dirty="0">
                <a:solidFill>
                  <a:schemeClr val="tx1"/>
                </a:solidFill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</a:rPr>
              <a:t>quan</a:t>
            </a:r>
            <a:r>
              <a:rPr lang="en-US" sz="2800" b="1" i="1" dirty="0">
                <a:solidFill>
                  <a:schemeClr val="tx1"/>
                </a:solidFill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</a:rPr>
              <a:t>niệm</a:t>
            </a:r>
            <a:r>
              <a:rPr lang="en-US" sz="2800" b="1" i="1" dirty="0">
                <a:solidFill>
                  <a:schemeClr val="tx1"/>
                </a:solidFill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</a:rPr>
              <a:t>nào</a:t>
            </a:r>
            <a:r>
              <a:rPr lang="en-US" sz="2800" b="1" i="1" dirty="0">
                <a:solidFill>
                  <a:schemeClr val="tx1"/>
                </a:solidFill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</a:rPr>
              <a:t>trong</a:t>
            </a:r>
            <a:r>
              <a:rPr lang="en-US" sz="2800" b="1" i="1" dirty="0">
                <a:solidFill>
                  <a:schemeClr val="tx1"/>
                </a:solidFill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</a:rPr>
              <a:t>hai</a:t>
            </a:r>
            <a:r>
              <a:rPr lang="en-US" sz="2800" b="1" i="1" dirty="0">
                <a:solidFill>
                  <a:schemeClr val="tx1"/>
                </a:solidFill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</a:rPr>
              <a:t>quan</a:t>
            </a:r>
            <a:r>
              <a:rPr lang="en-US" sz="2800" b="1" i="1" dirty="0">
                <a:solidFill>
                  <a:schemeClr val="tx1"/>
                </a:solidFill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</a:rPr>
              <a:t>niệm</a:t>
            </a:r>
            <a:r>
              <a:rPr lang="en-US" sz="2800" b="1" i="1" dirty="0">
                <a:solidFill>
                  <a:schemeClr val="tx1"/>
                </a:solidFill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</a:rPr>
              <a:t>trên</a:t>
            </a:r>
            <a:r>
              <a:rPr lang="en-US" sz="2800" b="1" i="1" dirty="0">
                <a:solidFill>
                  <a:schemeClr val="tx1"/>
                </a:solidFill>
              </a:rPr>
              <a:t>? </a:t>
            </a:r>
            <a:r>
              <a:rPr lang="en-US" sz="2800" b="1" i="1" dirty="0" err="1">
                <a:solidFill>
                  <a:schemeClr val="tx1"/>
                </a:solidFill>
              </a:rPr>
              <a:t>Vì</a:t>
            </a:r>
            <a:r>
              <a:rPr lang="en-US" sz="2800" b="1" i="1" dirty="0">
                <a:solidFill>
                  <a:schemeClr val="tx1"/>
                </a:solidFill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</a:rPr>
              <a:t>sao</a:t>
            </a:r>
            <a:r>
              <a:rPr lang="en-US" sz="2800" b="1" i="1" dirty="0">
                <a:solidFill>
                  <a:schemeClr val="tx1"/>
                </a:solidFill>
              </a:rPr>
              <a:t>? Theo </a:t>
            </a:r>
            <a:r>
              <a:rPr lang="en-US" sz="2800" b="1" i="1" dirty="0" err="1">
                <a:solidFill>
                  <a:schemeClr val="tx1"/>
                </a:solidFill>
              </a:rPr>
              <a:t>em</a:t>
            </a:r>
            <a:r>
              <a:rPr lang="en-US" sz="2800" b="1" i="1" dirty="0">
                <a:solidFill>
                  <a:schemeClr val="tx1"/>
                </a:solidFill>
              </a:rPr>
              <a:t>, </a:t>
            </a:r>
            <a:r>
              <a:rPr lang="en-US" sz="2800" b="1" i="1" dirty="0" err="1">
                <a:solidFill>
                  <a:schemeClr val="tx1"/>
                </a:solidFill>
              </a:rPr>
              <a:t>nhà</a:t>
            </a:r>
            <a:r>
              <a:rPr lang="en-US" sz="2800" b="1" i="1" dirty="0">
                <a:solidFill>
                  <a:schemeClr val="tx1"/>
                </a:solidFill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</a:rPr>
              <a:t>thơ</a:t>
            </a:r>
            <a:r>
              <a:rPr lang="en-US" sz="2800" b="1" i="1" dirty="0">
                <a:solidFill>
                  <a:schemeClr val="tx1"/>
                </a:solidFill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</a:rPr>
              <a:t>phải</a:t>
            </a:r>
            <a:r>
              <a:rPr lang="en-US" sz="2800" b="1" i="1" dirty="0">
                <a:solidFill>
                  <a:schemeClr val="tx1"/>
                </a:solidFill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</a:rPr>
              <a:t>là</a:t>
            </a:r>
            <a:r>
              <a:rPr lang="en-US" sz="2800" b="1" i="1" dirty="0">
                <a:solidFill>
                  <a:schemeClr val="tx1"/>
                </a:solidFill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</a:rPr>
              <a:t>người</a:t>
            </a:r>
            <a:r>
              <a:rPr lang="en-US" sz="2800" b="1" i="1" dirty="0">
                <a:solidFill>
                  <a:schemeClr val="tx1"/>
                </a:solidFill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</a:rPr>
              <a:t>như</a:t>
            </a:r>
            <a:r>
              <a:rPr lang="en-US" sz="2800" b="1" i="1" dirty="0">
                <a:solidFill>
                  <a:schemeClr val="tx1"/>
                </a:solidFill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</a:rPr>
              <a:t>thế</a:t>
            </a:r>
            <a:r>
              <a:rPr lang="en-US" sz="2800" b="1" i="1" dirty="0">
                <a:solidFill>
                  <a:schemeClr val="tx1"/>
                </a:solidFill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</a:rPr>
              <a:t>nào</a:t>
            </a:r>
            <a:r>
              <a:rPr lang="en-US" sz="2800" b="1" i="1" dirty="0">
                <a:solidFill>
                  <a:schemeClr val="tx1"/>
                </a:solidFill>
              </a:rPr>
              <a:t>?</a:t>
            </a:r>
            <a:r>
              <a:rPr lang="en-US" sz="2800" dirty="0">
                <a:solidFill>
                  <a:schemeClr val="tx1"/>
                </a:solidFill>
              </a:rPr>
              <a:t/>
            </a:r>
            <a:br>
              <a:rPr lang="en-US" sz="2800" dirty="0">
                <a:solidFill>
                  <a:schemeClr val="tx1"/>
                </a:solidFill>
              </a:rPr>
            </a:br>
            <a:endParaRPr lang="en-US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5-Point Star 3"/>
          <p:cNvSpPr/>
          <p:nvPr/>
        </p:nvSpPr>
        <p:spPr>
          <a:xfrm>
            <a:off x="1676400" y="762000"/>
            <a:ext cx="914400" cy="914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68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62000"/>
            <a:ext cx="3733800" cy="799064"/>
          </a:xfrm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ĐỌC VĂN BẢN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38200" y="2133600"/>
            <a:ext cx="5257800" cy="990600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600" b="1" dirty="0" smtClean="0">
                <a:solidFill>
                  <a:schemeClr val="tx1"/>
                </a:solidFill>
              </a:rPr>
              <a:t>KHÁM PHÁ VĂN BẢN</a:t>
            </a:r>
            <a:endParaRPr lang="en-US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820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457200"/>
            <a:ext cx="4419600" cy="1410736"/>
          </a:xfrm>
          <a:solidFill>
            <a:schemeClr val="bg2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I. TÌM HIỂU CHUNG</a:t>
            </a:r>
            <a:br>
              <a:rPr lang="en-US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en-US" sz="3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Tác</a:t>
            </a:r>
            <a:r>
              <a:rPr lang="en-US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giả</a:t>
            </a:r>
            <a:r>
              <a:rPr lang="en-US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a. </a:t>
            </a:r>
            <a:r>
              <a:rPr lang="en-US" sz="3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Tiểu</a:t>
            </a:r>
            <a:r>
              <a:rPr lang="en-US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sử</a:t>
            </a:r>
            <a:r>
              <a:rPr lang="en-US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sự</a:t>
            </a:r>
            <a:r>
              <a:rPr lang="en-US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nghiệp</a:t>
            </a:r>
            <a:endParaRPr lang="en-US" sz="3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05000"/>
            <a:ext cx="7924800" cy="3927629"/>
          </a:xfrm>
        </p:spPr>
        <p:txBody>
          <a:bodyPr>
            <a:no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T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ên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thật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Đào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Công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Đạt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, (10/09/1929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–21/04/2008)</a:t>
            </a:r>
          </a:p>
          <a:p>
            <a:r>
              <a:rPr lang="en-US" b="1" dirty="0" err="1">
                <a:latin typeface="Arial" pitchFamily="34" charset="0"/>
                <a:cs typeface="Arial" pitchFamily="34" charset="0"/>
              </a:rPr>
              <a:t>Q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uê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ở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Bắc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Giang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nhưng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sinh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ra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tại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Yên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Bái</a:t>
            </a:r>
            <a:endParaRPr lang="en-US" b="1" dirty="0">
              <a:latin typeface="Arial" pitchFamily="34" charset="0"/>
              <a:cs typeface="Arial" pitchFamily="34" charset="0"/>
            </a:endParaRPr>
          </a:p>
          <a:p>
            <a:r>
              <a:rPr lang="en-US" b="1" dirty="0" err="1">
                <a:latin typeface="Arial" pitchFamily="34" charset="0"/>
                <a:cs typeface="Arial" pitchFamily="34" charset="0"/>
              </a:rPr>
              <a:t>L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à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một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trong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những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nhân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vật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trụ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cột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phong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trào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N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hân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văn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giai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phẩm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b="1" dirty="0" err="1" smtClean="0">
                <a:latin typeface="Arial" pitchFamily="34" charset="0"/>
                <a:cs typeface="Arial" pitchFamily="34" charset="0"/>
              </a:rPr>
              <a:t>Năm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2007,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ông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nhận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Giải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thưởng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nhà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nước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về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Văn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học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nghệ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thuật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b="1" dirty="0" err="1" smtClean="0">
                <a:latin typeface="Arial" pitchFamily="34" charset="0"/>
                <a:cs typeface="Arial" pitchFamily="34" charset="0"/>
              </a:rPr>
              <a:t>Tác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phẩm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chính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: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Bài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thơ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trên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ghế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đá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(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thơ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, in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chung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với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Vĩnh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Mai, 1958),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Cửa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hàng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Lê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Đạt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(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trường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ca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1959,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Bóng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chữ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(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thơ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, 1994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)…</a:t>
            </a:r>
          </a:p>
          <a:p>
            <a:r>
              <a:rPr lang="en-US" b="1" dirty="0" err="1" smtClean="0">
                <a:latin typeface="Arial" pitchFamily="34" charset="0"/>
                <a:cs typeface="Arial" pitchFamily="34" charset="0"/>
              </a:rPr>
              <a:t>Ông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mất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ngày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 21/04/2008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tại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Hà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Nội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68580" indent="0">
              <a:buNone/>
            </a:pP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3113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0</TotalTime>
  <Words>1873</Words>
  <Application>Microsoft Office PowerPoint</Application>
  <PresentationFormat>On-screen Show (4:3)</PresentationFormat>
  <Paragraphs>112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Austin</vt:lpstr>
      <vt:lpstr>Chữ bầu lên nhà thơ (trích) Lê Đạt</vt:lpstr>
      <vt:lpstr>PowerPoint Presentation</vt:lpstr>
      <vt:lpstr>2. Về kỹ năng</vt:lpstr>
      <vt:lpstr>KHỞI ĐỘNG</vt:lpstr>
      <vt:lpstr>Quan niệm 1</vt:lpstr>
      <vt:lpstr>Quan niệm 1</vt:lpstr>
      <vt:lpstr>   Em đồng tình với quan niệm nào trong hai quan niệm trên? Vì sao? Theo em, nhà thơ phải là người như thế nào? </vt:lpstr>
      <vt:lpstr>ĐỌC VĂN BẢN</vt:lpstr>
      <vt:lpstr> I. TÌM HIỂU CHUNG 1. Tác giả a. Tiểu sử, sự nghiệp</vt:lpstr>
      <vt:lpstr>b. Phong cách sáng tác</vt:lpstr>
      <vt:lpstr> 2. Tác phẩm a. Hoàn cảnh sáng tác và xuất xứ  </vt:lpstr>
      <vt:lpstr>b. Bố cục</vt:lpstr>
      <vt:lpstr>II. Đọc hiểu văn bản  1. Những ý kiến được nhà thơ phát biểu ở các diễn đàn khác nhau, xoay quanh đặc thù của lao động thơ, của ngôn từ trong thơ. </vt:lpstr>
      <vt:lpstr>PowerPoint Presentation</vt:lpstr>
      <vt:lpstr>PowerPoint Presentation</vt:lpstr>
      <vt:lpstr>PowerPoint Presentation</vt:lpstr>
      <vt:lpstr>Quan điểm, thái độ của tác giả:</vt:lpstr>
      <vt:lpstr>Các dẫn chứng tác giả đưa ra:</vt:lpstr>
      <vt:lpstr>- Nhận định “chữ bầu lên nhà thơ”: </vt:lpstr>
      <vt:lpstr>PowerPoint Presentation</vt:lpstr>
      <vt:lpstr>3. Luận về sự thống nhất mà khác biệt giữa các con đường thơ và thước đo một nhà thơ chân chính.</vt:lpstr>
      <vt:lpstr>PowerPoint Presentation</vt:lpstr>
      <vt:lpstr>Luyện tập: Viết kết nối đọc</vt:lpstr>
      <vt:lpstr>PowerPoint Presentation</vt:lpstr>
      <vt:lpstr> VẬN DỤNG</vt:lpstr>
      <vt:lpstr>PowerPoint Presentation</vt:lpstr>
    </vt:vector>
  </TitlesOfParts>
  <Company>thuvienhoclieu.com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thuvienhoclieu.com</dc:title>
  <dc:creator>thuvienhoclieu.com</dc:creator>
  <cp:keywords>thuvienhoclieu.com</cp:keywords>
  <dc:description>thuvienhoclieu.com</dc:description>
  <cp:lastModifiedBy/>
  <cp:revision>1</cp:revision>
  <dcterms:created xsi:type="dcterms:W3CDTF">2022-09-05T03:07:23Z</dcterms:created>
  <dcterms:modified xsi:type="dcterms:W3CDTF">2022-09-05T03:07:26Z</dcterms:modified>
</cp:coreProperties>
</file>