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47"/>
  </p:notesMasterIdLst>
  <p:sldIdLst>
    <p:sldId id="334" r:id="rId3"/>
    <p:sldId id="336" r:id="rId4"/>
    <p:sldId id="257" r:id="rId5"/>
    <p:sldId id="335" r:id="rId6"/>
    <p:sldId id="258" r:id="rId7"/>
    <p:sldId id="261" r:id="rId8"/>
    <p:sldId id="264" r:id="rId9"/>
    <p:sldId id="260" r:id="rId10"/>
    <p:sldId id="262" r:id="rId11"/>
    <p:sldId id="296" r:id="rId12"/>
    <p:sldId id="302" r:id="rId13"/>
    <p:sldId id="298" r:id="rId14"/>
    <p:sldId id="337" r:id="rId15"/>
    <p:sldId id="297" r:id="rId16"/>
    <p:sldId id="307" r:id="rId17"/>
    <p:sldId id="338" r:id="rId18"/>
    <p:sldId id="339" r:id="rId19"/>
    <p:sldId id="364" r:id="rId20"/>
    <p:sldId id="365" r:id="rId21"/>
    <p:sldId id="299" r:id="rId22"/>
    <p:sldId id="310" r:id="rId23"/>
    <p:sldId id="342" r:id="rId24"/>
    <p:sldId id="309" r:id="rId25"/>
    <p:sldId id="295" r:id="rId26"/>
    <p:sldId id="343" r:id="rId27"/>
    <p:sldId id="360" r:id="rId28"/>
    <p:sldId id="361" r:id="rId29"/>
    <p:sldId id="362" r:id="rId30"/>
    <p:sldId id="363" r:id="rId31"/>
    <p:sldId id="359" r:id="rId32"/>
    <p:sldId id="344" r:id="rId33"/>
    <p:sldId id="353" r:id="rId34"/>
    <p:sldId id="354" r:id="rId35"/>
    <p:sldId id="355" r:id="rId36"/>
    <p:sldId id="356" r:id="rId37"/>
    <p:sldId id="345" r:id="rId38"/>
    <p:sldId id="357" r:id="rId39"/>
    <p:sldId id="346" r:id="rId40"/>
    <p:sldId id="358" r:id="rId41"/>
    <p:sldId id="351" r:id="rId42"/>
    <p:sldId id="348" r:id="rId43"/>
    <p:sldId id="349" r:id="rId44"/>
    <p:sldId id="286"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2" autoAdjust="0"/>
    <p:restoredTop sz="94660"/>
  </p:normalViewPr>
  <p:slideViewPr>
    <p:cSldViewPr snapToGrid="0">
      <p:cViewPr varScale="1">
        <p:scale>
          <a:sx n="69" d="100"/>
          <a:sy n="69" d="100"/>
        </p:scale>
        <p:origin x="-6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24/07/2022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extLst>
      <p:ext uri="{BB962C8B-B14F-4D97-AF65-F5344CB8AC3E}">
        <p14:creationId xmlns:p14="http://schemas.microsoft.com/office/powerpoint/2010/main" val="407155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5</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7/24/2022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7/24/2022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7/24/2022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7/24/2022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7/24/2022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7/24/2022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0395" y="1517650"/>
            <a:ext cx="8411925" cy="1537970"/>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6: </a:t>
            </a:r>
          </a:p>
          <a:p>
            <a:r>
              <a:rPr lang="en-US" sz="4000" b="1" dirty="0">
                <a:solidFill>
                  <a:srgbClr val="FF0000"/>
                </a:solidFill>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 LIÊN KẾT HÓA HỌC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6281" y="2083653"/>
            <a:ext cx="1946713" cy="1933484"/>
            <a:chOff x="546281" y="2083653"/>
            <a:chExt cx="1946713" cy="1933484"/>
          </a:xfrm>
        </p:grpSpPr>
        <p:grpSp>
          <p:nvGrpSpPr>
            <p:cNvPr id="3" name="Group 2"/>
            <p:cNvGrpSpPr/>
            <p:nvPr/>
          </p:nvGrpSpPr>
          <p:grpSpPr>
            <a:xfrm>
              <a:off x="546281" y="2083653"/>
              <a:ext cx="1946713" cy="1933484"/>
              <a:chOff x="7411117" y="1476024"/>
              <a:chExt cx="1946713" cy="1933484"/>
            </a:xfrm>
          </p:grpSpPr>
          <p:grpSp>
            <p:nvGrpSpPr>
              <p:cNvPr id="6" name="Group 5"/>
              <p:cNvGrpSpPr/>
              <p:nvPr/>
            </p:nvGrpSpPr>
            <p:grpSpPr>
              <a:xfrm>
                <a:off x="7632316" y="1476024"/>
                <a:ext cx="1511581" cy="1743158"/>
                <a:chOff x="5411388" y="3305589"/>
                <a:chExt cx="1511581" cy="1743158"/>
              </a:xfrm>
            </p:grpSpPr>
            <p:grpSp>
              <p:nvGrpSpPr>
                <p:cNvPr id="14" name="Group 13"/>
                <p:cNvGrpSpPr/>
                <p:nvPr/>
              </p:nvGrpSpPr>
              <p:grpSpPr>
                <a:xfrm>
                  <a:off x="5411388" y="3718379"/>
                  <a:ext cx="1361559" cy="1330368"/>
                  <a:chOff x="3188509" y="2250955"/>
                  <a:chExt cx="1361559" cy="1330368"/>
                </a:xfrm>
              </p:grpSpPr>
              <p:sp>
                <p:nvSpPr>
                  <p:cNvPr id="17" name="Flowchart: Connector 1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p:cNvGrpSpPr/>
          <p:nvPr/>
        </p:nvGrpSpPr>
        <p:grpSpPr>
          <a:xfrm>
            <a:off x="2849923" y="2134130"/>
            <a:ext cx="2019109" cy="2002802"/>
            <a:chOff x="2930086" y="520846"/>
            <a:chExt cx="2019109" cy="2002802"/>
          </a:xfrm>
        </p:grpSpPr>
        <p:grpSp>
          <p:nvGrpSpPr>
            <p:cNvPr id="26" name="Group 25"/>
            <p:cNvGrpSpPr/>
            <p:nvPr/>
          </p:nvGrpSpPr>
          <p:grpSpPr>
            <a:xfrm>
              <a:off x="2971891" y="520846"/>
              <a:ext cx="1946713" cy="1933567"/>
              <a:chOff x="7411118" y="1488255"/>
              <a:chExt cx="1946713" cy="1933567"/>
            </a:xfrm>
          </p:grpSpPr>
          <p:grpSp>
            <p:nvGrpSpPr>
              <p:cNvPr id="35" name="Group 34"/>
              <p:cNvGrpSpPr/>
              <p:nvPr/>
            </p:nvGrpSpPr>
            <p:grpSpPr>
              <a:xfrm>
                <a:off x="7632316" y="1488255"/>
                <a:ext cx="1511581" cy="1730927"/>
                <a:chOff x="5411388" y="3317820"/>
                <a:chExt cx="1511581" cy="1730927"/>
              </a:xfrm>
            </p:grpSpPr>
            <p:grpSp>
              <p:nvGrpSpPr>
                <p:cNvPr id="43" name="Group 42"/>
                <p:cNvGrpSpPr/>
                <p:nvPr/>
              </p:nvGrpSpPr>
              <p:grpSpPr>
                <a:xfrm>
                  <a:off x="5411388" y="3718379"/>
                  <a:ext cx="1361559" cy="1330368"/>
                  <a:chOff x="3188509" y="2250955"/>
                  <a:chExt cx="1361559" cy="1330368"/>
                </a:xfrm>
              </p:grpSpPr>
              <p:sp>
                <p:nvSpPr>
                  <p:cNvPr id="46" name="Flowchart: Connector 45"/>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p:cNvGrpSpPr/>
          <p:nvPr/>
        </p:nvGrpSpPr>
        <p:grpSpPr>
          <a:xfrm>
            <a:off x="8900136" y="2076163"/>
            <a:ext cx="2657548" cy="2002802"/>
            <a:chOff x="5762555" y="3201622"/>
            <a:chExt cx="2657548" cy="2002802"/>
          </a:xfrm>
        </p:grpSpPr>
        <p:grpSp>
          <p:nvGrpSpPr>
            <p:cNvPr id="51" name="Group 50"/>
            <p:cNvGrpSpPr/>
            <p:nvPr/>
          </p:nvGrpSpPr>
          <p:grpSpPr>
            <a:xfrm>
              <a:off x="5906420" y="3201622"/>
              <a:ext cx="2019109" cy="2002802"/>
              <a:chOff x="5906420" y="3201622"/>
              <a:chExt cx="2019109" cy="2002802"/>
            </a:xfrm>
          </p:grpSpPr>
          <p:grpSp>
            <p:nvGrpSpPr>
              <p:cNvPr id="55" name="Group 54"/>
              <p:cNvGrpSpPr/>
              <p:nvPr/>
            </p:nvGrpSpPr>
            <p:grpSpPr>
              <a:xfrm>
                <a:off x="5906420" y="3201622"/>
                <a:ext cx="2019109" cy="2002802"/>
                <a:chOff x="2930086" y="520846"/>
                <a:chExt cx="2019109" cy="2002802"/>
              </a:xfrm>
            </p:grpSpPr>
            <p:grpSp>
              <p:nvGrpSpPr>
                <p:cNvPr id="57" name="Group 56"/>
                <p:cNvGrpSpPr/>
                <p:nvPr/>
              </p:nvGrpSpPr>
              <p:grpSpPr>
                <a:xfrm>
                  <a:off x="2971891" y="520846"/>
                  <a:ext cx="1946713" cy="1933567"/>
                  <a:chOff x="7411118" y="1488255"/>
                  <a:chExt cx="1946713" cy="1933567"/>
                </a:xfrm>
              </p:grpSpPr>
              <p:grpSp>
                <p:nvGrpSpPr>
                  <p:cNvPr id="66" name="Group 65"/>
                  <p:cNvGrpSpPr/>
                  <p:nvPr/>
                </p:nvGrpSpPr>
                <p:grpSpPr>
                  <a:xfrm>
                    <a:off x="7632316" y="1488255"/>
                    <a:ext cx="1511581" cy="1730927"/>
                    <a:chOff x="5411388" y="3317820"/>
                    <a:chExt cx="1511581" cy="1730927"/>
                  </a:xfrm>
                </p:grpSpPr>
                <p:grpSp>
                  <p:nvGrpSpPr>
                    <p:cNvPr id="74" name="Group 73"/>
                    <p:cNvGrpSpPr/>
                    <p:nvPr/>
                  </p:nvGrpSpPr>
                  <p:grpSpPr>
                    <a:xfrm>
                      <a:off x="5411388" y="3718379"/>
                      <a:ext cx="1361559" cy="1330368"/>
                      <a:chOff x="3188509" y="2250955"/>
                      <a:chExt cx="1361559" cy="1330368"/>
                    </a:xfrm>
                  </p:grpSpPr>
                  <p:sp>
                    <p:nvSpPr>
                      <p:cNvPr id="77" name="Flowchart: Connector 7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p:cNvCxnSpPr>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p:cNvGrpSpPr/>
          <p:nvPr/>
        </p:nvGrpSpPr>
        <p:grpSpPr>
          <a:xfrm>
            <a:off x="6475520" y="2134130"/>
            <a:ext cx="2264715" cy="1833383"/>
            <a:chOff x="6475520" y="2134130"/>
            <a:chExt cx="2264715" cy="1833383"/>
          </a:xfrm>
        </p:grpSpPr>
        <p:sp>
          <p:nvSpPr>
            <p:cNvPr id="85" name="Flowchart: Connector 84"/>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p:cNvGrpSpPr/>
            <p:nvPr/>
          </p:nvGrpSpPr>
          <p:grpSpPr>
            <a:xfrm>
              <a:off x="6475520" y="2134130"/>
              <a:ext cx="2264715" cy="1833383"/>
              <a:chOff x="6475520" y="2134130"/>
              <a:chExt cx="2264715" cy="1833383"/>
            </a:xfrm>
          </p:grpSpPr>
          <p:grpSp>
            <p:nvGrpSpPr>
              <p:cNvPr id="87" name="Group 86"/>
              <p:cNvGrpSpPr/>
              <p:nvPr/>
            </p:nvGrpSpPr>
            <p:grpSpPr>
              <a:xfrm>
                <a:off x="6475520" y="2134130"/>
                <a:ext cx="2264715" cy="1833383"/>
                <a:chOff x="6930442" y="4004013"/>
                <a:chExt cx="2264715" cy="1833383"/>
              </a:xfrm>
            </p:grpSpPr>
            <p:grpSp>
              <p:nvGrpSpPr>
                <p:cNvPr id="89" name="Group 88"/>
                <p:cNvGrpSpPr/>
                <p:nvPr/>
              </p:nvGrpSpPr>
              <p:grpSpPr>
                <a:xfrm>
                  <a:off x="6930442" y="4073450"/>
                  <a:ext cx="1895547" cy="1763946"/>
                  <a:chOff x="6930442" y="4073450"/>
                  <a:chExt cx="1895547" cy="1763946"/>
                </a:xfrm>
              </p:grpSpPr>
              <p:grpSp>
                <p:nvGrpSpPr>
                  <p:cNvPr id="91" name="Group 90"/>
                  <p:cNvGrpSpPr/>
                  <p:nvPr/>
                </p:nvGrpSpPr>
                <p:grpSpPr>
                  <a:xfrm>
                    <a:off x="7144248" y="4179598"/>
                    <a:ext cx="1569103" cy="1550865"/>
                    <a:chOff x="7614447" y="1668317"/>
                    <a:chExt cx="1569103" cy="1550865"/>
                  </a:xfrm>
                </p:grpSpPr>
                <p:grpSp>
                  <p:nvGrpSpPr>
                    <p:cNvPr id="94" name="Group 93"/>
                    <p:cNvGrpSpPr/>
                    <p:nvPr/>
                  </p:nvGrpSpPr>
                  <p:grpSpPr>
                    <a:xfrm>
                      <a:off x="7632316" y="1703378"/>
                      <a:ext cx="1511581" cy="1515804"/>
                      <a:chOff x="5411388" y="3532943"/>
                      <a:chExt cx="1511581" cy="1515804"/>
                    </a:xfrm>
                  </p:grpSpPr>
                  <p:grpSp>
                    <p:nvGrpSpPr>
                      <p:cNvPr id="101" name="Group 100"/>
                      <p:cNvGrpSpPr/>
                      <p:nvPr/>
                    </p:nvGrpSpPr>
                    <p:grpSpPr>
                      <a:xfrm>
                        <a:off x="5411388" y="3718379"/>
                        <a:ext cx="1361559" cy="1330368"/>
                        <a:chOff x="3188509" y="2250955"/>
                        <a:chExt cx="1361559" cy="1330368"/>
                      </a:xfrm>
                    </p:grpSpPr>
                    <p:sp>
                      <p:nvSpPr>
                        <p:cNvPr id="103" name="Flowchart: Connector 102"/>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p:cNvGrpSpPr/>
          <p:nvPr/>
        </p:nvGrpSpPr>
        <p:grpSpPr>
          <a:xfrm>
            <a:off x="813464" y="578428"/>
            <a:ext cx="10694780" cy="1002535"/>
            <a:chOff x="182459" y="198839"/>
            <a:chExt cx="10694780" cy="1002535"/>
          </a:xfrm>
        </p:grpSpPr>
        <p:sp>
          <p:nvSpPr>
            <p:cNvPr id="108"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en-US" sz="2800" dirty="0">
                  <a:solidFill>
                    <a:schemeClr val="tx1"/>
                  </a:solidFill>
                  <a:ea typeface="汉标中黑体" panose="02010601030101010101" charset="-122"/>
                  <a:cs typeface="Times New Roman" panose="02020603050405020304" pitchFamily="18" charset="0"/>
                </a:rPr>
                <a:t>Quan sát hình 6.2, </a:t>
              </a:r>
              <a:r>
                <a:rPr lang="en-US" altLang="vi-VN" sz="2800" dirty="0">
                  <a:solidFill>
                    <a:schemeClr val="tx1"/>
                  </a:solidFill>
                  <a:ea typeface="汉标中黑体" panose="02010601030101010101" charset="-122"/>
                  <a:cs typeface="Times New Roman" panose="02020603050405020304" pitchFamily="18" charset="0"/>
                </a:rPr>
                <a:t>xem video sự hình thành liên kết trong phân tử NaCl.</a:t>
              </a:r>
            </a:p>
          </p:txBody>
        </p:sp>
        <p:pic>
          <p:nvPicPr>
            <p:cNvPr id="109" name="Picture 108"/>
            <p:cNvPicPr>
              <a:picLocks noChangeAspect="1"/>
            </p:cNvPicPr>
            <p:nvPr/>
          </p:nvPicPr>
          <p:blipFill>
            <a:blip r:embed="rId2"/>
            <a:stretch>
              <a:fillRect/>
            </a:stretch>
          </p:blipFill>
          <p:spPr>
            <a:xfrm>
              <a:off x="182459" y="198839"/>
              <a:ext cx="1002535" cy="10025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751155"/>
              <a:ext cx="11224733" cy="290509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en-US" altLang="vi-VN" sz="3200" dirty="0">
                <a:solidFill>
                  <a:srgbClr val="666668"/>
                </a:solidFill>
                <a:effectLst/>
                <a:ea typeface="Times New Roman" panose="02020603050405020304" pitchFamily="18" charset="0"/>
              </a:endParaRPr>
            </a:p>
            <a:p>
              <a:pPr marL="88900">
                <a:lnSpc>
                  <a:spcPct val="139000"/>
                </a:lnSpc>
                <a:spcBef>
                  <a:spcPts val="600"/>
                </a:spcBef>
                <a:spcAft>
                  <a:spcPts val="400"/>
                </a:spcAft>
              </a:pPr>
              <a:endParaRPr lang="en-US" alt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076637"/>
              <a:ext cx="11224734" cy="377954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 Nguyên tử nhường e trở thành ion dương, nguyên tử nhận e trở thành ion âm. Điện tích của ion được viết ở phía trên, bên phải của kí hiệu hóa học.</a:t>
              </a:r>
            </a:p>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+VD: Na</a:t>
              </a:r>
              <a:r>
                <a:rPr lang="en-US" altLang="vi-VN" sz="3200" baseline="30000" dirty="0">
                  <a:solidFill>
                    <a:srgbClr val="666668"/>
                  </a:solidFill>
                  <a:effectLst/>
                  <a:ea typeface="Times New Roman" panose="02020603050405020304" pitchFamily="18" charset="0"/>
                  <a:sym typeface="+mn-ea"/>
                </a:rPr>
                <a:t>+ </a:t>
              </a:r>
              <a:endParaRPr lang="en-US" altLang="vi-VN" sz="3200" baseline="-25000" dirty="0">
                <a:solidFill>
                  <a:srgbClr val="666668"/>
                </a:solidFill>
                <a:effectLst/>
                <a:ea typeface="Times New Roman" panose="02020603050405020304" pitchFamily="18" charset="0"/>
                <a:sym typeface="+mn-ea"/>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598" y="4927311"/>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548321"/>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5"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74"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p:cNvCxnSpPr>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p:cNvGrpSpPr/>
          <p:nvPr/>
        </p:nvGrpSpPr>
        <p:grpSpPr>
          <a:xfrm>
            <a:off x="3186994" y="492186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p:cNvGrpSpPr/>
          <p:nvPr/>
        </p:nvGrpSpPr>
        <p:grpSpPr>
          <a:xfrm>
            <a:off x="5111086" y="493163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3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p:cNvCxnSpPr>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55975" y="257810"/>
            <a:ext cx="6641465" cy="1768475"/>
          </a:xfrm>
          <a:prstGeom prst="rect">
            <a:avLst/>
          </a:prstGeom>
          <a:noFill/>
          <a:ln w="9525">
            <a:noFill/>
          </a:ln>
        </p:spPr>
        <p:txBody>
          <a:bodyPr wrap="square">
            <a:spAutoFit/>
          </a:bodyPr>
          <a:lstStyle/>
          <a:p>
            <a:pPr indent="0" algn="ctr"/>
            <a:r>
              <a:rPr lang="en-US" sz="3200" b="1">
                <a:solidFill>
                  <a:srgbClr val="000000"/>
                </a:solidFill>
                <a:latin typeface="Times New Roman" panose="02020603050405020304" pitchFamily="18" charset="0"/>
              </a:rPr>
              <a:t>PHIẾU HỌC TẬP SỐ 3.</a:t>
            </a:r>
          </a:p>
          <a:p>
            <a:pPr indent="0" algn="ctr"/>
            <a:r>
              <a:rPr lang="en-US" sz="3200" b="1">
                <a:solidFill>
                  <a:srgbClr val="000000"/>
                </a:solidFill>
                <a:latin typeface="Times New Roman" panose="02020603050405020304" pitchFamily="18" charset="0"/>
              </a:rPr>
              <a:t>Nhóm chẵn.</a:t>
            </a:r>
            <a:endParaRPr lang="en-US" sz="3200" b="0" i="1">
              <a:solidFill>
                <a:srgbClr val="000000"/>
              </a:solidFill>
              <a:latin typeface="Times New Roman" panose="02020603050405020304" pitchFamily="18" charset="0"/>
              <a:cs typeface="Calibri" panose="020F0502020204030204" charset="0"/>
            </a:endParaRPr>
          </a:p>
          <a:p>
            <a:pPr indent="0" algn="ctr"/>
            <a:r>
              <a:rPr lang="en-US" sz="3200" b="0" i="1">
                <a:solidFill>
                  <a:srgbClr val="000000"/>
                </a:solidFill>
                <a:latin typeface="Times New Roman" panose="02020603050405020304" pitchFamily="18" charset="0"/>
                <a:cs typeface="Calibri" panose="020F0502020204030204" charset="0"/>
              </a:rPr>
              <a:t>Sự hình thành phân tử hydrogen</a:t>
            </a:r>
            <a:endParaRPr lang="en-US" sz="1300" b="0">
              <a:solidFill>
                <a:srgbClr val="000000"/>
              </a:solidFill>
              <a:latin typeface="Times New Roman" panose="02020603050405020304" pitchFamily="18" charset="0"/>
              <a:cs typeface="Calibri" panose="020F0502020204030204" charset="0"/>
            </a:endParaRPr>
          </a:p>
          <a:p>
            <a:pPr indent="0" algn="ctr"/>
            <a:r>
              <a:rPr lang="en-US" sz="1300" b="0">
                <a:solidFill>
                  <a:srgbClr val="000000"/>
                </a:solidFill>
                <a:latin typeface="Times New Roman" panose="02020603050405020304" pitchFamily="18" charset="0"/>
                <a:cs typeface="Calibri" panose="020F0502020204030204" charset="0"/>
              </a:rPr>
              <a:t> </a:t>
            </a:r>
            <a:endParaRPr lang="en-US"/>
          </a:p>
        </p:txBody>
      </p:sp>
      <p:pic>
        <p:nvPicPr>
          <p:cNvPr id="2" name="Picture 1"/>
          <p:cNvPicPr/>
          <p:nvPr/>
        </p:nvPicPr>
        <p:blipFill>
          <a:blip r:embed="rId2"/>
          <a:stretch>
            <a:fillRect/>
          </a:stretch>
        </p:blipFill>
        <p:spPr>
          <a:xfrm>
            <a:off x="3556000" y="2026285"/>
            <a:ext cx="4388485" cy="1634490"/>
          </a:xfrm>
          <a:prstGeom prst="rect">
            <a:avLst/>
          </a:prstGeom>
          <a:noFill/>
          <a:ln w="9525">
            <a:noFill/>
          </a:ln>
        </p:spPr>
      </p:pic>
      <p:sp>
        <p:nvSpPr>
          <p:cNvPr id="101" name="Text Box 100"/>
          <p:cNvSpPr txBox="1"/>
          <p:nvPr/>
        </p:nvSpPr>
        <p:spPr>
          <a:xfrm>
            <a:off x="1365250" y="3413125"/>
            <a:ext cx="8851265" cy="3307715"/>
          </a:xfrm>
          <a:prstGeom prst="rect">
            <a:avLst/>
          </a:prstGeom>
          <a:noFill/>
          <a:ln w="9525">
            <a:noFill/>
          </a:ln>
        </p:spPr>
        <p:txBody>
          <a:bodyPr wrap="square">
            <a:spAutoFit/>
          </a:bodyPr>
          <a:lstStyle/>
          <a:p>
            <a:pPr indent="0"/>
            <a:endParaRPr lang="en-US" sz="1300" b="0">
              <a:solidFill>
                <a:srgbClr val="000000"/>
              </a:solidFill>
              <a:latin typeface="Times New Roman" panose="02020603050405020304" pitchFamily="18" charset="0"/>
              <a:cs typeface="Calibri" panose="020F0502020204030204" charset="0"/>
            </a:endParaRPr>
          </a:p>
          <a:p>
            <a:pPr indent="0"/>
            <a:r>
              <a:rPr lang="en-US" sz="2800" b="0">
                <a:solidFill>
                  <a:srgbClr val="000000"/>
                </a:solidFill>
                <a:latin typeface="Times New Roman" panose="02020603050405020304" pitchFamily="18" charset="0"/>
                <a:cs typeface="Calibri" panose="020F0502020204030204" charset="0"/>
              </a:rPr>
              <a:t> Hình 6.4. Sự hình thành phân tử hydrogen</a:t>
            </a:r>
          </a:p>
          <a:p>
            <a:pPr indent="0"/>
            <a:r>
              <a:rPr lang="en-US" sz="2800" b="0">
                <a:solidFill>
                  <a:srgbClr val="000000"/>
                </a:solidFill>
                <a:latin typeface="Times New Roman" panose="02020603050405020304" pitchFamily="18" charset="0"/>
                <a:cs typeface="Calibri" panose="020F0502020204030204" charset="0"/>
              </a:rPr>
              <a:t>Quan sát hình 6.4 trả lời các câu hỏi sau:</a:t>
            </a:r>
          </a:p>
          <a:p>
            <a:pPr indent="0"/>
            <a:r>
              <a:rPr lang="en-US" sz="2800" b="0">
                <a:solidFill>
                  <a:srgbClr val="000000"/>
                </a:solidFill>
                <a:latin typeface="Times New Roman" panose="02020603050405020304" pitchFamily="18" charset="0"/>
                <a:cs typeface="Calibri" panose="020F0502020204030204" charset="0"/>
              </a:rPr>
              <a:t>1/ Số electron lớp ngài cùng của H trước và sau khi tạo thành liên kết cộng hóa trị?</a:t>
            </a:r>
          </a:p>
          <a:p>
            <a:pPr indent="0"/>
            <a:r>
              <a:rPr lang="en-US" sz="2800" b="0">
                <a:solidFill>
                  <a:srgbClr val="000000"/>
                </a:solidFill>
                <a:latin typeface="Times New Roman" panose="02020603050405020304" pitchFamily="18" charset="0"/>
                <a:cs typeface="Calibri" panose="020F0502020204030204" charset="0"/>
              </a:rPr>
              <a:t>2/ Số electron lớp vỏ của H sau khi tạo thành liên kết cộng hóa trị giống với nguyên tố khí hiếm nào?</a:t>
            </a:r>
          </a:p>
          <a:p>
            <a:pPr indent="0"/>
            <a:r>
              <a:rPr lang="en-US" sz="2800" b="0">
                <a:solidFill>
                  <a:srgbClr val="000000"/>
                </a:solidFill>
                <a:latin typeface="Times New Roman" panose="02020603050405020304" pitchFamily="18" charset="0"/>
                <a:cs typeface="Calibri" panose="020F0502020204030204" charset="0"/>
              </a:rPr>
              <a:t>3/ Nêu khái niệm về liên kết cộng hóa trị?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3556000" y="1805940"/>
            <a:ext cx="5080000" cy="368300"/>
          </a:xfrm>
          <a:prstGeom prst="rect">
            <a:avLst/>
          </a:prstGeom>
          <a:noFill/>
          <a:ln w="9525">
            <a:noFill/>
          </a:ln>
        </p:spPr>
        <p:txBody>
          <a:bodyPr>
            <a:spAutoFit/>
          </a:bodyPr>
          <a:lstStyle/>
          <a:p>
            <a:pPr indent="0"/>
            <a:endParaRPr lang="en-US"/>
          </a:p>
        </p:txBody>
      </p:sp>
      <p:pic>
        <p:nvPicPr>
          <p:cNvPr id="2" name="Picture 1"/>
          <p:cNvPicPr/>
          <p:nvPr/>
        </p:nvPicPr>
        <p:blipFill>
          <a:blip r:embed="rId2"/>
          <a:stretch>
            <a:fillRect/>
          </a:stretch>
        </p:blipFill>
        <p:spPr>
          <a:xfrm>
            <a:off x="3556000" y="1943735"/>
            <a:ext cx="5943600" cy="1216660"/>
          </a:xfrm>
          <a:prstGeom prst="rect">
            <a:avLst/>
          </a:prstGeom>
          <a:noFill/>
          <a:ln w="9525">
            <a:noFill/>
          </a:ln>
        </p:spPr>
      </p:pic>
      <p:sp>
        <p:nvSpPr>
          <p:cNvPr id="102" name="Text Box 101"/>
          <p:cNvSpPr txBox="1"/>
          <p:nvPr/>
        </p:nvSpPr>
        <p:spPr>
          <a:xfrm>
            <a:off x="1403350" y="3160395"/>
            <a:ext cx="9061450" cy="3107690"/>
          </a:xfrm>
          <a:prstGeom prst="rect">
            <a:avLst/>
          </a:prstGeom>
          <a:noFill/>
          <a:ln w="9525">
            <a:noFill/>
          </a:ln>
        </p:spPr>
        <p:txBody>
          <a:bodyPr wrap="square">
            <a:spAutoFit/>
          </a:bodyPr>
          <a:lstStyle/>
          <a:p>
            <a:pPr indent="0"/>
            <a:r>
              <a:rPr lang="en-US" sz="2800" b="0">
                <a:solidFill>
                  <a:srgbClr val="000000"/>
                </a:solidFill>
                <a:latin typeface="Times New Roman" panose="02020603050405020304" pitchFamily="18" charset="0"/>
                <a:cs typeface="Calibri" panose="020F0502020204030204" charset="0"/>
              </a:rPr>
              <a:t>Hình 6.5. Sự hình thành phân tử oxygen</a:t>
            </a:r>
          </a:p>
          <a:p>
            <a:pPr indent="0"/>
            <a:r>
              <a:rPr lang="en-US" sz="2800" b="0">
                <a:solidFill>
                  <a:srgbClr val="000000"/>
                </a:solidFill>
                <a:latin typeface="Times New Roman" panose="02020603050405020304" pitchFamily="18" charset="0"/>
                <a:cs typeface="Calibri" panose="020F0502020204030204" charset="0"/>
              </a:rPr>
              <a:t>Quan sát hình 6.5 trả lời các câu hỏi sau:</a:t>
            </a:r>
          </a:p>
          <a:p>
            <a:pPr indent="0"/>
            <a:r>
              <a:rPr lang="en-US" sz="2800" b="0">
                <a:solidFill>
                  <a:srgbClr val="000000"/>
                </a:solidFill>
                <a:latin typeface="Times New Roman" panose="02020603050405020304" pitchFamily="18" charset="0"/>
                <a:cs typeface="Calibri" panose="020F0502020204030204" charset="0"/>
              </a:rPr>
              <a:t>1/ Số electron lớp ngài cùng của O trước và sau khi tạo thành liên kết cộng hóa trị?</a:t>
            </a:r>
          </a:p>
          <a:p>
            <a:pPr indent="0"/>
            <a:r>
              <a:rPr lang="en-US" sz="2800" b="0">
                <a:solidFill>
                  <a:srgbClr val="000000"/>
                </a:solidFill>
                <a:latin typeface="Times New Roman" panose="02020603050405020304" pitchFamily="18" charset="0"/>
                <a:cs typeface="Calibri" panose="020F0502020204030204" charset="0"/>
              </a:rPr>
              <a:t>2/ Số electron lớp vỏ của của O sau khi tạo thành liên kết cộng hóa trị giống với nguyên tố khí hiếm nào ?</a:t>
            </a:r>
          </a:p>
          <a:p>
            <a:pPr indent="0"/>
            <a:r>
              <a:rPr lang="en-US" sz="2800" b="0">
                <a:solidFill>
                  <a:srgbClr val="000000"/>
                </a:solidFill>
                <a:latin typeface="Times New Roman" panose="02020603050405020304" pitchFamily="18" charset="0"/>
                <a:cs typeface="Calibri" panose="020F0502020204030204" charset="0"/>
              </a:rPr>
              <a:t>3/ Nêu khái niệm về liên kết cộng hóa trị?</a:t>
            </a:r>
          </a:p>
        </p:txBody>
      </p:sp>
      <p:sp>
        <p:nvSpPr>
          <p:cNvPr id="3" name="Text Box 2"/>
          <p:cNvSpPr txBox="1"/>
          <p:nvPr/>
        </p:nvSpPr>
        <p:spPr>
          <a:xfrm>
            <a:off x="3343910" y="559435"/>
            <a:ext cx="6822440" cy="1445260"/>
          </a:xfrm>
          <a:prstGeom prst="rect">
            <a:avLst/>
          </a:prstGeom>
          <a:noFill/>
        </p:spPr>
        <p:txBody>
          <a:bodyPr wrap="square" rtlCol="0">
            <a:spAutoFit/>
          </a:bodyPr>
          <a:lstStyle/>
          <a:p>
            <a:pPr indent="0" algn="ctr"/>
            <a:r>
              <a:rPr lang="en-US" sz="3200" b="1">
                <a:solidFill>
                  <a:srgbClr val="000000"/>
                </a:solidFill>
                <a:latin typeface="Times New Roman" panose="02020603050405020304" pitchFamily="18" charset="0"/>
                <a:sym typeface="+mn-ea"/>
              </a:rPr>
              <a:t>PHIẾU HỌC TẬP SỐ 3</a:t>
            </a:r>
            <a:endParaRPr lang="en-US" sz="2800" b="1">
              <a:solidFill>
                <a:srgbClr val="000000"/>
              </a:solidFill>
              <a:latin typeface="Times New Roman" panose="02020603050405020304" pitchFamily="18" charset="0"/>
              <a:sym typeface="+mn-ea"/>
            </a:endParaRPr>
          </a:p>
          <a:p>
            <a:pPr indent="0" algn="ctr"/>
            <a:r>
              <a:rPr lang="en-US" sz="2800" b="1">
                <a:solidFill>
                  <a:srgbClr val="000000"/>
                </a:solidFill>
                <a:latin typeface="Times New Roman" panose="02020603050405020304" pitchFamily="18" charset="0"/>
                <a:sym typeface="+mn-ea"/>
              </a:rPr>
              <a:t>Nhóm lẻ</a:t>
            </a:r>
            <a:endParaRPr lang="en-US" sz="2800" i="1">
              <a:solidFill>
                <a:srgbClr val="000000"/>
              </a:solidFill>
              <a:latin typeface="Times New Roman" panose="02020603050405020304" pitchFamily="18" charset="0"/>
              <a:cs typeface="Calibri" panose="020F0502020204030204" charset="0"/>
              <a:sym typeface="+mn-ea"/>
            </a:endParaRPr>
          </a:p>
          <a:p>
            <a:pPr indent="0" algn="ctr"/>
            <a:r>
              <a:rPr lang="en-US" sz="2800" i="1">
                <a:solidFill>
                  <a:srgbClr val="000000"/>
                </a:solidFill>
                <a:latin typeface="Times New Roman" panose="02020603050405020304" pitchFamily="18" charset="0"/>
                <a:cs typeface="Calibri" panose="020F0502020204030204" charset="0"/>
                <a:sym typeface="+mn-ea"/>
              </a:rPr>
              <a:t>Sự hình thành phân tử oxygen</a:t>
            </a:r>
            <a:endParaRPr lang="en-US" sz="3600">
              <a:solidFill>
                <a:srgbClr val="000000"/>
              </a:solidFill>
              <a:latin typeface="Times New Roman" panose="02020603050405020304" pitchFamily="18" charset="0"/>
              <a:cs typeface="Calibri" panose="020F05020202040302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946785" y="673100"/>
            <a:ext cx="9784715" cy="5015865"/>
          </a:xfrm>
          <a:prstGeom prst="rect">
            <a:avLst/>
          </a:prstGeom>
          <a:noFill/>
          <a:ln w="9525">
            <a:noFill/>
          </a:ln>
        </p:spPr>
        <p:txBody>
          <a:bodyPr wrap="square">
            <a:spAutoFit/>
          </a:bodyPr>
          <a:lstStyle/>
          <a:p>
            <a:pPr indent="0"/>
            <a:r>
              <a:rPr lang="en-US" sz="4000" b="1">
                <a:solidFill>
                  <a:srgbClr val="000000"/>
                </a:solidFill>
                <a:latin typeface="Times New Roman" panose="02020603050405020304" pitchFamily="18" charset="0"/>
                <a:cs typeface="Calibri" panose="020F0502020204030204" charset="0"/>
              </a:rPr>
              <a:t>ĐÁP ÁN</a:t>
            </a:r>
          </a:p>
          <a:p>
            <a:pPr indent="0"/>
            <a:r>
              <a:rPr lang="en-US" sz="4000" b="0">
                <a:solidFill>
                  <a:srgbClr val="000000"/>
                </a:solidFill>
                <a:latin typeface="Times New Roman" panose="02020603050405020304" pitchFamily="18" charset="0"/>
                <a:cs typeface="Calibri" panose="020F0502020204030204" charset="0"/>
              </a:rPr>
              <a:t>Quan sát hình 6.4 ta thấy:</a:t>
            </a:r>
          </a:p>
          <a:p>
            <a:pPr indent="0"/>
            <a:r>
              <a:rPr lang="en-US" sz="4000" b="0">
                <a:solidFill>
                  <a:srgbClr val="000000"/>
                </a:solidFill>
                <a:latin typeface="Times New Roman" panose="02020603050405020304" pitchFamily="18" charset="0"/>
                <a:cs typeface="Calibri" panose="020F0502020204030204" charset="0"/>
              </a:rPr>
              <a:t>1/ Số electron lớp ngài cùng của H trước là 1 electron và sau khi tạo thành liên kết cộng hóa trị là 2 electron.</a:t>
            </a:r>
          </a:p>
          <a:p>
            <a:pPr indent="0"/>
            <a:r>
              <a:rPr lang="en-US" sz="4000" b="0">
                <a:solidFill>
                  <a:srgbClr val="000000"/>
                </a:solidFill>
                <a:latin typeface="Times New Roman" panose="02020603050405020304" pitchFamily="18" charset="0"/>
                <a:cs typeface="Calibri" panose="020F0502020204030204" charset="0"/>
              </a:rPr>
              <a:t>2/ Số electron lớp ngài cùng của H sau khi tạo thành liên kết cộng hóa trị giống với nguyên tố khí hiếm He.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1003935" y="621665"/>
            <a:ext cx="10202545" cy="4523105"/>
          </a:xfrm>
          <a:prstGeom prst="rect">
            <a:avLst/>
          </a:prstGeom>
          <a:noFill/>
          <a:ln w="9525">
            <a:noFill/>
          </a:ln>
        </p:spPr>
        <p:txBody>
          <a:bodyPr wrap="square">
            <a:spAutoFit/>
          </a:bodyPr>
          <a:lstStyle/>
          <a:p>
            <a:pPr indent="0"/>
            <a:r>
              <a:rPr lang="en-US" sz="3600" b="0">
                <a:solidFill>
                  <a:srgbClr val="000000"/>
                </a:solidFill>
                <a:latin typeface="Times New Roman" panose="02020603050405020304" pitchFamily="18" charset="0"/>
                <a:cs typeface="Calibri" panose="020F0502020204030204" charset="0"/>
              </a:rPr>
              <a:t>Quan sát hình 6.5 ta thấy:</a:t>
            </a:r>
          </a:p>
          <a:p>
            <a:pPr indent="0"/>
            <a:r>
              <a:rPr lang="en-US" sz="3600" b="0">
                <a:solidFill>
                  <a:srgbClr val="000000"/>
                </a:solidFill>
                <a:latin typeface="Times New Roman" panose="02020603050405020304" pitchFamily="18" charset="0"/>
                <a:cs typeface="Calibri" panose="020F0502020204030204" charset="0"/>
              </a:rPr>
              <a:t>1/ Số electron lớp ngài cùng của O trước là 6 electron và sau khi tạo thành liên kết cộng hóa trị là 8 electron.</a:t>
            </a:r>
          </a:p>
          <a:p>
            <a:pPr indent="0"/>
            <a:r>
              <a:rPr lang="en-US" sz="3600" b="0">
                <a:solidFill>
                  <a:srgbClr val="000000"/>
                </a:solidFill>
                <a:latin typeface="Times New Roman" panose="02020603050405020304" pitchFamily="18" charset="0"/>
                <a:cs typeface="Calibri" panose="020F0502020204030204" charset="0"/>
              </a:rPr>
              <a:t>2/ Số electron của O sau khi tạo thành liên kết cộng hóa trị giống với lớp vỏ của nguyên tố khí hiếm Ne.</a:t>
            </a:r>
          </a:p>
          <a:p>
            <a:pPr indent="0"/>
            <a:r>
              <a:rPr lang="en-US" sz="3600" b="0">
                <a:solidFill>
                  <a:srgbClr val="000000"/>
                </a:solidFill>
                <a:latin typeface="Times New Roman" panose="02020603050405020304" pitchFamily="18" charset="0"/>
                <a:cs typeface="Calibri" panose="020F0502020204030204" charset="0"/>
              </a:rPr>
              <a:t>Nêu khái niệm về liên kết cộng hóa trị: Liên kết cộng hoá trị là liên kết được tạo nên giữa hai nguyên tử bằng một hay nhiều cặp electron dùng chung.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9305" y="473075"/>
            <a:ext cx="10565130" cy="5704205"/>
          </a:xfrm>
        </p:spPr>
        <p:txBody>
          <a:bodyPr>
            <a:noAutofit/>
          </a:bodyPr>
          <a:lstStyle/>
          <a:p>
            <a:pPr marL="0" indent="0">
              <a:buNone/>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PHIẾU HỌC TẬP SỐ 1</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Quan sát mô hình hạt đại diện các chất ở điều kiện thường, trả lời câu hỏi: </a:t>
            </a: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(a) Neon                (b)Oxygen           (c) Hydrogen               (d) Nước</a:t>
            </a:r>
          </a:p>
          <a:p>
            <a:pPr marL="0" indent="0">
              <a:buNone/>
            </a:pPr>
            <a:r>
              <a:rPr lang="en-US">
                <a:latin typeface="Times New Roman" panose="02020603050405020304" pitchFamily="18" charset="0"/>
                <a:cs typeface="Times New Roman" panose="02020603050405020304" pitchFamily="18" charset="0"/>
              </a:rPr>
              <a:t>1. Chất nào là đơn chất? Chất nào là hợp chất?</a:t>
            </a:r>
          </a:p>
          <a:p>
            <a:pPr marL="0" indent="0">
              <a:buNone/>
            </a:pPr>
            <a:r>
              <a:rPr lang="en-US">
                <a:latin typeface="Times New Roman" panose="02020603050405020304" pitchFamily="18" charset="0"/>
                <a:cs typeface="Times New Roman" panose="02020603050405020304" pitchFamily="18" charset="0"/>
              </a:rPr>
              <a:t>2. Cho biết số lượng nguyên tố tạo thành, số lượng nguyên tử trong các hạt tương ứng mỗi chất.</a:t>
            </a:r>
          </a:p>
          <a:p>
            <a:pPr marL="0" indent="0">
              <a:buNone/>
            </a:pPr>
            <a:r>
              <a:rPr lang="en-US">
                <a:latin typeface="Times New Roman" panose="02020603050405020304" pitchFamily="18" charset="0"/>
                <a:cs typeface="Times New Roman" panose="02020603050405020304" pitchFamily="18" charset="0"/>
              </a:rPr>
              <a:t>3. Theo em vì sao có sự khác nhau về trạng thái ở điều kiện thường của nước (lỏng) so với hydrogen và oxygen (khí)?</a:t>
            </a:r>
          </a:p>
        </p:txBody>
      </p:sp>
      <p:pic>
        <p:nvPicPr>
          <p:cNvPr id="27" name="Picture 27" descr="Diagram, schematic&#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52830" y="1884680"/>
            <a:ext cx="1495425" cy="1097280"/>
          </a:xfrm>
          <a:prstGeom prst="rect">
            <a:avLst/>
          </a:prstGeom>
        </p:spPr>
      </p:pic>
      <p:pic>
        <p:nvPicPr>
          <p:cNvPr id="26" name="Picture 26" descr="Diagram, schematic&#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170" y="1884680"/>
            <a:ext cx="1336040" cy="1024890"/>
          </a:xfrm>
          <a:prstGeom prst="rect">
            <a:avLst/>
          </a:prstGeom>
        </p:spPr>
      </p:pic>
      <p:pic>
        <p:nvPicPr>
          <p:cNvPr id="25" name="Picture 25" descr="Diagram&#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279515" y="1946275"/>
            <a:ext cx="1613535" cy="901700"/>
          </a:xfrm>
          <a:prstGeom prst="rect">
            <a:avLst/>
          </a:prstGeom>
          <a:ln>
            <a:noFill/>
          </a:ln>
        </p:spPr>
      </p:pic>
      <p:pic>
        <p:nvPicPr>
          <p:cNvPr id="24" name="Picture 24" descr="Diagram, schematic&#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60" y="1763713"/>
            <a:ext cx="1200150" cy="8883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0" y="2235200"/>
            <a:ext cx="10255969" cy="2133600"/>
            <a:chOff x="-3216373" y="2622930"/>
            <a:chExt cx="11573072" cy="2728091"/>
          </a:xfrm>
        </p:grpSpPr>
        <p:sp>
          <p:nvSpPr>
            <p:cNvPr id="12" name="矩形: 剪去对角 23"/>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p:cNvGrpSpPr/>
          <p:nvPr/>
        </p:nvGrpSpPr>
        <p:grpSpPr>
          <a:xfrm>
            <a:off x="2668526" y="3476460"/>
            <a:ext cx="896888" cy="872142"/>
            <a:chOff x="1480628" y="992666"/>
            <a:chExt cx="652972" cy="610846"/>
          </a:xfrm>
        </p:grpSpPr>
        <p:sp>
          <p:nvSpPr>
            <p:cNvPr id="81" name="Flowchart: Connector 80"/>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p:cNvGrpSpPr/>
          <p:nvPr/>
        </p:nvGrpSpPr>
        <p:grpSpPr>
          <a:xfrm>
            <a:off x="5636930" y="3503458"/>
            <a:ext cx="896888" cy="872142"/>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p:cNvGrpSpPr/>
          <p:nvPr/>
        </p:nvGrpSpPr>
        <p:grpSpPr>
          <a:xfrm>
            <a:off x="8840090" y="1978461"/>
            <a:ext cx="2437016" cy="2020497"/>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5887" y="1520683"/>
                <a:ext cx="1194910" cy="1275936"/>
                <a:chOff x="4300672" y="494900"/>
                <a:chExt cx="1194910" cy="1275936"/>
              </a:xfrm>
            </p:grpSpPr>
            <p:sp>
              <p:nvSpPr>
                <p:cNvPr id="101" name="Flowchart: Connector 10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p:cNvGrpSpPr/>
          <p:nvPr/>
        </p:nvGrpSpPr>
        <p:grpSpPr>
          <a:xfrm>
            <a:off x="3821784" y="1465472"/>
            <a:ext cx="1641265" cy="1821731"/>
            <a:chOff x="3821784" y="1465472"/>
            <a:chExt cx="1641265" cy="1821731"/>
          </a:xfrm>
        </p:grpSpPr>
        <p:grpSp>
          <p:nvGrpSpPr>
            <p:cNvPr id="83" name="Group 82"/>
            <p:cNvGrpSpPr/>
            <p:nvPr/>
          </p:nvGrpSpPr>
          <p:grpSpPr>
            <a:xfrm>
              <a:off x="3821784" y="1465472"/>
              <a:ext cx="1641265" cy="1821731"/>
              <a:chOff x="4300672" y="494900"/>
              <a:chExt cx="1194910" cy="1275936"/>
            </a:xfrm>
          </p:grpSpPr>
          <p:sp>
            <p:nvSpPr>
              <p:cNvPr id="84" name="Flowchart: Connector 8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828179" y="3576147"/>
            <a:ext cx="491703" cy="666748"/>
            <a:chOff x="9828179" y="3576147"/>
            <a:chExt cx="491703" cy="666748"/>
          </a:xfrm>
        </p:grpSpPr>
        <p:cxnSp>
          <p:nvCxnSpPr>
            <p:cNvPr id="124" name="Straight Arrow Connector 123"/>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1975485" y="430530"/>
            <a:ext cx="8622665" cy="1568450"/>
          </a:xfrm>
          <a:prstGeom prst="rect">
            <a:avLst/>
          </a:prstGeom>
          <a:noFill/>
          <a:ln w="9525">
            <a:noFill/>
          </a:ln>
        </p:spPr>
        <p:txBody>
          <a:bodyPr wrap="square">
            <a:spAutoFit/>
          </a:bodyPr>
          <a:lstStyle/>
          <a:p>
            <a:pPr indent="0" algn="ctr"/>
            <a:r>
              <a:rPr lang="en-US" sz="3200" b="1">
                <a:solidFill>
                  <a:srgbClr val="000000"/>
                </a:solidFill>
                <a:latin typeface="Times New Roman" panose="02020603050405020304" pitchFamily="18" charset="0"/>
              </a:rPr>
              <a:t>PHIẾU HỌC TẬP SỐ 4.</a:t>
            </a:r>
            <a:endParaRPr lang="en-US" sz="3200" b="0">
              <a:solidFill>
                <a:srgbClr val="000000"/>
              </a:solidFill>
              <a:latin typeface="Times New Roman" panose="02020603050405020304" pitchFamily="18" charset="0"/>
              <a:cs typeface="Calibri" panose="020F0502020204030204" charset="0"/>
            </a:endParaRPr>
          </a:p>
          <a:p>
            <a:pPr indent="0" algn="ctr"/>
            <a:r>
              <a:rPr lang="en-US" sz="3200" b="0">
                <a:solidFill>
                  <a:srgbClr val="000000"/>
                </a:solidFill>
                <a:latin typeface="Times New Roman" panose="02020603050405020304" pitchFamily="18" charset="0"/>
                <a:cs typeface="Calibri" panose="020F0502020204030204" charset="0"/>
              </a:rPr>
              <a:t>Sơ đồ mô tả sự hình thành liên kết cộng hoá trị trong phân tử nước.</a:t>
            </a:r>
          </a:p>
        </p:txBody>
      </p:sp>
      <p:pic>
        <p:nvPicPr>
          <p:cNvPr id="2" name="Picture 1"/>
          <p:cNvPicPr/>
          <p:nvPr/>
        </p:nvPicPr>
        <p:blipFill>
          <a:blip r:embed="rId2"/>
          <a:stretch>
            <a:fillRect/>
          </a:stretch>
        </p:blipFill>
        <p:spPr>
          <a:xfrm>
            <a:off x="3556000" y="2018665"/>
            <a:ext cx="4259580" cy="1259840"/>
          </a:xfrm>
          <a:prstGeom prst="rect">
            <a:avLst/>
          </a:prstGeom>
          <a:noFill/>
          <a:ln w="9525">
            <a:noFill/>
          </a:ln>
        </p:spPr>
      </p:pic>
      <p:sp>
        <p:nvSpPr>
          <p:cNvPr id="103" name="Text Box 102"/>
          <p:cNvSpPr txBox="1"/>
          <p:nvPr/>
        </p:nvSpPr>
        <p:spPr>
          <a:xfrm>
            <a:off x="1193165" y="3011170"/>
            <a:ext cx="10337800" cy="3246120"/>
          </a:xfrm>
          <a:prstGeom prst="rect">
            <a:avLst/>
          </a:prstGeom>
          <a:noFill/>
          <a:ln w="9525">
            <a:noFill/>
          </a:ln>
        </p:spPr>
        <p:txBody>
          <a:bodyPr wrap="square">
            <a:spAutoFit/>
          </a:bodyPr>
          <a:lstStyle/>
          <a:p>
            <a:pPr indent="0"/>
            <a:endParaRPr lang="en-US" sz="1300" b="0">
              <a:solidFill>
                <a:srgbClr val="000000"/>
              </a:solidFill>
              <a:latin typeface="Times New Roman" panose="02020603050405020304" pitchFamily="18" charset="0"/>
              <a:cs typeface="Calibri" panose="020F0502020204030204" charset="0"/>
            </a:endParaRPr>
          </a:p>
          <a:p>
            <a:pPr indent="0"/>
            <a:r>
              <a:rPr lang="en-US" sz="3200" b="0">
                <a:solidFill>
                  <a:srgbClr val="000000"/>
                </a:solidFill>
                <a:latin typeface="Times New Roman" panose="02020603050405020304" pitchFamily="18" charset="0"/>
                <a:cs typeface="Calibri" panose="020F0502020204030204" charset="0"/>
              </a:rPr>
              <a:t> </a:t>
            </a:r>
            <a:r>
              <a:rPr lang="en-US" sz="3200" b="0">
                <a:solidFill>
                  <a:srgbClr val="000000"/>
                </a:solidFill>
                <a:latin typeface="Times New Roman" panose="02020603050405020304" pitchFamily="18" charset="0"/>
              </a:rPr>
              <a:t>Dựa vào sách giáo khoa trả lời câu hỏi sau?</a:t>
            </a:r>
            <a:endParaRPr lang="en-US" sz="3200" b="0">
              <a:solidFill>
                <a:srgbClr val="000000"/>
              </a:solidFill>
              <a:latin typeface="Times New Roman" panose="02020603050405020304" pitchFamily="18" charset="0"/>
              <a:cs typeface="Calibri" panose="020F0502020204030204" charset="0"/>
            </a:endParaRPr>
          </a:p>
          <a:p>
            <a:pPr indent="0"/>
            <a:r>
              <a:rPr lang="en-US" sz="3200" b="0">
                <a:solidFill>
                  <a:srgbClr val="000000"/>
                </a:solidFill>
                <a:latin typeface="Times New Roman" panose="02020603050405020304" pitchFamily="18" charset="0"/>
                <a:cs typeface="Calibri" panose="020F0502020204030204" charset="0"/>
              </a:rPr>
              <a:t>1/ Số electron lớp ngài cùng của H và O trước và sau khi tạo thành liên kết cộng hóa trị?</a:t>
            </a:r>
          </a:p>
          <a:p>
            <a:pPr indent="0"/>
            <a:r>
              <a:rPr lang="en-US" sz="3200" b="0">
                <a:solidFill>
                  <a:srgbClr val="000000"/>
                </a:solidFill>
                <a:latin typeface="Times New Roman" panose="02020603050405020304" pitchFamily="18" charset="0"/>
                <a:cs typeface="Calibri" panose="020F0502020204030204" charset="0"/>
              </a:rPr>
              <a:t>2/ Số electron của H và O sau khi tạo thành liên kết cộng hóa trị giống với lớp vỏ của nguyên tố khí hiếm nào?</a:t>
            </a:r>
          </a:p>
          <a:p>
            <a:pPr indent="0"/>
            <a:r>
              <a:rPr lang="en-US" sz="3200" b="0">
                <a:solidFill>
                  <a:srgbClr val="000000"/>
                </a:solidFill>
                <a:latin typeface="Times New Roman" panose="02020603050405020304" pitchFamily="18" charset="0"/>
                <a:cs typeface="Calibri" panose="020F0502020204030204" charset="0"/>
              </a:rPr>
              <a:t>3/ Các chất cộng hóa trị tồn tại ở những trạng thái nào?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p:cNvSpPr/>
          <p:nvPr/>
        </p:nvSpPr>
        <p:spPr>
          <a:xfrm>
            <a:off x="1307465" y="1444625"/>
            <a:ext cx="10575925" cy="4507865"/>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690370" y="2092325"/>
            <a:ext cx="10347325" cy="3322955"/>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2800" dirty="0">
                <a:solidFill>
                  <a:srgbClr val="666668"/>
                </a:solidFill>
                <a:ea typeface="Times New Roman" panose="02020603050405020304" pitchFamily="18"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r>
              <a:rPr lang="vi-VN" sz="2000" dirty="0">
                <a:solidFill>
                  <a:srgbClr val="666668"/>
                </a:solidFill>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735" b="1" dirty="0">
                <a:solidFill>
                  <a:srgbClr val="FF0000"/>
                </a:solidFill>
                <a:ea typeface="Microsoft YaHei" panose="020B0503020204020204" charset="-122"/>
                <a:sym typeface="Microsoft YaHei" panose="020B0503020204020204" charset="-122"/>
              </a:rPr>
              <a:t>LUYỆN TẬP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852170" y="678180"/>
            <a:ext cx="9422130"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1:II.2  </a:t>
            </a:r>
            <a:r>
              <a:rPr lang="en-US" sz="3200" b="0">
                <a:latin typeface="Times New Roman" panose="02020603050405020304" pitchFamily="18" charset="0"/>
              </a:rPr>
              <a:t>Hình 6.3 sách giáo khoa trang 37</a:t>
            </a:r>
          </a:p>
        </p:txBody>
      </p:sp>
      <p:pic>
        <p:nvPicPr>
          <p:cNvPr id="2" name="Picture 1"/>
          <p:cNvPicPr/>
          <p:nvPr/>
        </p:nvPicPr>
        <p:blipFill>
          <a:blip r:embed="rId2"/>
          <a:stretch>
            <a:fillRect/>
          </a:stretch>
        </p:blipFill>
        <p:spPr>
          <a:xfrm>
            <a:off x="2013585" y="1198880"/>
            <a:ext cx="6571615" cy="2060575"/>
          </a:xfrm>
          <a:prstGeom prst="rect">
            <a:avLst/>
          </a:prstGeom>
          <a:noFill/>
          <a:ln w="9525">
            <a:noFill/>
          </a:ln>
        </p:spPr>
      </p:pic>
      <p:sp>
        <p:nvSpPr>
          <p:cNvPr id="105" name="Text Box 104"/>
          <p:cNvSpPr txBox="1"/>
          <p:nvPr/>
        </p:nvSpPr>
        <p:spPr>
          <a:xfrm>
            <a:off x="718185" y="3259455"/>
            <a:ext cx="10735945"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 </a:t>
            </a:r>
            <a:r>
              <a:rPr lang="en-US" sz="3200" b="0">
                <a:latin typeface="Times New Roman" panose="02020603050405020304" pitchFamily="18" charset="0"/>
              </a:rPr>
              <a:t>Hãy cho biết nguyên tử Mg đã nhường hay nhận bao nhiêu electron?</a:t>
            </a:r>
            <a:endParaRPr lang="en-US" sz="3200" b="1">
              <a:latin typeface="Times New Roman" panose="02020603050405020304" pitchFamily="18" charset="0"/>
            </a:endParaRPr>
          </a:p>
          <a:p>
            <a:pPr indent="0" algn="just"/>
            <a:r>
              <a:rPr lang="en-US" sz="3200" b="1">
                <a:latin typeface="Times New Roman" panose="02020603050405020304" pitchFamily="18" charset="0"/>
              </a:rPr>
              <a:t>Câu 2: III.1.2 </a:t>
            </a:r>
            <a:r>
              <a:rPr lang="en-US" sz="3200" b="0">
                <a:latin typeface="Times New Roman" panose="02020603050405020304" pitchFamily="18" charset="0"/>
              </a:rPr>
              <a:t>Hãy mô tả sự hình thành liên kết cộng hóa trị trong phân tử khí chlorine và khí nitrogen?</a:t>
            </a:r>
            <a:endParaRPr lang="en-US" sz="3200" b="1">
              <a:latin typeface="Times New Roman" panose="02020603050405020304" pitchFamily="18" charset="0"/>
            </a:endParaRPr>
          </a:p>
          <a:p>
            <a:pPr indent="0" algn="just"/>
            <a:r>
              <a:rPr lang="en-US" sz="3200" b="1">
                <a:latin typeface="Times New Roman" panose="02020603050405020304" pitchFamily="18" charset="0"/>
              </a:rPr>
              <a:t>Câu 3: III.2.2 </a:t>
            </a:r>
            <a:r>
              <a:rPr lang="en-US" sz="3200" b="0">
                <a:latin typeface="Times New Roman" panose="02020603050405020304" pitchFamily="18" charset="0"/>
              </a:rPr>
              <a:t>Hãy mô tả sự hình thành liên kết cộng hóa trị trong phân tử carbon dioxide, ammonia?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18235" y="439420"/>
            <a:ext cx="10069830" cy="2245360"/>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1:</a:t>
            </a:r>
            <a:r>
              <a:rPr lang="en-US" sz="2800" b="0">
                <a:latin typeface="Times New Roman" panose="02020603050405020304" pitchFamily="18" charset="0"/>
                <a:cs typeface="Calibri" panose="020F0502020204030204" charset="0"/>
              </a:rPr>
              <a:t> </a:t>
            </a:r>
            <a:r>
              <a:rPr lang="en-US" sz="2800" b="1">
                <a:latin typeface="Times New Roman" panose="02020603050405020304" pitchFamily="18" charset="0"/>
              </a:rPr>
              <a:t>II.2  </a:t>
            </a:r>
            <a:r>
              <a:rPr lang="en-US" sz="2800" b="0">
                <a:latin typeface="Times New Roman" panose="02020603050405020304" pitchFamily="18" charset="0"/>
                <a:cs typeface="Calibri" panose="020F0502020204030204" charset="0"/>
              </a:rPr>
              <a:t>Từ sơ đồ, ta thấy nguyên tử Mg đã nhường 2 electron cho nguyên tử O.</a:t>
            </a:r>
            <a:endParaRPr lang="en-US" sz="2800" b="1">
              <a:latin typeface="Times New Roman" panose="02020603050405020304" pitchFamily="18" charset="0"/>
            </a:endParaRPr>
          </a:p>
          <a:p>
            <a:pPr indent="0"/>
            <a:r>
              <a:rPr lang="en-US" sz="2800" b="1">
                <a:latin typeface="Times New Roman" panose="02020603050405020304" pitchFamily="18" charset="0"/>
              </a:rPr>
              <a:t>Câu 2: III.1.2</a:t>
            </a:r>
            <a:endParaRPr lang="en-US" sz="2800" b="0">
              <a:latin typeface="Times New Roman" panose="02020603050405020304" pitchFamily="18" charset="0"/>
            </a:endParaRPr>
          </a:p>
          <a:p>
            <a:pPr indent="0"/>
            <a:r>
              <a:rPr lang="en-US" sz="2800" b="0">
                <a:latin typeface="Times New Roman" panose="02020603050405020304" pitchFamily="18" charset="0"/>
              </a:rPr>
              <a:t>- Mô tả sự hình thành liên kết cộng hóa trị trong phân tử khí chlorine </a:t>
            </a:r>
          </a:p>
        </p:txBody>
      </p:sp>
      <p:pic>
        <p:nvPicPr>
          <p:cNvPr id="2" name="Picture 1"/>
          <p:cNvPicPr/>
          <p:nvPr/>
        </p:nvPicPr>
        <p:blipFill>
          <a:blip r:embed="rId2"/>
          <a:stretch>
            <a:fillRect/>
          </a:stretch>
        </p:blipFill>
        <p:spPr>
          <a:xfrm>
            <a:off x="2546985" y="2854325"/>
            <a:ext cx="5200015" cy="1044575"/>
          </a:xfrm>
          <a:prstGeom prst="rect">
            <a:avLst/>
          </a:prstGeom>
          <a:noFill/>
          <a:ln w="9525">
            <a:noFill/>
          </a:ln>
        </p:spPr>
      </p:pic>
      <p:sp>
        <p:nvSpPr>
          <p:cNvPr id="107" name="Text Box 106"/>
          <p:cNvSpPr txBox="1"/>
          <p:nvPr/>
        </p:nvSpPr>
        <p:spPr>
          <a:xfrm>
            <a:off x="1118870" y="3575050"/>
            <a:ext cx="10069195" cy="2646045"/>
          </a:xfrm>
          <a:prstGeom prst="rect">
            <a:avLst/>
          </a:prstGeom>
          <a:noFill/>
          <a:ln w="9525">
            <a:noFill/>
          </a:ln>
        </p:spPr>
        <p:txBody>
          <a:bodyPr wrap="square">
            <a:spAutoFit/>
          </a:bodyPr>
          <a:lstStyle/>
          <a:p>
            <a:pPr indent="0" algn="just"/>
            <a:endParaRPr lang="en-US" sz="1300" b="0">
              <a:latin typeface="Times New Roman" panose="02020603050405020304" pitchFamily="18" charset="0"/>
            </a:endParaRPr>
          </a:p>
          <a:p>
            <a:pPr indent="0" algn="just"/>
            <a:r>
              <a:rPr lang="en-US" sz="1300" b="0">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2800" b="0">
                <a:latin typeface="Times New Roman" panose="02020603050405020304" pitchFamily="18" charset="0"/>
                <a:cs typeface="Calibri" panose="020F0502020204030204" charset="0"/>
              </a:rPr>
              <a:t>Sự hình thành liên kết cộng hoá trị trong phân tử Cl</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Cl có 7 electron ở lớp ngoài cùng. Trong phân tử Cl, mỗi nguyên tử Cl góp 1 electron ở lớp ngoài cùng của nó tạo thành 1 cặp electron dùng chung. Như vậy mỗi nguyên tử Cl đều có 8 electron lớp ngoài cùng giống khí hiếm Ar.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6"/>
          <p:cNvSpPr txBox="1"/>
          <p:nvPr/>
        </p:nvSpPr>
        <p:spPr>
          <a:xfrm>
            <a:off x="1213485" y="633095"/>
            <a:ext cx="9403715" cy="953135"/>
          </a:xfrm>
          <a:prstGeom prst="rect">
            <a:avLst/>
          </a:prstGeom>
          <a:noFill/>
          <a:ln w="9525">
            <a:noFill/>
          </a:ln>
        </p:spPr>
        <p:txBody>
          <a:bodyPr wrap="square">
            <a:spAutoFit/>
          </a:bodyPr>
          <a:lstStyle/>
          <a:p>
            <a:pPr indent="0" algn="just"/>
            <a:r>
              <a:rPr lang="en-US" sz="2800" b="0">
                <a:latin typeface="Times New Roman" panose="02020603050405020304" pitchFamily="18" charset="0"/>
              </a:rPr>
              <a:t>- Mô tả sự hình thành liên kết cộng hóa trị trong phân tử khí nitrogen</a:t>
            </a:r>
          </a:p>
        </p:txBody>
      </p:sp>
      <p:pic>
        <p:nvPicPr>
          <p:cNvPr id="2" name="Picture 1"/>
          <p:cNvPicPr/>
          <p:nvPr/>
        </p:nvPicPr>
        <p:blipFill>
          <a:blip r:embed="rId2"/>
          <a:stretch>
            <a:fillRect/>
          </a:stretch>
        </p:blipFill>
        <p:spPr>
          <a:xfrm>
            <a:off x="2550160" y="1470660"/>
            <a:ext cx="6869430" cy="1453515"/>
          </a:xfrm>
          <a:prstGeom prst="rect">
            <a:avLst/>
          </a:prstGeom>
          <a:noFill/>
          <a:ln w="9525">
            <a:noFill/>
          </a:ln>
        </p:spPr>
      </p:pic>
      <p:sp>
        <p:nvSpPr>
          <p:cNvPr id="108" name="Text Box 107"/>
          <p:cNvSpPr txBox="1"/>
          <p:nvPr/>
        </p:nvSpPr>
        <p:spPr>
          <a:xfrm>
            <a:off x="1214120" y="2677160"/>
            <a:ext cx="9253220" cy="3446145"/>
          </a:xfrm>
          <a:prstGeom prst="rect">
            <a:avLst/>
          </a:prstGeom>
          <a:noFill/>
          <a:ln w="9525">
            <a:noFill/>
          </a:ln>
        </p:spPr>
        <p:txBody>
          <a:bodyPr wrap="square">
            <a:spAutoFit/>
          </a:bodyPr>
          <a:lstStyle/>
          <a:p>
            <a:pPr indent="0" algn="just"/>
            <a:endParaRPr lang="en-US" sz="1300" b="1">
              <a:latin typeface="Times New Roman" panose="02020603050405020304" pitchFamily="18" charset="0"/>
            </a:endParaRPr>
          </a:p>
          <a:p>
            <a:pPr indent="0" algn="just"/>
            <a:r>
              <a:rPr lang="en-US" sz="1300" b="1">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3200" b="0">
                <a:latin typeface="Times New Roman" panose="02020603050405020304" pitchFamily="18" charset="0"/>
                <a:cs typeface="Calibri" panose="020F0502020204030204" charset="0"/>
              </a:rPr>
              <a:t>Sự hình thành liên kết cộng hoá trị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có 5 electron lớp ngoài cùng.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góp 3 electron ở lớp ngoài cùng để tạo</a:t>
            </a:r>
          </a:p>
          <a:p>
            <a:pPr indent="0" algn="just"/>
            <a:r>
              <a:rPr lang="en-US" sz="3200" b="0">
                <a:latin typeface="Times New Roman" panose="02020603050405020304" pitchFamily="18" charset="0"/>
                <a:cs typeface="Calibri" panose="020F0502020204030204" charset="0"/>
              </a:rPr>
              <a:t>thành 3 cặp electron dùng chung. Mỗi nguyên tử N đều có 8 electron lớp ngoài cùng giống khí hiếm</a:t>
            </a:r>
            <a:r>
              <a:rPr lang="en-US" sz="2800" b="0">
                <a:latin typeface="Times New Roman" panose="02020603050405020304" pitchFamily="18" charset="0"/>
                <a:cs typeface="Calibri" panose="020F0502020204030204" charset="0"/>
              </a:rPr>
              <a:t> 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07"/>
          <p:cNvSpPr txBox="1"/>
          <p:nvPr/>
        </p:nvSpPr>
        <p:spPr>
          <a:xfrm>
            <a:off x="1003935" y="300990"/>
            <a:ext cx="10222230" cy="829945"/>
          </a:xfrm>
          <a:prstGeom prst="rect">
            <a:avLst/>
          </a:prstGeom>
          <a:noFill/>
          <a:ln w="9525">
            <a:noFill/>
          </a:ln>
        </p:spPr>
        <p:txBody>
          <a:bodyPr wrap="square">
            <a:spAutoFit/>
          </a:bodyPr>
          <a:lstStyle/>
          <a:p>
            <a:pPr indent="0"/>
            <a:r>
              <a:rPr lang="en-US" sz="2400" b="1">
                <a:latin typeface="Times New Roman" panose="02020603050405020304" pitchFamily="18" charset="0"/>
              </a:rPr>
              <a:t>Câu 3:</a:t>
            </a:r>
            <a:r>
              <a:rPr lang="en-US" sz="2400" b="0">
                <a:latin typeface="Times New Roman" panose="02020603050405020304" pitchFamily="18" charset="0"/>
              </a:rPr>
              <a:t> </a:t>
            </a:r>
            <a:r>
              <a:rPr lang="en-US" sz="2400" b="1">
                <a:latin typeface="Times New Roman" panose="02020603050405020304" pitchFamily="18" charset="0"/>
              </a:rPr>
              <a:t>III.2.2</a:t>
            </a:r>
            <a:endParaRPr lang="en-US" sz="2400" b="0">
              <a:latin typeface="Times New Roman" panose="02020603050405020304" pitchFamily="18" charset="0"/>
            </a:endParaRPr>
          </a:p>
          <a:p>
            <a:pPr indent="0"/>
            <a:r>
              <a:rPr lang="en-US" sz="2400" b="0">
                <a:latin typeface="Times New Roman" panose="02020603050405020304" pitchFamily="18" charset="0"/>
              </a:rPr>
              <a:t>- Mô tả sự hình thành liên kết cộng hóa trị trong phân tử carbon dioxide</a:t>
            </a:r>
            <a:r>
              <a:rPr lang="en-US" sz="1200" b="0">
                <a:latin typeface="Times New Roman" panose="02020603050405020304" pitchFamily="18" charset="0"/>
              </a:rPr>
              <a:t>.</a:t>
            </a:r>
          </a:p>
        </p:txBody>
      </p:sp>
      <p:pic>
        <p:nvPicPr>
          <p:cNvPr id="2" name="Picture 1"/>
          <p:cNvPicPr/>
          <p:nvPr/>
        </p:nvPicPr>
        <p:blipFill>
          <a:blip r:embed="rId2"/>
          <a:stretch>
            <a:fillRect/>
          </a:stretch>
        </p:blipFill>
        <p:spPr>
          <a:xfrm>
            <a:off x="2679700" y="1130935"/>
            <a:ext cx="6190615" cy="1212215"/>
          </a:xfrm>
          <a:prstGeom prst="rect">
            <a:avLst/>
          </a:prstGeom>
          <a:noFill/>
          <a:ln w="9525">
            <a:noFill/>
          </a:ln>
        </p:spPr>
      </p:pic>
      <p:sp>
        <p:nvSpPr>
          <p:cNvPr id="109" name="Text Box 108"/>
          <p:cNvSpPr txBox="1"/>
          <p:nvPr/>
        </p:nvSpPr>
        <p:spPr>
          <a:xfrm>
            <a:off x="813435" y="2342515"/>
            <a:ext cx="1052766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carbon dioxide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 có 4 electron lớp ngoài cùng, nguyên tử O có 6 electron ở lớp ngoài cùng. Trong phân tử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nguyên tử C nằm ở giữa 2 nguyên tử O, góp 4 electron ở lớp ngoài cùng của nó với 2 nguyên tử O. Mỗi nguyên tử O góp 2 electron ở lớp ngoài cùng của nó với nguyên tử C. Như vậy, có 4 cặp electron dùng chung giữa nguyên tử C với hai nguyên tử O. Nguyên tử C và các nguyên tử O đều có 8 electron lớp ngoài cùng giống khí hiếm Ne.</a:t>
            </a:r>
            <a:endParaRPr lang="en-US" sz="2800" b="0">
              <a:latin typeface="Times New Roman" panose="02020603050405020304" pitchFamily="18" charset="0"/>
            </a:endParaRPr>
          </a:p>
          <a:p>
            <a:pPr indent="0" algn="just"/>
            <a:r>
              <a:rPr lang="en-US" sz="2800" b="0">
                <a:latin typeface="Times New Roman" panose="02020603050405020304" pitchFamily="18" charset="0"/>
              </a:rPr>
              <a:t>- Mô tả sự hình thành liên kết cộng hóa trị trong phân tử ammonia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p:nvPr/>
        </p:nvPicPr>
        <p:blipFill>
          <a:blip r:embed="rId2"/>
          <a:stretch>
            <a:fillRect/>
          </a:stretch>
        </p:blipFill>
        <p:spPr>
          <a:xfrm>
            <a:off x="3742055" y="236220"/>
            <a:ext cx="3813175" cy="2084705"/>
          </a:xfrm>
          <a:prstGeom prst="rect">
            <a:avLst/>
          </a:prstGeom>
          <a:noFill/>
          <a:ln w="9525">
            <a:noFill/>
          </a:ln>
        </p:spPr>
      </p:pic>
      <p:sp>
        <p:nvSpPr>
          <p:cNvPr id="110" name="Text Box 109"/>
          <p:cNvSpPr txBox="1"/>
          <p:nvPr/>
        </p:nvSpPr>
        <p:spPr>
          <a:xfrm>
            <a:off x="1094105" y="2320925"/>
            <a:ext cx="1054544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ammonia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Mỗi nguyên tử N có 5 electron lớp ngoài cùng, nguyên tử H có 1 electron ở lớp ngoài cùng. Trong phân tử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nguyên tử N nằm ở khoảng giữa các nguyên tử H, góp 3 electron ở lớp ngoài cùng của nó với ba nguyên tử H. Mỗi nguyên tử H góp 1 electron ở lớp ngoài cùng của nó với nguyên tử N. Như vậy, có 3 cặp electron dùng chung giữa nguyên tử N với ba nguyên tử H. Nguyên tử N có 8 electron lớp ngoài cùng giống khí hiếm Ne, nguyên tử H có 2 electron ở lớp ngoài cùng giống khí hiếm 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p:cNvGrpSpPr/>
          <p:nvPr/>
        </p:nvGrpSpPr>
        <p:grpSpPr>
          <a:xfrm>
            <a:off x="5174532" y="-26493"/>
            <a:ext cx="7058044" cy="4325897"/>
            <a:chOff x="5174532" y="-26493"/>
            <a:chExt cx="7058044" cy="4325897"/>
          </a:xfrm>
        </p:grpSpPr>
        <p:sp>
          <p:nvSpPr>
            <p:cNvPr id="9" name="Freeform: Shape 8"/>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p:cNvGrpSpPr/>
            <p:nvPr/>
          </p:nvGrpSpPr>
          <p:grpSpPr>
            <a:xfrm>
              <a:off x="5897050" y="130042"/>
              <a:ext cx="6249577" cy="3188114"/>
              <a:chOff x="5897050" y="130042"/>
              <a:chExt cx="6249577" cy="3188114"/>
            </a:xfrm>
          </p:grpSpPr>
          <p:grpSp>
            <p:nvGrpSpPr>
              <p:cNvPr id="303" name="Group 302"/>
              <p:cNvGrpSpPr/>
              <p:nvPr/>
            </p:nvGrpSpPr>
            <p:grpSpPr>
              <a:xfrm>
                <a:off x="8449556" y="154699"/>
                <a:ext cx="675851" cy="704707"/>
                <a:chOff x="14501761" y="3124541"/>
                <a:chExt cx="675851" cy="704707"/>
              </a:xfrm>
            </p:grpSpPr>
            <p:sp>
              <p:nvSpPr>
                <p:cNvPr id="100" name="Freeform: Shape 99"/>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p:cNvGrpSpPr/>
              <p:nvPr/>
            </p:nvGrpSpPr>
            <p:grpSpPr>
              <a:xfrm>
                <a:off x="10385668" y="1988650"/>
                <a:ext cx="532969" cy="543365"/>
                <a:chOff x="13860485" y="3305529"/>
                <a:chExt cx="532969" cy="543365"/>
              </a:xfrm>
            </p:grpSpPr>
            <p:sp>
              <p:nvSpPr>
                <p:cNvPr id="114" name="Freeform: Shape 113"/>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p:cNvGrpSpPr/>
              <p:nvPr/>
            </p:nvGrpSpPr>
            <p:grpSpPr>
              <a:xfrm>
                <a:off x="6503179" y="795061"/>
                <a:ext cx="631913" cy="324962"/>
                <a:chOff x="13545577" y="1873429"/>
                <a:chExt cx="631913" cy="324962"/>
              </a:xfrm>
            </p:grpSpPr>
            <p:sp>
              <p:nvSpPr>
                <p:cNvPr id="119" name="Freeform: Shape 118"/>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p:cNvGrpSpPr/>
              <p:nvPr/>
            </p:nvGrpSpPr>
            <p:grpSpPr>
              <a:xfrm>
                <a:off x="7182535" y="1904488"/>
                <a:ext cx="698430" cy="400534"/>
                <a:chOff x="12698316" y="3294948"/>
                <a:chExt cx="698430" cy="400534"/>
              </a:xfrm>
            </p:grpSpPr>
            <p:sp>
              <p:nvSpPr>
                <p:cNvPr id="128" name="Freeform: Shape 127"/>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p:cNvGrpSpPr/>
              <p:nvPr/>
            </p:nvGrpSpPr>
            <p:grpSpPr>
              <a:xfrm>
                <a:off x="7408141" y="1028047"/>
                <a:ext cx="274384" cy="309846"/>
                <a:chOff x="12543663" y="2459871"/>
                <a:chExt cx="274384" cy="309846"/>
              </a:xfrm>
            </p:grpSpPr>
            <p:sp>
              <p:nvSpPr>
                <p:cNvPr id="134" name="Freeform: Shape 133"/>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p:cNvGrpSpPr/>
              <p:nvPr/>
            </p:nvGrpSpPr>
            <p:grpSpPr>
              <a:xfrm>
                <a:off x="9923387" y="2931980"/>
                <a:ext cx="274384" cy="309846"/>
                <a:chOff x="15194371" y="3677345"/>
                <a:chExt cx="274384" cy="309846"/>
              </a:xfrm>
            </p:grpSpPr>
            <p:sp>
              <p:nvSpPr>
                <p:cNvPr id="136" name="Freeform: Shape 135"/>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p:cNvGrpSpPr/>
              <p:nvPr/>
            </p:nvGrpSpPr>
            <p:grpSpPr>
              <a:xfrm>
                <a:off x="10973783" y="3086903"/>
                <a:ext cx="315955" cy="219161"/>
                <a:chOff x="13472409" y="3352382"/>
                <a:chExt cx="315955" cy="219161"/>
              </a:xfrm>
            </p:grpSpPr>
            <p:sp>
              <p:nvSpPr>
                <p:cNvPr id="138" name="Freeform: Shape 137"/>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p:cNvGrpSpPr/>
              <p:nvPr/>
            </p:nvGrpSpPr>
            <p:grpSpPr>
              <a:xfrm>
                <a:off x="10354081" y="2659375"/>
                <a:ext cx="1200751" cy="168822"/>
                <a:chOff x="13683483" y="2278201"/>
                <a:chExt cx="1200751" cy="168822"/>
              </a:xfrm>
            </p:grpSpPr>
            <p:sp>
              <p:nvSpPr>
                <p:cNvPr id="141" name="Freeform: Shape 140"/>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p:cNvGrpSpPr/>
              <p:nvPr/>
            </p:nvGrpSpPr>
            <p:grpSpPr>
              <a:xfrm>
                <a:off x="11145527" y="2070408"/>
                <a:ext cx="490565" cy="322693"/>
                <a:chOff x="12993486" y="1506147"/>
                <a:chExt cx="490565" cy="322693"/>
              </a:xfrm>
            </p:grpSpPr>
            <p:sp>
              <p:nvSpPr>
                <p:cNvPr id="157" name="Freeform: Shape 156"/>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p:cNvGrpSpPr/>
              <p:nvPr/>
            </p:nvGrpSpPr>
            <p:grpSpPr>
              <a:xfrm>
                <a:off x="9486599" y="540206"/>
                <a:ext cx="856192" cy="816182"/>
                <a:chOff x="15045538" y="1832620"/>
                <a:chExt cx="856192" cy="816182"/>
              </a:xfrm>
            </p:grpSpPr>
            <p:sp>
              <p:nvSpPr>
                <p:cNvPr id="163" name="Freeform: Shape 162"/>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p:cNvGrpSpPr/>
              <p:nvPr/>
            </p:nvGrpSpPr>
            <p:grpSpPr>
              <a:xfrm>
                <a:off x="6399356" y="1480440"/>
                <a:ext cx="634407" cy="488643"/>
                <a:chOff x="13041711" y="3587413"/>
                <a:chExt cx="634407" cy="488643"/>
              </a:xfrm>
            </p:grpSpPr>
            <p:sp>
              <p:nvSpPr>
                <p:cNvPr id="175" name="Freeform: Shape 174"/>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p:cNvGrpSpPr/>
              <p:nvPr/>
            </p:nvGrpSpPr>
            <p:grpSpPr>
              <a:xfrm>
                <a:off x="8195027" y="2464910"/>
                <a:ext cx="1540893" cy="429565"/>
                <a:chOff x="13638702" y="3865207"/>
                <a:chExt cx="1540893" cy="429565"/>
              </a:xfrm>
            </p:grpSpPr>
            <p:sp>
              <p:nvSpPr>
                <p:cNvPr id="156" name="Freeform: Shape 155"/>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p:cNvGrpSpPr/>
              <p:nvPr/>
            </p:nvGrpSpPr>
            <p:grpSpPr>
              <a:xfrm>
                <a:off x="8512037" y="1429057"/>
                <a:ext cx="735925" cy="806169"/>
                <a:chOff x="14271907" y="1140563"/>
                <a:chExt cx="735925" cy="806169"/>
              </a:xfrm>
            </p:grpSpPr>
            <p:sp>
              <p:nvSpPr>
                <p:cNvPr id="179" name="Freeform: Shape 178"/>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p:cNvGrpSpPr/>
              <p:nvPr/>
            </p:nvGrpSpPr>
            <p:grpSpPr>
              <a:xfrm>
                <a:off x="10272148" y="130042"/>
                <a:ext cx="489733" cy="213776"/>
                <a:chOff x="14344445" y="1914238"/>
                <a:chExt cx="489733" cy="213776"/>
              </a:xfrm>
            </p:grpSpPr>
            <p:sp>
              <p:nvSpPr>
                <p:cNvPr id="201" name="Freeform: Shape 200"/>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p:cNvGrpSpPr/>
              <p:nvPr/>
            </p:nvGrpSpPr>
            <p:grpSpPr>
              <a:xfrm>
                <a:off x="7022954" y="147599"/>
                <a:ext cx="740003" cy="467794"/>
                <a:chOff x="12734663" y="1892322"/>
                <a:chExt cx="740003" cy="467794"/>
              </a:xfrm>
            </p:grpSpPr>
            <p:sp>
              <p:nvSpPr>
                <p:cNvPr id="207" name="Freeform: Shape 206"/>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p:cNvGrpSpPr/>
              <p:nvPr/>
            </p:nvGrpSpPr>
            <p:grpSpPr>
              <a:xfrm>
                <a:off x="5897050" y="216265"/>
                <a:ext cx="502306" cy="438961"/>
                <a:chOff x="15260785" y="3155727"/>
                <a:chExt cx="502306" cy="438961"/>
              </a:xfrm>
            </p:grpSpPr>
            <p:sp>
              <p:nvSpPr>
                <p:cNvPr id="214" name="Freeform: Shape 213"/>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p:cNvGrpSpPr/>
              <p:nvPr/>
            </p:nvGrpSpPr>
            <p:grpSpPr>
              <a:xfrm>
                <a:off x="7837656" y="939709"/>
                <a:ext cx="666002" cy="508603"/>
                <a:chOff x="12808069" y="2455780"/>
                <a:chExt cx="666002" cy="508603"/>
              </a:xfrm>
            </p:grpSpPr>
            <p:sp>
              <p:nvSpPr>
                <p:cNvPr id="218" name="Freeform: Shape 217"/>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p:cNvGrpSpPr/>
              <p:nvPr/>
            </p:nvGrpSpPr>
            <p:grpSpPr>
              <a:xfrm>
                <a:off x="9538963" y="1739529"/>
                <a:ext cx="760443" cy="213870"/>
                <a:chOff x="13264543" y="3073521"/>
                <a:chExt cx="760443" cy="213870"/>
              </a:xfrm>
            </p:grpSpPr>
            <p:sp>
              <p:nvSpPr>
                <p:cNvPr id="224" name="Freeform: Shape 223"/>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p:cNvGrpSpPr/>
              <p:nvPr/>
            </p:nvGrpSpPr>
            <p:grpSpPr>
              <a:xfrm>
                <a:off x="9574893" y="1382417"/>
                <a:ext cx="1180181" cy="188965"/>
                <a:chOff x="13465757" y="1717749"/>
                <a:chExt cx="575835" cy="92200"/>
              </a:xfrm>
            </p:grpSpPr>
            <p:sp>
              <p:nvSpPr>
                <p:cNvPr id="237" name="Freeform: Shape 236"/>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p:cNvGrpSpPr/>
              <p:nvPr/>
            </p:nvGrpSpPr>
            <p:grpSpPr>
              <a:xfrm>
                <a:off x="11235342" y="1199320"/>
                <a:ext cx="911285" cy="461749"/>
                <a:chOff x="13389262" y="1207635"/>
                <a:chExt cx="911285" cy="461749"/>
              </a:xfrm>
            </p:grpSpPr>
            <p:sp>
              <p:nvSpPr>
                <p:cNvPr id="236" name="Freeform: Shape 235"/>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p:cNvGrpSpPr/>
              <p:nvPr/>
            </p:nvGrpSpPr>
            <p:grpSpPr>
              <a:xfrm>
                <a:off x="10515501" y="748683"/>
                <a:ext cx="1039331" cy="355192"/>
                <a:chOff x="14944098" y="2709450"/>
                <a:chExt cx="1039331" cy="355192"/>
              </a:xfrm>
            </p:grpSpPr>
            <p:sp>
              <p:nvSpPr>
                <p:cNvPr id="251" name="Freeform: Shape 250"/>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p:cNvGrpSpPr/>
              <p:nvPr/>
            </p:nvGrpSpPr>
            <p:grpSpPr>
              <a:xfrm>
                <a:off x="11415748" y="269166"/>
                <a:ext cx="615283" cy="385420"/>
                <a:chOff x="12477148" y="2923132"/>
                <a:chExt cx="615283" cy="385420"/>
              </a:xfrm>
            </p:grpSpPr>
            <p:sp>
              <p:nvSpPr>
                <p:cNvPr id="279" name="Freeform: Shape 278"/>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p:cNvGrpSpPr/>
              <p:nvPr/>
            </p:nvGrpSpPr>
            <p:grpSpPr>
              <a:xfrm>
                <a:off x="7465492" y="3015865"/>
                <a:ext cx="337239" cy="302291"/>
                <a:chOff x="15043342" y="1473919"/>
                <a:chExt cx="337239" cy="302291"/>
              </a:xfrm>
            </p:grpSpPr>
            <p:sp>
              <p:nvSpPr>
                <p:cNvPr id="281" name="Freeform: Shape 280"/>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p:cNvGrpSpPr/>
          <p:nvPr/>
        </p:nvGrpSpPr>
        <p:grpSpPr>
          <a:xfrm>
            <a:off x="6244271" y="2917319"/>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500" b="1" dirty="0">
                <a:solidFill>
                  <a:srgbClr val="FF0000"/>
                </a:solidFill>
                <a:ea typeface="Microsoft YaHei" panose="020B0503020204020204" charset="-122"/>
                <a:sym typeface="Microsoft YaHei" panose="020B0503020204020204" charset="-122"/>
              </a:rPr>
              <a:t>VẬN DỤNG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66420" y="416560"/>
            <a:ext cx="11250295" cy="6000750"/>
          </a:xfrm>
          <a:prstGeom prst="rect">
            <a:avLst/>
          </a:prstGeom>
          <a:noFill/>
          <a:ln w="9525">
            <a:noFill/>
          </a:ln>
        </p:spPr>
        <p:txBody>
          <a:bodyPr wrap="square">
            <a:spAutoFit/>
          </a:bodyPr>
          <a:lstStyle/>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gì?</a:t>
            </a:r>
          </a:p>
          <a:p>
            <a:pPr indent="0"/>
            <a:r>
              <a:rPr lang="en-US" sz="3200" b="0">
                <a:latin typeface="Times New Roman" panose="02020603050405020304" pitchFamily="18" charset="0"/>
                <a:cs typeface="Calibri" panose="020F0502020204030204" charset="0"/>
              </a:rPr>
              <a:t>b) Liên kết cộng hoá trị khác với liên kết ion như thế nào?</a:t>
            </a:r>
          </a:p>
          <a:p>
            <a:pPr indent="0"/>
            <a:r>
              <a:rPr lang="en-US" sz="3200" b="0">
                <a:latin typeface="Times New Roman" panose="02020603050405020304" pitchFamily="18" charset="0"/>
                <a:cs typeface="Calibri" panose="020F0502020204030204" charset="0"/>
              </a:rPr>
              <a:t>c) Liên kết cộng hoá trị và liên kết ion có điểm gì tương tự nhau?</a:t>
            </a:r>
            <a:endParaRPr lang="en-US" sz="3200" b="1">
              <a:latin typeface="Times New Roman" panose="02020603050405020304" pitchFamily="18" charset="0"/>
            </a:endParaRPr>
          </a:p>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Hãy vẽ sơ đồ mô tả sự hình thành liên kết ion giữa calcium và oxygen.</a:t>
            </a:r>
            <a:endParaRPr lang="en-US" sz="3200" b="1">
              <a:latin typeface="Times New Roman" panose="02020603050405020304" pitchFamily="18" charset="0"/>
            </a:endParaRPr>
          </a:p>
          <a:p>
            <a:pPr indent="0"/>
            <a:r>
              <a:rPr lang="en-US" sz="3200" b="1">
                <a:latin typeface="Times New Roman" panose="02020603050405020304" pitchFamily="18" charset="0"/>
              </a:rPr>
              <a:t>Câu 3:</a:t>
            </a:r>
            <a:r>
              <a:rPr lang="en-US" sz="3200" b="0">
                <a:latin typeface="Times New Roman" panose="02020603050405020304" pitchFamily="18" charset="0"/>
                <a:cs typeface="Calibri" panose="020F0502020204030204" charset="0"/>
              </a:rPr>
              <a:t> Hãy vẽ sơ đồ mô tả sự hình thành liên kết cộng hoá trị trong phân tử CH</a:t>
            </a:r>
            <a:r>
              <a:rPr lang="en-US" sz="3200" b="0" baseline="-25000">
                <a:latin typeface="Times New Roman" panose="02020603050405020304" pitchFamily="18" charset="0"/>
                <a:cs typeface="Calibri" panose="020F0502020204030204" charset="0"/>
              </a:rPr>
              <a:t>4</a:t>
            </a:r>
            <a:r>
              <a:rPr lang="en-US" sz="3200" b="0">
                <a:latin typeface="Times New Roman" panose="02020603050405020304" pitchFamily="18" charset="0"/>
                <a:cs typeface="Calibri" panose="020F0502020204030204" charset="0"/>
              </a:rPr>
              <a:t>, giữa 1 nguyên tử C và 4 nguyên tử H.</a:t>
            </a:r>
            <a:endParaRPr lang="en-US" sz="3200" b="1">
              <a:latin typeface="Times New Roman" panose="02020603050405020304" pitchFamily="18" charset="0"/>
            </a:endParaRPr>
          </a:p>
          <a:p>
            <a:pPr indent="0"/>
            <a:r>
              <a:rPr lang="en-US" sz="3200" b="1">
                <a:latin typeface="Times New Roman" panose="02020603050405020304" pitchFamily="18" charset="0"/>
              </a:rPr>
              <a:t>Câu 4: </a:t>
            </a:r>
            <a:r>
              <a:rPr lang="en-US" sz="3200" b="0">
                <a:latin typeface="Times New Roman" panose="02020603050405020304" pitchFamily="18" charset="0"/>
              </a:rPr>
              <a:t>Vận dụng khái niệm liên kết hóa học để giải thích được vì sao trong tự nhiên, muối ăn ở trạng thái rắn, khó nóng chảy, khó bay hơi, còn đường ăn, nước đá ở thể rắn dễ nóng chảy và nước ở thể lỏng dễ bay hơi?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27050" y="349885"/>
            <a:ext cx="11099165" cy="60007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liên kết được tạo nên giữa hai nguyên tử bằng một hay nhiều cặp electron dùng chung. </a:t>
            </a:r>
          </a:p>
          <a:p>
            <a:pPr indent="0"/>
            <a:r>
              <a:rPr lang="en-US" sz="3200" b="0">
                <a:latin typeface="Times New Roman" panose="02020603050405020304" pitchFamily="18" charset="0"/>
                <a:cs typeface="Calibri" panose="020F0502020204030204" charset="0"/>
              </a:rPr>
              <a:t>b) Liên kết cộng hoá trị khác với liên kết ion như sau: Trong liên kết cộng hoá trị, các nguyên tử góp chung electron để tạo liên kết; trong liên kết ion, electron được chuyển hẳn từ nguyên tử này sang nguyên tử kia để tạo thành các ion mang điện tích trái dấu hút nhau.</a:t>
            </a:r>
          </a:p>
          <a:p>
            <a:pPr indent="0"/>
            <a:r>
              <a:rPr lang="en-US" sz="3200" b="0">
                <a:latin typeface="Times New Roman" panose="02020603050405020304" pitchFamily="18" charset="0"/>
                <a:cs typeface="Calibri" panose="020F0502020204030204" charset="0"/>
              </a:rPr>
              <a:t>c) Liên kết cộng hoá trị và liên kết ion đều là liên kết hoá học, các nguyên tử sau khi hình thành liên kết thì bền hơn trước khi hình thành liên kết.</a:t>
            </a:r>
            <a:r>
              <a:rPr lang="en-US" sz="1400" b="0">
                <a:latin typeface="Times New Roman" panose="02020603050405020304" pitchFamily="18" charset="0"/>
                <a:cs typeface="Calibri" panose="020F050202020403020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555750" y="700405"/>
            <a:ext cx="925131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Sơ đồ mô tả sự hình thành liên kết ion giữa calcium và oxygen</a:t>
            </a:r>
            <a:r>
              <a:rPr lang="en-US" sz="1400" b="0">
                <a:latin typeface="Times New Roman" panose="02020603050405020304" pitchFamily="18" charset="0"/>
                <a:cs typeface="Calibri" panose="020F0502020204030204" charset="0"/>
              </a:rPr>
              <a:t>.</a:t>
            </a:r>
          </a:p>
        </p:txBody>
      </p:sp>
      <p:pic>
        <p:nvPicPr>
          <p:cNvPr id="2" name="Picture 1"/>
          <p:cNvPicPr/>
          <p:nvPr/>
        </p:nvPicPr>
        <p:blipFill>
          <a:blip r:embed="rId2"/>
          <a:stretch>
            <a:fillRect/>
          </a:stretch>
        </p:blipFill>
        <p:spPr>
          <a:xfrm>
            <a:off x="2660650" y="1924050"/>
            <a:ext cx="7632700" cy="1493520"/>
          </a:xfrm>
          <a:prstGeom prst="rect">
            <a:avLst/>
          </a:prstGeom>
          <a:noFill/>
          <a:ln w="9525">
            <a:noFill/>
          </a:ln>
        </p:spPr>
      </p:pic>
      <p:sp>
        <p:nvSpPr>
          <p:cNvPr id="106" name="Text Box 105"/>
          <p:cNvSpPr txBox="1"/>
          <p:nvPr/>
        </p:nvSpPr>
        <p:spPr>
          <a:xfrm>
            <a:off x="1918335" y="3418205"/>
            <a:ext cx="8889365" cy="2753360"/>
          </a:xfrm>
          <a:prstGeom prst="rect">
            <a:avLst/>
          </a:prstGeom>
          <a:noFill/>
          <a:ln w="9525">
            <a:noFill/>
          </a:ln>
        </p:spPr>
        <p:txBody>
          <a:bodyPr wrap="square">
            <a:spAutoFit/>
          </a:bodyPr>
          <a:lstStyle/>
          <a:p>
            <a:pPr indent="0" algn="just"/>
            <a:endParaRPr lang="en-US" sz="1300" b="0">
              <a:latin typeface="Times New Roman" panose="02020603050405020304" pitchFamily="18" charset="0"/>
              <a:cs typeface="Calibri" panose="020F0502020204030204" charset="0"/>
            </a:endParaRPr>
          </a:p>
          <a:p>
            <a:pPr indent="0" algn="just"/>
            <a:r>
              <a:rPr lang="en-US" sz="1300" b="0">
                <a:latin typeface="Times New Roman" panose="02020603050405020304" pitchFamily="18" charset="0"/>
                <a:cs typeface="Calibri" panose="020F0502020204030204" charset="0"/>
              </a:rPr>
              <a:t> </a:t>
            </a:r>
            <a:r>
              <a:rPr lang="en-US" sz="4000" b="0">
                <a:latin typeface="Times New Roman" panose="02020603050405020304" pitchFamily="18" charset="0"/>
                <a:cs typeface="Calibri" panose="020F0502020204030204" charset="0"/>
              </a:rPr>
              <a:t>Nguyên tử Ca nhường 2 electron ở lớp ngoài cùng của nó cho nguyên tử O tạo thành các ion Ca</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và O</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mang điện tích trái dấu hút nhau.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Grp="1" noChangeAspect="1" noChangeArrowheads="1"/>
          </p:cNvPicPr>
          <p:nvPr>
            <p:ph type="pic" sz="quarter" idx="13"/>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22960" y="2070735"/>
            <a:ext cx="9664065" cy="3676650"/>
          </a:xfrm>
          <a:prstGeom prst="rect">
            <a:avLst/>
          </a:prstGeom>
          <a:noFill/>
          <a:ln>
            <a:noFill/>
          </a:ln>
        </p:spPr>
      </p:pic>
      <p:sp>
        <p:nvSpPr>
          <p:cNvPr id="106" name="Text Box 105"/>
          <p:cNvSpPr txBox="1"/>
          <p:nvPr/>
        </p:nvSpPr>
        <p:spPr>
          <a:xfrm>
            <a:off x="1403985" y="650240"/>
            <a:ext cx="9498965" cy="953135"/>
          </a:xfrm>
          <a:prstGeom prst="rect">
            <a:avLst/>
          </a:prstGeom>
          <a:noFill/>
          <a:ln w="9525">
            <a:noFill/>
          </a:ln>
        </p:spPr>
        <p:txBody>
          <a:bodyPr wrap="square">
            <a:spAutoFit/>
          </a:bodyPr>
          <a:lstStyle/>
          <a:p>
            <a:pPr indent="0"/>
            <a:r>
              <a:rPr lang="en-US" sz="2800" b="1">
                <a:latin typeface="Times New Roman" panose="02020603050405020304" pitchFamily="18" charset="0"/>
              </a:rPr>
              <a:t>Câu 3:</a:t>
            </a:r>
            <a:r>
              <a:rPr lang="en-US" sz="2800" b="0">
                <a:latin typeface="Times New Roman" panose="02020603050405020304" pitchFamily="18" charset="0"/>
                <a:cs typeface="Calibri" panose="020F0502020204030204" charset="0"/>
              </a:rPr>
              <a:t> Sơ đồ mô tả sự hình thành liên kết cộng hoá trị trong phân tử CH</a:t>
            </a:r>
            <a:r>
              <a:rPr lang="en-US" sz="2800" b="0" baseline="-25000">
                <a:latin typeface="Times New Roman" panose="02020603050405020304" pitchFamily="18" charset="0"/>
                <a:cs typeface="Calibri" panose="020F0502020204030204" charset="0"/>
              </a:rPr>
              <a:t>4</a:t>
            </a:r>
            <a:r>
              <a:rPr lang="en-US" sz="2800" b="0">
                <a:latin typeface="Times New Roman" panose="02020603050405020304" pitchFamily="18" charset="0"/>
                <a:cs typeface="Calibri" panose="020F0502020204030204" charset="0"/>
              </a:rPr>
              <a:t>, giữa 1 nguyên tử C và 4 nguyên tử 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75385" y="1054100"/>
            <a:ext cx="9555480"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Câu 4: </a:t>
            </a:r>
            <a:r>
              <a:rPr lang="en-US" sz="3200" b="0">
                <a:solidFill>
                  <a:srgbClr val="000000"/>
                </a:solidFill>
                <a:latin typeface="Times New Roman" panose="02020603050405020304" pitchFamily="18" charset="0"/>
              </a:rPr>
              <a:t>- Muối ăn là hợp chất ion nên là chất rắn ở điều kiện thường, khó bay hơi, khó nóng chảy.</a:t>
            </a:r>
          </a:p>
          <a:p>
            <a:pPr indent="0" algn="just"/>
            <a:r>
              <a:rPr lang="en-US" sz="3200" b="0">
                <a:solidFill>
                  <a:srgbClr val="000000"/>
                </a:solidFill>
                <a:latin typeface="Times New Roman" panose="02020603050405020304" pitchFamily="18" charset="0"/>
              </a:rPr>
              <a:t>- Đường ăn và nước đá là hợp chất cộng hóa trị nên ở thể rắn, dễ nóng chảy và nước ở thể lỏng sẽ dễ bay hơi do các chất cộng hóa trị thường có nhiệt độ nóng chảy và nhiệt độ sôi thấp.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750570" y="419100"/>
            <a:ext cx="10336530"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5: </a:t>
            </a:r>
            <a:r>
              <a:rPr lang="en-US" sz="3200" b="0">
                <a:latin typeface="Times New Roman" panose="02020603050405020304" pitchFamily="18" charset="0"/>
                <a:cs typeface="Calibri" panose="020F0502020204030204" charset="0"/>
              </a:rPr>
              <a:t>a) Điển các thông tin còn thiếu để hoàn thành bảng sau vế các kim loại.</a:t>
            </a:r>
          </a:p>
        </p:txBody>
      </p:sp>
      <p:graphicFrame>
        <p:nvGraphicFramePr>
          <p:cNvPr id="2" name="Table 1"/>
          <p:cNvGraphicFramePr/>
          <p:nvPr/>
        </p:nvGraphicFramePr>
        <p:xfrm>
          <a:off x="749935" y="1503680"/>
          <a:ext cx="9645015" cy="2827020"/>
        </p:xfrm>
        <a:graphic>
          <a:graphicData uri="http://schemas.openxmlformats.org/drawingml/2006/table">
            <a:tbl>
              <a:tblPr firstRow="1" bandRow="1">
                <a:tableStyleId>{5940675A-B579-460E-94D1-54222C63F5DA}</a:tableStyleId>
              </a:tblPr>
              <a:tblGrid>
                <a:gridCol w="6647180">
                  <a:extLst>
                    <a:ext uri="{9D8B030D-6E8A-4147-A177-3AD203B41FA5}">
                      <a16:colId xmlns:a16="http://schemas.microsoft.com/office/drawing/2014/main" xmlns="" val="20000"/>
                    </a:ext>
                  </a:extLst>
                </a:gridCol>
                <a:gridCol w="996950">
                  <a:extLst>
                    <a:ext uri="{9D8B030D-6E8A-4147-A177-3AD203B41FA5}">
                      <a16:colId xmlns:a16="http://schemas.microsoft.com/office/drawing/2014/main" xmlns="" val="20001"/>
                    </a:ext>
                  </a:extLst>
                </a:gridCol>
                <a:gridCol w="991870">
                  <a:extLst>
                    <a:ext uri="{9D8B030D-6E8A-4147-A177-3AD203B41FA5}">
                      <a16:colId xmlns:a16="http://schemas.microsoft.com/office/drawing/2014/main" xmlns="" val="20002"/>
                    </a:ext>
                  </a:extLst>
                </a:gridCol>
                <a:gridCol w="1009015">
                  <a:extLst>
                    <a:ext uri="{9D8B030D-6E8A-4147-A177-3AD203B41FA5}">
                      <a16:colId xmlns:a16="http://schemas.microsoft.com/office/drawing/2014/main" xmlns="" val="20003"/>
                    </a:ext>
                  </a:extLst>
                </a:gridCol>
              </a:tblGrid>
              <a:tr h="50546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Na</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Mg</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1400" b="1">
                          <a:solidFill>
                            <a:srgbClr val="192430"/>
                          </a:solidFill>
                          <a:latin typeface="Times New Roman" panose="02020603050405020304" pitchFamily="18" charset="0"/>
                          <a:cs typeface="Times New Roman" panose="02020603050405020304" pitchFamily="18" charset="0"/>
                        </a:rPr>
                        <a:t>AI</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4597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85090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ổ electron nhường đi để đạt được lớp electronngoài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dirty="0">
                          <a:latin typeface="Times New Roman" panose="02020603050405020304" pitchFamily="18" charset="0"/>
                          <a:cs typeface="Times New Roman" panose="02020603050405020304" pitchFamily="18" charset="0"/>
                        </a:rPr>
                        <a:t> </a:t>
                      </a:r>
                      <a:endParaRPr lang="en-US" sz="14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749300" y="4541520"/>
            <a:ext cx="10337800"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số thứ tự của nhóm trong bảng tuần hoàn và điện tích của các ion kim loại tạo thành</a:t>
            </a:r>
            <a:r>
              <a:rPr lang="en-US" sz="1300" b="0">
                <a:solidFill>
                  <a:srgbClr val="2B2B2C"/>
                </a:solidFill>
                <a:latin typeface="Times New Roman" panose="02020603050405020304" pitchFamily="18" charset="0"/>
                <a:cs typeface="Segoe UI" panose="020B0502040204020203" charset="0"/>
              </a:rPr>
              <a:t>.</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56970" y="304800"/>
            <a:ext cx="9859645" cy="1383665"/>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5:</a:t>
            </a:r>
            <a:r>
              <a:rPr lang="en-US" sz="2800" b="0">
                <a:latin typeface="Times New Roman" panose="02020603050405020304" pitchFamily="18" charset="0"/>
                <a:cs typeface="Calibri" panose="020F0502020204030204" charset="0"/>
              </a:rPr>
              <a:t> a) Điển các thông tin còn thiếu để hoàn thành bảng sau về các kim loại.</a:t>
            </a:r>
          </a:p>
        </p:txBody>
      </p:sp>
      <p:graphicFrame>
        <p:nvGraphicFramePr>
          <p:cNvPr id="2" name="Table 1"/>
          <p:cNvGraphicFramePr/>
          <p:nvPr/>
        </p:nvGraphicFramePr>
        <p:xfrm>
          <a:off x="1156970" y="1722120"/>
          <a:ext cx="8935085" cy="3413760"/>
        </p:xfrm>
        <a:graphic>
          <a:graphicData uri="http://schemas.openxmlformats.org/drawingml/2006/table">
            <a:tbl>
              <a:tblPr firstRow="1" bandRow="1">
                <a:tableStyleId>{5940675A-B579-460E-94D1-54222C63F5DA}</a:tableStyleId>
              </a:tblPr>
              <a:tblGrid>
                <a:gridCol w="5854065">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1109980">
                  <a:extLst>
                    <a:ext uri="{9D8B030D-6E8A-4147-A177-3AD203B41FA5}">
                      <a16:colId xmlns:a16="http://schemas.microsoft.com/office/drawing/2014/main" xmlns="" val="20002"/>
                    </a:ext>
                  </a:extLst>
                </a:gridCol>
                <a:gridCol w="1047115">
                  <a:extLst>
                    <a:ext uri="{9D8B030D-6E8A-4147-A177-3AD203B41FA5}">
                      <a16:colId xmlns:a16="http://schemas.microsoft.com/office/drawing/2014/main" xmlns="" val="20003"/>
                    </a:ext>
                  </a:extLst>
                </a:gridCol>
              </a:tblGrid>
              <a:tr h="42672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Na</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Mg</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2800" b="1">
                          <a:solidFill>
                            <a:srgbClr val="192430"/>
                          </a:solidFill>
                          <a:latin typeface="Times New Roman" panose="02020603050405020304" pitchFamily="18" charset="0"/>
                          <a:cs typeface="Times New Roman" panose="02020603050405020304" pitchFamily="18" charset="0"/>
                        </a:rPr>
                        <a:t>AI</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8534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a:t>
                      </a:r>
                      <a:r>
                        <a:rPr lang="en-US" sz="2800" b="0" i="1">
                          <a:solidFill>
                            <a:srgbClr val="2B2B2C"/>
                          </a:solidFill>
                          <a:latin typeface="Times New Roman" panose="02020603050405020304" pitchFamily="18" charset="0"/>
                          <a:cs typeface="Times New Roman" panose="02020603050405020304" pitchFamily="18" charset="0"/>
                        </a:rPr>
                        <a:t>ở</a:t>
                      </a:r>
                      <a:r>
                        <a:rPr lang="en-US" sz="2800" b="0">
                          <a:solidFill>
                            <a:srgbClr val="2B2B2C"/>
                          </a:solidFill>
                          <a:latin typeface="Times New Roman" panose="02020603050405020304" pitchFamily="18" charset="0"/>
                          <a:cs typeface="Times New Roman" panose="02020603050405020304" pitchFamily="18" charset="0"/>
                        </a:rPr>
                        <a:t>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2801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nhường đi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dirty="0">
                          <a:latin typeface="Times New Roman" panose="02020603050405020304" pitchFamily="18" charset="0"/>
                          <a:cs typeface="Times New Roman" panose="02020603050405020304" pitchFamily="18" charset="0"/>
                        </a:rPr>
                        <a:t>3+</a:t>
                      </a:r>
                      <a:endParaRPr lang="en-US"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328420" y="5052060"/>
            <a:ext cx="10050145"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số điện tích của các ion kim loại tạo thành.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212850" y="392430"/>
            <a:ext cx="1021143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6: </a:t>
            </a:r>
            <a:r>
              <a:rPr lang="en-US" sz="3200">
                <a:latin typeface="Times New Roman" panose="02020603050405020304" pitchFamily="18" charset="0"/>
              </a:rPr>
              <a:t>a</a:t>
            </a:r>
            <a:r>
              <a:rPr lang="en-US" sz="3200" b="0">
                <a:solidFill>
                  <a:srgbClr val="3D3D3E"/>
                </a:solidFill>
                <a:latin typeface="Times New Roman" panose="02020603050405020304" pitchFamily="18" charset="0"/>
                <a:cs typeface="Calibri" panose="020F0502020204030204" charset="0"/>
              </a:rPr>
              <a:t>) Điển các thông tin còn thiếu để hoàn thành bảng sau vể các phi kim</a:t>
            </a:r>
            <a:r>
              <a:rPr lang="en-US" sz="1300" b="0">
                <a:solidFill>
                  <a:srgbClr val="3D3D3E"/>
                </a:solidFill>
                <a:latin typeface="Times New Roman" panose="02020603050405020304" pitchFamily="18" charset="0"/>
                <a:cs typeface="Calibri" panose="020F0502020204030204" charset="0"/>
              </a:rPr>
              <a:t>.</a:t>
            </a:r>
            <a:endParaRPr lang="en-US"/>
          </a:p>
        </p:txBody>
      </p:sp>
      <p:graphicFrame>
        <p:nvGraphicFramePr>
          <p:cNvPr id="2" name="Table 1"/>
          <p:cNvGraphicFramePr/>
          <p:nvPr/>
        </p:nvGraphicFramePr>
        <p:xfrm>
          <a:off x="1212850" y="1576705"/>
          <a:ext cx="10210800" cy="2820670"/>
        </p:xfrm>
        <a:graphic>
          <a:graphicData uri="http://schemas.openxmlformats.org/drawingml/2006/table">
            <a:tbl>
              <a:tblPr firstRow="1" bandRow="1">
                <a:tableStyleId>{5940675A-B579-460E-94D1-54222C63F5DA}</a:tableStyleId>
              </a:tblPr>
              <a:tblGrid>
                <a:gridCol w="7592060">
                  <a:extLst>
                    <a:ext uri="{9D8B030D-6E8A-4147-A177-3AD203B41FA5}">
                      <a16:colId xmlns:a16="http://schemas.microsoft.com/office/drawing/2014/main" xmlns="" val="20000"/>
                    </a:ext>
                  </a:extLst>
                </a:gridCol>
                <a:gridCol w="1298575">
                  <a:extLst>
                    <a:ext uri="{9D8B030D-6E8A-4147-A177-3AD203B41FA5}">
                      <a16:colId xmlns:a16="http://schemas.microsoft.com/office/drawing/2014/main" xmlns="" val="20001"/>
                    </a:ext>
                  </a:extLst>
                </a:gridCol>
                <a:gridCol w="1320165">
                  <a:extLst>
                    <a:ext uri="{9D8B030D-6E8A-4147-A177-3AD203B41FA5}">
                      <a16:colId xmlns:a16="http://schemas.microsoft.com/office/drawing/2014/main" xmlns="" val="20002"/>
                    </a:ext>
                  </a:extLst>
                </a:gridCol>
              </a:tblGrid>
              <a:tr h="42672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1300" b="1">
                          <a:solidFill>
                            <a:srgbClr val="3D3D3E"/>
                          </a:solidFill>
                          <a:latin typeface="Times New Roman" panose="02020603050405020304" pitchFamily="18" charset="0"/>
                          <a:cs typeface="Times New Roman" panose="02020603050405020304" pitchFamily="18" charset="0"/>
                        </a:rPr>
                        <a:t>Cl</a:t>
                      </a:r>
                      <a:endParaRPr lang="en-US" sz="13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300" b="1">
                          <a:solidFill>
                            <a:srgbClr val="192430"/>
                          </a:solidFill>
                          <a:latin typeface="Times New Roman" panose="02020603050405020304" pitchFamily="18" charset="0"/>
                          <a:cs typeface="Times New Roman" panose="02020603050405020304" pitchFamily="18" charset="0"/>
                        </a:rPr>
                        <a:t>0</a:t>
                      </a:r>
                      <a:endParaRPr lang="en-US" sz="13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687070">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853440">
                <a:tc>
                  <a:txBody>
                    <a:bodyPr/>
                    <a:lstStyle/>
                    <a:p>
                      <a:pPr indent="0" algn="just">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dirty="0">
                          <a:latin typeface="Times New Roman" panose="02020603050405020304" pitchFamily="18" charset="0"/>
                          <a:cs typeface="Times New Roman" panose="02020603050405020304" pitchFamily="18" charset="0"/>
                        </a:rPr>
                        <a:t> </a:t>
                      </a:r>
                      <a:endParaRPr lang="en-US" sz="13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212215" y="4549140"/>
            <a:ext cx="9842500" cy="1768475"/>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mối quan hệ giữa số thứ tự của nhóm trong bảng tuần hoàn và điện tích của các ion phi kim tạo thành.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44270" y="316865"/>
            <a:ext cx="10012045" cy="15684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6: </a:t>
            </a:r>
            <a:r>
              <a:rPr lang="en-US" sz="3200" b="0">
                <a:solidFill>
                  <a:srgbClr val="3D3D3E"/>
                </a:solidFill>
                <a:latin typeface="Times New Roman" panose="02020603050405020304" pitchFamily="18" charset="0"/>
                <a:cs typeface="Calibri" panose="020F0502020204030204" charset="0"/>
              </a:rPr>
              <a:t>a) Điển các thông tin còn thiếu để hoàn thành bảng sau vể các phi kim.</a:t>
            </a:r>
          </a:p>
        </p:txBody>
      </p:sp>
      <p:graphicFrame>
        <p:nvGraphicFramePr>
          <p:cNvPr id="2" name="Table 1"/>
          <p:cNvGraphicFramePr/>
          <p:nvPr/>
        </p:nvGraphicFramePr>
        <p:xfrm>
          <a:off x="1276985" y="1998980"/>
          <a:ext cx="9098915" cy="3150870"/>
        </p:xfrm>
        <a:graphic>
          <a:graphicData uri="http://schemas.openxmlformats.org/drawingml/2006/table">
            <a:tbl>
              <a:tblPr firstRow="1" bandRow="1">
                <a:tableStyleId>{5940675A-B579-460E-94D1-54222C63F5DA}</a:tableStyleId>
              </a:tblPr>
              <a:tblGrid>
                <a:gridCol w="6764020">
                  <a:extLst>
                    <a:ext uri="{9D8B030D-6E8A-4147-A177-3AD203B41FA5}">
                      <a16:colId xmlns:a16="http://schemas.microsoft.com/office/drawing/2014/main" xmlns="" val="20000"/>
                    </a:ext>
                  </a:extLst>
                </a:gridCol>
                <a:gridCol w="1159510">
                  <a:extLst>
                    <a:ext uri="{9D8B030D-6E8A-4147-A177-3AD203B41FA5}">
                      <a16:colId xmlns:a16="http://schemas.microsoft.com/office/drawing/2014/main" xmlns="" val="20001"/>
                    </a:ext>
                  </a:extLst>
                </a:gridCol>
                <a:gridCol w="1175385">
                  <a:extLst>
                    <a:ext uri="{9D8B030D-6E8A-4147-A177-3AD203B41FA5}">
                      <a16:colId xmlns:a16="http://schemas.microsoft.com/office/drawing/2014/main" xmlns="" val="20002"/>
                    </a:ext>
                  </a:extLst>
                </a:gridCol>
              </a:tblGrid>
              <a:tr h="101727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Cl</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0</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241935">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7</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6</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832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dirty="0">
                          <a:latin typeface="Times New Roman" panose="02020603050405020304" pitchFamily="18" charset="0"/>
                          <a:cs typeface="Times New Roman" panose="02020603050405020304" pitchFamily="18" charset="0"/>
                        </a:rPr>
                        <a:t>2-</a:t>
                      </a:r>
                      <a:endParaRPr lang="en-US" sz="2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009650" y="4784725"/>
            <a:ext cx="10146030" cy="1445260"/>
          </a:xfrm>
          <a:prstGeom prst="rect">
            <a:avLst/>
          </a:prstGeom>
          <a:noFill/>
          <a:ln w="9525">
            <a:noFill/>
          </a:ln>
        </p:spPr>
        <p:txBody>
          <a:bodyPr wrap="square">
            <a:spAutoFit/>
          </a:bodyPr>
          <a:lstStyle/>
          <a:p>
            <a:pPr indent="0"/>
            <a:endParaRPr lang="en-US" sz="24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8 trừ đi số đơn vị điện tích của các ion phi kim tạo thành.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3485" y="850900"/>
            <a:ext cx="9813925" cy="4523105"/>
          </a:xfrm>
          <a:prstGeom prst="rect">
            <a:avLst/>
          </a:prstGeom>
          <a:noFill/>
          <a:ln w="9525">
            <a:noFill/>
          </a:ln>
        </p:spPr>
        <p:txBody>
          <a:bodyPr wrap="square">
            <a:spAutoFit/>
          </a:bodyPr>
          <a:lstStyle/>
          <a:p>
            <a:pPr indent="0" algn="just"/>
            <a:r>
              <a:rPr lang="en-US" sz="3200" b="1">
                <a:solidFill>
                  <a:srgbClr val="000000"/>
                </a:solidFill>
                <a:latin typeface="Times New Roman" panose="02020603050405020304" pitchFamily="18" charset="0"/>
              </a:rPr>
              <a:t>                         PHIẾU HỌC TẬP SỐ 2</a:t>
            </a:r>
          </a:p>
          <a:p>
            <a:pPr indent="0" algn="just"/>
            <a:r>
              <a:rPr lang="en-US" sz="3200" b="1">
                <a:solidFill>
                  <a:srgbClr val="000000"/>
                </a:solidFill>
                <a:latin typeface="Times New Roman" panose="02020603050405020304" pitchFamily="18" charset="0"/>
              </a:rPr>
              <a:t>Quan sát hình 6.1, đọc thông tin SGK</a:t>
            </a:r>
            <a:endParaRPr lang="en-US" sz="3200" b="0">
              <a:solidFill>
                <a:srgbClr val="000000"/>
              </a:solidFill>
              <a:latin typeface="Times New Roman" panose="02020603050405020304" pitchFamily="18" charset="0"/>
              <a:cs typeface="Calibri" panose="020F0502020204030204" charset="0"/>
            </a:endParaRPr>
          </a:p>
          <a:p>
            <a:pPr indent="0" algn="just"/>
            <a:r>
              <a:rPr lang="en-US" sz="3200" b="0">
                <a:solidFill>
                  <a:srgbClr val="000000"/>
                </a:solidFill>
                <a:latin typeface="Times New Roman" panose="02020603050405020304" pitchFamily="18" charset="0"/>
                <a:cs typeface="Calibri" panose="020F0502020204030204" charset="0"/>
              </a:rPr>
              <a:t>1/ Nêu tên và kí hiệu hóa học của một số nguyên tố khí hiếm.</a:t>
            </a:r>
          </a:p>
          <a:p>
            <a:pPr indent="0" algn="just"/>
            <a:r>
              <a:rPr lang="en-US" sz="3200" b="0">
                <a:solidFill>
                  <a:srgbClr val="000000"/>
                </a:solidFill>
                <a:latin typeface="Times New Roman" panose="02020603050405020304" pitchFamily="18" charset="0"/>
                <a:cs typeface="Calibri" panose="020F0502020204030204" charset="0"/>
              </a:rPr>
              <a:t>2/ Các nguyên tử khí hiếm có mấy lớp electron, bao nhiêu electron trong mỗi lớp? So sánh số electron lớp ngoài cùng của các nguyên tử khí hiếm trong hình 6.1.</a:t>
            </a:r>
            <a:endParaRPr lang="en-US" sz="3200" b="0">
              <a:solidFill>
                <a:srgbClr val="000000"/>
              </a:solidFill>
              <a:latin typeface="Times New Roman" panose="02020603050405020304" pitchFamily="18" charset="0"/>
            </a:endParaRPr>
          </a:p>
          <a:p>
            <a:pPr indent="0" algn="just"/>
            <a:r>
              <a:rPr lang="en-US" sz="3200" b="0">
                <a:solidFill>
                  <a:srgbClr val="000000"/>
                </a:solidFill>
                <a:latin typeface="Times New Roman" panose="02020603050405020304" pitchFamily="18" charset="0"/>
              </a:rPr>
              <a:t>3/ Giải thích vì sao các khí hiếm tồn tại dưới dạng đơn nguyên tử bền vững?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sz="2000" b="1">
                  <a:solidFill>
                    <a:srgbClr val="2B2B2C"/>
                  </a:solidFill>
                  <a:latin typeface="Times New Roman" panose="02020603050405020304" pitchFamily="18" charset="0"/>
                  <a:cs typeface="Segoe UI" panose="020B0502040204020203" charset="0"/>
                  <a:sym typeface="+mn-ea"/>
                </a:rPr>
                <a:t>Nguyên tử carbon góp chung 1 electron với mỗi nguyên tử hydrogen.</a:t>
              </a:r>
              <a:endParaRPr lang="en-US" altLang="vi-VN" sz="2000" b="1" dirty="0">
                <a:solidFill>
                  <a:srgbClr val="2B2B2C"/>
                </a:solidFill>
                <a:latin typeface="Times New Roman" panose="02020603050405020304" pitchFamily="18" charset="0"/>
                <a:cs typeface="Segoe UI" panose="020B0502040204020203" charset="0"/>
                <a:sym typeface="+mn-ea"/>
              </a:endParaRPr>
            </a:p>
          </p:txBody>
        </p:sp>
      </p:grpSp>
      <p:grpSp>
        <p:nvGrpSpPr>
          <p:cNvPr id="17" name="组合 16"/>
          <p:cNvGrpSpPr/>
          <p:nvPr/>
        </p:nvGrpSpPr>
        <p:grpSpPr>
          <a:xfrm>
            <a:off x="1959758" y="2353448"/>
            <a:ext cx="5637817" cy="813706"/>
            <a:chOff x="1959758" y="3395793"/>
            <a:chExt cx="5637820"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450082" cy="706755"/>
            </a:xfrm>
            <a:prstGeom prst="rect">
              <a:avLst/>
            </a:prstGeom>
            <a:noFill/>
          </p:spPr>
          <p:txBody>
            <a:bodyPr wrap="none" rtlCol="0">
              <a:spAutoFit/>
            </a:bodyPr>
            <a:lstStyle/>
            <a:p>
              <a:pPr algn="l"/>
              <a:r>
                <a:rPr lang="en-US" sz="2000" b="1">
                  <a:solidFill>
                    <a:srgbClr val="2B2B2C"/>
                  </a:solidFill>
                  <a:latin typeface="Times New Roman" panose="02020603050405020304" pitchFamily="18" charset="0"/>
                  <a:cs typeface="Segoe UI" panose="020B0502040204020203" charset="0"/>
                  <a:sym typeface="+mn-ea"/>
                </a:rPr>
                <a:t>Nguyên tử carbon góp chung 2 electron</a:t>
              </a:r>
            </a:p>
            <a:p>
              <a:pPr algn="l"/>
              <a:r>
                <a:rPr lang="en-US" sz="2000" b="1">
                  <a:solidFill>
                    <a:srgbClr val="2B2B2C"/>
                  </a:solidFill>
                  <a:latin typeface="Times New Roman" panose="02020603050405020304" pitchFamily="18" charset="0"/>
                  <a:cs typeface="Segoe UI" panose="020B0502040204020203"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15" name="组合 14"/>
          <p:cNvGrpSpPr/>
          <p:nvPr/>
        </p:nvGrpSpPr>
        <p:grpSpPr>
          <a:xfrm>
            <a:off x="1999876" y="3612071"/>
            <a:ext cx="5600167" cy="706755"/>
            <a:chOff x="1887613" y="4744275"/>
            <a:chExt cx="5600168" cy="706755"/>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450081" cy="706755"/>
            </a:xfrm>
            <a:prstGeom prst="rect">
              <a:avLst/>
            </a:prstGeom>
            <a:noFill/>
          </p:spPr>
          <p:txBody>
            <a:bodyPr wrap="none" rtlCol="0">
              <a:spAutoFit/>
            </a:bodyPr>
            <a:lstStyle/>
            <a:p>
              <a:pPr algn="l"/>
              <a:r>
                <a:rPr lang="en-US" sz="2000" b="1">
                  <a:latin typeface="Times New Roman" panose="02020603050405020304" pitchFamily="18" charset="0"/>
                  <a:cs typeface="Calibri" panose="020F0502020204030204" charset="0"/>
                  <a:sym typeface="+mn-ea"/>
                </a:rPr>
                <a:t>Nguyên tử carbon góp chung 3 electron</a:t>
              </a:r>
            </a:p>
            <a:p>
              <a:pPr algn="l"/>
              <a:r>
                <a:rPr lang="en-US" sz="2000" b="1">
                  <a:latin typeface="Times New Roman" panose="02020603050405020304" pitchFamily="18" charset="0"/>
                  <a:cs typeface="Calibri" panose="020F0502020204030204"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5228764" cy="739885"/>
            <a:chOff x="1887610" y="3299617"/>
            <a:chExt cx="5228766"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4081147" cy="645158"/>
            </a:xfrm>
            <a:prstGeom prst="rect">
              <a:avLst/>
            </a:prstGeom>
            <a:noFill/>
          </p:spPr>
          <p:txBody>
            <a:bodyPr wrap="none" rtlCol="0">
              <a:spAutoFit/>
            </a:bodyPr>
            <a:lstStyle/>
            <a:p>
              <a:pPr algn="l"/>
              <a:r>
                <a:rPr lang="en-US" b="1">
                  <a:latin typeface="Times New Roman" panose="02020603050405020304" pitchFamily="18" charset="0"/>
                  <a:cs typeface="Calibri" panose="020F0502020204030204" charset="0"/>
                  <a:sym typeface="+mn-ea"/>
                </a:rPr>
                <a:t>Nguyên tử carbon góp chung 4 electron </a:t>
              </a:r>
            </a:p>
            <a:p>
              <a:pPr algn="l"/>
              <a:r>
                <a:rPr lang="en-US" b="1">
                  <a:latin typeface="Times New Roman" panose="02020603050405020304" pitchFamily="18" charset="0"/>
                  <a:cs typeface="Calibri" panose="020F0502020204030204" charset="0"/>
                  <a:sym typeface="+mn-ea"/>
                </a:rPr>
                <a:t>với mỗi nguyên tử hydrogen.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070" y="1276350"/>
            <a:ext cx="3948430" cy="443801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7</a:t>
            </a:r>
            <a:endParaRPr lang="vi-VN" sz="2800" b="1" dirty="0">
              <a:solidFill>
                <a:srgbClr val="FF0000"/>
              </a:solidFill>
              <a:latin typeface="Arial" panose="020B0604020202020204" pitchFamily="34" charset="0"/>
            </a:endParaRPr>
          </a:p>
          <a:p>
            <a:pPr algn="ctr"/>
            <a:r>
              <a:rPr lang="en-US" sz="2800" b="1">
                <a:solidFill>
                  <a:srgbClr val="2B2B2C"/>
                </a:solidFill>
                <a:latin typeface="Times New Roman" panose="02020603050405020304" pitchFamily="18" charset="0"/>
                <a:sym typeface="+mn-ea"/>
              </a:rPr>
              <a:t> </a:t>
            </a:r>
            <a:r>
              <a:rPr lang="en-US" sz="2800">
                <a:solidFill>
                  <a:srgbClr val="2B2B2C"/>
                </a:solidFill>
                <a:latin typeface="Times New Roman" panose="02020603050405020304" pitchFamily="18" charset="0"/>
                <a:cs typeface="Segoe UI" panose="020B0502040204020203" charset="0"/>
                <a:sym typeface="+mn-ea"/>
              </a:rPr>
              <a:t>Phân tử methane gồm một nguyên tử carbon liên kết với bốn nguyên tử hydrogen. Khi hình thành liên kết cộng hoá trị trong methane, nguyên tử carbon góp chung bao nhiêu electron với mỗi nguyên tử hydrogen?</a:t>
            </a:r>
            <a:endParaRPr lang="en-US" altLang="vi-VN" sz="2800" dirty="0">
              <a:solidFill>
                <a:schemeClr val="tx1"/>
              </a:solidFill>
              <a:latin typeface="Arial" panose="020B0604020202020204" pitchFamily="34" charset="0"/>
              <a:cs typeface="+mn-ea"/>
              <a:sym typeface="+mn-lt"/>
            </a:endParaRPr>
          </a:p>
        </p:txBody>
      </p:sp>
      <p:sp>
        <p:nvSpPr>
          <p:cNvPr id="2" name="Text Box 1"/>
          <p:cNvSpPr txBox="1"/>
          <p:nvPr/>
        </p:nvSpPr>
        <p:spPr>
          <a:xfrm>
            <a:off x="4448175" y="1943100"/>
            <a:ext cx="309880" cy="368300"/>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55587" y="3027286"/>
            <a:ext cx="3967548" cy="1242060"/>
            <a:chOff x="4953265" y="4135964"/>
            <a:chExt cx="2975661" cy="931545"/>
          </a:xfrm>
        </p:grpSpPr>
        <p:sp>
          <p:nvSpPr>
            <p:cNvPr id="18" name="矩形 17"/>
            <p:cNvSpPr/>
            <p:nvPr/>
          </p:nvSpPr>
          <p:spPr>
            <a:xfrm>
              <a:off x="5492548" y="4135964"/>
              <a:ext cx="24363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3735" dirty="0">
                  <a:solidFill>
                    <a:schemeClr val="tx1"/>
                  </a:solidFill>
                  <a:cs typeface="+mn-ea"/>
                  <a:sym typeface="+mn-lt"/>
                </a:rPr>
                <a:t>cộng hóa trị</a:t>
              </a:r>
            </a:p>
          </p:txBody>
        </p:sp>
        <p:grpSp>
          <p:nvGrpSpPr>
            <p:cNvPr id="20" name="组合 18"/>
            <p:cNvGrpSpPr/>
            <p:nvPr/>
          </p:nvGrpSpPr>
          <p:grpSpPr>
            <a:xfrm>
              <a:off x="4953265" y="4468051"/>
              <a:ext cx="397778" cy="465246"/>
              <a:chOff x="7817307" y="2696411"/>
              <a:chExt cx="397778" cy="465246"/>
            </a:xfrm>
          </p:grpSpPr>
          <p:sp>
            <p:nvSpPr>
              <p:cNvPr id="22"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3" name="文本框 20"/>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p:cNvGrpSpPr/>
          <p:nvPr/>
        </p:nvGrpSpPr>
        <p:grpSpPr>
          <a:xfrm>
            <a:off x="6355926" y="3027285"/>
            <a:ext cx="5414621" cy="1242060"/>
            <a:chOff x="8328519" y="4135963"/>
            <a:chExt cx="4060966" cy="931545"/>
          </a:xfrm>
        </p:grpSpPr>
        <p:sp>
          <p:nvSpPr>
            <p:cNvPr id="13" name="矩形 27"/>
            <p:cNvSpPr/>
            <p:nvPr/>
          </p:nvSpPr>
          <p:spPr>
            <a:xfrm>
              <a:off x="8877507" y="4135963"/>
              <a:ext cx="35119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ion</a:t>
              </a:r>
              <a:endParaRPr lang="en-US" altLang="vi-VN" sz="3735" dirty="0">
                <a:solidFill>
                  <a:schemeClr val="tx1">
                    <a:lumMod val="75000"/>
                    <a:lumOff val="25000"/>
                  </a:schemeClr>
                </a:solidFill>
                <a:cs typeface="+mn-ea"/>
                <a:sym typeface="+mn-lt"/>
              </a:endParaRPr>
            </a:p>
          </p:txBody>
        </p:sp>
        <p:grpSp>
          <p:nvGrpSpPr>
            <p:cNvPr id="14" name="组合 28"/>
            <p:cNvGrpSpPr/>
            <p:nvPr/>
          </p:nvGrpSpPr>
          <p:grpSpPr>
            <a:xfrm>
              <a:off x="8328519" y="4468051"/>
              <a:ext cx="397778" cy="465246"/>
              <a:chOff x="7817307" y="2696411"/>
              <a:chExt cx="397778" cy="465246"/>
            </a:xfrm>
          </p:grpSpPr>
          <p:sp>
            <p:nvSpPr>
              <p:cNvPr id="16"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17" name="文本框 30"/>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p:cNvGrpSpPr/>
          <p:nvPr/>
        </p:nvGrpSpPr>
        <p:grpSpPr>
          <a:xfrm>
            <a:off x="1855586" y="4587533"/>
            <a:ext cx="4504268" cy="1242059"/>
            <a:chOff x="4953265" y="4111173"/>
            <a:chExt cx="3378201" cy="931544"/>
          </a:xfrm>
        </p:grpSpPr>
        <p:sp>
          <p:nvSpPr>
            <p:cNvPr id="25" name="矩形 17"/>
            <p:cNvSpPr/>
            <p:nvPr/>
          </p:nvSpPr>
          <p:spPr>
            <a:xfrm>
              <a:off x="5489602" y="4111173"/>
              <a:ext cx="2841864"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 kim loại.</a:t>
              </a:r>
              <a:endParaRPr lang="en-US" altLang="zh-CN" sz="3735" dirty="0">
                <a:solidFill>
                  <a:schemeClr val="tx1">
                    <a:lumMod val="75000"/>
                    <a:lumOff val="25000"/>
                  </a:schemeClr>
                </a:solidFill>
                <a:cs typeface="+mn-ea"/>
                <a:sym typeface="+mn-lt"/>
              </a:endParaRPr>
            </a:p>
          </p:txBody>
        </p:sp>
        <p:grpSp>
          <p:nvGrpSpPr>
            <p:cNvPr id="26" name="组合 18"/>
            <p:cNvGrpSpPr/>
            <p:nvPr/>
          </p:nvGrpSpPr>
          <p:grpSpPr>
            <a:xfrm>
              <a:off x="4953265" y="4468051"/>
              <a:ext cx="397778" cy="465246"/>
              <a:chOff x="7817307" y="2696411"/>
              <a:chExt cx="397778" cy="465246"/>
            </a:xfrm>
          </p:grpSpPr>
          <p:sp>
            <p:nvSpPr>
              <p:cNvPr id="27"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8" name="文本框 20"/>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p:cNvGrpSpPr/>
          <p:nvPr/>
        </p:nvGrpSpPr>
        <p:grpSpPr>
          <a:xfrm>
            <a:off x="6355925" y="4529825"/>
            <a:ext cx="3960956" cy="1242059"/>
            <a:chOff x="8328519" y="4067892"/>
            <a:chExt cx="2970717" cy="931544"/>
          </a:xfrm>
        </p:grpSpPr>
        <p:sp>
          <p:nvSpPr>
            <p:cNvPr id="30" name="矩形 27"/>
            <p:cNvSpPr/>
            <p:nvPr/>
          </p:nvSpPr>
          <p:spPr>
            <a:xfrm>
              <a:off x="8862858" y="4067892"/>
              <a:ext cx="2436378"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phi kim</a:t>
              </a:r>
              <a:endParaRPr lang="en-US" altLang="vi-VN" sz="3735" dirty="0">
                <a:solidFill>
                  <a:schemeClr val="tx1">
                    <a:lumMod val="75000"/>
                    <a:lumOff val="25000"/>
                  </a:schemeClr>
                </a:solidFill>
                <a:cs typeface="+mn-ea"/>
                <a:sym typeface="+mn-lt"/>
              </a:endParaRPr>
            </a:p>
          </p:txBody>
        </p:sp>
        <p:grpSp>
          <p:nvGrpSpPr>
            <p:cNvPr id="31" name="组合 28"/>
            <p:cNvGrpSpPr/>
            <p:nvPr/>
          </p:nvGrpSpPr>
          <p:grpSpPr>
            <a:xfrm>
              <a:off x="8328519" y="4468051"/>
              <a:ext cx="397778" cy="465246"/>
              <a:chOff x="7817307" y="2696411"/>
              <a:chExt cx="397778" cy="465246"/>
            </a:xfrm>
          </p:grpSpPr>
          <p:sp>
            <p:nvSpPr>
              <p:cNvPr id="32"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33" name="文本框 30"/>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p:cNvSpPr txBox="1"/>
          <p:nvPr/>
        </p:nvSpPr>
        <p:spPr>
          <a:xfrm>
            <a:off x="689664" y="5921306"/>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4" name="矩形 62"/>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8</a:t>
            </a:r>
            <a:endParaRPr lang="vi-VN" sz="3735"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Liên kết giữa</a:t>
            </a:r>
            <a:r>
              <a:rPr lang="en-US" altLang="vi-VN" sz="3200" dirty="0">
                <a:solidFill>
                  <a:schemeClr val="tx1"/>
                </a:solidFill>
                <a:latin typeface="Arial" panose="020B0604020202020204" pitchFamily="34" charset="0"/>
              </a:rPr>
              <a:t> các</a:t>
            </a:r>
            <a:r>
              <a:rPr lang="vi-VN" sz="3200" dirty="0">
                <a:solidFill>
                  <a:schemeClr val="tx1"/>
                </a:solidFill>
                <a:latin typeface="Arial" panose="020B0604020202020204" pitchFamily="34" charset="0"/>
              </a:rPr>
              <a:t> nguyên tử</a:t>
            </a:r>
            <a:r>
              <a:rPr lang="en-US" altLang="vi-VN" sz="3200" dirty="0">
                <a:solidFill>
                  <a:schemeClr val="tx1"/>
                </a:solidFill>
                <a:latin typeface="Arial" panose="020B0604020202020204" pitchFamily="34" charset="0"/>
              </a:rPr>
              <a:t> trong phân tử nước là liên kết</a:t>
            </a:r>
            <a:endParaRPr lang="en-US" altLang="vi-VN" sz="32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58"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altLang="vi-VN" sz="2000" b="1" dirty="0">
                  <a:solidFill>
                    <a:srgbClr val="002060"/>
                  </a:solidFill>
                  <a:latin typeface="Arial" panose="020B0604020202020204" pitchFamily="34" charset="0"/>
                </a:rPr>
                <a:t>Nguyên tử oxygen nhận electron,</a:t>
              </a:r>
              <a:r>
                <a:rPr lang="en-US" altLang="vi-VN" sz="2000" b="1" dirty="0">
                  <a:solidFill>
                    <a:srgbClr val="002060"/>
                  </a:solidFill>
                  <a:latin typeface="Arial" panose="020B0604020202020204" pitchFamily="34" charset="0"/>
                  <a:cs typeface="+mn-ea"/>
                  <a:sym typeface="+mn-lt"/>
                </a:rPr>
                <a:t> nguyên tử hydrogen nhường electron</a:t>
              </a:r>
            </a:p>
          </p:txBody>
        </p:sp>
      </p:grpSp>
      <p:grpSp>
        <p:nvGrpSpPr>
          <p:cNvPr id="17" name="组合 16"/>
          <p:cNvGrpSpPr/>
          <p:nvPr/>
        </p:nvGrpSpPr>
        <p:grpSpPr>
          <a:xfrm>
            <a:off x="1959758" y="2353448"/>
            <a:ext cx="5710208" cy="813706"/>
            <a:chOff x="1959758" y="3395793"/>
            <a:chExt cx="5710211"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522473" cy="706755"/>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nhường electron</a:t>
              </a:r>
              <a:endParaRPr lang="en-US" altLang="vi-VN" sz="2000" b="1" dirty="0">
                <a:solidFill>
                  <a:srgbClr val="002060"/>
                </a:solidFill>
                <a:latin typeface="Arial" panose="020B0604020202020204" pitchFamily="34" charset="0"/>
              </a:endParaRPr>
            </a:p>
            <a:p>
              <a:pPr algn="l"/>
              <a:r>
                <a:rPr lang="en-US" altLang="vi-VN" sz="2000" b="1" dirty="0">
                  <a:solidFill>
                    <a:srgbClr val="002060"/>
                  </a:solidFill>
                  <a:latin typeface="Arial" panose="020B0604020202020204" pitchFamily="34" charset="0"/>
                  <a:cs typeface="+mn-ea"/>
                  <a:sym typeface="+mn-lt"/>
                </a:rPr>
                <a:t>Nguyên tử hydrogen nhận electron</a:t>
              </a:r>
            </a:p>
          </p:txBody>
        </p:sp>
      </p:grpSp>
      <p:grpSp>
        <p:nvGrpSpPr>
          <p:cNvPr id="15" name="组合 14"/>
          <p:cNvGrpSpPr/>
          <p:nvPr/>
        </p:nvGrpSpPr>
        <p:grpSpPr>
          <a:xfrm>
            <a:off x="1999876" y="3612071"/>
            <a:ext cx="5294732" cy="1014730"/>
            <a:chOff x="1887613" y="4744275"/>
            <a:chExt cx="5294733" cy="1014730"/>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144646" cy="1014730"/>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và nguyên tử </a:t>
              </a:r>
            </a:p>
            <a:p>
              <a:pPr algn="l"/>
              <a:r>
                <a:rPr lang="en-US" altLang="vi-VN" sz="2000" b="1" dirty="0">
                  <a:solidFill>
                    <a:srgbClr val="002060"/>
                  </a:solidFill>
                  <a:latin typeface="Arial" panose="020B0604020202020204" pitchFamily="34" charset="0"/>
                  <a:sym typeface="+mn-ea"/>
                </a:rPr>
                <a:t>hydrogen góp chung electron</a:t>
              </a:r>
              <a:endParaRPr lang="en-US" altLang="vi-VN" sz="2000" b="1" dirty="0">
                <a:solidFill>
                  <a:srgbClr val="002060"/>
                </a:solidFill>
                <a:latin typeface="Arial" panose="020B0604020202020204" pitchFamily="34" charset="0"/>
              </a:endParaRPr>
            </a:p>
            <a:p>
              <a:pPr algn="l"/>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88"/>
            <a:ext cx="4900469" cy="739885"/>
            <a:chOff x="1887610" y="3299617"/>
            <a:chExt cx="4900471"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3752852" cy="645158"/>
            </a:xfrm>
            <a:prstGeom prst="rect">
              <a:avLst/>
            </a:prstGeom>
            <a:noFill/>
          </p:spPr>
          <p:txBody>
            <a:bodyPr wrap="none" rtlCol="0">
              <a:spAutoFit/>
            </a:bodyPr>
            <a:lstStyle/>
            <a:p>
              <a:pPr algn="l"/>
              <a:r>
                <a:rPr lang="en-US" altLang="vi-VN" b="1" dirty="0">
                  <a:solidFill>
                    <a:srgbClr val="002060"/>
                  </a:solidFill>
                  <a:latin typeface="Arial" panose="020B0604020202020204" pitchFamily="34" charset="0"/>
                  <a:sym typeface="+mn-ea"/>
                </a:rPr>
                <a:t>Nguyên tử oxygen và nguyên tử </a:t>
              </a:r>
            </a:p>
            <a:p>
              <a:pPr algn="l"/>
              <a:r>
                <a:rPr lang="en-US" altLang="vi-VN" b="1" dirty="0">
                  <a:solidFill>
                    <a:srgbClr val="002060"/>
                  </a:solidFill>
                  <a:latin typeface="Arial" panose="020B0604020202020204" pitchFamily="34" charset="0"/>
                  <a:sym typeface="+mn-ea"/>
                </a:rPr>
                <a:t>hydrogen góp chung proton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9</a:t>
            </a:r>
            <a:endParaRPr lang="vi-VN" sz="2800" b="1" dirty="0">
              <a:solidFill>
                <a:srgbClr val="FF0000"/>
              </a:solidFill>
              <a:latin typeface="Arial" panose="020B0604020202020204" pitchFamily="34" charset="0"/>
            </a:endParaRPr>
          </a:p>
          <a:p>
            <a:pPr algn="ctr"/>
            <a:r>
              <a:rPr lang="en-US" altLang="vi-VN" sz="2800" dirty="0">
                <a:solidFill>
                  <a:schemeClr val="tx1"/>
                </a:solidFill>
                <a:latin typeface="Arial" panose="020B0604020202020204" pitchFamily="34" charset="0"/>
              </a:rPr>
              <a:t>LK hóa học giữa các nguyên tử oxygen và hydrogen trong phân tử nước được hình thành bằng cách</a:t>
            </a:r>
            <a:endParaRPr lang="en-US" altLang="vi-VN" sz="28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p:cNvGrpSpPr/>
          <p:nvPr/>
        </p:nvGrpSpPr>
        <p:grpSpPr>
          <a:xfrm>
            <a:off x="867447" y="4014772"/>
            <a:ext cx="2267309" cy="1826466"/>
            <a:chOff x="1632479" y="3819338"/>
            <a:chExt cx="2267309" cy="1826467"/>
          </a:xfrm>
        </p:grpSpPr>
        <p:grpSp>
          <p:nvGrpSpPr>
            <p:cNvPr id="28" name="组合 27"/>
            <p:cNvGrpSpPr/>
            <p:nvPr/>
          </p:nvGrpSpPr>
          <p:grpSpPr>
            <a:xfrm>
              <a:off x="1632479" y="3819338"/>
              <a:ext cx="2267309" cy="1826467"/>
              <a:chOff x="1614698" y="4213962"/>
              <a:chExt cx="2267309" cy="1826467"/>
            </a:xfrm>
          </p:grpSpPr>
          <p:sp>
            <p:nvSpPr>
              <p:cNvPr id="25" name="矩形 24"/>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26" name="矩形 2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29" name="矩形 28"/>
            <p:cNvSpPr/>
            <p:nvPr/>
          </p:nvSpPr>
          <p:spPr>
            <a:xfrm>
              <a:off x="1873026" y="4189781"/>
              <a:ext cx="1913537" cy="911860"/>
            </a:xfrm>
            <a:prstGeom prst="rect">
              <a:avLst/>
            </a:prstGeom>
          </p:spPr>
          <p:txBody>
            <a:bodyPr wrap="square">
              <a:spAutoFit/>
            </a:bodyPr>
            <a:lstStyle/>
            <a:p>
              <a:pPr algn="ctr"/>
              <a:r>
                <a:rPr lang="en-US" altLang="vi-VN" sz="2665" dirty="0"/>
                <a:t>góp chung proton</a:t>
              </a:r>
              <a:endParaRPr lang="en-US" altLang="vi-VN" sz="2665" dirty="0">
                <a:solidFill>
                  <a:schemeClr val="tx1">
                    <a:lumMod val="75000"/>
                    <a:lumOff val="25000"/>
                  </a:schemeClr>
                </a:solidFill>
                <a:cs typeface="+mn-ea"/>
                <a:sym typeface="+mn-lt"/>
              </a:endParaRPr>
            </a:p>
          </p:txBody>
        </p:sp>
      </p:grpSp>
      <p:sp>
        <p:nvSpPr>
          <p:cNvPr id="65" name="文本框 64"/>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p:cNvGrpSpPr/>
          <p:nvPr/>
        </p:nvGrpSpPr>
        <p:grpSpPr>
          <a:xfrm>
            <a:off x="3581144" y="4014772"/>
            <a:ext cx="2267309" cy="1938893"/>
            <a:chOff x="1632479" y="3819338"/>
            <a:chExt cx="2267309" cy="1938894"/>
          </a:xfrm>
        </p:grpSpPr>
        <p:grpSp>
          <p:nvGrpSpPr>
            <p:cNvPr id="67" name="组合 66"/>
            <p:cNvGrpSpPr/>
            <p:nvPr/>
          </p:nvGrpSpPr>
          <p:grpSpPr>
            <a:xfrm>
              <a:off x="1632479" y="3819338"/>
              <a:ext cx="2267309" cy="1826467"/>
              <a:chOff x="1614698" y="4213962"/>
              <a:chExt cx="2267309" cy="1826467"/>
            </a:xfrm>
          </p:grpSpPr>
          <p:sp>
            <p:nvSpPr>
              <p:cNvPr id="69" name="矩形 68"/>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0" name="矩形 69"/>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68" name="矩形 67"/>
            <p:cNvSpPr/>
            <p:nvPr/>
          </p:nvSpPr>
          <p:spPr>
            <a:xfrm>
              <a:off x="1873026" y="4189781"/>
              <a:ext cx="1996546" cy="1568451"/>
            </a:xfrm>
            <a:prstGeom prst="rect">
              <a:avLst/>
            </a:prstGeom>
          </p:spPr>
          <p:txBody>
            <a:bodyPr wrap="square">
              <a:spAutoFit/>
            </a:bodyPr>
            <a:lstStyle/>
            <a:p>
              <a:pPr algn="ctr"/>
              <a:r>
                <a:rPr lang="en-US" altLang="vi-VN" sz="2400" dirty="0"/>
                <a:t>chuyển e từ nguyên từ này sang nguyên tử kia</a:t>
              </a:r>
              <a:endParaRPr lang="en-US" altLang="vi-VN" sz="2400" dirty="0">
                <a:solidFill>
                  <a:schemeClr val="tx1">
                    <a:lumMod val="75000"/>
                    <a:lumOff val="25000"/>
                  </a:schemeClr>
                </a:solidFill>
                <a:cs typeface="+mn-ea"/>
                <a:sym typeface="+mn-lt"/>
              </a:endParaRPr>
            </a:p>
          </p:txBody>
        </p:sp>
      </p:grpSp>
      <p:sp>
        <p:nvSpPr>
          <p:cNvPr id="73" name="文本框 72"/>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p:cNvGrpSpPr/>
          <p:nvPr/>
        </p:nvGrpSpPr>
        <p:grpSpPr>
          <a:xfrm>
            <a:off x="6194895" y="4026343"/>
            <a:ext cx="2267309" cy="1938893"/>
            <a:chOff x="1632479" y="3819338"/>
            <a:chExt cx="2267309" cy="1938894"/>
          </a:xfrm>
        </p:grpSpPr>
        <p:grpSp>
          <p:nvGrpSpPr>
            <p:cNvPr id="75" name="组合 74"/>
            <p:cNvGrpSpPr/>
            <p:nvPr/>
          </p:nvGrpSpPr>
          <p:grpSpPr>
            <a:xfrm>
              <a:off x="1632479" y="3819338"/>
              <a:ext cx="2267309" cy="1826467"/>
              <a:chOff x="1614698" y="4213962"/>
              <a:chExt cx="2267309" cy="1826467"/>
            </a:xfrm>
          </p:grpSpPr>
          <p:sp>
            <p:nvSpPr>
              <p:cNvPr id="77" name="矩形 76"/>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8" name="矩形 77"/>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76" name="矩形 75"/>
            <p:cNvSpPr/>
            <p:nvPr/>
          </p:nvSpPr>
          <p:spPr>
            <a:xfrm>
              <a:off x="1873026" y="4189781"/>
              <a:ext cx="1913537" cy="1568451"/>
            </a:xfrm>
            <a:prstGeom prst="rect">
              <a:avLst/>
            </a:prstGeom>
          </p:spPr>
          <p:txBody>
            <a:bodyPr wrap="square">
              <a:spAutoFit/>
            </a:bodyPr>
            <a:lstStyle/>
            <a:p>
              <a:pPr algn="ctr"/>
              <a:r>
                <a:rPr lang="en-US" altLang="vi-VN" sz="2400" dirty="0">
                  <a:sym typeface="+mn-ea"/>
                </a:rPr>
                <a:t>chuyển p từ nguyên từ này sang nguyên tử kia</a:t>
              </a:r>
              <a:endParaRPr lang="en-US" altLang="vi-VN" sz="2400" dirty="0">
                <a:solidFill>
                  <a:schemeClr val="tx1">
                    <a:lumMod val="75000"/>
                    <a:lumOff val="25000"/>
                  </a:schemeClr>
                </a:solidFill>
                <a:cs typeface="+mn-ea"/>
                <a:sym typeface="+mn-ea"/>
              </a:endParaRPr>
            </a:p>
          </p:txBody>
        </p:sp>
      </p:grpSp>
      <p:sp>
        <p:nvSpPr>
          <p:cNvPr id="81" name="文本框 80"/>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p:cNvGrpSpPr/>
          <p:nvPr/>
        </p:nvGrpSpPr>
        <p:grpSpPr>
          <a:xfrm>
            <a:off x="8838862" y="4026347"/>
            <a:ext cx="2267309" cy="1826466"/>
            <a:chOff x="1632479" y="3819338"/>
            <a:chExt cx="2267309" cy="1826467"/>
          </a:xfrm>
        </p:grpSpPr>
        <p:grpSp>
          <p:nvGrpSpPr>
            <p:cNvPr id="83" name="组合 82"/>
            <p:cNvGrpSpPr/>
            <p:nvPr/>
          </p:nvGrpSpPr>
          <p:grpSpPr>
            <a:xfrm>
              <a:off x="1632479" y="3819338"/>
              <a:ext cx="2267309" cy="1826467"/>
              <a:chOff x="1614698" y="4213962"/>
              <a:chExt cx="2267309" cy="1826467"/>
            </a:xfrm>
          </p:grpSpPr>
          <p:sp>
            <p:nvSpPr>
              <p:cNvPr id="85" name="矩形 84"/>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86" name="矩形 8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84" name="矩形 83"/>
            <p:cNvSpPr/>
            <p:nvPr/>
          </p:nvSpPr>
          <p:spPr>
            <a:xfrm>
              <a:off x="1873026" y="4189781"/>
              <a:ext cx="1913537" cy="911860"/>
            </a:xfrm>
            <a:prstGeom prst="rect">
              <a:avLst/>
            </a:prstGeom>
          </p:spPr>
          <p:txBody>
            <a:bodyPr wrap="square">
              <a:spAutoFit/>
            </a:bodyPr>
            <a:lstStyle/>
            <a:p>
              <a:pPr algn="ctr"/>
              <a:r>
                <a:rPr lang="en-US" altLang="vi-VN" sz="2665" dirty="0"/>
                <a:t>góp chung electron</a:t>
              </a:r>
              <a:endParaRPr lang="en-US" altLang="vi-VN" sz="2665"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p:cNvSpPr txBox="1"/>
          <p:nvPr/>
        </p:nvSpPr>
        <p:spPr>
          <a:xfrm>
            <a:off x="691847" y="592385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31" name="矩形 62"/>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a:t>
            </a:r>
            <a:r>
              <a:rPr lang="en-US" altLang="vi-VN" sz="3200" b="1" dirty="0">
                <a:solidFill>
                  <a:srgbClr val="FF0000"/>
                </a:solidFill>
                <a:latin typeface="Arial" panose="020B0604020202020204" pitchFamily="34" charset="0"/>
              </a:rPr>
              <a:t>10</a:t>
            </a:r>
            <a:r>
              <a:rPr lang="vi-VN" sz="3200" b="1" dirty="0">
                <a:solidFill>
                  <a:srgbClr val="FF0000"/>
                </a:solidFill>
                <a:latin typeface="Arial" panose="020B0604020202020204" pitchFamily="34" charset="0"/>
              </a:rPr>
              <a:t> </a:t>
            </a:r>
          </a:p>
          <a:p>
            <a:pPr algn="ctr"/>
            <a:r>
              <a:rPr lang="en-US" altLang="vi-VN" sz="3200" dirty="0">
                <a:solidFill>
                  <a:schemeClr val="tx1"/>
                </a:solidFill>
                <a:latin typeface="Arial" panose="020B0604020202020204" pitchFamily="34" charset="0"/>
              </a:rPr>
              <a:t>Trong phân tử oxygen, khi hai nguyên tử oxygen liên kết với nhau, chúng </a:t>
            </a:r>
            <a:endParaRPr lang="en-US" altLang="vi-VN" sz="3200" dirty="0">
              <a:solidFill>
                <a:schemeClr val="tx1"/>
              </a:solidFill>
              <a:latin typeface="Arial" panose="020B0604020202020204" pitchFamily="34" charset="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p:cNvSpPr txBox="1"/>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kim loại</a:t>
            </a:r>
          </a:p>
        </p:txBody>
      </p:sp>
      <p:sp>
        <p:nvSpPr>
          <p:cNvPr id="49" name="Google Shape;944;p39"/>
          <p:cNvSpPr txBox="1"/>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ion</a:t>
            </a:r>
          </a:p>
        </p:txBody>
      </p:sp>
      <p:sp>
        <p:nvSpPr>
          <p:cNvPr id="85" name="Google Shape;945;p39"/>
          <p:cNvSpPr txBox="1"/>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C</a:t>
            </a:r>
          </a:p>
        </p:txBody>
      </p:sp>
      <p:sp>
        <p:nvSpPr>
          <p:cNvPr id="86" name="Google Shape;946;p39"/>
          <p:cNvSpPr txBox="1"/>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D</a:t>
            </a:r>
          </a:p>
        </p:txBody>
      </p:sp>
      <p:sp>
        <p:nvSpPr>
          <p:cNvPr id="87" name="Google Shape;947;p39"/>
          <p:cNvSpPr txBox="1"/>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phi kim</a:t>
            </a:r>
          </a:p>
        </p:txBody>
      </p:sp>
      <p:sp>
        <p:nvSpPr>
          <p:cNvPr id="88" name="Google Shape;948;p39"/>
          <p:cNvSpPr txBox="1"/>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B</a:t>
            </a:r>
          </a:p>
        </p:txBody>
      </p:sp>
      <p:sp>
        <p:nvSpPr>
          <p:cNvPr id="89" name="Google Shape;949;p39"/>
          <p:cNvSpPr txBox="1"/>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A</a:t>
            </a:r>
          </a:p>
        </p:txBody>
      </p:sp>
      <p:sp>
        <p:nvSpPr>
          <p:cNvPr id="90" name="Google Shape;950;p39"/>
          <p:cNvSpPr txBox="1"/>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Cộng hóa trị</a:t>
            </a:r>
          </a:p>
        </p:txBody>
      </p:sp>
      <p:sp>
        <p:nvSpPr>
          <p:cNvPr id="91" name="Synergistically utilize technically sound portals with frictionless chains. Dramatically customize…"/>
          <p:cNvSpPr txBox="1"/>
          <p:nvPr/>
        </p:nvSpPr>
        <p:spPr>
          <a:xfrm>
            <a:off x="241446" y="579867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11</a:t>
            </a:r>
            <a:r>
              <a:rPr lang="vi-VN" sz="3735" b="1" dirty="0">
                <a:solidFill>
                  <a:srgbClr val="FF0000"/>
                </a:solidFill>
                <a:latin typeface="Arial" panose="020B0604020202020204" pitchFamily="34" charset="0"/>
              </a:rPr>
              <a:t> </a:t>
            </a:r>
          </a:p>
          <a:p>
            <a:pPr algn="ctr"/>
            <a:r>
              <a:rPr lang="en-US" altLang="vi-VN" sz="3735" dirty="0">
                <a:solidFill>
                  <a:schemeClr val="tx1"/>
                </a:solidFill>
              </a:rPr>
              <a:t>Trong phân tử KCl, nguyên tử K (potassium) và nguyên tử Cl (chlorine) liên kết với nhau bằng liên kết</a:t>
            </a:r>
            <a:endParaRPr lang="en-US" altLang="vi-VN" sz="3735"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p:cNvGrpSpPr/>
          <p:nvPr/>
        </p:nvGrpSpPr>
        <p:grpSpPr>
          <a:xfrm>
            <a:off x="1310979" y="2898612"/>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p:cNvGrpSpPr/>
          <p:nvPr/>
        </p:nvGrpSpPr>
        <p:grpSpPr>
          <a:xfrm>
            <a:off x="2456037" y="3797919"/>
            <a:ext cx="1783370" cy="872802"/>
            <a:chOff x="2689538" y="3576246"/>
            <a:chExt cx="1783370" cy="872802"/>
          </a:xfrm>
        </p:grpSpPr>
        <p:sp>
          <p:nvSpPr>
            <p:cNvPr id="27" name="Flowchart: Connector 26"/>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p:cNvGrpSpPr/>
          <p:nvPr/>
        </p:nvGrpSpPr>
        <p:grpSpPr>
          <a:xfrm>
            <a:off x="178149" y="4934059"/>
            <a:ext cx="2782124" cy="995570"/>
            <a:chOff x="411650" y="4712386"/>
            <a:chExt cx="2782124" cy="995570"/>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08114" y="4813812"/>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p:cNvGrpSpPr/>
          <p:nvPr/>
        </p:nvGrpSpPr>
        <p:grpSpPr>
          <a:xfrm>
            <a:off x="-135973" y="2031217"/>
            <a:ext cx="4062334" cy="4189751"/>
            <a:chOff x="-253973" y="-6694"/>
            <a:chExt cx="5308300" cy="6872907"/>
          </a:xfrm>
        </p:grpSpPr>
        <p:sp>
          <p:nvSpPr>
            <p:cNvPr id="4" name="Freeform: Shape 3"/>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p:cNvCxnSpPr>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p:cNvCxnSpPr>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p:cNvGrpSpPr/>
          <p:nvPr/>
        </p:nvGrpSpPr>
        <p:grpSpPr>
          <a:xfrm>
            <a:off x="813464" y="578428"/>
            <a:ext cx="10694780" cy="1002535"/>
            <a:chOff x="182459" y="198839"/>
            <a:chExt cx="10694780" cy="1002535"/>
          </a:xfrm>
        </p:grpSpPr>
        <p:sp>
          <p:nvSpPr>
            <p:cNvPr id="854"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p>
          </p:txBody>
        </p:sp>
        <p:pic>
          <p:nvPicPr>
            <p:cNvPr id="855" name="Picture 854"/>
            <p:cNvPicPr>
              <a:picLocks noChangeAspect="1"/>
            </p:cNvPicPr>
            <p:nvPr/>
          </p:nvPicPr>
          <p:blipFill>
            <a:blip r:embed="rId2"/>
            <a:stretch>
              <a:fillRect/>
            </a:stretch>
          </p:blipFill>
          <p:spPr>
            <a:xfrm>
              <a:off x="182459" y="198839"/>
              <a:ext cx="1002535" cy="1002535"/>
            </a:xfrm>
            <a:prstGeom prst="rect">
              <a:avLst/>
            </a:prstGeom>
          </p:spPr>
        </p:pic>
      </p:grpSp>
      <p:grpSp>
        <p:nvGrpSpPr>
          <p:cNvPr id="6" name="Group 5"/>
          <p:cNvGrpSpPr/>
          <p:nvPr/>
        </p:nvGrpSpPr>
        <p:grpSpPr>
          <a:xfrm>
            <a:off x="4613280" y="3797449"/>
            <a:ext cx="803636" cy="881092"/>
            <a:chOff x="4799261" y="3830301"/>
            <a:chExt cx="803636" cy="881092"/>
          </a:xfrm>
        </p:grpSpPr>
        <p:grpSp>
          <p:nvGrpSpPr>
            <p:cNvPr id="810" name="Group 809"/>
            <p:cNvGrpSpPr/>
            <p:nvPr/>
          </p:nvGrpSpPr>
          <p:grpSpPr>
            <a:xfrm>
              <a:off x="4799261" y="3830301"/>
              <a:ext cx="803636" cy="881092"/>
              <a:chOff x="1631805" y="4622233"/>
              <a:chExt cx="803636" cy="881092"/>
            </a:xfrm>
          </p:grpSpPr>
          <p:sp>
            <p:nvSpPr>
              <p:cNvPr id="811" name="Flowchart: Connector 810"/>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p>
          </p:txBody>
        </p:sp>
      </p:grpSp>
      <p:grpSp>
        <p:nvGrpSpPr>
          <p:cNvPr id="7" name="Group 6"/>
          <p:cNvGrpSpPr/>
          <p:nvPr/>
        </p:nvGrpSpPr>
        <p:grpSpPr>
          <a:xfrm>
            <a:off x="6835699" y="1964119"/>
            <a:ext cx="1220128" cy="1192114"/>
            <a:chOff x="6835699" y="1964119"/>
            <a:chExt cx="1220128" cy="1192114"/>
          </a:xfrm>
        </p:grpSpPr>
        <p:grpSp>
          <p:nvGrpSpPr>
            <p:cNvPr id="814" name="Group 813"/>
            <p:cNvGrpSpPr/>
            <p:nvPr/>
          </p:nvGrpSpPr>
          <p:grpSpPr>
            <a:xfrm>
              <a:off x="6835699" y="1964119"/>
              <a:ext cx="1220128" cy="1192114"/>
              <a:chOff x="3315084" y="2214359"/>
              <a:chExt cx="1220128" cy="1192114"/>
            </a:xfrm>
          </p:grpSpPr>
          <p:grpSp>
            <p:nvGrpSpPr>
              <p:cNvPr id="815" name="Group 814"/>
              <p:cNvGrpSpPr/>
              <p:nvPr/>
            </p:nvGrpSpPr>
            <p:grpSpPr>
              <a:xfrm>
                <a:off x="3521688" y="2382847"/>
                <a:ext cx="803636" cy="881092"/>
                <a:chOff x="1631805" y="4622233"/>
                <a:chExt cx="803636" cy="881092"/>
              </a:xfrm>
            </p:grpSpPr>
            <p:sp>
              <p:nvSpPr>
                <p:cNvPr id="825" name="Flowchart: Connector 824"/>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p>
              </p:txBody>
            </p:sp>
            <p:sp>
              <p:nvSpPr>
                <p:cNvPr id="826" name="Flowchart: Connector 825"/>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p>
          </p:txBody>
        </p:sp>
      </p:grpSp>
      <p:grpSp>
        <p:nvGrpSpPr>
          <p:cNvPr id="8" name="Group 7"/>
          <p:cNvGrpSpPr/>
          <p:nvPr/>
        </p:nvGrpSpPr>
        <p:grpSpPr>
          <a:xfrm>
            <a:off x="8894088" y="3252486"/>
            <a:ext cx="1560346" cy="1546591"/>
            <a:chOff x="8894088" y="3252486"/>
            <a:chExt cx="1560346" cy="1546591"/>
          </a:xfrm>
        </p:grpSpPr>
        <p:grpSp>
          <p:nvGrpSpPr>
            <p:cNvPr id="828" name="Group 827"/>
            <p:cNvGrpSpPr/>
            <p:nvPr/>
          </p:nvGrpSpPr>
          <p:grpSpPr>
            <a:xfrm>
              <a:off x="8894088" y="3252486"/>
              <a:ext cx="1560346" cy="1546591"/>
              <a:chOff x="5373473" y="3502726"/>
              <a:chExt cx="1560346" cy="1546591"/>
            </a:xfrm>
          </p:grpSpPr>
          <p:grpSp>
            <p:nvGrpSpPr>
              <p:cNvPr id="829" name="Group 828"/>
              <p:cNvGrpSpPr/>
              <p:nvPr/>
            </p:nvGrpSpPr>
            <p:grpSpPr>
              <a:xfrm>
                <a:off x="5373473" y="3502726"/>
                <a:ext cx="1560346" cy="1546591"/>
                <a:chOff x="3150594" y="2035302"/>
                <a:chExt cx="1560346" cy="1546591"/>
              </a:xfrm>
            </p:grpSpPr>
            <p:grpSp>
              <p:nvGrpSpPr>
                <p:cNvPr id="839" name="Group 838"/>
                <p:cNvGrpSpPr/>
                <p:nvPr/>
              </p:nvGrpSpPr>
              <p:grpSpPr>
                <a:xfrm>
                  <a:off x="3521688" y="2382847"/>
                  <a:ext cx="803636" cy="881092"/>
                  <a:chOff x="1631805" y="4622233"/>
                  <a:chExt cx="803636" cy="881092"/>
                </a:xfrm>
              </p:grpSpPr>
              <p:sp>
                <p:nvSpPr>
                  <p:cNvPr id="849" name="Flowchart: Connector 848"/>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p>
                </p:txBody>
              </p:sp>
              <p:sp>
                <p:nvSpPr>
                  <p:cNvPr id="850" name="Flowchart: Connector 849"/>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2363" y="2224763"/>
            <a:ext cx="10156873" cy="30460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He có 2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Ne có 8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Ar có 8 electron ở lớp vỏ ngoài cùng</a:t>
            </a:r>
          </a:p>
          <a:p>
            <a:r>
              <a:rPr lang="en-US" sz="3200" dirty="0"/>
              <a:t>⇒</a:t>
            </a:r>
            <a:r>
              <a:rPr lang="vi-VN" sz="3200" b="0" i="0" dirty="0">
                <a:solidFill>
                  <a:srgbClr val="333333"/>
                </a:solidFill>
                <a:effectLst/>
              </a:rPr>
              <a:t> Nguyên tố He có số electron ở lớp vỏ ngoài cùng ít hơn</a:t>
            </a:r>
            <a:r>
              <a:rPr lang="en-US" altLang="vi-VN" sz="3200" b="0" i="0" dirty="0">
                <a:solidFill>
                  <a:srgbClr val="333333"/>
                </a:solidFill>
                <a:effectLst/>
              </a:rPr>
              <a:t> (Chỉ có 2 electron)</a:t>
            </a:r>
            <a:r>
              <a:rPr lang="vi-VN" sz="3200" b="0" i="0" dirty="0">
                <a:solidFill>
                  <a:srgbClr val="333333"/>
                </a:solidFill>
                <a:effectLst/>
              </a:rPr>
              <a:t>. Nguyên tố Ne và Ar có số electron ở lớp vỏ ngoài cùng bằng nhau (đều bằng 8)</a:t>
            </a:r>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8" y="1613642"/>
            <a:ext cx="9947277" cy="3371850"/>
            <a:chOff x="-3216375" y="1828186"/>
            <a:chExt cx="11224736"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5" y="1945043"/>
              <a:ext cx="11224733" cy="186581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chemeClr val="tx2">
                      <a:lumMod val="75000"/>
                      <a:lumOff val="25000"/>
                    </a:schemeClr>
                  </a:solidFill>
                  <a:ea typeface="Times New Roman" panose="02020603050405020304" pitchFamily="18" charset="0"/>
                </a:rPr>
                <a:t>- </a:t>
              </a:r>
              <a:r>
                <a:rPr lang="vi-VN" sz="3200" dirty="0">
                  <a:solidFill>
                    <a:schemeClr val="tx2">
                      <a:lumMod val="75000"/>
                      <a:lumOff val="25000"/>
                    </a:schemeClr>
                  </a:solidFill>
                  <a:effectLst/>
                  <a:ea typeface="Times New Roman" panose="02020603050405020304" pitchFamily="18" charset="0"/>
                </a:rPr>
                <a:t>Nguyên tử khí hiếm có lớp electron ngoài cùng bền vững</a:t>
              </a:r>
              <a:r>
                <a:rPr lang="en-US" altLang="vi-VN" sz="3200" dirty="0">
                  <a:solidFill>
                    <a:schemeClr val="tx2">
                      <a:lumMod val="75000"/>
                      <a:lumOff val="25000"/>
                    </a:schemeClr>
                  </a:solidFill>
                  <a:effectLst/>
                  <a:ea typeface="Times New Roman" panose="02020603050405020304" pitchFamily="18" charset="0"/>
                </a:rPr>
                <a:t>, khó bị biến đổi hóa học</a:t>
              </a:r>
              <a:r>
                <a:rPr lang="vi-VN" sz="3200" dirty="0">
                  <a:solidFill>
                    <a:schemeClr val="tx2">
                      <a:lumMod val="75000"/>
                      <a:lumOff val="25000"/>
                    </a:schemeClr>
                  </a:solidFill>
                  <a:effectLst/>
                  <a:ea typeface="Times New Roman" panose="02020603050405020304" pitchFamily="18" charset="0"/>
                </a:rPr>
                <a:t>.</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3045</Words>
  <Application>Microsoft Office PowerPoint</Application>
  <PresentationFormat>Custom</PresentationFormat>
  <Paragraphs>333</Paragraphs>
  <Slides>44</Slides>
  <Notes>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2022-07-24T13:20:53Z</dcterms:created>
  <dcterms:modified xsi:type="dcterms:W3CDTF">2022-07-24T13:20:58Z</dcterms:modified>
</cp:coreProperties>
</file>