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60" r:id="rId3"/>
    <p:sldId id="269" r:id="rId4"/>
    <p:sldId id="258" r:id="rId5"/>
    <p:sldId id="276" r:id="rId6"/>
    <p:sldId id="266" r:id="rId7"/>
    <p:sldId id="277" r:id="rId8"/>
    <p:sldId id="267" r:id="rId9"/>
    <p:sldId id="278" r:id="rId10"/>
    <p:sldId id="279" r:id="rId11"/>
    <p:sldId id="268" r:id="rId12"/>
    <p:sldId id="270" r:id="rId13"/>
    <p:sldId id="271" r:id="rId14"/>
    <p:sldId id="262" r:id="rId15"/>
    <p:sldId id="274" r:id="rId16"/>
    <p:sldId id="272" r:id="rId17"/>
    <p:sldId id="263" r:id="rId18"/>
    <p:sldId id="275" r:id="rId19"/>
    <p:sldId id="280" r:id="rId20"/>
    <p:sldId id="273" r:id="rId21"/>
    <p:sldId id="259" r:id="rId22"/>
    <p:sldId id="281" r:id="rId23"/>
    <p:sldId id="282" r:id="rId24"/>
    <p:sldId id="261"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facebook.com/" TargetMode="External"/><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thieunien.vn/" TargetMode="External"/><Relationship Id="rId5" Type="http://schemas.openxmlformats.org/officeDocument/2006/relationships/hyperlink" Target="https://hoahoctro.tienphong.vn/" TargetMode="External"/><Relationship Id="rId4" Type="http://schemas.openxmlformats.org/officeDocument/2006/relationships/hyperlink" Target="https://zalo.m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325092"/>
            <a:ext cx="1972089" cy="523220"/>
          </a:xfrm>
          <a:prstGeom prst="rect">
            <a:avLst/>
          </a:prstGeom>
          <a:noFill/>
        </p:spPr>
        <p:txBody>
          <a:bodyPr wrap="square" rtlCol="0">
            <a:spAutoFit/>
          </a:bodyPr>
          <a:lstStyle/>
          <a:p>
            <a:pPr algn="ctr"/>
            <a:r>
              <a:rPr lang="en-US" sz="2800" b="1">
                <a:solidFill>
                  <a:srgbClr val="3333CC"/>
                </a:solidFill>
                <a:latin typeface="Times New Roman" panose="02020603050405020304" pitchFamily="18" charset="0"/>
                <a:cs typeface="Times New Roman" panose="02020603050405020304" pitchFamily="18" charset="0"/>
              </a:rPr>
              <a:t>CHỦ ĐỀ C</a:t>
            </a:r>
            <a:endParaRPr lang="vi-VN" sz="4000" b="1" dirty="0">
              <a:solidFill>
                <a:srgbClr val="3333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7675014" cy="2308324"/>
          </a:xfrm>
          <a:prstGeom prst="rect">
            <a:avLst/>
          </a:prstGeom>
          <a:noFill/>
        </p:spPr>
        <p:txBody>
          <a:bodyPr wrap="square" rtlCol="0">
            <a:spAutoFit/>
          </a:bodyPr>
          <a:lstStyle/>
          <a:p>
            <a:pPr algn="ctr"/>
            <a:r>
              <a:rPr lang="en-US" sz="3600" b="1">
                <a:solidFill>
                  <a:srgbClr val="3333CC"/>
                </a:solidFill>
                <a:latin typeface="Times New Roman" panose="02020603050405020304" pitchFamily="18" charset="0"/>
                <a:cs typeface="Times New Roman" panose="02020603050405020304" pitchFamily="18" charset="0"/>
              </a:rPr>
              <a:t>TỔ CHỨC LƯU TRỮ, TÌM KIẾM VÀ TRAO ĐỔI THÔNG TIN </a:t>
            </a:r>
            <a:endParaRPr lang="en-US" sz="3600">
              <a:solidFill>
                <a:srgbClr val="3333CC"/>
              </a:solidFill>
              <a:latin typeface="Times New Roman" panose="02020603050405020304" pitchFamily="18" charset="0"/>
              <a:cs typeface="Times New Roman" panose="02020603050405020304" pitchFamily="18" charset="0"/>
            </a:endParaRPr>
          </a:p>
          <a:p>
            <a:pPr algn="ctr"/>
            <a:r>
              <a:rPr lang="en-US" sz="2400" b="1">
                <a:solidFill>
                  <a:srgbClr val="00B050"/>
                </a:solidFill>
                <a:latin typeface="Times New Roman" panose="02020603050405020304" pitchFamily="18" charset="0"/>
                <a:cs typeface="Times New Roman" panose="02020603050405020304" pitchFamily="18" charset="0"/>
              </a:rPr>
              <a:t>MẠNG XÃ HỘI VÀ MỘT SỐ KÊNH</a:t>
            </a:r>
            <a:endParaRPr lang="en-US" sz="2400">
              <a:solidFill>
                <a:srgbClr val="00B050"/>
              </a:solidFill>
              <a:latin typeface="Times New Roman" panose="02020603050405020304" pitchFamily="18" charset="0"/>
              <a:cs typeface="Times New Roman" panose="02020603050405020304" pitchFamily="18" charset="0"/>
            </a:endParaRPr>
          </a:p>
          <a:p>
            <a:pPr algn="ctr"/>
            <a:r>
              <a:rPr lang="en-US" sz="2400" b="1">
                <a:solidFill>
                  <a:srgbClr val="00B050"/>
                </a:solidFill>
                <a:latin typeface="Times New Roman" panose="02020603050405020304" pitchFamily="18" charset="0"/>
                <a:cs typeface="Times New Roman" panose="02020603050405020304" pitchFamily="18" charset="0"/>
              </a:rPr>
              <a:t>TRAO ĐỔI THÔNG TIN THÔNG DỤNG TRÊN INTERNET</a:t>
            </a:r>
            <a:endParaRPr lang="en-US" sz="240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3327381" y="3014007"/>
            <a:ext cx="6344687" cy="1200329"/>
          </a:xfrm>
          <a:prstGeom prst="rect">
            <a:avLst/>
          </a:prstGeom>
          <a:noFill/>
          <a:ln>
            <a:noFill/>
          </a:ln>
        </p:spPr>
        <p:txBody>
          <a:bodyPr wrap="none" rtlCol="0">
            <a:spAutoFit/>
          </a:bodyPr>
          <a:lstStyle/>
          <a:p>
            <a:pPr algn="ctr"/>
            <a:r>
              <a:rPr lang="en-US" sz="3600" b="1">
                <a:latin typeface="Times New Roman" panose="02020603050405020304" pitchFamily="18" charset="0"/>
                <a:cs typeface="Times New Roman" panose="02020603050405020304" pitchFamily="18" charset="0"/>
              </a:rPr>
              <a:t>BÀI 1</a:t>
            </a:r>
            <a:endParaRPr lang="en-US" sz="3600">
              <a:latin typeface="Times New Roman" panose="02020603050405020304" pitchFamily="18" charset="0"/>
              <a:cs typeface="Times New Roman" panose="02020603050405020304" pitchFamily="18" charset="0"/>
            </a:endParaRPr>
          </a:p>
          <a:p>
            <a:pPr algn="ctr"/>
            <a:r>
              <a:rPr lang="en-US" sz="3600" b="1">
                <a:latin typeface="Times New Roman" panose="02020603050405020304" pitchFamily="18" charset="0"/>
                <a:cs typeface="Times New Roman" panose="02020603050405020304" pitchFamily="18" charset="0"/>
              </a:rPr>
              <a:t>GIỚI THIỆU MẠNG XÃ HỘI </a:t>
            </a:r>
            <a:endParaRPr lang="en-US" sz="36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488" y="745858"/>
            <a:ext cx="9410485" cy="523220"/>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Ngoài ra còn có Zalo, Zing Me, Gapo, Lotus,…</a:t>
            </a:r>
          </a:p>
        </p:txBody>
      </p:sp>
      <p:pic>
        <p:nvPicPr>
          <p:cNvPr id="3" name="Picture 2"/>
          <p:cNvPicPr>
            <a:picLocks noChangeAspect="1"/>
          </p:cNvPicPr>
          <p:nvPr/>
        </p:nvPicPr>
        <p:blipFill>
          <a:blip r:embed="rId2"/>
          <a:stretch>
            <a:fillRect/>
          </a:stretch>
        </p:blipFill>
        <p:spPr>
          <a:xfrm>
            <a:off x="2135874" y="1388944"/>
            <a:ext cx="7620000" cy="4762500"/>
          </a:xfrm>
          <a:prstGeom prst="rect">
            <a:avLst/>
          </a:prstGeom>
        </p:spPr>
      </p:pic>
    </p:spTree>
    <p:extLst>
      <p:ext uri="{BB962C8B-B14F-4D97-AF65-F5344CB8AC3E}">
        <p14:creationId xmlns:p14="http://schemas.microsoft.com/office/powerpoint/2010/main" val="2574620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ạng xã hội và trách nhiệm người dùng | Tạp chí Tuyên giáo"/>
          <p:cNvPicPr/>
          <p:nvPr/>
        </p:nvPicPr>
        <p:blipFill>
          <a:blip r:embed="rId2">
            <a:extLst>
              <a:ext uri="{28A0092B-C50C-407E-A947-70E740481C1C}">
                <a14:useLocalDpi xmlns:a14="http://schemas.microsoft.com/office/drawing/2010/main"/>
              </a:ext>
            </a:extLst>
          </a:blip>
          <a:srcRect/>
          <a:stretch>
            <a:fillRect/>
          </a:stretch>
        </p:blipFill>
        <p:spPr bwMode="auto">
          <a:xfrm>
            <a:off x="1594885" y="830225"/>
            <a:ext cx="8803757" cy="5102741"/>
          </a:xfrm>
          <a:prstGeom prst="rect">
            <a:avLst/>
          </a:prstGeom>
          <a:noFill/>
          <a:ln>
            <a:noFill/>
          </a:ln>
        </p:spPr>
      </p:pic>
    </p:spTree>
    <p:extLst>
      <p:ext uri="{BB962C8B-B14F-4D97-AF65-F5344CB8AC3E}">
        <p14:creationId xmlns:p14="http://schemas.microsoft.com/office/powerpoint/2010/main" val="3496369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0065" y="1531039"/>
            <a:ext cx="8378455" cy="2246769"/>
          </a:xfrm>
          <a:prstGeom prst="rect">
            <a:avLst/>
          </a:prstGeom>
        </p:spPr>
        <p:txBody>
          <a:bodyPr wrap="square">
            <a:spAutoFit/>
          </a:bodyPr>
          <a:lstStyle/>
          <a:p>
            <a:pPr algn="ctr">
              <a:spcBef>
                <a:spcPts val="1200"/>
              </a:spcBef>
              <a:spcAft>
                <a:spcPts val="1200"/>
              </a:spcAft>
            </a:pPr>
            <a:r>
              <a:rPr lang="en-US" sz="3600" b="1">
                <a:latin typeface="Times New Roman" panose="02020603050405020304" pitchFamily="18" charset="0"/>
                <a:ea typeface="Times New Roman" panose="02020603050405020304" pitchFamily="18" charset="0"/>
              </a:rPr>
              <a:t>Ghi </a:t>
            </a:r>
            <a:r>
              <a:rPr lang="en-US" sz="3600" b="1" smtClean="0">
                <a:latin typeface="Times New Roman" panose="02020603050405020304" pitchFamily="18" charset="0"/>
                <a:ea typeface="Times New Roman" panose="02020603050405020304" pitchFamily="18" charset="0"/>
              </a:rPr>
              <a:t>nhớ</a:t>
            </a:r>
            <a:endParaRPr lang="en-US" sz="3600" b="1">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Mạng xã hội là một ứng dụng web kết nối các thành viên có cùng đặc điểm cá nhân như sở thích, lứa tuổi, nghề nghiệp hay lĩnh vực quan tâm.</a:t>
            </a:r>
          </a:p>
        </p:txBody>
      </p:sp>
    </p:spTree>
    <p:extLst>
      <p:ext uri="{BB962C8B-B14F-4D97-AF65-F5344CB8AC3E}">
        <p14:creationId xmlns:p14="http://schemas.microsoft.com/office/powerpoint/2010/main" val="928094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747485" y="801635"/>
            <a:ext cx="5660524" cy="1649159"/>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mạng xã hội có đặc điểm gì?</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2600630" y="2843730"/>
            <a:ext cx="6203128" cy="3259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000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365" y="289319"/>
            <a:ext cx="3643985" cy="703225"/>
          </a:xfrm>
          <a:prstGeom prst="rect">
            <a:avLst/>
          </a:prstGeom>
        </p:spPr>
      </p:pic>
      <p:sp>
        <p:nvSpPr>
          <p:cNvPr id="3" name="Rectangle 2"/>
          <p:cNvSpPr/>
          <p:nvPr/>
        </p:nvSpPr>
        <p:spPr>
          <a:xfrm>
            <a:off x="833119" y="1978603"/>
            <a:ext cx="10160946"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ứng dụng trên Internet.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Nội dung trên mạng xã hội là do người dùng tự tạo ra và chia sẻ dưới dạng văn bản, hình ảnh, âm thanh, video. Nội dung được đăng tải lên và được hiển thị ngay lập tức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927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6688860" cy="651178"/>
            <a:chOff x="676256" y="1393545"/>
            <a:chExt cx="6688860" cy="651178"/>
          </a:xfrm>
        </p:grpSpPr>
        <p:grpSp>
          <p:nvGrpSpPr>
            <p:cNvPr id="5" name="Group 4"/>
            <p:cNvGrpSpPr/>
            <p:nvPr/>
          </p:nvGrpSpPr>
          <p:grpSpPr>
            <a:xfrm>
              <a:off x="676256" y="1393545"/>
              <a:ext cx="421114" cy="584775"/>
              <a:chOff x="1069018" y="1393485"/>
              <a:chExt cx="421114"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69018" y="1393485"/>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p>
            </p:txBody>
          </p:sp>
        </p:grpSp>
        <p:sp>
          <p:nvSpPr>
            <p:cNvPr id="6" name="TextBox 5"/>
            <p:cNvSpPr txBox="1"/>
            <p:nvPr/>
          </p:nvSpPr>
          <p:spPr>
            <a:xfrm>
              <a:off x="1100452" y="1459948"/>
              <a:ext cx="626466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ĐẶC ĐIỂM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365" y="374379"/>
            <a:ext cx="3643985" cy="703225"/>
          </a:xfrm>
          <a:prstGeom prst="rect">
            <a:avLst/>
          </a:prstGeom>
        </p:spPr>
      </p:pic>
      <p:sp>
        <p:nvSpPr>
          <p:cNvPr id="3" name="Rectangle 2"/>
          <p:cNvSpPr/>
          <p:nvPr/>
        </p:nvSpPr>
        <p:spPr>
          <a:xfrm>
            <a:off x="833119" y="2148724"/>
            <a:ext cx="9948295" cy="173278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Người dùng tạo ra hồ sơ cá nhân, kết bạn trên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Phát triển cộng đồng trên mạng xã hội bằng cách kết nối tài khoản của người dùng với tài khoản của các cá nhân, tổ chức khác.</a:t>
            </a:r>
          </a:p>
        </p:txBody>
      </p:sp>
    </p:spTree>
    <p:extLst>
      <p:ext uri="{BB962C8B-B14F-4D97-AF65-F5344CB8AC3E}">
        <p14:creationId xmlns:p14="http://schemas.microsoft.com/office/powerpoint/2010/main" val="16589662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808075" y="765855"/>
            <a:ext cx="5954233"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Em hãy quan sát giáo viên thực hiện một số thao tác trên trang mạng xã hội và cho biết mạng xã hội đã giúp giáo viên làm những gì?</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6762308" y="456753"/>
            <a:ext cx="4458032" cy="5901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4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401" y="261287"/>
            <a:ext cx="3643985" cy="703225"/>
          </a:xfrm>
          <a:prstGeom prst="rect">
            <a:avLst/>
          </a:prstGeom>
        </p:spPr>
      </p:pic>
      <p:sp>
        <p:nvSpPr>
          <p:cNvPr id="2" name="Rectangle 1"/>
          <p:cNvSpPr/>
          <p:nvPr/>
        </p:nvSpPr>
        <p:spPr>
          <a:xfrm>
            <a:off x="1022083" y="2258276"/>
            <a:ext cx="9708594"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Tạo trang thông tin cá nhân, chia sẻ những ý tưởng của mình, bài viết, hình ảnh, video.</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Thông báo về một số hoạt động, sự kiện trên mạng hay ngoài đời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3814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642621"/>
            <a:chOff x="682011" y="1392470"/>
            <a:chExt cx="10098445" cy="642621"/>
          </a:xfrm>
        </p:grpSpPr>
        <p:grpSp>
          <p:nvGrpSpPr>
            <p:cNvPr id="5" name="Group 4"/>
            <p:cNvGrpSpPr/>
            <p:nvPr/>
          </p:nvGrpSpPr>
          <p:grpSpPr>
            <a:xfrm>
              <a:off x="682011" y="1392470"/>
              <a:ext cx="415359" cy="584775"/>
              <a:chOff x="1074773" y="1392410"/>
              <a:chExt cx="415359" cy="584775"/>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1074773" y="1392410"/>
                <a:ext cx="389850" cy="584775"/>
              </a:xfrm>
              <a:prstGeom prst="rect">
                <a:avLst/>
              </a:prstGeom>
              <a:noFill/>
            </p:spPr>
            <p:txBody>
              <a:bodyPr wrap="none" rtlCol="0">
                <a:spAutoFit/>
              </a:bodyPr>
              <a:lstStyle/>
              <a:p>
                <a:r>
                  <a:rPr lang="en-US" sz="32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6" name="TextBox 5"/>
            <p:cNvSpPr txBox="1"/>
            <p:nvPr/>
          </p:nvSpPr>
          <p:spPr>
            <a:xfrm>
              <a:off x="1111937" y="1425501"/>
              <a:ext cx="9668519" cy="609590"/>
            </a:xfrm>
            <a:prstGeom prst="rect">
              <a:avLst/>
            </a:prstGeom>
            <a:noFill/>
          </p:spPr>
          <p:txBody>
            <a:bodyPr wrap="square" rtlCol="0">
              <a:spAutoFit/>
            </a:bodyPr>
            <a:lstStyle/>
            <a:p>
              <a:pPr>
                <a:lnSpc>
                  <a:spcPct val="114000"/>
                </a:lnSpc>
              </a:pPr>
              <a:r>
                <a:rPr lang="en-US" sz="3200" b="1">
                  <a:latin typeface="Times New Roman" panose="02020603050405020304" pitchFamily="18" charset="0"/>
                  <a:cs typeface="Times New Roman" panose="02020603050405020304" pitchFamily="18" charset="0"/>
                </a:rPr>
                <a:t>CHỨC NĂNG CƠ BẢN CỦA MẠNG XÃ HỘI</a:t>
              </a:r>
              <a:endParaRPr lang="en-US" sz="32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401" y="261287"/>
            <a:ext cx="3643985" cy="703225"/>
          </a:xfrm>
          <a:prstGeom prst="rect">
            <a:avLst/>
          </a:prstGeom>
        </p:spPr>
      </p:pic>
      <p:sp>
        <p:nvSpPr>
          <p:cNvPr id="2" name="Rectangle 1"/>
          <p:cNvSpPr/>
          <p:nvPr/>
        </p:nvSpPr>
        <p:spPr>
          <a:xfrm>
            <a:off x="1196970" y="2385867"/>
            <a:ext cx="9708595" cy="2431435"/>
          </a:xfrm>
          <a:prstGeom prst="rect">
            <a:avLst/>
          </a:prstGeom>
        </p:spPr>
        <p:txBody>
          <a:bodyPr wrap="square">
            <a:spAutoFit/>
          </a:bodyPr>
          <a:lstStyle/>
          <a:p>
            <a:pPr>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Bình luận, bày tỏ ý kiến đối với nội dung ở các trang của bạn bè.</a:t>
            </a:r>
          </a:p>
          <a:p>
            <a:pPr>
              <a:spcBef>
                <a:spcPts val="1200"/>
              </a:spcBef>
              <a:spcAft>
                <a:spcPts val="1200"/>
              </a:spcAft>
            </a:pPr>
            <a:r>
              <a:rPr lang="en-US" sz="2800">
                <a:latin typeface="Times New Roman" panose="02020603050405020304" pitchFamily="18" charset="0"/>
                <a:ea typeface="Times New Roman" panose="02020603050405020304" pitchFamily="18" charset="0"/>
              </a:rPr>
              <a:t>- Qua Messenger, em còn có thể gửi tin nhắn cho bạn (Hình 2)</a:t>
            </a:r>
          </a:p>
          <a:p>
            <a:pPr>
              <a:spcBef>
                <a:spcPts val="1200"/>
              </a:spcBef>
              <a:spcAft>
                <a:spcPts val="1200"/>
              </a:spcAft>
            </a:pPr>
            <a:r>
              <a:rPr lang="en-US" sz="2800">
                <a:latin typeface="Times New Roman" panose="02020603050405020304" pitchFamily="18" charset="0"/>
                <a:ea typeface="Times New Roman" panose="02020603050405020304" pitchFamily="18" charset="0"/>
              </a:rPr>
              <a:t>- Thực hiện cuộc gọi trực tiếp như gọi điện thoại hay cuộc gọi video</a:t>
            </a:r>
          </a:p>
        </p:txBody>
      </p:sp>
    </p:spTree>
    <p:extLst>
      <p:ext uri="{BB962C8B-B14F-4D97-AF65-F5344CB8AC3E}">
        <p14:creationId xmlns:p14="http://schemas.microsoft.com/office/powerpoint/2010/main" val="3665738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1176" y="668100"/>
            <a:ext cx="8905875" cy="5057775"/>
          </a:xfrm>
          <a:prstGeom prst="rect">
            <a:avLst/>
          </a:prstGeom>
        </p:spPr>
      </p:pic>
    </p:spTree>
    <p:extLst>
      <p:ext uri="{BB962C8B-B14F-4D97-AF65-F5344CB8AC3E}">
        <p14:creationId xmlns:p14="http://schemas.microsoft.com/office/powerpoint/2010/main" val="3957748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1758" y="382136"/>
            <a:ext cx="3915196" cy="794120"/>
          </a:xfrm>
          <a:prstGeom prst="rect">
            <a:avLst/>
          </a:prstGeom>
        </p:spPr>
      </p:pic>
      <p:sp>
        <p:nvSpPr>
          <p:cNvPr id="2" name="Rounded Rectangle 1"/>
          <p:cNvSpPr/>
          <p:nvPr/>
        </p:nvSpPr>
        <p:spPr>
          <a:xfrm>
            <a:off x="1453116" y="1669332"/>
            <a:ext cx="9179442" cy="40726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Em </a:t>
            </a:r>
            <a:r>
              <a:rPr lang="en-US" sz="2800">
                <a:latin typeface="Times New Roman" panose="02020603050405020304" pitchFamily="18" charset="0"/>
                <a:ea typeface="Times New Roman" panose="02020603050405020304" pitchFamily="18" charset="0"/>
              </a:rPr>
              <a:t>đã biết sử dụng những công cụ nào sau đây để trao đổi thông tin trên Internet?</a:t>
            </a: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 Thư </a:t>
            </a:r>
            <a:r>
              <a:rPr lang="en-US" sz="2800">
                <a:latin typeface="Times New Roman" panose="02020603050405020304" pitchFamily="18" charset="0"/>
                <a:ea typeface="Times New Roman" panose="02020603050405020304" pitchFamily="18" charset="0"/>
              </a:rPr>
              <a:t>điện tử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Chat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3</a:t>
            </a:r>
            <a:r>
              <a:rPr lang="en-US" sz="2800">
                <a:latin typeface="Times New Roman" panose="02020603050405020304" pitchFamily="18" charset="0"/>
                <a:ea typeface="Times New Roman" panose="02020603050405020304" pitchFamily="18" charset="0"/>
              </a:rPr>
              <a:t>) Diễn đàn trực tuyến	</a:t>
            </a:r>
            <a:endParaRPr lang="en-US" sz="2800" smtClean="0">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Mạng xã hội</a:t>
            </a:r>
          </a:p>
        </p:txBody>
      </p:sp>
      <p:pic>
        <p:nvPicPr>
          <p:cNvPr id="102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30070" y="251938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30070" y="3138176"/>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840987" y="4486487"/>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956930" y="988541"/>
            <a:ext cx="9845749" cy="5008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8231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3477875"/>
          </a:xfrm>
          <a:prstGeom prst="rect">
            <a:avLst/>
          </a:prstGeom>
        </p:spPr>
        <p:txBody>
          <a:bodyPr wrap="square">
            <a:spAutoFit/>
          </a:bodyPr>
          <a:lstStyle/>
          <a:p>
            <a:pPr>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Trong các website dưới đây, website nào là mạng xã hội?</a:t>
            </a:r>
          </a:p>
          <a:p>
            <a:pPr marL="514350" indent="-514350">
              <a:spcBef>
                <a:spcPts val="1200"/>
              </a:spcBef>
              <a:spcAft>
                <a:spcPts val="1200"/>
              </a:spcAft>
              <a:buAutoNum type="arabicParenR"/>
            </a:pPr>
            <a:r>
              <a:rPr lang="en-US" sz="2800" smtClean="0">
                <a:latin typeface="Times New Roman" panose="02020603050405020304" pitchFamily="18" charset="0"/>
                <a:ea typeface="Times New Roman" panose="02020603050405020304" pitchFamily="18" charset="0"/>
                <a:hlinkClick r:id="rId3"/>
              </a:rPr>
              <a:t>https</a:t>
            </a:r>
            <a:r>
              <a:rPr lang="en-US" sz="2800">
                <a:latin typeface="Times New Roman" panose="02020603050405020304" pitchFamily="18" charset="0"/>
                <a:ea typeface="Times New Roman" panose="02020603050405020304" pitchFamily="18" charset="0"/>
                <a:hlinkClick r:id="rId3"/>
              </a:rPr>
              <a:t>://www.facebook.com</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4"/>
              </a:rPr>
              <a:t>https</a:t>
            </a:r>
            <a:r>
              <a:rPr lang="en-US" sz="2800">
                <a:latin typeface="Times New Roman" panose="02020603050405020304" pitchFamily="18" charset="0"/>
                <a:ea typeface="Times New Roman" panose="02020603050405020304" pitchFamily="18" charset="0"/>
                <a:hlinkClick r:id="rId4"/>
              </a:rPr>
              <a:t>://zalo.me</a:t>
            </a:r>
            <a:r>
              <a:rPr lang="en-US" sz="2800">
                <a:latin typeface="Times New Roman" panose="02020603050405020304" pitchFamily="18" charset="0"/>
                <a:ea typeface="Times New Roman" panose="02020603050405020304" pitchFamily="18" charset="0"/>
              </a:rPr>
              <a:t>	</a:t>
            </a:r>
          </a:p>
          <a:p>
            <a:pPr>
              <a:spcBef>
                <a:spcPts val="1200"/>
              </a:spcBef>
              <a:spcAft>
                <a:spcPts val="1200"/>
              </a:spcAft>
            </a:pPr>
            <a:r>
              <a:rPr lang="en-US" sz="2800">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5"/>
              </a:rPr>
              <a:t>https</a:t>
            </a:r>
            <a:r>
              <a:rPr lang="en-US" sz="2800">
                <a:latin typeface="Times New Roman" panose="02020603050405020304" pitchFamily="18" charset="0"/>
                <a:ea typeface="Times New Roman" panose="02020603050405020304" pitchFamily="18" charset="0"/>
                <a:hlinkClick r:id="rId5"/>
              </a:rPr>
              <a:t>://hoahoctro.tienphong.vn</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ea typeface="Times New Roman" panose="02020603050405020304" pitchFamily="18" charset="0"/>
              </a:rPr>
              <a:t>4</a:t>
            </a:r>
            <a:r>
              <a:rPr lang="en-US" sz="280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hlinkClick r:id="rId6"/>
              </a:rPr>
              <a:t>https</a:t>
            </a:r>
            <a:r>
              <a:rPr lang="en-US" sz="2800">
                <a:latin typeface="Times New Roman" panose="02020603050405020304" pitchFamily="18" charset="0"/>
                <a:ea typeface="Times New Roman" panose="02020603050405020304" pitchFamily="18" charset="0"/>
                <a:hlinkClick r:id="rId6"/>
              </a:rPr>
              <a:t>://thieunien.vn</a:t>
            </a:r>
            <a:r>
              <a:rPr lang="en-US" sz="2800">
                <a:latin typeface="Times New Roman" panose="02020603050405020304" pitchFamily="18" charset="0"/>
                <a:ea typeface="Times New Roman" panose="02020603050405020304" pitchFamily="18" charset="0"/>
              </a:rPr>
              <a:t> </a:t>
            </a:r>
          </a:p>
        </p:txBody>
      </p:sp>
      <p:pic>
        <p:nvPicPr>
          <p:cNvPr id="5"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36468" y="2032707"/>
            <a:ext cx="1046091" cy="104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Chọn đúng Sai Nhãn Dán Biểu Tượng Nguyên Tố PNG , đúng Hay Sai,  Giải Thích, Dấu PNG miễn phí tải tập tin PSDComment và Vecto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36468" y="2732165"/>
            <a:ext cx="1046091" cy="104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13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234651"/>
            <a:ext cx="3640665" cy="767548"/>
          </a:xfrm>
          <a:prstGeom prst="rect">
            <a:avLst/>
          </a:prstGeom>
        </p:spPr>
      </p:pic>
      <p:sp>
        <p:nvSpPr>
          <p:cNvPr id="11" name="Rectangle 10"/>
          <p:cNvSpPr/>
          <p:nvPr/>
        </p:nvSpPr>
        <p:spPr>
          <a:xfrm>
            <a:off x="1259514" y="1781470"/>
            <a:ext cx="9606959" cy="954107"/>
          </a:xfrm>
          <a:prstGeom prst="rect">
            <a:avLst/>
          </a:prstGeom>
        </p:spPr>
        <p:txBody>
          <a:bodyPr wrap="square">
            <a:spAutoFit/>
          </a:bodyPr>
          <a:lstStyle/>
          <a:p>
            <a:pPr>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rPr>
              <a:t>Bài </a:t>
            </a:r>
            <a:r>
              <a:rPr lang="en-US" sz="2800" b="1" i="1">
                <a:solidFill>
                  <a:srgbClr val="C0000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Theo em, mạng xã hội có điểm gì khác so với các website thông thường?</a:t>
            </a:r>
          </a:p>
        </p:txBody>
      </p:sp>
    </p:spTree>
    <p:extLst>
      <p:ext uri="{BB962C8B-B14F-4D97-AF65-F5344CB8AC3E}">
        <p14:creationId xmlns:p14="http://schemas.microsoft.com/office/powerpoint/2010/main" val="482667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597" y="753871"/>
            <a:ext cx="9985612" cy="4585871"/>
          </a:xfrm>
          <a:prstGeom prst="rect">
            <a:avLst/>
          </a:prstGeom>
        </p:spPr>
        <p:txBody>
          <a:bodyPr wrap="square">
            <a:spAutoFit/>
          </a:bodyPr>
          <a:lstStyle/>
          <a:p>
            <a:pPr algn="just">
              <a:spcBef>
                <a:spcPts val="1200"/>
              </a:spcBef>
              <a:spcAft>
                <a:spcPts val="1200"/>
              </a:spcAft>
            </a:pPr>
            <a:r>
              <a:rPr lang="vi-VN" sz="2800" b="1" i="1" u="sng">
                <a:solidFill>
                  <a:srgbClr val="333333"/>
                </a:solidFill>
                <a:latin typeface="+mj-lt"/>
              </a:rPr>
              <a:t>Câu trả lời:</a:t>
            </a:r>
            <a:endParaRPr lang="vi-VN" sz="2800">
              <a:solidFill>
                <a:srgbClr val="333333"/>
              </a:solidFill>
              <a:latin typeface="+mj-lt"/>
            </a:endParaRPr>
          </a:p>
          <a:p>
            <a:pPr algn="just">
              <a:spcBef>
                <a:spcPts val="1200"/>
              </a:spcBef>
              <a:spcAft>
                <a:spcPts val="1200"/>
              </a:spcAft>
              <a:buFont typeface="Arial" panose="020B0604020202020204" pitchFamily="34" charset="0"/>
              <a:buChar char="•"/>
            </a:pPr>
            <a:r>
              <a:rPr lang="vi-VN" sz="2800">
                <a:solidFill>
                  <a:srgbClr val="333333"/>
                </a:solidFill>
                <a:latin typeface="+mj-lt"/>
              </a:rPr>
              <a:t>Mạng xã hội: Mạng xã hội cho phép người dùng kết nối các thành viên để trao đổi và chia sẻ thông tin. Các thành viên trong mạng xã hội có thể trò chuyện trực tiếp, kết nối với nhau thông qua các mối quan hệ trên mạng xã hội, chia sẻ câu chuyện, bài viết, ý tưởng cá nhân, đăng ảnh, video,...</a:t>
            </a:r>
          </a:p>
          <a:p>
            <a:pPr algn="just">
              <a:spcBef>
                <a:spcPts val="1200"/>
              </a:spcBef>
              <a:spcAft>
                <a:spcPts val="1200"/>
              </a:spcAft>
              <a:buFont typeface="Arial" panose="020B0604020202020204" pitchFamily="34" charset="0"/>
              <a:buChar char="•"/>
            </a:pPr>
            <a:r>
              <a:rPr lang="vi-VN" sz="2800">
                <a:solidFill>
                  <a:srgbClr val="333333"/>
                </a:solidFill>
                <a:latin typeface="+mj-lt"/>
              </a:rPr>
              <a:t>Website: Website là một trang thông tin với mục đích là để giới thiệu, cập nhật những thông tin về các doanh nghiệp, sản phẩm, hoạt động cũng như tin tức, chia sẻ bí quyết,… để phát triển thương hiệu.</a:t>
            </a:r>
            <a:endParaRPr lang="vi-VN" sz="2800" b="0" i="0">
              <a:solidFill>
                <a:srgbClr val="333333"/>
              </a:solidFill>
              <a:effectLst/>
              <a:latin typeface="+mj-lt"/>
            </a:endParaRPr>
          </a:p>
        </p:txBody>
      </p:sp>
    </p:spTree>
    <p:extLst>
      <p:ext uri="{BB962C8B-B14F-4D97-AF65-F5344CB8AC3E}">
        <p14:creationId xmlns:p14="http://schemas.microsoft.com/office/powerpoint/2010/main" val="1213756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sp>
        <p:nvSpPr>
          <p:cNvPr id="7" name="Rectangle 6"/>
          <p:cNvSpPr/>
          <p:nvPr/>
        </p:nvSpPr>
        <p:spPr>
          <a:xfrm>
            <a:off x="1296537" y="1747486"/>
            <a:ext cx="9612468" cy="4176528"/>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Mạng xã hội là một ứng dụng web.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Người dùng không thể đưa thông tin lên mạng xã hội.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Số lượng người tham gia kết bạn trên mạng xã hội được giới hạn dưới 10 người.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Người dùng chỉ có thể chia sẻ bài viết dạng văn bản cho bạn bè trên mạng xã hội.</a:t>
            </a:r>
          </a:p>
        </p:txBody>
      </p:sp>
    </p:spTree>
    <p:extLst>
      <p:ext uri="{BB962C8B-B14F-4D97-AF65-F5344CB8AC3E}">
        <p14:creationId xmlns:p14="http://schemas.microsoft.com/office/powerpoint/2010/main" val="547589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14400" y="1701209"/>
            <a:ext cx="9994605" cy="4146322"/>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Ở lớp 6 em đã biết sử dụng cách thức nào để trao đổi thông tin với bạn bè?</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Em có biết cách trao đổi thông tin nào trên Internet đang được sử dụng nhiều nhất không? Tại sao?</a:t>
            </a:r>
          </a:p>
        </p:txBody>
      </p:sp>
      <p:sp>
        <p:nvSpPr>
          <p:cNvPr id="2" name="Rectangle 1"/>
          <p:cNvSpPr/>
          <p:nvPr/>
        </p:nvSpPr>
        <p:spPr>
          <a:xfrm>
            <a:off x="4327450" y="637955"/>
            <a:ext cx="3168503" cy="613245"/>
          </a:xfrm>
          <a:prstGeom prst="rect">
            <a:avLst/>
          </a:prstGeom>
        </p:spPr>
        <p:txBody>
          <a:bodyPr wrap="square">
            <a:spAutoFit/>
          </a:bodyPr>
          <a:lstStyle/>
          <a:p>
            <a:pPr algn="just">
              <a:lnSpc>
                <a:spcPct val="115000"/>
              </a:lnSpc>
              <a:spcBef>
                <a:spcPts val="600"/>
              </a:spcBef>
              <a:spcAft>
                <a:spcPts val="600"/>
              </a:spcAft>
            </a:pPr>
            <a:r>
              <a:rPr lang="en-US" sz="3200" b="1" smtClean="0">
                <a:solidFill>
                  <a:srgbClr val="3333CC"/>
                </a:solidFill>
                <a:latin typeface="Times New Roman" panose="02020603050405020304" pitchFamily="18" charset="0"/>
                <a:ea typeface="Times New Roman" panose="02020603050405020304" pitchFamily="18" charset="0"/>
              </a:rPr>
              <a:t>HOẠT ĐỘNG 1</a:t>
            </a:r>
            <a:endParaRPr lang="en-US" sz="3200">
              <a:solidFill>
                <a:srgbClr val="3333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1572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126" y="351196"/>
            <a:ext cx="3643985" cy="703225"/>
          </a:xfrm>
          <a:prstGeom prst="rect">
            <a:avLst/>
          </a:prstGeom>
        </p:spPr>
      </p:pic>
      <p:grpSp>
        <p:nvGrpSpPr>
          <p:cNvPr id="6" name="Group 5"/>
          <p:cNvGrpSpPr/>
          <p:nvPr/>
        </p:nvGrpSpPr>
        <p:grpSpPr>
          <a:xfrm>
            <a:off x="1102357" y="1243575"/>
            <a:ext cx="6022629" cy="584775"/>
            <a:chOff x="676256" y="1374888"/>
            <a:chExt cx="6022629" cy="584775"/>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21717" y="1374888"/>
              <a:ext cx="5577168" cy="584775"/>
            </a:xfrm>
            <a:prstGeom prst="rect">
              <a:avLst/>
            </a:prstGeom>
            <a:noFill/>
          </p:spPr>
          <p:txBody>
            <a:bodyPr wrap="none" rtlCol="0">
              <a:spAutoFit/>
            </a:bodyPr>
            <a:lstStyle/>
            <a:p>
              <a:r>
                <a:rPr lang="en-US" sz="3200" b="1" smtClean="0">
                  <a:solidFill>
                    <a:srgbClr val="3333CC"/>
                  </a:solidFill>
                  <a:latin typeface="Times New Roman" panose="02020603050405020304" pitchFamily="18" charset="0"/>
                  <a:cs typeface="Times New Roman" panose="02020603050405020304" pitchFamily="18" charset="0"/>
                </a:rPr>
                <a:t>KHÁM </a:t>
              </a:r>
              <a:r>
                <a:rPr lang="en-US" sz="3200" b="1">
                  <a:solidFill>
                    <a:srgbClr val="3333CC"/>
                  </a:solidFill>
                  <a:latin typeface="Times New Roman" panose="02020603050405020304" pitchFamily="18" charset="0"/>
                  <a:cs typeface="Times New Roman" panose="02020603050405020304" pitchFamily="18" charset="0"/>
                </a:rPr>
                <a:t>PHÁ MẠNG XÃ HỘI </a:t>
              </a:r>
              <a:endParaRPr lang="en-US" sz="320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317320" y="2152075"/>
            <a:ext cx="9464094" cy="337323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là một trong những kênh trao đổi thông tin phổ biến nhất hiện nay.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Một số mạng xã hội hay được dùng hiện nay:.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Facebook là nơi người dùng thiết lập không gian cá nhân và kết nối với bạn bè, chia sẻ hình ảnh, chia sẻ </a:t>
            </a:r>
            <a:r>
              <a:rPr lang="en-US" sz="2800" smtClean="0">
                <a:latin typeface="Times New Roman" panose="02020603050405020304" pitchFamily="18" charset="0"/>
                <a:ea typeface="Times New Roman" panose="02020603050405020304" pitchFamily="18" charset="0"/>
              </a:rPr>
              <a:t>video</a:t>
            </a:r>
            <a:r>
              <a:rPr lang="en-US" sz="2800">
                <a:latin typeface="Times New Roman" panose="02020603050405020304" pitchFamily="18" charset="0"/>
                <a:ea typeface="Times New Roman" panose="02020603050405020304" pitchFamily="18" charset="0"/>
              </a:rPr>
              <a:t>, nói về những gì họ đang làm,…</a:t>
            </a:r>
          </a:p>
        </p:txBody>
      </p:sp>
    </p:spTree>
    <p:extLst>
      <p:ext uri="{BB962C8B-B14F-4D97-AF65-F5344CB8AC3E}">
        <p14:creationId xmlns:p14="http://schemas.microsoft.com/office/powerpoint/2010/main" val="1772050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2352" y="1190341"/>
            <a:ext cx="7620000" cy="4286250"/>
          </a:xfrm>
          <a:prstGeom prst="rect">
            <a:avLst/>
          </a:prstGeom>
        </p:spPr>
      </p:pic>
    </p:spTree>
    <p:extLst>
      <p:ext uri="{BB962C8B-B14F-4D97-AF65-F5344CB8AC3E}">
        <p14:creationId xmlns:p14="http://schemas.microsoft.com/office/powerpoint/2010/main" val="2842643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85" y="821250"/>
            <a:ext cx="9240364" cy="954107"/>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Instagram cho phép người dùng chụp ảnh trên các thiết bị di động và chia sẻ qua các mạng xã hội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8794" y="2171070"/>
            <a:ext cx="4222418" cy="3912774"/>
          </a:xfrm>
          <a:prstGeom prst="rect">
            <a:avLst/>
          </a:prstGeom>
        </p:spPr>
      </p:pic>
    </p:spTree>
    <p:extLst>
      <p:ext uri="{BB962C8B-B14F-4D97-AF65-F5344CB8AC3E}">
        <p14:creationId xmlns:p14="http://schemas.microsoft.com/office/powerpoint/2010/main" val="3838639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720" y="684773"/>
            <a:ext cx="9240364" cy="1384995"/>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Linkedln là một trong những nơi kết nối với đồng nghiệp hiện tại và quá khứ cũng như các nhà tuyển dụng tiềm năng trong tương lai.</a:t>
            </a:r>
          </a:p>
        </p:txBody>
      </p:sp>
      <p:pic>
        <p:nvPicPr>
          <p:cNvPr id="3" name="Picture 2"/>
          <p:cNvPicPr>
            <a:picLocks noChangeAspect="1"/>
          </p:cNvPicPr>
          <p:nvPr/>
        </p:nvPicPr>
        <p:blipFill>
          <a:blip r:embed="rId2"/>
          <a:stretch>
            <a:fillRect/>
          </a:stretch>
        </p:blipFill>
        <p:spPr>
          <a:xfrm>
            <a:off x="2191902" y="2239086"/>
            <a:ext cx="7620000" cy="3771900"/>
          </a:xfrm>
          <a:prstGeom prst="rect">
            <a:avLst/>
          </a:prstGeom>
        </p:spPr>
      </p:pic>
    </p:spTree>
    <p:extLst>
      <p:ext uri="{BB962C8B-B14F-4D97-AF65-F5344CB8AC3E}">
        <p14:creationId xmlns:p14="http://schemas.microsoft.com/office/powerpoint/2010/main" val="3902726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250" y="800449"/>
            <a:ext cx="9410485" cy="1815882"/>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rPr>
              <a:t>+ Twitter là một ứng dụng cho phép người dùng đăng và cập nhật các mẩu tin ngắn với độ dài khoảng hơn 200 kí tự trên Internet, là nơi chia sẻ tin tức nhanh đang diễn ra trên khắp thế </a:t>
            </a:r>
            <a:r>
              <a:rPr lang="en-US" sz="2800" smtClean="0">
                <a:latin typeface="Times New Roman" panose="02020603050405020304" pitchFamily="18" charset="0"/>
                <a:ea typeface="Times New Roman" panose="02020603050405020304" pitchFamily="18" charset="0"/>
              </a:rPr>
              <a:t>giới</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1689" y="2718298"/>
            <a:ext cx="5418162" cy="3597660"/>
          </a:xfrm>
          <a:prstGeom prst="rect">
            <a:avLst/>
          </a:prstGeom>
        </p:spPr>
      </p:pic>
    </p:spTree>
    <p:extLst>
      <p:ext uri="{BB962C8B-B14F-4D97-AF65-F5344CB8AC3E}">
        <p14:creationId xmlns:p14="http://schemas.microsoft.com/office/powerpoint/2010/main" val="3433316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068" y="745857"/>
            <a:ext cx="9410485" cy="954107"/>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Youtube là một website được thiết kế để người dùng có thể chia sẻ video của mình với những người </a:t>
            </a:r>
            <a:r>
              <a:rPr lang="en-US" sz="2800" smtClean="0">
                <a:latin typeface="Times New Roman" panose="02020603050405020304" pitchFamily="18" charset="0"/>
                <a:ea typeface="Times New Roman" panose="02020603050405020304" pitchFamily="18" charset="0"/>
              </a:rPr>
              <a:t>khác</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944806" y="1913672"/>
            <a:ext cx="7620000" cy="4286250"/>
          </a:xfrm>
          <a:prstGeom prst="rect">
            <a:avLst/>
          </a:prstGeom>
        </p:spPr>
      </p:pic>
    </p:spTree>
    <p:extLst>
      <p:ext uri="{BB962C8B-B14F-4D97-AF65-F5344CB8AC3E}">
        <p14:creationId xmlns:p14="http://schemas.microsoft.com/office/powerpoint/2010/main" val="330565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Words>
  <Application>Microsoft Office PowerPoint</Application>
  <PresentationFormat>Custom</PresentationFormat>
  <Paragraphs>61</Paragraphs>
  <Slides>25</Slides>
  <Notes>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2022-08-04T14:18:59Z</dcterms:created>
  <dcterms:modified xsi:type="dcterms:W3CDTF">2022-08-04T14:19:09Z</dcterms:modified>
</cp:coreProperties>
</file>