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72" r:id="rId1"/>
  </p:sldMasterIdLst>
  <p:notesMasterIdLst>
    <p:notesMasterId r:id="rId14"/>
  </p:notesMasterIdLst>
  <p:sldIdLst>
    <p:sldId id="284" r:id="rId2"/>
    <p:sldId id="288" r:id="rId3"/>
    <p:sldId id="290" r:id="rId4"/>
    <p:sldId id="258" r:id="rId5"/>
    <p:sldId id="296" r:id="rId6"/>
    <p:sldId id="299" r:id="rId7"/>
    <p:sldId id="300" r:id="rId8"/>
    <p:sldId id="304" r:id="rId9"/>
    <p:sldId id="317" r:id="rId10"/>
    <p:sldId id="318" r:id="rId11"/>
    <p:sldId id="265" r:id="rId12"/>
    <p:sldId id="270" r:id="rId13"/>
  </p:sldIdLst>
  <p:sldSz cx="18288000" cy="10287000"/>
  <p:notesSz cx="6858000" cy="9144000"/>
  <p:embeddedFontLst>
    <p:embeddedFont>
      <p:font typeface="Gill Sans MT" charset="0"/>
      <p:regular r:id="rId15"/>
      <p:bold r:id="rId16"/>
      <p:italic r:id="rId17"/>
      <p:boldItalic r:id="rId18"/>
    </p:embeddedFon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Cambria Math" pitchFamily="18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-75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7BA00E-8C17-41A8-B055-3F4C04A4A200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E0DDF-0DB9-4EC2-9D65-9FC07AA89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07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6669" y="1203448"/>
            <a:ext cx="12955610" cy="3812147"/>
          </a:xfrm>
        </p:spPr>
        <p:txBody>
          <a:bodyPr bIns="0" anchor="b">
            <a:normAutofit/>
          </a:bodyPr>
          <a:lstStyle>
            <a:lvl1pPr algn="l">
              <a:defRPr sz="9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6670" y="5296807"/>
            <a:ext cx="12955608" cy="1466432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2700" b="0" cap="all" baseline="0">
                <a:solidFill>
                  <a:schemeClr val="tx1"/>
                </a:solidFill>
              </a:defRPr>
            </a:lvl1pPr>
            <a:lvl2pPr marL="685800" indent="0" algn="ctr">
              <a:buNone/>
              <a:defRPr sz="27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4751" y="493961"/>
            <a:ext cx="7460873" cy="46380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56497" y="1198460"/>
            <a:ext cx="1216529" cy="75536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626670" y="5292813"/>
            <a:ext cx="1295560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8919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3379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158667" y="1198460"/>
            <a:ext cx="2423613" cy="6989834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67008" y="1198460"/>
            <a:ext cx="11743245" cy="69898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158667" y="1198460"/>
            <a:ext cx="0" cy="6989834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4024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755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359" y="2634195"/>
            <a:ext cx="12964731" cy="2831925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1359" y="5709293"/>
            <a:ext cx="12945669" cy="1519394"/>
          </a:xfrm>
        </p:spPr>
        <p:txBody>
          <a:bodyPr tIns="91440">
            <a:normAutofit/>
          </a:bodyPr>
          <a:lstStyle>
            <a:lvl1pPr marL="0" indent="0" algn="l">
              <a:buNone/>
              <a:defRPr sz="27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181359" y="5707478"/>
            <a:ext cx="1294566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943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3826" y="1207334"/>
            <a:ext cx="14408453" cy="15889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0997" y="3016318"/>
            <a:ext cx="6967728" cy="51728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20657" y="3026015"/>
            <a:ext cx="6967728" cy="5162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3515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0787" y="1206245"/>
            <a:ext cx="14411492" cy="158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787" y="3029324"/>
            <a:ext cx="6967728" cy="1202915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787" y="4236404"/>
            <a:ext cx="6967728" cy="39666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18543" y="3034505"/>
            <a:ext cx="6967728" cy="12033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618543" y="4232237"/>
            <a:ext cx="6967728" cy="39560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494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325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007" y="1198460"/>
            <a:ext cx="4909649" cy="3370676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5571" y="1198461"/>
            <a:ext cx="9018705" cy="6988239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67007" y="4808237"/>
            <a:ext cx="4912520" cy="3372272"/>
          </a:xfrm>
        </p:spPr>
        <p:txBody>
          <a:bodyPr/>
          <a:lstStyle>
            <a:lvl1pPr marL="0" indent="0" algn="l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2172420" y="4808237"/>
            <a:ext cx="49042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0867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216081" y="723256"/>
            <a:ext cx="6111800" cy="7723652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6809" y="1694270"/>
            <a:ext cx="8298492" cy="2745876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86584" y="1683814"/>
            <a:ext cx="4186757" cy="5799491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75494" y="4718988"/>
            <a:ext cx="8286606" cy="3005613"/>
          </a:xfrm>
        </p:spPr>
        <p:txBody>
          <a:bodyPr>
            <a:normAutofit/>
          </a:bodyPr>
          <a:lstStyle>
            <a:lvl1pPr marL="0" indent="0" algn="l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71074" y="8204785"/>
            <a:ext cx="8291027" cy="48018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71073" y="477961"/>
            <a:ext cx="8311506" cy="481397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2171074" y="4715408"/>
            <a:ext cx="829102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9724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029215"/>
            <a:ext cx="18288000" cy="615891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562"/>
          <a:stretch/>
        </p:blipFill>
        <p:spPr bwMode="black">
          <a:xfrm>
            <a:off x="0" y="9189720"/>
            <a:ext cx="18288000" cy="11144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7369" y="1206779"/>
            <a:ext cx="14404913" cy="15738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7369" y="3023599"/>
            <a:ext cx="14404913" cy="5175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31208" y="495555"/>
            <a:ext cx="5251073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7369" y="493961"/>
            <a:ext cx="8908254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91" y="1198460"/>
            <a:ext cx="1216529" cy="75536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42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192620"/>
            <a:ext cx="18288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6099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48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120000"/>
        </a:lnSpc>
        <a:spcBef>
          <a:spcPts val="1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3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7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1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8" Type="http://schemas.openxmlformats.org/officeDocument/2006/relationships/image" Target="../media/image84.png"/><Relationship Id="rId2" Type="http://schemas.openxmlformats.org/officeDocument/2006/relationships/image" Target="../media/image11.png"/><Relationship Id="rId20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83.png"/><Relationship Id="rId19" Type="http://schemas.openxmlformats.org/officeDocument/2006/relationships/image" Target="../media/image8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392242" y="1028700"/>
            <a:ext cx="1077132" cy="1157917"/>
          </a:xfrm>
          <a:prstGeom prst="rect">
            <a:avLst/>
          </a:prstGeom>
        </p:spPr>
      </p:pic>
      <p:sp>
        <p:nvSpPr>
          <p:cNvPr id="12" name="TextBox 18">
            <a:extLst>
              <a:ext uri="{FF2B5EF4-FFF2-40B4-BE49-F238E27FC236}">
                <a16:creationId xmlns="" xmlns:a16="http://schemas.microsoft.com/office/drawing/2014/main" id="{FFB76694-B0F9-42DD-AF84-F5004FA4AE3C}"/>
              </a:ext>
            </a:extLst>
          </p:cNvPr>
          <p:cNvSpPr txBox="1"/>
          <p:nvPr/>
        </p:nvSpPr>
        <p:spPr>
          <a:xfrm>
            <a:off x="2362200" y="2019300"/>
            <a:ext cx="13868399" cy="53118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 cả lớp! 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 mừng các em 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tới buổi học này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79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66068"/>
            <a:ext cx="4570538" cy="4152377"/>
          </a:xfrm>
          <a:prstGeom prst="rect">
            <a:avLst/>
          </a:prstGeom>
        </p:spPr>
      </p:pic>
      <p:sp>
        <p:nvSpPr>
          <p:cNvPr id="16" name="Oval Callout 15"/>
          <p:cNvSpPr/>
          <p:nvPr/>
        </p:nvSpPr>
        <p:spPr>
          <a:xfrm>
            <a:off x="8237220" y="356827"/>
            <a:ext cx="1752600" cy="965974"/>
          </a:xfrm>
          <a:prstGeom prst="wedgeEllipseCallou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944720" y="1638300"/>
                <a:ext cx="11581279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ΔHAC, ta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      AB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⊥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CH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      CB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⊥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AH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∩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CB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4720" y="1638300"/>
                <a:ext cx="11581279" cy="3785652"/>
              </a:xfrm>
              <a:prstGeom prst="rect">
                <a:avLst/>
              </a:prstGeom>
              <a:blipFill>
                <a:blip r:embed="rId15"/>
                <a:stretch>
                  <a:fillRect l="-1842" b="-3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e 3"/>
          <p:cNvSpPr/>
          <p:nvPr/>
        </p:nvSpPr>
        <p:spPr>
          <a:xfrm>
            <a:off x="10515600" y="2809068"/>
            <a:ext cx="304800" cy="236220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943600" y="5704668"/>
                <a:ext cx="9144000" cy="378565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 algn="just">
                  <a:lnSpc>
                    <a:spcPct val="150000"/>
                  </a:lnSpc>
                  <a:defRPr/>
                </a:pP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ΔHBC, ta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defRPr/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      BA </a:t>
                </a:r>
                <a:r>
                  <a:rPr lang="en-US" sz="4000" dirty="0">
                    <a:solidFill>
                      <a:srgbClr val="333333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⊥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HC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defRPr/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      CA </a:t>
                </a:r>
                <a:r>
                  <a:rPr lang="en-US" sz="4000" dirty="0">
                    <a:solidFill>
                      <a:srgbClr val="333333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⊥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BH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P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defRPr/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BA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∩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CA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 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5704668"/>
                <a:ext cx="9144000" cy="3785652"/>
              </a:xfrm>
              <a:prstGeom prst="rect">
                <a:avLst/>
              </a:prstGeom>
              <a:blipFill>
                <a:blip r:embed="rId18"/>
                <a:stretch>
                  <a:fillRect l="-2333" b="-3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1187633" y="3418668"/>
                <a:ext cx="6361613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trực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tâm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ΔHAC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7633" y="3418668"/>
                <a:ext cx="6361613" cy="1015663"/>
              </a:xfrm>
              <a:prstGeom prst="rect">
                <a:avLst/>
              </a:prstGeom>
              <a:blipFill>
                <a:blip r:embed="rId19"/>
                <a:stretch>
                  <a:fillRect r="-96" b="-14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1268863" y="7432205"/>
                <a:ext cx="6333337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trực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tâm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ΔHBC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8863" y="7432205"/>
                <a:ext cx="6333337" cy="1015663"/>
              </a:xfrm>
              <a:prstGeom prst="rect">
                <a:avLst/>
              </a:prstGeom>
              <a:blipFill>
                <a:blip r:embed="rId20"/>
                <a:stretch>
                  <a:fillRect r="-1829" b="-13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ight Brace 17"/>
          <p:cNvSpPr/>
          <p:nvPr/>
        </p:nvSpPr>
        <p:spPr>
          <a:xfrm>
            <a:off x="10590228" y="6859710"/>
            <a:ext cx="304800" cy="236220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24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dir="in"/>
      </p:transition>
    </mc:Choice>
    <mc:Fallback xmlns="">
      <p:transition spd="med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9" grpId="0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03091" y="38100"/>
            <a:ext cx="5988909" cy="130625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VẬN</a:t>
            </a:r>
            <a:r>
              <a:rPr kumimoji="0" lang="nl-NL" sz="60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DỤNG</a:t>
            </a:r>
            <a:endParaRPr kumimoji="0" lang="en-US" sz="6000" b="1" i="0" u="none" strike="noStrike" kern="1200" cap="none" spc="0" normalizeH="0" baseline="0" noProof="0" dirty="0">
              <a:ln w="0"/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1157580"/>
            <a:ext cx="44196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9.29 (Tr81)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3250" y="1985308"/>
            <a:ext cx="17457549" cy="4697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4000" dirty="0">
                <a:solidFill>
                  <a:srgbClr val="33333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a) Có một chi tiết máy (đường viền ngoài là đường tròn) bị gãy. (H.9.46). Làm thế nào để xác định được bán kính của đường viền này?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4000" dirty="0">
                <a:solidFill>
                  <a:srgbClr val="33333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b) Trên bản đồ, ba khu dân cư được quy hoạch tại điểm A, B, C không thẳng hàng. Hãy tìm trên bản đồ một điểm M cách đều A, B, C để quy hoạch một trường học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dir="in"/>
      </p:transition>
    </mc:Choice>
    <mc:Fallback xmlns="">
      <p:transition spd="med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572000" y="3467100"/>
            <a:ext cx="9144000" cy="312438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7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</a:p>
          <a:p>
            <a:pPr lvl="0" algn="ctr">
              <a:lnSpc>
                <a:spcPct val="150000"/>
              </a:lnSpc>
            </a:pPr>
            <a:r>
              <a:rPr lang="en-US" sz="7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LẮNG NGHE!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696200" y="8343900"/>
            <a:ext cx="2874288" cy="38149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19695" y="4647843"/>
            <a:ext cx="1763970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000" b="1" i="0" u="none" strike="noStrike" kern="0" cap="all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35: SỰ ĐỒNG QUY CỦA BA ĐƯỜNG TRUNG TRỰC, BA ĐƯỜNG CAO TRONG MỘT TAM GIÁC</a:t>
            </a:r>
            <a:endParaRPr kumimoji="0" lang="en-US" sz="5000" b="1" i="0" u="none" strike="noStrike" kern="0" cap="all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0" y="1638300"/>
            <a:ext cx="15316200" cy="2474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CHƯƠNG IX. QUAN HỆ GIỮA CÁC YẾU TỐ TRONG MỘT TAM GIÁC</a:t>
            </a:r>
            <a:endParaRPr kumimoji="0" lang="en-US" sz="5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69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33400" y="266619"/>
            <a:ext cx="15925800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Sự đồng quy của ba đường trung trực trong một tam giác</a:t>
            </a:r>
          </a:p>
        </p:txBody>
      </p:sp>
      <p:sp>
        <p:nvSpPr>
          <p:cNvPr id="5" name="Rectangle 4"/>
          <p:cNvSpPr/>
          <p:nvPr/>
        </p:nvSpPr>
        <p:spPr>
          <a:xfrm>
            <a:off x="1447800" y="1257300"/>
            <a:ext cx="8369599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ờng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trực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514074"/>
            <a:ext cx="5105399" cy="468682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0692" y="7310378"/>
            <a:ext cx="173339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 một tam giác, </a:t>
            </a:r>
            <a:r>
              <a:rPr kumimoji="0" lang="nl-NL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 trung trực</a:t>
            </a: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 mỗi cạnh gọi là </a:t>
            </a:r>
            <a:r>
              <a:rPr kumimoji="0" lang="nl-NL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 trung trực của tam giác</a:t>
            </a: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Trên hình 9.37, d là đường trung trực ứng với cạnh BC của tam giác ABC.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54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11346" y="244219"/>
            <a:ext cx="1793854" cy="91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nl-NL" sz="4000" b="1" dirty="0">
                <a:latin typeface="Arial" panose="020B0604020202020204" pitchFamily="34" charset="0"/>
                <a:cs typeface="Arial" panose="020B0604020202020204" pitchFamily="34" charset="0"/>
              </a:rPr>
              <a:t>HĐ 2: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87546" y="1187589"/>
            <a:ext cx="1528125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33333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Dùng tính chất đường trung trực của một đoạn thẳng, hãy lập luận để suy ra tính chất nói ở HĐ1 bằng cách trả lời các câu hỏi sau: 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33333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Cho O là giao điểm các đường trung trực của hai cạnh BC và CA (H.9.38)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33333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a) Tại sao OB</a:t>
            </a:r>
            <a:r>
              <a:rPr lang="en-US" sz="4000" dirty="0">
                <a:solidFill>
                  <a:srgbClr val="33333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solidFill>
                  <a:srgbClr val="33333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=</a:t>
            </a:r>
            <a:r>
              <a:rPr lang="en-US" sz="4000" dirty="0">
                <a:solidFill>
                  <a:srgbClr val="33333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solidFill>
                  <a:srgbClr val="33333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OC, OC</a:t>
            </a:r>
            <a:r>
              <a:rPr lang="en-US" sz="4000" dirty="0">
                <a:solidFill>
                  <a:srgbClr val="33333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solidFill>
                  <a:srgbClr val="33333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=</a:t>
            </a:r>
            <a:r>
              <a:rPr lang="en-US" sz="4000" dirty="0">
                <a:solidFill>
                  <a:srgbClr val="33333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solidFill>
                  <a:srgbClr val="33333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OA</a:t>
            </a:r>
          </a:p>
        </p:txBody>
      </p:sp>
      <p:sp>
        <p:nvSpPr>
          <p:cNvPr id="4" name="Rectangle 3"/>
          <p:cNvSpPr/>
          <p:nvPr/>
        </p:nvSpPr>
        <p:spPr>
          <a:xfrm>
            <a:off x="1782022" y="5896570"/>
            <a:ext cx="94193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4000" dirty="0">
                <a:solidFill>
                  <a:srgbClr val="33333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b) Điểm O có nằm trên đường trung trực của AB không?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d"/>
      </p:transition>
    </mc:Choice>
    <mc:Fallback xmlns="">
      <p:transition spd="med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Callout 12"/>
          <p:cNvSpPr/>
          <p:nvPr/>
        </p:nvSpPr>
        <p:spPr>
          <a:xfrm>
            <a:off x="8237220" y="462376"/>
            <a:ext cx="1752600" cy="965974"/>
          </a:xfrm>
          <a:prstGeom prst="wedgeEllipseCallou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7400" y="868721"/>
            <a:ext cx="4267200" cy="37384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838200" y="2029517"/>
                <a:ext cx="13138092" cy="62381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𝐵𝐴𝑁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𝐶𝐴𝑁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(2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tương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ứng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AN hay AG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phân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Tương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tự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BP hay BG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phân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G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đều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3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AB, AC, BC mag G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trọng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tâm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G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giao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3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trung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trực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G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đều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3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đỉnh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A,B,C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029517"/>
                <a:ext cx="13138092" cy="6238183"/>
              </a:xfrm>
              <a:prstGeom prst="rect">
                <a:avLst/>
              </a:prstGeom>
              <a:blipFill>
                <a:blip r:embed="rId16"/>
                <a:stretch>
                  <a:fillRect b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335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d"/>
      </p:transition>
    </mc:Choice>
    <mc:Fallback xmlns="">
      <p:transition spd="med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391140">
            <a:off x="17143583" y="389806"/>
            <a:ext cx="789858" cy="8018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4400" y="495300"/>
            <a:ext cx="223651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99536" y="1768633"/>
            <a:ext cx="15874345" cy="5978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900"/>
              </a:spcAft>
              <a:buFontTx/>
              <a:buChar char="-"/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ngôi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ta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gọi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ABC.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900"/>
              </a:spcAft>
              <a:buFontTx/>
              <a:buChar char="-"/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khoan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giếng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ngôi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khoan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giếng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trực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ABC</a:t>
            </a:r>
          </a:p>
          <a:p>
            <a:pPr algn="just">
              <a:lnSpc>
                <a:spcPct val="150000"/>
              </a:lnSpc>
              <a:spcAft>
                <a:spcPts val="900"/>
              </a:spcAft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ta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trực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ABC,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chúng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cắt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</a:p>
          <a:p>
            <a:pPr algn="just">
              <a:lnSpc>
                <a:spcPct val="150000"/>
              </a:lnSpc>
              <a:spcAft>
                <a:spcPts val="900"/>
              </a:spcAft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đâu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khoan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giếng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48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dir="in"/>
      </p:transition>
    </mc:Choice>
    <mc:Fallback xmlns="">
      <p:transition spd="med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3948" y="1943100"/>
            <a:ext cx="5505209" cy="452578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09600" y="593296"/>
            <a:ext cx="223651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3400" y="1608313"/>
            <a:ext cx="11429999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QA = QC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nằm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trực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AC (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trực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</a:p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QB = QC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nằm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trực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BC (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trực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9200" y="7480637"/>
            <a:ext cx="14935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trực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ABC.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11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658879" y="9410700"/>
            <a:ext cx="2488422" cy="4207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315200" y="342900"/>
            <a:ext cx="4648200" cy="1306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360045" algn="l"/>
                <a:tab pos="720090" algn="l"/>
              </a:tabLst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 LUẬN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3657600" y="2010403"/>
            <a:ext cx="13716000" cy="2676452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22656" y="2216750"/>
            <a:ext cx="12185888" cy="1901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vi-VN" sz="4000" b="1" u="sng" dirty="0">
                <a:solidFill>
                  <a:prstClr val="whit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Định lí 2:</a:t>
            </a:r>
          </a:p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vi-VN" sz="4000" dirty="0">
                <a:solidFill>
                  <a:prstClr val="whit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Ba đường cao của tam giác đồng quy tại một điểm.</a:t>
            </a:r>
          </a:p>
        </p:txBody>
      </p:sp>
      <p:pic>
        <p:nvPicPr>
          <p:cNvPr id="17" name="Picture 1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240" y="5981700"/>
            <a:ext cx="4400960" cy="38497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715500" y="6252508"/>
            <a:ext cx="65045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đường cao AI, BJ, CK đồng quy tại H.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02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8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96200" y="114300"/>
            <a:ext cx="3276600" cy="1306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360045" algn="l"/>
                <a:tab pos="720090" algn="l"/>
              </a:tabLst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 Ý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3276600" y="1867395"/>
            <a:ext cx="11963400" cy="6324105"/>
          </a:xfrm>
          <a:prstGeom prst="wedgeEllipseCallout">
            <a:avLst>
              <a:gd name="adj1" fmla="val -37286"/>
              <a:gd name="adj2" fmla="val 4902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800600" y="3093558"/>
            <a:ext cx="8991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40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Trong tam giác cân tại A, đường cao xuất phát từ đỉnh A đồng thời là đường trung trực, đường phân giác, đường trung tuyến của tam giác đó.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07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dir="in"/>
      </p:transition>
    </mc:Choice>
    <mc:Fallback xmlns="">
      <p:transition spd="med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14" grpId="0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484</Words>
  <Application>Microsoft Office PowerPoint</Application>
  <PresentationFormat>Custom</PresentationFormat>
  <Paragraphs>53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Gill Sans MT</vt:lpstr>
      <vt:lpstr>Times New Roman</vt:lpstr>
      <vt:lpstr>Calibri</vt:lpstr>
      <vt:lpstr>Cambria Math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/>
  <cp:keywords>thuvienhoclieu.com</cp:keywords>
  <dc:description>thuvienhoclieu.com</dc:description>
  <cp:lastModifiedBy/>
  <cp:revision>1</cp:revision>
  <dcterms:created xsi:type="dcterms:W3CDTF">2023-02-07T03:41:26Z</dcterms:created>
  <dcterms:modified xsi:type="dcterms:W3CDTF">2023-02-07T08:06:04Z</dcterms:modified>
  <dc:identifier/>
</cp:coreProperties>
</file>