
<file path=[Content_Types].xml><?xml version="1.0" encoding="utf-8"?>
<Types xmlns="http://schemas.openxmlformats.org/package/2006/content-types">
  <Default Extension="mp3" ContentType="audio/unknown"/>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sldIdLst>
    <p:sldId id="256" r:id="rId2"/>
    <p:sldId id="257" r:id="rId3"/>
    <p:sldId id="258" r:id="rId4"/>
    <p:sldId id="259" r:id="rId5"/>
    <p:sldId id="281" r:id="rId6"/>
    <p:sldId id="262" r:id="rId7"/>
    <p:sldId id="265" r:id="rId8"/>
    <p:sldId id="267" r:id="rId9"/>
    <p:sldId id="274" r:id="rId10"/>
    <p:sldId id="289" r:id="rId11"/>
  </p:sldIdLst>
  <p:sldSz cx="18288000" cy="10287000"/>
  <p:notesSz cx="6858000" cy="9144000"/>
  <p:embeddedFontLst>
    <p:embeddedFont>
      <p:font typeface="Trebuchet MS" pitchFamily="34" charset="0"/>
      <p:regular r:id="rId12"/>
      <p:bold r:id="rId13"/>
      <p:italic r:id="rId14"/>
      <p:boldItalic r:id="rId15"/>
    </p:embeddedFont>
    <p:embeddedFont>
      <p:font typeface="Wingdings 3" pitchFamily="18" charset="2"/>
      <p:regular r:id="rId16"/>
    </p:embeddedFont>
    <p:embeddedFont>
      <p:font typeface="Josefin Sans Regular Bold"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1" d="100"/>
          <a:sy n="51" d="100"/>
        </p:scale>
        <p:origin x="-4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96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148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29317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37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37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502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1137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73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12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732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229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53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67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62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22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73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94066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260764" y="1960985"/>
            <a:ext cx="16116299" cy="4902597"/>
            <a:chOff x="-41476" y="657681"/>
            <a:chExt cx="19298930" cy="6536797"/>
          </a:xfrm>
        </p:grpSpPr>
        <p:sp>
          <p:nvSpPr>
            <p:cNvPr id="9" name="AutoShape 9"/>
            <p:cNvSpPr/>
            <p:nvPr/>
          </p:nvSpPr>
          <p:spPr>
            <a:xfrm>
              <a:off x="-41476" y="657681"/>
              <a:ext cx="1889315" cy="251212"/>
            </a:xfrm>
            <a:prstGeom prst="rect">
              <a:avLst/>
            </a:prstGeom>
            <a:solidFill>
              <a:srgbClr val="F7F8F3"/>
            </a:solidFill>
          </p:spPr>
        </p:sp>
        <p:sp>
          <p:nvSpPr>
            <p:cNvPr id="10" name="TextBox 10"/>
            <p:cNvSpPr txBox="1"/>
            <p:nvPr/>
          </p:nvSpPr>
          <p:spPr>
            <a:xfrm>
              <a:off x="9858921" y="6425036"/>
              <a:ext cx="9398533" cy="769442"/>
            </a:xfrm>
            <a:prstGeom prst="rect">
              <a:avLst/>
            </a:prstGeom>
          </p:spPr>
          <p:txBody>
            <a:bodyPr lIns="0" tIns="0" rIns="0" bIns="0" rtlCol="0" anchor="t">
              <a:spAutoFit/>
            </a:bodyPr>
            <a:lstStyle/>
            <a:p>
              <a:pPr>
                <a:lnSpc>
                  <a:spcPts val="4479"/>
                </a:lnSpc>
              </a:pPr>
              <a:r>
                <a:rPr lang="en-US" sz="4000" b="1" spc="31">
                  <a:solidFill>
                    <a:schemeClr val="bg1"/>
                  </a:solidFill>
                  <a:latin typeface="Arial" pitchFamily="34" charset="0"/>
                  <a:cs typeface="Arial" pitchFamily="34" charset="0"/>
                </a:rPr>
                <a:t>Giáo viên:</a:t>
              </a:r>
            </a:p>
          </p:txBody>
        </p:sp>
      </p:grpSp>
      <p:sp>
        <p:nvSpPr>
          <p:cNvPr id="11" name="TextBox 10"/>
          <p:cNvSpPr txBox="1"/>
          <p:nvPr/>
        </p:nvSpPr>
        <p:spPr>
          <a:xfrm>
            <a:off x="3886200" y="2757055"/>
            <a:ext cx="12039600" cy="2862322"/>
          </a:xfrm>
          <a:prstGeom prst="rect">
            <a:avLst/>
          </a:prstGeom>
          <a:noFill/>
        </p:spPr>
        <p:txBody>
          <a:bodyPr wrap="square" rtlCol="0">
            <a:spAutoFit/>
          </a:bodyPr>
          <a:lstStyle/>
          <a:p>
            <a:pPr algn="ctr">
              <a:lnSpc>
                <a:spcPct val="150000"/>
              </a:lnSpc>
            </a:pPr>
            <a:r>
              <a:rPr lang="en-US" sz="6000" b="1">
                <a:solidFill>
                  <a:schemeClr val="bg1"/>
                </a:solidFill>
                <a:latin typeface="Arial" pitchFamily="34" charset="0"/>
                <a:cs typeface="Arial" pitchFamily="34" charset="0"/>
              </a:rPr>
              <a:t>CHÀO MỪNG CÁC EM ĐẾN VỚI TIẾT HỌC NGÀY HÔM NAY!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71700" y="1299144"/>
            <a:ext cx="13944600" cy="7688712"/>
          </a:xfrm>
          <a:prstGeom prst="rect">
            <a:avLst/>
          </a:prstGeom>
          <a:solidFill>
            <a:schemeClr val="accent3">
              <a:lumMod val="75000"/>
              <a:alpha val="69000"/>
            </a:schemeClr>
          </a:solidFill>
        </p:spPr>
      </p:sp>
      <p:sp>
        <p:nvSpPr>
          <p:cNvPr id="9" name="AutoShape 9"/>
          <p:cNvSpPr/>
          <p:nvPr/>
        </p:nvSpPr>
        <p:spPr>
          <a:xfrm>
            <a:off x="1260764" y="1960985"/>
            <a:ext cx="1577744" cy="188409"/>
          </a:xfrm>
          <a:prstGeom prst="rect">
            <a:avLst/>
          </a:prstGeom>
          <a:solidFill>
            <a:srgbClr val="F7F8F3"/>
          </a:solidFill>
        </p:spPr>
      </p:sp>
      <p:sp>
        <p:nvSpPr>
          <p:cNvPr id="11" name="TextBox 10"/>
          <p:cNvSpPr txBox="1"/>
          <p:nvPr/>
        </p:nvSpPr>
        <p:spPr>
          <a:xfrm>
            <a:off x="3144982" y="3797875"/>
            <a:ext cx="12039600" cy="2691250"/>
          </a:xfrm>
          <a:prstGeom prst="rect">
            <a:avLst/>
          </a:prstGeom>
          <a:noFill/>
        </p:spPr>
        <p:txBody>
          <a:bodyPr wrap="square" rtlCol="0">
            <a:spAutoFit/>
          </a:bodyPr>
          <a:lstStyle/>
          <a:p>
            <a:pPr algn="ctr">
              <a:lnSpc>
                <a:spcPct val="150000"/>
              </a:lnSpc>
            </a:pPr>
            <a:r>
              <a:rPr lang="vi-VN" sz="6000" b="1">
                <a:solidFill>
                  <a:schemeClr val="bg1"/>
                </a:solidFill>
                <a:latin typeface="Arial" pitchFamily="34" charset="0"/>
                <a:cs typeface="Arial" pitchFamily="34" charset="0"/>
              </a:rPr>
              <a:t>CẢM ƠN CÁC EM ĐÃ CHÚ Ý LẮNG NGHE, HẸN GẶP LẠI!</a:t>
            </a:r>
          </a:p>
        </p:txBody>
      </p:sp>
    </p:spTree>
    <p:extLst>
      <p:ext uri="{BB962C8B-B14F-4D97-AF65-F5344CB8AC3E}">
        <p14:creationId xmlns:p14="http://schemas.microsoft.com/office/powerpoint/2010/main" val="1101745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882" y="565423"/>
            <a:ext cx="7734300" cy="1974900"/>
            <a:chOff x="0" y="-24129"/>
            <a:chExt cx="10312401" cy="2633200"/>
          </a:xfrm>
        </p:grpSpPr>
        <p:sp>
          <p:nvSpPr>
            <p:cNvPr id="3" name="TextBox 3"/>
            <p:cNvSpPr txBox="1"/>
            <p:nvPr/>
          </p:nvSpPr>
          <p:spPr>
            <a:xfrm>
              <a:off x="0" y="-24129"/>
              <a:ext cx="10312401" cy="2633200"/>
            </a:xfrm>
            <a:prstGeom prst="rect">
              <a:avLst/>
            </a:prstGeom>
          </p:spPr>
          <p:txBody>
            <a:bodyPr wrap="square" lIns="0" tIns="0" rIns="0" bIns="0" rtlCol="0" anchor="t">
              <a:spAutoFit/>
            </a:bodyPr>
            <a:lstStyle/>
            <a:p>
              <a:pPr algn="l">
                <a:lnSpc>
                  <a:spcPts val="7679"/>
                </a:lnSpc>
              </a:pPr>
              <a:r>
                <a:rPr lang="en-US" sz="5400" b="1" spc="511">
                  <a:solidFill>
                    <a:schemeClr val="accent3">
                      <a:lumMod val="50000"/>
                    </a:schemeClr>
                  </a:solidFill>
                  <a:latin typeface="Arial" pitchFamily="34" charset="0"/>
                  <a:cs typeface="Arial" pitchFamily="34" charset="0"/>
                </a:rPr>
                <a:t>NỘI DUNG BÀI HỌC</a:t>
              </a:r>
            </a:p>
            <a:p>
              <a:pPr algn="l">
                <a:lnSpc>
                  <a:spcPts val="7679"/>
                </a:lnSpc>
              </a:pPr>
              <a:endParaRPr lang="en-US" sz="6399" spc="511">
                <a:solidFill>
                  <a:srgbClr val="B5C182"/>
                </a:solidFill>
                <a:latin typeface="Josefin Sans Regular Bold"/>
              </a:endParaRPr>
            </a:p>
          </p:txBody>
        </p:sp>
        <p:sp>
          <p:nvSpPr>
            <p:cNvPr id="6" name="AutoShape 6"/>
            <p:cNvSpPr/>
            <p:nvPr/>
          </p:nvSpPr>
          <p:spPr>
            <a:xfrm>
              <a:off x="0" y="1292471"/>
              <a:ext cx="10007601" cy="203200"/>
            </a:xfrm>
            <a:prstGeom prst="rect">
              <a:avLst/>
            </a:prstGeom>
            <a:solidFill>
              <a:srgbClr val="5C701F"/>
            </a:solidFill>
          </p:spPr>
        </p:sp>
      </p:grpSp>
      <p:sp>
        <p:nvSpPr>
          <p:cNvPr id="8" name="AutoShape 8"/>
          <p:cNvSpPr/>
          <p:nvPr/>
        </p:nvSpPr>
        <p:spPr>
          <a:xfrm>
            <a:off x="17337068" y="1193810"/>
            <a:ext cx="904335" cy="1016021"/>
          </a:xfrm>
          <a:prstGeom prst="rect">
            <a:avLst/>
          </a:prstGeom>
          <a:solidFill>
            <a:srgbClr val="B5C182"/>
          </a:solidFill>
        </p:spPr>
      </p:sp>
      <p:sp>
        <p:nvSpPr>
          <p:cNvPr id="9" name="AutoShape 9"/>
          <p:cNvSpPr/>
          <p:nvPr/>
        </p:nvSpPr>
        <p:spPr>
          <a:xfrm>
            <a:off x="11087026" y="8722922"/>
            <a:ext cx="995267" cy="1023693"/>
          </a:xfrm>
          <a:prstGeom prst="rect">
            <a:avLst/>
          </a:prstGeom>
          <a:solidFill>
            <a:srgbClr val="B5C182"/>
          </a:solidFill>
        </p:spPr>
      </p:sp>
      <p:grpSp>
        <p:nvGrpSpPr>
          <p:cNvPr id="13" name="Group 12"/>
          <p:cNvGrpSpPr/>
          <p:nvPr/>
        </p:nvGrpSpPr>
        <p:grpSpPr>
          <a:xfrm>
            <a:off x="448100" y="2044721"/>
            <a:ext cx="10448500" cy="2202987"/>
            <a:chOff x="533400" y="3162300"/>
            <a:chExt cx="8693631" cy="2514551"/>
          </a:xfrm>
        </p:grpSpPr>
        <p:sp>
          <p:nvSpPr>
            <p:cNvPr id="10" name="Rounded Rectangle 9"/>
            <p:cNvSpPr/>
            <p:nvPr/>
          </p:nvSpPr>
          <p:spPr>
            <a:xfrm>
              <a:off x="533400" y="3162300"/>
              <a:ext cx="8496300" cy="2514551"/>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1622" y="3357746"/>
              <a:ext cx="8375409" cy="2123658"/>
            </a:xfrm>
            <a:prstGeom prst="rect">
              <a:avLst/>
            </a:prstGeom>
          </p:spPr>
          <p:txBody>
            <a:bodyPr wrap="square">
              <a:spAutoFit/>
            </a:bodyPr>
            <a:lstStyle/>
            <a:p>
              <a:pPr>
                <a:lnSpc>
                  <a:spcPct val="150000"/>
                </a:lnSpc>
              </a:pPr>
              <a:r>
                <a:rPr lang="en-US" sz="4400" b="1">
                  <a:solidFill>
                    <a:schemeClr val="accent3">
                      <a:lumMod val="50000"/>
                    </a:schemeClr>
                  </a:solidFill>
                  <a:latin typeface="Arial" pitchFamily="34" charset="0"/>
                  <a:cs typeface="Arial" pitchFamily="34" charset="0"/>
                </a:rPr>
                <a:t>HĐ5</a:t>
              </a:r>
              <a:r>
                <a:rPr lang="en-US" sz="4400">
                  <a:solidFill>
                    <a:schemeClr val="accent3">
                      <a:lumMod val="50000"/>
                    </a:schemeClr>
                  </a:solidFill>
                  <a:latin typeface="Arial" pitchFamily="34" charset="0"/>
                  <a:cs typeface="Arial" pitchFamily="34" charset="0"/>
                </a:rPr>
                <a:t>. Thực hiện kế hoạch tuyên truyền về văn hóa ứng xử nơi cộng đồng.</a:t>
              </a:r>
            </a:p>
          </p:txBody>
        </p:sp>
      </p:grpSp>
      <p:grpSp>
        <p:nvGrpSpPr>
          <p:cNvPr id="14" name="Group 13"/>
          <p:cNvGrpSpPr/>
          <p:nvPr/>
        </p:nvGrpSpPr>
        <p:grpSpPr>
          <a:xfrm>
            <a:off x="475809" y="4901370"/>
            <a:ext cx="10707874" cy="1764390"/>
            <a:chOff x="533400" y="3972293"/>
            <a:chExt cx="9203790" cy="2228114"/>
          </a:xfrm>
        </p:grpSpPr>
        <p:sp>
          <p:nvSpPr>
            <p:cNvPr id="15" name="Rounded Rectangle 14"/>
            <p:cNvSpPr/>
            <p:nvPr/>
          </p:nvSpPr>
          <p:spPr>
            <a:xfrm>
              <a:off x="533400" y="3972293"/>
              <a:ext cx="8701609" cy="2228114"/>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091" y="4532352"/>
              <a:ext cx="8772099" cy="1107995"/>
            </a:xfrm>
            <a:prstGeom prst="rect">
              <a:avLst/>
            </a:prstGeom>
          </p:spPr>
          <p:txBody>
            <a:bodyPr wrap="square">
              <a:spAutoFit/>
            </a:bodyPr>
            <a:lstStyle/>
            <a:p>
              <a:pPr>
                <a:lnSpc>
                  <a:spcPct val="150000"/>
                </a:lnSpc>
              </a:pPr>
              <a:r>
                <a:rPr lang="en-US" sz="4400" b="1">
                  <a:solidFill>
                    <a:schemeClr val="accent3">
                      <a:lumMod val="50000"/>
                    </a:schemeClr>
                  </a:solidFill>
                  <a:latin typeface="Arial" pitchFamily="34" charset="0"/>
                  <a:cs typeface="Arial" pitchFamily="34" charset="0"/>
                </a:rPr>
                <a:t>HĐ6</a:t>
              </a:r>
              <a:r>
                <a:rPr lang="en-US" sz="4400">
                  <a:solidFill>
                    <a:schemeClr val="accent3">
                      <a:lumMod val="50000"/>
                    </a:schemeClr>
                  </a:solidFill>
                  <a:latin typeface="Arial" pitchFamily="34" charset="0"/>
                  <a:cs typeface="Arial" pitchFamily="34" charset="0"/>
                </a:rPr>
                <a:t>. Tham gia kết nối cộng đồng</a:t>
              </a:r>
            </a:p>
          </p:txBody>
        </p:sp>
      </p:grpSp>
      <p:grpSp>
        <p:nvGrpSpPr>
          <p:cNvPr id="18" name="Group 17"/>
          <p:cNvGrpSpPr/>
          <p:nvPr/>
        </p:nvGrpSpPr>
        <p:grpSpPr>
          <a:xfrm>
            <a:off x="735437" y="7269897"/>
            <a:ext cx="10509787" cy="2412600"/>
            <a:chOff x="685800" y="4172451"/>
            <a:chExt cx="9033527" cy="2180356"/>
          </a:xfrm>
        </p:grpSpPr>
        <p:sp>
          <p:nvSpPr>
            <p:cNvPr id="20" name="Rounded Rectangle 19"/>
            <p:cNvSpPr/>
            <p:nvPr/>
          </p:nvSpPr>
          <p:spPr>
            <a:xfrm>
              <a:off x="685800" y="4172451"/>
              <a:ext cx="8733964" cy="218035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7228" y="4232374"/>
              <a:ext cx="8772099" cy="1919229"/>
            </a:xfrm>
            <a:prstGeom prst="rect">
              <a:avLst/>
            </a:prstGeom>
          </p:spPr>
          <p:txBody>
            <a:bodyPr wrap="square">
              <a:spAutoFit/>
            </a:bodyPr>
            <a:lstStyle/>
            <a:p>
              <a:pPr>
                <a:lnSpc>
                  <a:spcPct val="150000"/>
                </a:lnSpc>
              </a:pPr>
              <a:r>
                <a:rPr lang="en-US" sz="4400" b="1" dirty="0">
                  <a:solidFill>
                    <a:schemeClr val="accent3">
                      <a:lumMod val="50000"/>
                    </a:schemeClr>
                  </a:solidFill>
                  <a:latin typeface="Arial" pitchFamily="34" charset="0"/>
                  <a:cs typeface="Arial" pitchFamily="34" charset="0"/>
                </a:rPr>
                <a:t>HĐ7</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Đánh</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giá</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kết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quả</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hoạt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động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phát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triển</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cộng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đồng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của</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bản</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thân</a:t>
              </a:r>
              <a:r>
                <a:rPr lang="en-US" sz="4400" dirty="0">
                  <a:solidFill>
                    <a:schemeClr val="accent3">
                      <a:lumMod val="50000"/>
                    </a:schemeClr>
                  </a:solidFill>
                  <a:latin typeface="Arial" pitchFamily="34" charset="0"/>
                  <a:cs typeface="Arial"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25582" y="416524"/>
            <a:ext cx="12394443" cy="1424464"/>
            <a:chOff x="0" y="-9525"/>
            <a:chExt cx="16525924" cy="1899285"/>
          </a:xfrm>
        </p:grpSpPr>
        <p:sp>
          <p:nvSpPr>
            <p:cNvPr id="9" name="TextBox 9"/>
            <p:cNvSpPr txBox="1"/>
            <p:nvPr/>
          </p:nvSpPr>
          <p:spPr>
            <a:xfrm>
              <a:off x="0" y="-9525"/>
              <a:ext cx="16525924" cy="1899285"/>
            </a:xfrm>
            <a:prstGeom prst="rect">
              <a:avLst/>
            </a:prstGeom>
          </p:spPr>
          <p:txBody>
            <a:bodyPr lIns="0" tIns="0" rIns="0" bIns="0" rtlCol="0" anchor="t">
              <a:spAutoFit/>
            </a:bodyPr>
            <a:lstStyle/>
            <a:p>
              <a:pPr>
                <a:lnSpc>
                  <a:spcPts val="5610"/>
                </a:lnSpc>
              </a:pPr>
              <a:r>
                <a:rPr lang="en-US" sz="4800" b="1" spc="374">
                  <a:solidFill>
                    <a:srgbClr val="F7F8F3"/>
                  </a:solidFill>
                  <a:latin typeface="Arial" pitchFamily="34" charset="0"/>
                  <a:cs typeface="Arial" pitchFamily="34" charset="0"/>
                </a:rPr>
                <a:t>KHỞI ĐỘNG</a:t>
              </a:r>
            </a:p>
            <a:p>
              <a:pPr>
                <a:lnSpc>
                  <a:spcPts val="5610"/>
                </a:lnSpc>
              </a:pPr>
              <a:endParaRPr lang="en-US" sz="4675" spc="374">
                <a:solidFill>
                  <a:srgbClr val="F7F8F3"/>
                </a:solidFill>
                <a:latin typeface="Josefin Sans Regular Bold"/>
              </a:endParaRPr>
            </a:p>
          </p:txBody>
        </p:sp>
        <p:sp>
          <p:nvSpPr>
            <p:cNvPr id="10" name="AutoShape 10"/>
            <p:cNvSpPr/>
            <p:nvPr/>
          </p:nvSpPr>
          <p:spPr>
            <a:xfrm>
              <a:off x="0" y="1044633"/>
              <a:ext cx="5255491" cy="101600"/>
            </a:xfrm>
            <a:prstGeom prst="rect">
              <a:avLst/>
            </a:prstGeom>
            <a:solidFill>
              <a:srgbClr val="F7F8F3"/>
            </a:solidFill>
          </p:spPr>
        </p:sp>
      </p:grpSp>
      <p:sp>
        <p:nvSpPr>
          <p:cNvPr id="14" name="Snip Diagonal Corner Rectangle 13"/>
          <p:cNvSpPr/>
          <p:nvPr/>
        </p:nvSpPr>
        <p:spPr>
          <a:xfrm>
            <a:off x="4648200" y="1260895"/>
            <a:ext cx="9982200" cy="1347744"/>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3">
                    <a:lumMod val="50000"/>
                  </a:schemeClr>
                </a:solidFill>
                <a:latin typeface="Arial" pitchFamily="34" charset="0"/>
                <a:cs typeface="Arial" pitchFamily="34" charset="0"/>
              </a:rPr>
              <a:t>N</a:t>
            </a:r>
            <a:r>
              <a:rPr lang="vi-VN" sz="4000" b="1">
                <a:solidFill>
                  <a:schemeClr val="accent3">
                    <a:lumMod val="50000"/>
                  </a:schemeClr>
                </a:solidFill>
                <a:latin typeface="Arial" pitchFamily="34" charset="0"/>
                <a:cs typeface="Arial" pitchFamily="34" charset="0"/>
              </a:rPr>
              <a:t>ghe và hát theo bài hát: Lên đàng </a:t>
            </a:r>
            <a:endParaRPr lang="en-US" sz="4000" b="1">
              <a:solidFill>
                <a:schemeClr val="accent3">
                  <a:lumMod val="50000"/>
                </a:schemeClr>
              </a:solidFill>
              <a:latin typeface="Arial" pitchFamily="34" charset="0"/>
              <a:cs typeface="Arial" pitchFamily="34" charset="0"/>
            </a:endParaRPr>
          </a:p>
        </p:txBody>
      </p:sp>
      <p:pic>
        <p:nvPicPr>
          <p:cNvPr id="2" name="Len-Dang-Various-Artist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28375" y="1260895"/>
            <a:ext cx="1339151" cy="1339151"/>
          </a:xfrm>
          <a:prstGeom prst="rect">
            <a:avLst/>
          </a:prstGeom>
        </p:spPr>
      </p:pic>
      <p:sp>
        <p:nvSpPr>
          <p:cNvPr id="3" name="Rounded Rectangle 2"/>
          <p:cNvSpPr/>
          <p:nvPr/>
        </p:nvSpPr>
        <p:spPr>
          <a:xfrm>
            <a:off x="973465" y="8724900"/>
            <a:ext cx="510527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Lưu Hữu Phước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465" y="2882061"/>
            <a:ext cx="5105278" cy="571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984" y="2882060"/>
            <a:ext cx="10965226" cy="68493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barn(inVertical)">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60117" y="565145"/>
            <a:ext cx="16367766" cy="2123657"/>
          </a:xfrm>
          <a:prstGeom prst="rect">
            <a:avLst/>
          </a:prstGeom>
        </p:spPr>
        <p:txBody>
          <a:bodyPr wrap="square">
            <a:spAutoFit/>
          </a:bodyPr>
          <a:lstStyle/>
          <a:p>
            <a:pPr algn="ctr">
              <a:lnSpc>
                <a:spcPct val="150000"/>
              </a:lnSpc>
            </a:pPr>
            <a:r>
              <a:rPr lang="en-US" sz="4400" b="1" dirty="0" err="1">
                <a:solidFill>
                  <a:schemeClr val="accent3">
                    <a:lumMod val="50000"/>
                  </a:schemeClr>
                </a:solidFill>
                <a:latin typeface="Arial" pitchFamily="34" charset="0"/>
                <a:cs typeface="Arial" pitchFamily="34" charset="0"/>
              </a:rPr>
              <a:t>Hoạt</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động</a:t>
            </a:r>
            <a:r>
              <a:rPr lang="en-US" sz="4400" b="1" dirty="0">
                <a:solidFill>
                  <a:schemeClr val="accent3">
                    <a:lumMod val="50000"/>
                  </a:schemeClr>
                </a:solidFill>
                <a:latin typeface="Arial" pitchFamily="34" charset="0"/>
                <a:cs typeface="Arial" pitchFamily="34" charset="0"/>
              </a:rPr>
              <a:t> 5. </a:t>
            </a:r>
            <a:r>
              <a:rPr lang="vi-VN" sz="4400" b="1" dirty="0">
                <a:solidFill>
                  <a:schemeClr val="accent3">
                    <a:lumMod val="50000"/>
                  </a:schemeClr>
                </a:solidFill>
                <a:latin typeface="Arial" pitchFamily="34" charset="0"/>
                <a:cs typeface="Arial" pitchFamily="34" charset="0"/>
              </a:rPr>
              <a:t>Thực hiện kế hoạch tuyên truyền trong cộng đồng về văn hóa ứng xử nơi công cộng</a:t>
            </a:r>
            <a:endParaRPr lang="en-US" sz="4400" b="1" dirty="0">
              <a:solidFill>
                <a:schemeClr val="accent3">
                  <a:lumMod val="50000"/>
                </a:schemeClr>
              </a:solidFill>
            </a:endParaRPr>
          </a:p>
        </p:txBody>
      </p:sp>
      <p:sp>
        <p:nvSpPr>
          <p:cNvPr id="17" name="Rectangle 16"/>
          <p:cNvSpPr/>
          <p:nvPr/>
        </p:nvSpPr>
        <p:spPr>
          <a:xfrm>
            <a:off x="1286391" y="4024417"/>
            <a:ext cx="6324599" cy="4708981"/>
          </a:xfrm>
          <a:prstGeom prst="rect">
            <a:avLst/>
          </a:prstGeom>
        </p:spPr>
        <p:txBody>
          <a:bodyPr wrap="square">
            <a:spAutoFit/>
          </a:bodyPr>
          <a:lstStyle/>
          <a:p>
            <a:pPr algn="just">
              <a:lnSpc>
                <a:spcPct val="150000"/>
              </a:lnSpc>
            </a:pPr>
            <a:r>
              <a:rPr lang="en-US" sz="4000" b="1" u="sng">
                <a:solidFill>
                  <a:srgbClr val="7030A0"/>
                </a:solidFill>
                <a:latin typeface="Arial" pitchFamily="34" charset="0"/>
                <a:cs typeface="Arial" pitchFamily="34" charset="0"/>
              </a:rPr>
              <a:t>Yêu cầu</a:t>
            </a:r>
            <a:r>
              <a:rPr lang="en-US" sz="4000" b="1">
                <a:solidFill>
                  <a:srgbClr val="7030A0"/>
                </a:solidFill>
                <a:latin typeface="Arial" pitchFamily="34" charset="0"/>
                <a:cs typeface="Arial" pitchFamily="34" charset="0"/>
              </a:rPr>
              <a:t>: T</a:t>
            </a:r>
            <a:r>
              <a:rPr lang="vi-VN" sz="4000" b="1">
                <a:solidFill>
                  <a:srgbClr val="7030A0"/>
                </a:solidFill>
                <a:latin typeface="Arial" pitchFamily="34" charset="0"/>
                <a:cs typeface="Arial" pitchFamily="34" charset="0"/>
              </a:rPr>
              <a:t>hực hiện kế hoạch tuyên truyền về văn hóa ứng xử nơi công cộng ở địa điểm đã chọn.</a:t>
            </a:r>
            <a:endParaRPr lang="en-US" sz="4000">
              <a:solidFill>
                <a:srgbClr val="7030A0"/>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405" y="3543300"/>
            <a:ext cx="8037116" cy="571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6809" y="426310"/>
            <a:ext cx="17380528"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Hoạt động 6</a:t>
            </a:r>
            <a:r>
              <a:rPr lang="en-US" sz="4000" b="1">
                <a:solidFill>
                  <a:schemeClr val="accent3">
                    <a:lumMod val="50000"/>
                  </a:schemeClr>
                </a:solidFill>
                <a:latin typeface="Arial" pitchFamily="34" charset="0"/>
                <a:cs typeface="Arial" pitchFamily="34" charset="0"/>
              </a:rPr>
              <a:t>. Tham gia kết nối cộng đồng</a:t>
            </a:r>
            <a:endParaRPr lang="en-US" sz="4000">
              <a:solidFill>
                <a:schemeClr val="accent3">
                  <a:lumMod val="50000"/>
                </a:schemeClr>
              </a:solidFill>
              <a:latin typeface="Arial" pitchFamily="34" charset="0"/>
              <a:cs typeface="Arial" pitchFamily="34" charset="0"/>
            </a:endParaRPr>
          </a:p>
        </p:txBody>
      </p:sp>
      <p:grpSp>
        <p:nvGrpSpPr>
          <p:cNvPr id="28" name="Group 27"/>
          <p:cNvGrpSpPr/>
          <p:nvPr/>
        </p:nvGrpSpPr>
        <p:grpSpPr>
          <a:xfrm>
            <a:off x="8915400" y="1600685"/>
            <a:ext cx="8939646" cy="1866415"/>
            <a:chOff x="8915400" y="1580310"/>
            <a:chExt cx="8939646" cy="2877390"/>
          </a:xfrm>
        </p:grpSpPr>
        <p:sp>
          <p:nvSpPr>
            <p:cNvPr id="23" name="Rounded Rectangle 22"/>
            <p:cNvSpPr/>
            <p:nvPr/>
          </p:nvSpPr>
          <p:spPr>
            <a:xfrm>
              <a:off x="8915400" y="1638300"/>
              <a:ext cx="8939646" cy="2819400"/>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242714" y="1580310"/>
              <a:ext cx="8612332" cy="1846659"/>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Xây dựng cảnh quan, vệ sinh môi trường.</a:t>
              </a:r>
              <a:endParaRPr lang="en-US" sz="3800">
                <a:solidFill>
                  <a:schemeClr val="bg1"/>
                </a:solidFill>
                <a:latin typeface="Arial" pitchFamily="34" charset="0"/>
                <a:cs typeface="Arial" pitchFamily="34" charset="0"/>
              </a:endParaRPr>
            </a:p>
          </p:txBody>
        </p:sp>
      </p:grpSp>
      <p:grpSp>
        <p:nvGrpSpPr>
          <p:cNvPr id="29" name="Group 28"/>
          <p:cNvGrpSpPr/>
          <p:nvPr/>
        </p:nvGrpSpPr>
        <p:grpSpPr>
          <a:xfrm>
            <a:off x="8880764" y="3613717"/>
            <a:ext cx="8918864" cy="1981200"/>
            <a:chOff x="8936182" y="4710546"/>
            <a:chExt cx="8918864" cy="2819814"/>
          </a:xfrm>
          <a:solidFill>
            <a:schemeClr val="accent6">
              <a:lumMod val="75000"/>
            </a:schemeClr>
          </a:solidFill>
        </p:grpSpPr>
        <p:sp>
          <p:nvSpPr>
            <p:cNvPr id="24" name="Rounded Rectangle 23"/>
            <p:cNvSpPr/>
            <p:nvPr/>
          </p:nvSpPr>
          <p:spPr>
            <a:xfrm>
              <a:off x="8936182" y="4710546"/>
              <a:ext cx="8918864" cy="281981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263496" y="4758389"/>
              <a:ext cx="8285018" cy="1738296"/>
            </a:xfrm>
            <a:prstGeom prst="rect">
              <a:avLst/>
            </a:prstGeom>
            <a:grpFill/>
          </p:spPr>
          <p:txBody>
            <a:bodyPr wrap="square">
              <a:spAutoFit/>
            </a:bodyPr>
            <a:lstStyle/>
            <a:p>
              <a:pPr>
                <a:lnSpc>
                  <a:spcPct val="150000"/>
                </a:lnSpc>
              </a:pPr>
              <a:r>
                <a:rPr lang="vi-VN" sz="3800">
                  <a:solidFill>
                    <a:schemeClr val="bg1"/>
                  </a:solidFill>
                  <a:latin typeface="Arial" pitchFamily="34" charset="0"/>
                  <a:cs typeface="Arial" pitchFamily="34" charset="0"/>
                </a:rPr>
                <a:t>Xây dựng văn hóa giao tiếp, ứng xử, nếp sống văn minh</a:t>
              </a:r>
              <a:endParaRPr lang="en-US" sz="3800">
                <a:solidFill>
                  <a:schemeClr val="bg1"/>
                </a:solidFill>
                <a:latin typeface="Arial" pitchFamily="34" charset="0"/>
                <a:cs typeface="Arial" pitchFamily="34" charset="0"/>
              </a:endParaRPr>
            </a:p>
          </p:txBody>
        </p:sp>
      </p:grpSp>
      <p:grpSp>
        <p:nvGrpSpPr>
          <p:cNvPr id="30" name="Group 29"/>
          <p:cNvGrpSpPr/>
          <p:nvPr/>
        </p:nvGrpSpPr>
        <p:grpSpPr>
          <a:xfrm>
            <a:off x="8843530" y="5762768"/>
            <a:ext cx="8918864" cy="1942438"/>
            <a:chOff x="8936182" y="4914900"/>
            <a:chExt cx="8918864" cy="1942438"/>
          </a:xfrm>
        </p:grpSpPr>
        <p:sp>
          <p:nvSpPr>
            <p:cNvPr id="31" name="Rounded Rectangle 30"/>
            <p:cNvSpPr/>
            <p:nvPr/>
          </p:nvSpPr>
          <p:spPr>
            <a:xfrm>
              <a:off x="8936182" y="4914900"/>
              <a:ext cx="8918864" cy="1942438"/>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62184" y="4914900"/>
              <a:ext cx="8591550" cy="1738296"/>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Xây dựng ý thức chấp hành pháp luật và trật tự công cộng.</a:t>
              </a:r>
              <a:endParaRPr lang="en-US" sz="3800">
                <a:solidFill>
                  <a:schemeClr val="bg1"/>
                </a:solidFill>
                <a:latin typeface="Arial" pitchFamily="34" charset="0"/>
                <a:cs typeface="Arial" pitchFamily="34" charset="0"/>
              </a:endParaRPr>
            </a:p>
          </p:txBody>
        </p:sp>
      </p:grpSp>
      <p:sp>
        <p:nvSpPr>
          <p:cNvPr id="2" name="TextBox 1"/>
          <p:cNvSpPr txBox="1"/>
          <p:nvPr/>
        </p:nvSpPr>
        <p:spPr>
          <a:xfrm>
            <a:off x="1066800" y="2367171"/>
            <a:ext cx="2321469"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Yêu cầu:</a:t>
            </a:r>
          </a:p>
        </p:txBody>
      </p:sp>
      <p:sp>
        <p:nvSpPr>
          <p:cNvPr id="3" name="Rectangle 2"/>
          <p:cNvSpPr/>
          <p:nvPr/>
        </p:nvSpPr>
        <p:spPr>
          <a:xfrm>
            <a:off x="800100" y="3107423"/>
            <a:ext cx="7315200" cy="4708981"/>
          </a:xfrm>
          <a:prstGeom prst="rect">
            <a:avLst/>
          </a:prstGeom>
        </p:spPr>
        <p:txBody>
          <a:bodyPr wrap="square">
            <a:spAutoFit/>
          </a:bodyPr>
          <a:lstStyle/>
          <a:p>
            <a:pPr algn="just">
              <a:lnSpc>
                <a:spcPct val="150000"/>
              </a:lnSpc>
            </a:pPr>
            <a:r>
              <a:rPr lang="en-US" sz="4000">
                <a:latin typeface="Arial" pitchFamily="34" charset="0"/>
                <a:cs typeface="Arial" pitchFamily="34" charset="0"/>
              </a:rPr>
              <a:t>Vận dụng các biện pháp mở rộng quan hệ xã hội và thu hút mọi người trong cộng đồng cùng tham gia xây dựng nông thôn mới, văn minh đô thị.</a:t>
            </a:r>
          </a:p>
        </p:txBody>
      </p:sp>
      <p:grpSp>
        <p:nvGrpSpPr>
          <p:cNvPr id="22" name="Group 21"/>
          <p:cNvGrpSpPr/>
          <p:nvPr/>
        </p:nvGrpSpPr>
        <p:grpSpPr>
          <a:xfrm>
            <a:off x="8781185" y="7894466"/>
            <a:ext cx="8918864" cy="1942438"/>
            <a:chOff x="8936182" y="4914900"/>
            <a:chExt cx="8918864" cy="1942438"/>
          </a:xfrm>
        </p:grpSpPr>
        <p:sp>
          <p:nvSpPr>
            <p:cNvPr id="25" name="Rounded Rectangle 24"/>
            <p:cNvSpPr/>
            <p:nvPr/>
          </p:nvSpPr>
          <p:spPr>
            <a:xfrm>
              <a:off x="8936182" y="4914900"/>
              <a:ext cx="8918864" cy="1942438"/>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162184" y="4914900"/>
              <a:ext cx="8591550" cy="1846659"/>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Hoạt động đền ơn đáp ngữa, chăm lo hộ nghèo, người già neo đơn</a:t>
              </a:r>
              <a:r>
                <a:rPr lang="en-US" sz="3800">
                  <a:solidFill>
                    <a:schemeClr val="bg1"/>
                  </a:solidFill>
                  <a:latin typeface="Arial" pitchFamily="34" charset="0"/>
                  <a:cs typeface="Arial" pitchFamily="34" charset="0"/>
                </a:rPr>
                <a:t>..</a:t>
              </a:r>
              <a:r>
                <a:rPr lang="vi-VN" sz="3800">
                  <a:solidFill>
                    <a:schemeClr val="bg1"/>
                  </a:solidFill>
                  <a:latin typeface="Arial" pitchFamily="34" charset="0"/>
                  <a:cs typeface="Arial" pitchFamily="34" charset="0"/>
                </a:rPr>
                <a:t>.</a:t>
              </a:r>
              <a:endParaRPr lang="en-US" sz="38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082912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518" y="92470"/>
            <a:ext cx="17380528"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Hoạt động 6</a:t>
            </a:r>
            <a:r>
              <a:rPr lang="en-US" sz="4000" b="1">
                <a:solidFill>
                  <a:schemeClr val="accent3">
                    <a:lumMod val="50000"/>
                  </a:schemeClr>
                </a:solidFill>
                <a:latin typeface="Arial" pitchFamily="34" charset="0"/>
                <a:cs typeface="Arial" pitchFamily="34" charset="0"/>
              </a:rPr>
              <a:t>. Tham gia kết nối cộng đồng</a:t>
            </a:r>
            <a:endParaRPr lang="en-US" sz="4000">
              <a:solidFill>
                <a:schemeClr val="accent3">
                  <a:lumMod val="50000"/>
                </a:schemeClr>
              </a:solidFill>
              <a:latin typeface="Arial" pitchFamily="34" charset="0"/>
              <a:cs typeface="Arial" pitchFamily="34" charset="0"/>
            </a:endParaRPr>
          </a:p>
        </p:txBody>
      </p:sp>
      <p:sp>
        <p:nvSpPr>
          <p:cNvPr id="22" name="Snip Diagonal Corner Rectangle 21"/>
          <p:cNvSpPr/>
          <p:nvPr/>
        </p:nvSpPr>
        <p:spPr>
          <a:xfrm>
            <a:off x="509154" y="1380660"/>
            <a:ext cx="2905991"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GỢI Ý:</a:t>
            </a:r>
          </a:p>
        </p:txBody>
      </p:sp>
      <p:grpSp>
        <p:nvGrpSpPr>
          <p:cNvPr id="5" name="Group 4"/>
          <p:cNvGrpSpPr/>
          <p:nvPr/>
        </p:nvGrpSpPr>
        <p:grpSpPr>
          <a:xfrm>
            <a:off x="625485" y="2784226"/>
            <a:ext cx="5822492" cy="4708297"/>
            <a:chOff x="1185643" y="2820713"/>
            <a:chExt cx="6847972" cy="5772418"/>
          </a:xfrm>
        </p:grpSpPr>
        <p:pic>
          <p:nvPicPr>
            <p:cNvPr id="15"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117930"/>
              <a:ext cx="3971189" cy="1475201"/>
            </a:xfrm>
            <a:prstGeom prst="rect">
              <a:avLst/>
            </a:prstGeom>
          </p:spPr>
        </p:pic>
        <p:sp>
          <p:nvSpPr>
            <p:cNvPr id="2" name="Rectangle 1"/>
            <p:cNvSpPr/>
            <p:nvPr/>
          </p:nvSpPr>
          <p:spPr>
            <a:xfrm>
              <a:off x="1659821" y="4234697"/>
              <a:ext cx="6373794" cy="2377223"/>
            </a:xfrm>
            <a:prstGeom prst="rect">
              <a:avLst/>
            </a:prstGeom>
          </p:spPr>
          <p:txBody>
            <a:bodyPr wrap="square">
              <a:spAutoFit/>
            </a:bodyPr>
            <a:lstStyle/>
            <a:p>
              <a:pPr>
                <a:lnSpc>
                  <a:spcPct val="150000"/>
                </a:lnSpc>
              </a:pPr>
              <a:r>
                <a:rPr lang="en-US" sz="4000">
                  <a:latin typeface="Arial" pitchFamily="34" charset="0"/>
                  <a:cs typeface="Arial" pitchFamily="34" charset="0"/>
                </a:rPr>
                <a:t>Xây dựng cảnh quan, vệ sinh môi trường.</a:t>
              </a:r>
            </a:p>
          </p:txBody>
        </p:sp>
        <p:sp>
          <p:nvSpPr>
            <p:cNvPr id="3" name="TextBox 2"/>
            <p:cNvSpPr txBox="1"/>
            <p:nvPr/>
          </p:nvSpPr>
          <p:spPr>
            <a:xfrm>
              <a:off x="1185643" y="2820713"/>
              <a:ext cx="2717411"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a:t>
              </a:r>
            </a:p>
          </p:txBody>
        </p:sp>
      </p:grpSp>
      <p:grpSp>
        <p:nvGrpSpPr>
          <p:cNvPr id="8" name="Group 7"/>
          <p:cNvGrpSpPr/>
          <p:nvPr/>
        </p:nvGrpSpPr>
        <p:grpSpPr>
          <a:xfrm>
            <a:off x="7918490" y="4831965"/>
            <a:ext cx="5754574" cy="5394677"/>
            <a:chOff x="9982199" y="2624185"/>
            <a:chExt cx="6477001" cy="6678655"/>
          </a:xfrm>
        </p:grpSpPr>
        <p:pic>
          <p:nvPicPr>
            <p:cNvPr id="17" name="Picture 14"/>
            <p:cNvPicPr>
              <a:picLocks noChangeAspect="1"/>
            </p:cNvPicPr>
            <p:nvPr/>
          </p:nvPicPr>
          <p:blipFill>
            <a:blip r:embed="rId4"/>
            <a:srcRect/>
            <a:stretch>
              <a:fillRect/>
            </a:stretch>
          </p:blipFill>
          <p:spPr>
            <a:xfrm>
              <a:off x="14859000" y="7351376"/>
              <a:ext cx="1600200" cy="1951464"/>
            </a:xfrm>
            <a:prstGeom prst="rect">
              <a:avLst/>
            </a:prstGeom>
          </p:spPr>
        </p:pic>
        <p:sp>
          <p:nvSpPr>
            <p:cNvPr id="25" name="TextBox 24"/>
            <p:cNvSpPr txBox="1"/>
            <p:nvPr/>
          </p:nvSpPr>
          <p:spPr>
            <a:xfrm>
              <a:off x="9982199" y="2624185"/>
              <a:ext cx="2832827"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Biện pháp:</a:t>
              </a:r>
            </a:p>
          </p:txBody>
        </p:sp>
        <p:sp>
          <p:nvSpPr>
            <p:cNvPr id="7" name="Rectangle 6"/>
            <p:cNvSpPr/>
            <p:nvPr/>
          </p:nvSpPr>
          <p:spPr>
            <a:xfrm>
              <a:off x="9982200" y="3828908"/>
              <a:ext cx="6172200" cy="2748253"/>
            </a:xfrm>
            <a:prstGeom prst="rect">
              <a:avLst/>
            </a:prstGeom>
          </p:spPr>
          <p:txBody>
            <a:bodyPr wrap="square">
              <a:spAutoFit/>
            </a:bodyPr>
            <a:lstStyle/>
            <a:p>
              <a:pPr algn="just">
                <a:lnSpc>
                  <a:spcPct val="150000"/>
                </a:lnSpc>
              </a:pPr>
              <a:r>
                <a:rPr lang="en-US" sz="4000" dirty="0" err="1">
                  <a:solidFill>
                    <a:schemeClr val="accent5">
                      <a:lumMod val="50000"/>
                    </a:schemeClr>
                  </a:solidFill>
                  <a:latin typeface="Arial" pitchFamily="34" charset="0"/>
                  <a:cs typeface="Arial" pitchFamily="34" charset="0"/>
                </a:rPr>
                <a:t>Tham</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gia</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thu</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dọn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rác</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vận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động</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thực</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hiện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giữ</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gìn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vệ</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sinh</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chung</a:t>
              </a:r>
              <a:r>
                <a:rPr lang="en-US" sz="4000" dirty="0">
                  <a:solidFill>
                    <a:schemeClr val="accent5">
                      <a:lumMod val="50000"/>
                    </a:schemeClr>
                  </a:solidFill>
                  <a:latin typeface="Arial" pitchFamily="34" charset="0"/>
                  <a:cs typeface="Arial"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p:cNvSpPr/>
          <p:nvPr/>
        </p:nvSpPr>
        <p:spPr>
          <a:xfrm>
            <a:off x="1028700" y="8785200"/>
            <a:ext cx="473277" cy="473100"/>
          </a:xfrm>
          <a:prstGeom prst="rect">
            <a:avLst/>
          </a:prstGeom>
          <a:solidFill>
            <a:srgbClr val="F7F8F3"/>
          </a:solidFill>
        </p:spPr>
      </p:sp>
      <p:grpSp>
        <p:nvGrpSpPr>
          <p:cNvPr id="16" name="Group 15"/>
          <p:cNvGrpSpPr/>
          <p:nvPr/>
        </p:nvGrpSpPr>
        <p:grpSpPr>
          <a:xfrm>
            <a:off x="9405401" y="571500"/>
            <a:ext cx="8811698" cy="2133599"/>
            <a:chOff x="899166" y="495300"/>
            <a:chExt cx="18129816" cy="1091045"/>
          </a:xfrm>
        </p:grpSpPr>
        <p:sp>
          <p:nvSpPr>
            <p:cNvPr id="17" name="AutoShape 5"/>
            <p:cNvSpPr/>
            <p:nvPr/>
          </p:nvSpPr>
          <p:spPr>
            <a:xfrm>
              <a:off x="899166" y="495300"/>
              <a:ext cx="18129816" cy="1091045"/>
            </a:xfrm>
            <a:prstGeom prst="rect">
              <a:avLst/>
            </a:prstGeom>
            <a:solidFill>
              <a:srgbClr val="F7F8F3"/>
            </a:solidFill>
          </p:spPr>
        </p:sp>
        <p:sp>
          <p:nvSpPr>
            <p:cNvPr id="18" name="Rectangle 17"/>
            <p:cNvSpPr/>
            <p:nvPr/>
          </p:nvSpPr>
          <p:spPr>
            <a:xfrm>
              <a:off x="1027651" y="495300"/>
              <a:ext cx="17872844" cy="940708"/>
            </a:xfrm>
            <a:prstGeom prst="rect">
              <a:avLst/>
            </a:prstGeom>
          </p:spPr>
          <p:txBody>
            <a:bodyPr wrap="square">
              <a:spAutoFit/>
            </a:bodyPr>
            <a:lstStyle/>
            <a:p>
              <a:pPr algn="ctr">
                <a:lnSpc>
                  <a:spcPct val="150000"/>
                </a:lnSpc>
              </a:pPr>
              <a:r>
                <a:rPr lang="en-US" sz="4000" b="1">
                  <a:solidFill>
                    <a:schemeClr val="accent3">
                      <a:lumMod val="50000"/>
                    </a:schemeClr>
                  </a:solidFill>
                  <a:latin typeface="Arial" pitchFamily="34" charset="0"/>
                  <a:cs typeface="Arial" pitchFamily="34" charset="0"/>
                </a:rPr>
                <a:t>Hoạt động 7. Đánh giá kết quả hoạt động cộng đồng của bản thân</a:t>
              </a:r>
              <a:endParaRPr lang="en-US" sz="4000" b="1">
                <a:solidFill>
                  <a:schemeClr val="accent3">
                    <a:lumMod val="50000"/>
                  </a:schemeClr>
                </a:solidFill>
              </a:endParaRPr>
            </a:p>
          </p:txBody>
        </p:sp>
      </p:grpSp>
      <p:grpSp>
        <p:nvGrpSpPr>
          <p:cNvPr id="22" name="Group 21"/>
          <p:cNvGrpSpPr/>
          <p:nvPr/>
        </p:nvGrpSpPr>
        <p:grpSpPr>
          <a:xfrm>
            <a:off x="9315243" y="3183478"/>
            <a:ext cx="8811698" cy="6074822"/>
            <a:chOff x="9405401" y="3162300"/>
            <a:chExt cx="8811698" cy="2117700"/>
          </a:xfrm>
        </p:grpSpPr>
        <p:sp>
          <p:nvSpPr>
            <p:cNvPr id="23" name="Rounded Rectangle 22"/>
            <p:cNvSpPr/>
            <p:nvPr/>
          </p:nvSpPr>
          <p:spPr>
            <a:xfrm>
              <a:off x="9405401" y="3162300"/>
              <a:ext cx="8811698" cy="21177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58007" y="3223337"/>
              <a:ext cx="8439151" cy="997813"/>
            </a:xfrm>
            <a:prstGeom prst="rect">
              <a:avLst/>
            </a:prstGeom>
          </p:spPr>
          <p:txBody>
            <a:bodyPr wrap="square">
              <a:spAutoFit/>
            </a:bodyPr>
            <a:lstStyle/>
            <a:p>
              <a:pPr algn="just">
                <a:lnSpc>
                  <a:spcPct val="150000"/>
                </a:lnSpc>
              </a:pPr>
              <a:r>
                <a:rPr lang="en-US" sz="4000" b="1" u="sng">
                  <a:latin typeface="Arial" pitchFamily="34" charset="0"/>
                  <a:cs typeface="Arial" pitchFamily="34" charset="0"/>
                </a:rPr>
                <a:t>Yêu cầu:</a:t>
              </a:r>
              <a:r>
                <a:rPr lang="en-US" sz="4000">
                  <a:latin typeface="Arial" pitchFamily="34" charset="0"/>
                  <a:cs typeface="Arial" pitchFamily="34" charset="0"/>
                </a:rPr>
                <a:t> D</a:t>
              </a:r>
              <a:r>
                <a:rPr lang="vi-VN" sz="4000">
                  <a:latin typeface="Arial" pitchFamily="34" charset="0"/>
                  <a:cs typeface="Arial" pitchFamily="34" charset="0"/>
                </a:rPr>
                <a:t>ựa vào các tiêu chí dưới đây để đánh giá kết quả hoạt động phát triển cộng đồng của bản thân.</a:t>
              </a:r>
              <a:endParaRPr lang="en-US" sz="4000">
                <a:latin typeface="Arial" pitchFamily="34" charset="0"/>
                <a:cs typeface="Arial" pitchFamily="34" charset="0"/>
              </a:endParaRPr>
            </a:p>
          </p:txBody>
        </p:sp>
      </p:grpSp>
      <p:pic>
        <p:nvPicPr>
          <p:cNvPr id="25" name="Picture 24"/>
          <p:cNvPicPr>
            <a:picLocks noChangeAspect="1"/>
          </p:cNvPicPr>
          <p:nvPr/>
        </p:nvPicPr>
        <p:blipFill>
          <a:blip r:embed="rId2"/>
          <a:srcRect/>
          <a:stretch>
            <a:fillRect/>
          </a:stretch>
        </p:blipFill>
        <p:spPr>
          <a:xfrm>
            <a:off x="10401299" y="6572749"/>
            <a:ext cx="6819900" cy="2071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
          <p:cNvSpPr/>
          <p:nvPr/>
        </p:nvSpPr>
        <p:spPr>
          <a:xfrm>
            <a:off x="-65810" y="3778827"/>
            <a:ext cx="18353810" cy="6477000"/>
          </a:xfrm>
          <a:prstGeom prst="rect">
            <a:avLst/>
          </a:prstGeom>
          <a:solidFill>
            <a:srgbClr val="F7F8F3"/>
          </a:solidFill>
        </p:spPr>
      </p:sp>
      <p:sp>
        <p:nvSpPr>
          <p:cNvPr id="83" name="Rectangle 82"/>
          <p:cNvSpPr/>
          <p:nvPr/>
        </p:nvSpPr>
        <p:spPr>
          <a:xfrm>
            <a:off x="226001" y="4000500"/>
            <a:ext cx="18287999"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Tiêu chí đánh giá:</a:t>
            </a:r>
            <a:endParaRPr lang="en-US" sz="4000" b="1">
              <a:solidFill>
                <a:schemeClr val="accent3">
                  <a:lumMod val="50000"/>
                </a:schemeClr>
              </a:solidFill>
              <a:latin typeface="Arial" pitchFamily="34" charset="0"/>
              <a:cs typeface="Arial" pitchFamily="34" charset="0"/>
            </a:endParaRPr>
          </a:p>
        </p:txBody>
      </p:sp>
      <p:sp>
        <p:nvSpPr>
          <p:cNvPr id="2048" name="Snip Single Corner Rectangle 2047"/>
          <p:cNvSpPr/>
          <p:nvPr/>
        </p:nvSpPr>
        <p:spPr>
          <a:xfrm>
            <a:off x="226001" y="5524500"/>
            <a:ext cx="15699799" cy="4343400"/>
          </a:xfrm>
          <a:prstGeom prst="snip1Rect">
            <a:avLst/>
          </a:prstGeom>
          <a:solidFill>
            <a:schemeClr val="bg1"/>
          </a:solidFill>
          <a:ln w="2857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p:cNvSpPr/>
          <p:nvPr/>
        </p:nvSpPr>
        <p:spPr>
          <a:xfrm>
            <a:off x="412172" y="5803374"/>
            <a:ext cx="17449800" cy="3785652"/>
          </a:xfrm>
          <a:prstGeom prst="rect">
            <a:avLst/>
          </a:prstGeom>
        </p:spPr>
        <p:txBody>
          <a:bodyPr wrap="square">
            <a:spAutoFit/>
          </a:bodyPr>
          <a:lstStyle/>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Các hoạt động phát triển cộng đồng đã tham gia</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Kết quả thực hiện các hoạt động đó</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Tác động của các hoạt động đó đối với sự phát triển cộng đồng.</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Sự thay đổi của bản thân.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804779" y="7696200"/>
            <a:ext cx="2590800" cy="2659668"/>
          </a:xfrm>
          <a:prstGeom prst="rect">
            <a:avLst/>
          </a:prstGeom>
        </p:spPr>
      </p:pic>
      <p:pic>
        <p:nvPicPr>
          <p:cNvPr id="11"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70343">
            <a:off x="14908974" y="8610026"/>
            <a:ext cx="2566225" cy="1475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
                                        </p:tgtEl>
                                        <p:attrNameLst>
                                          <p:attrName>style.visibility</p:attrName>
                                        </p:attrNameLst>
                                      </p:cBhvr>
                                      <p:to>
                                        <p:strVal val="visible"/>
                                      </p:to>
                                    </p:set>
                                    <p:animEffect transition="in" filter="barn(inVertical)">
                                      <p:cBhvr>
                                        <p:cTn id="13" dur="500"/>
                                        <p:tgtEl>
                                          <p:spTgt spid="204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49"/>
                                        </p:tgtEl>
                                        <p:attrNameLst>
                                          <p:attrName>style.visibility</p:attrName>
                                        </p:attrNameLst>
                                      </p:cBhvr>
                                      <p:to>
                                        <p:strVal val="visible"/>
                                      </p:to>
                                    </p:set>
                                    <p:animEffect transition="in" filter="barn(inVertical)">
                                      <p:cBhvr>
                                        <p:cTn id="16"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048" grpId="0" animBg="1"/>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a:xfrm>
            <a:off x="1409700" y="8404200"/>
            <a:ext cx="473277" cy="473100"/>
          </a:xfrm>
          <a:prstGeom prst="rect">
            <a:avLst/>
          </a:prstGeom>
          <a:solidFill>
            <a:srgbClr val="B5C182"/>
          </a:solidFill>
        </p:spPr>
      </p:sp>
      <p:grpSp>
        <p:nvGrpSpPr>
          <p:cNvPr id="21" name="Group 20"/>
          <p:cNvGrpSpPr/>
          <p:nvPr/>
        </p:nvGrpSpPr>
        <p:grpSpPr>
          <a:xfrm>
            <a:off x="5108864" y="600295"/>
            <a:ext cx="7924800" cy="1187212"/>
            <a:chOff x="457200" y="435094"/>
            <a:chExt cx="7924800" cy="1187212"/>
          </a:xfrm>
        </p:grpSpPr>
        <p:sp>
          <p:nvSpPr>
            <p:cNvPr id="22" name="AutoShape 10"/>
            <p:cNvSpPr/>
            <p:nvPr/>
          </p:nvSpPr>
          <p:spPr>
            <a:xfrm>
              <a:off x="457200" y="435094"/>
              <a:ext cx="7924800" cy="1187212"/>
            </a:xfrm>
            <a:prstGeom prst="rect">
              <a:avLst/>
            </a:prstGeom>
            <a:solidFill>
              <a:schemeClr val="accent3">
                <a:lumMod val="50000"/>
              </a:schemeClr>
            </a:solidFill>
          </p:spPr>
          <p:txBody>
            <a:bodyPr/>
            <a:lstStyle/>
            <a:p>
              <a:endParaRPr lang="en-US"/>
            </a:p>
          </p:txBody>
        </p:sp>
        <p:sp>
          <p:nvSpPr>
            <p:cNvPr id="23" name="TextBox 22"/>
            <p:cNvSpPr txBox="1"/>
            <p:nvPr/>
          </p:nvSpPr>
          <p:spPr>
            <a:xfrm>
              <a:off x="1028700" y="613201"/>
              <a:ext cx="6537367" cy="830997"/>
            </a:xfrm>
            <a:prstGeom prst="rect">
              <a:avLst/>
            </a:prstGeom>
            <a:noFill/>
          </p:spPr>
          <p:txBody>
            <a:bodyPr wrap="none" rtlCol="0">
              <a:spAutoFit/>
            </a:bodyPr>
            <a:lstStyle/>
            <a:p>
              <a:r>
                <a:rPr lang="en-US" sz="4800" b="1">
                  <a:solidFill>
                    <a:schemeClr val="bg1"/>
                  </a:solidFill>
                  <a:latin typeface="Arial" pitchFamily="34" charset="0"/>
                  <a:cs typeface="Arial" pitchFamily="34" charset="0"/>
                </a:rPr>
                <a:t>HƯỚNG DẪN VỀ NHÀ</a:t>
              </a:r>
            </a:p>
          </p:txBody>
        </p:sp>
      </p:grpSp>
      <p:grpSp>
        <p:nvGrpSpPr>
          <p:cNvPr id="24" name="Group 23"/>
          <p:cNvGrpSpPr/>
          <p:nvPr/>
        </p:nvGrpSpPr>
        <p:grpSpPr>
          <a:xfrm>
            <a:off x="990599" y="4205679"/>
            <a:ext cx="10051663" cy="2310839"/>
            <a:chOff x="838199" y="1943101"/>
            <a:chExt cx="10051663" cy="1938992"/>
          </a:xfrm>
        </p:grpSpPr>
        <p:sp>
          <p:nvSpPr>
            <p:cNvPr id="6" name="Rounded Rectangle 5"/>
            <p:cNvSpPr/>
            <p:nvPr/>
          </p:nvSpPr>
          <p:spPr>
            <a:xfrm>
              <a:off x="838199" y="1943101"/>
              <a:ext cx="10051663" cy="19389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9090" y="1943101"/>
              <a:ext cx="9220199" cy="1938992"/>
            </a:xfrm>
            <a:prstGeom prst="rect">
              <a:avLst/>
            </a:prstGeom>
          </p:spPr>
          <p:txBody>
            <a:bodyPr wrap="square">
              <a:spAutoFit/>
            </a:bodyPr>
            <a:lstStyle/>
            <a:p>
              <a:pPr lvl="0">
                <a:lnSpc>
                  <a:spcPct val="150000"/>
                </a:lnSpc>
              </a:pPr>
              <a:r>
                <a:rPr lang="en-US" sz="4000">
                  <a:latin typeface="Arial" pitchFamily="34" charset="0"/>
                  <a:cs typeface="Arial" pitchFamily="34" charset="0"/>
                </a:rPr>
                <a:t>2. </a:t>
              </a:r>
              <a:r>
                <a:rPr lang="vi-VN" sz="4000">
                  <a:latin typeface="Arial" pitchFamily="34" charset="0"/>
                  <a:cs typeface="Arial" pitchFamily="34" charset="0"/>
                </a:rPr>
                <a:t>Rèn luyện bản thân, tích cực tham gia các hoạt động phát triển cộng đồng</a:t>
              </a:r>
              <a:endParaRPr lang="en-US" sz="4000">
                <a:latin typeface="Arial" pitchFamily="34" charset="0"/>
                <a:cs typeface="Arial" pitchFamily="34" charset="0"/>
              </a:endParaRPr>
            </a:p>
          </p:txBody>
        </p:sp>
      </p:grpSp>
      <p:grpSp>
        <p:nvGrpSpPr>
          <p:cNvPr id="25" name="Group 24"/>
          <p:cNvGrpSpPr/>
          <p:nvPr/>
        </p:nvGrpSpPr>
        <p:grpSpPr>
          <a:xfrm>
            <a:off x="990599" y="2477918"/>
            <a:ext cx="10051663" cy="1371600"/>
            <a:chOff x="838199" y="1943100"/>
            <a:chExt cx="10051663" cy="1371600"/>
          </a:xfrm>
        </p:grpSpPr>
        <p:sp>
          <p:nvSpPr>
            <p:cNvPr id="26" name="Rounded Rectangle 25"/>
            <p:cNvSpPr/>
            <p:nvPr/>
          </p:nvSpPr>
          <p:spPr>
            <a:xfrm>
              <a:off x="838199" y="1943100"/>
              <a:ext cx="10051663"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66800" y="2274957"/>
              <a:ext cx="6032421" cy="707886"/>
            </a:xfrm>
            <a:prstGeom prst="rect">
              <a:avLst/>
            </a:prstGeom>
          </p:spPr>
          <p:txBody>
            <a:bodyPr wrap="none">
              <a:spAutoFit/>
            </a:bodyPr>
            <a:lstStyle/>
            <a:p>
              <a:pPr lvl="0"/>
              <a:r>
                <a:rPr lang="en-US" sz="4000">
                  <a:latin typeface="Arial" pitchFamily="34" charset="0"/>
                  <a:cs typeface="Arial" pitchFamily="34" charset="0"/>
                </a:rPr>
                <a:t>1. Ôn lại kiến thức đã học</a:t>
              </a:r>
            </a:p>
          </p:txBody>
        </p:sp>
      </p:grpSp>
      <p:grpSp>
        <p:nvGrpSpPr>
          <p:cNvPr id="28" name="Group 27"/>
          <p:cNvGrpSpPr/>
          <p:nvPr/>
        </p:nvGrpSpPr>
        <p:grpSpPr>
          <a:xfrm>
            <a:off x="962889" y="6975225"/>
            <a:ext cx="10079374" cy="1371600"/>
            <a:chOff x="838200" y="1943100"/>
            <a:chExt cx="10079374" cy="1371600"/>
          </a:xfrm>
        </p:grpSpPr>
        <p:sp>
          <p:nvSpPr>
            <p:cNvPr id="29" name="Rounded Rectangle 28"/>
            <p:cNvSpPr/>
            <p:nvPr/>
          </p:nvSpPr>
          <p:spPr>
            <a:xfrm>
              <a:off x="838200" y="1943100"/>
              <a:ext cx="10079374"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6800" y="2274957"/>
              <a:ext cx="9850774" cy="707886"/>
            </a:xfrm>
            <a:prstGeom prst="rect">
              <a:avLst/>
            </a:prstGeom>
          </p:spPr>
          <p:txBody>
            <a:bodyPr wrap="none">
              <a:spAutoFit/>
            </a:bodyPr>
            <a:lstStyle/>
            <a:p>
              <a:pPr lvl="0"/>
              <a:r>
                <a:rPr lang="en-US" sz="4000">
                  <a:latin typeface="Arial" pitchFamily="34" charset="0"/>
                  <a:cs typeface="Arial" pitchFamily="34" charset="0"/>
                </a:rPr>
                <a:t>3. </a:t>
              </a:r>
              <a:r>
                <a:rPr lang="vi-VN" sz="4000">
                  <a:latin typeface="Arial" pitchFamily="34" charset="0"/>
                  <a:cs typeface="Arial" pitchFamily="34" charset="0"/>
                </a:rPr>
                <a:t>Xem trước hoạt động 1, 2 của chủ đề 7.</a:t>
              </a:r>
              <a:endParaRPr lang="en-US" sz="4000">
                <a:latin typeface="Arial" pitchFamily="34" charset="0"/>
                <a:cs typeface="Arial" pitchFamily="34" charset="0"/>
              </a:endParaRPr>
            </a:p>
          </p:txBody>
        </p:sp>
      </p:grpSp>
      <p:pic>
        <p:nvPicPr>
          <p:cNvPr id="33"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49989" y="6468141"/>
            <a:ext cx="3268916"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410</Words>
  <Application>Microsoft Office PowerPoint</Application>
  <PresentationFormat>Custom</PresentationFormat>
  <Paragraphs>36</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Wingdings 3</vt:lpstr>
      <vt:lpstr>Josefin Sans Regular Bold</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2025-09-12T08:09:11Z</dcterms:created>
  <dcterms:modified xsi:type="dcterms:W3CDTF">2025-09-12T08:09:15Z</dcterms:modified>
  <dc:identifier/>
</cp:coreProperties>
</file>