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5" r:id="rId14"/>
    <p:sldId id="286" r:id="rId15"/>
    <p:sldId id="287" r:id="rId16"/>
    <p:sldId id="293" r:id="rId17"/>
    <p:sldId id="280" r:id="rId18"/>
    <p:sldId id="294" r:id="rId19"/>
    <p:sldId id="288" r:id="rId20"/>
    <p:sldId id="289" r:id="rId21"/>
    <p:sldId id="290" r:id="rId22"/>
    <p:sldId id="291" r:id="rId23"/>
    <p:sldId id="292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60B"/>
    <a:srgbClr val="67873F"/>
    <a:srgbClr val="FF6900"/>
    <a:srgbClr val="F9F9F9"/>
    <a:srgbClr val="0ACEFF"/>
    <a:srgbClr val="BDAC82"/>
    <a:srgbClr val="683C11"/>
    <a:srgbClr val="099F00"/>
    <a:srgbClr val="FF4F66"/>
    <a:srgbClr val="B6C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ADB9B-351C-4C34-8156-0572322A6EF9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87856-9FAE-4FF3-AABA-095F7D838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10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545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047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6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2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5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95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6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2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5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83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87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2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21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7.wmf"/><Relationship Id="rId5" Type="http://schemas.openxmlformats.org/officeDocument/2006/relationships/image" Target="../media/image34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.jpg"/><Relationship Id="rId9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25.png"/><Relationship Id="rId4" Type="http://schemas.openxmlformats.org/officeDocument/2006/relationships/image" Target="../media/image1.jpg"/><Relationship Id="rId9" Type="http://schemas.openxmlformats.org/officeDocument/2006/relationships/image" Target="../media/image24.png"/><Relationship Id="rId1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9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5.png"/><Relationship Id="rId4" Type="http://schemas.openxmlformats.org/officeDocument/2006/relationships/image" Target="../media/image1.jpg"/><Relationship Id="rId9" Type="http://schemas.openxmlformats.org/officeDocument/2006/relationships/image" Target="../media/image24.png"/><Relationship Id="rId14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11" Type="http://schemas.openxmlformats.org/officeDocument/2006/relationships/image" Target="../media/image32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.jpg"/><Relationship Id="rId9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1860530" y="4498384"/>
            <a:ext cx="4736372" cy="30465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23" y="4543065"/>
            <a:ext cx="2230809" cy="2093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89" y="5663638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395962" y="2087411"/>
            <a:ext cx="1354086" cy="1168595"/>
            <a:chOff x="8395962" y="2087411"/>
            <a:chExt cx="1354086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402789" y="2256208"/>
              <a:ext cx="13404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>
                  <a:solidFill>
                    <a:srgbClr val="FF69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nhé</a:t>
              </a:r>
              <a:endParaRPr lang="zh-CN" altLang="en-US" sz="4800" b="1" dirty="0">
                <a:solidFill>
                  <a:srgbClr val="FF69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35828" y="1678431"/>
            <a:ext cx="1494320" cy="1168595"/>
            <a:chOff x="2935828" y="1678431"/>
            <a:chExt cx="1494320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2935828" y="1946316"/>
              <a:ext cx="14943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>
                  <a:solidFill>
                    <a:srgbClr val="099F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Chào</a:t>
              </a:r>
              <a:endParaRPr lang="zh-CN" altLang="en-US" sz="4000" b="1" dirty="0">
                <a:solidFill>
                  <a:srgbClr val="099F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5021043" y="2157333"/>
              <a:ext cx="81221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>
                  <a:solidFill>
                    <a:srgbClr val="FFC000"/>
                  </a:solidFill>
                  <a:ea typeface="方正少儿简体" panose="03000509000000000000" pitchFamily="65" charset="-122"/>
                </a:rPr>
                <a:t>cả</a:t>
              </a:r>
              <a:endParaRPr lang="zh-CN" altLang="en-US" sz="54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45751" y="1967332"/>
            <a:ext cx="1354086" cy="1168595"/>
            <a:chOff x="6545751" y="1967332"/>
            <a:chExt cx="1354086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581427" y="2129754"/>
              <a:ext cx="12891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>
                  <a:solidFill>
                    <a:srgbClr val="FF4F66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lớp</a:t>
              </a:r>
              <a:endParaRPr lang="zh-CN" altLang="en-US" sz="5400" b="1" dirty="0">
                <a:solidFill>
                  <a:srgbClr val="FF4F66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328829" y="4063792"/>
            <a:ext cx="3801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Giáo viên:</a:t>
            </a:r>
            <a:r>
              <a:rPr lang="en-US" altLang="zh-CN" sz="240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...........................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儿童歌曲 - 小龙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76000" y="-13196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07407E-6 L -1.45833E-6 4.07407E-6 L 0.00834 -0.00556 C 0.01042 -0.00695 0.01459 -0.00926 0.01459 -0.00926 C 0.02474 -0.0088 0.03477 -0.00926 0.0448 -0.00741 C 0.04597 -0.00741 0.04675 -0.00487 0.04792 -0.00371 C 0.04883 -0.00301 0.04987 -0.00255 0.05105 -0.00186 C 0.05326 0.00995 0.05013 -0.00139 0.05521 0.00555 C 0.05743 0.00856 0.05977 0.01226 0.06146 0.01666 C 0.06524 0.02685 0.06146 0.01805 0.06667 0.02592 C 0.06771 0.02754 0.06862 0.02963 0.0698 0.03148 C 0.0711 0.03333 0.07253 0.03518 0.07396 0.03703 C 0.07487 0.03819 0.07605 0.03912 0.07709 0.04074 C 0.07813 0.04236 0.07904 0.04444 0.08021 0.04629 C 0.08203 0.04884 0.08529 0.05208 0.0875 0.0537 C 0.08998 0.05555 0.09206 0.05601 0.0948 0.0574 C 0.09584 0.05787 0.09688 0.05856 0.09792 0.05925 L 0.15105 0.0574 C 0.15326 0.05717 0.15808 0.05439 0.16042 0.0537 C 0.16237 0.05277 0.16459 0.05254 0.16667 0.05185 C 0.16875 0.05069 0.17071 0.04907 0.17292 0.04814 L 0.17709 0.04629 C 0.17813 0.04444 0.17891 0.04213 0.18021 0.04074 C 0.18112 0.03958 0.1823 0.03958 0.18334 0.03888 C 0.1905 0.0324 0.1819 0.03703 0.19063 0.03333 C 0.21862 0.03657 0.19883 0.03194 0.20938 0.03703 C 0.21211 0.03819 0.21771 0.04074 0.21771 0.04074 C 0.23151 0.05717 0.21094 0.03333 0.22396 0.04629 C 0.23334 0.05555 0.22722 0.05023 0.23334 0.05925 C 0.23425 0.06064 0.23542 0.06134 0.23646 0.06296 C 0.2375 0.06458 0.23841 0.06689 0.23959 0.06851 C 0.24154 0.07106 0.24375 0.07338 0.24584 0.07592 L 0.24883 0.07963 C 0.25 0.08078 0.25078 0.08263 0.25209 0.08333 C 0.25482 0.08449 0.25756 0.08634 0.26042 0.08703 C 0.27774 0.09074 0.26589 0.08842 0.29584 0.09259 C 0.29922 0.09189 0.30274 0.09166 0.30625 0.09074 C 0.3073 0.09027 0.30847 0.08981 0.30938 0.08888 C 0.31094 0.0868 0.31211 0.08379 0.31355 0.08148 C 0.31498 0.07314 0.31381 0.07638 0.31875 0.07037 C 0.32071 0.06759 0.325 0.06296 0.325 0.06296 C 0.34779 0.06365 0.36485 0.04421 0.37709 0.07037 C 0.37787 0.07199 0.37852 0.07384 0.37917 0.07592 C 0.38177 0.08541 0.37813 0.07777 0.3823 0.08518 " pathEditMode="relative" ptsTypes="AAAAAAAAAAAAAAAAAAAAAAAAAAAAAAAAAAAAAAAAAAAA">
                                          <p:cBhvr>
                                            <p:cTn id="23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0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5.83333E-6 3.7037E-7 L 5.83333E-6 3.7037E-7 C -0.00286 0.00417 -0.00728 0.01273 -0.01145 0.01481 C -0.01392 0.01597 -0.0164 0.01597 -0.01874 0.01667 C -0.01978 0.01782 -0.02082 0.01944 -0.02187 0.02037 C -0.02473 0.02245 -0.03254 0.02361 -0.03437 0.02407 C -0.03541 0.02454 -0.03645 0.02523 -0.03749 0.02592 C -0.05611 0.03518 -0.07004 0.02662 -0.09374 0.02592 C -0.10168 0.02106 -0.09192 0.02754 -0.09999 0.02037 C -0.10103 0.01944 -0.10221 0.01921 -0.10312 0.01852 C -0.1108 0.0125 -0.1039 0.0162 -0.11145 0.01296 C -0.12069 0.00185 -0.10598 0.01875 -0.12082 0.00555 C -0.12369 0.00301 -0.12668 0.00116 -0.12916 -0.00185 C -0.1302 -0.00324 -0.13124 -0.00463 -0.13228 -0.00556 C -0.13398 -0.00718 -0.13814 -0.00857 -0.13957 -0.00926 C -0.15012 -0.01458 -0.13385 -0.00718 -0.14687 -0.01296 C -0.15286 -0.0125 -0.15885 -0.01273 -0.16457 -0.01111 C -0.16679 -0.01065 -0.16939 -0.00371 -0.17082 -0.00185 C -0.17187 -0.00093 -0.17291 -0.0007 -0.17395 3.7037E-7 C -0.17499 0.00185 -0.17603 0.00393 -0.17707 0.00555 C -0.17916 0.0081 -0.18332 0.01296 -0.18332 0.01296 C -0.18619 0.0206 -0.18567 0.02037 -0.19166 0.02592 L -0.19582 0.02963 " pathEditMode="relative" ptsTypes="AAAAAAAAAAAAAAAAAAAAAAA">
                                          <p:cBhvr>
                                            <p:cTn id="25" dur="2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9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07407E-6 L -1.45833E-6 4.07407E-6 L 0.00834 -0.00556 C 0.01042 -0.00695 0.01459 -0.00926 0.01459 -0.00926 C 0.02474 -0.0088 0.03477 -0.00926 0.0448 -0.00741 C 0.04597 -0.00741 0.04675 -0.00487 0.04792 -0.00371 C 0.04883 -0.00301 0.04987 -0.00255 0.05105 -0.00186 C 0.05326 0.00995 0.05013 -0.00139 0.05521 0.00555 C 0.05743 0.00856 0.05977 0.01226 0.06146 0.01666 C 0.06524 0.02685 0.06146 0.01805 0.06667 0.02592 C 0.06771 0.02754 0.06862 0.02963 0.0698 0.03148 C 0.0711 0.03333 0.07253 0.03518 0.07396 0.03703 C 0.07487 0.03819 0.07605 0.03912 0.07709 0.04074 C 0.07813 0.04236 0.07904 0.04444 0.08021 0.04629 C 0.08203 0.04884 0.08529 0.05208 0.0875 0.0537 C 0.08998 0.05555 0.09206 0.05601 0.0948 0.0574 C 0.09584 0.05787 0.09688 0.05856 0.09792 0.05925 L 0.15105 0.0574 C 0.15326 0.05717 0.15808 0.05439 0.16042 0.0537 C 0.16237 0.05277 0.16459 0.05254 0.16667 0.05185 C 0.16875 0.05069 0.17071 0.04907 0.17292 0.04814 L 0.17709 0.04629 C 0.17813 0.04444 0.17891 0.04213 0.18021 0.04074 C 0.18112 0.03958 0.1823 0.03958 0.18334 0.03888 C 0.1905 0.0324 0.1819 0.03703 0.19063 0.03333 C 0.21862 0.03657 0.19883 0.03194 0.20938 0.03703 C 0.21211 0.03819 0.21771 0.04074 0.21771 0.04074 C 0.23151 0.05717 0.21094 0.03333 0.22396 0.04629 C 0.23334 0.05555 0.22722 0.05023 0.23334 0.05925 C 0.23425 0.06064 0.23542 0.06134 0.23646 0.06296 C 0.2375 0.06458 0.23841 0.06689 0.23959 0.06851 C 0.24154 0.07106 0.24375 0.07338 0.24584 0.07592 L 0.24883 0.07963 C 0.25 0.08078 0.25078 0.08263 0.25209 0.08333 C 0.25482 0.08449 0.25756 0.08634 0.26042 0.08703 C 0.27774 0.09074 0.26589 0.08842 0.29584 0.09259 C 0.29922 0.09189 0.30274 0.09166 0.30625 0.09074 C 0.3073 0.09027 0.30847 0.08981 0.30938 0.08888 C 0.31094 0.0868 0.31211 0.08379 0.31355 0.08148 C 0.31498 0.07314 0.31381 0.07638 0.31875 0.07037 C 0.32071 0.06759 0.325 0.06296 0.325 0.06296 C 0.34779 0.06365 0.36485 0.04421 0.37709 0.07037 C 0.37787 0.07199 0.37852 0.07384 0.37917 0.07592 C 0.38177 0.08541 0.37813 0.07777 0.3823 0.08518 " pathEditMode="relative" ptsTypes="AAAAAAAAAAAAAAAAAAAAAAAAAAAAAAAAAAAAAAAAAAAA">
                                          <p:cBhvr>
                                            <p:cTn id="23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0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5.83333E-6 3.7037E-7 L 5.83333E-6 3.7037E-7 C -0.00286 0.00417 -0.00728 0.01273 -0.01145 0.01481 C -0.01392 0.01597 -0.0164 0.01597 -0.01874 0.01667 C -0.01978 0.01782 -0.02082 0.01944 -0.02187 0.02037 C -0.02473 0.02245 -0.03254 0.02361 -0.03437 0.02407 C -0.03541 0.02454 -0.03645 0.02523 -0.03749 0.02592 C -0.05611 0.03518 -0.07004 0.02662 -0.09374 0.02592 C -0.10168 0.02106 -0.09192 0.02754 -0.09999 0.02037 C -0.10103 0.01944 -0.10221 0.01921 -0.10312 0.01852 C -0.1108 0.0125 -0.1039 0.0162 -0.11145 0.01296 C -0.12069 0.00185 -0.10598 0.01875 -0.12082 0.00555 C -0.12369 0.00301 -0.12668 0.00116 -0.12916 -0.00185 C -0.1302 -0.00324 -0.13124 -0.00463 -0.13228 -0.00556 C -0.13398 -0.00718 -0.13814 -0.00857 -0.13957 -0.00926 C -0.15012 -0.01458 -0.13385 -0.00718 -0.14687 -0.01296 C -0.15286 -0.0125 -0.15885 -0.01273 -0.16457 -0.01111 C -0.16679 -0.01065 -0.16939 -0.00371 -0.17082 -0.00185 C -0.17187 -0.00093 -0.17291 -0.0007 -0.17395 3.7037E-7 C -0.17499 0.00185 -0.17603 0.00393 -0.17707 0.00555 C -0.17916 0.0081 -0.18332 0.01296 -0.18332 0.01296 C -0.18619 0.0206 -0.18567 0.02037 -0.19166 0.02592 L -0.19582 0.02963 " pathEditMode="relative" ptsTypes="AAAAAAAAAAAAAAAAAAAAAAA">
                                          <p:cBhvr>
                                            <p:cTn id="25" dur="2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9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827922" y="621333"/>
            <a:ext cx="992771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2/</a:t>
            </a:r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66 / SGK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hộp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nhật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mặt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5dm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12dm,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mực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7dm.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Người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thấm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thì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thấy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mực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dâng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1,5dm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ngập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4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827922" y="621333"/>
            <a:ext cx="107163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2/</a:t>
            </a:r>
            <a:r>
              <a:rPr lang="en-US" altLang="zh-CN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66 / SGK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bể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hộp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nhật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với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kích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thước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mặt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đáy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5dm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12dm,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mực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7dm. </a:t>
            </a:r>
          </a:p>
          <a:p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Người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vào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thấm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kể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thấy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mực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dâng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lên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1,5dm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ngập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vào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791" y="2110154"/>
            <a:ext cx="657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479486"/>
            <a:ext cx="8850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 tích của lượng cát chính là thể tích của nước dâng lên do đó thể tích lượng cát được tính</a:t>
            </a: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889116"/>
              </p:ext>
            </p:extLst>
          </p:nvPr>
        </p:nvGraphicFramePr>
        <p:xfrm>
          <a:off x="3011475" y="3485375"/>
          <a:ext cx="3090876" cy="52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7" imgW="1346200" imgH="228600" progId="Equation.DSMT4">
                  <p:embed/>
                </p:oleObj>
              </mc:Choice>
              <mc:Fallback>
                <p:oleObj name="Equation" r:id="rId7" imgW="13462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75" y="3485375"/>
                        <a:ext cx="3090876" cy="526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81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组合 36"/>
          <p:cNvGrpSpPr/>
          <p:nvPr/>
        </p:nvGrpSpPr>
        <p:grpSpPr>
          <a:xfrm>
            <a:off x="3912797" y="2552198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79524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300552" y="2926727"/>
            <a:ext cx="2735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THỰC HÀNH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2473" y="3251200"/>
            <a:ext cx="1823758" cy="2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827922" y="621333"/>
            <a:ext cx="992771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5/</a:t>
            </a:r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66 / SGK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hộp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nhật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mặt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5dm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12dm,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mực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7dm.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Người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thấm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thì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thấy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mực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dâng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1,5dm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ngập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3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827922" y="621333"/>
            <a:ext cx="1034610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2/</a:t>
            </a:r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66 / SGK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kích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thước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như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4. </a:t>
            </a:r>
          </a:p>
          <a:p>
            <a:pPr marL="514350" indent="-514350">
              <a:buAutoNum type="alphaLcParenR"/>
            </a:pP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thể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rằng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1l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bao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phủ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4 m</a:t>
            </a:r>
            <a:r>
              <a:rPr lang="en-US" altLang="zh-CN" sz="2800" b="1" baseline="30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2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tường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Hỏi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phải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cần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ít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nhất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</a:p>
          <a:p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bao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nhiêu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lít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phủ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tường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mặt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ngoài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(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cửa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)?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tổng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diện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cửa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9 m</a:t>
            </a:r>
            <a:r>
              <a:rPr lang="en-US" altLang="zh-CN" sz="2800" b="1" baseline="30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2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87" y="3332950"/>
            <a:ext cx="3316898" cy="252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13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23446"/>
            <a:ext cx="12204700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7" name="矩形 50"/>
          <p:cNvSpPr/>
          <p:nvPr/>
        </p:nvSpPr>
        <p:spPr>
          <a:xfrm>
            <a:off x="827922" y="234474"/>
            <a:ext cx="105669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2/</a:t>
            </a:r>
            <a:r>
              <a:rPr lang="en-US" altLang="zh-CN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66 / SGK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Một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có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kích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thước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như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Hình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4. </a:t>
            </a:r>
          </a:p>
          <a:p>
            <a:pPr marL="514350" indent="-514350">
              <a:buAutoNum type="alphaLcParenR"/>
            </a:pP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thể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Biết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rằng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1l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bao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phủ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được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4 m</a:t>
            </a:r>
            <a:r>
              <a:rPr lang="en-US" altLang="zh-CN" sz="2000" b="1" baseline="30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2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tường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.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Hỏi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phải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cần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ít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nhất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bao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nhiêu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lít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để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phủ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được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tường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mặt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ngoài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(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không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cửa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)?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Biết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tổng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diện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các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cửa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là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9 m</a:t>
            </a:r>
            <a:r>
              <a:rPr lang="en-US" altLang="zh-CN" sz="2000" b="1" baseline="30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2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79" y="2183031"/>
            <a:ext cx="3316898" cy="252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74855" y="2007186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Giải</a:t>
            </a:r>
            <a:endParaRPr lang="en-US" altLang="zh-CN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6118" y="2408729"/>
            <a:ext cx="3639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Thể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là</a:t>
            </a:r>
            <a:endParaRPr lang="en-US" altLang="zh-CN" sz="2800" dirty="0"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9565" y="3428631"/>
            <a:ext cx="59650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Diện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tường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mặt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ngoài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</a:p>
          <a:p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(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tính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cả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cửa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)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là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0679" y="4704782"/>
            <a:ext cx="8236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Diện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phần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tường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cần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tu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sửa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(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không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cửa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)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là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0679" y="5683171"/>
            <a:ext cx="10043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Vậy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số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lít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cần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để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sơn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phủ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được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tường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mặt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ngoài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ngôi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là</a:t>
            </a:r>
            <a:r>
              <a:rPr lang="en-US" altLang="zh-CN" sz="28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63015"/>
              </p:ext>
            </p:extLst>
          </p:nvPr>
        </p:nvGraphicFramePr>
        <p:xfrm>
          <a:off x="4643555" y="2747231"/>
          <a:ext cx="7070545" cy="781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6" imgW="3568680" imgH="393480" progId="Equation.DSMT4">
                  <p:embed/>
                </p:oleObj>
              </mc:Choice>
              <mc:Fallback>
                <p:oleObj name="Equation" r:id="rId6" imgW="35686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555" y="2747231"/>
                        <a:ext cx="7070545" cy="781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987786"/>
              </p:ext>
            </p:extLst>
          </p:nvPr>
        </p:nvGraphicFramePr>
        <p:xfrm>
          <a:off x="4596544" y="4175095"/>
          <a:ext cx="7009302" cy="76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8" imgW="3924000" imgH="431640" progId="Equation.DSMT4">
                  <p:embed/>
                </p:oleObj>
              </mc:Choice>
              <mc:Fallback>
                <p:oleObj name="Equation" r:id="rId8" imgW="39240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544" y="4175095"/>
                        <a:ext cx="7009302" cy="767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010395"/>
              </p:ext>
            </p:extLst>
          </p:nvPr>
        </p:nvGraphicFramePr>
        <p:xfrm>
          <a:off x="3611939" y="5228002"/>
          <a:ext cx="2506030" cy="5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10" imgW="1180588" imgH="279279" progId="Equation.DSMT4">
                  <p:embed/>
                </p:oleObj>
              </mc:Choice>
              <mc:Fallback>
                <p:oleObj name="Equation" r:id="rId10" imgW="1180588" imgH="27927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939" y="5228002"/>
                        <a:ext cx="2506030" cy="586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152082"/>
              </p:ext>
            </p:extLst>
          </p:nvPr>
        </p:nvGraphicFramePr>
        <p:xfrm>
          <a:off x="3682987" y="6206391"/>
          <a:ext cx="1986843" cy="51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12" imgW="990170" imgH="253890" progId="Equation.DSMT4">
                  <p:embed/>
                </p:oleObj>
              </mc:Choice>
              <mc:Fallback>
                <p:oleObj name="Equation" r:id="rId12" imgW="990170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987" y="6206391"/>
                        <a:ext cx="1986843" cy="515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63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组合 36"/>
          <p:cNvGrpSpPr/>
          <p:nvPr/>
        </p:nvGrpSpPr>
        <p:grpSpPr>
          <a:xfrm>
            <a:off x="3912797" y="2552198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79524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300552" y="2926727"/>
            <a:ext cx="2385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VẬN DỤNG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2473" y="3251200"/>
            <a:ext cx="1823758" cy="2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827922" y="621333"/>
            <a:ext cx="63963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2/</a:t>
            </a:r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66 / SGK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Cho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hai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tấm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bìa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như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endParaRPr lang="en-US" altLang="zh-CN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78" y="1740946"/>
            <a:ext cx="3121148" cy="297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842" y="1094010"/>
            <a:ext cx="2232757" cy="49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9077" y="5017477"/>
            <a:ext cx="96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Tấm</a:t>
            </a:r>
            <a:r>
              <a:rPr lang="en-US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99785" y="3974123"/>
            <a:ext cx="96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Tấm</a:t>
            </a:r>
            <a:r>
              <a:rPr lang="en-US" dirty="0">
                <a:solidFill>
                  <a:schemeClr val="bg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053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1191335" y="703394"/>
            <a:ext cx="985866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Nhiệm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vụ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chỉ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xếp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tấm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bìa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thành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hộp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nhật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  <a:p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diện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tấm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bìa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cắt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mỗi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trường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hợp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16" y="2300261"/>
            <a:ext cx="3121148" cy="297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11" y="2088389"/>
            <a:ext cx="2045189" cy="448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8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3453178" y="628748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TRẮC NGHIỆM CŨNG CỐ</a:t>
            </a:r>
            <a:endParaRPr lang="en-US" altLang="zh-CN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53" y="1398046"/>
            <a:ext cx="9146446" cy="104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53" y="2632563"/>
            <a:ext cx="9146446" cy="333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8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07731" y="850708"/>
            <a:ext cx="545053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</a:t>
            </a:r>
            <a:r>
              <a:rPr lang="vi-VN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 CUỐI CHƯƠNG 3 </a:t>
            </a:r>
            <a:endParaRPr lang="zh-CN" altLang="en-US" sz="3200" b="1" dirty="0">
              <a:solidFill>
                <a:srgbClr val="FF0000"/>
              </a:solidFill>
              <a:latin typeface="Tahoma" pitchFamily="34" charset="0"/>
              <a:ea typeface="方正少儿简体" panose="03000509000000000000" pitchFamily="65" charset="-122"/>
              <a:cs typeface="Tahoma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2" y="2858695"/>
            <a:ext cx="2469476" cy="362403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989814" y="1419225"/>
            <a:ext cx="947935" cy="928481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6" y="1742071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89814" y="2453399"/>
            <a:ext cx="947935" cy="946847"/>
            <a:chOff x="3620985" y="1717006"/>
            <a:chExt cx="1010329" cy="100917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1742071"/>
              <a:ext cx="577820" cy="984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989814" y="3482515"/>
            <a:ext cx="947935" cy="933539"/>
            <a:chOff x="3620985" y="1711615"/>
            <a:chExt cx="1010329" cy="994986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3850086" y="1711615"/>
              <a:ext cx="545358" cy="984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989814" y="4478589"/>
            <a:ext cx="947935" cy="971639"/>
            <a:chOff x="3620985" y="1671007"/>
            <a:chExt cx="1010329" cy="103559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3850086" y="1671007"/>
              <a:ext cx="570986" cy="984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021010" y="1604761"/>
            <a:ext cx="2823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 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21010" y="2647026"/>
            <a:ext cx="312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021010" y="3728806"/>
            <a:ext cx="2813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HÀNH 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044456" y="4718054"/>
            <a:ext cx="2534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 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26" y="3651746"/>
            <a:ext cx="2761982" cy="296726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26" name="矩形 50"/>
          <p:cNvSpPr/>
          <p:nvPr/>
        </p:nvSpPr>
        <p:spPr>
          <a:xfrm>
            <a:off x="5021010" y="2625251"/>
            <a:ext cx="2610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7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7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51" grpId="0"/>
          <p:bldP spid="52" grpId="0"/>
          <p:bldP spid="53" grpId="0"/>
          <p:bldP spid="54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7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51" grpId="0"/>
          <p:bldP spid="52" grpId="0"/>
          <p:bldP spid="53" grpId="0"/>
          <p:bldP spid="54" grpId="0"/>
          <p:bldP spid="2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3453178" y="628748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TRẮC NGHIỆM CŨNG CỐ</a:t>
            </a:r>
            <a:endParaRPr lang="en-US" altLang="zh-CN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59" y="1274519"/>
            <a:ext cx="6952518" cy="257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9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3453178" y="628748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TRẮC NGHIỆM CŨNG CỐ</a:t>
            </a:r>
            <a:endParaRPr lang="en-US" altLang="zh-CN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1330203"/>
            <a:ext cx="8663354" cy="360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0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3453178" y="628748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TRẮC NGHIỆM CŨNG CỐ</a:t>
            </a:r>
            <a:endParaRPr lang="en-US" altLang="zh-CN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32" y="1443770"/>
            <a:ext cx="8425230" cy="359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0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3453178" y="628748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TRẮC NGHIỆM CŨNG CỐ</a:t>
            </a:r>
            <a:endParaRPr lang="en-US" altLang="zh-CN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59" y="1274519"/>
            <a:ext cx="6952518" cy="257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0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912797" y="2552198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98553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300552" y="2926727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KHỞI ĐỘNG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2473" y="3251200"/>
            <a:ext cx="1823758" cy="2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3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00" y="-56375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5044083" cy="1904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1873794" y="1156171"/>
            <a:ext cx="3234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PHIẾU BÀI TẬP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2473" y="3251200"/>
            <a:ext cx="1823758" cy="294859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26" y="2474302"/>
            <a:ext cx="1525871" cy="141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71" y="2252663"/>
            <a:ext cx="1626576" cy="162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1616865"/>
            <a:ext cx="1850779" cy="227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180" y="2474302"/>
            <a:ext cx="2645500" cy="141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50"/>
          <p:cNvSpPr/>
          <p:nvPr/>
        </p:nvSpPr>
        <p:spPr>
          <a:xfrm>
            <a:off x="3061134" y="4280671"/>
            <a:ext cx="78413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Em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cho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biết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tên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 điền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 thức tính diện tích xung quanh và thể tích đúng với các hình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zh-CN" altLang="en-US" sz="2800" dirty="0">
              <a:solidFill>
                <a:schemeClr val="bg1"/>
              </a:solidFill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1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95521"/>
              </p:ext>
            </p:extLst>
          </p:nvPr>
        </p:nvGraphicFramePr>
        <p:xfrm>
          <a:off x="1696515" y="1178166"/>
          <a:ext cx="9311630" cy="467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2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43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295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2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3768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TÊN: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TÊN: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TÊN: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TÊN: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31" y="1853060"/>
            <a:ext cx="2786368" cy="148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46" y="1542233"/>
            <a:ext cx="1720007" cy="211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96" y="1506490"/>
            <a:ext cx="1655665" cy="165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06" y="1542233"/>
            <a:ext cx="1749040" cy="162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707630"/>
              </p:ext>
            </p:extLst>
          </p:nvPr>
        </p:nvGraphicFramePr>
        <p:xfrm>
          <a:off x="1863306" y="4752731"/>
          <a:ext cx="1689687" cy="110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11" imgW="660113" imgH="431613" progId="Equation.DSMT4">
                  <p:embed/>
                </p:oleObj>
              </mc:Choice>
              <mc:Fallback>
                <p:oleObj name="Equation" r:id="rId11" imgW="660113" imgH="43161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306" y="4752731"/>
                        <a:ext cx="1689687" cy="1101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362090"/>
              </p:ext>
            </p:extLst>
          </p:nvPr>
        </p:nvGraphicFramePr>
        <p:xfrm>
          <a:off x="3682987" y="4752976"/>
          <a:ext cx="16891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13" imgW="660113" imgH="431613" progId="Equation.DSMT4">
                  <p:embed/>
                </p:oleObj>
              </mc:Choice>
              <mc:Fallback>
                <p:oleObj name="Equation" r:id="rId13" imgW="660113" imgH="43161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987" y="4752976"/>
                        <a:ext cx="168910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423575"/>
              </p:ext>
            </p:extLst>
          </p:nvPr>
        </p:nvGraphicFramePr>
        <p:xfrm>
          <a:off x="5857853" y="4752976"/>
          <a:ext cx="16891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14" imgW="660113" imgH="431613" progId="Equation.DSMT4">
                  <p:embed/>
                </p:oleObj>
              </mc:Choice>
              <mc:Fallback>
                <p:oleObj name="Equation" r:id="rId14" imgW="660113" imgH="43161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53" y="4752976"/>
                        <a:ext cx="168910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892356"/>
              </p:ext>
            </p:extLst>
          </p:nvPr>
        </p:nvGraphicFramePr>
        <p:xfrm>
          <a:off x="7760433" y="4752976"/>
          <a:ext cx="16891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15" imgW="660113" imgH="431613" progId="Equation.DSMT4">
                  <p:embed/>
                </p:oleObj>
              </mc:Choice>
              <mc:Fallback>
                <p:oleObj name="Equation" r:id="rId15" imgW="660113" imgH="43161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0433" y="4752976"/>
                        <a:ext cx="168910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25563"/>
              </p:ext>
            </p:extLst>
          </p:nvPr>
        </p:nvGraphicFramePr>
        <p:xfrm>
          <a:off x="1696515" y="1178166"/>
          <a:ext cx="9311630" cy="467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2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43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295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2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37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LẬP PHƯƠNG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LĂNG TRỤ ĐỨNG TAM GIÁC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 LĂNG TRỤ ĐỨNG TỨ GIÁC</a:t>
                      </a:r>
                    </a:p>
                    <a:p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 HỘP CHỮ NHẬT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31" y="1853060"/>
            <a:ext cx="2786368" cy="148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46" y="1542233"/>
            <a:ext cx="1720007" cy="211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96" y="1506490"/>
            <a:ext cx="1655665" cy="165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06" y="1542233"/>
            <a:ext cx="1749040" cy="162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545910"/>
              </p:ext>
            </p:extLst>
          </p:nvPr>
        </p:nvGraphicFramePr>
        <p:xfrm>
          <a:off x="2117725" y="4845050"/>
          <a:ext cx="14065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11" imgW="634680" imgH="482400" progId="Equation.DSMT4">
                  <p:embed/>
                </p:oleObj>
              </mc:Choice>
              <mc:Fallback>
                <p:oleObj name="Equation" r:id="rId11" imgW="634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4845050"/>
                        <a:ext cx="140652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829451"/>
              </p:ext>
            </p:extLst>
          </p:nvPr>
        </p:nvGraphicFramePr>
        <p:xfrm>
          <a:off x="7993063" y="4770438"/>
          <a:ext cx="22510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13" imgW="1015920" imgH="457200" progId="Equation.DSMT4">
                  <p:embed/>
                </p:oleObj>
              </mc:Choice>
              <mc:Fallback>
                <p:oleObj name="Equation" r:id="rId13" imgW="1015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3063" y="4770438"/>
                        <a:ext cx="22510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5DD41201-6C31-410A-A8B2-3AD1F765E2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8199"/>
              </p:ext>
            </p:extLst>
          </p:nvPr>
        </p:nvGraphicFramePr>
        <p:xfrm>
          <a:off x="4018162" y="4908380"/>
          <a:ext cx="1444931" cy="945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15" imgW="1630765" imgH="1066767" progId="Equation.DSMT4">
                  <p:embed/>
                </p:oleObj>
              </mc:Choice>
              <mc:Fallback>
                <p:oleObj name="Equation" r:id="rId15" imgW="1630765" imgH="10667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18162" y="4908380"/>
                        <a:ext cx="1444931" cy="945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35C6ECF3-39B4-4876-B184-6D7290991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606907"/>
              </p:ext>
            </p:extLst>
          </p:nvPr>
        </p:nvGraphicFramePr>
        <p:xfrm>
          <a:off x="6046514" y="4908380"/>
          <a:ext cx="1459232" cy="954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17" imgW="1630765" imgH="1066767" progId="Equation.DSMT4">
                  <p:embed/>
                </p:oleObj>
              </mc:Choice>
              <mc:Fallback>
                <p:oleObj name="Equation" r:id="rId17" imgW="1630765" imgH="10667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46514" y="4908380"/>
                        <a:ext cx="1459232" cy="954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054277"/>
      </p:ext>
    </p:extLst>
  </p:cSld>
  <p:clrMapOvr>
    <a:masterClrMapping/>
  </p:clrMapOvr>
  <p:transition spd="slow" advTm="1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组合 36"/>
          <p:cNvGrpSpPr/>
          <p:nvPr/>
        </p:nvGrpSpPr>
        <p:grpSpPr>
          <a:xfrm>
            <a:off x="3912797" y="2552198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79524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300552" y="2926727"/>
            <a:ext cx="2538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 TẬP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2473" y="3251200"/>
            <a:ext cx="1823758" cy="2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1156166" y="691671"/>
            <a:ext cx="896912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1/</a:t>
            </a:r>
            <a:r>
              <a:rPr lang="en-US" altLang="zh-CN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66 / SGK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khối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gồm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14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lập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phương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gắn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kết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nhau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như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Mỗi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lập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phương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cạnh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 cm. </a:t>
            </a:r>
          </a:p>
          <a:p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khối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12" y="2507553"/>
            <a:ext cx="3802422" cy="32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5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7" name="矩形 50"/>
          <p:cNvSpPr/>
          <p:nvPr/>
        </p:nvSpPr>
        <p:spPr>
          <a:xfrm>
            <a:off x="1156166" y="691671"/>
            <a:ext cx="64492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1/</a:t>
            </a:r>
            <a:r>
              <a:rPr lang="en-US" altLang="zh-CN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Trang</a:t>
            </a:r>
            <a:r>
              <a:rPr lang="en-US" altLang="zh-CN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66 / SGK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khối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gồm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14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lập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phương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gắn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kết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với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nhau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như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Mỗi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lập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phương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cạnh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 cm. </a:t>
            </a:r>
          </a:p>
          <a:p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khối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này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01" y="2243710"/>
            <a:ext cx="2667843" cy="22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147307"/>
              </p:ext>
            </p:extLst>
          </p:nvPr>
        </p:nvGraphicFramePr>
        <p:xfrm>
          <a:off x="4091354" y="2517042"/>
          <a:ext cx="2930769" cy="58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8" imgW="1155700" imgH="228600" progId="Equation.DSMT4">
                  <p:embed/>
                </p:oleObj>
              </mc:Choice>
              <mc:Fallback>
                <p:oleObj name="Equation" r:id="rId8" imgW="11557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354" y="2517042"/>
                        <a:ext cx="2930769" cy="5813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282661"/>
              </p:ext>
            </p:extLst>
          </p:nvPr>
        </p:nvGraphicFramePr>
        <p:xfrm>
          <a:off x="4161692" y="4220731"/>
          <a:ext cx="2825262" cy="60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10" imgW="1066800" imgH="228600" progId="Equation.DSMT4">
                  <p:embed/>
                </p:oleObj>
              </mc:Choice>
              <mc:Fallback>
                <p:oleObj name="Equation" r:id="rId10" imgW="1066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1692" y="4220731"/>
                        <a:ext cx="2825262" cy="605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380226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1733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1016" y="2032696"/>
            <a:ext cx="7280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 (Headings)"/>
              </a:rPr>
              <a:t>Thể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tích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hình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lập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phương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có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cạnh</a:t>
            </a:r>
            <a:r>
              <a:rPr lang="en-US" sz="2800" dirty="0">
                <a:latin typeface="Times New Roman (Headings)"/>
              </a:rPr>
              <a:t> 1cm </a:t>
            </a:r>
            <a:r>
              <a:rPr lang="en-US" sz="2800" dirty="0" err="1">
                <a:latin typeface="Times New Roman (Headings)"/>
              </a:rPr>
              <a:t>là</a:t>
            </a:r>
            <a:r>
              <a:rPr lang="en-US" sz="2800" dirty="0">
                <a:latin typeface="Times New Roman (Headings)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1017" y="3076044"/>
            <a:ext cx="7280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 (Headings)"/>
              </a:rPr>
              <a:t>Thể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tích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hình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khối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gồm</a:t>
            </a:r>
            <a:r>
              <a:rPr lang="en-US" sz="2800" dirty="0">
                <a:latin typeface="Times New Roman (Headings)"/>
              </a:rPr>
              <a:t> 14 </a:t>
            </a:r>
            <a:r>
              <a:rPr lang="en-US" sz="2800" dirty="0" err="1">
                <a:latin typeface="Times New Roman (Headings)"/>
              </a:rPr>
              <a:t>hình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lập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phương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có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cạnh</a:t>
            </a:r>
            <a:r>
              <a:rPr lang="en-US" sz="2800" dirty="0">
                <a:latin typeface="Times New Roman (Headings)"/>
              </a:rPr>
              <a:t> 1cm </a:t>
            </a:r>
            <a:r>
              <a:rPr lang="en-US" sz="2800" dirty="0" err="1">
                <a:latin typeface="Times New Roman (Headings)"/>
              </a:rPr>
              <a:t>gắn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kết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với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nhau</a:t>
            </a:r>
            <a:r>
              <a:rPr lang="en-US" sz="2800" dirty="0">
                <a:latin typeface="Times New Roman (Headings)"/>
              </a:rPr>
              <a:t> </a:t>
            </a:r>
            <a:r>
              <a:rPr lang="en-US" sz="2800" dirty="0" err="1">
                <a:latin typeface="Times New Roman (Headings)"/>
              </a:rPr>
              <a:t>là</a:t>
            </a:r>
            <a:r>
              <a:rPr lang="en-US" sz="2800" dirty="0">
                <a:latin typeface="Times New Roman (Headings)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8322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83ccfcca3b99c8f8a89274479a44aa44c119"/>
  <p:tag name="ISPRING_PRESENTATION_TITLE" val="儿童幼儿园教育卡通课件黑板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Custom</PresentationFormat>
  <Paragraphs>113</Paragraphs>
  <Slides>23</Slides>
  <Notes>23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2022-08-30T02:39:00Z</dcterms:created>
  <dcterms:modified xsi:type="dcterms:W3CDTF">2022-08-30T02:39:03Z</dcterms:modified>
</cp:coreProperties>
</file>